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1"/>
  </p:handoutMasterIdLst>
  <p:sldIdLst>
    <p:sldId id="401" r:id="rId3"/>
    <p:sldId id="405" r:id="rId5"/>
    <p:sldId id="406" r:id="rId6"/>
    <p:sldId id="407" r:id="rId7"/>
    <p:sldId id="426" r:id="rId8"/>
    <p:sldId id="408" r:id="rId9"/>
    <p:sldId id="411" r:id="rId10"/>
    <p:sldId id="603" r:id="rId11"/>
    <p:sldId id="413" r:id="rId12"/>
    <p:sldId id="415" r:id="rId13"/>
    <p:sldId id="416" r:id="rId14"/>
    <p:sldId id="427" r:id="rId15"/>
    <p:sldId id="422" r:id="rId16"/>
    <p:sldId id="423" r:id="rId17"/>
    <p:sldId id="425" r:id="rId18"/>
    <p:sldId id="431" r:id="rId19"/>
    <p:sldId id="428" r:id="rId20"/>
    <p:sldId id="604" r:id="rId21"/>
    <p:sldId id="433" r:id="rId22"/>
    <p:sldId id="432" r:id="rId23"/>
    <p:sldId id="605" r:id="rId24"/>
    <p:sldId id="492" r:id="rId25"/>
    <p:sldId id="434" r:id="rId26"/>
    <p:sldId id="436" r:id="rId27"/>
    <p:sldId id="435" r:id="rId28"/>
    <p:sldId id="437" r:id="rId29"/>
    <p:sldId id="438" r:id="rId30"/>
    <p:sldId id="439" r:id="rId31"/>
    <p:sldId id="440" r:id="rId32"/>
    <p:sldId id="441" r:id="rId33"/>
    <p:sldId id="442" r:id="rId34"/>
    <p:sldId id="443" r:id="rId35"/>
    <p:sldId id="444" r:id="rId36"/>
    <p:sldId id="448" r:id="rId37"/>
    <p:sldId id="451" r:id="rId38"/>
    <p:sldId id="452" r:id="rId39"/>
    <p:sldId id="460" r:id="rId40"/>
    <p:sldId id="461" r:id="rId41"/>
    <p:sldId id="462" r:id="rId42"/>
    <p:sldId id="464" r:id="rId43"/>
    <p:sldId id="466" r:id="rId44"/>
    <p:sldId id="468" r:id="rId45"/>
    <p:sldId id="470" r:id="rId46"/>
    <p:sldId id="471" r:id="rId47"/>
    <p:sldId id="472" r:id="rId48"/>
    <p:sldId id="473" r:id="rId49"/>
    <p:sldId id="474" r:id="rId50"/>
    <p:sldId id="475" r:id="rId51"/>
    <p:sldId id="476" r:id="rId52"/>
    <p:sldId id="477" r:id="rId53"/>
    <p:sldId id="534" r:id="rId54"/>
    <p:sldId id="521" r:id="rId55"/>
    <p:sldId id="533" r:id="rId56"/>
    <p:sldId id="522" r:id="rId57"/>
    <p:sldId id="523" r:id="rId58"/>
    <p:sldId id="524" r:id="rId59"/>
    <p:sldId id="525" r:id="rId60"/>
    <p:sldId id="526" r:id="rId61"/>
    <p:sldId id="527" r:id="rId62"/>
    <p:sldId id="528" r:id="rId63"/>
    <p:sldId id="529" r:id="rId64"/>
    <p:sldId id="530" r:id="rId65"/>
    <p:sldId id="531" r:id="rId66"/>
    <p:sldId id="532" r:id="rId67"/>
    <p:sldId id="478" r:id="rId68"/>
    <p:sldId id="479" r:id="rId69"/>
    <p:sldId id="480" r:id="rId70"/>
    <p:sldId id="481" r:id="rId71"/>
    <p:sldId id="482" r:id="rId72"/>
    <p:sldId id="483" r:id="rId73"/>
    <p:sldId id="484" r:id="rId74"/>
    <p:sldId id="485" r:id="rId75"/>
    <p:sldId id="486" r:id="rId76"/>
    <p:sldId id="520" r:id="rId77"/>
    <p:sldId id="493" r:id="rId78"/>
    <p:sldId id="494" r:id="rId79"/>
    <p:sldId id="495" r:id="rId80"/>
    <p:sldId id="496" r:id="rId81"/>
    <p:sldId id="497" r:id="rId82"/>
    <p:sldId id="498" r:id="rId83"/>
    <p:sldId id="499" r:id="rId84"/>
    <p:sldId id="500" r:id="rId85"/>
    <p:sldId id="501" r:id="rId86"/>
    <p:sldId id="502" r:id="rId87"/>
    <p:sldId id="503" r:id="rId88"/>
    <p:sldId id="504" r:id="rId89"/>
    <p:sldId id="505" r:id="rId90"/>
    <p:sldId id="506" r:id="rId91"/>
    <p:sldId id="508" r:id="rId92"/>
    <p:sldId id="509" r:id="rId93"/>
    <p:sldId id="510" r:id="rId94"/>
    <p:sldId id="511" r:id="rId95"/>
    <p:sldId id="512" r:id="rId96"/>
    <p:sldId id="513" r:id="rId97"/>
    <p:sldId id="514" r:id="rId98"/>
    <p:sldId id="515" r:id="rId99"/>
    <p:sldId id="580" r:id="rId100"/>
    <p:sldId id="516" r:id="rId101"/>
    <p:sldId id="517" r:id="rId102"/>
    <p:sldId id="518" r:id="rId103"/>
    <p:sldId id="519" r:id="rId104"/>
    <p:sldId id="536" r:id="rId105"/>
    <p:sldId id="535" r:id="rId106"/>
    <p:sldId id="606" r:id="rId107"/>
    <p:sldId id="537" r:id="rId108"/>
    <p:sldId id="538" r:id="rId109"/>
    <p:sldId id="539" r:id="rId110"/>
    <p:sldId id="540" r:id="rId111"/>
    <p:sldId id="541" r:id="rId112"/>
    <p:sldId id="542" r:id="rId113"/>
    <p:sldId id="543" r:id="rId114"/>
    <p:sldId id="544" r:id="rId115"/>
    <p:sldId id="545" r:id="rId116"/>
    <p:sldId id="546" r:id="rId117"/>
    <p:sldId id="547" r:id="rId118"/>
    <p:sldId id="548" r:id="rId119"/>
    <p:sldId id="569" r:id="rId120"/>
    <p:sldId id="570" r:id="rId121"/>
    <p:sldId id="551" r:id="rId122"/>
    <p:sldId id="487" r:id="rId123"/>
    <p:sldId id="399" r:id="rId124"/>
    <p:sldId id="608" r:id="rId125"/>
    <p:sldId id="279" r:id="rId126"/>
    <p:sldId id="607" r:id="rId127"/>
    <p:sldId id="578" r:id="rId128"/>
    <p:sldId id="579" r:id="rId129"/>
    <p:sldId id="488" r:id="rId130"/>
    <p:sldId id="571" r:id="rId131"/>
    <p:sldId id="261" r:id="rId132"/>
    <p:sldId id="490" r:id="rId133"/>
    <p:sldId id="268" r:id="rId134"/>
    <p:sldId id="269" r:id="rId135"/>
    <p:sldId id="489" r:id="rId136"/>
    <p:sldId id="572" r:id="rId137"/>
    <p:sldId id="573" r:id="rId138"/>
    <p:sldId id="574" r:id="rId139"/>
    <p:sldId id="575" r:id="rId140"/>
    <p:sldId id="576" r:id="rId141"/>
    <p:sldId id="581" r:id="rId142"/>
    <p:sldId id="552" r:id="rId143"/>
    <p:sldId id="556" r:id="rId144"/>
    <p:sldId id="553" r:id="rId145"/>
    <p:sldId id="582" r:id="rId146"/>
    <p:sldId id="584" r:id="rId147"/>
    <p:sldId id="588" r:id="rId148"/>
    <p:sldId id="594" r:id="rId149"/>
    <p:sldId id="583" r:id="rId150"/>
    <p:sldId id="567" r:id="rId151"/>
    <p:sldId id="586" r:id="rId152"/>
    <p:sldId id="587" r:id="rId153"/>
    <p:sldId id="589" r:id="rId154"/>
    <p:sldId id="563" r:id="rId155"/>
    <p:sldId id="564" r:id="rId156"/>
    <p:sldId id="609" r:id="rId157"/>
    <p:sldId id="597" r:id="rId158"/>
    <p:sldId id="561" r:id="rId159"/>
    <p:sldId id="565" r:id="rId160"/>
  </p:sldIdLst>
  <p:sldSz cx="9144000" cy="6858000" type="overhead"/>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a:srgbClr val="0066CC"/>
    <a:srgbClr val="FFFF66"/>
    <a:srgbClr val="FF3300"/>
    <a:srgbClr val="CCECFF"/>
    <a:srgbClr val="99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p:scale>
          <a:sx n="66" d="100"/>
          <a:sy n="66" d="100"/>
        </p:scale>
        <p:origin x="-636" y="-96"/>
      </p:cViewPr>
      <p:guideLst>
        <p:guide orient="horz" pos="4176"/>
        <p:guide orient="horz" pos="3696"/>
        <p:guide pos="5520"/>
        <p:guide pos="240"/>
        <p:guide pos="192"/>
        <p:guide pos="5712"/>
        <p:guide pos="4416"/>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4" Type="http://schemas.openxmlformats.org/officeDocument/2006/relationships/tableStyles" Target="tableStyles.xml"/><Relationship Id="rId163" Type="http://schemas.openxmlformats.org/officeDocument/2006/relationships/viewProps" Target="viewProps.xml"/><Relationship Id="rId162" Type="http://schemas.openxmlformats.org/officeDocument/2006/relationships/presProps" Target="presProps.xml"/><Relationship Id="rId161" Type="http://schemas.openxmlformats.org/officeDocument/2006/relationships/handoutMaster" Target="handoutMasters/handoutMaster1.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2578" name="页眉占位符 15257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52579" name="日期占位符 152578"/>
          <p:cNvSpPr>
            <a:spLocks noGrp="1"/>
          </p:cNvSpPr>
          <p:nvPr>
            <p:ph type="dt" sz="quarter" idx="1"/>
          </p:nvPr>
        </p:nvSpPr>
        <p:spPr>
          <a:xfrm>
            <a:off x="3886200" y="0"/>
            <a:ext cx="2971800" cy="457200"/>
          </a:xfrm>
          <a:prstGeom prst="rect">
            <a:avLst/>
          </a:prstGeom>
          <a:noFill/>
          <a:ln w="9525">
            <a:noFill/>
          </a:ln>
        </p:spPr>
        <p:txBody>
          <a:bodyPr/>
          <a:p>
            <a:pPr lvl="0" algn="r"/>
            <a:endParaRPr lang="zh-CN" altLang="en-US" sz="1200" dirty="0"/>
          </a:p>
        </p:txBody>
      </p:sp>
      <p:sp>
        <p:nvSpPr>
          <p:cNvPr id="152580" name="页脚占位符 152579"/>
          <p:cNvSpPr>
            <a:spLocks noGrp="1"/>
          </p:cNvSpPr>
          <p:nvPr>
            <p:ph type="ftr" sz="quarter" idx="2"/>
          </p:nvPr>
        </p:nvSpPr>
        <p:spPr>
          <a:xfrm>
            <a:off x="0" y="8686800"/>
            <a:ext cx="2971800" cy="457200"/>
          </a:xfrm>
          <a:prstGeom prst="rect">
            <a:avLst/>
          </a:prstGeom>
          <a:noFill/>
          <a:ln w="9525">
            <a:noFill/>
          </a:ln>
        </p:spPr>
        <p:txBody>
          <a:bodyPr anchor="b"/>
          <a:p>
            <a:pPr lvl="0"/>
            <a:endParaRPr lang="zh-CN" altLang="en-US" sz="1200" dirty="0"/>
          </a:p>
        </p:txBody>
      </p:sp>
      <p:sp>
        <p:nvSpPr>
          <p:cNvPr id="152581" name="灯片编号占位符 152580"/>
          <p:cNvSpPr>
            <a:spLocks noGrp="1"/>
          </p:cNvSpPr>
          <p:nvPr>
            <p:ph type="sldNum" sz="quarter" idx="3"/>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0658" name="页眉占位符 7065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70659" name="日期占位符 70658"/>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70660" name="幻灯片图像占位符 70659"/>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70661" name="文本占位符 70660"/>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0662" name="页脚占位符 70661"/>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70663" name="灯片编号占位符 70662"/>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幻灯片图像占位符 161793"/>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61795" name="文本占位符 161794"/>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0" name="幻灯片图像占位符 355329"/>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355331" name="文本占位符 355330"/>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8" name="幻灯片图像占位符 362497"/>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362499" name="文本占位符 362498"/>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0" name="幻灯片图像占位符 263169"/>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63171" name="文本占位符 263170"/>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幻灯片图像占位符 236545"/>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6547" name="文本占位符 236546"/>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50" name="幻灯片图像占位符 309249"/>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309251" name="文本占位符 309250"/>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幻灯片图像占位符 244737"/>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44739" name="文本占位符 244738"/>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幻灯片图像占位符 293889"/>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93891" name="文本占位符 293890"/>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8" name="幻灯片图像占位符 290817"/>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90819" name="文本占位符 290818"/>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2" name="幻灯片图像占位符 312321"/>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312323" name="文本占位符 312322"/>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幻灯片图像占位符 254977"/>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54979" name="文本占位符 254978"/>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dirty="0">
              <a:latin typeface="Times New Roman" panose="02020603050405020304" charset="0"/>
            </a:endParaRPr>
          </a:p>
        </p:txBody>
      </p:sp>
      <p:sp>
        <p:nvSpPr>
          <p:cNvPr id="5" name="页脚占位符 4"/>
          <p:cNvSpPr>
            <a:spLocks noGrp="1"/>
          </p:cNvSpPr>
          <p:nvPr>
            <p:ph type="ftr" sz="quarter" idx="11"/>
          </p:nvPr>
        </p:nvSpPr>
        <p:spPr/>
        <p:txBody>
          <a:bodyPr/>
          <a:lstStyle/>
          <a:p>
            <a:pPr lvl="0"/>
            <a:endParaRPr dirty="0">
              <a:latin typeface="Times New Roman" panose="0202060305040502030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dirty="0">
              <a:latin typeface="Times New Roman" panose="02020603050405020304" charset="0"/>
            </a:endParaRPr>
          </a:p>
        </p:txBody>
      </p:sp>
      <p:sp>
        <p:nvSpPr>
          <p:cNvPr id="5" name="页脚占位符 4"/>
          <p:cNvSpPr>
            <a:spLocks noGrp="1"/>
          </p:cNvSpPr>
          <p:nvPr>
            <p:ph type="ftr" sz="quarter" idx="11"/>
          </p:nvPr>
        </p:nvSpPr>
        <p:spPr/>
        <p:txBody>
          <a:bodyPr/>
          <a:lstStyle/>
          <a:p>
            <a:pPr lvl="0"/>
            <a:endParaRPr dirty="0">
              <a:latin typeface="Times New Roman" panose="0202060305040502030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dirty="0">
              <a:latin typeface="Times New Roman" panose="02020603050405020304" charset="0"/>
            </a:endParaRPr>
          </a:p>
        </p:txBody>
      </p:sp>
      <p:sp>
        <p:nvSpPr>
          <p:cNvPr id="5" name="页脚占位符 4"/>
          <p:cNvSpPr>
            <a:spLocks noGrp="1"/>
          </p:cNvSpPr>
          <p:nvPr>
            <p:ph type="ftr" sz="quarter" idx="11"/>
          </p:nvPr>
        </p:nvSpPr>
        <p:spPr/>
        <p:txBody>
          <a:bodyPr/>
          <a:lstStyle/>
          <a:p>
            <a:pPr lvl="0"/>
            <a:endParaRPr dirty="0">
              <a:latin typeface="Times New Roman" panose="0202060305040502030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dirty="0">
              <a:latin typeface="Times New Roman" panose="02020603050405020304" charset="0"/>
            </a:endParaRPr>
          </a:p>
        </p:txBody>
      </p:sp>
      <p:sp>
        <p:nvSpPr>
          <p:cNvPr id="5" name="页脚占位符 4"/>
          <p:cNvSpPr>
            <a:spLocks noGrp="1"/>
          </p:cNvSpPr>
          <p:nvPr>
            <p:ph type="ftr" sz="quarter" idx="11"/>
          </p:nvPr>
        </p:nvSpPr>
        <p:spPr/>
        <p:txBody>
          <a:bodyPr/>
          <a:lstStyle/>
          <a:p>
            <a:pPr lvl="0"/>
            <a:endParaRPr dirty="0">
              <a:latin typeface="Times New Roman" panose="0202060305040502030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dirty="0">
              <a:latin typeface="Times New Roman" panose="02020603050405020304" charset="0"/>
            </a:endParaRPr>
          </a:p>
        </p:txBody>
      </p:sp>
      <p:sp>
        <p:nvSpPr>
          <p:cNvPr id="5" name="页脚占位符 4"/>
          <p:cNvSpPr>
            <a:spLocks noGrp="1"/>
          </p:cNvSpPr>
          <p:nvPr>
            <p:ph type="ftr" sz="quarter" idx="11"/>
          </p:nvPr>
        </p:nvSpPr>
        <p:spPr/>
        <p:txBody>
          <a:bodyPr/>
          <a:lstStyle/>
          <a:p>
            <a:pPr lvl="0"/>
            <a:endParaRPr dirty="0">
              <a:latin typeface="Times New Roman" panose="0202060305040502030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dirty="0">
              <a:latin typeface="Times New Roman" panose="02020603050405020304" charset="0"/>
            </a:endParaRPr>
          </a:p>
        </p:txBody>
      </p:sp>
      <p:sp>
        <p:nvSpPr>
          <p:cNvPr id="6" name="页脚占位符 5"/>
          <p:cNvSpPr>
            <a:spLocks noGrp="1"/>
          </p:cNvSpPr>
          <p:nvPr>
            <p:ph type="ftr" sz="quarter" idx="11"/>
          </p:nvPr>
        </p:nvSpPr>
        <p:spPr/>
        <p:txBody>
          <a:bodyPr/>
          <a:lstStyle/>
          <a:p>
            <a:pPr lvl="0"/>
            <a:endParaRPr dirty="0">
              <a:latin typeface="Times New Roman" panose="0202060305040502030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dirty="0">
              <a:latin typeface="Times New Roman" panose="02020603050405020304" charset="0"/>
            </a:endParaRPr>
          </a:p>
        </p:txBody>
      </p:sp>
      <p:sp>
        <p:nvSpPr>
          <p:cNvPr id="8" name="页脚占位符 7"/>
          <p:cNvSpPr>
            <a:spLocks noGrp="1"/>
          </p:cNvSpPr>
          <p:nvPr>
            <p:ph type="ftr" sz="quarter" idx="11"/>
          </p:nvPr>
        </p:nvSpPr>
        <p:spPr/>
        <p:txBody>
          <a:bodyPr/>
          <a:lstStyle/>
          <a:p>
            <a:pPr lvl="0"/>
            <a:endParaRPr dirty="0">
              <a:latin typeface="Times New Roman" panose="0202060305040502030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dirty="0">
              <a:latin typeface="Times New Roman" panose="02020603050405020304" charset="0"/>
            </a:endParaRPr>
          </a:p>
        </p:txBody>
      </p:sp>
      <p:sp>
        <p:nvSpPr>
          <p:cNvPr id="4" name="页脚占位符 3"/>
          <p:cNvSpPr>
            <a:spLocks noGrp="1"/>
          </p:cNvSpPr>
          <p:nvPr>
            <p:ph type="ftr" sz="quarter" idx="11"/>
          </p:nvPr>
        </p:nvSpPr>
        <p:spPr/>
        <p:txBody>
          <a:bodyPr/>
          <a:lstStyle/>
          <a:p>
            <a:pPr lvl="0"/>
            <a:endParaRPr dirty="0">
              <a:latin typeface="Times New Roman" panose="0202060305040502030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dirty="0">
              <a:latin typeface="Times New Roman" panose="02020603050405020304" charset="0"/>
            </a:endParaRPr>
          </a:p>
        </p:txBody>
      </p:sp>
      <p:sp>
        <p:nvSpPr>
          <p:cNvPr id="3" name="页脚占位符 2"/>
          <p:cNvSpPr>
            <a:spLocks noGrp="1"/>
          </p:cNvSpPr>
          <p:nvPr>
            <p:ph type="ftr" sz="quarter" idx="11"/>
          </p:nvPr>
        </p:nvSpPr>
        <p:spPr/>
        <p:txBody>
          <a:bodyPr/>
          <a:lstStyle/>
          <a:p>
            <a:pPr lvl="0"/>
            <a:endParaRPr dirty="0">
              <a:latin typeface="Times New Roman" panose="0202060305040502030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dirty="0">
              <a:latin typeface="Times New Roman" panose="02020603050405020304" charset="0"/>
            </a:endParaRPr>
          </a:p>
        </p:txBody>
      </p:sp>
      <p:sp>
        <p:nvSpPr>
          <p:cNvPr id="6" name="页脚占位符 5"/>
          <p:cNvSpPr>
            <a:spLocks noGrp="1"/>
          </p:cNvSpPr>
          <p:nvPr>
            <p:ph type="ftr" sz="quarter" idx="11"/>
          </p:nvPr>
        </p:nvSpPr>
        <p:spPr/>
        <p:txBody>
          <a:bodyPr/>
          <a:lstStyle/>
          <a:p>
            <a:pPr lvl="0"/>
            <a:endParaRPr dirty="0">
              <a:latin typeface="Times New Roman" panose="0202060305040502030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dirty="0">
              <a:latin typeface="Times New Roman" panose="02020603050405020304" charset="0"/>
            </a:endParaRPr>
          </a:p>
        </p:txBody>
      </p:sp>
      <p:sp>
        <p:nvSpPr>
          <p:cNvPr id="6" name="页脚占位符 5"/>
          <p:cNvSpPr>
            <a:spLocks noGrp="1"/>
          </p:cNvSpPr>
          <p:nvPr>
            <p:ph type="ftr" sz="quarter" idx="11"/>
          </p:nvPr>
        </p:nvSpPr>
        <p:spPr/>
        <p:txBody>
          <a:bodyPr/>
          <a:lstStyle/>
          <a:p>
            <a:pPr lvl="0"/>
            <a:endParaRPr dirty="0">
              <a:latin typeface="Times New Roman" panose="0202060305040502030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dirty="0">
              <a:latin typeface="Times New Roman" panose="02020603050405020304"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solidFill>
                  <a:srgbClr val="0066CC"/>
                </a:solidFill>
              </a:defRPr>
            </a:lvl1pPr>
          </a:lstStyle>
          <a:p>
            <a:pPr lvl="0"/>
            <a:endParaRPr dirty="0">
              <a:latin typeface="Times New Roman" panose="02020603050405020304"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pic>
        <p:nvPicPr>
          <p:cNvPr id="1033" name="图片 1032" descr="潜龙"/>
          <p:cNvPicPr>
            <a:picLocks noChangeAspect="1"/>
          </p:cNvPicPr>
          <p:nvPr userDrawn="1"/>
        </p:nvPicPr>
        <p:blipFill>
          <a:blip r:embed="rId12"/>
          <a:stretch>
            <a:fillRect/>
          </a:stretch>
        </p:blipFill>
        <p:spPr>
          <a:xfrm>
            <a:off x="8459788" y="115888"/>
            <a:ext cx="520700" cy="6921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4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14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14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7.bin"/></Relationships>
</file>

<file path=ppt/slides/_rels/slide15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8.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9.bin"/></Relationships>
</file>

<file path=ppt/slides/_rels/slide15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0770" name="文本框 160769"/>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160772" name="矩形 160771"/>
          <p:cNvSpPr/>
          <p:nvPr/>
        </p:nvSpPr>
        <p:spPr>
          <a:xfrm>
            <a:off x="1447800" y="16002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人事行政作业</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160773" name="矩形 160772"/>
          <p:cNvSpPr/>
          <p:nvPr/>
        </p:nvSpPr>
        <p:spPr>
          <a:xfrm>
            <a:off x="3048000" y="2971800"/>
            <a:ext cx="2819400" cy="609600"/>
          </a:xfrm>
          <a:prstGeom prst="rect">
            <a:avLst/>
          </a:prstGeom>
        </p:spPr>
        <p:txBody>
          <a:bodyPr wrap="none" fromWordArt="1">
            <a:prstTxWarp prst="textPlain">
              <a:avLst>
                <a:gd name="adj" fmla="val 50000"/>
              </a:avLst>
            </a:prstTxWarp>
            <a:normAutofit/>
          </a:bodyPr>
          <a:p>
            <a:pPr algn="ctr"/>
            <a:r>
              <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rPr>
              <a:t>人事部分</a:t>
            </a:r>
            <a:endPar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8181" name="文本框 178180"/>
          <p:cNvSpPr txBox="1"/>
          <p:nvPr/>
        </p:nvSpPr>
        <p:spPr>
          <a:xfrm>
            <a:off x="0" y="0"/>
            <a:ext cx="428625" cy="41148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部门间非干部调动申请程序</a:t>
            </a:r>
            <a:endParaRPr lang="zh-CN" altLang="en-US" sz="1600" b="1" dirty="0">
              <a:solidFill>
                <a:schemeClr val="accent2"/>
              </a:solidFill>
              <a:latin typeface="Times New Roman" panose="02020603050405020304" charset="0"/>
            </a:endParaRPr>
          </a:p>
        </p:txBody>
      </p:sp>
      <p:sp>
        <p:nvSpPr>
          <p:cNvPr id="178182" name="文本框 178181"/>
          <p:cNvSpPr txBox="1"/>
          <p:nvPr/>
        </p:nvSpPr>
        <p:spPr>
          <a:xfrm>
            <a:off x="1528763" y="166688"/>
            <a:ext cx="7186612" cy="287337"/>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当人事               调出单位              调入单位              人事行政部</a:t>
            </a:r>
            <a:endParaRPr lang="zh-CN" altLang="en-US" sz="1600" dirty="0">
              <a:latin typeface="Times New Roman" panose="02020603050405020304" charset="0"/>
            </a:endParaRPr>
          </a:p>
        </p:txBody>
      </p:sp>
      <p:sp>
        <p:nvSpPr>
          <p:cNvPr id="178183" name="直接连接符 178182"/>
          <p:cNvSpPr/>
          <p:nvPr/>
        </p:nvSpPr>
        <p:spPr>
          <a:xfrm>
            <a:off x="1262063" y="457200"/>
            <a:ext cx="6205537" cy="0"/>
          </a:xfrm>
          <a:prstGeom prst="line">
            <a:avLst/>
          </a:prstGeom>
          <a:ln w="9525" cap="flat" cmpd="sng">
            <a:solidFill>
              <a:schemeClr val="tx1"/>
            </a:solidFill>
            <a:prstDash val="solid"/>
            <a:headEnd type="none" w="med" len="med"/>
            <a:tailEnd type="none" w="med" len="med"/>
          </a:ln>
        </p:spPr>
      </p:sp>
      <p:sp>
        <p:nvSpPr>
          <p:cNvPr id="178184" name="文本框 178183"/>
          <p:cNvSpPr txBox="1"/>
          <p:nvPr/>
        </p:nvSpPr>
        <p:spPr>
          <a:xfrm>
            <a:off x="3975100" y="736600"/>
            <a:ext cx="774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部级主管同意</a:t>
            </a:r>
            <a:endParaRPr lang="zh-CN" altLang="en-US" sz="1200" dirty="0">
              <a:solidFill>
                <a:schemeClr val="accent2"/>
              </a:solidFill>
              <a:latin typeface="Times New Roman" panose="02020603050405020304" charset="0"/>
            </a:endParaRPr>
          </a:p>
        </p:txBody>
      </p:sp>
      <p:sp>
        <p:nvSpPr>
          <p:cNvPr id="178185" name="流程图: 文档 178184"/>
          <p:cNvSpPr/>
          <p:nvPr/>
        </p:nvSpPr>
        <p:spPr>
          <a:xfrm>
            <a:off x="1909763" y="101123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审批单</a:t>
            </a:r>
            <a:endParaRPr lang="zh-CN" altLang="en-US" sz="1200" dirty="0">
              <a:latin typeface="Times New Roman" panose="02020603050405020304" charset="0"/>
            </a:endParaRPr>
          </a:p>
          <a:p>
            <a:pPr algn="ctr"/>
            <a:endParaRPr lang="zh-CN" altLang="en-US" sz="1200">
              <a:latin typeface="Times New Roman" panose="02020603050405020304" charset="0"/>
            </a:endParaRPr>
          </a:p>
        </p:txBody>
      </p:sp>
      <p:sp>
        <p:nvSpPr>
          <p:cNvPr id="178187" name="文本框 178186"/>
          <p:cNvSpPr txBox="1"/>
          <p:nvPr/>
        </p:nvSpPr>
        <p:spPr>
          <a:xfrm>
            <a:off x="1704975" y="533400"/>
            <a:ext cx="1004888"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根据员工或单位申请</a:t>
            </a:r>
            <a:endParaRPr lang="zh-CN" altLang="en-US" sz="1200" dirty="0">
              <a:solidFill>
                <a:schemeClr val="accent2"/>
              </a:solidFill>
              <a:latin typeface="Times New Roman" panose="02020603050405020304" charset="0"/>
            </a:endParaRPr>
          </a:p>
        </p:txBody>
      </p:sp>
      <p:sp>
        <p:nvSpPr>
          <p:cNvPr id="178188" name="流程图: 文档 178187"/>
          <p:cNvSpPr/>
          <p:nvPr/>
        </p:nvSpPr>
        <p:spPr>
          <a:xfrm>
            <a:off x="1909763" y="18288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8189" name="直接连接符 178188"/>
          <p:cNvSpPr/>
          <p:nvPr/>
        </p:nvSpPr>
        <p:spPr>
          <a:xfrm>
            <a:off x="6781800" y="2667000"/>
            <a:ext cx="0" cy="304800"/>
          </a:xfrm>
          <a:prstGeom prst="line">
            <a:avLst/>
          </a:prstGeom>
          <a:ln w="9525" cap="flat" cmpd="sng">
            <a:solidFill>
              <a:schemeClr val="tx1"/>
            </a:solidFill>
            <a:prstDash val="solid"/>
            <a:headEnd type="none" w="med" len="med"/>
            <a:tailEnd type="triangle" w="med" len="med"/>
          </a:ln>
        </p:spPr>
      </p:sp>
      <p:sp>
        <p:nvSpPr>
          <p:cNvPr id="178190" name="文本框 178189"/>
          <p:cNvSpPr txBox="1"/>
          <p:nvPr/>
        </p:nvSpPr>
        <p:spPr>
          <a:xfrm>
            <a:off x="6248400" y="3835400"/>
            <a:ext cx="10668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78191" name="直接连接符 178190"/>
          <p:cNvSpPr/>
          <p:nvPr/>
        </p:nvSpPr>
        <p:spPr>
          <a:xfrm>
            <a:off x="6781800" y="4064000"/>
            <a:ext cx="0" cy="304800"/>
          </a:xfrm>
          <a:prstGeom prst="line">
            <a:avLst/>
          </a:prstGeom>
          <a:ln w="9525" cap="flat" cmpd="sng">
            <a:solidFill>
              <a:schemeClr val="tx1"/>
            </a:solidFill>
            <a:prstDash val="solid"/>
            <a:headEnd type="none" w="med" len="med"/>
            <a:tailEnd type="triangle" w="med" len="med"/>
          </a:ln>
        </p:spPr>
      </p:sp>
      <p:sp>
        <p:nvSpPr>
          <p:cNvPr id="178193" name="流程图: 文档 178192"/>
          <p:cNvSpPr/>
          <p:nvPr/>
        </p:nvSpPr>
        <p:spPr>
          <a:xfrm>
            <a:off x="3357563" y="10318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8200" name="流程图: 文档 178199"/>
          <p:cNvSpPr/>
          <p:nvPr/>
        </p:nvSpPr>
        <p:spPr>
          <a:xfrm>
            <a:off x="4881563" y="10318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8208" name="直接连接符 178207"/>
          <p:cNvSpPr/>
          <p:nvPr/>
        </p:nvSpPr>
        <p:spPr>
          <a:xfrm>
            <a:off x="2209800" y="2668588"/>
            <a:ext cx="4572000" cy="0"/>
          </a:xfrm>
          <a:prstGeom prst="line">
            <a:avLst/>
          </a:prstGeom>
          <a:ln w="9525" cap="flat" cmpd="sng">
            <a:solidFill>
              <a:schemeClr val="tx1"/>
            </a:solidFill>
            <a:prstDash val="solid"/>
            <a:headEnd type="none" w="med" len="med"/>
            <a:tailEnd type="none" w="med" len="med"/>
          </a:ln>
        </p:spPr>
      </p:sp>
      <p:sp>
        <p:nvSpPr>
          <p:cNvPr id="178210" name="直接连接符 178209"/>
          <p:cNvSpPr/>
          <p:nvPr/>
        </p:nvSpPr>
        <p:spPr>
          <a:xfrm flipV="1">
            <a:off x="2565400" y="1155700"/>
            <a:ext cx="762000" cy="0"/>
          </a:xfrm>
          <a:prstGeom prst="line">
            <a:avLst/>
          </a:prstGeom>
          <a:ln w="9525" cap="flat" cmpd="sng">
            <a:solidFill>
              <a:schemeClr val="tx1"/>
            </a:solidFill>
            <a:prstDash val="solid"/>
            <a:headEnd type="none" w="med" len="med"/>
            <a:tailEnd type="triangle" w="med" len="med"/>
          </a:ln>
        </p:spPr>
      </p:sp>
      <p:sp>
        <p:nvSpPr>
          <p:cNvPr id="178212" name="直接连接符 178211"/>
          <p:cNvSpPr/>
          <p:nvPr/>
        </p:nvSpPr>
        <p:spPr>
          <a:xfrm flipV="1">
            <a:off x="5181600" y="1600200"/>
            <a:ext cx="0" cy="457200"/>
          </a:xfrm>
          <a:prstGeom prst="line">
            <a:avLst/>
          </a:prstGeom>
          <a:ln w="9525" cap="flat" cmpd="sng">
            <a:solidFill>
              <a:schemeClr val="tx1"/>
            </a:solidFill>
            <a:prstDash val="solid"/>
            <a:headEnd type="none" w="med" len="med"/>
            <a:tailEnd type="none" w="med" len="med"/>
          </a:ln>
        </p:spPr>
      </p:sp>
      <p:sp>
        <p:nvSpPr>
          <p:cNvPr id="178213" name="直接连接符 178212"/>
          <p:cNvSpPr/>
          <p:nvPr/>
        </p:nvSpPr>
        <p:spPr>
          <a:xfrm>
            <a:off x="4038600" y="1155700"/>
            <a:ext cx="762000" cy="0"/>
          </a:xfrm>
          <a:prstGeom prst="line">
            <a:avLst/>
          </a:prstGeom>
          <a:ln w="9525" cap="flat" cmpd="sng">
            <a:solidFill>
              <a:schemeClr val="tx1"/>
            </a:solidFill>
            <a:prstDash val="solid"/>
            <a:headEnd type="none" w="med" len="med"/>
            <a:tailEnd type="triangle" w="med" len="med"/>
          </a:ln>
        </p:spPr>
      </p:sp>
      <p:sp>
        <p:nvSpPr>
          <p:cNvPr id="178215" name="流程图: 文档 178214"/>
          <p:cNvSpPr/>
          <p:nvPr/>
        </p:nvSpPr>
        <p:spPr>
          <a:xfrm>
            <a:off x="6488113" y="30130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8217" name="文本框 178216"/>
          <p:cNvSpPr txBox="1"/>
          <p:nvPr/>
        </p:nvSpPr>
        <p:spPr>
          <a:xfrm>
            <a:off x="6299200" y="4318000"/>
            <a:ext cx="990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发文、归档</a:t>
            </a:r>
            <a:endParaRPr lang="zh-CN" altLang="en-US" sz="1200" dirty="0">
              <a:solidFill>
                <a:schemeClr val="accent2"/>
              </a:solidFill>
              <a:latin typeface="Times New Roman" panose="02020603050405020304" charset="0"/>
            </a:endParaRPr>
          </a:p>
        </p:txBody>
      </p:sp>
      <p:sp>
        <p:nvSpPr>
          <p:cNvPr id="178218" name="直接连接符 178217"/>
          <p:cNvSpPr/>
          <p:nvPr/>
        </p:nvSpPr>
        <p:spPr>
          <a:xfrm flipH="1">
            <a:off x="2514600" y="2057400"/>
            <a:ext cx="2667000" cy="0"/>
          </a:xfrm>
          <a:prstGeom prst="line">
            <a:avLst/>
          </a:prstGeom>
          <a:ln w="9525" cap="flat" cmpd="sng">
            <a:solidFill>
              <a:schemeClr val="tx1"/>
            </a:solidFill>
            <a:prstDash val="solid"/>
            <a:headEnd type="none" w="med" len="med"/>
            <a:tailEnd type="triangle" w="med" len="med"/>
          </a:ln>
        </p:spPr>
      </p:sp>
      <p:sp>
        <p:nvSpPr>
          <p:cNvPr id="178219" name="流程图: 文档 178218"/>
          <p:cNvSpPr/>
          <p:nvPr/>
        </p:nvSpPr>
        <p:spPr>
          <a:xfrm>
            <a:off x="6491288" y="45847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调令</a:t>
            </a:r>
            <a:endParaRPr lang="zh-CN" altLang="en-US" sz="1200">
              <a:latin typeface="Times New Roman" panose="02020603050405020304" charset="0"/>
            </a:endParaRPr>
          </a:p>
        </p:txBody>
      </p:sp>
      <p:sp>
        <p:nvSpPr>
          <p:cNvPr id="178220" name="流程图: 文档 178219"/>
          <p:cNvSpPr/>
          <p:nvPr/>
        </p:nvSpPr>
        <p:spPr>
          <a:xfrm>
            <a:off x="1905000" y="507047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调令</a:t>
            </a:r>
            <a:endParaRPr lang="zh-CN" altLang="en-US" sz="1200">
              <a:latin typeface="Times New Roman" panose="02020603050405020304" charset="0"/>
            </a:endParaRPr>
          </a:p>
        </p:txBody>
      </p:sp>
      <p:sp>
        <p:nvSpPr>
          <p:cNvPr id="178222" name="直接连接符 178221"/>
          <p:cNvSpPr/>
          <p:nvPr/>
        </p:nvSpPr>
        <p:spPr>
          <a:xfrm>
            <a:off x="6781800" y="3581400"/>
            <a:ext cx="0" cy="304800"/>
          </a:xfrm>
          <a:prstGeom prst="line">
            <a:avLst/>
          </a:prstGeom>
          <a:ln w="9525" cap="flat" cmpd="sng">
            <a:solidFill>
              <a:schemeClr val="tx1"/>
            </a:solidFill>
            <a:prstDash val="solid"/>
            <a:headEnd type="none" w="med" len="med"/>
            <a:tailEnd type="triangle" w="med" len="med"/>
          </a:ln>
        </p:spPr>
      </p:sp>
      <p:sp>
        <p:nvSpPr>
          <p:cNvPr id="178226" name="直接连接符 178225"/>
          <p:cNvSpPr/>
          <p:nvPr/>
        </p:nvSpPr>
        <p:spPr>
          <a:xfrm flipH="1">
            <a:off x="4038600" y="1295400"/>
            <a:ext cx="762000" cy="0"/>
          </a:xfrm>
          <a:prstGeom prst="line">
            <a:avLst/>
          </a:prstGeom>
          <a:ln w="9525" cap="flat" cmpd="sng">
            <a:solidFill>
              <a:srgbClr val="FF3300"/>
            </a:solidFill>
            <a:prstDash val="solid"/>
            <a:headEnd type="none" w="med" len="med"/>
            <a:tailEnd type="triangle" w="med" len="med"/>
          </a:ln>
        </p:spPr>
      </p:sp>
      <p:sp>
        <p:nvSpPr>
          <p:cNvPr id="178227" name="直接连接符 178226"/>
          <p:cNvSpPr/>
          <p:nvPr/>
        </p:nvSpPr>
        <p:spPr>
          <a:xfrm flipH="1">
            <a:off x="2527300" y="1295400"/>
            <a:ext cx="762000" cy="0"/>
          </a:xfrm>
          <a:prstGeom prst="line">
            <a:avLst/>
          </a:prstGeom>
          <a:ln w="9525" cap="flat" cmpd="sng">
            <a:solidFill>
              <a:srgbClr val="FF3300"/>
            </a:solidFill>
            <a:prstDash val="solid"/>
            <a:headEnd type="none" w="med" len="med"/>
            <a:tailEnd type="triangle" w="med" len="med"/>
          </a:ln>
        </p:spPr>
      </p:sp>
      <p:sp>
        <p:nvSpPr>
          <p:cNvPr id="178228" name="文本框 178227"/>
          <p:cNvSpPr txBox="1"/>
          <p:nvPr/>
        </p:nvSpPr>
        <p:spPr>
          <a:xfrm>
            <a:off x="4038600" y="1262063"/>
            <a:ext cx="1066800" cy="274637"/>
          </a:xfrm>
          <a:prstGeom prst="rect">
            <a:avLst/>
          </a:prstGeom>
          <a:noFill/>
          <a:ln w="9525">
            <a:noFill/>
          </a:ln>
        </p:spPr>
        <p:txBody>
          <a:bodyPr>
            <a:spAutoFit/>
          </a:bodyPr>
          <a:p>
            <a:pPr algn="ctr" eaLnBrk="0" hangingPunct="0">
              <a:spcBef>
                <a:spcPct val="50000"/>
              </a:spcBef>
            </a:pPr>
            <a:r>
              <a:rPr lang="zh-CN" altLang="en-US" sz="1200" dirty="0">
                <a:solidFill>
                  <a:srgbClr val="FF3300"/>
                </a:solidFill>
                <a:latin typeface="Times New Roman" panose="02020603050405020304" charset="0"/>
              </a:rPr>
              <a:t>拒绝</a:t>
            </a:r>
            <a:endParaRPr lang="zh-CN" altLang="en-US" sz="1200">
              <a:solidFill>
                <a:srgbClr val="FF3300"/>
              </a:solidFill>
              <a:latin typeface="Times New Roman" panose="02020603050405020304" charset="0"/>
            </a:endParaRPr>
          </a:p>
        </p:txBody>
      </p:sp>
      <p:sp>
        <p:nvSpPr>
          <p:cNvPr id="178229" name="文本框 178228"/>
          <p:cNvSpPr txBox="1"/>
          <p:nvPr/>
        </p:nvSpPr>
        <p:spPr>
          <a:xfrm>
            <a:off x="2514600" y="1262063"/>
            <a:ext cx="1066800" cy="274637"/>
          </a:xfrm>
          <a:prstGeom prst="rect">
            <a:avLst/>
          </a:prstGeom>
          <a:noFill/>
          <a:ln w="9525">
            <a:noFill/>
          </a:ln>
        </p:spPr>
        <p:txBody>
          <a:bodyPr>
            <a:spAutoFit/>
          </a:bodyPr>
          <a:p>
            <a:pPr algn="ctr" eaLnBrk="0" hangingPunct="0">
              <a:spcBef>
                <a:spcPct val="50000"/>
              </a:spcBef>
            </a:pPr>
            <a:r>
              <a:rPr lang="zh-CN" altLang="en-US" sz="1200" dirty="0">
                <a:solidFill>
                  <a:srgbClr val="FF3300"/>
                </a:solidFill>
                <a:latin typeface="Times New Roman" panose="02020603050405020304" charset="0"/>
              </a:rPr>
              <a:t>拒绝</a:t>
            </a:r>
            <a:endParaRPr lang="zh-CN" altLang="en-US" sz="1200">
              <a:solidFill>
                <a:srgbClr val="FF3300"/>
              </a:solidFill>
              <a:latin typeface="Times New Roman" panose="02020603050405020304" charset="0"/>
            </a:endParaRPr>
          </a:p>
        </p:txBody>
      </p:sp>
      <p:sp>
        <p:nvSpPr>
          <p:cNvPr id="178230" name="文本框 178229"/>
          <p:cNvSpPr txBox="1"/>
          <p:nvPr/>
        </p:nvSpPr>
        <p:spPr>
          <a:xfrm>
            <a:off x="4559300" y="1600200"/>
            <a:ext cx="774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部级主管同意</a:t>
            </a:r>
            <a:endParaRPr lang="zh-CN" altLang="en-US" sz="1200" dirty="0">
              <a:solidFill>
                <a:schemeClr val="accent2"/>
              </a:solidFill>
              <a:latin typeface="Times New Roman" panose="02020603050405020304" charset="0"/>
            </a:endParaRPr>
          </a:p>
        </p:txBody>
      </p:sp>
      <p:sp>
        <p:nvSpPr>
          <p:cNvPr id="178231" name="直接连接符 178230"/>
          <p:cNvSpPr/>
          <p:nvPr/>
        </p:nvSpPr>
        <p:spPr>
          <a:xfrm flipV="1">
            <a:off x="2209800" y="2438400"/>
            <a:ext cx="0" cy="228600"/>
          </a:xfrm>
          <a:prstGeom prst="line">
            <a:avLst/>
          </a:prstGeom>
          <a:ln w="9525" cap="flat" cmpd="sng">
            <a:solidFill>
              <a:schemeClr val="tx1"/>
            </a:solidFill>
            <a:prstDash val="solid"/>
            <a:headEnd type="none" w="med" len="med"/>
            <a:tailEnd type="none" w="med" len="med"/>
          </a:ln>
        </p:spPr>
      </p:sp>
      <p:sp>
        <p:nvSpPr>
          <p:cNvPr id="178232" name="流程图: 文档 178231"/>
          <p:cNvSpPr/>
          <p:nvPr/>
        </p:nvSpPr>
        <p:spPr>
          <a:xfrm>
            <a:off x="3363913" y="50704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调令</a:t>
            </a:r>
            <a:endParaRPr lang="zh-CN" altLang="en-US" sz="1200">
              <a:latin typeface="Times New Roman" panose="02020603050405020304" charset="0"/>
            </a:endParaRPr>
          </a:p>
        </p:txBody>
      </p:sp>
      <p:sp>
        <p:nvSpPr>
          <p:cNvPr id="178233" name="流程图: 文档 178232"/>
          <p:cNvSpPr/>
          <p:nvPr/>
        </p:nvSpPr>
        <p:spPr>
          <a:xfrm>
            <a:off x="4887913" y="50704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调令</a:t>
            </a:r>
            <a:endParaRPr lang="zh-CN" altLang="en-US" sz="1200">
              <a:latin typeface="Times New Roman" panose="02020603050405020304" charset="0"/>
            </a:endParaRPr>
          </a:p>
        </p:txBody>
      </p:sp>
      <p:sp>
        <p:nvSpPr>
          <p:cNvPr id="178234" name="直接连接符 178233"/>
          <p:cNvSpPr/>
          <p:nvPr/>
        </p:nvSpPr>
        <p:spPr>
          <a:xfrm>
            <a:off x="2209800" y="4800600"/>
            <a:ext cx="4267200" cy="0"/>
          </a:xfrm>
          <a:prstGeom prst="line">
            <a:avLst/>
          </a:prstGeom>
          <a:ln w="9525" cap="flat" cmpd="sng">
            <a:solidFill>
              <a:schemeClr val="tx1"/>
            </a:solidFill>
            <a:prstDash val="solid"/>
            <a:headEnd type="none" w="med" len="med"/>
            <a:tailEnd type="none" w="med" len="med"/>
          </a:ln>
        </p:spPr>
      </p:sp>
      <p:sp>
        <p:nvSpPr>
          <p:cNvPr id="178235" name="直接连接符 178234"/>
          <p:cNvSpPr/>
          <p:nvPr/>
        </p:nvSpPr>
        <p:spPr>
          <a:xfrm>
            <a:off x="5181600" y="4800600"/>
            <a:ext cx="0" cy="228600"/>
          </a:xfrm>
          <a:prstGeom prst="line">
            <a:avLst/>
          </a:prstGeom>
          <a:ln w="9525" cap="flat" cmpd="sng">
            <a:solidFill>
              <a:schemeClr val="tx1"/>
            </a:solidFill>
            <a:prstDash val="solid"/>
            <a:headEnd type="none" w="med" len="med"/>
            <a:tailEnd type="triangle" w="med" len="med"/>
          </a:ln>
        </p:spPr>
      </p:sp>
      <p:sp>
        <p:nvSpPr>
          <p:cNvPr id="178236" name="直接连接符 178235"/>
          <p:cNvSpPr/>
          <p:nvPr/>
        </p:nvSpPr>
        <p:spPr>
          <a:xfrm>
            <a:off x="3657600" y="4800600"/>
            <a:ext cx="0" cy="228600"/>
          </a:xfrm>
          <a:prstGeom prst="line">
            <a:avLst/>
          </a:prstGeom>
          <a:ln w="9525" cap="flat" cmpd="sng">
            <a:solidFill>
              <a:schemeClr val="tx1"/>
            </a:solidFill>
            <a:prstDash val="solid"/>
            <a:headEnd type="none" w="med" len="med"/>
            <a:tailEnd type="triangle" w="med" len="med"/>
          </a:ln>
        </p:spPr>
      </p:sp>
      <p:sp>
        <p:nvSpPr>
          <p:cNvPr id="178237" name="直接连接符 178236"/>
          <p:cNvSpPr/>
          <p:nvPr/>
        </p:nvSpPr>
        <p:spPr>
          <a:xfrm>
            <a:off x="2209800" y="4800600"/>
            <a:ext cx="0" cy="228600"/>
          </a:xfrm>
          <a:prstGeom prst="line">
            <a:avLst/>
          </a:prstGeom>
          <a:ln w="9525" cap="flat" cmpd="sng">
            <a:solidFill>
              <a:schemeClr val="tx1"/>
            </a:solidFill>
            <a:prstDash val="solid"/>
            <a:headEnd type="none" w="med" len="med"/>
            <a:tailEnd type="triangle" w="med" len="med"/>
          </a:ln>
        </p:spPr>
      </p:sp>
      <p:sp>
        <p:nvSpPr>
          <p:cNvPr id="178238" name="文本框 178237"/>
          <p:cNvSpPr txBox="1"/>
          <p:nvPr/>
        </p:nvSpPr>
        <p:spPr>
          <a:xfrm>
            <a:off x="1676400" y="5922963"/>
            <a:ext cx="10668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办理移交</a:t>
            </a:r>
            <a:endParaRPr lang="zh-CN" altLang="en-US" sz="1200">
              <a:solidFill>
                <a:schemeClr val="accent2"/>
              </a:solidFill>
              <a:latin typeface="Times New Roman" panose="02020603050405020304" charset="0"/>
            </a:endParaRPr>
          </a:p>
        </p:txBody>
      </p:sp>
      <p:sp>
        <p:nvSpPr>
          <p:cNvPr id="178239" name="直接连接符 178238"/>
          <p:cNvSpPr/>
          <p:nvPr/>
        </p:nvSpPr>
        <p:spPr>
          <a:xfrm>
            <a:off x="2209800" y="5638800"/>
            <a:ext cx="0" cy="304800"/>
          </a:xfrm>
          <a:prstGeom prst="line">
            <a:avLst/>
          </a:prstGeom>
          <a:ln w="9525" cap="flat" cmpd="sng">
            <a:solidFill>
              <a:schemeClr val="tx1"/>
            </a:solidFill>
            <a:prstDash val="solid"/>
            <a:headEnd type="none" w="med" len="med"/>
            <a:tailEnd type="triangle" w="med" len="med"/>
          </a:ln>
        </p:spPr>
      </p:sp>
      <p:sp>
        <p:nvSpPr>
          <p:cNvPr id="178240" name="文本框 178239"/>
          <p:cNvSpPr txBox="1"/>
          <p:nvPr/>
        </p:nvSpPr>
        <p:spPr>
          <a:xfrm>
            <a:off x="2667000" y="5929313"/>
            <a:ext cx="5257800" cy="623887"/>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说明：跨公司调动，必须由上级公司签发人事调动令，调出单位</a:t>
            </a:r>
            <a:endParaRPr lang="zh-CN" altLang="en-US" sz="1400" dirty="0">
              <a:solidFill>
                <a:srgbClr val="FF3300"/>
              </a:solidFill>
              <a:latin typeface="Times New Roman" panose="02020603050405020304" charset="0"/>
            </a:endParaRPr>
          </a:p>
          <a:p>
            <a:pPr>
              <a:spcBef>
                <a:spcPct val="50000"/>
              </a:spcBef>
            </a:pPr>
            <a:r>
              <a:rPr lang="zh-CN" altLang="en-US" sz="1400" dirty="0">
                <a:solidFill>
                  <a:srgbClr val="FF3300"/>
                </a:solidFill>
                <a:latin typeface="Times New Roman" panose="02020603050405020304" charset="0"/>
              </a:rPr>
              <a:t>　　　办理解聘，调入单位办理录用。</a:t>
            </a:r>
            <a:endParaRPr lang="zh-CN" altLang="en-US" sz="14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9794" name="流程图: 文档 289793"/>
          <p:cNvSpPr/>
          <p:nvPr/>
        </p:nvSpPr>
        <p:spPr>
          <a:xfrm>
            <a:off x="1257300" y="1366838"/>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795" name="流程图: 文档 289794"/>
          <p:cNvSpPr/>
          <p:nvPr/>
        </p:nvSpPr>
        <p:spPr>
          <a:xfrm>
            <a:off x="1168400" y="1443038"/>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796" name="文本框 289795"/>
          <p:cNvSpPr txBox="1"/>
          <p:nvPr/>
        </p:nvSpPr>
        <p:spPr>
          <a:xfrm>
            <a:off x="838200" y="138113"/>
            <a:ext cx="13716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门卫</a:t>
            </a:r>
            <a:endParaRPr lang="zh-CN" altLang="en-US" sz="1600">
              <a:latin typeface="Times New Roman" panose="02020603050405020304" charset="0"/>
            </a:endParaRPr>
          </a:p>
        </p:txBody>
      </p:sp>
      <p:sp>
        <p:nvSpPr>
          <p:cNvPr id="289797" name="文本框 289796"/>
          <p:cNvSpPr txBox="1"/>
          <p:nvPr/>
        </p:nvSpPr>
        <p:spPr>
          <a:xfrm>
            <a:off x="2768600" y="138113"/>
            <a:ext cx="10414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进物单位</a:t>
            </a:r>
            <a:endParaRPr lang="zh-CN" altLang="en-US" sz="1600">
              <a:latin typeface="Times New Roman" panose="02020603050405020304" charset="0"/>
            </a:endParaRPr>
          </a:p>
        </p:txBody>
      </p:sp>
      <p:sp>
        <p:nvSpPr>
          <p:cNvPr id="289798" name="直接连接符 289797"/>
          <p:cNvSpPr/>
          <p:nvPr/>
        </p:nvSpPr>
        <p:spPr>
          <a:xfrm flipH="1">
            <a:off x="990600" y="457200"/>
            <a:ext cx="4648200" cy="0"/>
          </a:xfrm>
          <a:prstGeom prst="line">
            <a:avLst/>
          </a:prstGeom>
          <a:ln w="9525" cap="flat" cmpd="sng">
            <a:solidFill>
              <a:schemeClr val="tx1"/>
            </a:solidFill>
            <a:prstDash val="solid"/>
            <a:headEnd type="none" w="med" len="med"/>
            <a:tailEnd type="none" w="med" len="med"/>
          </a:ln>
        </p:spPr>
      </p:sp>
      <p:sp>
        <p:nvSpPr>
          <p:cNvPr id="289799" name="文本框 289798"/>
          <p:cNvSpPr txBox="1"/>
          <p:nvPr/>
        </p:nvSpPr>
        <p:spPr>
          <a:xfrm>
            <a:off x="4483100" y="138113"/>
            <a:ext cx="12827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工程部</a:t>
            </a:r>
            <a:endParaRPr lang="zh-CN" altLang="en-US" sz="1600">
              <a:latin typeface="Times New Roman" panose="02020603050405020304" charset="0"/>
            </a:endParaRPr>
          </a:p>
        </p:txBody>
      </p:sp>
      <p:sp>
        <p:nvSpPr>
          <p:cNvPr id="289800" name="文本框 289799"/>
          <p:cNvSpPr txBox="1"/>
          <p:nvPr/>
        </p:nvSpPr>
        <p:spPr>
          <a:xfrm>
            <a:off x="990600" y="896938"/>
            <a:ext cx="1066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门卫凭实际清点数填制</a:t>
            </a:r>
            <a:endParaRPr lang="zh-CN" altLang="en-US" sz="1200">
              <a:solidFill>
                <a:schemeClr val="accent2"/>
              </a:solidFill>
              <a:latin typeface="Times New Roman" panose="02020603050405020304" charset="0"/>
            </a:endParaRPr>
          </a:p>
        </p:txBody>
      </p:sp>
      <p:sp>
        <p:nvSpPr>
          <p:cNvPr id="289801" name="流程图: 文档 289800"/>
          <p:cNvSpPr/>
          <p:nvPr/>
        </p:nvSpPr>
        <p:spPr>
          <a:xfrm>
            <a:off x="1092200" y="1519238"/>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802" name="文本框 289801"/>
          <p:cNvSpPr txBox="1"/>
          <p:nvPr/>
        </p:nvSpPr>
        <p:spPr>
          <a:xfrm>
            <a:off x="1079500" y="1579563"/>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89803" name="文本框 289802"/>
          <p:cNvSpPr txBox="1"/>
          <p:nvPr/>
        </p:nvSpPr>
        <p:spPr>
          <a:xfrm>
            <a:off x="1549400" y="14732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1</a:t>
            </a:r>
            <a:endParaRPr lang="en-US" altLang="zh-CN" sz="1000">
              <a:solidFill>
                <a:srgbClr val="FF0000"/>
              </a:solidFill>
              <a:latin typeface="Times New Roman" panose="02020603050405020304" charset="0"/>
            </a:endParaRPr>
          </a:p>
        </p:txBody>
      </p:sp>
      <p:sp>
        <p:nvSpPr>
          <p:cNvPr id="289804" name="文本框 289803"/>
          <p:cNvSpPr txBox="1"/>
          <p:nvPr/>
        </p:nvSpPr>
        <p:spPr>
          <a:xfrm>
            <a:off x="1714500" y="1316038"/>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89805" name="直接连接符 289804"/>
          <p:cNvSpPr/>
          <p:nvPr/>
        </p:nvSpPr>
        <p:spPr>
          <a:xfrm>
            <a:off x="3276600" y="2679700"/>
            <a:ext cx="0" cy="304800"/>
          </a:xfrm>
          <a:prstGeom prst="line">
            <a:avLst/>
          </a:prstGeom>
          <a:ln w="9525" cap="flat" cmpd="sng">
            <a:solidFill>
              <a:schemeClr val="tx1"/>
            </a:solidFill>
            <a:prstDash val="solid"/>
            <a:headEnd type="none" w="med" len="med"/>
            <a:tailEnd type="triangle" w="med" len="med"/>
          </a:ln>
        </p:spPr>
      </p:sp>
      <p:sp>
        <p:nvSpPr>
          <p:cNvPr id="289806" name="文本框 289805"/>
          <p:cNvSpPr txBox="1"/>
          <p:nvPr/>
        </p:nvSpPr>
        <p:spPr>
          <a:xfrm>
            <a:off x="0" y="0"/>
            <a:ext cx="428625" cy="33528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工程施工外单位物资进厂流程  </a:t>
            </a:r>
            <a:endParaRPr lang="zh-CN" altLang="en-US" sz="1600" b="1" dirty="0">
              <a:solidFill>
                <a:schemeClr val="accent2"/>
              </a:solidFill>
              <a:latin typeface="Times New Roman" panose="02020603050405020304" charset="0"/>
            </a:endParaRPr>
          </a:p>
        </p:txBody>
      </p:sp>
      <p:sp>
        <p:nvSpPr>
          <p:cNvPr id="289807" name="直接连接符 289806"/>
          <p:cNvSpPr/>
          <p:nvPr/>
        </p:nvSpPr>
        <p:spPr>
          <a:xfrm>
            <a:off x="1524000" y="1989138"/>
            <a:ext cx="0" cy="304800"/>
          </a:xfrm>
          <a:prstGeom prst="line">
            <a:avLst/>
          </a:prstGeom>
          <a:ln w="9525" cap="flat" cmpd="sng">
            <a:solidFill>
              <a:schemeClr val="tx1"/>
            </a:solidFill>
            <a:prstDash val="solid"/>
            <a:headEnd type="none" w="med" len="med"/>
            <a:tailEnd type="triangle" w="med" len="med"/>
          </a:ln>
        </p:spPr>
      </p:sp>
      <p:sp>
        <p:nvSpPr>
          <p:cNvPr id="289808" name="文本框 289807"/>
          <p:cNvSpPr txBox="1"/>
          <p:nvPr/>
        </p:nvSpPr>
        <p:spPr>
          <a:xfrm>
            <a:off x="990600" y="2268538"/>
            <a:ext cx="812800" cy="274637"/>
          </a:xfrm>
          <a:prstGeom prst="rect">
            <a:avLst/>
          </a:prstGeom>
          <a:noFill/>
          <a:ln w="9525">
            <a:noFill/>
          </a:ln>
        </p:spPr>
        <p:txBody>
          <a:bodyPr>
            <a:spAutoFit/>
          </a:bodyPr>
          <a:p>
            <a:pPr algn="ctr">
              <a:spcBef>
                <a:spcPct val="50000"/>
              </a:spcBef>
            </a:pPr>
            <a:endParaRPr sz="1200" dirty="0">
              <a:solidFill>
                <a:schemeClr val="accent2"/>
              </a:solidFill>
              <a:latin typeface="Times New Roman" panose="02020603050405020304" charset="0"/>
            </a:endParaRPr>
          </a:p>
        </p:txBody>
      </p:sp>
      <p:sp>
        <p:nvSpPr>
          <p:cNvPr id="289809" name="文本框 289808"/>
          <p:cNvSpPr txBox="1"/>
          <p:nvPr/>
        </p:nvSpPr>
        <p:spPr>
          <a:xfrm>
            <a:off x="1168400" y="2268538"/>
            <a:ext cx="736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签字</a:t>
            </a:r>
            <a:endParaRPr lang="zh-CN" altLang="en-US" sz="1200">
              <a:solidFill>
                <a:schemeClr val="accent2"/>
              </a:solidFill>
              <a:latin typeface="Times New Roman" panose="02020603050405020304" charset="0"/>
            </a:endParaRPr>
          </a:p>
        </p:txBody>
      </p:sp>
      <p:sp>
        <p:nvSpPr>
          <p:cNvPr id="289810" name="流程图: 文档 289809"/>
          <p:cNvSpPr/>
          <p:nvPr/>
        </p:nvSpPr>
        <p:spPr>
          <a:xfrm>
            <a:off x="4886325" y="2886075"/>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811" name="流程图: 文档 289810"/>
          <p:cNvSpPr/>
          <p:nvPr/>
        </p:nvSpPr>
        <p:spPr>
          <a:xfrm>
            <a:off x="4797425" y="2962275"/>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812" name="文本框 289811"/>
          <p:cNvSpPr txBox="1"/>
          <p:nvPr/>
        </p:nvSpPr>
        <p:spPr>
          <a:xfrm>
            <a:off x="4775200" y="3013075"/>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89813" name="文本框 289812"/>
          <p:cNvSpPr txBox="1"/>
          <p:nvPr/>
        </p:nvSpPr>
        <p:spPr>
          <a:xfrm>
            <a:off x="5254625" y="2911475"/>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solidFill>
                <a:srgbClr val="FF0000"/>
              </a:solidFill>
              <a:latin typeface="Times New Roman" panose="02020603050405020304" charset="0"/>
            </a:endParaRPr>
          </a:p>
        </p:txBody>
      </p:sp>
      <p:sp>
        <p:nvSpPr>
          <p:cNvPr id="289814" name="文本框 289813"/>
          <p:cNvSpPr txBox="1"/>
          <p:nvPr/>
        </p:nvSpPr>
        <p:spPr>
          <a:xfrm>
            <a:off x="5343525" y="2835275"/>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89815" name="直接连接符 289814"/>
          <p:cNvSpPr/>
          <p:nvPr/>
        </p:nvSpPr>
        <p:spPr>
          <a:xfrm>
            <a:off x="3657600" y="3228975"/>
            <a:ext cx="1143000" cy="0"/>
          </a:xfrm>
          <a:prstGeom prst="line">
            <a:avLst/>
          </a:prstGeom>
          <a:ln w="9525" cap="flat" cmpd="sng">
            <a:solidFill>
              <a:schemeClr val="tx1"/>
            </a:solidFill>
            <a:prstDash val="solid"/>
            <a:headEnd type="none" w="med" len="med"/>
            <a:tailEnd type="triangle" w="med" len="med"/>
          </a:ln>
        </p:spPr>
      </p:sp>
      <p:sp>
        <p:nvSpPr>
          <p:cNvPr id="289816" name="文本框 289815"/>
          <p:cNvSpPr txBox="1"/>
          <p:nvPr/>
        </p:nvSpPr>
        <p:spPr>
          <a:xfrm>
            <a:off x="4519613" y="3787775"/>
            <a:ext cx="12080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工程现场监工员核实签字</a:t>
            </a:r>
            <a:endParaRPr lang="zh-CN" altLang="en-US" sz="1200">
              <a:solidFill>
                <a:schemeClr val="accent2"/>
              </a:solidFill>
              <a:latin typeface="Times New Roman" panose="02020603050405020304" charset="0"/>
            </a:endParaRPr>
          </a:p>
        </p:txBody>
      </p:sp>
      <p:sp>
        <p:nvSpPr>
          <p:cNvPr id="289817" name="直接连接符 289816"/>
          <p:cNvSpPr/>
          <p:nvPr/>
        </p:nvSpPr>
        <p:spPr>
          <a:xfrm>
            <a:off x="5103813" y="3495675"/>
            <a:ext cx="1587" cy="304800"/>
          </a:xfrm>
          <a:prstGeom prst="line">
            <a:avLst/>
          </a:prstGeom>
          <a:ln w="9525" cap="flat" cmpd="sng">
            <a:solidFill>
              <a:schemeClr val="tx1"/>
            </a:solidFill>
            <a:prstDash val="solid"/>
            <a:headEnd type="none" w="med" len="med"/>
            <a:tailEnd type="triangle" w="med" len="med"/>
          </a:ln>
        </p:spPr>
      </p:sp>
      <p:sp>
        <p:nvSpPr>
          <p:cNvPr id="289818" name="文本框 289817"/>
          <p:cNvSpPr txBox="1"/>
          <p:nvPr/>
        </p:nvSpPr>
        <p:spPr>
          <a:xfrm>
            <a:off x="2755900" y="2984500"/>
            <a:ext cx="1041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工程项目负责人签字</a:t>
            </a:r>
            <a:endParaRPr lang="zh-CN" altLang="en-US" sz="1200">
              <a:solidFill>
                <a:schemeClr val="accent2"/>
              </a:solidFill>
              <a:latin typeface="Times New Roman" panose="02020603050405020304" charset="0"/>
            </a:endParaRPr>
          </a:p>
        </p:txBody>
      </p:sp>
      <p:sp>
        <p:nvSpPr>
          <p:cNvPr id="289819" name="流程图: 文档 289818"/>
          <p:cNvSpPr/>
          <p:nvPr/>
        </p:nvSpPr>
        <p:spPr>
          <a:xfrm>
            <a:off x="3084513" y="2082800"/>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820" name="流程图: 文档 289819"/>
          <p:cNvSpPr/>
          <p:nvPr/>
        </p:nvSpPr>
        <p:spPr>
          <a:xfrm>
            <a:off x="2995613" y="2159000"/>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821" name="文本框 289820"/>
          <p:cNvSpPr txBox="1"/>
          <p:nvPr/>
        </p:nvSpPr>
        <p:spPr>
          <a:xfrm>
            <a:off x="2973388" y="2184400"/>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89822" name="文本框 289821"/>
          <p:cNvSpPr txBox="1"/>
          <p:nvPr/>
        </p:nvSpPr>
        <p:spPr>
          <a:xfrm>
            <a:off x="3452813" y="21082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solidFill>
                <a:srgbClr val="FF0000"/>
              </a:solidFill>
              <a:latin typeface="Times New Roman" panose="02020603050405020304" charset="0"/>
            </a:endParaRPr>
          </a:p>
        </p:txBody>
      </p:sp>
      <p:sp>
        <p:nvSpPr>
          <p:cNvPr id="289823" name="文本框 289822"/>
          <p:cNvSpPr txBox="1"/>
          <p:nvPr/>
        </p:nvSpPr>
        <p:spPr>
          <a:xfrm>
            <a:off x="3541713" y="20320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89824" name="流程图: 文档 289823"/>
          <p:cNvSpPr/>
          <p:nvPr/>
        </p:nvSpPr>
        <p:spPr>
          <a:xfrm>
            <a:off x="3070225" y="3786188"/>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825" name="流程图: 文档 289824"/>
          <p:cNvSpPr/>
          <p:nvPr/>
        </p:nvSpPr>
        <p:spPr>
          <a:xfrm>
            <a:off x="2981325" y="3862388"/>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9826" name="文本框 289825"/>
          <p:cNvSpPr txBox="1"/>
          <p:nvPr/>
        </p:nvSpPr>
        <p:spPr>
          <a:xfrm>
            <a:off x="2959100" y="3925888"/>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89827" name="文本框 289826"/>
          <p:cNvSpPr txBox="1"/>
          <p:nvPr/>
        </p:nvSpPr>
        <p:spPr>
          <a:xfrm>
            <a:off x="3438525" y="3811588"/>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solidFill>
                <a:srgbClr val="FF0000"/>
              </a:solidFill>
              <a:latin typeface="Times New Roman" panose="02020603050405020304" charset="0"/>
            </a:endParaRPr>
          </a:p>
        </p:txBody>
      </p:sp>
      <p:sp>
        <p:nvSpPr>
          <p:cNvPr id="289828" name="文本框 289827"/>
          <p:cNvSpPr txBox="1"/>
          <p:nvPr/>
        </p:nvSpPr>
        <p:spPr>
          <a:xfrm>
            <a:off x="3527425" y="3735388"/>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89829" name="直接连接符 289828"/>
          <p:cNvSpPr/>
          <p:nvPr/>
        </p:nvSpPr>
        <p:spPr>
          <a:xfrm>
            <a:off x="3287713" y="4395788"/>
            <a:ext cx="1587" cy="304800"/>
          </a:xfrm>
          <a:prstGeom prst="line">
            <a:avLst/>
          </a:prstGeom>
          <a:ln w="9525" cap="flat" cmpd="sng">
            <a:solidFill>
              <a:schemeClr val="tx1"/>
            </a:solidFill>
            <a:prstDash val="solid"/>
            <a:headEnd type="none" w="med" len="med"/>
            <a:tailEnd type="triangle" w="med" len="med"/>
          </a:ln>
        </p:spPr>
      </p:sp>
      <p:sp>
        <p:nvSpPr>
          <p:cNvPr id="289830" name="直接连接符 289829"/>
          <p:cNvSpPr/>
          <p:nvPr/>
        </p:nvSpPr>
        <p:spPr>
          <a:xfrm flipH="1">
            <a:off x="3686175" y="4021138"/>
            <a:ext cx="990600" cy="0"/>
          </a:xfrm>
          <a:prstGeom prst="line">
            <a:avLst/>
          </a:prstGeom>
          <a:ln w="9525" cap="flat" cmpd="sng">
            <a:solidFill>
              <a:schemeClr val="tx1"/>
            </a:solidFill>
            <a:prstDash val="solid"/>
            <a:headEnd type="none" w="med" len="med"/>
            <a:tailEnd type="triangle" w="med" len="med"/>
          </a:ln>
        </p:spPr>
      </p:sp>
      <p:sp>
        <p:nvSpPr>
          <p:cNvPr id="289831" name="文本框 289830"/>
          <p:cNvSpPr txBox="1"/>
          <p:nvPr/>
        </p:nvSpPr>
        <p:spPr>
          <a:xfrm>
            <a:off x="2755900" y="4643438"/>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作为办理出门手续的证明</a:t>
            </a:r>
            <a:endParaRPr lang="zh-CN" altLang="en-US" sz="1200">
              <a:solidFill>
                <a:schemeClr val="accent2"/>
              </a:solidFill>
              <a:latin typeface="Times New Roman" panose="02020603050405020304" charset="0"/>
            </a:endParaRPr>
          </a:p>
        </p:txBody>
      </p:sp>
      <p:sp>
        <p:nvSpPr>
          <p:cNvPr id="289832" name="椭圆 289831"/>
          <p:cNvSpPr/>
          <p:nvPr/>
        </p:nvSpPr>
        <p:spPr>
          <a:xfrm>
            <a:off x="3124200" y="6096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89833" name="文本框 289832"/>
          <p:cNvSpPr txBox="1"/>
          <p:nvPr/>
        </p:nvSpPr>
        <p:spPr>
          <a:xfrm>
            <a:off x="3109913" y="622300"/>
            <a:ext cx="304800"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a:latin typeface="Times New Roman" panose="02020603050405020304" charset="0"/>
            </a:endParaRPr>
          </a:p>
        </p:txBody>
      </p:sp>
      <p:sp>
        <p:nvSpPr>
          <p:cNvPr id="289834" name="椭圆 289833"/>
          <p:cNvSpPr/>
          <p:nvPr/>
        </p:nvSpPr>
        <p:spPr>
          <a:xfrm>
            <a:off x="1371600" y="6096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89835" name="文本框 289834"/>
          <p:cNvSpPr txBox="1"/>
          <p:nvPr/>
        </p:nvSpPr>
        <p:spPr>
          <a:xfrm>
            <a:off x="1357313" y="622300"/>
            <a:ext cx="304800"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a:latin typeface="Times New Roman" panose="02020603050405020304" charset="0"/>
            </a:endParaRPr>
          </a:p>
        </p:txBody>
      </p:sp>
      <p:sp>
        <p:nvSpPr>
          <p:cNvPr id="289836" name="直接连接符 289835"/>
          <p:cNvSpPr/>
          <p:nvPr/>
        </p:nvSpPr>
        <p:spPr>
          <a:xfrm flipH="1">
            <a:off x="1676400" y="774700"/>
            <a:ext cx="1447800" cy="0"/>
          </a:xfrm>
          <a:prstGeom prst="line">
            <a:avLst/>
          </a:prstGeom>
          <a:ln w="9525" cap="flat" cmpd="sng">
            <a:solidFill>
              <a:schemeClr val="tx1"/>
            </a:solidFill>
            <a:prstDash val="solid"/>
            <a:headEnd type="none" w="med" len="med"/>
            <a:tailEnd type="triangle" w="med" len="med"/>
          </a:ln>
        </p:spPr>
      </p:sp>
      <p:sp>
        <p:nvSpPr>
          <p:cNvPr id="289837" name="直接连接符 289836"/>
          <p:cNvSpPr/>
          <p:nvPr/>
        </p:nvSpPr>
        <p:spPr>
          <a:xfrm>
            <a:off x="1701800" y="2374900"/>
            <a:ext cx="1295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1842" name="文本框 291841"/>
          <p:cNvSpPr txBox="1"/>
          <p:nvPr/>
        </p:nvSpPr>
        <p:spPr>
          <a:xfrm>
            <a:off x="0" y="0"/>
            <a:ext cx="428625" cy="36576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工程施工外单位物资出厂流程  </a:t>
            </a:r>
            <a:endParaRPr lang="zh-CN" altLang="en-US" sz="1600" b="1" dirty="0">
              <a:solidFill>
                <a:schemeClr val="accent2"/>
              </a:solidFill>
              <a:latin typeface="Times New Roman" panose="02020603050405020304" charset="0"/>
            </a:endParaRPr>
          </a:p>
        </p:txBody>
      </p:sp>
      <p:sp>
        <p:nvSpPr>
          <p:cNvPr id="291843" name="文本框 291842"/>
          <p:cNvSpPr txBox="1"/>
          <p:nvPr/>
        </p:nvSpPr>
        <p:spPr>
          <a:xfrm>
            <a:off x="4114800" y="119063"/>
            <a:ext cx="9906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门卫</a:t>
            </a:r>
            <a:endParaRPr lang="zh-CN" altLang="en-US" sz="1600">
              <a:latin typeface="Times New Roman" panose="02020603050405020304" charset="0"/>
            </a:endParaRPr>
          </a:p>
        </p:txBody>
      </p:sp>
      <p:sp>
        <p:nvSpPr>
          <p:cNvPr id="291844" name="文本框 291843"/>
          <p:cNvSpPr txBox="1"/>
          <p:nvPr/>
        </p:nvSpPr>
        <p:spPr>
          <a:xfrm>
            <a:off x="1092200" y="104775"/>
            <a:ext cx="10414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进物单位</a:t>
            </a:r>
            <a:endParaRPr lang="zh-CN" altLang="en-US" sz="1600">
              <a:latin typeface="Times New Roman" panose="02020603050405020304" charset="0"/>
            </a:endParaRPr>
          </a:p>
        </p:txBody>
      </p:sp>
      <p:sp>
        <p:nvSpPr>
          <p:cNvPr id="291845" name="直接连接符 291844"/>
          <p:cNvSpPr/>
          <p:nvPr/>
        </p:nvSpPr>
        <p:spPr>
          <a:xfrm flipH="1" flipV="1">
            <a:off x="914400" y="457200"/>
            <a:ext cx="4267200" cy="0"/>
          </a:xfrm>
          <a:prstGeom prst="line">
            <a:avLst/>
          </a:prstGeom>
          <a:ln w="9525" cap="flat" cmpd="sng">
            <a:solidFill>
              <a:schemeClr val="tx1"/>
            </a:solidFill>
            <a:prstDash val="solid"/>
            <a:headEnd type="none" w="med" len="med"/>
            <a:tailEnd type="none" w="med" len="med"/>
          </a:ln>
        </p:spPr>
      </p:sp>
      <p:sp>
        <p:nvSpPr>
          <p:cNvPr id="291846" name="文本框 291845"/>
          <p:cNvSpPr txBox="1"/>
          <p:nvPr/>
        </p:nvSpPr>
        <p:spPr>
          <a:xfrm>
            <a:off x="2616200" y="104775"/>
            <a:ext cx="10414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工程部</a:t>
            </a:r>
            <a:endParaRPr lang="zh-CN" altLang="en-US" sz="1600">
              <a:latin typeface="Times New Roman" panose="02020603050405020304" charset="0"/>
            </a:endParaRPr>
          </a:p>
        </p:txBody>
      </p:sp>
      <p:sp>
        <p:nvSpPr>
          <p:cNvPr id="291847" name="流程图: 文档 291846"/>
          <p:cNvSpPr/>
          <p:nvPr/>
        </p:nvSpPr>
        <p:spPr>
          <a:xfrm>
            <a:off x="4303713" y="1117600"/>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1848" name="文本框 291847"/>
          <p:cNvSpPr txBox="1"/>
          <p:nvPr/>
        </p:nvSpPr>
        <p:spPr>
          <a:xfrm>
            <a:off x="4243388" y="1143000"/>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91849" name="文本框 291848"/>
          <p:cNvSpPr txBox="1"/>
          <p:nvPr/>
        </p:nvSpPr>
        <p:spPr>
          <a:xfrm>
            <a:off x="4760913" y="10668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1</a:t>
            </a:r>
            <a:endParaRPr lang="en-US" altLang="zh-CN" sz="1000">
              <a:solidFill>
                <a:srgbClr val="FF0000"/>
              </a:solidFill>
              <a:latin typeface="Times New Roman" panose="02020603050405020304" charset="0"/>
            </a:endParaRPr>
          </a:p>
        </p:txBody>
      </p:sp>
      <p:sp>
        <p:nvSpPr>
          <p:cNvPr id="291850" name="流程图: 文档 291849"/>
          <p:cNvSpPr/>
          <p:nvPr/>
        </p:nvSpPr>
        <p:spPr>
          <a:xfrm>
            <a:off x="4300538" y="1819275"/>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1851" name="文本框 291850"/>
          <p:cNvSpPr txBox="1"/>
          <p:nvPr/>
        </p:nvSpPr>
        <p:spPr>
          <a:xfrm>
            <a:off x="4240213" y="1844675"/>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91852" name="文本框 291851"/>
          <p:cNvSpPr txBox="1"/>
          <p:nvPr/>
        </p:nvSpPr>
        <p:spPr>
          <a:xfrm>
            <a:off x="4757738" y="1768475"/>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91853" name="文本框 291852"/>
          <p:cNvSpPr txBox="1"/>
          <p:nvPr/>
        </p:nvSpPr>
        <p:spPr>
          <a:xfrm>
            <a:off x="3886200" y="3011488"/>
            <a:ext cx="1447800"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门卫清点货物、在物资检验卡存根上逐项登记、核销</a:t>
            </a:r>
            <a:endParaRPr lang="zh-CN" altLang="en-US" sz="1200" dirty="0">
              <a:solidFill>
                <a:schemeClr val="accent2"/>
              </a:solidFill>
              <a:latin typeface="Times New Roman" panose="02020603050405020304" charset="0"/>
            </a:endParaRPr>
          </a:p>
        </p:txBody>
      </p:sp>
      <p:sp>
        <p:nvSpPr>
          <p:cNvPr id="291854" name="流程图: 文档 291853"/>
          <p:cNvSpPr/>
          <p:nvPr/>
        </p:nvSpPr>
        <p:spPr>
          <a:xfrm>
            <a:off x="2865438" y="569913"/>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1855" name="流程图: 文档 291854"/>
          <p:cNvSpPr/>
          <p:nvPr/>
        </p:nvSpPr>
        <p:spPr>
          <a:xfrm>
            <a:off x="2776538" y="646113"/>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1856" name="文本框 291855"/>
          <p:cNvSpPr txBox="1"/>
          <p:nvPr/>
        </p:nvSpPr>
        <p:spPr>
          <a:xfrm>
            <a:off x="2716213" y="671513"/>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91857" name="文本框 291856"/>
          <p:cNvSpPr txBox="1"/>
          <p:nvPr/>
        </p:nvSpPr>
        <p:spPr>
          <a:xfrm>
            <a:off x="3205163" y="6096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solidFill>
                <a:srgbClr val="FF0000"/>
              </a:solidFill>
              <a:latin typeface="Times New Roman" panose="02020603050405020304" charset="0"/>
            </a:endParaRPr>
          </a:p>
        </p:txBody>
      </p:sp>
      <p:sp>
        <p:nvSpPr>
          <p:cNvPr id="291858" name="文本框 291857"/>
          <p:cNvSpPr txBox="1"/>
          <p:nvPr/>
        </p:nvSpPr>
        <p:spPr>
          <a:xfrm>
            <a:off x="3308350" y="5334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91859" name="直接连接符 291858"/>
          <p:cNvSpPr/>
          <p:nvPr/>
        </p:nvSpPr>
        <p:spPr>
          <a:xfrm>
            <a:off x="3119438" y="1168400"/>
            <a:ext cx="0" cy="304800"/>
          </a:xfrm>
          <a:prstGeom prst="line">
            <a:avLst/>
          </a:prstGeom>
          <a:ln w="9525" cap="flat" cmpd="sng">
            <a:solidFill>
              <a:schemeClr val="tx1"/>
            </a:solidFill>
            <a:prstDash val="solid"/>
            <a:headEnd type="none" w="med" len="med"/>
            <a:tailEnd type="triangle" w="med" len="med"/>
          </a:ln>
        </p:spPr>
      </p:sp>
      <p:sp>
        <p:nvSpPr>
          <p:cNvPr id="291860" name="文本框 291859"/>
          <p:cNvSpPr txBox="1"/>
          <p:nvPr/>
        </p:nvSpPr>
        <p:spPr>
          <a:xfrm>
            <a:off x="2551113" y="1439863"/>
            <a:ext cx="13017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监工人员监装、核实、签字</a:t>
            </a:r>
            <a:endParaRPr lang="zh-CN" altLang="en-US" sz="1200">
              <a:solidFill>
                <a:schemeClr val="accent2"/>
              </a:solidFill>
              <a:latin typeface="Times New Roman" panose="02020603050405020304" charset="0"/>
            </a:endParaRPr>
          </a:p>
        </p:txBody>
      </p:sp>
      <p:sp>
        <p:nvSpPr>
          <p:cNvPr id="291861" name="流程图: 文档 291860"/>
          <p:cNvSpPr/>
          <p:nvPr/>
        </p:nvSpPr>
        <p:spPr>
          <a:xfrm>
            <a:off x="1336675" y="584200"/>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1862" name="流程图: 文档 291861"/>
          <p:cNvSpPr/>
          <p:nvPr/>
        </p:nvSpPr>
        <p:spPr>
          <a:xfrm>
            <a:off x="1247775" y="660400"/>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1863" name="文本框 291862"/>
          <p:cNvSpPr txBox="1"/>
          <p:nvPr/>
        </p:nvSpPr>
        <p:spPr>
          <a:xfrm>
            <a:off x="1187450" y="685800"/>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91864" name="文本框 291863"/>
          <p:cNvSpPr txBox="1"/>
          <p:nvPr/>
        </p:nvSpPr>
        <p:spPr>
          <a:xfrm>
            <a:off x="1676400" y="623888"/>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solidFill>
                <a:srgbClr val="FF0000"/>
              </a:solidFill>
              <a:latin typeface="Times New Roman" panose="02020603050405020304" charset="0"/>
            </a:endParaRPr>
          </a:p>
        </p:txBody>
      </p:sp>
      <p:sp>
        <p:nvSpPr>
          <p:cNvPr id="291865" name="文本框 291864"/>
          <p:cNvSpPr txBox="1"/>
          <p:nvPr/>
        </p:nvSpPr>
        <p:spPr>
          <a:xfrm>
            <a:off x="1779588" y="5334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91866" name="直接连接符 291865"/>
          <p:cNvSpPr/>
          <p:nvPr/>
        </p:nvSpPr>
        <p:spPr>
          <a:xfrm>
            <a:off x="1943100" y="823913"/>
            <a:ext cx="838200" cy="0"/>
          </a:xfrm>
          <a:prstGeom prst="line">
            <a:avLst/>
          </a:prstGeom>
          <a:ln w="9525" cap="flat" cmpd="sng">
            <a:solidFill>
              <a:schemeClr val="tx1"/>
            </a:solidFill>
            <a:prstDash val="solid"/>
            <a:headEnd type="none" w="med" len="med"/>
            <a:tailEnd type="triangle" w="med" len="med"/>
          </a:ln>
        </p:spPr>
      </p:sp>
      <p:sp>
        <p:nvSpPr>
          <p:cNvPr id="291867" name="椭圆 291866"/>
          <p:cNvSpPr/>
          <p:nvPr/>
        </p:nvSpPr>
        <p:spPr>
          <a:xfrm>
            <a:off x="2971800" y="18923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91868" name="文本框 291867"/>
          <p:cNvSpPr txBox="1"/>
          <p:nvPr/>
        </p:nvSpPr>
        <p:spPr>
          <a:xfrm>
            <a:off x="2971800" y="1905000"/>
            <a:ext cx="304800"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a:latin typeface="Times New Roman" panose="02020603050405020304" charset="0"/>
            </a:endParaRPr>
          </a:p>
        </p:txBody>
      </p:sp>
      <p:sp>
        <p:nvSpPr>
          <p:cNvPr id="291869" name="椭圆 291868"/>
          <p:cNvSpPr/>
          <p:nvPr/>
        </p:nvSpPr>
        <p:spPr>
          <a:xfrm>
            <a:off x="4437063" y="24384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91870" name="文本框 291869"/>
          <p:cNvSpPr txBox="1"/>
          <p:nvPr/>
        </p:nvSpPr>
        <p:spPr>
          <a:xfrm>
            <a:off x="4437063" y="2451100"/>
            <a:ext cx="304800"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a:latin typeface="Times New Roman" panose="02020603050405020304" charset="0"/>
            </a:endParaRPr>
          </a:p>
        </p:txBody>
      </p:sp>
      <p:sp>
        <p:nvSpPr>
          <p:cNvPr id="291871" name="椭圆 291870"/>
          <p:cNvSpPr/>
          <p:nvPr/>
        </p:nvSpPr>
        <p:spPr>
          <a:xfrm>
            <a:off x="1447800" y="41910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91872" name="文本框 291871"/>
          <p:cNvSpPr txBox="1"/>
          <p:nvPr/>
        </p:nvSpPr>
        <p:spPr>
          <a:xfrm>
            <a:off x="1447800" y="4203700"/>
            <a:ext cx="304800"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a:latin typeface="Times New Roman" panose="02020603050405020304" charset="0"/>
            </a:endParaRPr>
          </a:p>
        </p:txBody>
      </p:sp>
      <p:sp>
        <p:nvSpPr>
          <p:cNvPr id="291873" name="直接连接符 291872"/>
          <p:cNvSpPr/>
          <p:nvPr/>
        </p:nvSpPr>
        <p:spPr>
          <a:xfrm flipH="1">
            <a:off x="1600200" y="3352800"/>
            <a:ext cx="2362200" cy="0"/>
          </a:xfrm>
          <a:prstGeom prst="line">
            <a:avLst/>
          </a:prstGeom>
          <a:ln w="9525" cap="flat" cmpd="sng">
            <a:solidFill>
              <a:schemeClr val="tx1"/>
            </a:solidFill>
            <a:prstDash val="solid"/>
            <a:headEnd type="none" w="med" len="med"/>
            <a:tailEnd type="none" w="med" len="med"/>
          </a:ln>
        </p:spPr>
      </p:sp>
      <p:sp>
        <p:nvSpPr>
          <p:cNvPr id="291874" name="直接连接符 291873"/>
          <p:cNvSpPr/>
          <p:nvPr/>
        </p:nvSpPr>
        <p:spPr>
          <a:xfrm>
            <a:off x="1600200" y="3352800"/>
            <a:ext cx="0" cy="228600"/>
          </a:xfrm>
          <a:prstGeom prst="line">
            <a:avLst/>
          </a:prstGeom>
          <a:ln w="9525" cap="flat" cmpd="sng">
            <a:solidFill>
              <a:schemeClr val="tx1"/>
            </a:solidFill>
            <a:prstDash val="solid"/>
            <a:headEnd type="none" w="med" len="med"/>
            <a:tailEnd type="triangle" w="med" len="med"/>
          </a:ln>
        </p:spPr>
      </p:sp>
      <p:sp>
        <p:nvSpPr>
          <p:cNvPr id="291875" name="直接连接符 291874"/>
          <p:cNvSpPr/>
          <p:nvPr/>
        </p:nvSpPr>
        <p:spPr>
          <a:xfrm>
            <a:off x="3276600" y="2057400"/>
            <a:ext cx="914400" cy="0"/>
          </a:xfrm>
          <a:prstGeom prst="line">
            <a:avLst/>
          </a:prstGeom>
          <a:ln w="9525" cap="flat" cmpd="sng">
            <a:solidFill>
              <a:schemeClr val="tx1"/>
            </a:solidFill>
            <a:prstDash val="solid"/>
            <a:headEnd type="none" w="med" len="med"/>
            <a:tailEnd type="triangle" w="med" len="med"/>
          </a:ln>
        </p:spPr>
      </p:sp>
      <p:sp>
        <p:nvSpPr>
          <p:cNvPr id="291876" name="直接连接符 291875"/>
          <p:cNvSpPr/>
          <p:nvPr/>
        </p:nvSpPr>
        <p:spPr>
          <a:xfrm>
            <a:off x="4584700" y="2743200"/>
            <a:ext cx="0" cy="304800"/>
          </a:xfrm>
          <a:prstGeom prst="line">
            <a:avLst/>
          </a:prstGeom>
          <a:ln w="9525" cap="flat" cmpd="sng">
            <a:solidFill>
              <a:schemeClr val="tx1"/>
            </a:solidFill>
            <a:prstDash val="solid"/>
            <a:headEnd type="none" w="med" len="med"/>
            <a:tailEnd type="triangle" w="med" len="med"/>
          </a:ln>
        </p:spPr>
      </p:sp>
      <p:sp>
        <p:nvSpPr>
          <p:cNvPr id="291877" name="流程图: 文档 291876"/>
          <p:cNvSpPr/>
          <p:nvPr/>
        </p:nvSpPr>
        <p:spPr>
          <a:xfrm>
            <a:off x="1281113" y="3594100"/>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1878" name="文本框 291877"/>
          <p:cNvSpPr txBox="1"/>
          <p:nvPr/>
        </p:nvSpPr>
        <p:spPr>
          <a:xfrm>
            <a:off x="1220788" y="3619500"/>
            <a:ext cx="682625" cy="384175"/>
          </a:xfrm>
          <a:prstGeom prst="rect">
            <a:avLst/>
          </a:prstGeom>
          <a:noFill/>
          <a:ln w="9525">
            <a:noFill/>
          </a:ln>
        </p:spPr>
        <p:txBody>
          <a:bodyPr>
            <a:spAutoFit/>
          </a:bodyPr>
          <a:p>
            <a:pPr algn="ctr">
              <a:lnSpc>
                <a:spcPct val="80000"/>
              </a:lnSpc>
              <a:spcBef>
                <a:spcPct val="50000"/>
              </a:spcBef>
            </a:pPr>
            <a:r>
              <a:rPr lang="zh-CN" altLang="zh-CN" sz="1200" dirty="0">
                <a:latin typeface="Times New Roman" panose="02020603050405020304" charset="0"/>
              </a:rPr>
              <a:t> 物资</a:t>
            </a:r>
            <a:r>
              <a:rPr lang="en-US" altLang="zh-CN" sz="1200" dirty="0">
                <a:latin typeface="Times New Roman" panose="02020603050405020304" charset="0"/>
              </a:rPr>
              <a:t> </a:t>
            </a:r>
            <a:r>
              <a:rPr lang="zh-CN" altLang="en-US" sz="1200" dirty="0">
                <a:latin typeface="Times New Roman" panose="02020603050405020304" charset="0"/>
              </a:rPr>
              <a:t>检验单</a:t>
            </a:r>
            <a:endParaRPr lang="zh-CN" altLang="en-US" sz="1200" dirty="0">
              <a:latin typeface="Times New Roman" panose="02020603050405020304" charset="0"/>
            </a:endParaRPr>
          </a:p>
        </p:txBody>
      </p:sp>
      <p:sp>
        <p:nvSpPr>
          <p:cNvPr id="291879" name="文本框 291878"/>
          <p:cNvSpPr txBox="1"/>
          <p:nvPr/>
        </p:nvSpPr>
        <p:spPr>
          <a:xfrm>
            <a:off x="1738313" y="35433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solidFill>
                <a:srgbClr val="FF00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1298" name="文本框 311297"/>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311299" name="矩形 311298"/>
          <p:cNvSpPr/>
          <p:nvPr/>
        </p:nvSpPr>
        <p:spPr>
          <a:xfrm>
            <a:off x="1447800" y="16764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生产作业</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311300" name="矩形 311299"/>
          <p:cNvSpPr/>
          <p:nvPr/>
        </p:nvSpPr>
        <p:spPr>
          <a:xfrm>
            <a:off x="3200400" y="3429000"/>
            <a:ext cx="2819400" cy="609600"/>
          </a:xfrm>
          <a:prstGeom prst="rect">
            <a:avLst/>
          </a:prstGeom>
        </p:spPr>
        <p:txBody>
          <a:bodyPr wrap="none" fromWordArt="1">
            <a:prstTxWarp prst="textPlain">
              <a:avLst>
                <a:gd name="adj" fmla="val 50000"/>
              </a:avLst>
            </a:prstTxWarp>
            <a:normAutofit/>
          </a:bodyPr>
          <a:p>
            <a:pPr algn="ctr"/>
            <a:r>
              <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rPr>
              <a:t>请购、采购</a:t>
            </a:r>
            <a:endPar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0274" name="直接连接符 310273"/>
          <p:cNvSpPr/>
          <p:nvPr/>
        </p:nvSpPr>
        <p:spPr>
          <a:xfrm>
            <a:off x="685800" y="457200"/>
            <a:ext cx="5638800" cy="0"/>
          </a:xfrm>
          <a:prstGeom prst="line">
            <a:avLst/>
          </a:prstGeom>
          <a:ln w="9525" cap="flat" cmpd="sng">
            <a:solidFill>
              <a:schemeClr val="tx1"/>
            </a:solidFill>
            <a:prstDash val="solid"/>
            <a:headEnd type="none" w="med" len="med"/>
            <a:tailEnd type="none" w="med" len="med"/>
          </a:ln>
        </p:spPr>
      </p:sp>
      <p:sp>
        <p:nvSpPr>
          <p:cNvPr id="310275" name="文本框 310274"/>
          <p:cNvSpPr txBox="1"/>
          <p:nvPr/>
        </p:nvSpPr>
        <p:spPr>
          <a:xfrm>
            <a:off x="990600" y="166688"/>
            <a:ext cx="57912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供应部              　　　  总经理     　　　            财务部</a:t>
            </a:r>
            <a:endParaRPr lang="zh-CN" altLang="en-US" sz="1600" dirty="0">
              <a:latin typeface="Times New Roman" panose="02020603050405020304" charset="0"/>
            </a:endParaRPr>
          </a:p>
        </p:txBody>
      </p:sp>
      <p:sp>
        <p:nvSpPr>
          <p:cNvPr id="310276" name="文本框 310275"/>
          <p:cNvSpPr txBox="1"/>
          <p:nvPr/>
        </p:nvSpPr>
        <p:spPr>
          <a:xfrm>
            <a:off x="1168400" y="1985963"/>
            <a:ext cx="1041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310277" name="文本框 310276"/>
          <p:cNvSpPr txBox="1"/>
          <p:nvPr/>
        </p:nvSpPr>
        <p:spPr>
          <a:xfrm>
            <a:off x="971550" y="2608263"/>
            <a:ext cx="1371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310278" name="文本框 310277"/>
          <p:cNvSpPr txBox="1"/>
          <p:nvPr/>
        </p:nvSpPr>
        <p:spPr>
          <a:xfrm>
            <a:off x="3419475" y="3302000"/>
            <a:ext cx="609600" cy="274638"/>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终 审</a:t>
            </a:r>
            <a:endParaRPr lang="zh-CN" altLang="en-US" sz="1200" dirty="0">
              <a:solidFill>
                <a:schemeClr val="accent2"/>
              </a:solidFill>
              <a:latin typeface="Times New Roman" panose="02020603050405020304" charset="0"/>
            </a:endParaRPr>
          </a:p>
        </p:txBody>
      </p:sp>
      <p:sp>
        <p:nvSpPr>
          <p:cNvPr id="310279" name="直接连接符 310278"/>
          <p:cNvSpPr/>
          <p:nvPr/>
        </p:nvSpPr>
        <p:spPr>
          <a:xfrm>
            <a:off x="2133600" y="2743200"/>
            <a:ext cx="1247775" cy="0"/>
          </a:xfrm>
          <a:prstGeom prst="line">
            <a:avLst/>
          </a:prstGeom>
          <a:ln w="9525" cap="flat" cmpd="sng">
            <a:solidFill>
              <a:schemeClr val="tx1"/>
            </a:solidFill>
            <a:prstDash val="solid"/>
            <a:headEnd type="none" w="med" len="med"/>
            <a:tailEnd type="triangle" w="med" len="med"/>
          </a:ln>
        </p:spPr>
      </p:sp>
      <p:sp>
        <p:nvSpPr>
          <p:cNvPr id="310280" name="直接连接符 310279"/>
          <p:cNvSpPr/>
          <p:nvPr/>
        </p:nvSpPr>
        <p:spPr>
          <a:xfrm>
            <a:off x="1676400" y="1651000"/>
            <a:ext cx="0" cy="284163"/>
          </a:xfrm>
          <a:prstGeom prst="line">
            <a:avLst/>
          </a:prstGeom>
          <a:ln w="9525" cap="flat" cmpd="sng">
            <a:solidFill>
              <a:schemeClr val="tx1"/>
            </a:solidFill>
            <a:prstDash val="solid"/>
            <a:headEnd type="none" w="med" len="med"/>
            <a:tailEnd type="triangle" w="med" len="med"/>
          </a:ln>
        </p:spPr>
      </p:sp>
      <p:sp>
        <p:nvSpPr>
          <p:cNvPr id="310281" name="直接连接符 310280"/>
          <p:cNvSpPr/>
          <p:nvPr/>
        </p:nvSpPr>
        <p:spPr>
          <a:xfrm>
            <a:off x="1676400" y="2276475"/>
            <a:ext cx="0" cy="304800"/>
          </a:xfrm>
          <a:prstGeom prst="line">
            <a:avLst/>
          </a:prstGeom>
          <a:ln w="9525" cap="flat" cmpd="sng">
            <a:solidFill>
              <a:schemeClr val="tx1"/>
            </a:solidFill>
            <a:prstDash val="solid"/>
            <a:headEnd type="none" w="med" len="med"/>
            <a:tailEnd type="triangle" w="med" len="med"/>
          </a:ln>
        </p:spPr>
      </p:sp>
      <p:sp>
        <p:nvSpPr>
          <p:cNvPr id="310282" name="直接连接符 310281"/>
          <p:cNvSpPr/>
          <p:nvPr/>
        </p:nvSpPr>
        <p:spPr>
          <a:xfrm>
            <a:off x="3681413" y="3013075"/>
            <a:ext cx="0" cy="304800"/>
          </a:xfrm>
          <a:prstGeom prst="line">
            <a:avLst/>
          </a:prstGeom>
          <a:ln w="9525" cap="flat" cmpd="sng">
            <a:solidFill>
              <a:schemeClr val="tx1"/>
            </a:solidFill>
            <a:prstDash val="solid"/>
            <a:headEnd type="none" w="med" len="med"/>
            <a:tailEnd type="triangle" w="med" len="med"/>
          </a:ln>
        </p:spPr>
      </p:sp>
      <p:sp>
        <p:nvSpPr>
          <p:cNvPr id="310283" name="文本框 310282"/>
          <p:cNvSpPr txBox="1"/>
          <p:nvPr/>
        </p:nvSpPr>
        <p:spPr>
          <a:xfrm>
            <a:off x="0" y="-4762"/>
            <a:ext cx="428625" cy="3814762"/>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原、材、物料定价申报签审流程</a:t>
            </a:r>
            <a:endParaRPr lang="zh-CN" altLang="en-US" sz="1600" b="1" dirty="0">
              <a:solidFill>
                <a:schemeClr val="accent2"/>
              </a:solidFill>
              <a:latin typeface="Times New Roman" panose="02020603050405020304" charset="0"/>
            </a:endParaRPr>
          </a:p>
        </p:txBody>
      </p:sp>
      <p:sp>
        <p:nvSpPr>
          <p:cNvPr id="310284" name="文本框 310283"/>
          <p:cNvSpPr txBox="1"/>
          <p:nvPr/>
        </p:nvSpPr>
        <p:spPr>
          <a:xfrm>
            <a:off x="873125" y="547688"/>
            <a:ext cx="1590675"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供应部月初提出原材料、燃料、包装物的 采购价格申报表</a:t>
            </a:r>
            <a:endParaRPr lang="zh-CN" altLang="en-US" sz="1200">
              <a:solidFill>
                <a:schemeClr val="accent2"/>
              </a:solidFill>
              <a:latin typeface="Times New Roman" panose="02020603050405020304" charset="0"/>
            </a:endParaRPr>
          </a:p>
        </p:txBody>
      </p:sp>
      <p:sp>
        <p:nvSpPr>
          <p:cNvPr id="310285" name="流程图: 文档 310284"/>
          <p:cNvSpPr/>
          <p:nvPr/>
        </p:nvSpPr>
        <p:spPr>
          <a:xfrm>
            <a:off x="1357313" y="1219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0286" name="文本框 310285"/>
          <p:cNvSpPr txBox="1"/>
          <p:nvPr/>
        </p:nvSpPr>
        <p:spPr>
          <a:xfrm>
            <a:off x="1347788" y="12573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价格 申报表</a:t>
            </a:r>
            <a:endParaRPr lang="zh-CN" altLang="en-US" sz="1200" dirty="0">
              <a:latin typeface="Times New Roman" panose="02020603050405020304" charset="0"/>
            </a:endParaRPr>
          </a:p>
        </p:txBody>
      </p:sp>
      <p:sp>
        <p:nvSpPr>
          <p:cNvPr id="310287" name="流程图: 文档 310286"/>
          <p:cNvSpPr/>
          <p:nvPr/>
        </p:nvSpPr>
        <p:spPr>
          <a:xfrm>
            <a:off x="3390900" y="25654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0288" name="文本框 310287"/>
          <p:cNvSpPr txBox="1"/>
          <p:nvPr/>
        </p:nvSpPr>
        <p:spPr>
          <a:xfrm>
            <a:off x="3381375" y="26035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价格 申报表</a:t>
            </a:r>
            <a:endParaRPr lang="zh-CN" altLang="en-US" sz="1200" dirty="0">
              <a:latin typeface="Times New Roman" panose="02020603050405020304" charset="0"/>
            </a:endParaRPr>
          </a:p>
        </p:txBody>
      </p:sp>
      <p:sp>
        <p:nvSpPr>
          <p:cNvPr id="310289" name="流程图: 文档 310288"/>
          <p:cNvSpPr/>
          <p:nvPr/>
        </p:nvSpPr>
        <p:spPr>
          <a:xfrm>
            <a:off x="1362075" y="36830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0290" name="文本框 310289"/>
          <p:cNvSpPr txBox="1"/>
          <p:nvPr/>
        </p:nvSpPr>
        <p:spPr>
          <a:xfrm>
            <a:off x="1352550" y="37211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价格 申报表</a:t>
            </a:r>
            <a:endParaRPr lang="zh-CN" altLang="en-US" sz="1200" dirty="0">
              <a:latin typeface="Times New Roman" panose="02020603050405020304" charset="0"/>
            </a:endParaRPr>
          </a:p>
        </p:txBody>
      </p:sp>
      <p:sp>
        <p:nvSpPr>
          <p:cNvPr id="310291" name="文本框 310290"/>
          <p:cNvSpPr txBox="1"/>
          <p:nvPr/>
        </p:nvSpPr>
        <p:spPr>
          <a:xfrm>
            <a:off x="2197100" y="2506663"/>
            <a:ext cx="1028700" cy="274637"/>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大宗原材料</a:t>
            </a:r>
            <a:endParaRPr lang="zh-CN" altLang="en-US" sz="1200" dirty="0">
              <a:solidFill>
                <a:schemeClr val="accent2"/>
              </a:solidFill>
              <a:latin typeface="Times New Roman" panose="02020603050405020304" charset="0"/>
            </a:endParaRPr>
          </a:p>
        </p:txBody>
      </p:sp>
      <p:sp>
        <p:nvSpPr>
          <p:cNvPr id="310292" name="直接连接符 310291"/>
          <p:cNvSpPr/>
          <p:nvPr/>
        </p:nvSpPr>
        <p:spPr>
          <a:xfrm>
            <a:off x="1676400" y="2895600"/>
            <a:ext cx="0" cy="774700"/>
          </a:xfrm>
          <a:prstGeom prst="line">
            <a:avLst/>
          </a:prstGeom>
          <a:ln w="9525" cap="flat" cmpd="sng">
            <a:solidFill>
              <a:schemeClr val="tx1"/>
            </a:solidFill>
            <a:prstDash val="solid"/>
            <a:headEnd type="none" w="med" len="med"/>
            <a:tailEnd type="triangle" w="med" len="med"/>
          </a:ln>
        </p:spPr>
      </p:sp>
      <p:sp>
        <p:nvSpPr>
          <p:cNvPr id="310294" name="直接连接符 310293"/>
          <p:cNvSpPr/>
          <p:nvPr/>
        </p:nvSpPr>
        <p:spPr>
          <a:xfrm flipH="1">
            <a:off x="1676400" y="3429000"/>
            <a:ext cx="1752600" cy="0"/>
          </a:xfrm>
          <a:prstGeom prst="line">
            <a:avLst/>
          </a:prstGeom>
          <a:ln w="9525" cap="flat" cmpd="sng">
            <a:solidFill>
              <a:schemeClr val="tx1"/>
            </a:solidFill>
            <a:prstDash val="solid"/>
            <a:headEnd type="none" w="med" len="med"/>
            <a:tailEnd type="triangle" w="med" len="med"/>
          </a:ln>
        </p:spPr>
      </p:sp>
      <p:sp>
        <p:nvSpPr>
          <p:cNvPr id="310295" name="直接连接符 310294"/>
          <p:cNvSpPr/>
          <p:nvPr/>
        </p:nvSpPr>
        <p:spPr>
          <a:xfrm flipV="1">
            <a:off x="1981200" y="3886200"/>
            <a:ext cx="3429000" cy="0"/>
          </a:xfrm>
          <a:prstGeom prst="line">
            <a:avLst/>
          </a:prstGeom>
          <a:ln w="9525" cap="flat" cmpd="sng">
            <a:solidFill>
              <a:schemeClr val="tx1"/>
            </a:solidFill>
            <a:prstDash val="solid"/>
            <a:headEnd type="none" w="med" len="med"/>
            <a:tailEnd type="triangle" w="med" len="med"/>
          </a:ln>
        </p:spPr>
      </p:sp>
      <p:sp>
        <p:nvSpPr>
          <p:cNvPr id="310296" name="流程图: 文档 310295"/>
          <p:cNvSpPr/>
          <p:nvPr/>
        </p:nvSpPr>
        <p:spPr>
          <a:xfrm>
            <a:off x="5473700" y="36703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0297" name="文本框 310296"/>
          <p:cNvSpPr txBox="1"/>
          <p:nvPr/>
        </p:nvSpPr>
        <p:spPr>
          <a:xfrm>
            <a:off x="5464175" y="37084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价格 申报表</a:t>
            </a:r>
            <a:endParaRPr lang="zh-CN" altLang="en-US" sz="1200" dirty="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5266" name="流程图: 文档 395265"/>
          <p:cNvSpPr/>
          <p:nvPr/>
        </p:nvSpPr>
        <p:spPr>
          <a:xfrm>
            <a:off x="1347788" y="81756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267" name="文本框 395266"/>
          <p:cNvSpPr txBox="1"/>
          <p:nvPr/>
        </p:nvSpPr>
        <p:spPr>
          <a:xfrm>
            <a:off x="0" y="0"/>
            <a:ext cx="428625" cy="2667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供应合同签审流程</a:t>
            </a:r>
            <a:endParaRPr lang="zh-CN" altLang="en-US" sz="1600" b="1" dirty="0">
              <a:solidFill>
                <a:schemeClr val="accent2"/>
              </a:solidFill>
              <a:latin typeface="Times New Roman" panose="02020603050405020304" charset="0"/>
            </a:endParaRPr>
          </a:p>
        </p:txBody>
      </p:sp>
      <p:sp>
        <p:nvSpPr>
          <p:cNvPr id="395268" name="文本框 395267"/>
          <p:cNvSpPr txBox="1"/>
          <p:nvPr/>
        </p:nvSpPr>
        <p:spPr>
          <a:xfrm>
            <a:off x="990600" y="166688"/>
            <a:ext cx="6781800" cy="287337"/>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供应部                    法律顾问           　　总经理　　　　　  财务部</a:t>
            </a:r>
            <a:endParaRPr lang="zh-CN" altLang="en-US" sz="1600" dirty="0">
              <a:latin typeface="Times New Roman" panose="02020603050405020304" charset="0"/>
            </a:endParaRPr>
          </a:p>
        </p:txBody>
      </p:sp>
      <p:sp>
        <p:nvSpPr>
          <p:cNvPr id="395269" name="直接连接符 395268"/>
          <p:cNvSpPr/>
          <p:nvPr/>
        </p:nvSpPr>
        <p:spPr>
          <a:xfrm>
            <a:off x="1104900" y="457200"/>
            <a:ext cx="6057900" cy="0"/>
          </a:xfrm>
          <a:prstGeom prst="line">
            <a:avLst/>
          </a:prstGeom>
          <a:ln w="9525" cap="flat" cmpd="sng">
            <a:solidFill>
              <a:schemeClr val="tx1"/>
            </a:solidFill>
            <a:prstDash val="solid"/>
            <a:headEnd type="none" w="med" len="med"/>
            <a:tailEnd type="none" w="med" len="med"/>
          </a:ln>
        </p:spPr>
      </p:sp>
      <p:sp>
        <p:nvSpPr>
          <p:cNvPr id="395270" name="文本框 395269"/>
          <p:cNvSpPr txBox="1"/>
          <p:nvPr/>
        </p:nvSpPr>
        <p:spPr>
          <a:xfrm>
            <a:off x="1128713" y="533400"/>
            <a:ext cx="990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起草合同</a:t>
            </a:r>
            <a:endParaRPr lang="zh-CN" altLang="en-US" sz="1200" dirty="0">
              <a:solidFill>
                <a:schemeClr val="accent2"/>
              </a:solidFill>
              <a:latin typeface="Times New Roman" panose="02020603050405020304" charset="0"/>
            </a:endParaRPr>
          </a:p>
        </p:txBody>
      </p:sp>
      <p:sp>
        <p:nvSpPr>
          <p:cNvPr id="395271" name="直接连接符 395270"/>
          <p:cNvSpPr/>
          <p:nvPr/>
        </p:nvSpPr>
        <p:spPr>
          <a:xfrm>
            <a:off x="3321050" y="1239838"/>
            <a:ext cx="0" cy="304800"/>
          </a:xfrm>
          <a:prstGeom prst="line">
            <a:avLst/>
          </a:prstGeom>
          <a:ln w="9525" cap="flat" cmpd="sng">
            <a:solidFill>
              <a:schemeClr val="tx1"/>
            </a:solidFill>
            <a:prstDash val="solid"/>
            <a:headEnd type="none" w="med" len="med"/>
            <a:tailEnd type="triangle" w="med" len="med"/>
          </a:ln>
        </p:spPr>
      </p:sp>
      <p:sp>
        <p:nvSpPr>
          <p:cNvPr id="395272" name="文本框 395271"/>
          <p:cNvSpPr txBox="1"/>
          <p:nvPr/>
        </p:nvSpPr>
        <p:spPr>
          <a:xfrm>
            <a:off x="3067050" y="1528763"/>
            <a:ext cx="609600" cy="274637"/>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签字</a:t>
            </a:r>
            <a:endParaRPr lang="zh-CN" altLang="en-US" sz="1200" dirty="0">
              <a:solidFill>
                <a:schemeClr val="accent2"/>
              </a:solidFill>
              <a:latin typeface="Times New Roman" panose="02020603050405020304" charset="0"/>
            </a:endParaRPr>
          </a:p>
        </p:txBody>
      </p:sp>
      <p:sp>
        <p:nvSpPr>
          <p:cNvPr id="395273" name="文本框 395272"/>
          <p:cNvSpPr txBox="1"/>
          <p:nvPr/>
        </p:nvSpPr>
        <p:spPr>
          <a:xfrm>
            <a:off x="1219200" y="47799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进行采购</a:t>
            </a:r>
            <a:endParaRPr lang="zh-CN" altLang="en-US" sz="1200">
              <a:solidFill>
                <a:schemeClr val="accent2"/>
              </a:solidFill>
              <a:latin typeface="Times New Roman" panose="02020603050405020304" charset="0"/>
            </a:endParaRPr>
          </a:p>
        </p:txBody>
      </p:sp>
      <p:sp>
        <p:nvSpPr>
          <p:cNvPr id="395275" name="流程图: 文档 395274"/>
          <p:cNvSpPr/>
          <p:nvPr/>
        </p:nvSpPr>
        <p:spPr>
          <a:xfrm>
            <a:off x="1296988" y="8874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276" name="文本框 395275"/>
          <p:cNvSpPr txBox="1"/>
          <p:nvPr/>
        </p:nvSpPr>
        <p:spPr>
          <a:xfrm>
            <a:off x="1220788" y="96361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395278" name="流程图: 文档 395277"/>
          <p:cNvSpPr/>
          <p:nvPr/>
        </p:nvSpPr>
        <p:spPr>
          <a:xfrm>
            <a:off x="3033713" y="822325"/>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279" name="流程图: 文档 395278"/>
          <p:cNvSpPr/>
          <p:nvPr/>
        </p:nvSpPr>
        <p:spPr>
          <a:xfrm>
            <a:off x="2982913" y="892175"/>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280" name="文本框 395279"/>
          <p:cNvSpPr txBox="1"/>
          <p:nvPr/>
        </p:nvSpPr>
        <p:spPr>
          <a:xfrm>
            <a:off x="2878138" y="98266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395281" name="直接连接符 395280"/>
          <p:cNvSpPr/>
          <p:nvPr/>
        </p:nvSpPr>
        <p:spPr>
          <a:xfrm flipH="1">
            <a:off x="1625600" y="2692400"/>
            <a:ext cx="0" cy="304800"/>
          </a:xfrm>
          <a:prstGeom prst="line">
            <a:avLst/>
          </a:prstGeom>
          <a:ln w="9525" cap="flat" cmpd="sng">
            <a:solidFill>
              <a:schemeClr val="tx1"/>
            </a:solidFill>
            <a:prstDash val="solid"/>
            <a:headEnd type="none" w="med" len="med"/>
            <a:tailEnd type="triangle" w="med" len="med"/>
          </a:ln>
        </p:spPr>
      </p:sp>
      <p:sp>
        <p:nvSpPr>
          <p:cNvPr id="395282" name="文本框 395281"/>
          <p:cNvSpPr txBox="1"/>
          <p:nvPr/>
        </p:nvSpPr>
        <p:spPr>
          <a:xfrm>
            <a:off x="1206500" y="2935288"/>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395283" name="流程图: 文档 395282"/>
          <p:cNvSpPr/>
          <p:nvPr/>
        </p:nvSpPr>
        <p:spPr>
          <a:xfrm>
            <a:off x="1325563" y="1646238"/>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284" name="流程图: 文档 395283"/>
          <p:cNvSpPr/>
          <p:nvPr/>
        </p:nvSpPr>
        <p:spPr>
          <a:xfrm>
            <a:off x="1274763" y="1716088"/>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285" name="文本框 395284"/>
          <p:cNvSpPr txBox="1"/>
          <p:nvPr/>
        </p:nvSpPr>
        <p:spPr>
          <a:xfrm>
            <a:off x="1169988" y="180657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395286" name="直接连接符 395285"/>
          <p:cNvSpPr/>
          <p:nvPr/>
        </p:nvSpPr>
        <p:spPr>
          <a:xfrm>
            <a:off x="1990725" y="965200"/>
            <a:ext cx="990600" cy="0"/>
          </a:xfrm>
          <a:prstGeom prst="line">
            <a:avLst/>
          </a:prstGeom>
          <a:ln w="9525" cap="flat" cmpd="sng">
            <a:solidFill>
              <a:schemeClr val="tx1"/>
            </a:solidFill>
            <a:prstDash val="solid"/>
            <a:headEnd type="none" w="med" len="med"/>
            <a:tailEnd type="triangle" w="med" len="med"/>
          </a:ln>
        </p:spPr>
      </p:sp>
      <p:sp>
        <p:nvSpPr>
          <p:cNvPr id="395287" name="直接连接符 395286"/>
          <p:cNvSpPr/>
          <p:nvPr/>
        </p:nvSpPr>
        <p:spPr>
          <a:xfrm flipH="1">
            <a:off x="1943100" y="1727200"/>
            <a:ext cx="1143000" cy="0"/>
          </a:xfrm>
          <a:prstGeom prst="line">
            <a:avLst/>
          </a:prstGeom>
          <a:ln w="9525" cap="flat" cmpd="sng">
            <a:solidFill>
              <a:schemeClr val="tx1"/>
            </a:solidFill>
            <a:prstDash val="solid"/>
            <a:headEnd type="none" w="med" len="med"/>
            <a:tailEnd type="triangle" w="med" len="med"/>
          </a:ln>
        </p:spPr>
      </p:sp>
      <p:sp>
        <p:nvSpPr>
          <p:cNvPr id="395288" name="直接连接符 395287"/>
          <p:cNvSpPr/>
          <p:nvPr/>
        </p:nvSpPr>
        <p:spPr>
          <a:xfrm>
            <a:off x="1638300" y="3378200"/>
            <a:ext cx="0" cy="533400"/>
          </a:xfrm>
          <a:prstGeom prst="line">
            <a:avLst/>
          </a:prstGeom>
          <a:ln w="9525" cap="flat" cmpd="sng">
            <a:solidFill>
              <a:schemeClr val="tx1"/>
            </a:solidFill>
            <a:prstDash val="solid"/>
            <a:headEnd type="none" w="med" len="med"/>
            <a:tailEnd type="triangle" w="med" len="med"/>
          </a:ln>
        </p:spPr>
      </p:sp>
      <p:sp>
        <p:nvSpPr>
          <p:cNvPr id="395291" name="文本框 395290"/>
          <p:cNvSpPr txBox="1"/>
          <p:nvPr/>
        </p:nvSpPr>
        <p:spPr>
          <a:xfrm>
            <a:off x="1993900" y="752475"/>
            <a:ext cx="9906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非标合同</a:t>
            </a:r>
            <a:endParaRPr lang="zh-CN" altLang="en-US" sz="1000" dirty="0">
              <a:solidFill>
                <a:schemeClr val="accent2"/>
              </a:solidFill>
              <a:latin typeface="Times New Roman" panose="02020603050405020304" charset="0"/>
            </a:endParaRPr>
          </a:p>
        </p:txBody>
      </p:sp>
      <p:sp>
        <p:nvSpPr>
          <p:cNvPr id="395292" name="直接连接符 395291"/>
          <p:cNvSpPr/>
          <p:nvPr/>
        </p:nvSpPr>
        <p:spPr>
          <a:xfrm>
            <a:off x="1638300" y="1255713"/>
            <a:ext cx="0" cy="381000"/>
          </a:xfrm>
          <a:prstGeom prst="line">
            <a:avLst/>
          </a:prstGeom>
          <a:ln w="9525" cap="flat" cmpd="sng">
            <a:solidFill>
              <a:schemeClr val="tx1"/>
            </a:solidFill>
            <a:prstDash val="solid"/>
            <a:headEnd type="none" w="med" len="med"/>
            <a:tailEnd type="triangle" w="med" len="med"/>
          </a:ln>
        </p:spPr>
      </p:sp>
      <p:sp>
        <p:nvSpPr>
          <p:cNvPr id="395293" name="文本框 395292"/>
          <p:cNvSpPr txBox="1"/>
          <p:nvPr/>
        </p:nvSpPr>
        <p:spPr>
          <a:xfrm>
            <a:off x="1447800" y="1255713"/>
            <a:ext cx="9906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标准合同</a:t>
            </a:r>
            <a:endParaRPr lang="zh-CN" altLang="en-US" sz="1000" dirty="0">
              <a:solidFill>
                <a:schemeClr val="accent2"/>
              </a:solidFill>
              <a:latin typeface="Times New Roman" panose="02020603050405020304" charset="0"/>
            </a:endParaRPr>
          </a:p>
        </p:txBody>
      </p:sp>
      <p:sp>
        <p:nvSpPr>
          <p:cNvPr id="395294" name="流程图: 文档 395293"/>
          <p:cNvSpPr/>
          <p:nvPr/>
        </p:nvSpPr>
        <p:spPr>
          <a:xfrm>
            <a:off x="4410075" y="29829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295" name="文本框 395294"/>
          <p:cNvSpPr txBox="1"/>
          <p:nvPr/>
        </p:nvSpPr>
        <p:spPr>
          <a:xfrm>
            <a:off x="4305300" y="307340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395296" name="直接连接符 395295"/>
          <p:cNvSpPr/>
          <p:nvPr/>
        </p:nvSpPr>
        <p:spPr>
          <a:xfrm>
            <a:off x="1968500" y="3149600"/>
            <a:ext cx="2438400" cy="0"/>
          </a:xfrm>
          <a:prstGeom prst="line">
            <a:avLst/>
          </a:prstGeom>
          <a:ln w="9525" cap="flat" cmpd="sng">
            <a:solidFill>
              <a:schemeClr val="tx1"/>
            </a:solidFill>
            <a:prstDash val="solid"/>
            <a:headEnd type="none" w="med" len="med"/>
            <a:tailEnd type="triangle" w="med" len="med"/>
          </a:ln>
        </p:spPr>
      </p:sp>
      <p:sp>
        <p:nvSpPr>
          <p:cNvPr id="395297" name="直接连接符 395296"/>
          <p:cNvSpPr/>
          <p:nvPr/>
        </p:nvSpPr>
        <p:spPr>
          <a:xfrm>
            <a:off x="4699000" y="3365500"/>
            <a:ext cx="0" cy="228600"/>
          </a:xfrm>
          <a:prstGeom prst="line">
            <a:avLst/>
          </a:prstGeom>
          <a:ln w="9525" cap="flat" cmpd="sng">
            <a:solidFill>
              <a:schemeClr val="tx1"/>
            </a:solidFill>
            <a:prstDash val="solid"/>
            <a:headEnd type="none" w="med" len="med"/>
            <a:tailEnd type="triangle" w="med" len="med"/>
          </a:ln>
        </p:spPr>
      </p:sp>
      <p:sp>
        <p:nvSpPr>
          <p:cNvPr id="395298" name="文本框 395297"/>
          <p:cNvSpPr txBox="1"/>
          <p:nvPr/>
        </p:nvSpPr>
        <p:spPr>
          <a:xfrm>
            <a:off x="6261100" y="4876800"/>
            <a:ext cx="8509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备案作请款核对</a:t>
            </a:r>
            <a:endParaRPr lang="zh-CN" altLang="en-US" sz="1200" dirty="0">
              <a:solidFill>
                <a:schemeClr val="accent2"/>
              </a:solidFill>
              <a:latin typeface="Times New Roman" panose="02020603050405020304" charset="0"/>
            </a:endParaRPr>
          </a:p>
        </p:txBody>
      </p:sp>
      <p:sp>
        <p:nvSpPr>
          <p:cNvPr id="395299" name="文本框 395298"/>
          <p:cNvSpPr txBox="1"/>
          <p:nvPr/>
        </p:nvSpPr>
        <p:spPr>
          <a:xfrm>
            <a:off x="1905000" y="2921000"/>
            <a:ext cx="24765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大宗原材料或</a:t>
            </a:r>
            <a:r>
              <a:rPr lang="en-US" altLang="zh-CN" sz="1200" dirty="0">
                <a:solidFill>
                  <a:schemeClr val="accent2"/>
                </a:solidFill>
                <a:latin typeface="Times New Roman" panose="02020603050405020304" charset="0"/>
              </a:rPr>
              <a:t>5</a:t>
            </a:r>
            <a:r>
              <a:rPr lang="zh-CN" altLang="en-US" sz="1200" dirty="0">
                <a:solidFill>
                  <a:schemeClr val="accent2"/>
                </a:solidFill>
                <a:latin typeface="Times New Roman" panose="02020603050405020304" charset="0"/>
              </a:rPr>
              <a:t>万元以上订购</a:t>
            </a:r>
            <a:endParaRPr lang="zh-CN" altLang="en-US" sz="1200">
              <a:solidFill>
                <a:schemeClr val="accent2"/>
              </a:solidFill>
              <a:latin typeface="Times New Roman" panose="02020603050405020304" charset="0"/>
            </a:endParaRPr>
          </a:p>
        </p:txBody>
      </p:sp>
      <p:sp>
        <p:nvSpPr>
          <p:cNvPr id="395300" name="直接连接符 395299"/>
          <p:cNvSpPr/>
          <p:nvPr/>
        </p:nvSpPr>
        <p:spPr>
          <a:xfrm>
            <a:off x="1612900" y="2082800"/>
            <a:ext cx="0" cy="228600"/>
          </a:xfrm>
          <a:prstGeom prst="line">
            <a:avLst/>
          </a:prstGeom>
          <a:ln w="9525" cap="flat" cmpd="sng">
            <a:solidFill>
              <a:schemeClr val="tx1"/>
            </a:solidFill>
            <a:prstDash val="solid"/>
            <a:headEnd type="none" w="med" len="med"/>
            <a:tailEnd type="triangle" w="med" len="med"/>
          </a:ln>
        </p:spPr>
      </p:sp>
      <p:sp>
        <p:nvSpPr>
          <p:cNvPr id="395301" name="文本框 395300"/>
          <p:cNvSpPr txBox="1"/>
          <p:nvPr/>
        </p:nvSpPr>
        <p:spPr>
          <a:xfrm>
            <a:off x="1206500" y="2260600"/>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供应部长签审</a:t>
            </a:r>
            <a:endParaRPr lang="zh-CN" altLang="en-US" sz="1200" dirty="0">
              <a:solidFill>
                <a:schemeClr val="accent2"/>
              </a:solidFill>
              <a:latin typeface="Times New Roman" panose="02020603050405020304" charset="0"/>
            </a:endParaRPr>
          </a:p>
        </p:txBody>
      </p:sp>
      <p:sp>
        <p:nvSpPr>
          <p:cNvPr id="395302" name="文本框 395301"/>
          <p:cNvSpPr txBox="1"/>
          <p:nvPr/>
        </p:nvSpPr>
        <p:spPr>
          <a:xfrm>
            <a:off x="4292600" y="3598863"/>
            <a:ext cx="8382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395303" name="直接连接符 395302"/>
          <p:cNvSpPr/>
          <p:nvPr/>
        </p:nvSpPr>
        <p:spPr>
          <a:xfrm flipH="1">
            <a:off x="1676400" y="3721100"/>
            <a:ext cx="2819400" cy="0"/>
          </a:xfrm>
          <a:prstGeom prst="line">
            <a:avLst/>
          </a:prstGeom>
          <a:ln w="9525" cap="flat" cmpd="sng">
            <a:solidFill>
              <a:schemeClr val="tx1"/>
            </a:solidFill>
            <a:prstDash val="solid"/>
            <a:headEnd type="none" w="med" len="med"/>
            <a:tailEnd type="triangle" w="med" len="med"/>
          </a:ln>
        </p:spPr>
      </p:sp>
      <p:sp>
        <p:nvSpPr>
          <p:cNvPr id="395304" name="流程图: 文档 395303"/>
          <p:cNvSpPr/>
          <p:nvPr/>
        </p:nvSpPr>
        <p:spPr>
          <a:xfrm>
            <a:off x="1374775" y="42021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305" name="文本框 395304"/>
          <p:cNvSpPr txBox="1"/>
          <p:nvPr/>
        </p:nvSpPr>
        <p:spPr>
          <a:xfrm>
            <a:off x="1270000" y="429260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395306" name="流程图: 文档 395305"/>
          <p:cNvSpPr/>
          <p:nvPr/>
        </p:nvSpPr>
        <p:spPr>
          <a:xfrm>
            <a:off x="6378575" y="4254500"/>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5307" name="文本框 395306"/>
          <p:cNvSpPr txBox="1"/>
          <p:nvPr/>
        </p:nvSpPr>
        <p:spPr>
          <a:xfrm>
            <a:off x="6273800" y="4344988"/>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395308" name="直接连接符 395307"/>
          <p:cNvSpPr/>
          <p:nvPr/>
        </p:nvSpPr>
        <p:spPr>
          <a:xfrm>
            <a:off x="2006600" y="4394200"/>
            <a:ext cx="4343400" cy="0"/>
          </a:xfrm>
          <a:prstGeom prst="line">
            <a:avLst/>
          </a:prstGeom>
          <a:ln w="9525" cap="flat" cmpd="sng">
            <a:solidFill>
              <a:schemeClr val="tx1"/>
            </a:solidFill>
            <a:prstDash val="solid"/>
            <a:headEnd type="none" w="med" len="med"/>
            <a:tailEnd type="triangle" w="med" len="med"/>
          </a:ln>
        </p:spPr>
      </p:sp>
      <p:sp>
        <p:nvSpPr>
          <p:cNvPr id="395309" name="直接连接符 395308"/>
          <p:cNvSpPr/>
          <p:nvPr/>
        </p:nvSpPr>
        <p:spPr>
          <a:xfrm>
            <a:off x="6680200" y="4635500"/>
            <a:ext cx="0" cy="304800"/>
          </a:xfrm>
          <a:prstGeom prst="line">
            <a:avLst/>
          </a:prstGeom>
          <a:ln w="9525" cap="flat" cmpd="sng">
            <a:solidFill>
              <a:schemeClr val="tx1"/>
            </a:solidFill>
            <a:prstDash val="solid"/>
            <a:headEnd type="none" w="med" len="med"/>
            <a:tailEnd type="triangle" w="med" len="med"/>
          </a:ln>
        </p:spPr>
      </p:sp>
      <p:sp>
        <p:nvSpPr>
          <p:cNvPr id="395310" name="直接连接符 395309"/>
          <p:cNvSpPr/>
          <p:nvPr/>
        </p:nvSpPr>
        <p:spPr>
          <a:xfrm>
            <a:off x="1663700" y="4597400"/>
            <a:ext cx="0" cy="228600"/>
          </a:xfrm>
          <a:prstGeom prst="line">
            <a:avLst/>
          </a:prstGeom>
          <a:ln w="9525" cap="flat" cmpd="sng">
            <a:solidFill>
              <a:schemeClr val="tx1"/>
            </a:solidFill>
            <a:prstDash val="solid"/>
            <a:headEnd type="none" w="med" len="med"/>
            <a:tailEnd type="triangle" w="med" len="med"/>
          </a:ln>
        </p:spPr>
      </p:sp>
      <p:sp>
        <p:nvSpPr>
          <p:cNvPr id="395311" name="文本框 395310"/>
          <p:cNvSpPr txBox="1"/>
          <p:nvPr/>
        </p:nvSpPr>
        <p:spPr>
          <a:xfrm>
            <a:off x="381000" y="5181600"/>
            <a:ext cx="5715000" cy="1582738"/>
          </a:xfrm>
          <a:prstGeom prst="rect">
            <a:avLst/>
          </a:prstGeom>
          <a:noFill/>
          <a:ln w="9525">
            <a:noFill/>
          </a:ln>
        </p:spPr>
        <p:txBody>
          <a:bodyPr>
            <a:spAutoFit/>
          </a:bodyPr>
          <a:p>
            <a:pPr>
              <a:spcBef>
                <a:spcPct val="50000"/>
              </a:spcBef>
            </a:pPr>
            <a:r>
              <a:rPr lang="zh-CN" altLang="en-US" sz="1400" dirty="0">
                <a:solidFill>
                  <a:srgbClr val="FF3300"/>
                </a:solidFill>
                <a:latin typeface="宋体" panose="02010600030101010101" pitchFamily="2" charset="-122"/>
              </a:rPr>
              <a:t>说明：合同使用范围</a:t>
            </a:r>
            <a:endParaRPr lang="zh-CN" altLang="en-US" sz="1400" dirty="0">
              <a:solidFill>
                <a:srgbClr val="FF3300"/>
              </a:solidFill>
              <a:latin typeface="宋体" panose="02010600030101010101" pitchFamily="2" charset="-122"/>
            </a:endParaRPr>
          </a:p>
          <a:p>
            <a:pPr>
              <a:lnSpc>
                <a:spcPct val="70000"/>
              </a:lnSpc>
              <a:spcBef>
                <a:spcPct val="50000"/>
              </a:spcBef>
            </a:pPr>
            <a:r>
              <a:rPr lang="zh-CN" altLang="en-US" sz="1400" dirty="0">
                <a:solidFill>
                  <a:srgbClr val="FF3300"/>
                </a:solidFill>
                <a:latin typeface="宋体" panose="02010600030101010101" pitchFamily="2" charset="-122"/>
              </a:rPr>
              <a:t>　　　</a:t>
            </a:r>
            <a:r>
              <a:rPr lang="en-US" altLang="zh-CN" sz="1400" dirty="0">
                <a:solidFill>
                  <a:srgbClr val="FF3300"/>
                </a:solidFill>
                <a:latin typeface="宋体" panose="02010600030101010101" pitchFamily="2" charset="-122"/>
              </a:rPr>
              <a:t>1-</a:t>
            </a:r>
            <a:r>
              <a:rPr lang="zh-CN" altLang="en-US" sz="1400" dirty="0">
                <a:solidFill>
                  <a:srgbClr val="FF3300"/>
                </a:solidFill>
                <a:latin typeface="宋体" panose="02010600030101010101" pitchFamily="2" charset="-122"/>
              </a:rPr>
              <a:t>设备等资本财的采购使用合同进行规范。</a:t>
            </a:r>
            <a:endParaRPr lang="zh-CN" altLang="en-US" sz="1400" dirty="0">
              <a:solidFill>
                <a:srgbClr val="FF3300"/>
              </a:solidFill>
              <a:latin typeface="宋体" panose="02010600030101010101" pitchFamily="2" charset="-122"/>
            </a:endParaRPr>
          </a:p>
          <a:p>
            <a:pPr>
              <a:lnSpc>
                <a:spcPct val="70000"/>
              </a:lnSpc>
              <a:spcBef>
                <a:spcPct val="50000"/>
              </a:spcBef>
            </a:pPr>
            <a:r>
              <a:rPr lang="zh-CN" altLang="en-US" sz="1400" dirty="0">
                <a:solidFill>
                  <a:srgbClr val="FF3300"/>
                </a:solidFill>
                <a:latin typeface="宋体" panose="02010600030101010101" pitchFamily="2" charset="-122"/>
              </a:rPr>
              <a:t>　　　</a:t>
            </a:r>
            <a:r>
              <a:rPr lang="en-US" altLang="zh-CN" sz="1400" dirty="0">
                <a:solidFill>
                  <a:srgbClr val="FF3300"/>
                </a:solidFill>
                <a:latin typeface="宋体" panose="02010600030101010101" pitchFamily="2" charset="-122"/>
              </a:rPr>
              <a:t>2-</a:t>
            </a:r>
            <a:r>
              <a:rPr lang="zh-CN" altLang="en-US" sz="1400" dirty="0">
                <a:solidFill>
                  <a:srgbClr val="FF3300"/>
                </a:solidFill>
                <a:latin typeface="宋体" panose="02010600030101010101" pitchFamily="2" charset="-122"/>
              </a:rPr>
              <a:t>定期性来往的如大宗原材料、五金供应商，在年度或月度签定</a:t>
            </a:r>
            <a:endParaRPr lang="zh-CN" altLang="en-US" sz="1400" dirty="0">
              <a:solidFill>
                <a:srgbClr val="FF3300"/>
              </a:solidFill>
              <a:latin typeface="宋体" panose="02010600030101010101" pitchFamily="2" charset="-122"/>
            </a:endParaRPr>
          </a:p>
          <a:p>
            <a:pPr>
              <a:lnSpc>
                <a:spcPct val="70000"/>
              </a:lnSpc>
              <a:spcBef>
                <a:spcPct val="50000"/>
              </a:spcBef>
            </a:pPr>
            <a:r>
              <a:rPr lang="zh-CN" altLang="en-US" sz="1400" dirty="0">
                <a:solidFill>
                  <a:srgbClr val="FF3300"/>
                </a:solidFill>
                <a:latin typeface="宋体" panose="02010600030101010101" pitchFamily="2" charset="-122"/>
              </a:rPr>
              <a:t>　　　　合同进行规范。正式的订货则以请采购单进行订货。</a:t>
            </a:r>
            <a:endParaRPr lang="zh-CN" altLang="en-US" sz="1400" dirty="0">
              <a:solidFill>
                <a:srgbClr val="FF3300"/>
              </a:solidFill>
              <a:latin typeface="宋体" panose="02010600030101010101" pitchFamily="2" charset="-122"/>
            </a:endParaRPr>
          </a:p>
          <a:p>
            <a:pPr>
              <a:lnSpc>
                <a:spcPct val="70000"/>
              </a:lnSpc>
              <a:spcBef>
                <a:spcPct val="50000"/>
              </a:spcBef>
            </a:pPr>
            <a:r>
              <a:rPr lang="zh-CN" altLang="en-US" sz="1400" dirty="0">
                <a:solidFill>
                  <a:srgbClr val="FF3300"/>
                </a:solidFill>
                <a:latin typeface="宋体" panose="02010600030101010101" pitchFamily="2" charset="-122"/>
              </a:rPr>
              <a:t>　　　</a:t>
            </a:r>
            <a:r>
              <a:rPr lang="en-US" altLang="zh-CN" sz="1400" dirty="0">
                <a:solidFill>
                  <a:srgbClr val="FF3300"/>
                </a:solidFill>
                <a:latin typeface="宋体" panose="02010600030101010101" pitchFamily="2" charset="-122"/>
              </a:rPr>
              <a:t>3-</a:t>
            </a:r>
            <a:r>
              <a:rPr lang="zh-CN" altLang="en-US" sz="1400" dirty="0">
                <a:solidFill>
                  <a:srgbClr val="FF3300"/>
                </a:solidFill>
                <a:latin typeface="宋体" panose="02010600030101010101" pitchFamily="2" charset="-122"/>
              </a:rPr>
              <a:t>未签订合同的供应商，一次订货金额低于１万元的，都以请采</a:t>
            </a:r>
            <a:endParaRPr lang="zh-CN" altLang="en-US" sz="1400" dirty="0">
              <a:solidFill>
                <a:srgbClr val="FF3300"/>
              </a:solidFill>
              <a:latin typeface="宋体" panose="02010600030101010101" pitchFamily="2" charset="-122"/>
            </a:endParaRPr>
          </a:p>
          <a:p>
            <a:pPr>
              <a:lnSpc>
                <a:spcPct val="70000"/>
              </a:lnSpc>
              <a:spcBef>
                <a:spcPct val="50000"/>
              </a:spcBef>
            </a:pPr>
            <a:r>
              <a:rPr lang="zh-CN" altLang="en-US" sz="1400" dirty="0">
                <a:solidFill>
                  <a:srgbClr val="FF3300"/>
                </a:solidFill>
                <a:latin typeface="宋体" panose="02010600030101010101" pitchFamily="2" charset="-122"/>
              </a:rPr>
              <a:t>　　　　购单进行订货。</a:t>
            </a:r>
            <a:endParaRPr lang="zh-CN" altLang="en-US" sz="1400">
              <a:solidFill>
                <a:srgbClr val="FF3300"/>
              </a:solidFill>
              <a:latin typeface="宋体" panose="02010600030101010101" pitchFamily="2" charset="-122"/>
            </a:endParaRPr>
          </a:p>
        </p:txBody>
      </p:sp>
      <p:sp>
        <p:nvSpPr>
          <p:cNvPr id="395313" name="文本框 395312"/>
          <p:cNvSpPr txBox="1"/>
          <p:nvPr/>
        </p:nvSpPr>
        <p:spPr>
          <a:xfrm>
            <a:off x="1041400" y="3886200"/>
            <a:ext cx="12192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用印签定合同</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3346" name="流程图: 文档 313345"/>
          <p:cNvSpPr/>
          <p:nvPr/>
        </p:nvSpPr>
        <p:spPr>
          <a:xfrm>
            <a:off x="2717800" y="20066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47" name="流程图: 文档 313346"/>
          <p:cNvSpPr/>
          <p:nvPr/>
        </p:nvSpPr>
        <p:spPr>
          <a:xfrm>
            <a:off x="2692400" y="2057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48" name="流程图: 文档 313347"/>
          <p:cNvSpPr/>
          <p:nvPr/>
        </p:nvSpPr>
        <p:spPr>
          <a:xfrm>
            <a:off x="2641600" y="21082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49" name="文本框 313348"/>
          <p:cNvSpPr txBox="1"/>
          <p:nvPr/>
        </p:nvSpPr>
        <p:spPr>
          <a:xfrm>
            <a:off x="0" y="0"/>
            <a:ext cx="457200" cy="3025775"/>
          </a:xfrm>
          <a:prstGeom prst="rect">
            <a:avLst/>
          </a:prstGeom>
          <a:solidFill>
            <a:srgbClr val="FFFF66"/>
          </a:solidFill>
          <a:ln w="9525">
            <a:noFill/>
          </a:ln>
        </p:spPr>
        <p:txBody>
          <a:bodyPr>
            <a:spAutoFit/>
          </a:bodyPr>
          <a:p>
            <a:pPr algn="dist">
              <a:spcBef>
                <a:spcPct val="50000"/>
              </a:spcBef>
            </a:pPr>
            <a:r>
              <a:rPr lang="zh-CN" altLang="en-US" sz="1600" b="1" dirty="0">
                <a:solidFill>
                  <a:schemeClr val="accent2"/>
                </a:solidFill>
                <a:latin typeface="Times New Roman" panose="02020603050405020304" charset="0"/>
              </a:rPr>
              <a:t>原材料请采购作业签审流程</a:t>
            </a:r>
            <a:endParaRPr lang="zh-CN" altLang="en-US" sz="1600" b="1" dirty="0">
              <a:solidFill>
                <a:schemeClr val="accent2"/>
              </a:solidFill>
              <a:latin typeface="Times New Roman" panose="02020603050405020304" charset="0"/>
            </a:endParaRPr>
          </a:p>
        </p:txBody>
      </p:sp>
      <p:sp>
        <p:nvSpPr>
          <p:cNvPr id="313350" name="文本框 313349"/>
          <p:cNvSpPr txBox="1"/>
          <p:nvPr/>
        </p:nvSpPr>
        <p:spPr>
          <a:xfrm>
            <a:off x="990600" y="114300"/>
            <a:ext cx="75438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分厂                       总调室                    供应部                     总经理                    财务部  </a:t>
            </a:r>
            <a:endParaRPr lang="zh-CN" altLang="en-US" sz="1600" dirty="0">
              <a:latin typeface="Times New Roman" panose="02020603050405020304" charset="0"/>
            </a:endParaRPr>
          </a:p>
        </p:txBody>
      </p:sp>
      <p:sp>
        <p:nvSpPr>
          <p:cNvPr id="313351" name="流程图: 文档 313350"/>
          <p:cNvSpPr/>
          <p:nvPr/>
        </p:nvSpPr>
        <p:spPr>
          <a:xfrm>
            <a:off x="901700" y="558800"/>
            <a:ext cx="6858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52" name="文本框 313351"/>
          <p:cNvSpPr txBox="1"/>
          <p:nvPr/>
        </p:nvSpPr>
        <p:spPr>
          <a:xfrm>
            <a:off x="876300" y="571500"/>
            <a:ext cx="812800" cy="457200"/>
          </a:xfrm>
          <a:prstGeom prst="rect">
            <a:avLst/>
          </a:prstGeom>
          <a:noFill/>
          <a:ln w="9525">
            <a:noFill/>
          </a:ln>
        </p:spPr>
        <p:txBody>
          <a:bodyPr>
            <a:spAutoFit/>
          </a:bodyPr>
          <a:p>
            <a:pPr>
              <a:spcBef>
                <a:spcPct val="50000"/>
              </a:spcBef>
            </a:pPr>
            <a:r>
              <a:rPr lang="zh-CN" altLang="en-US" sz="1200" dirty="0">
                <a:latin typeface="Times New Roman" panose="02020603050405020304" charset="0"/>
              </a:rPr>
              <a:t>原料进销存日报表</a:t>
            </a:r>
            <a:endParaRPr lang="zh-CN" altLang="en-US" sz="1200" dirty="0">
              <a:latin typeface="Times New Roman" panose="02020603050405020304" charset="0"/>
            </a:endParaRPr>
          </a:p>
        </p:txBody>
      </p:sp>
      <p:sp>
        <p:nvSpPr>
          <p:cNvPr id="313356" name="直接连接符 313355"/>
          <p:cNvSpPr/>
          <p:nvPr/>
        </p:nvSpPr>
        <p:spPr>
          <a:xfrm>
            <a:off x="2971800" y="1092200"/>
            <a:ext cx="0" cy="304800"/>
          </a:xfrm>
          <a:prstGeom prst="line">
            <a:avLst/>
          </a:prstGeom>
          <a:ln w="9525" cap="flat" cmpd="sng">
            <a:solidFill>
              <a:schemeClr val="tx1"/>
            </a:solidFill>
            <a:prstDash val="solid"/>
            <a:headEnd type="none" w="med" len="med"/>
            <a:tailEnd type="triangle" w="med" len="med"/>
          </a:ln>
        </p:spPr>
      </p:sp>
      <p:sp>
        <p:nvSpPr>
          <p:cNvPr id="313357" name="直接连接符 313356"/>
          <p:cNvSpPr/>
          <p:nvPr/>
        </p:nvSpPr>
        <p:spPr>
          <a:xfrm>
            <a:off x="609600" y="457200"/>
            <a:ext cx="7924800" cy="0"/>
          </a:xfrm>
          <a:prstGeom prst="line">
            <a:avLst/>
          </a:prstGeom>
          <a:ln w="9525" cap="flat" cmpd="sng">
            <a:solidFill>
              <a:schemeClr val="tx1"/>
            </a:solidFill>
            <a:prstDash val="solid"/>
            <a:headEnd type="none" w="med" len="med"/>
            <a:tailEnd type="none" w="med" len="med"/>
          </a:ln>
        </p:spPr>
      </p:sp>
      <p:sp>
        <p:nvSpPr>
          <p:cNvPr id="313358" name="流程图: 文档 313357"/>
          <p:cNvSpPr/>
          <p:nvPr/>
        </p:nvSpPr>
        <p:spPr>
          <a:xfrm>
            <a:off x="2590800" y="21463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59" name="文本框 313358"/>
          <p:cNvSpPr txBox="1"/>
          <p:nvPr/>
        </p:nvSpPr>
        <p:spPr>
          <a:xfrm>
            <a:off x="2451100" y="22225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3360" name="文本框 313359"/>
          <p:cNvSpPr txBox="1"/>
          <p:nvPr/>
        </p:nvSpPr>
        <p:spPr>
          <a:xfrm>
            <a:off x="2276475" y="1384300"/>
            <a:ext cx="1495425" cy="639763"/>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每月</a:t>
            </a:r>
            <a:r>
              <a:rPr lang="en-US" altLang="zh-CN" sz="1200" dirty="0">
                <a:solidFill>
                  <a:schemeClr val="accent2"/>
                </a:solidFill>
                <a:latin typeface="Times New Roman" panose="02020603050405020304" charset="0"/>
              </a:rPr>
              <a:t>20</a:t>
            </a:r>
            <a:r>
              <a:rPr lang="zh-CN" altLang="en-US" sz="1200" dirty="0">
                <a:solidFill>
                  <a:schemeClr val="accent2"/>
                </a:solidFill>
                <a:latin typeface="Times New Roman" panose="02020603050405020304" charset="0"/>
              </a:rPr>
              <a:t>日前根据原材料库存、生产计划等填制请采购单</a:t>
            </a:r>
            <a:endParaRPr lang="zh-CN" altLang="en-US" sz="1200" dirty="0">
              <a:solidFill>
                <a:schemeClr val="accent2"/>
              </a:solidFill>
              <a:latin typeface="Times New Roman" panose="02020603050405020304" charset="0"/>
            </a:endParaRPr>
          </a:p>
        </p:txBody>
      </p:sp>
      <p:sp>
        <p:nvSpPr>
          <p:cNvPr id="313362" name="直接连接符 313361"/>
          <p:cNvSpPr/>
          <p:nvPr/>
        </p:nvSpPr>
        <p:spPr>
          <a:xfrm>
            <a:off x="2971800" y="2641600"/>
            <a:ext cx="0" cy="279400"/>
          </a:xfrm>
          <a:prstGeom prst="line">
            <a:avLst/>
          </a:prstGeom>
          <a:ln w="9525" cap="flat" cmpd="sng">
            <a:solidFill>
              <a:schemeClr val="tx1"/>
            </a:solidFill>
            <a:prstDash val="solid"/>
            <a:headEnd type="none" w="med" len="med"/>
            <a:tailEnd type="triangle" w="med" len="med"/>
          </a:ln>
        </p:spPr>
      </p:sp>
      <p:sp>
        <p:nvSpPr>
          <p:cNvPr id="313363" name="文本框 313362"/>
          <p:cNvSpPr txBox="1"/>
          <p:nvPr/>
        </p:nvSpPr>
        <p:spPr>
          <a:xfrm>
            <a:off x="2451100" y="2832100"/>
            <a:ext cx="1204913" cy="274638"/>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总调度长签审</a:t>
            </a:r>
            <a:endParaRPr lang="zh-CN" altLang="en-US" sz="1200" dirty="0">
              <a:solidFill>
                <a:schemeClr val="accent2"/>
              </a:solidFill>
              <a:latin typeface="Times New Roman" panose="02020603050405020304" charset="0"/>
            </a:endParaRPr>
          </a:p>
        </p:txBody>
      </p:sp>
      <p:sp>
        <p:nvSpPr>
          <p:cNvPr id="313364" name="直接连接符 313363"/>
          <p:cNvSpPr/>
          <p:nvPr/>
        </p:nvSpPr>
        <p:spPr>
          <a:xfrm>
            <a:off x="4572000" y="3289300"/>
            <a:ext cx="0" cy="228600"/>
          </a:xfrm>
          <a:prstGeom prst="line">
            <a:avLst/>
          </a:prstGeom>
          <a:ln w="9525" cap="flat" cmpd="sng">
            <a:solidFill>
              <a:schemeClr val="tx1"/>
            </a:solidFill>
            <a:prstDash val="solid"/>
            <a:headEnd type="none" w="med" len="med"/>
            <a:tailEnd type="triangle" w="med" len="med"/>
          </a:ln>
        </p:spPr>
      </p:sp>
      <p:sp>
        <p:nvSpPr>
          <p:cNvPr id="313365" name="文本框 313364"/>
          <p:cNvSpPr txBox="1"/>
          <p:nvPr/>
        </p:nvSpPr>
        <p:spPr>
          <a:xfrm>
            <a:off x="3921125" y="3467100"/>
            <a:ext cx="1362075"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供应部根据价格履历表、报价单完成采购单</a:t>
            </a:r>
            <a:endParaRPr lang="zh-CN" altLang="en-US" sz="1200" dirty="0">
              <a:solidFill>
                <a:schemeClr val="accent2"/>
              </a:solidFill>
              <a:latin typeface="Times New Roman" panose="02020603050405020304" charset="0"/>
            </a:endParaRPr>
          </a:p>
        </p:txBody>
      </p:sp>
      <p:sp>
        <p:nvSpPr>
          <p:cNvPr id="313366" name="流程图: 文档 313365"/>
          <p:cNvSpPr/>
          <p:nvPr/>
        </p:nvSpPr>
        <p:spPr>
          <a:xfrm>
            <a:off x="4191000" y="2006600"/>
            <a:ext cx="762000" cy="5969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67" name="文本框 313366"/>
          <p:cNvSpPr txBox="1"/>
          <p:nvPr/>
        </p:nvSpPr>
        <p:spPr>
          <a:xfrm>
            <a:off x="4165600" y="2057400"/>
            <a:ext cx="8382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供应商  报价单</a:t>
            </a:r>
            <a:endParaRPr lang="zh-CN" altLang="en-US" sz="1200">
              <a:latin typeface="Times New Roman" panose="02020603050405020304" charset="0"/>
            </a:endParaRPr>
          </a:p>
        </p:txBody>
      </p:sp>
      <p:sp>
        <p:nvSpPr>
          <p:cNvPr id="313368" name="流程图: 文档 313367"/>
          <p:cNvSpPr/>
          <p:nvPr/>
        </p:nvSpPr>
        <p:spPr>
          <a:xfrm>
            <a:off x="4178300" y="1346200"/>
            <a:ext cx="774700" cy="5715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69" name="文本框 313368"/>
          <p:cNvSpPr txBox="1"/>
          <p:nvPr/>
        </p:nvSpPr>
        <p:spPr>
          <a:xfrm>
            <a:off x="4089400" y="1409700"/>
            <a:ext cx="9906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原材料价格履历表</a:t>
            </a:r>
            <a:endParaRPr lang="zh-CN" altLang="en-US" sz="1200">
              <a:latin typeface="Times New Roman" panose="02020603050405020304" charset="0"/>
            </a:endParaRPr>
          </a:p>
        </p:txBody>
      </p:sp>
      <p:sp>
        <p:nvSpPr>
          <p:cNvPr id="313370" name="直接连接符 313369"/>
          <p:cNvSpPr/>
          <p:nvPr/>
        </p:nvSpPr>
        <p:spPr>
          <a:xfrm>
            <a:off x="3505200" y="2984500"/>
            <a:ext cx="685800" cy="0"/>
          </a:xfrm>
          <a:prstGeom prst="line">
            <a:avLst/>
          </a:prstGeom>
          <a:ln w="9525" cap="flat" cmpd="sng">
            <a:solidFill>
              <a:schemeClr val="tx1"/>
            </a:solidFill>
            <a:prstDash val="solid"/>
            <a:headEnd type="none" w="med" len="med"/>
            <a:tailEnd type="triangle" w="med" len="med"/>
          </a:ln>
        </p:spPr>
      </p:sp>
      <p:sp>
        <p:nvSpPr>
          <p:cNvPr id="313371" name="直接连接符 313370"/>
          <p:cNvSpPr/>
          <p:nvPr/>
        </p:nvSpPr>
        <p:spPr>
          <a:xfrm>
            <a:off x="4567238" y="4089400"/>
            <a:ext cx="0" cy="228600"/>
          </a:xfrm>
          <a:prstGeom prst="line">
            <a:avLst/>
          </a:prstGeom>
          <a:ln w="9525" cap="flat" cmpd="sng">
            <a:solidFill>
              <a:schemeClr val="tx1"/>
            </a:solidFill>
            <a:prstDash val="solid"/>
            <a:headEnd type="none" w="med" len="med"/>
            <a:tailEnd type="triangle" w="med" len="med"/>
          </a:ln>
        </p:spPr>
      </p:sp>
      <p:sp>
        <p:nvSpPr>
          <p:cNvPr id="313372" name="文本框 313371"/>
          <p:cNvSpPr txBox="1"/>
          <p:nvPr/>
        </p:nvSpPr>
        <p:spPr>
          <a:xfrm>
            <a:off x="3903663" y="4267200"/>
            <a:ext cx="13620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供应部长签审</a:t>
            </a:r>
            <a:endParaRPr lang="zh-CN" altLang="en-US" sz="1200" dirty="0">
              <a:solidFill>
                <a:schemeClr val="accent2"/>
              </a:solidFill>
              <a:latin typeface="Times New Roman" panose="02020603050405020304" charset="0"/>
            </a:endParaRPr>
          </a:p>
        </p:txBody>
      </p:sp>
      <p:sp>
        <p:nvSpPr>
          <p:cNvPr id="313373" name="直接连接符 313372"/>
          <p:cNvSpPr/>
          <p:nvPr/>
        </p:nvSpPr>
        <p:spPr>
          <a:xfrm>
            <a:off x="4567238" y="4533900"/>
            <a:ext cx="0" cy="228600"/>
          </a:xfrm>
          <a:prstGeom prst="line">
            <a:avLst/>
          </a:prstGeom>
          <a:ln w="9525" cap="flat" cmpd="sng">
            <a:solidFill>
              <a:schemeClr val="tx1"/>
            </a:solidFill>
            <a:prstDash val="solid"/>
            <a:headEnd type="none" w="med" len="med"/>
            <a:tailEnd type="triangle" w="med" len="med"/>
          </a:ln>
        </p:spPr>
      </p:sp>
      <p:sp>
        <p:nvSpPr>
          <p:cNvPr id="313374" name="文本框 313373"/>
          <p:cNvSpPr txBox="1"/>
          <p:nvPr/>
        </p:nvSpPr>
        <p:spPr>
          <a:xfrm>
            <a:off x="3916363" y="4711700"/>
            <a:ext cx="13620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313375" name="文本框 313374"/>
          <p:cNvSpPr txBox="1"/>
          <p:nvPr/>
        </p:nvSpPr>
        <p:spPr>
          <a:xfrm>
            <a:off x="5842000" y="5410200"/>
            <a:ext cx="863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313376" name="直接连接符 313375"/>
          <p:cNvSpPr/>
          <p:nvPr/>
        </p:nvSpPr>
        <p:spPr>
          <a:xfrm>
            <a:off x="5143500" y="4838700"/>
            <a:ext cx="685800" cy="0"/>
          </a:xfrm>
          <a:prstGeom prst="line">
            <a:avLst/>
          </a:prstGeom>
          <a:ln w="9525" cap="flat" cmpd="sng">
            <a:solidFill>
              <a:schemeClr val="tx1"/>
            </a:solidFill>
            <a:prstDash val="solid"/>
            <a:headEnd type="none" w="med" len="med"/>
            <a:tailEnd type="triangle" w="med" len="med"/>
          </a:ln>
        </p:spPr>
      </p:sp>
      <p:sp>
        <p:nvSpPr>
          <p:cNvPr id="313377" name="文本框 313376"/>
          <p:cNvSpPr txBox="1"/>
          <p:nvPr/>
        </p:nvSpPr>
        <p:spPr>
          <a:xfrm>
            <a:off x="4165600" y="6049963"/>
            <a:ext cx="863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交供应商进货</a:t>
            </a:r>
            <a:endParaRPr lang="zh-CN" altLang="en-US" sz="1200" dirty="0">
              <a:solidFill>
                <a:schemeClr val="accent2"/>
              </a:solidFill>
              <a:latin typeface="Times New Roman" panose="02020603050405020304" charset="0"/>
            </a:endParaRPr>
          </a:p>
        </p:txBody>
      </p:sp>
      <p:sp>
        <p:nvSpPr>
          <p:cNvPr id="313378" name="直接连接符 313377"/>
          <p:cNvSpPr/>
          <p:nvPr/>
        </p:nvSpPr>
        <p:spPr>
          <a:xfrm flipH="1">
            <a:off x="5092700" y="5499100"/>
            <a:ext cx="889000" cy="0"/>
          </a:xfrm>
          <a:prstGeom prst="line">
            <a:avLst/>
          </a:prstGeom>
          <a:ln w="9525" cap="flat" cmpd="sng">
            <a:solidFill>
              <a:schemeClr val="tx1"/>
            </a:solidFill>
            <a:prstDash val="solid"/>
            <a:headEnd type="none" w="med" len="med"/>
            <a:tailEnd type="triangle" w="med" len="med"/>
          </a:ln>
        </p:spPr>
      </p:sp>
      <p:sp>
        <p:nvSpPr>
          <p:cNvPr id="313379" name="文本框 313378"/>
          <p:cNvSpPr txBox="1"/>
          <p:nvPr/>
        </p:nvSpPr>
        <p:spPr>
          <a:xfrm>
            <a:off x="4902200" y="4645025"/>
            <a:ext cx="10668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200</a:t>
            </a:r>
            <a:r>
              <a:rPr lang="zh-CN" altLang="en-US" sz="1000" dirty="0">
                <a:solidFill>
                  <a:schemeClr val="accent2"/>
                </a:solidFill>
                <a:latin typeface="Times New Roman" panose="02020603050405020304" charset="0"/>
              </a:rPr>
              <a:t>万以上</a:t>
            </a:r>
            <a:endParaRPr lang="zh-CN" altLang="en-US" sz="1000">
              <a:solidFill>
                <a:schemeClr val="accent2"/>
              </a:solidFill>
              <a:latin typeface="Times New Roman" panose="02020603050405020304" charset="0"/>
            </a:endParaRPr>
          </a:p>
        </p:txBody>
      </p:sp>
      <p:sp>
        <p:nvSpPr>
          <p:cNvPr id="313380" name="直接连接符 313379"/>
          <p:cNvSpPr/>
          <p:nvPr/>
        </p:nvSpPr>
        <p:spPr>
          <a:xfrm>
            <a:off x="4572000" y="4965700"/>
            <a:ext cx="0" cy="228600"/>
          </a:xfrm>
          <a:prstGeom prst="line">
            <a:avLst/>
          </a:prstGeom>
          <a:ln w="9525" cap="flat" cmpd="sng">
            <a:solidFill>
              <a:schemeClr val="tx1"/>
            </a:solidFill>
            <a:prstDash val="solid"/>
            <a:headEnd type="none" w="med" len="med"/>
            <a:tailEnd type="triangle" w="med" len="med"/>
          </a:ln>
        </p:spPr>
      </p:sp>
      <p:sp>
        <p:nvSpPr>
          <p:cNvPr id="313381" name="流程图: 文档 313380"/>
          <p:cNvSpPr/>
          <p:nvPr/>
        </p:nvSpPr>
        <p:spPr>
          <a:xfrm>
            <a:off x="2590800" y="533400"/>
            <a:ext cx="6858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82" name="文本框 313381"/>
          <p:cNvSpPr txBox="1"/>
          <p:nvPr/>
        </p:nvSpPr>
        <p:spPr>
          <a:xfrm>
            <a:off x="2565400" y="546100"/>
            <a:ext cx="812800" cy="457200"/>
          </a:xfrm>
          <a:prstGeom prst="rect">
            <a:avLst/>
          </a:prstGeom>
          <a:noFill/>
          <a:ln w="9525">
            <a:noFill/>
          </a:ln>
        </p:spPr>
        <p:txBody>
          <a:bodyPr>
            <a:spAutoFit/>
          </a:bodyPr>
          <a:p>
            <a:pPr>
              <a:spcBef>
                <a:spcPct val="50000"/>
              </a:spcBef>
            </a:pPr>
            <a:r>
              <a:rPr lang="zh-CN" altLang="en-US" sz="1200" dirty="0">
                <a:latin typeface="Times New Roman" panose="02020603050405020304" charset="0"/>
              </a:rPr>
              <a:t>原料进销存日报表</a:t>
            </a:r>
            <a:endParaRPr lang="zh-CN" altLang="en-US" sz="1200" dirty="0">
              <a:latin typeface="Times New Roman" panose="02020603050405020304" charset="0"/>
            </a:endParaRPr>
          </a:p>
        </p:txBody>
      </p:sp>
      <p:sp>
        <p:nvSpPr>
          <p:cNvPr id="313387" name="文本框 313386"/>
          <p:cNvSpPr txBox="1"/>
          <p:nvPr/>
        </p:nvSpPr>
        <p:spPr>
          <a:xfrm>
            <a:off x="3111500" y="20955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3388" name="文本框 313387"/>
          <p:cNvSpPr txBox="1"/>
          <p:nvPr/>
        </p:nvSpPr>
        <p:spPr>
          <a:xfrm>
            <a:off x="3302000" y="19431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13389" name="流程图: 文档 313388"/>
          <p:cNvSpPr/>
          <p:nvPr/>
        </p:nvSpPr>
        <p:spPr>
          <a:xfrm>
            <a:off x="4343400" y="2630488"/>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90" name="流程图: 文档 313389"/>
          <p:cNvSpPr/>
          <p:nvPr/>
        </p:nvSpPr>
        <p:spPr>
          <a:xfrm>
            <a:off x="4318000" y="2681288"/>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91" name="流程图: 文档 313390"/>
          <p:cNvSpPr/>
          <p:nvPr/>
        </p:nvSpPr>
        <p:spPr>
          <a:xfrm>
            <a:off x="4267200" y="2732088"/>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92" name="流程图: 文档 313391"/>
          <p:cNvSpPr/>
          <p:nvPr/>
        </p:nvSpPr>
        <p:spPr>
          <a:xfrm>
            <a:off x="4216400" y="2770188"/>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93" name="文本框 313392"/>
          <p:cNvSpPr txBox="1"/>
          <p:nvPr/>
        </p:nvSpPr>
        <p:spPr>
          <a:xfrm>
            <a:off x="4076700" y="2846388"/>
            <a:ext cx="990600" cy="274637"/>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3394" name="文本框 313393"/>
          <p:cNvSpPr txBox="1"/>
          <p:nvPr/>
        </p:nvSpPr>
        <p:spPr>
          <a:xfrm>
            <a:off x="4737100" y="271938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3395" name="文本框 313394"/>
          <p:cNvSpPr txBox="1"/>
          <p:nvPr/>
        </p:nvSpPr>
        <p:spPr>
          <a:xfrm>
            <a:off x="4927600" y="256698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3396" name="直接连接符 313395"/>
          <p:cNvSpPr/>
          <p:nvPr/>
        </p:nvSpPr>
        <p:spPr>
          <a:xfrm>
            <a:off x="6248400" y="5180013"/>
            <a:ext cx="0" cy="228600"/>
          </a:xfrm>
          <a:prstGeom prst="line">
            <a:avLst/>
          </a:prstGeom>
          <a:ln w="9525" cap="flat" cmpd="sng">
            <a:solidFill>
              <a:schemeClr val="tx1"/>
            </a:solidFill>
            <a:prstDash val="solid"/>
            <a:headEnd type="none" w="med" len="med"/>
            <a:tailEnd type="triangle" w="med" len="med"/>
          </a:ln>
        </p:spPr>
      </p:sp>
      <p:sp>
        <p:nvSpPr>
          <p:cNvPr id="313397" name="流程图: 文档 313396"/>
          <p:cNvSpPr/>
          <p:nvPr/>
        </p:nvSpPr>
        <p:spPr>
          <a:xfrm>
            <a:off x="6019800" y="45212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98" name="流程图: 文档 313397"/>
          <p:cNvSpPr/>
          <p:nvPr/>
        </p:nvSpPr>
        <p:spPr>
          <a:xfrm>
            <a:off x="5994400" y="45720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399" name="流程图: 文档 313398"/>
          <p:cNvSpPr/>
          <p:nvPr/>
        </p:nvSpPr>
        <p:spPr>
          <a:xfrm>
            <a:off x="5943600" y="46228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00" name="流程图: 文档 313399"/>
          <p:cNvSpPr/>
          <p:nvPr/>
        </p:nvSpPr>
        <p:spPr>
          <a:xfrm>
            <a:off x="5892800" y="46609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01" name="文本框 313400"/>
          <p:cNvSpPr txBox="1"/>
          <p:nvPr/>
        </p:nvSpPr>
        <p:spPr>
          <a:xfrm>
            <a:off x="5753100" y="47371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3402" name="文本框 313401"/>
          <p:cNvSpPr txBox="1"/>
          <p:nvPr/>
        </p:nvSpPr>
        <p:spPr>
          <a:xfrm>
            <a:off x="6413500" y="46101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3403" name="文本框 313402"/>
          <p:cNvSpPr txBox="1"/>
          <p:nvPr/>
        </p:nvSpPr>
        <p:spPr>
          <a:xfrm>
            <a:off x="6604000" y="44577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3404" name="直接连接符 313403"/>
          <p:cNvSpPr/>
          <p:nvPr/>
        </p:nvSpPr>
        <p:spPr>
          <a:xfrm>
            <a:off x="4572000" y="5865813"/>
            <a:ext cx="0" cy="228600"/>
          </a:xfrm>
          <a:prstGeom prst="line">
            <a:avLst/>
          </a:prstGeom>
          <a:ln w="9525" cap="flat" cmpd="sng">
            <a:solidFill>
              <a:schemeClr val="tx1"/>
            </a:solidFill>
            <a:prstDash val="solid"/>
            <a:headEnd type="none" w="med" len="med"/>
            <a:tailEnd type="triangle" w="med" len="med"/>
          </a:ln>
        </p:spPr>
      </p:sp>
      <p:sp>
        <p:nvSpPr>
          <p:cNvPr id="313405" name="流程图: 文档 313404"/>
          <p:cNvSpPr/>
          <p:nvPr/>
        </p:nvSpPr>
        <p:spPr>
          <a:xfrm>
            <a:off x="4343400" y="52070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06" name="流程图: 文档 313405"/>
          <p:cNvSpPr/>
          <p:nvPr/>
        </p:nvSpPr>
        <p:spPr>
          <a:xfrm>
            <a:off x="4318000" y="52705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07" name="流程图: 文档 313406"/>
          <p:cNvSpPr/>
          <p:nvPr/>
        </p:nvSpPr>
        <p:spPr>
          <a:xfrm>
            <a:off x="4267200" y="53086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08" name="流程图: 文档 313407"/>
          <p:cNvSpPr/>
          <p:nvPr/>
        </p:nvSpPr>
        <p:spPr>
          <a:xfrm>
            <a:off x="4216400" y="53467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09" name="文本框 313408"/>
          <p:cNvSpPr txBox="1"/>
          <p:nvPr/>
        </p:nvSpPr>
        <p:spPr>
          <a:xfrm>
            <a:off x="4076700" y="54229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3410" name="文本框 313409"/>
          <p:cNvSpPr txBox="1"/>
          <p:nvPr/>
        </p:nvSpPr>
        <p:spPr>
          <a:xfrm>
            <a:off x="4737100" y="52959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3411" name="文本框 313410"/>
          <p:cNvSpPr txBox="1"/>
          <p:nvPr/>
        </p:nvSpPr>
        <p:spPr>
          <a:xfrm>
            <a:off x="4927600" y="51435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3412" name="流程图: 文档 313411"/>
          <p:cNvSpPr/>
          <p:nvPr/>
        </p:nvSpPr>
        <p:spPr>
          <a:xfrm>
            <a:off x="2578100" y="5867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13" name="文本框 313412"/>
          <p:cNvSpPr txBox="1"/>
          <p:nvPr/>
        </p:nvSpPr>
        <p:spPr>
          <a:xfrm>
            <a:off x="2476500" y="59563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3414" name="文本框 313413"/>
          <p:cNvSpPr txBox="1"/>
          <p:nvPr/>
        </p:nvSpPr>
        <p:spPr>
          <a:xfrm>
            <a:off x="3098800" y="58166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3415" name="流程图: 文档 313414"/>
          <p:cNvSpPr/>
          <p:nvPr/>
        </p:nvSpPr>
        <p:spPr>
          <a:xfrm>
            <a:off x="7569200" y="58547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3416" name="文本框 313415"/>
          <p:cNvSpPr txBox="1"/>
          <p:nvPr/>
        </p:nvSpPr>
        <p:spPr>
          <a:xfrm>
            <a:off x="7429500" y="59309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3417" name="文本框 313416"/>
          <p:cNvSpPr txBox="1"/>
          <p:nvPr/>
        </p:nvSpPr>
        <p:spPr>
          <a:xfrm>
            <a:off x="8089900" y="58039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3418" name="直接连接符 313417"/>
          <p:cNvSpPr/>
          <p:nvPr/>
        </p:nvSpPr>
        <p:spPr>
          <a:xfrm>
            <a:off x="4953000" y="6184900"/>
            <a:ext cx="2590800" cy="0"/>
          </a:xfrm>
          <a:prstGeom prst="line">
            <a:avLst/>
          </a:prstGeom>
          <a:ln w="9525" cap="flat" cmpd="sng">
            <a:solidFill>
              <a:schemeClr val="tx1"/>
            </a:solidFill>
            <a:prstDash val="solid"/>
            <a:headEnd type="none" w="med" len="med"/>
            <a:tailEnd type="triangle" w="med" len="med"/>
          </a:ln>
        </p:spPr>
      </p:sp>
      <p:sp>
        <p:nvSpPr>
          <p:cNvPr id="313419" name="直接连接符 313418"/>
          <p:cNvSpPr/>
          <p:nvPr/>
        </p:nvSpPr>
        <p:spPr>
          <a:xfrm flipH="1">
            <a:off x="3276600" y="6184900"/>
            <a:ext cx="838200" cy="0"/>
          </a:xfrm>
          <a:prstGeom prst="line">
            <a:avLst/>
          </a:prstGeom>
          <a:ln w="9525" cap="flat" cmpd="sng">
            <a:solidFill>
              <a:schemeClr val="tx1"/>
            </a:solidFill>
            <a:prstDash val="solid"/>
            <a:headEnd type="none" w="med" len="med"/>
            <a:tailEnd type="triangle" w="med" len="med"/>
          </a:ln>
        </p:spPr>
      </p:sp>
      <p:sp>
        <p:nvSpPr>
          <p:cNvPr id="313420" name="直接连接符 313419"/>
          <p:cNvSpPr/>
          <p:nvPr/>
        </p:nvSpPr>
        <p:spPr>
          <a:xfrm>
            <a:off x="1638300" y="762000"/>
            <a:ext cx="914400" cy="0"/>
          </a:xfrm>
          <a:prstGeom prst="line">
            <a:avLst/>
          </a:prstGeom>
          <a:ln w="9525" cap="flat" cmpd="sng">
            <a:solidFill>
              <a:schemeClr val="tx1"/>
            </a:solidFill>
            <a:prstDash val="solid"/>
            <a:headEnd type="none" w="med" len="med"/>
            <a:tailEnd type="triangle" w="med" len="med"/>
          </a:ln>
        </p:spPr>
      </p:sp>
      <p:sp>
        <p:nvSpPr>
          <p:cNvPr id="313421" name="文本框 313420"/>
          <p:cNvSpPr txBox="1"/>
          <p:nvPr/>
        </p:nvSpPr>
        <p:spPr>
          <a:xfrm>
            <a:off x="4330700" y="4470400"/>
            <a:ext cx="10668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50</a:t>
            </a:r>
            <a:r>
              <a:rPr lang="zh-CN" altLang="en-US" sz="1000" dirty="0">
                <a:solidFill>
                  <a:schemeClr val="accent2"/>
                </a:solidFill>
                <a:latin typeface="Times New Roman" panose="02020603050405020304" charset="0"/>
              </a:rPr>
              <a:t>万以上</a:t>
            </a:r>
            <a:endParaRPr lang="zh-CN" altLang="en-US" sz="10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4500" name="矩形 314499"/>
          <p:cNvSpPr/>
          <p:nvPr/>
        </p:nvSpPr>
        <p:spPr>
          <a:xfrm>
            <a:off x="7315200" y="6324600"/>
            <a:ext cx="1828800" cy="533400"/>
          </a:xfrm>
          <a:prstGeom prst="rect">
            <a:avLst/>
          </a:prstGeom>
          <a:solidFill>
            <a:schemeClr val="bg1"/>
          </a:solidFill>
          <a:ln w="9525">
            <a:noFill/>
          </a:ln>
        </p:spPr>
        <p:txBody>
          <a:bodyPr/>
          <a:p>
            <a:endParaRPr lang="zh-CN" altLang="en-US"/>
          </a:p>
        </p:txBody>
      </p:sp>
      <p:sp>
        <p:nvSpPr>
          <p:cNvPr id="314370" name="文本框 314369"/>
          <p:cNvSpPr txBox="1"/>
          <p:nvPr/>
        </p:nvSpPr>
        <p:spPr>
          <a:xfrm>
            <a:off x="1114425" y="230188"/>
            <a:ext cx="7343775"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分厂                  分厂采购员                  供应部                  总经理                 财务部</a:t>
            </a:r>
            <a:endParaRPr lang="zh-CN" altLang="en-US" sz="1600" dirty="0">
              <a:latin typeface="Times New Roman" panose="02020603050405020304" charset="0"/>
            </a:endParaRPr>
          </a:p>
        </p:txBody>
      </p:sp>
      <p:sp>
        <p:nvSpPr>
          <p:cNvPr id="314371" name="直接连接符 314370"/>
          <p:cNvSpPr/>
          <p:nvPr/>
        </p:nvSpPr>
        <p:spPr>
          <a:xfrm flipV="1">
            <a:off x="762000" y="457200"/>
            <a:ext cx="7543800" cy="0"/>
          </a:xfrm>
          <a:prstGeom prst="line">
            <a:avLst/>
          </a:prstGeom>
          <a:ln w="9525" cap="flat" cmpd="sng">
            <a:solidFill>
              <a:schemeClr val="tx1"/>
            </a:solidFill>
            <a:prstDash val="solid"/>
            <a:headEnd type="none" w="med" len="med"/>
            <a:tailEnd type="none" w="med" len="med"/>
          </a:ln>
        </p:spPr>
      </p:sp>
      <p:sp>
        <p:nvSpPr>
          <p:cNvPr id="314372" name="文本框 314371"/>
          <p:cNvSpPr txBox="1"/>
          <p:nvPr/>
        </p:nvSpPr>
        <p:spPr>
          <a:xfrm>
            <a:off x="749300" y="457200"/>
            <a:ext cx="1524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计划员填制请采购单并将计划入网</a:t>
            </a:r>
            <a:endParaRPr lang="zh-CN" altLang="en-US" sz="1200" dirty="0">
              <a:solidFill>
                <a:schemeClr val="accent2"/>
              </a:solidFill>
              <a:latin typeface="Times New Roman" panose="02020603050405020304" charset="0"/>
            </a:endParaRPr>
          </a:p>
        </p:txBody>
      </p:sp>
      <p:sp>
        <p:nvSpPr>
          <p:cNvPr id="314373" name="文本框 314372"/>
          <p:cNvSpPr txBox="1"/>
          <p:nvPr/>
        </p:nvSpPr>
        <p:spPr>
          <a:xfrm>
            <a:off x="1098550" y="1724025"/>
            <a:ext cx="8826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设备科长审核</a:t>
            </a:r>
            <a:endParaRPr lang="zh-CN" altLang="en-US" sz="1200" dirty="0">
              <a:solidFill>
                <a:schemeClr val="accent2"/>
              </a:solidFill>
              <a:latin typeface="Times New Roman" panose="02020603050405020304" charset="0"/>
            </a:endParaRPr>
          </a:p>
        </p:txBody>
      </p:sp>
      <p:sp>
        <p:nvSpPr>
          <p:cNvPr id="314374" name="直接连接符 314373"/>
          <p:cNvSpPr/>
          <p:nvPr/>
        </p:nvSpPr>
        <p:spPr>
          <a:xfrm>
            <a:off x="1524000" y="2157413"/>
            <a:ext cx="0" cy="204787"/>
          </a:xfrm>
          <a:prstGeom prst="line">
            <a:avLst/>
          </a:prstGeom>
          <a:ln w="9525" cap="flat" cmpd="sng">
            <a:solidFill>
              <a:schemeClr val="tx1"/>
            </a:solidFill>
            <a:prstDash val="solid"/>
            <a:headEnd type="none" w="med" len="med"/>
            <a:tailEnd type="triangle" w="med" len="med"/>
          </a:ln>
        </p:spPr>
      </p:sp>
      <p:sp>
        <p:nvSpPr>
          <p:cNvPr id="314375" name="文本框 314374"/>
          <p:cNvSpPr txBox="1"/>
          <p:nvPr/>
        </p:nvSpPr>
        <p:spPr>
          <a:xfrm>
            <a:off x="1063625" y="2273300"/>
            <a:ext cx="9175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设备经理审核</a:t>
            </a:r>
            <a:endParaRPr lang="zh-CN" altLang="en-US" sz="1200" dirty="0">
              <a:solidFill>
                <a:schemeClr val="accent2"/>
              </a:solidFill>
              <a:latin typeface="Times New Roman" panose="02020603050405020304" charset="0"/>
            </a:endParaRPr>
          </a:p>
        </p:txBody>
      </p:sp>
      <p:sp>
        <p:nvSpPr>
          <p:cNvPr id="314376" name="文本框 314375"/>
          <p:cNvSpPr txBox="1"/>
          <p:nvPr/>
        </p:nvSpPr>
        <p:spPr>
          <a:xfrm>
            <a:off x="2667000" y="2681288"/>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分计划</a:t>
            </a:r>
            <a:endParaRPr lang="zh-CN" altLang="en-US" sz="1200" dirty="0">
              <a:solidFill>
                <a:schemeClr val="accent2"/>
              </a:solidFill>
              <a:latin typeface="Times New Roman" panose="02020603050405020304" charset="0"/>
            </a:endParaRPr>
          </a:p>
        </p:txBody>
      </p:sp>
      <p:sp>
        <p:nvSpPr>
          <p:cNvPr id="314378" name="文本框 314377"/>
          <p:cNvSpPr txBox="1"/>
          <p:nvPr/>
        </p:nvSpPr>
        <p:spPr>
          <a:xfrm>
            <a:off x="0" y="0"/>
            <a:ext cx="428625" cy="3581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分厂五金请采购作业签审流程</a:t>
            </a:r>
            <a:endParaRPr lang="zh-CN" altLang="en-US" sz="1600" b="1" dirty="0">
              <a:solidFill>
                <a:schemeClr val="accent2"/>
              </a:solidFill>
              <a:latin typeface="Times New Roman" panose="02020603050405020304" charset="0"/>
            </a:endParaRPr>
          </a:p>
        </p:txBody>
      </p:sp>
      <p:sp>
        <p:nvSpPr>
          <p:cNvPr id="314380" name="直接连接符 314379"/>
          <p:cNvSpPr/>
          <p:nvPr/>
        </p:nvSpPr>
        <p:spPr>
          <a:xfrm flipV="1">
            <a:off x="2133600" y="2209800"/>
            <a:ext cx="609600" cy="0"/>
          </a:xfrm>
          <a:prstGeom prst="line">
            <a:avLst/>
          </a:prstGeom>
          <a:ln w="9525" cap="flat" cmpd="sng">
            <a:solidFill>
              <a:schemeClr val="tx1"/>
            </a:solidFill>
            <a:prstDash val="solid"/>
            <a:headEnd type="none" w="med" len="med"/>
            <a:tailEnd type="triangle" w="med" len="med"/>
          </a:ln>
        </p:spPr>
      </p:sp>
      <p:sp>
        <p:nvSpPr>
          <p:cNvPr id="314381" name="直接连接符 314380"/>
          <p:cNvSpPr/>
          <p:nvPr/>
        </p:nvSpPr>
        <p:spPr>
          <a:xfrm>
            <a:off x="3492500" y="2840038"/>
            <a:ext cx="1003300" cy="4762"/>
          </a:xfrm>
          <a:prstGeom prst="line">
            <a:avLst/>
          </a:prstGeom>
          <a:ln w="9525" cap="flat" cmpd="sng">
            <a:solidFill>
              <a:schemeClr val="tx1"/>
            </a:solidFill>
            <a:prstDash val="solid"/>
            <a:headEnd type="none" w="med" len="med"/>
            <a:tailEnd type="triangle" w="med" len="med"/>
          </a:ln>
        </p:spPr>
      </p:sp>
      <p:sp>
        <p:nvSpPr>
          <p:cNvPr id="314382" name="直接连接符 314381"/>
          <p:cNvSpPr/>
          <p:nvPr/>
        </p:nvSpPr>
        <p:spPr>
          <a:xfrm>
            <a:off x="3124200" y="2946400"/>
            <a:ext cx="0" cy="439738"/>
          </a:xfrm>
          <a:prstGeom prst="line">
            <a:avLst/>
          </a:prstGeom>
          <a:ln w="9525" cap="flat" cmpd="sng">
            <a:solidFill>
              <a:schemeClr val="tx1"/>
            </a:solidFill>
            <a:prstDash val="solid"/>
            <a:headEnd type="none" w="med" len="med"/>
            <a:tailEnd type="triangle" w="med" len="med"/>
          </a:ln>
        </p:spPr>
      </p:sp>
      <p:sp>
        <p:nvSpPr>
          <p:cNvPr id="314383" name="文本框 314382"/>
          <p:cNvSpPr txBox="1"/>
          <p:nvPr/>
        </p:nvSpPr>
        <p:spPr>
          <a:xfrm>
            <a:off x="2425700" y="3348038"/>
            <a:ext cx="1308100"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根据价格履历表、供应商报价，完成请采购单</a:t>
            </a:r>
            <a:endParaRPr lang="zh-CN" altLang="en-US" sz="1200" dirty="0">
              <a:solidFill>
                <a:schemeClr val="accent2"/>
              </a:solidFill>
              <a:latin typeface="Times New Roman" panose="02020603050405020304" charset="0"/>
            </a:endParaRPr>
          </a:p>
        </p:txBody>
      </p:sp>
      <p:sp>
        <p:nvSpPr>
          <p:cNvPr id="314384" name="文本框 314383"/>
          <p:cNvSpPr txBox="1"/>
          <p:nvPr/>
        </p:nvSpPr>
        <p:spPr>
          <a:xfrm>
            <a:off x="2120900" y="2905125"/>
            <a:ext cx="1117600" cy="396875"/>
          </a:xfrm>
          <a:prstGeom prst="rect">
            <a:avLst/>
          </a:prstGeom>
          <a:noFill/>
          <a:ln w="9525">
            <a:noFill/>
          </a:ln>
        </p:spPr>
        <p:txBody>
          <a:bodyPr>
            <a:spAutoFit/>
          </a:bodyPr>
          <a:p>
            <a:pPr algn="ctr">
              <a:spcBef>
                <a:spcPct val="50000"/>
              </a:spcBef>
            </a:pPr>
            <a:r>
              <a:rPr lang="zh-CN" altLang="en-US" sz="1000" dirty="0">
                <a:solidFill>
                  <a:schemeClr val="accent2"/>
                </a:solidFill>
                <a:latin typeface="Times New Roman" panose="02020603050405020304" charset="0"/>
              </a:rPr>
              <a:t>备品备件、外加工、低值易耗品</a:t>
            </a:r>
            <a:endParaRPr lang="zh-CN" altLang="en-US" sz="1000" dirty="0">
              <a:solidFill>
                <a:schemeClr val="accent2"/>
              </a:solidFill>
              <a:latin typeface="Times New Roman" panose="02020603050405020304" charset="0"/>
            </a:endParaRPr>
          </a:p>
        </p:txBody>
      </p:sp>
      <p:sp>
        <p:nvSpPr>
          <p:cNvPr id="314385" name="文本框 314384"/>
          <p:cNvSpPr txBox="1"/>
          <p:nvPr/>
        </p:nvSpPr>
        <p:spPr>
          <a:xfrm>
            <a:off x="3390900" y="2603500"/>
            <a:ext cx="914400" cy="244475"/>
          </a:xfrm>
          <a:prstGeom prst="rect">
            <a:avLst/>
          </a:prstGeom>
          <a:noFill/>
          <a:ln w="9525">
            <a:noFill/>
          </a:ln>
        </p:spPr>
        <p:txBody>
          <a:bodyPr>
            <a:spAutoFit/>
          </a:bodyPr>
          <a:p>
            <a:pPr algn="ctr">
              <a:spcBef>
                <a:spcPct val="50000"/>
              </a:spcBef>
            </a:pPr>
            <a:r>
              <a:rPr lang="zh-CN" altLang="en-US" sz="1000" dirty="0">
                <a:solidFill>
                  <a:schemeClr val="accent2"/>
                </a:solidFill>
                <a:latin typeface="Times New Roman" panose="02020603050405020304" charset="0"/>
              </a:rPr>
              <a:t>其它</a:t>
            </a:r>
            <a:endParaRPr lang="zh-CN" altLang="en-US" sz="1000" dirty="0">
              <a:solidFill>
                <a:schemeClr val="accent2"/>
              </a:solidFill>
              <a:latin typeface="Times New Roman" panose="02020603050405020304" charset="0"/>
            </a:endParaRPr>
          </a:p>
        </p:txBody>
      </p:sp>
      <p:sp>
        <p:nvSpPr>
          <p:cNvPr id="314386" name="流程图: 文档 314385"/>
          <p:cNvSpPr/>
          <p:nvPr/>
        </p:nvSpPr>
        <p:spPr>
          <a:xfrm>
            <a:off x="1257300" y="8763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387" name="流程图: 文档 314386"/>
          <p:cNvSpPr/>
          <p:nvPr/>
        </p:nvSpPr>
        <p:spPr>
          <a:xfrm>
            <a:off x="1231900" y="9271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388" name="流程图: 文档 314387"/>
          <p:cNvSpPr/>
          <p:nvPr/>
        </p:nvSpPr>
        <p:spPr>
          <a:xfrm>
            <a:off x="1181100" y="9779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389" name="流程图: 文档 314388"/>
          <p:cNvSpPr/>
          <p:nvPr/>
        </p:nvSpPr>
        <p:spPr>
          <a:xfrm>
            <a:off x="1130300" y="10160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390" name="文本框 314389"/>
          <p:cNvSpPr txBox="1"/>
          <p:nvPr/>
        </p:nvSpPr>
        <p:spPr>
          <a:xfrm>
            <a:off x="990600" y="10922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4391" name="直接连接符 314390"/>
          <p:cNvSpPr/>
          <p:nvPr/>
        </p:nvSpPr>
        <p:spPr>
          <a:xfrm>
            <a:off x="1511300" y="1511300"/>
            <a:ext cx="0" cy="279400"/>
          </a:xfrm>
          <a:prstGeom prst="line">
            <a:avLst/>
          </a:prstGeom>
          <a:ln w="9525" cap="flat" cmpd="sng">
            <a:solidFill>
              <a:schemeClr val="tx1"/>
            </a:solidFill>
            <a:prstDash val="solid"/>
            <a:headEnd type="none" w="med" len="med"/>
            <a:tailEnd type="triangle" w="med" len="med"/>
          </a:ln>
        </p:spPr>
      </p:sp>
      <p:sp>
        <p:nvSpPr>
          <p:cNvPr id="314392" name="文本框 314391"/>
          <p:cNvSpPr txBox="1"/>
          <p:nvPr/>
        </p:nvSpPr>
        <p:spPr>
          <a:xfrm>
            <a:off x="1651000" y="9652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4393" name="文本框 314392"/>
          <p:cNvSpPr txBox="1"/>
          <p:nvPr/>
        </p:nvSpPr>
        <p:spPr>
          <a:xfrm>
            <a:off x="1854200" y="8128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14394" name="文本框 314393"/>
          <p:cNvSpPr txBox="1"/>
          <p:nvPr/>
        </p:nvSpPr>
        <p:spPr>
          <a:xfrm>
            <a:off x="4165600" y="3352800"/>
            <a:ext cx="14351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采购员根据价格履历表、供应商报价填写采购资料</a:t>
            </a:r>
            <a:endParaRPr lang="zh-CN" altLang="en-US" sz="1200" dirty="0">
              <a:solidFill>
                <a:schemeClr val="accent2"/>
              </a:solidFill>
              <a:latin typeface="Times New Roman" panose="02020603050405020304" charset="0"/>
            </a:endParaRPr>
          </a:p>
        </p:txBody>
      </p:sp>
      <p:sp>
        <p:nvSpPr>
          <p:cNvPr id="314395" name="流程图: 文档 314394"/>
          <p:cNvSpPr/>
          <p:nvPr/>
        </p:nvSpPr>
        <p:spPr>
          <a:xfrm>
            <a:off x="2806700" y="1143000"/>
            <a:ext cx="762000" cy="5969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396" name="文本框 314395"/>
          <p:cNvSpPr txBox="1"/>
          <p:nvPr/>
        </p:nvSpPr>
        <p:spPr>
          <a:xfrm>
            <a:off x="2781300" y="1193800"/>
            <a:ext cx="8382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供应商  报价单</a:t>
            </a:r>
            <a:endParaRPr lang="zh-CN" altLang="en-US" sz="1200">
              <a:latin typeface="Times New Roman" panose="02020603050405020304" charset="0"/>
            </a:endParaRPr>
          </a:p>
        </p:txBody>
      </p:sp>
      <p:sp>
        <p:nvSpPr>
          <p:cNvPr id="314397" name="流程图: 文档 314396"/>
          <p:cNvSpPr/>
          <p:nvPr/>
        </p:nvSpPr>
        <p:spPr>
          <a:xfrm>
            <a:off x="2794000" y="533400"/>
            <a:ext cx="774700" cy="5715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398" name="文本框 314397"/>
          <p:cNvSpPr txBox="1"/>
          <p:nvPr/>
        </p:nvSpPr>
        <p:spPr>
          <a:xfrm>
            <a:off x="2743200" y="584200"/>
            <a:ext cx="8763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材料价格履历表</a:t>
            </a:r>
            <a:endParaRPr lang="zh-CN" altLang="en-US" sz="1200">
              <a:latin typeface="Times New Roman" panose="02020603050405020304" charset="0"/>
            </a:endParaRPr>
          </a:p>
        </p:txBody>
      </p:sp>
      <p:sp>
        <p:nvSpPr>
          <p:cNvPr id="314399" name="流程图: 文档 314398"/>
          <p:cNvSpPr/>
          <p:nvPr/>
        </p:nvSpPr>
        <p:spPr>
          <a:xfrm>
            <a:off x="4508500" y="1841500"/>
            <a:ext cx="762000" cy="5969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00" name="文本框 314399"/>
          <p:cNvSpPr txBox="1"/>
          <p:nvPr/>
        </p:nvSpPr>
        <p:spPr>
          <a:xfrm>
            <a:off x="4483100" y="1892300"/>
            <a:ext cx="8382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供应商  报价单</a:t>
            </a:r>
            <a:endParaRPr lang="zh-CN" altLang="en-US" sz="1200">
              <a:latin typeface="Times New Roman" panose="02020603050405020304" charset="0"/>
            </a:endParaRPr>
          </a:p>
        </p:txBody>
      </p:sp>
      <p:sp>
        <p:nvSpPr>
          <p:cNvPr id="314401" name="流程图: 文档 314400"/>
          <p:cNvSpPr/>
          <p:nvPr/>
        </p:nvSpPr>
        <p:spPr>
          <a:xfrm>
            <a:off x="4495800" y="1181100"/>
            <a:ext cx="774700" cy="5715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02" name="文本框 314401"/>
          <p:cNvSpPr txBox="1"/>
          <p:nvPr/>
        </p:nvSpPr>
        <p:spPr>
          <a:xfrm>
            <a:off x="4406900" y="1244600"/>
            <a:ext cx="927100" cy="457200"/>
          </a:xfrm>
          <a:prstGeom prst="rect">
            <a:avLst/>
          </a:prstGeom>
          <a:noFill/>
          <a:ln w="9525">
            <a:noFill/>
          </a:ln>
        </p:spPr>
        <p:txBody>
          <a:bodyPr>
            <a:spAutoFit/>
          </a:bodyPr>
          <a:p>
            <a:pPr algn="ctr">
              <a:spcBef>
                <a:spcPct val="50000"/>
              </a:spcBef>
            </a:pPr>
            <a:r>
              <a:rPr lang="en-US" altLang="zh-CN" sz="1200" dirty="0">
                <a:latin typeface="Times New Roman" panose="02020603050405020304" charset="0"/>
              </a:rPr>
              <a:t> </a:t>
            </a:r>
            <a:r>
              <a:rPr lang="zh-CN" altLang="en-US" sz="1200" dirty="0">
                <a:latin typeface="Times New Roman" panose="02020603050405020304" charset="0"/>
              </a:rPr>
              <a:t>材料价格履历表</a:t>
            </a:r>
            <a:endParaRPr lang="zh-CN" altLang="en-US" sz="1200">
              <a:latin typeface="Times New Roman" panose="02020603050405020304" charset="0"/>
            </a:endParaRPr>
          </a:p>
        </p:txBody>
      </p:sp>
      <p:sp>
        <p:nvSpPr>
          <p:cNvPr id="314403" name="直接连接符 314402"/>
          <p:cNvSpPr/>
          <p:nvPr/>
        </p:nvSpPr>
        <p:spPr>
          <a:xfrm>
            <a:off x="1905000" y="3124200"/>
            <a:ext cx="228600" cy="0"/>
          </a:xfrm>
          <a:prstGeom prst="line">
            <a:avLst/>
          </a:prstGeom>
          <a:ln w="9525" cap="flat" cmpd="sng">
            <a:solidFill>
              <a:schemeClr val="tx1"/>
            </a:solidFill>
            <a:prstDash val="solid"/>
            <a:headEnd type="none" w="med" len="med"/>
            <a:tailEnd type="none" w="med" len="med"/>
          </a:ln>
        </p:spPr>
      </p:sp>
      <p:sp>
        <p:nvSpPr>
          <p:cNvPr id="314404" name="直接连接符 314403"/>
          <p:cNvSpPr/>
          <p:nvPr/>
        </p:nvSpPr>
        <p:spPr>
          <a:xfrm flipV="1">
            <a:off x="2133600" y="2209800"/>
            <a:ext cx="0" cy="914400"/>
          </a:xfrm>
          <a:prstGeom prst="line">
            <a:avLst/>
          </a:prstGeom>
          <a:ln w="9525" cap="flat" cmpd="sng">
            <a:solidFill>
              <a:schemeClr val="tx1"/>
            </a:solidFill>
            <a:prstDash val="solid"/>
            <a:headEnd type="none" w="med" len="med"/>
            <a:tailEnd type="none" w="med" len="med"/>
          </a:ln>
        </p:spPr>
      </p:sp>
      <p:sp>
        <p:nvSpPr>
          <p:cNvPr id="314406" name="文本框 314405"/>
          <p:cNvSpPr txBox="1"/>
          <p:nvPr/>
        </p:nvSpPr>
        <p:spPr>
          <a:xfrm>
            <a:off x="1066800" y="293370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分厂经理签审</a:t>
            </a:r>
            <a:endParaRPr lang="zh-CN" altLang="en-US" sz="1200" dirty="0">
              <a:solidFill>
                <a:schemeClr val="accent2"/>
              </a:solidFill>
              <a:latin typeface="Times New Roman" panose="02020603050405020304" charset="0"/>
            </a:endParaRPr>
          </a:p>
        </p:txBody>
      </p:sp>
      <p:sp>
        <p:nvSpPr>
          <p:cNvPr id="314410" name="直接连接符 314409"/>
          <p:cNvSpPr/>
          <p:nvPr/>
        </p:nvSpPr>
        <p:spPr>
          <a:xfrm>
            <a:off x="4876800" y="4483100"/>
            <a:ext cx="0" cy="279400"/>
          </a:xfrm>
          <a:prstGeom prst="line">
            <a:avLst/>
          </a:prstGeom>
          <a:ln w="9525" cap="flat" cmpd="sng">
            <a:solidFill>
              <a:schemeClr val="tx1"/>
            </a:solidFill>
            <a:prstDash val="solid"/>
            <a:headEnd type="none" w="med" len="med"/>
            <a:tailEnd type="triangle" w="med" len="med"/>
          </a:ln>
        </p:spPr>
      </p:sp>
      <p:sp>
        <p:nvSpPr>
          <p:cNvPr id="314411" name="文本框 314410"/>
          <p:cNvSpPr txBox="1"/>
          <p:nvPr/>
        </p:nvSpPr>
        <p:spPr>
          <a:xfrm>
            <a:off x="4318000" y="4699000"/>
            <a:ext cx="11303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供应部长签审</a:t>
            </a:r>
            <a:endParaRPr lang="zh-CN" altLang="en-US" sz="1200" dirty="0">
              <a:solidFill>
                <a:schemeClr val="accent2"/>
              </a:solidFill>
              <a:latin typeface="Times New Roman" panose="02020603050405020304" charset="0"/>
            </a:endParaRPr>
          </a:p>
        </p:txBody>
      </p:sp>
      <p:sp>
        <p:nvSpPr>
          <p:cNvPr id="314412" name="文本框 314411"/>
          <p:cNvSpPr txBox="1"/>
          <p:nvPr/>
        </p:nvSpPr>
        <p:spPr>
          <a:xfrm>
            <a:off x="4076700" y="4924425"/>
            <a:ext cx="9144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10000</a:t>
            </a:r>
            <a:r>
              <a:rPr lang="zh-CN" altLang="en-US" sz="1000" dirty="0">
                <a:solidFill>
                  <a:schemeClr val="accent2"/>
                </a:solidFill>
                <a:latin typeface="Times New Roman" panose="02020603050405020304" charset="0"/>
              </a:rPr>
              <a:t>员以上</a:t>
            </a:r>
            <a:endParaRPr lang="zh-CN" altLang="en-US" sz="1000" dirty="0">
              <a:solidFill>
                <a:schemeClr val="accent2"/>
              </a:solidFill>
              <a:latin typeface="Times New Roman" panose="02020603050405020304" charset="0"/>
            </a:endParaRPr>
          </a:p>
        </p:txBody>
      </p:sp>
      <p:sp>
        <p:nvSpPr>
          <p:cNvPr id="314413" name="直接连接符 314412"/>
          <p:cNvSpPr/>
          <p:nvPr/>
        </p:nvSpPr>
        <p:spPr>
          <a:xfrm>
            <a:off x="4876800" y="4965700"/>
            <a:ext cx="0" cy="279400"/>
          </a:xfrm>
          <a:prstGeom prst="line">
            <a:avLst/>
          </a:prstGeom>
          <a:ln w="9525" cap="flat" cmpd="sng">
            <a:solidFill>
              <a:schemeClr val="tx1"/>
            </a:solidFill>
            <a:prstDash val="solid"/>
            <a:headEnd type="none" w="med" len="med"/>
            <a:tailEnd type="triangle" w="med" len="med"/>
          </a:ln>
        </p:spPr>
      </p:sp>
      <p:sp>
        <p:nvSpPr>
          <p:cNvPr id="314414" name="文本框 314413"/>
          <p:cNvSpPr txBox="1"/>
          <p:nvPr/>
        </p:nvSpPr>
        <p:spPr>
          <a:xfrm>
            <a:off x="4419600" y="519430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314416" name="直接连接符 314415"/>
          <p:cNvSpPr/>
          <p:nvPr/>
        </p:nvSpPr>
        <p:spPr>
          <a:xfrm>
            <a:off x="4876800" y="3975100"/>
            <a:ext cx="0" cy="279400"/>
          </a:xfrm>
          <a:prstGeom prst="line">
            <a:avLst/>
          </a:prstGeom>
          <a:ln w="9525" cap="flat" cmpd="sng">
            <a:solidFill>
              <a:schemeClr val="tx1"/>
            </a:solidFill>
            <a:prstDash val="solid"/>
            <a:headEnd type="none" w="med" len="med"/>
            <a:tailEnd type="triangle" w="med" len="med"/>
          </a:ln>
        </p:spPr>
      </p:sp>
      <p:sp>
        <p:nvSpPr>
          <p:cNvPr id="314417" name="文本框 314416"/>
          <p:cNvSpPr txBox="1"/>
          <p:nvPr/>
        </p:nvSpPr>
        <p:spPr>
          <a:xfrm>
            <a:off x="4419600" y="42037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314418" name="文本框 314417"/>
          <p:cNvSpPr txBox="1"/>
          <p:nvPr/>
        </p:nvSpPr>
        <p:spPr>
          <a:xfrm>
            <a:off x="4089400" y="4416425"/>
            <a:ext cx="9144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5000</a:t>
            </a:r>
            <a:r>
              <a:rPr lang="zh-CN" altLang="en-US" sz="1000" dirty="0">
                <a:solidFill>
                  <a:schemeClr val="accent2"/>
                </a:solidFill>
                <a:latin typeface="Times New Roman" panose="02020603050405020304" charset="0"/>
              </a:rPr>
              <a:t>员以上</a:t>
            </a:r>
            <a:endParaRPr lang="zh-CN" altLang="en-US" sz="1000" dirty="0">
              <a:solidFill>
                <a:schemeClr val="accent2"/>
              </a:solidFill>
              <a:latin typeface="Times New Roman" panose="02020603050405020304" charset="0"/>
            </a:endParaRPr>
          </a:p>
        </p:txBody>
      </p:sp>
      <p:sp>
        <p:nvSpPr>
          <p:cNvPr id="314419" name="文本框 314418"/>
          <p:cNvSpPr txBox="1"/>
          <p:nvPr/>
        </p:nvSpPr>
        <p:spPr>
          <a:xfrm>
            <a:off x="5956300" y="58801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314420" name="直接连接符 314419"/>
          <p:cNvSpPr/>
          <p:nvPr/>
        </p:nvSpPr>
        <p:spPr>
          <a:xfrm flipV="1">
            <a:off x="5181600" y="5410200"/>
            <a:ext cx="838200" cy="0"/>
          </a:xfrm>
          <a:prstGeom prst="line">
            <a:avLst/>
          </a:prstGeom>
          <a:ln w="9525" cap="flat" cmpd="sng">
            <a:solidFill>
              <a:schemeClr val="tx1"/>
            </a:solidFill>
            <a:prstDash val="solid"/>
            <a:headEnd type="none" w="med" len="med"/>
            <a:tailEnd type="triangle" w="med" len="med"/>
          </a:ln>
        </p:spPr>
      </p:sp>
      <p:sp>
        <p:nvSpPr>
          <p:cNvPr id="314421" name="文本框 314420"/>
          <p:cNvSpPr txBox="1"/>
          <p:nvPr/>
        </p:nvSpPr>
        <p:spPr>
          <a:xfrm>
            <a:off x="5118100" y="5216525"/>
            <a:ext cx="9144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20000</a:t>
            </a:r>
            <a:r>
              <a:rPr lang="zh-CN" altLang="en-US" sz="1000" dirty="0">
                <a:solidFill>
                  <a:schemeClr val="accent2"/>
                </a:solidFill>
                <a:latin typeface="Times New Roman" panose="02020603050405020304" charset="0"/>
              </a:rPr>
              <a:t>员以上</a:t>
            </a:r>
            <a:endParaRPr lang="zh-CN" altLang="en-US" sz="1000" dirty="0">
              <a:solidFill>
                <a:schemeClr val="accent2"/>
              </a:solidFill>
              <a:latin typeface="Times New Roman" panose="02020603050405020304" charset="0"/>
            </a:endParaRPr>
          </a:p>
        </p:txBody>
      </p:sp>
      <p:sp>
        <p:nvSpPr>
          <p:cNvPr id="314422" name="矩形 314421"/>
          <p:cNvSpPr/>
          <p:nvPr/>
        </p:nvSpPr>
        <p:spPr>
          <a:xfrm>
            <a:off x="2727325" y="-50800"/>
            <a:ext cx="793750" cy="336550"/>
          </a:xfrm>
          <a:prstGeom prst="rect">
            <a:avLst/>
          </a:prstGeom>
          <a:noFill/>
          <a:ln w="9525">
            <a:noFill/>
          </a:ln>
        </p:spPr>
        <p:txBody>
          <a:bodyPr wrap="none" anchor="t">
            <a:spAutoFit/>
          </a:bodyPr>
          <a:p>
            <a:r>
              <a:rPr lang="zh-CN" altLang="en-US" sz="1600" dirty="0">
                <a:latin typeface="Times New Roman" panose="02020603050405020304" charset="0"/>
              </a:rPr>
              <a:t>供应部</a:t>
            </a:r>
            <a:endParaRPr lang="zh-CN" altLang="en-US" sz="1600" dirty="0">
              <a:latin typeface="Times New Roman" panose="02020603050405020304" charset="0"/>
            </a:endParaRPr>
          </a:p>
        </p:txBody>
      </p:sp>
      <p:sp>
        <p:nvSpPr>
          <p:cNvPr id="314423" name="流程图: 文档 314422"/>
          <p:cNvSpPr/>
          <p:nvPr/>
        </p:nvSpPr>
        <p:spPr>
          <a:xfrm>
            <a:off x="7493000" y="61849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24" name="文本框 314423"/>
          <p:cNvSpPr txBox="1"/>
          <p:nvPr/>
        </p:nvSpPr>
        <p:spPr>
          <a:xfrm>
            <a:off x="7353300" y="62611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4425" name="文本框 314424"/>
          <p:cNvSpPr txBox="1"/>
          <p:nvPr/>
        </p:nvSpPr>
        <p:spPr>
          <a:xfrm>
            <a:off x="8001000" y="61341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4426" name="文本框 314425"/>
          <p:cNvSpPr txBox="1"/>
          <p:nvPr/>
        </p:nvSpPr>
        <p:spPr>
          <a:xfrm>
            <a:off x="4318000" y="64944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传供应商进货</a:t>
            </a:r>
            <a:endParaRPr lang="zh-CN" altLang="en-US" sz="1200" dirty="0">
              <a:solidFill>
                <a:schemeClr val="accent2"/>
              </a:solidFill>
              <a:latin typeface="Times New Roman" panose="02020603050405020304" charset="0"/>
            </a:endParaRPr>
          </a:p>
        </p:txBody>
      </p:sp>
      <p:sp>
        <p:nvSpPr>
          <p:cNvPr id="314427" name="直接连接符 314426"/>
          <p:cNvSpPr/>
          <p:nvPr/>
        </p:nvSpPr>
        <p:spPr>
          <a:xfrm flipH="1">
            <a:off x="5372100" y="6007100"/>
            <a:ext cx="838200" cy="0"/>
          </a:xfrm>
          <a:prstGeom prst="line">
            <a:avLst/>
          </a:prstGeom>
          <a:ln w="9525" cap="flat" cmpd="sng">
            <a:solidFill>
              <a:schemeClr val="tx1"/>
            </a:solidFill>
            <a:prstDash val="solid"/>
            <a:headEnd type="none" w="med" len="med"/>
            <a:tailEnd type="triangle" w="med" len="med"/>
          </a:ln>
        </p:spPr>
      </p:sp>
      <p:sp>
        <p:nvSpPr>
          <p:cNvPr id="314428" name="直接连接符 314427"/>
          <p:cNvSpPr/>
          <p:nvPr/>
        </p:nvSpPr>
        <p:spPr>
          <a:xfrm flipV="1">
            <a:off x="5410200" y="6629400"/>
            <a:ext cx="2057400" cy="0"/>
          </a:xfrm>
          <a:prstGeom prst="line">
            <a:avLst/>
          </a:prstGeom>
          <a:ln w="9525" cap="flat" cmpd="sng">
            <a:solidFill>
              <a:schemeClr val="tx1"/>
            </a:solidFill>
            <a:prstDash val="solid"/>
            <a:headEnd type="none" w="med" len="med"/>
            <a:tailEnd type="triangle" w="med" len="med"/>
          </a:ln>
        </p:spPr>
      </p:sp>
      <p:sp>
        <p:nvSpPr>
          <p:cNvPr id="314435" name="直接连接符 314434"/>
          <p:cNvSpPr/>
          <p:nvPr/>
        </p:nvSpPr>
        <p:spPr>
          <a:xfrm>
            <a:off x="1524000" y="2667000"/>
            <a:ext cx="0" cy="279400"/>
          </a:xfrm>
          <a:prstGeom prst="line">
            <a:avLst/>
          </a:prstGeom>
          <a:ln w="9525" cap="flat" cmpd="sng">
            <a:solidFill>
              <a:schemeClr val="tx1"/>
            </a:solidFill>
            <a:prstDash val="solid"/>
            <a:headEnd type="none" w="med" len="med"/>
            <a:tailEnd type="triangle" w="med" len="med"/>
          </a:ln>
        </p:spPr>
      </p:sp>
      <p:sp>
        <p:nvSpPr>
          <p:cNvPr id="314443" name="直接连接符 314442"/>
          <p:cNvSpPr/>
          <p:nvPr/>
        </p:nvSpPr>
        <p:spPr>
          <a:xfrm>
            <a:off x="3149600" y="2439988"/>
            <a:ext cx="0" cy="279400"/>
          </a:xfrm>
          <a:prstGeom prst="line">
            <a:avLst/>
          </a:prstGeom>
          <a:ln w="9525" cap="flat" cmpd="sng">
            <a:solidFill>
              <a:schemeClr val="tx1"/>
            </a:solidFill>
            <a:prstDash val="solid"/>
            <a:headEnd type="none" w="med" len="med"/>
            <a:tailEnd type="triangle" w="med" len="med"/>
          </a:ln>
        </p:spPr>
      </p:sp>
      <p:sp>
        <p:nvSpPr>
          <p:cNvPr id="314446" name="流程图: 文档 314445"/>
          <p:cNvSpPr/>
          <p:nvPr/>
        </p:nvSpPr>
        <p:spPr>
          <a:xfrm>
            <a:off x="4622800" y="24765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47" name="流程图: 文档 314446"/>
          <p:cNvSpPr/>
          <p:nvPr/>
        </p:nvSpPr>
        <p:spPr>
          <a:xfrm>
            <a:off x="4597400" y="25273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48" name="流程图: 文档 314447"/>
          <p:cNvSpPr/>
          <p:nvPr/>
        </p:nvSpPr>
        <p:spPr>
          <a:xfrm>
            <a:off x="4546600" y="25781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49" name="流程图: 文档 314448"/>
          <p:cNvSpPr/>
          <p:nvPr/>
        </p:nvSpPr>
        <p:spPr>
          <a:xfrm>
            <a:off x="4495800" y="26162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50" name="文本框 314449"/>
          <p:cNvSpPr txBox="1"/>
          <p:nvPr/>
        </p:nvSpPr>
        <p:spPr>
          <a:xfrm>
            <a:off x="4356100" y="26924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4451" name="直接连接符 314450"/>
          <p:cNvSpPr/>
          <p:nvPr/>
        </p:nvSpPr>
        <p:spPr>
          <a:xfrm>
            <a:off x="4876800" y="3111500"/>
            <a:ext cx="0" cy="279400"/>
          </a:xfrm>
          <a:prstGeom prst="line">
            <a:avLst/>
          </a:prstGeom>
          <a:ln w="9525" cap="flat" cmpd="sng">
            <a:solidFill>
              <a:schemeClr val="tx1"/>
            </a:solidFill>
            <a:prstDash val="solid"/>
            <a:headEnd type="none" w="med" len="med"/>
            <a:tailEnd type="triangle" w="med" len="med"/>
          </a:ln>
        </p:spPr>
      </p:sp>
      <p:sp>
        <p:nvSpPr>
          <p:cNvPr id="314452" name="文本框 314451"/>
          <p:cNvSpPr txBox="1"/>
          <p:nvPr/>
        </p:nvSpPr>
        <p:spPr>
          <a:xfrm>
            <a:off x="5016500" y="25654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4453" name="文本框 314452"/>
          <p:cNvSpPr txBox="1"/>
          <p:nvPr/>
        </p:nvSpPr>
        <p:spPr>
          <a:xfrm>
            <a:off x="5219700" y="24130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4459" name="直接连接符 314458"/>
          <p:cNvSpPr/>
          <p:nvPr/>
        </p:nvSpPr>
        <p:spPr>
          <a:xfrm>
            <a:off x="4876800" y="6324600"/>
            <a:ext cx="0" cy="215900"/>
          </a:xfrm>
          <a:prstGeom prst="line">
            <a:avLst/>
          </a:prstGeom>
          <a:ln w="9525" cap="flat" cmpd="sng">
            <a:solidFill>
              <a:schemeClr val="tx1"/>
            </a:solidFill>
            <a:prstDash val="solid"/>
            <a:headEnd type="none" w="med" len="med"/>
            <a:tailEnd type="triangle" w="med" len="med"/>
          </a:ln>
        </p:spPr>
      </p:sp>
      <p:sp>
        <p:nvSpPr>
          <p:cNvPr id="314467" name="直接连接符 314466"/>
          <p:cNvSpPr/>
          <p:nvPr/>
        </p:nvSpPr>
        <p:spPr>
          <a:xfrm>
            <a:off x="6400800" y="5664200"/>
            <a:ext cx="0" cy="279400"/>
          </a:xfrm>
          <a:prstGeom prst="line">
            <a:avLst/>
          </a:prstGeom>
          <a:ln w="9525" cap="flat" cmpd="sng">
            <a:solidFill>
              <a:schemeClr val="tx1"/>
            </a:solidFill>
            <a:prstDash val="solid"/>
            <a:headEnd type="none" w="med" len="med"/>
            <a:tailEnd type="triangle" w="med" len="med"/>
          </a:ln>
        </p:spPr>
      </p:sp>
      <p:sp>
        <p:nvSpPr>
          <p:cNvPr id="314470" name="流程图: 文档 314469"/>
          <p:cNvSpPr/>
          <p:nvPr/>
        </p:nvSpPr>
        <p:spPr>
          <a:xfrm>
            <a:off x="1168400" y="6248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71" name="文本框 314470"/>
          <p:cNvSpPr txBox="1"/>
          <p:nvPr/>
        </p:nvSpPr>
        <p:spPr>
          <a:xfrm>
            <a:off x="1028700" y="63246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4472" name="文本框 314471"/>
          <p:cNvSpPr txBox="1"/>
          <p:nvPr/>
        </p:nvSpPr>
        <p:spPr>
          <a:xfrm>
            <a:off x="1676400" y="61976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4473" name="直接连接符 314472"/>
          <p:cNvSpPr/>
          <p:nvPr/>
        </p:nvSpPr>
        <p:spPr>
          <a:xfrm flipH="1" flipV="1">
            <a:off x="1905000" y="6629400"/>
            <a:ext cx="2438400" cy="0"/>
          </a:xfrm>
          <a:prstGeom prst="line">
            <a:avLst/>
          </a:prstGeom>
          <a:ln w="9525" cap="flat" cmpd="sng">
            <a:solidFill>
              <a:schemeClr val="tx1"/>
            </a:solidFill>
            <a:prstDash val="solid"/>
            <a:headEnd type="none" w="med" len="med"/>
            <a:tailEnd type="triangle" w="med" len="med"/>
          </a:ln>
        </p:spPr>
      </p:sp>
      <p:sp>
        <p:nvSpPr>
          <p:cNvPr id="314475" name="直接连接符 314474"/>
          <p:cNvSpPr/>
          <p:nvPr/>
        </p:nvSpPr>
        <p:spPr>
          <a:xfrm flipH="1" flipV="1">
            <a:off x="3124200" y="4610100"/>
            <a:ext cx="1752600" cy="0"/>
          </a:xfrm>
          <a:prstGeom prst="line">
            <a:avLst/>
          </a:prstGeom>
          <a:ln w="9525" cap="flat" cmpd="sng">
            <a:solidFill>
              <a:schemeClr val="tx1"/>
            </a:solidFill>
            <a:prstDash val="solid"/>
            <a:headEnd type="none" w="med" len="med"/>
            <a:tailEnd type="none" w="med" len="med"/>
          </a:ln>
        </p:spPr>
      </p:sp>
      <p:sp>
        <p:nvSpPr>
          <p:cNvPr id="314477" name="直接连接符 314476"/>
          <p:cNvSpPr/>
          <p:nvPr/>
        </p:nvSpPr>
        <p:spPr>
          <a:xfrm>
            <a:off x="3124200" y="3987800"/>
            <a:ext cx="0" cy="2489200"/>
          </a:xfrm>
          <a:prstGeom prst="line">
            <a:avLst/>
          </a:prstGeom>
          <a:ln w="9525" cap="flat" cmpd="sng">
            <a:solidFill>
              <a:schemeClr val="tx1"/>
            </a:solidFill>
            <a:prstDash val="solid"/>
            <a:headEnd type="none" w="med" len="med"/>
            <a:tailEnd type="triangle" w="med" len="med"/>
          </a:ln>
        </p:spPr>
      </p:sp>
      <p:sp>
        <p:nvSpPr>
          <p:cNvPr id="314478" name="流程图: 文档 314477"/>
          <p:cNvSpPr/>
          <p:nvPr/>
        </p:nvSpPr>
        <p:spPr>
          <a:xfrm>
            <a:off x="6172200" y="50673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79" name="流程图: 文档 314478"/>
          <p:cNvSpPr/>
          <p:nvPr/>
        </p:nvSpPr>
        <p:spPr>
          <a:xfrm>
            <a:off x="6146800" y="51181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80" name="流程图: 文档 314479"/>
          <p:cNvSpPr/>
          <p:nvPr/>
        </p:nvSpPr>
        <p:spPr>
          <a:xfrm>
            <a:off x="6096000" y="51689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81" name="流程图: 文档 314480"/>
          <p:cNvSpPr/>
          <p:nvPr/>
        </p:nvSpPr>
        <p:spPr>
          <a:xfrm>
            <a:off x="6045200" y="52070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82" name="文本框 314481"/>
          <p:cNvSpPr txBox="1"/>
          <p:nvPr/>
        </p:nvSpPr>
        <p:spPr>
          <a:xfrm>
            <a:off x="5905500" y="52832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4483" name="文本框 314482"/>
          <p:cNvSpPr txBox="1"/>
          <p:nvPr/>
        </p:nvSpPr>
        <p:spPr>
          <a:xfrm>
            <a:off x="6565900" y="51562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4484" name="文本框 314483"/>
          <p:cNvSpPr txBox="1"/>
          <p:nvPr/>
        </p:nvSpPr>
        <p:spPr>
          <a:xfrm>
            <a:off x="6769100" y="50038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4485" name="流程图: 文档 314484"/>
          <p:cNvSpPr/>
          <p:nvPr/>
        </p:nvSpPr>
        <p:spPr>
          <a:xfrm>
            <a:off x="4572000" y="57404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86" name="流程图: 文档 314485"/>
          <p:cNvSpPr/>
          <p:nvPr/>
        </p:nvSpPr>
        <p:spPr>
          <a:xfrm>
            <a:off x="4546600" y="57912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87" name="流程图: 文档 314486"/>
          <p:cNvSpPr/>
          <p:nvPr/>
        </p:nvSpPr>
        <p:spPr>
          <a:xfrm>
            <a:off x="4495800" y="58420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88" name="流程图: 文档 314487"/>
          <p:cNvSpPr/>
          <p:nvPr/>
        </p:nvSpPr>
        <p:spPr>
          <a:xfrm>
            <a:off x="4445000" y="58801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89" name="文本框 314488"/>
          <p:cNvSpPr txBox="1"/>
          <p:nvPr/>
        </p:nvSpPr>
        <p:spPr>
          <a:xfrm>
            <a:off x="4305300" y="59563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4490" name="文本框 314489"/>
          <p:cNvSpPr txBox="1"/>
          <p:nvPr/>
        </p:nvSpPr>
        <p:spPr>
          <a:xfrm>
            <a:off x="4965700" y="58293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4491" name="文本框 314490"/>
          <p:cNvSpPr txBox="1"/>
          <p:nvPr/>
        </p:nvSpPr>
        <p:spPr>
          <a:xfrm>
            <a:off x="5168900" y="56769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4492" name="流程图: 文档 314491"/>
          <p:cNvSpPr/>
          <p:nvPr/>
        </p:nvSpPr>
        <p:spPr>
          <a:xfrm>
            <a:off x="2895600" y="17780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93" name="流程图: 文档 314492"/>
          <p:cNvSpPr/>
          <p:nvPr/>
        </p:nvSpPr>
        <p:spPr>
          <a:xfrm>
            <a:off x="2870200" y="18288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94" name="流程图: 文档 314493"/>
          <p:cNvSpPr/>
          <p:nvPr/>
        </p:nvSpPr>
        <p:spPr>
          <a:xfrm>
            <a:off x="2819400" y="18796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95" name="流程图: 文档 314494"/>
          <p:cNvSpPr/>
          <p:nvPr/>
        </p:nvSpPr>
        <p:spPr>
          <a:xfrm>
            <a:off x="2768600" y="19177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4496" name="文本框 314495"/>
          <p:cNvSpPr txBox="1"/>
          <p:nvPr/>
        </p:nvSpPr>
        <p:spPr>
          <a:xfrm>
            <a:off x="2628900" y="19939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4497" name="文本框 314496"/>
          <p:cNvSpPr txBox="1"/>
          <p:nvPr/>
        </p:nvSpPr>
        <p:spPr>
          <a:xfrm>
            <a:off x="3289300" y="18669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4498" name="文本框 314497"/>
          <p:cNvSpPr txBox="1"/>
          <p:nvPr/>
        </p:nvSpPr>
        <p:spPr>
          <a:xfrm>
            <a:off x="3492500" y="17145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4499" name="文本框 314498"/>
          <p:cNvSpPr txBox="1"/>
          <p:nvPr/>
        </p:nvSpPr>
        <p:spPr>
          <a:xfrm>
            <a:off x="2514600" y="6469063"/>
            <a:ext cx="1219200" cy="274637"/>
          </a:xfrm>
          <a:prstGeom prst="rect">
            <a:avLst/>
          </a:prstGeom>
          <a:solidFill>
            <a:schemeClr val="bg1"/>
          </a:solid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传供应商进货</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5394" name="文本框 315393"/>
          <p:cNvSpPr txBox="1"/>
          <p:nvPr/>
        </p:nvSpPr>
        <p:spPr>
          <a:xfrm>
            <a:off x="609600" y="169863"/>
            <a:ext cx="74676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分厂保管           工程部或总部部室        供应部                 总经理                 财务部</a:t>
            </a:r>
            <a:endParaRPr lang="zh-CN" altLang="en-US" sz="1600" dirty="0">
              <a:latin typeface="Times New Roman" panose="02020603050405020304" charset="0"/>
            </a:endParaRPr>
          </a:p>
        </p:txBody>
      </p:sp>
      <p:sp>
        <p:nvSpPr>
          <p:cNvPr id="315395" name="直接连接符 315394"/>
          <p:cNvSpPr/>
          <p:nvPr/>
        </p:nvSpPr>
        <p:spPr>
          <a:xfrm flipV="1">
            <a:off x="609600" y="457200"/>
            <a:ext cx="7239000" cy="0"/>
          </a:xfrm>
          <a:prstGeom prst="line">
            <a:avLst/>
          </a:prstGeom>
          <a:ln w="9525" cap="flat" cmpd="sng">
            <a:solidFill>
              <a:schemeClr val="tx1"/>
            </a:solidFill>
            <a:prstDash val="solid"/>
            <a:headEnd type="none" w="med" len="med"/>
            <a:tailEnd type="none" w="med" len="med"/>
          </a:ln>
        </p:spPr>
      </p:sp>
      <p:sp>
        <p:nvSpPr>
          <p:cNvPr id="315396" name="文本框 315395"/>
          <p:cNvSpPr txBox="1"/>
          <p:nvPr/>
        </p:nvSpPr>
        <p:spPr>
          <a:xfrm>
            <a:off x="0" y="0"/>
            <a:ext cx="428625" cy="3962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总部或技改物资请采购作业签审流程</a:t>
            </a:r>
            <a:endParaRPr lang="zh-CN" altLang="en-US" sz="1600" b="1" dirty="0">
              <a:solidFill>
                <a:schemeClr val="accent2"/>
              </a:solidFill>
              <a:latin typeface="Times New Roman" panose="02020603050405020304" charset="0"/>
            </a:endParaRPr>
          </a:p>
        </p:txBody>
      </p:sp>
      <p:sp>
        <p:nvSpPr>
          <p:cNvPr id="315397" name="文本框 315396"/>
          <p:cNvSpPr txBox="1"/>
          <p:nvPr/>
        </p:nvSpPr>
        <p:spPr>
          <a:xfrm>
            <a:off x="2085975" y="531813"/>
            <a:ext cx="154622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经办人员填制请采购单并将计划入网</a:t>
            </a:r>
            <a:endParaRPr lang="zh-CN" altLang="en-US" sz="1200" dirty="0">
              <a:solidFill>
                <a:schemeClr val="accent2"/>
              </a:solidFill>
              <a:latin typeface="Times New Roman" panose="02020603050405020304" charset="0"/>
            </a:endParaRPr>
          </a:p>
        </p:txBody>
      </p:sp>
      <p:sp>
        <p:nvSpPr>
          <p:cNvPr id="315398" name="文本框 315397"/>
          <p:cNvSpPr txBox="1"/>
          <p:nvPr/>
        </p:nvSpPr>
        <p:spPr>
          <a:xfrm>
            <a:off x="2374900" y="185420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部门部长签审</a:t>
            </a:r>
            <a:endParaRPr lang="zh-CN" altLang="en-US" sz="1200" dirty="0">
              <a:solidFill>
                <a:schemeClr val="accent2"/>
              </a:solidFill>
              <a:latin typeface="Times New Roman" panose="02020603050405020304" charset="0"/>
            </a:endParaRPr>
          </a:p>
        </p:txBody>
      </p:sp>
      <p:sp>
        <p:nvSpPr>
          <p:cNvPr id="315399" name="流程图: 文档 315398"/>
          <p:cNvSpPr/>
          <p:nvPr/>
        </p:nvSpPr>
        <p:spPr>
          <a:xfrm>
            <a:off x="2578100" y="9906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00" name="流程图: 文档 315399"/>
          <p:cNvSpPr/>
          <p:nvPr/>
        </p:nvSpPr>
        <p:spPr>
          <a:xfrm>
            <a:off x="2552700" y="1041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01" name="流程图: 文档 315400"/>
          <p:cNvSpPr/>
          <p:nvPr/>
        </p:nvSpPr>
        <p:spPr>
          <a:xfrm>
            <a:off x="2501900" y="10922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02" name="流程图: 文档 315401"/>
          <p:cNvSpPr/>
          <p:nvPr/>
        </p:nvSpPr>
        <p:spPr>
          <a:xfrm>
            <a:off x="2451100" y="11303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03" name="文本框 315402"/>
          <p:cNvSpPr txBox="1"/>
          <p:nvPr/>
        </p:nvSpPr>
        <p:spPr>
          <a:xfrm>
            <a:off x="2311400" y="12065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5404" name="直接连接符 315403"/>
          <p:cNvSpPr/>
          <p:nvPr/>
        </p:nvSpPr>
        <p:spPr>
          <a:xfrm>
            <a:off x="2832100" y="1625600"/>
            <a:ext cx="0" cy="279400"/>
          </a:xfrm>
          <a:prstGeom prst="line">
            <a:avLst/>
          </a:prstGeom>
          <a:ln w="9525" cap="flat" cmpd="sng">
            <a:solidFill>
              <a:schemeClr val="tx1"/>
            </a:solidFill>
            <a:prstDash val="solid"/>
            <a:headEnd type="none" w="med" len="med"/>
            <a:tailEnd type="triangle" w="med" len="med"/>
          </a:ln>
        </p:spPr>
      </p:sp>
      <p:sp>
        <p:nvSpPr>
          <p:cNvPr id="315405" name="文本框 315404"/>
          <p:cNvSpPr txBox="1"/>
          <p:nvPr/>
        </p:nvSpPr>
        <p:spPr>
          <a:xfrm>
            <a:off x="2971800" y="10795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5406" name="流程图: 文档 315405"/>
          <p:cNvSpPr/>
          <p:nvPr/>
        </p:nvSpPr>
        <p:spPr>
          <a:xfrm>
            <a:off x="4102100" y="17907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07" name="流程图: 文档 315406"/>
          <p:cNvSpPr/>
          <p:nvPr/>
        </p:nvSpPr>
        <p:spPr>
          <a:xfrm>
            <a:off x="4076700" y="18415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08" name="流程图: 文档 315407"/>
          <p:cNvSpPr/>
          <p:nvPr/>
        </p:nvSpPr>
        <p:spPr>
          <a:xfrm>
            <a:off x="4025900" y="18923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09" name="流程图: 文档 315408"/>
          <p:cNvSpPr/>
          <p:nvPr/>
        </p:nvSpPr>
        <p:spPr>
          <a:xfrm>
            <a:off x="3975100" y="1930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10" name="文本框 315409"/>
          <p:cNvSpPr txBox="1"/>
          <p:nvPr/>
        </p:nvSpPr>
        <p:spPr>
          <a:xfrm>
            <a:off x="3835400" y="20066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5411" name="直接连接符 315410"/>
          <p:cNvSpPr/>
          <p:nvPr/>
        </p:nvSpPr>
        <p:spPr>
          <a:xfrm>
            <a:off x="4356100" y="2425700"/>
            <a:ext cx="0" cy="279400"/>
          </a:xfrm>
          <a:prstGeom prst="line">
            <a:avLst/>
          </a:prstGeom>
          <a:ln w="9525" cap="flat" cmpd="sng">
            <a:solidFill>
              <a:schemeClr val="tx1"/>
            </a:solidFill>
            <a:prstDash val="solid"/>
            <a:headEnd type="none" w="med" len="med"/>
            <a:tailEnd type="triangle" w="med" len="med"/>
          </a:ln>
        </p:spPr>
      </p:sp>
      <p:sp>
        <p:nvSpPr>
          <p:cNvPr id="315412" name="文本框 315411"/>
          <p:cNvSpPr txBox="1"/>
          <p:nvPr/>
        </p:nvSpPr>
        <p:spPr>
          <a:xfrm>
            <a:off x="4495800" y="18796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5413" name="文本框 315412"/>
          <p:cNvSpPr txBox="1"/>
          <p:nvPr/>
        </p:nvSpPr>
        <p:spPr>
          <a:xfrm>
            <a:off x="4699000" y="17272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5414" name="文本框 315413"/>
          <p:cNvSpPr txBox="1"/>
          <p:nvPr/>
        </p:nvSpPr>
        <p:spPr>
          <a:xfrm>
            <a:off x="3175000" y="9271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15415" name="直接连接符 315414"/>
          <p:cNvSpPr/>
          <p:nvPr/>
        </p:nvSpPr>
        <p:spPr>
          <a:xfrm>
            <a:off x="3060700" y="2120900"/>
            <a:ext cx="914400" cy="0"/>
          </a:xfrm>
          <a:prstGeom prst="line">
            <a:avLst/>
          </a:prstGeom>
          <a:ln w="9525" cap="flat" cmpd="sng">
            <a:solidFill>
              <a:schemeClr val="tx1"/>
            </a:solidFill>
            <a:prstDash val="solid"/>
            <a:headEnd type="none" w="med" len="med"/>
            <a:tailEnd type="triangle" w="med" len="med"/>
          </a:ln>
        </p:spPr>
      </p:sp>
      <p:sp>
        <p:nvSpPr>
          <p:cNvPr id="315416" name="流程图: 文档 315415"/>
          <p:cNvSpPr/>
          <p:nvPr/>
        </p:nvSpPr>
        <p:spPr>
          <a:xfrm>
            <a:off x="4064000" y="1117600"/>
            <a:ext cx="762000" cy="5969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17" name="文本框 315416"/>
          <p:cNvSpPr txBox="1"/>
          <p:nvPr/>
        </p:nvSpPr>
        <p:spPr>
          <a:xfrm>
            <a:off x="4038600" y="1168400"/>
            <a:ext cx="8382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供应商  报价单</a:t>
            </a:r>
            <a:endParaRPr lang="zh-CN" altLang="en-US" sz="1200">
              <a:latin typeface="Times New Roman" panose="02020603050405020304" charset="0"/>
            </a:endParaRPr>
          </a:p>
        </p:txBody>
      </p:sp>
      <p:sp>
        <p:nvSpPr>
          <p:cNvPr id="315418" name="流程图: 文档 315417"/>
          <p:cNvSpPr/>
          <p:nvPr/>
        </p:nvSpPr>
        <p:spPr>
          <a:xfrm>
            <a:off x="4051300" y="495300"/>
            <a:ext cx="774700" cy="5715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19" name="文本框 315418"/>
          <p:cNvSpPr txBox="1"/>
          <p:nvPr/>
        </p:nvSpPr>
        <p:spPr>
          <a:xfrm>
            <a:off x="3962400" y="558800"/>
            <a:ext cx="927100" cy="457200"/>
          </a:xfrm>
          <a:prstGeom prst="rect">
            <a:avLst/>
          </a:prstGeom>
          <a:noFill/>
          <a:ln w="9525">
            <a:noFill/>
          </a:ln>
        </p:spPr>
        <p:txBody>
          <a:bodyPr>
            <a:spAutoFit/>
          </a:bodyPr>
          <a:p>
            <a:pPr algn="ctr">
              <a:spcBef>
                <a:spcPct val="50000"/>
              </a:spcBef>
            </a:pPr>
            <a:r>
              <a:rPr lang="en-US" altLang="zh-CN" sz="1200" dirty="0">
                <a:latin typeface="Times New Roman" panose="02020603050405020304" charset="0"/>
              </a:rPr>
              <a:t> </a:t>
            </a:r>
            <a:r>
              <a:rPr lang="zh-CN" altLang="en-US" sz="1200" dirty="0">
                <a:latin typeface="Times New Roman" panose="02020603050405020304" charset="0"/>
              </a:rPr>
              <a:t>材料价格履历表</a:t>
            </a:r>
            <a:endParaRPr lang="zh-CN" altLang="en-US" sz="1200">
              <a:latin typeface="Times New Roman" panose="02020603050405020304" charset="0"/>
            </a:endParaRPr>
          </a:p>
        </p:txBody>
      </p:sp>
      <p:sp>
        <p:nvSpPr>
          <p:cNvPr id="315420" name="文本框 315419"/>
          <p:cNvSpPr txBox="1"/>
          <p:nvPr/>
        </p:nvSpPr>
        <p:spPr>
          <a:xfrm>
            <a:off x="3632200" y="2667000"/>
            <a:ext cx="14732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采购员根据价格履历表、供应商报价填写采购资料</a:t>
            </a:r>
            <a:endParaRPr lang="zh-CN" altLang="en-US" sz="1200" dirty="0">
              <a:solidFill>
                <a:schemeClr val="accent2"/>
              </a:solidFill>
              <a:latin typeface="Times New Roman" panose="02020603050405020304" charset="0"/>
            </a:endParaRPr>
          </a:p>
        </p:txBody>
      </p:sp>
      <p:sp>
        <p:nvSpPr>
          <p:cNvPr id="315421" name="直接连接符 315420"/>
          <p:cNvSpPr/>
          <p:nvPr/>
        </p:nvSpPr>
        <p:spPr>
          <a:xfrm>
            <a:off x="4356100" y="3835400"/>
            <a:ext cx="0" cy="279400"/>
          </a:xfrm>
          <a:prstGeom prst="line">
            <a:avLst/>
          </a:prstGeom>
          <a:ln w="9525" cap="flat" cmpd="sng">
            <a:solidFill>
              <a:schemeClr val="tx1"/>
            </a:solidFill>
            <a:prstDash val="solid"/>
            <a:headEnd type="none" w="med" len="med"/>
            <a:tailEnd type="triangle" w="med" len="med"/>
          </a:ln>
        </p:spPr>
      </p:sp>
      <p:sp>
        <p:nvSpPr>
          <p:cNvPr id="315422" name="文本框 315421"/>
          <p:cNvSpPr txBox="1"/>
          <p:nvPr/>
        </p:nvSpPr>
        <p:spPr>
          <a:xfrm>
            <a:off x="3797300" y="4064000"/>
            <a:ext cx="11303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供应部长签审</a:t>
            </a:r>
            <a:endParaRPr lang="zh-CN" altLang="en-US" sz="1200" dirty="0">
              <a:solidFill>
                <a:schemeClr val="accent2"/>
              </a:solidFill>
              <a:latin typeface="Times New Roman" panose="02020603050405020304" charset="0"/>
            </a:endParaRPr>
          </a:p>
        </p:txBody>
      </p:sp>
      <p:sp>
        <p:nvSpPr>
          <p:cNvPr id="315423" name="文本框 315422"/>
          <p:cNvSpPr txBox="1"/>
          <p:nvPr/>
        </p:nvSpPr>
        <p:spPr>
          <a:xfrm>
            <a:off x="3581400" y="3797300"/>
            <a:ext cx="9144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5000</a:t>
            </a:r>
            <a:r>
              <a:rPr lang="zh-CN" altLang="en-US" sz="1000" dirty="0">
                <a:solidFill>
                  <a:schemeClr val="accent2"/>
                </a:solidFill>
                <a:latin typeface="Times New Roman" panose="02020603050405020304" charset="0"/>
              </a:rPr>
              <a:t>员以上</a:t>
            </a:r>
            <a:endParaRPr lang="zh-CN" altLang="en-US" sz="1000" dirty="0">
              <a:solidFill>
                <a:schemeClr val="accent2"/>
              </a:solidFill>
              <a:latin typeface="Times New Roman" panose="02020603050405020304" charset="0"/>
            </a:endParaRPr>
          </a:p>
        </p:txBody>
      </p:sp>
      <p:sp>
        <p:nvSpPr>
          <p:cNvPr id="315424" name="直接连接符 315423"/>
          <p:cNvSpPr/>
          <p:nvPr/>
        </p:nvSpPr>
        <p:spPr>
          <a:xfrm>
            <a:off x="4356100" y="4356100"/>
            <a:ext cx="0" cy="279400"/>
          </a:xfrm>
          <a:prstGeom prst="line">
            <a:avLst/>
          </a:prstGeom>
          <a:ln w="9525" cap="flat" cmpd="sng">
            <a:solidFill>
              <a:schemeClr val="tx1"/>
            </a:solidFill>
            <a:prstDash val="solid"/>
            <a:headEnd type="none" w="med" len="med"/>
            <a:tailEnd type="triangle" w="med" len="med"/>
          </a:ln>
        </p:spPr>
      </p:sp>
      <p:sp>
        <p:nvSpPr>
          <p:cNvPr id="315425" name="文本框 315424"/>
          <p:cNvSpPr txBox="1"/>
          <p:nvPr/>
        </p:nvSpPr>
        <p:spPr>
          <a:xfrm>
            <a:off x="3898900" y="458470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315426" name="文本框 315425"/>
          <p:cNvSpPr txBox="1"/>
          <p:nvPr/>
        </p:nvSpPr>
        <p:spPr>
          <a:xfrm>
            <a:off x="3556000" y="4318000"/>
            <a:ext cx="9144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10000</a:t>
            </a:r>
            <a:r>
              <a:rPr lang="zh-CN" altLang="en-US" sz="1000" dirty="0">
                <a:solidFill>
                  <a:schemeClr val="accent2"/>
                </a:solidFill>
                <a:latin typeface="Times New Roman" panose="02020603050405020304" charset="0"/>
              </a:rPr>
              <a:t>员以上</a:t>
            </a:r>
            <a:endParaRPr lang="zh-CN" altLang="en-US" sz="1000" dirty="0">
              <a:solidFill>
                <a:schemeClr val="accent2"/>
              </a:solidFill>
              <a:latin typeface="Times New Roman" panose="02020603050405020304" charset="0"/>
            </a:endParaRPr>
          </a:p>
        </p:txBody>
      </p:sp>
      <p:sp>
        <p:nvSpPr>
          <p:cNvPr id="315427" name="直接连接符 315426"/>
          <p:cNvSpPr/>
          <p:nvPr/>
        </p:nvSpPr>
        <p:spPr>
          <a:xfrm>
            <a:off x="4356100" y="3327400"/>
            <a:ext cx="0" cy="279400"/>
          </a:xfrm>
          <a:prstGeom prst="line">
            <a:avLst/>
          </a:prstGeom>
          <a:ln w="9525" cap="flat" cmpd="sng">
            <a:solidFill>
              <a:schemeClr val="tx1"/>
            </a:solidFill>
            <a:prstDash val="solid"/>
            <a:headEnd type="none" w="med" len="med"/>
            <a:tailEnd type="triangle" w="med" len="med"/>
          </a:ln>
        </p:spPr>
      </p:sp>
      <p:sp>
        <p:nvSpPr>
          <p:cNvPr id="315428" name="文本框 315427"/>
          <p:cNvSpPr txBox="1"/>
          <p:nvPr/>
        </p:nvSpPr>
        <p:spPr>
          <a:xfrm>
            <a:off x="3898900" y="35560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315430" name="文本框 315429"/>
          <p:cNvSpPr txBox="1"/>
          <p:nvPr/>
        </p:nvSpPr>
        <p:spPr>
          <a:xfrm>
            <a:off x="5448300" y="53213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315431" name="直接连接符 315430"/>
          <p:cNvSpPr/>
          <p:nvPr/>
        </p:nvSpPr>
        <p:spPr>
          <a:xfrm flipV="1">
            <a:off x="4635500" y="4838700"/>
            <a:ext cx="838200" cy="0"/>
          </a:xfrm>
          <a:prstGeom prst="line">
            <a:avLst/>
          </a:prstGeom>
          <a:ln w="9525" cap="flat" cmpd="sng">
            <a:solidFill>
              <a:schemeClr val="tx1"/>
            </a:solidFill>
            <a:prstDash val="solid"/>
            <a:headEnd type="none" w="med" len="med"/>
            <a:tailEnd type="triangle" w="med" len="med"/>
          </a:ln>
        </p:spPr>
      </p:sp>
      <p:sp>
        <p:nvSpPr>
          <p:cNvPr id="315432" name="文本框 315431"/>
          <p:cNvSpPr txBox="1"/>
          <p:nvPr/>
        </p:nvSpPr>
        <p:spPr>
          <a:xfrm>
            <a:off x="4597400" y="4635500"/>
            <a:ext cx="914400" cy="244475"/>
          </a:xfrm>
          <a:prstGeom prst="rect">
            <a:avLst/>
          </a:prstGeom>
          <a:noFill/>
          <a:ln w="9525">
            <a:noFill/>
          </a:ln>
        </p:spPr>
        <p:txBody>
          <a:bodyPr>
            <a:spAutoFit/>
          </a:bodyPr>
          <a:p>
            <a:pPr algn="ctr">
              <a:spcBef>
                <a:spcPct val="50000"/>
              </a:spcBef>
            </a:pPr>
            <a:r>
              <a:rPr lang="en-US" altLang="zh-CN" sz="1000" dirty="0">
                <a:solidFill>
                  <a:schemeClr val="accent2"/>
                </a:solidFill>
                <a:latin typeface="Times New Roman" panose="02020603050405020304" charset="0"/>
              </a:rPr>
              <a:t>20000</a:t>
            </a:r>
            <a:r>
              <a:rPr lang="zh-CN" altLang="en-US" sz="1000" dirty="0">
                <a:solidFill>
                  <a:schemeClr val="accent2"/>
                </a:solidFill>
                <a:latin typeface="Times New Roman" panose="02020603050405020304" charset="0"/>
              </a:rPr>
              <a:t>员以上</a:t>
            </a:r>
            <a:endParaRPr lang="zh-CN" altLang="en-US" sz="1000" dirty="0">
              <a:solidFill>
                <a:schemeClr val="accent2"/>
              </a:solidFill>
              <a:latin typeface="Times New Roman" panose="02020603050405020304" charset="0"/>
            </a:endParaRPr>
          </a:p>
        </p:txBody>
      </p:sp>
      <p:sp>
        <p:nvSpPr>
          <p:cNvPr id="315433" name="流程图: 文档 315432"/>
          <p:cNvSpPr/>
          <p:nvPr/>
        </p:nvSpPr>
        <p:spPr>
          <a:xfrm>
            <a:off x="6972300" y="5613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34" name="文本框 315433"/>
          <p:cNvSpPr txBox="1"/>
          <p:nvPr/>
        </p:nvSpPr>
        <p:spPr>
          <a:xfrm>
            <a:off x="6832600" y="56896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5435" name="文本框 315434"/>
          <p:cNvSpPr txBox="1"/>
          <p:nvPr/>
        </p:nvSpPr>
        <p:spPr>
          <a:xfrm>
            <a:off x="7480300" y="55626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5436" name="文本框 315435"/>
          <p:cNvSpPr txBox="1"/>
          <p:nvPr/>
        </p:nvSpPr>
        <p:spPr>
          <a:xfrm>
            <a:off x="3835400" y="6037263"/>
            <a:ext cx="11049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传供应商进货</a:t>
            </a:r>
            <a:endParaRPr lang="zh-CN" altLang="en-US" sz="1200" dirty="0">
              <a:solidFill>
                <a:schemeClr val="accent2"/>
              </a:solidFill>
              <a:latin typeface="Times New Roman" panose="02020603050405020304" charset="0"/>
            </a:endParaRPr>
          </a:p>
        </p:txBody>
      </p:sp>
      <p:sp>
        <p:nvSpPr>
          <p:cNvPr id="315437" name="直接连接符 315436"/>
          <p:cNvSpPr/>
          <p:nvPr/>
        </p:nvSpPr>
        <p:spPr>
          <a:xfrm flipH="1">
            <a:off x="4851400" y="5473700"/>
            <a:ext cx="838200" cy="0"/>
          </a:xfrm>
          <a:prstGeom prst="line">
            <a:avLst/>
          </a:prstGeom>
          <a:ln w="9525" cap="flat" cmpd="sng">
            <a:solidFill>
              <a:schemeClr val="tx1"/>
            </a:solidFill>
            <a:prstDash val="solid"/>
            <a:headEnd type="none" w="med" len="med"/>
            <a:tailEnd type="triangle" w="med" len="med"/>
          </a:ln>
        </p:spPr>
      </p:sp>
      <p:sp>
        <p:nvSpPr>
          <p:cNvPr id="315438" name="直接连接符 315437"/>
          <p:cNvSpPr/>
          <p:nvPr/>
        </p:nvSpPr>
        <p:spPr>
          <a:xfrm flipV="1">
            <a:off x="4356100" y="5867400"/>
            <a:ext cx="2578100" cy="0"/>
          </a:xfrm>
          <a:prstGeom prst="line">
            <a:avLst/>
          </a:prstGeom>
          <a:ln w="9525" cap="flat" cmpd="sng">
            <a:solidFill>
              <a:schemeClr val="tx1"/>
            </a:solidFill>
            <a:prstDash val="solid"/>
            <a:headEnd type="none" w="med" len="med"/>
            <a:tailEnd type="triangle" w="med" len="med"/>
          </a:ln>
        </p:spPr>
      </p:sp>
      <p:sp>
        <p:nvSpPr>
          <p:cNvPr id="315439" name="流程图: 文档 315438"/>
          <p:cNvSpPr/>
          <p:nvPr/>
        </p:nvSpPr>
        <p:spPr>
          <a:xfrm>
            <a:off x="4102100" y="51435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40" name="流程图: 文档 315439"/>
          <p:cNvSpPr/>
          <p:nvPr/>
        </p:nvSpPr>
        <p:spPr>
          <a:xfrm>
            <a:off x="4076700" y="51943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41" name="流程图: 文档 315440"/>
          <p:cNvSpPr/>
          <p:nvPr/>
        </p:nvSpPr>
        <p:spPr>
          <a:xfrm>
            <a:off x="4025900" y="52451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42" name="流程图: 文档 315441"/>
          <p:cNvSpPr/>
          <p:nvPr/>
        </p:nvSpPr>
        <p:spPr>
          <a:xfrm>
            <a:off x="3975100" y="52832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43" name="文本框 315442"/>
          <p:cNvSpPr txBox="1"/>
          <p:nvPr/>
        </p:nvSpPr>
        <p:spPr>
          <a:xfrm>
            <a:off x="3835400" y="53848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5444" name="直接连接符 315443"/>
          <p:cNvSpPr/>
          <p:nvPr/>
        </p:nvSpPr>
        <p:spPr>
          <a:xfrm>
            <a:off x="4356100" y="5778500"/>
            <a:ext cx="0" cy="304800"/>
          </a:xfrm>
          <a:prstGeom prst="line">
            <a:avLst/>
          </a:prstGeom>
          <a:ln w="9525" cap="flat" cmpd="sng">
            <a:solidFill>
              <a:schemeClr val="tx1"/>
            </a:solidFill>
            <a:prstDash val="solid"/>
            <a:headEnd type="none" w="med" len="med"/>
            <a:tailEnd type="triangle" w="med" len="med"/>
          </a:ln>
        </p:spPr>
      </p:sp>
      <p:sp>
        <p:nvSpPr>
          <p:cNvPr id="315445" name="文本框 315444"/>
          <p:cNvSpPr txBox="1"/>
          <p:nvPr/>
        </p:nvSpPr>
        <p:spPr>
          <a:xfrm>
            <a:off x="4495800" y="52324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5446" name="文本框 315445"/>
          <p:cNvSpPr txBox="1"/>
          <p:nvPr/>
        </p:nvSpPr>
        <p:spPr>
          <a:xfrm>
            <a:off x="4699000" y="50800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5447" name="流程图: 文档 315446"/>
          <p:cNvSpPr/>
          <p:nvPr/>
        </p:nvSpPr>
        <p:spPr>
          <a:xfrm>
            <a:off x="5626100" y="4419600"/>
            <a:ext cx="7366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48" name="流程图: 文档 315447"/>
          <p:cNvSpPr/>
          <p:nvPr/>
        </p:nvSpPr>
        <p:spPr>
          <a:xfrm>
            <a:off x="5600700" y="4470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49" name="流程图: 文档 315448"/>
          <p:cNvSpPr/>
          <p:nvPr/>
        </p:nvSpPr>
        <p:spPr>
          <a:xfrm>
            <a:off x="5549900" y="45212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50" name="流程图: 文档 315449"/>
          <p:cNvSpPr/>
          <p:nvPr/>
        </p:nvSpPr>
        <p:spPr>
          <a:xfrm>
            <a:off x="5499100" y="45593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51" name="文本框 315450"/>
          <p:cNvSpPr txBox="1"/>
          <p:nvPr/>
        </p:nvSpPr>
        <p:spPr>
          <a:xfrm>
            <a:off x="5359400" y="46355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5452" name="直接连接符 315451"/>
          <p:cNvSpPr/>
          <p:nvPr/>
        </p:nvSpPr>
        <p:spPr>
          <a:xfrm>
            <a:off x="5880100" y="5054600"/>
            <a:ext cx="0" cy="279400"/>
          </a:xfrm>
          <a:prstGeom prst="line">
            <a:avLst/>
          </a:prstGeom>
          <a:ln w="9525" cap="flat" cmpd="sng">
            <a:solidFill>
              <a:schemeClr val="tx1"/>
            </a:solidFill>
            <a:prstDash val="solid"/>
            <a:headEnd type="none" w="med" len="med"/>
            <a:tailEnd type="triangle" w="med" len="med"/>
          </a:ln>
        </p:spPr>
      </p:sp>
      <p:sp>
        <p:nvSpPr>
          <p:cNvPr id="315453" name="文本框 315452"/>
          <p:cNvSpPr txBox="1"/>
          <p:nvPr/>
        </p:nvSpPr>
        <p:spPr>
          <a:xfrm>
            <a:off x="6019800" y="45085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5454" name="文本框 315453"/>
          <p:cNvSpPr txBox="1"/>
          <p:nvPr/>
        </p:nvSpPr>
        <p:spPr>
          <a:xfrm>
            <a:off x="6223000" y="43561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5455" name="流程图: 文档 315454"/>
          <p:cNvSpPr/>
          <p:nvPr/>
        </p:nvSpPr>
        <p:spPr>
          <a:xfrm>
            <a:off x="2451100" y="60960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56" name="文本框 315455"/>
          <p:cNvSpPr txBox="1"/>
          <p:nvPr/>
        </p:nvSpPr>
        <p:spPr>
          <a:xfrm>
            <a:off x="2311400" y="61722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5457" name="文本框 315456"/>
          <p:cNvSpPr txBox="1"/>
          <p:nvPr/>
        </p:nvSpPr>
        <p:spPr>
          <a:xfrm>
            <a:off x="2959100" y="60452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5458" name="直接连接符 315457"/>
          <p:cNvSpPr/>
          <p:nvPr/>
        </p:nvSpPr>
        <p:spPr>
          <a:xfrm flipH="1">
            <a:off x="1536700" y="5867400"/>
            <a:ext cx="2819400" cy="0"/>
          </a:xfrm>
          <a:prstGeom prst="line">
            <a:avLst/>
          </a:prstGeom>
          <a:ln w="9525" cap="flat" cmpd="sng">
            <a:solidFill>
              <a:schemeClr val="tx1"/>
            </a:solidFill>
            <a:prstDash val="solid"/>
            <a:headEnd type="none" w="med" len="med"/>
            <a:tailEnd type="triangle" w="med" len="med"/>
          </a:ln>
        </p:spPr>
      </p:sp>
      <p:sp>
        <p:nvSpPr>
          <p:cNvPr id="315460" name="流程图: 文档 315459"/>
          <p:cNvSpPr/>
          <p:nvPr/>
        </p:nvSpPr>
        <p:spPr>
          <a:xfrm>
            <a:off x="825500" y="56134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5461" name="文本框 315460"/>
          <p:cNvSpPr txBox="1"/>
          <p:nvPr/>
        </p:nvSpPr>
        <p:spPr>
          <a:xfrm>
            <a:off x="685800" y="56896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5462" name="文本框 315461"/>
          <p:cNvSpPr txBox="1"/>
          <p:nvPr/>
        </p:nvSpPr>
        <p:spPr>
          <a:xfrm>
            <a:off x="1333500" y="55626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5463" name="直接连接符 315462"/>
          <p:cNvSpPr/>
          <p:nvPr/>
        </p:nvSpPr>
        <p:spPr>
          <a:xfrm>
            <a:off x="2794000" y="5867400"/>
            <a:ext cx="0" cy="228600"/>
          </a:xfrm>
          <a:prstGeom prst="line">
            <a:avLst/>
          </a:prstGeom>
          <a:ln w="9525" cap="flat" cmpd="sng">
            <a:solidFill>
              <a:schemeClr val="tx1"/>
            </a:solidFill>
            <a:prstDash val="solid"/>
            <a:headEnd type="none" w="med" len="med"/>
            <a:tailEnd type="triangle" w="med" len="med"/>
          </a:ln>
        </p:spPr>
      </p:sp>
      <p:sp>
        <p:nvSpPr>
          <p:cNvPr id="315464" name="直接连接符 315463"/>
          <p:cNvSpPr/>
          <p:nvPr/>
        </p:nvSpPr>
        <p:spPr>
          <a:xfrm>
            <a:off x="1143000" y="6121400"/>
            <a:ext cx="0" cy="228600"/>
          </a:xfrm>
          <a:prstGeom prst="line">
            <a:avLst/>
          </a:prstGeom>
          <a:ln w="9525" cap="flat" cmpd="sng">
            <a:solidFill>
              <a:schemeClr val="tx1"/>
            </a:solidFill>
            <a:prstDash val="solid"/>
            <a:headEnd type="none" w="med" len="med"/>
            <a:tailEnd type="triangle" w="med" len="med"/>
          </a:ln>
        </p:spPr>
      </p:sp>
      <p:sp>
        <p:nvSpPr>
          <p:cNvPr id="315465" name="文本框 315464"/>
          <p:cNvSpPr txBox="1"/>
          <p:nvPr/>
        </p:nvSpPr>
        <p:spPr>
          <a:xfrm>
            <a:off x="596900" y="6299200"/>
            <a:ext cx="11049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代收代管</a:t>
            </a:r>
            <a:endParaRPr lang="zh-CN" altLang="en-US" sz="1200">
              <a:solidFill>
                <a:schemeClr val="accent2"/>
              </a:solidFill>
              <a:latin typeface="Times New Roman" panose="02020603050405020304" charset="0"/>
            </a:endParaRPr>
          </a:p>
        </p:txBody>
      </p:sp>
      <p:sp>
        <p:nvSpPr>
          <p:cNvPr id="315466" name="直接连接符 315465"/>
          <p:cNvSpPr/>
          <p:nvPr/>
        </p:nvSpPr>
        <p:spPr>
          <a:xfrm>
            <a:off x="7315200" y="6096000"/>
            <a:ext cx="0" cy="228600"/>
          </a:xfrm>
          <a:prstGeom prst="line">
            <a:avLst/>
          </a:prstGeom>
          <a:ln w="9525" cap="flat" cmpd="sng">
            <a:solidFill>
              <a:schemeClr val="tx1"/>
            </a:solidFill>
            <a:prstDash val="solid"/>
            <a:headEnd type="none" w="med" len="med"/>
            <a:tailEnd type="triangle" w="med" len="med"/>
          </a:ln>
        </p:spPr>
      </p:sp>
      <p:sp>
        <p:nvSpPr>
          <p:cNvPr id="315467" name="文本框 315466"/>
          <p:cNvSpPr txBox="1"/>
          <p:nvPr/>
        </p:nvSpPr>
        <p:spPr>
          <a:xfrm>
            <a:off x="6762750" y="6278563"/>
            <a:ext cx="11049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请款依据</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6418" name="流程图: 文档 316417"/>
          <p:cNvSpPr/>
          <p:nvPr/>
        </p:nvSpPr>
        <p:spPr>
          <a:xfrm>
            <a:off x="2628900" y="12112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19" name="流程图: 文档 316418"/>
          <p:cNvSpPr/>
          <p:nvPr/>
        </p:nvSpPr>
        <p:spPr>
          <a:xfrm>
            <a:off x="4746625" y="29940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20" name="流程图: 决策 316419"/>
          <p:cNvSpPr/>
          <p:nvPr/>
        </p:nvSpPr>
        <p:spPr>
          <a:xfrm>
            <a:off x="3521075" y="3032125"/>
            <a:ext cx="838200" cy="473075"/>
          </a:xfrm>
          <a:prstGeom prst="flowChartDecision">
            <a:avLst/>
          </a:prstGeom>
          <a:solidFill>
            <a:srgbClr val="FFCC00"/>
          </a:solidFill>
          <a:ln w="9525" cap="flat" cmpd="sng">
            <a:solidFill>
              <a:schemeClr val="tx1"/>
            </a:solidFill>
            <a:prstDash val="solid"/>
            <a:miter/>
            <a:headEnd type="none" w="med" len="med"/>
            <a:tailEnd type="none" w="med" len="med"/>
          </a:ln>
        </p:spPr>
        <p:txBody>
          <a:bodyPr/>
          <a:p>
            <a:endParaRPr lang="zh-CN" altLang="en-US"/>
          </a:p>
        </p:txBody>
      </p:sp>
      <p:sp>
        <p:nvSpPr>
          <p:cNvPr id="316421" name="文本框 316420"/>
          <p:cNvSpPr txBox="1"/>
          <p:nvPr/>
        </p:nvSpPr>
        <p:spPr>
          <a:xfrm>
            <a:off x="3733800" y="2679700"/>
            <a:ext cx="914400" cy="274638"/>
          </a:xfrm>
          <a:prstGeom prst="rect">
            <a:avLst/>
          </a:prstGeom>
          <a:noFill/>
          <a:ln w="9525">
            <a:noFill/>
          </a:ln>
        </p:spPr>
        <p:txBody>
          <a:bodyPr>
            <a:spAutoFit/>
          </a:bodyPr>
          <a:p>
            <a:pPr fontAlgn="ctr">
              <a:spcBef>
                <a:spcPct val="50000"/>
              </a:spcBef>
            </a:pPr>
            <a:endParaRPr sz="1200" dirty="0">
              <a:solidFill>
                <a:schemeClr val="accent2"/>
              </a:solidFill>
              <a:latin typeface="Times New Roman" panose="02020603050405020304" charset="0"/>
            </a:endParaRPr>
          </a:p>
        </p:txBody>
      </p:sp>
      <p:sp>
        <p:nvSpPr>
          <p:cNvPr id="316422" name="文本框 316421"/>
          <p:cNvSpPr txBox="1"/>
          <p:nvPr/>
        </p:nvSpPr>
        <p:spPr>
          <a:xfrm>
            <a:off x="0" y="0"/>
            <a:ext cx="428625" cy="25146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原材料入库流程</a:t>
            </a:r>
            <a:endParaRPr lang="zh-CN" altLang="en-US" sz="1600" b="1" dirty="0">
              <a:solidFill>
                <a:schemeClr val="accent2"/>
              </a:solidFill>
              <a:latin typeface="Times New Roman" panose="02020603050405020304" charset="0"/>
            </a:endParaRPr>
          </a:p>
        </p:txBody>
      </p:sp>
      <p:sp>
        <p:nvSpPr>
          <p:cNvPr id="316423" name="文本框 316422"/>
          <p:cNvSpPr txBox="1"/>
          <p:nvPr/>
        </p:nvSpPr>
        <p:spPr>
          <a:xfrm>
            <a:off x="777875" y="152400"/>
            <a:ext cx="7467600" cy="336550"/>
          </a:xfrm>
          <a:prstGeom prst="rect">
            <a:avLst/>
          </a:prstGeom>
          <a:noFill/>
          <a:ln w="9525">
            <a:noFill/>
          </a:ln>
        </p:spPr>
        <p:txBody>
          <a:bodyPr>
            <a:spAutoFit/>
          </a:bodyPr>
          <a:p>
            <a:pPr fontAlgn="ctr">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供应部              供应商         过磅员         化验员          原料仓管员        分厂会计</a:t>
            </a:r>
            <a:endParaRPr lang="zh-CN" altLang="en-US" sz="1600" dirty="0">
              <a:latin typeface="Times New Roman" panose="02020603050405020304" charset="0"/>
            </a:endParaRPr>
          </a:p>
        </p:txBody>
      </p:sp>
      <p:sp>
        <p:nvSpPr>
          <p:cNvPr id="316424" name="直接连接符 316423"/>
          <p:cNvSpPr/>
          <p:nvPr/>
        </p:nvSpPr>
        <p:spPr>
          <a:xfrm>
            <a:off x="930275" y="457200"/>
            <a:ext cx="7196138" cy="0"/>
          </a:xfrm>
          <a:prstGeom prst="line">
            <a:avLst/>
          </a:prstGeom>
          <a:ln w="9525" cap="flat" cmpd="sng">
            <a:solidFill>
              <a:schemeClr val="tx1"/>
            </a:solidFill>
            <a:prstDash val="solid"/>
            <a:headEnd type="none" w="med" len="med"/>
            <a:tailEnd type="none" w="med" len="med"/>
          </a:ln>
        </p:spPr>
      </p:sp>
      <p:sp>
        <p:nvSpPr>
          <p:cNvPr id="316425" name="流程图: 文档 316424"/>
          <p:cNvSpPr/>
          <p:nvPr/>
        </p:nvSpPr>
        <p:spPr>
          <a:xfrm>
            <a:off x="6130925" y="45085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26" name="流程图: 文档 316425"/>
          <p:cNvSpPr/>
          <p:nvPr/>
        </p:nvSpPr>
        <p:spPr>
          <a:xfrm>
            <a:off x="6054725" y="45561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27" name="流程图: 文档 316426"/>
          <p:cNvSpPr/>
          <p:nvPr/>
        </p:nvSpPr>
        <p:spPr>
          <a:xfrm>
            <a:off x="3822700" y="51435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28" name="文本框 316427"/>
          <p:cNvSpPr txBox="1"/>
          <p:nvPr/>
        </p:nvSpPr>
        <p:spPr>
          <a:xfrm>
            <a:off x="4127500" y="53562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6429" name="流程图: 文档 316428"/>
          <p:cNvSpPr/>
          <p:nvPr/>
        </p:nvSpPr>
        <p:spPr>
          <a:xfrm>
            <a:off x="3746500" y="52197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30" name="流程图: 文档 316429"/>
          <p:cNvSpPr/>
          <p:nvPr/>
        </p:nvSpPr>
        <p:spPr>
          <a:xfrm>
            <a:off x="3670300" y="52959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31" name="流程图: 文档 316430"/>
          <p:cNvSpPr/>
          <p:nvPr/>
        </p:nvSpPr>
        <p:spPr>
          <a:xfrm>
            <a:off x="3594100" y="53721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316432" name="文本框 316431"/>
          <p:cNvSpPr txBox="1"/>
          <p:nvPr/>
        </p:nvSpPr>
        <p:spPr>
          <a:xfrm>
            <a:off x="3594100" y="543242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16433" name="文本框 316432"/>
          <p:cNvSpPr txBox="1"/>
          <p:nvPr/>
        </p:nvSpPr>
        <p:spPr>
          <a:xfrm>
            <a:off x="4127500" y="53562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6434" name="文本框 316433"/>
          <p:cNvSpPr txBox="1"/>
          <p:nvPr/>
        </p:nvSpPr>
        <p:spPr>
          <a:xfrm>
            <a:off x="4387850" y="51149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6435" name="流程图: 文档 316434"/>
          <p:cNvSpPr/>
          <p:nvPr/>
        </p:nvSpPr>
        <p:spPr>
          <a:xfrm>
            <a:off x="2540000" y="12811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36" name="文本框 316435"/>
          <p:cNvSpPr txBox="1"/>
          <p:nvPr/>
        </p:nvSpPr>
        <p:spPr>
          <a:xfrm>
            <a:off x="2530475" y="133826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16437" name="文本框 316436"/>
          <p:cNvSpPr txBox="1"/>
          <p:nvPr/>
        </p:nvSpPr>
        <p:spPr>
          <a:xfrm>
            <a:off x="2435225" y="1758950"/>
            <a:ext cx="30480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装货</a:t>
            </a:r>
            <a:endParaRPr lang="zh-CN" altLang="en-US" sz="1200" dirty="0">
              <a:solidFill>
                <a:schemeClr val="accent2"/>
              </a:solidFill>
              <a:latin typeface="Times New Roman" panose="02020603050405020304" charset="0"/>
            </a:endParaRPr>
          </a:p>
        </p:txBody>
      </p:sp>
      <p:sp>
        <p:nvSpPr>
          <p:cNvPr id="316438" name="直接连接符 316437"/>
          <p:cNvSpPr/>
          <p:nvPr/>
        </p:nvSpPr>
        <p:spPr>
          <a:xfrm>
            <a:off x="3092450" y="2057400"/>
            <a:ext cx="609600" cy="0"/>
          </a:xfrm>
          <a:prstGeom prst="line">
            <a:avLst/>
          </a:prstGeom>
          <a:ln w="9525" cap="flat" cmpd="sng">
            <a:solidFill>
              <a:schemeClr val="tx1"/>
            </a:solidFill>
            <a:prstDash val="solid"/>
            <a:headEnd type="none" w="med" len="med"/>
            <a:tailEnd type="triangle" w="med" len="med"/>
          </a:ln>
        </p:spPr>
      </p:sp>
      <p:sp>
        <p:nvSpPr>
          <p:cNvPr id="316439" name="文本框 316438"/>
          <p:cNvSpPr txBox="1"/>
          <p:nvPr/>
        </p:nvSpPr>
        <p:spPr>
          <a:xfrm>
            <a:off x="3411538" y="3138488"/>
            <a:ext cx="1038225" cy="274637"/>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目测外观</a:t>
            </a:r>
            <a:endParaRPr lang="zh-CN" altLang="en-US" sz="1200" dirty="0">
              <a:solidFill>
                <a:schemeClr val="accent2"/>
              </a:solidFill>
              <a:latin typeface="Times New Roman" panose="02020603050405020304" charset="0"/>
            </a:endParaRPr>
          </a:p>
        </p:txBody>
      </p:sp>
      <p:sp>
        <p:nvSpPr>
          <p:cNvPr id="316440" name="直接连接符 316439"/>
          <p:cNvSpPr/>
          <p:nvPr/>
        </p:nvSpPr>
        <p:spPr>
          <a:xfrm>
            <a:off x="3946525" y="3505200"/>
            <a:ext cx="0" cy="292100"/>
          </a:xfrm>
          <a:prstGeom prst="line">
            <a:avLst/>
          </a:prstGeom>
          <a:ln w="9525" cap="flat" cmpd="sng">
            <a:solidFill>
              <a:schemeClr val="tx1"/>
            </a:solidFill>
            <a:prstDash val="solid"/>
            <a:headEnd type="none" w="med" len="med"/>
            <a:tailEnd type="triangle" w="med" len="med"/>
          </a:ln>
        </p:spPr>
      </p:sp>
      <p:pic>
        <p:nvPicPr>
          <p:cNvPr id="316441" name="图片 316440" descr="IN00561_"/>
          <p:cNvPicPr>
            <a:picLocks noChangeAspect="1"/>
          </p:cNvPicPr>
          <p:nvPr/>
        </p:nvPicPr>
        <p:blipFill>
          <a:blip r:embed="rId1"/>
          <a:stretch>
            <a:fillRect/>
          </a:stretch>
        </p:blipFill>
        <p:spPr>
          <a:xfrm>
            <a:off x="2727325" y="3089275"/>
            <a:ext cx="428625" cy="504825"/>
          </a:xfrm>
          <a:prstGeom prst="rect">
            <a:avLst/>
          </a:prstGeom>
          <a:noFill/>
          <a:ln w="9525">
            <a:noFill/>
          </a:ln>
        </p:spPr>
      </p:pic>
      <p:sp>
        <p:nvSpPr>
          <p:cNvPr id="316442" name="直接连接符 316441"/>
          <p:cNvSpPr/>
          <p:nvPr/>
        </p:nvSpPr>
        <p:spPr>
          <a:xfrm flipH="1">
            <a:off x="3076575" y="3270250"/>
            <a:ext cx="457200" cy="0"/>
          </a:xfrm>
          <a:prstGeom prst="line">
            <a:avLst/>
          </a:prstGeom>
          <a:ln w="9525" cap="flat" cmpd="sng">
            <a:solidFill>
              <a:schemeClr val="tx1"/>
            </a:solidFill>
            <a:prstDash val="solid"/>
            <a:headEnd type="none" w="med" len="med"/>
            <a:tailEnd type="triangle" w="med" len="med"/>
          </a:ln>
        </p:spPr>
      </p:sp>
      <p:sp>
        <p:nvSpPr>
          <p:cNvPr id="316443" name="文本框 316442"/>
          <p:cNvSpPr txBox="1"/>
          <p:nvPr/>
        </p:nvSpPr>
        <p:spPr>
          <a:xfrm>
            <a:off x="3152775" y="3025775"/>
            <a:ext cx="533400" cy="274638"/>
          </a:xfrm>
          <a:prstGeom prst="rect">
            <a:avLst/>
          </a:prstGeom>
          <a:noFill/>
          <a:ln w="9525">
            <a:noFill/>
          </a:ln>
        </p:spPr>
        <p:txBody>
          <a:bodyPr>
            <a:spAutoFit/>
          </a:bodyPr>
          <a:p>
            <a:pPr fontAlgn="ctr">
              <a:spcBef>
                <a:spcPct val="50000"/>
              </a:spcBef>
            </a:pPr>
            <a:r>
              <a:rPr lang="en-US" altLang="zh-CN" sz="1200">
                <a:solidFill>
                  <a:srgbClr val="FF0000"/>
                </a:solidFill>
                <a:latin typeface="Times New Roman" panose="02020603050405020304" charset="0"/>
              </a:rPr>
              <a:t>NG</a:t>
            </a:r>
            <a:endParaRPr lang="en-US" altLang="zh-CN" sz="1200">
              <a:solidFill>
                <a:srgbClr val="FF0000"/>
              </a:solidFill>
              <a:latin typeface="Times New Roman" panose="02020603050405020304" charset="0"/>
            </a:endParaRPr>
          </a:p>
        </p:txBody>
      </p:sp>
      <p:sp>
        <p:nvSpPr>
          <p:cNvPr id="316444" name="文本框 316443"/>
          <p:cNvSpPr txBox="1"/>
          <p:nvPr/>
        </p:nvSpPr>
        <p:spPr>
          <a:xfrm>
            <a:off x="3930650" y="3444875"/>
            <a:ext cx="533400" cy="274638"/>
          </a:xfrm>
          <a:prstGeom prst="rect">
            <a:avLst/>
          </a:prstGeom>
          <a:noFill/>
          <a:ln w="9525">
            <a:noFill/>
          </a:ln>
        </p:spPr>
        <p:txBody>
          <a:bodyPr>
            <a:spAutoFit/>
          </a:bodyPr>
          <a:p>
            <a:pPr font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316445" name="文本框 316444"/>
          <p:cNvSpPr txBox="1"/>
          <p:nvPr/>
        </p:nvSpPr>
        <p:spPr>
          <a:xfrm>
            <a:off x="3340100" y="3746500"/>
            <a:ext cx="106680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填写毛重</a:t>
            </a:r>
            <a:endParaRPr lang="zh-CN" altLang="en-US" sz="1200" dirty="0">
              <a:solidFill>
                <a:schemeClr val="accent2"/>
              </a:solidFill>
              <a:latin typeface="Times New Roman" panose="02020603050405020304" charset="0"/>
            </a:endParaRPr>
          </a:p>
        </p:txBody>
      </p:sp>
      <p:sp>
        <p:nvSpPr>
          <p:cNvPr id="316446" name="直接连接符 316445"/>
          <p:cNvSpPr/>
          <p:nvPr/>
        </p:nvSpPr>
        <p:spPr>
          <a:xfrm>
            <a:off x="3943350" y="2813050"/>
            <a:ext cx="0" cy="228600"/>
          </a:xfrm>
          <a:prstGeom prst="line">
            <a:avLst/>
          </a:prstGeom>
          <a:ln w="9525" cap="flat" cmpd="sng">
            <a:solidFill>
              <a:schemeClr val="tx1"/>
            </a:solidFill>
            <a:prstDash val="solid"/>
            <a:headEnd type="none" w="med" len="med"/>
            <a:tailEnd type="triangle" w="med" len="med"/>
          </a:ln>
        </p:spPr>
      </p:sp>
      <p:sp>
        <p:nvSpPr>
          <p:cNvPr id="316447" name="文本框 316446"/>
          <p:cNvSpPr txBox="1"/>
          <p:nvPr/>
        </p:nvSpPr>
        <p:spPr>
          <a:xfrm>
            <a:off x="6035675" y="1371600"/>
            <a:ext cx="9144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卸货</a:t>
            </a:r>
            <a:endParaRPr lang="zh-CN" altLang="en-US" sz="1200" dirty="0">
              <a:solidFill>
                <a:schemeClr val="accent2"/>
              </a:solidFill>
              <a:latin typeface="Times New Roman" panose="02020603050405020304" charset="0"/>
            </a:endParaRPr>
          </a:p>
        </p:txBody>
      </p:sp>
      <p:sp>
        <p:nvSpPr>
          <p:cNvPr id="316448" name="流程图: 文档 316447"/>
          <p:cNvSpPr/>
          <p:nvPr/>
        </p:nvSpPr>
        <p:spPr>
          <a:xfrm>
            <a:off x="4678363" y="30591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49" name="文本框 316448"/>
          <p:cNvSpPr txBox="1"/>
          <p:nvPr/>
        </p:nvSpPr>
        <p:spPr>
          <a:xfrm>
            <a:off x="4654550" y="3016250"/>
            <a:ext cx="777875"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16450" name="文本框 316449"/>
          <p:cNvSpPr txBox="1"/>
          <p:nvPr/>
        </p:nvSpPr>
        <p:spPr>
          <a:xfrm>
            <a:off x="4648200" y="1600200"/>
            <a:ext cx="91440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外观验证综合取样</a:t>
            </a:r>
            <a:endParaRPr lang="zh-CN" altLang="en-US" sz="1200" dirty="0">
              <a:solidFill>
                <a:schemeClr val="accent2"/>
              </a:solidFill>
              <a:latin typeface="Times New Roman" panose="02020603050405020304" charset="0"/>
            </a:endParaRPr>
          </a:p>
        </p:txBody>
      </p:sp>
      <p:sp>
        <p:nvSpPr>
          <p:cNvPr id="316451" name="直接连接符 316450"/>
          <p:cNvSpPr/>
          <p:nvPr/>
        </p:nvSpPr>
        <p:spPr>
          <a:xfrm flipV="1">
            <a:off x="4435475" y="1539875"/>
            <a:ext cx="1676400" cy="0"/>
          </a:xfrm>
          <a:prstGeom prst="line">
            <a:avLst/>
          </a:prstGeom>
          <a:ln w="9525" cap="flat" cmpd="sng">
            <a:solidFill>
              <a:schemeClr val="tx1"/>
            </a:solidFill>
            <a:prstDash val="solid"/>
            <a:headEnd type="none" w="med" len="med"/>
            <a:tailEnd type="triangle" w="med" len="med"/>
          </a:ln>
        </p:spPr>
      </p:sp>
      <p:sp>
        <p:nvSpPr>
          <p:cNvPr id="316452" name="文本框 316451"/>
          <p:cNvSpPr txBox="1"/>
          <p:nvPr/>
        </p:nvSpPr>
        <p:spPr>
          <a:xfrm>
            <a:off x="4591050" y="2390775"/>
            <a:ext cx="86995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化  验</a:t>
            </a:r>
            <a:endParaRPr lang="zh-CN" altLang="en-US" sz="1200" dirty="0">
              <a:solidFill>
                <a:schemeClr val="accent2"/>
              </a:solidFill>
              <a:latin typeface="Times New Roman" panose="02020603050405020304" charset="0"/>
            </a:endParaRPr>
          </a:p>
        </p:txBody>
      </p:sp>
      <p:sp>
        <p:nvSpPr>
          <p:cNvPr id="316454" name="直接连接符 316453"/>
          <p:cNvSpPr/>
          <p:nvPr/>
        </p:nvSpPr>
        <p:spPr>
          <a:xfrm>
            <a:off x="5032375" y="2619375"/>
            <a:ext cx="0" cy="381000"/>
          </a:xfrm>
          <a:prstGeom prst="line">
            <a:avLst/>
          </a:prstGeom>
          <a:ln w="9525" cap="flat" cmpd="sng">
            <a:solidFill>
              <a:schemeClr val="tx1"/>
            </a:solidFill>
            <a:prstDash val="solid"/>
            <a:headEnd type="none" w="med" len="med"/>
            <a:tailEnd type="triangle" w="med" len="med"/>
          </a:ln>
        </p:spPr>
      </p:sp>
      <p:sp>
        <p:nvSpPr>
          <p:cNvPr id="316455" name="直接连接符 316454"/>
          <p:cNvSpPr/>
          <p:nvPr/>
        </p:nvSpPr>
        <p:spPr>
          <a:xfrm flipH="1">
            <a:off x="4435475" y="1538288"/>
            <a:ext cx="0" cy="2333625"/>
          </a:xfrm>
          <a:prstGeom prst="line">
            <a:avLst/>
          </a:prstGeom>
          <a:ln w="9525" cap="flat" cmpd="sng">
            <a:solidFill>
              <a:schemeClr val="tx1"/>
            </a:solidFill>
            <a:prstDash val="solid"/>
            <a:headEnd type="none" w="med" len="med"/>
            <a:tailEnd type="none" w="med" len="med"/>
          </a:ln>
        </p:spPr>
      </p:sp>
      <p:sp>
        <p:nvSpPr>
          <p:cNvPr id="316457" name="直接连接符 316456"/>
          <p:cNvSpPr/>
          <p:nvPr/>
        </p:nvSpPr>
        <p:spPr>
          <a:xfrm flipH="1">
            <a:off x="3978275" y="4397375"/>
            <a:ext cx="0" cy="203200"/>
          </a:xfrm>
          <a:prstGeom prst="line">
            <a:avLst/>
          </a:prstGeom>
          <a:ln w="9525" cap="flat" cmpd="sng">
            <a:solidFill>
              <a:schemeClr val="tx1"/>
            </a:solidFill>
            <a:prstDash val="solid"/>
            <a:headEnd type="none" w="med" len="med"/>
            <a:tailEnd type="triangle" w="med" len="med"/>
          </a:ln>
        </p:spPr>
      </p:sp>
      <p:sp>
        <p:nvSpPr>
          <p:cNvPr id="316458" name="文本框 316457"/>
          <p:cNvSpPr txBox="1"/>
          <p:nvPr/>
        </p:nvSpPr>
        <p:spPr>
          <a:xfrm>
            <a:off x="3292475" y="4295775"/>
            <a:ext cx="7620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磅皮重</a:t>
            </a:r>
            <a:endParaRPr lang="zh-CN" altLang="en-US" sz="1200" dirty="0">
              <a:solidFill>
                <a:schemeClr val="accent2"/>
              </a:solidFill>
              <a:latin typeface="Times New Roman" panose="02020603050405020304" charset="0"/>
            </a:endParaRPr>
          </a:p>
        </p:txBody>
      </p:sp>
      <p:sp>
        <p:nvSpPr>
          <p:cNvPr id="316459" name="直接连接符 316458"/>
          <p:cNvSpPr/>
          <p:nvPr/>
        </p:nvSpPr>
        <p:spPr>
          <a:xfrm>
            <a:off x="6340475" y="4981575"/>
            <a:ext cx="0" cy="457200"/>
          </a:xfrm>
          <a:prstGeom prst="line">
            <a:avLst/>
          </a:prstGeom>
          <a:ln w="9525" cap="flat" cmpd="sng">
            <a:solidFill>
              <a:schemeClr val="tx1"/>
            </a:solidFill>
            <a:prstDash val="solid"/>
            <a:headEnd type="none" w="med" len="med"/>
            <a:tailEnd type="triangle" w="med" len="med"/>
          </a:ln>
        </p:spPr>
      </p:sp>
      <p:sp>
        <p:nvSpPr>
          <p:cNvPr id="316460" name="文本框 316459"/>
          <p:cNvSpPr txBox="1"/>
          <p:nvPr/>
        </p:nvSpPr>
        <p:spPr>
          <a:xfrm>
            <a:off x="6696075" y="44577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6461" name="流程图: 文档 316460"/>
          <p:cNvSpPr/>
          <p:nvPr/>
        </p:nvSpPr>
        <p:spPr>
          <a:xfrm>
            <a:off x="5978525" y="46164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62" name="文本框 316461"/>
          <p:cNvSpPr txBox="1"/>
          <p:nvPr/>
        </p:nvSpPr>
        <p:spPr>
          <a:xfrm>
            <a:off x="5997575" y="470217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16463" name="文本框 316462"/>
          <p:cNvSpPr txBox="1"/>
          <p:nvPr/>
        </p:nvSpPr>
        <p:spPr>
          <a:xfrm>
            <a:off x="6524625" y="45942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6464" name="流程图: 文档 316463"/>
          <p:cNvSpPr/>
          <p:nvPr/>
        </p:nvSpPr>
        <p:spPr>
          <a:xfrm>
            <a:off x="6188075" y="54387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65" name="流程图: 文档 316464"/>
          <p:cNvSpPr/>
          <p:nvPr/>
        </p:nvSpPr>
        <p:spPr>
          <a:xfrm>
            <a:off x="6111875" y="55022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66" name="流程图: 文档 316465"/>
          <p:cNvSpPr/>
          <p:nvPr/>
        </p:nvSpPr>
        <p:spPr>
          <a:xfrm>
            <a:off x="6035675" y="55784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67" name="文本框 316466"/>
          <p:cNvSpPr txBox="1"/>
          <p:nvPr/>
        </p:nvSpPr>
        <p:spPr>
          <a:xfrm>
            <a:off x="6340475" y="57912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6468" name="流程图: 文档 316467"/>
          <p:cNvSpPr/>
          <p:nvPr/>
        </p:nvSpPr>
        <p:spPr>
          <a:xfrm>
            <a:off x="5973763" y="56403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69" name="流程图: 文档 316468"/>
          <p:cNvSpPr/>
          <p:nvPr/>
        </p:nvSpPr>
        <p:spPr>
          <a:xfrm>
            <a:off x="5911850" y="57165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70" name="流程图: 文档 316469"/>
          <p:cNvSpPr/>
          <p:nvPr/>
        </p:nvSpPr>
        <p:spPr>
          <a:xfrm>
            <a:off x="5835650" y="57927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71" name="文本框 316470"/>
          <p:cNvSpPr txBox="1"/>
          <p:nvPr/>
        </p:nvSpPr>
        <p:spPr>
          <a:xfrm>
            <a:off x="5821363" y="582612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6472" name="文本框 316471"/>
          <p:cNvSpPr txBox="1"/>
          <p:nvPr/>
        </p:nvSpPr>
        <p:spPr>
          <a:xfrm>
            <a:off x="6365875" y="57785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pic>
        <p:nvPicPr>
          <p:cNvPr id="316473" name="图片 316472" descr="IN00561_"/>
          <p:cNvPicPr>
            <a:picLocks noChangeAspect="1"/>
          </p:cNvPicPr>
          <p:nvPr/>
        </p:nvPicPr>
        <p:blipFill>
          <a:blip r:embed="rId1"/>
          <a:stretch>
            <a:fillRect/>
          </a:stretch>
        </p:blipFill>
        <p:spPr>
          <a:xfrm>
            <a:off x="2698750" y="1790700"/>
            <a:ext cx="428625" cy="504825"/>
          </a:xfrm>
          <a:prstGeom prst="rect">
            <a:avLst/>
          </a:prstGeom>
          <a:noFill/>
          <a:ln w="9525">
            <a:noFill/>
          </a:ln>
        </p:spPr>
      </p:pic>
      <p:pic>
        <p:nvPicPr>
          <p:cNvPr id="316474" name="图片 316473" descr="IN00561_"/>
          <p:cNvPicPr>
            <a:picLocks noChangeAspect="1"/>
          </p:cNvPicPr>
          <p:nvPr/>
        </p:nvPicPr>
        <p:blipFill>
          <a:blip r:embed="rId1"/>
          <a:stretch>
            <a:fillRect/>
          </a:stretch>
        </p:blipFill>
        <p:spPr>
          <a:xfrm>
            <a:off x="3749675" y="2295525"/>
            <a:ext cx="428625" cy="504825"/>
          </a:xfrm>
          <a:prstGeom prst="rect">
            <a:avLst/>
          </a:prstGeom>
          <a:noFill/>
          <a:ln w="9525">
            <a:noFill/>
          </a:ln>
        </p:spPr>
      </p:pic>
      <p:pic>
        <p:nvPicPr>
          <p:cNvPr id="316475" name="图片 316474" descr="IN00561_"/>
          <p:cNvPicPr>
            <a:picLocks noChangeAspect="1"/>
          </p:cNvPicPr>
          <p:nvPr/>
        </p:nvPicPr>
        <p:blipFill>
          <a:blip r:embed="rId1"/>
          <a:stretch>
            <a:fillRect/>
          </a:stretch>
        </p:blipFill>
        <p:spPr>
          <a:xfrm>
            <a:off x="6140450" y="1631950"/>
            <a:ext cx="428625" cy="504825"/>
          </a:xfrm>
          <a:prstGeom prst="rect">
            <a:avLst/>
          </a:prstGeom>
          <a:solidFill>
            <a:schemeClr val="bg1"/>
          </a:solidFill>
          <a:ln w="9525">
            <a:noFill/>
          </a:ln>
        </p:spPr>
      </p:pic>
      <p:sp>
        <p:nvSpPr>
          <p:cNvPr id="316476" name="直接连接符 316475"/>
          <p:cNvSpPr/>
          <p:nvPr/>
        </p:nvSpPr>
        <p:spPr>
          <a:xfrm>
            <a:off x="5289550" y="4819650"/>
            <a:ext cx="625475" cy="0"/>
          </a:xfrm>
          <a:prstGeom prst="line">
            <a:avLst/>
          </a:prstGeom>
          <a:ln w="9525" cap="flat" cmpd="sng">
            <a:solidFill>
              <a:schemeClr val="tx1"/>
            </a:solidFill>
            <a:prstDash val="solid"/>
            <a:headEnd type="none" w="med" len="med"/>
            <a:tailEnd type="triangle" w="med" len="med"/>
          </a:ln>
        </p:spPr>
      </p:sp>
      <p:sp>
        <p:nvSpPr>
          <p:cNvPr id="316477" name="文本框 316476"/>
          <p:cNvSpPr txBox="1"/>
          <p:nvPr/>
        </p:nvSpPr>
        <p:spPr>
          <a:xfrm>
            <a:off x="6746875" y="53975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16478" name="流程图: 文档 316477"/>
          <p:cNvSpPr/>
          <p:nvPr/>
        </p:nvSpPr>
        <p:spPr>
          <a:xfrm>
            <a:off x="1263650" y="36353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79" name="文本框 316478"/>
          <p:cNvSpPr txBox="1"/>
          <p:nvPr/>
        </p:nvSpPr>
        <p:spPr>
          <a:xfrm>
            <a:off x="1282700" y="36576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16480" name="文本框 316479"/>
          <p:cNvSpPr txBox="1"/>
          <p:nvPr/>
        </p:nvSpPr>
        <p:spPr>
          <a:xfrm>
            <a:off x="1803400" y="35941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6481" name="流程图: 文档 316480"/>
          <p:cNvSpPr/>
          <p:nvPr/>
        </p:nvSpPr>
        <p:spPr>
          <a:xfrm>
            <a:off x="7286625" y="39433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82" name="流程图: 文档 316481"/>
          <p:cNvSpPr/>
          <p:nvPr/>
        </p:nvSpPr>
        <p:spPr>
          <a:xfrm>
            <a:off x="7210425" y="40195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83" name="文本框 316482"/>
          <p:cNvSpPr txBox="1"/>
          <p:nvPr/>
        </p:nvSpPr>
        <p:spPr>
          <a:xfrm>
            <a:off x="7210425" y="4052888"/>
            <a:ext cx="866775"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6484" name="文本框 316483"/>
          <p:cNvSpPr txBox="1"/>
          <p:nvPr/>
        </p:nvSpPr>
        <p:spPr>
          <a:xfrm>
            <a:off x="7756525" y="39782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6485" name="文本框 316484"/>
          <p:cNvSpPr txBox="1"/>
          <p:nvPr/>
        </p:nvSpPr>
        <p:spPr>
          <a:xfrm>
            <a:off x="7848600" y="38893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6486" name="流程图: 文档 316485"/>
          <p:cNvSpPr/>
          <p:nvPr/>
        </p:nvSpPr>
        <p:spPr>
          <a:xfrm>
            <a:off x="2511425" y="51720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87" name="文本框 316486"/>
          <p:cNvSpPr txBox="1"/>
          <p:nvPr/>
        </p:nvSpPr>
        <p:spPr>
          <a:xfrm>
            <a:off x="2549525" y="521017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16488" name="文本框 316487"/>
          <p:cNvSpPr txBox="1"/>
          <p:nvPr/>
        </p:nvSpPr>
        <p:spPr>
          <a:xfrm>
            <a:off x="3070225" y="512445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6492" name="流程图: 文档 316491"/>
          <p:cNvSpPr/>
          <p:nvPr/>
        </p:nvSpPr>
        <p:spPr>
          <a:xfrm>
            <a:off x="2520950" y="46386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93" name="文本框 316492"/>
          <p:cNvSpPr txBox="1"/>
          <p:nvPr/>
        </p:nvSpPr>
        <p:spPr>
          <a:xfrm>
            <a:off x="2530475" y="469582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16494" name="直接连接符 316493"/>
          <p:cNvSpPr/>
          <p:nvPr/>
        </p:nvSpPr>
        <p:spPr>
          <a:xfrm>
            <a:off x="3368675" y="5416550"/>
            <a:ext cx="0" cy="587375"/>
          </a:xfrm>
          <a:prstGeom prst="line">
            <a:avLst/>
          </a:prstGeom>
          <a:ln w="9525" cap="flat" cmpd="sng">
            <a:solidFill>
              <a:schemeClr val="tx1"/>
            </a:solidFill>
            <a:prstDash val="solid"/>
            <a:headEnd type="none" w="med" len="med"/>
            <a:tailEnd type="none" w="med" len="med"/>
          </a:ln>
        </p:spPr>
      </p:sp>
      <p:sp>
        <p:nvSpPr>
          <p:cNvPr id="316495" name="直接连接符 316494"/>
          <p:cNvSpPr/>
          <p:nvPr/>
        </p:nvSpPr>
        <p:spPr>
          <a:xfrm flipV="1">
            <a:off x="2286000" y="5994400"/>
            <a:ext cx="3505200" cy="0"/>
          </a:xfrm>
          <a:prstGeom prst="line">
            <a:avLst/>
          </a:prstGeom>
          <a:ln w="9525" cap="flat" cmpd="sng">
            <a:solidFill>
              <a:schemeClr val="tx1"/>
            </a:solidFill>
            <a:prstDash val="solid"/>
            <a:headEnd type="none" w="med" len="med"/>
            <a:tailEnd type="none" w="med" len="med"/>
          </a:ln>
        </p:spPr>
      </p:sp>
      <p:sp>
        <p:nvSpPr>
          <p:cNvPr id="316496" name="直接连接符 316495"/>
          <p:cNvSpPr/>
          <p:nvPr/>
        </p:nvSpPr>
        <p:spPr>
          <a:xfrm>
            <a:off x="2892425" y="6148388"/>
            <a:ext cx="0" cy="228600"/>
          </a:xfrm>
          <a:prstGeom prst="line">
            <a:avLst/>
          </a:prstGeom>
          <a:ln w="9525" cap="flat" cmpd="sng">
            <a:solidFill>
              <a:schemeClr val="tx1"/>
            </a:solidFill>
            <a:prstDash val="solid"/>
            <a:headEnd type="none" w="med" len="med"/>
            <a:tailEnd type="triangle" w="med" len="med"/>
          </a:ln>
        </p:spPr>
      </p:sp>
      <p:sp>
        <p:nvSpPr>
          <p:cNvPr id="316497" name="文本框 316496"/>
          <p:cNvSpPr txBox="1"/>
          <p:nvPr/>
        </p:nvSpPr>
        <p:spPr>
          <a:xfrm>
            <a:off x="2368550" y="6324600"/>
            <a:ext cx="111125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结算请款</a:t>
            </a:r>
            <a:endParaRPr lang="zh-CN" altLang="en-US" sz="1200" dirty="0">
              <a:solidFill>
                <a:schemeClr val="accent2"/>
              </a:solidFill>
              <a:latin typeface="Times New Roman" panose="02020603050405020304" charset="0"/>
            </a:endParaRPr>
          </a:p>
        </p:txBody>
      </p:sp>
      <p:sp>
        <p:nvSpPr>
          <p:cNvPr id="316498" name="流程图: 文档 316497"/>
          <p:cNvSpPr/>
          <p:nvPr/>
        </p:nvSpPr>
        <p:spPr>
          <a:xfrm>
            <a:off x="1239838" y="46418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99" name="文本框 316498"/>
          <p:cNvSpPr txBox="1"/>
          <p:nvPr/>
        </p:nvSpPr>
        <p:spPr>
          <a:xfrm>
            <a:off x="1268413" y="467518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6501" name="文本框 316500"/>
          <p:cNvSpPr txBox="1"/>
          <p:nvPr/>
        </p:nvSpPr>
        <p:spPr>
          <a:xfrm>
            <a:off x="7388225" y="4714875"/>
            <a:ext cx="6096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 帐</a:t>
            </a:r>
            <a:endParaRPr lang="zh-CN" altLang="en-US" sz="1200" dirty="0">
              <a:solidFill>
                <a:schemeClr val="accent2"/>
              </a:solidFill>
              <a:latin typeface="Times New Roman" panose="02020603050405020304" charset="0"/>
            </a:endParaRPr>
          </a:p>
        </p:txBody>
      </p:sp>
      <p:sp>
        <p:nvSpPr>
          <p:cNvPr id="316502" name="直接连接符 316501"/>
          <p:cNvSpPr/>
          <p:nvPr/>
        </p:nvSpPr>
        <p:spPr>
          <a:xfrm flipH="1">
            <a:off x="7635875" y="4460875"/>
            <a:ext cx="0" cy="304800"/>
          </a:xfrm>
          <a:prstGeom prst="line">
            <a:avLst/>
          </a:prstGeom>
          <a:ln w="9525" cap="flat" cmpd="sng">
            <a:solidFill>
              <a:schemeClr val="tx1"/>
            </a:solidFill>
            <a:prstDash val="solid"/>
            <a:headEnd type="none" w="med" len="med"/>
            <a:tailEnd type="triangle" w="med" len="med"/>
          </a:ln>
        </p:spPr>
      </p:sp>
      <p:sp>
        <p:nvSpPr>
          <p:cNvPr id="316503" name="文本框 316502"/>
          <p:cNvSpPr txBox="1"/>
          <p:nvPr/>
        </p:nvSpPr>
        <p:spPr>
          <a:xfrm>
            <a:off x="4286250" y="4552950"/>
            <a:ext cx="60960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填写净重</a:t>
            </a:r>
            <a:endParaRPr lang="zh-CN" altLang="en-US" sz="1200" dirty="0">
              <a:solidFill>
                <a:schemeClr val="accent2"/>
              </a:solidFill>
              <a:latin typeface="Times New Roman" panose="02020603050405020304" charset="0"/>
            </a:endParaRPr>
          </a:p>
        </p:txBody>
      </p:sp>
      <p:sp>
        <p:nvSpPr>
          <p:cNvPr id="316507" name="直接连接符 316506"/>
          <p:cNvSpPr/>
          <p:nvPr/>
        </p:nvSpPr>
        <p:spPr>
          <a:xfrm>
            <a:off x="3978275" y="4397375"/>
            <a:ext cx="1752600" cy="0"/>
          </a:xfrm>
          <a:prstGeom prst="line">
            <a:avLst/>
          </a:prstGeom>
          <a:ln w="9525" cap="flat" cmpd="sng">
            <a:solidFill>
              <a:schemeClr val="tx1"/>
            </a:solidFill>
            <a:prstDash val="solid"/>
            <a:headEnd type="none" w="med" len="med"/>
            <a:tailEnd type="none" w="med" len="med"/>
          </a:ln>
        </p:spPr>
      </p:sp>
      <p:sp>
        <p:nvSpPr>
          <p:cNvPr id="316508" name="直接连接符 316507"/>
          <p:cNvSpPr/>
          <p:nvPr/>
        </p:nvSpPr>
        <p:spPr>
          <a:xfrm>
            <a:off x="5730875" y="1955800"/>
            <a:ext cx="381000" cy="0"/>
          </a:xfrm>
          <a:prstGeom prst="line">
            <a:avLst/>
          </a:prstGeom>
          <a:ln w="9525" cap="flat" cmpd="sng">
            <a:solidFill>
              <a:schemeClr val="tx1"/>
            </a:solidFill>
            <a:prstDash val="solid"/>
            <a:headEnd type="none" w="med" len="med"/>
            <a:tailEnd type="none" w="med" len="med"/>
          </a:ln>
        </p:spPr>
      </p:sp>
      <p:sp>
        <p:nvSpPr>
          <p:cNvPr id="316509" name="直接连接符 316508"/>
          <p:cNvSpPr/>
          <p:nvPr/>
        </p:nvSpPr>
        <p:spPr>
          <a:xfrm>
            <a:off x="5730875" y="1952625"/>
            <a:ext cx="0" cy="2438400"/>
          </a:xfrm>
          <a:prstGeom prst="line">
            <a:avLst/>
          </a:prstGeom>
          <a:ln w="9525" cap="flat" cmpd="sng">
            <a:solidFill>
              <a:schemeClr val="tx1"/>
            </a:solidFill>
            <a:prstDash val="solid"/>
            <a:headEnd type="none" w="med" len="med"/>
            <a:tailEnd type="none" w="med" len="med"/>
          </a:ln>
        </p:spPr>
      </p:sp>
      <p:sp>
        <p:nvSpPr>
          <p:cNvPr id="316510" name="流程图: 文档 316509"/>
          <p:cNvSpPr/>
          <p:nvPr/>
        </p:nvSpPr>
        <p:spPr>
          <a:xfrm>
            <a:off x="1244600" y="4140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11" name="直接连接符 316510"/>
          <p:cNvSpPr/>
          <p:nvPr/>
        </p:nvSpPr>
        <p:spPr>
          <a:xfrm flipH="1">
            <a:off x="3211513" y="5416550"/>
            <a:ext cx="152400" cy="0"/>
          </a:xfrm>
          <a:prstGeom prst="line">
            <a:avLst/>
          </a:prstGeom>
          <a:ln w="9525" cap="flat" cmpd="sng">
            <a:solidFill>
              <a:schemeClr val="tx1"/>
            </a:solidFill>
            <a:prstDash val="solid"/>
            <a:headEnd type="none" w="med" len="med"/>
            <a:tailEnd type="triangle" w="med" len="med"/>
          </a:ln>
        </p:spPr>
      </p:sp>
      <p:sp>
        <p:nvSpPr>
          <p:cNvPr id="316512" name="直接连接符 316511"/>
          <p:cNvSpPr/>
          <p:nvPr/>
        </p:nvSpPr>
        <p:spPr>
          <a:xfrm>
            <a:off x="1616075" y="5099050"/>
            <a:ext cx="0" cy="339725"/>
          </a:xfrm>
          <a:prstGeom prst="line">
            <a:avLst/>
          </a:prstGeom>
          <a:ln w="9525" cap="flat" cmpd="sng">
            <a:solidFill>
              <a:schemeClr val="tx1"/>
            </a:solidFill>
            <a:prstDash val="solid"/>
            <a:headEnd type="none" w="med" len="med"/>
            <a:tailEnd type="triangle" w="med" len="med"/>
          </a:ln>
        </p:spPr>
      </p:sp>
      <p:sp>
        <p:nvSpPr>
          <p:cNvPr id="316513" name="文本框 316512"/>
          <p:cNvSpPr txBox="1"/>
          <p:nvPr/>
        </p:nvSpPr>
        <p:spPr>
          <a:xfrm>
            <a:off x="1133475" y="6227763"/>
            <a:ext cx="977900" cy="274637"/>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报销请款</a:t>
            </a:r>
            <a:endParaRPr lang="zh-CN" altLang="en-US" sz="1200">
              <a:solidFill>
                <a:schemeClr val="accent2"/>
              </a:solidFill>
              <a:latin typeface="Times New Roman" panose="02020603050405020304" charset="0"/>
            </a:endParaRPr>
          </a:p>
        </p:txBody>
      </p:sp>
      <p:sp>
        <p:nvSpPr>
          <p:cNvPr id="316515" name="文本框 316514"/>
          <p:cNvSpPr txBox="1"/>
          <p:nvPr/>
        </p:nvSpPr>
        <p:spPr>
          <a:xfrm>
            <a:off x="1219200" y="4127500"/>
            <a:ext cx="777875"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16516" name="文本框 316515"/>
          <p:cNvSpPr txBox="1"/>
          <p:nvPr/>
        </p:nvSpPr>
        <p:spPr>
          <a:xfrm>
            <a:off x="1801813" y="46053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6517" name="文本框 316516"/>
          <p:cNvSpPr txBox="1"/>
          <p:nvPr/>
        </p:nvSpPr>
        <p:spPr>
          <a:xfrm>
            <a:off x="5616575" y="803275"/>
            <a:ext cx="1812925"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机要室在化验报告单上填写供应商名称</a:t>
            </a:r>
            <a:endParaRPr lang="zh-CN" altLang="en-US" sz="1200" dirty="0">
              <a:solidFill>
                <a:schemeClr val="accent2"/>
              </a:solidFill>
              <a:latin typeface="Times New Roman" panose="02020603050405020304" charset="0"/>
            </a:endParaRPr>
          </a:p>
        </p:txBody>
      </p:sp>
      <p:sp>
        <p:nvSpPr>
          <p:cNvPr id="316518" name="文本框 316517"/>
          <p:cNvSpPr txBox="1"/>
          <p:nvPr/>
        </p:nvSpPr>
        <p:spPr>
          <a:xfrm>
            <a:off x="3178175" y="1165225"/>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6519" name="文本框 316518"/>
          <p:cNvSpPr txBox="1"/>
          <p:nvPr/>
        </p:nvSpPr>
        <p:spPr>
          <a:xfrm>
            <a:off x="3089275" y="1247775"/>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6520" name="文本框 316519"/>
          <p:cNvSpPr txBox="1"/>
          <p:nvPr/>
        </p:nvSpPr>
        <p:spPr>
          <a:xfrm>
            <a:off x="3060700" y="4592638"/>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6521" name="流程图: 文档 316520"/>
          <p:cNvSpPr/>
          <p:nvPr/>
        </p:nvSpPr>
        <p:spPr>
          <a:xfrm>
            <a:off x="3590925" y="46275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22" name="文本框 316521"/>
          <p:cNvSpPr txBox="1"/>
          <p:nvPr/>
        </p:nvSpPr>
        <p:spPr>
          <a:xfrm>
            <a:off x="3600450" y="468471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16523" name="文本框 316522"/>
          <p:cNvSpPr txBox="1"/>
          <p:nvPr/>
        </p:nvSpPr>
        <p:spPr>
          <a:xfrm>
            <a:off x="4130675" y="4581525"/>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6524" name="直接连接符 316523"/>
          <p:cNvSpPr/>
          <p:nvPr/>
        </p:nvSpPr>
        <p:spPr>
          <a:xfrm>
            <a:off x="5289550" y="4829175"/>
            <a:ext cx="0" cy="533400"/>
          </a:xfrm>
          <a:prstGeom prst="line">
            <a:avLst/>
          </a:prstGeom>
          <a:ln w="9525" cap="flat" cmpd="sng">
            <a:solidFill>
              <a:schemeClr val="tx1"/>
            </a:solidFill>
            <a:prstDash val="solid"/>
            <a:headEnd type="none" w="med" len="med"/>
            <a:tailEnd type="none" w="med" len="med"/>
          </a:ln>
        </p:spPr>
      </p:sp>
      <p:sp>
        <p:nvSpPr>
          <p:cNvPr id="316525" name="直接连接符 316524"/>
          <p:cNvSpPr/>
          <p:nvPr/>
        </p:nvSpPr>
        <p:spPr>
          <a:xfrm flipH="1">
            <a:off x="4537075" y="5362575"/>
            <a:ext cx="762000" cy="0"/>
          </a:xfrm>
          <a:prstGeom prst="line">
            <a:avLst/>
          </a:prstGeom>
          <a:ln w="9525" cap="flat" cmpd="sng">
            <a:solidFill>
              <a:schemeClr val="tx1"/>
            </a:solidFill>
            <a:prstDash val="solid"/>
            <a:headEnd type="none" w="med" len="med"/>
            <a:tailEnd type="none" w="med" len="med"/>
          </a:ln>
        </p:spPr>
      </p:sp>
      <p:sp>
        <p:nvSpPr>
          <p:cNvPr id="316526" name="直接连接符 316525"/>
          <p:cNvSpPr/>
          <p:nvPr/>
        </p:nvSpPr>
        <p:spPr>
          <a:xfrm flipH="1">
            <a:off x="3216275" y="4829175"/>
            <a:ext cx="381000" cy="0"/>
          </a:xfrm>
          <a:prstGeom prst="line">
            <a:avLst/>
          </a:prstGeom>
          <a:ln w="9525" cap="flat" cmpd="sng">
            <a:solidFill>
              <a:schemeClr val="tx1"/>
            </a:solidFill>
            <a:prstDash val="solid"/>
            <a:headEnd type="none" w="med" len="med"/>
            <a:tailEnd type="triangle" w="med" len="med"/>
          </a:ln>
        </p:spPr>
      </p:sp>
      <p:sp>
        <p:nvSpPr>
          <p:cNvPr id="316527" name="流程图: 文档 316526"/>
          <p:cNvSpPr/>
          <p:nvPr/>
        </p:nvSpPr>
        <p:spPr>
          <a:xfrm>
            <a:off x="1273175" y="3124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28" name="文本框 316527"/>
          <p:cNvSpPr txBox="1"/>
          <p:nvPr/>
        </p:nvSpPr>
        <p:spPr>
          <a:xfrm>
            <a:off x="1181100" y="3082925"/>
            <a:ext cx="9144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月价格和供货合同</a:t>
            </a:r>
            <a:endParaRPr lang="zh-CN" altLang="en-US" sz="1200" dirty="0">
              <a:latin typeface="Times New Roman" panose="02020603050405020304" charset="0"/>
            </a:endParaRPr>
          </a:p>
        </p:txBody>
      </p:sp>
      <p:sp>
        <p:nvSpPr>
          <p:cNvPr id="316529" name="直接连接符 316528"/>
          <p:cNvSpPr/>
          <p:nvPr/>
        </p:nvSpPr>
        <p:spPr>
          <a:xfrm>
            <a:off x="7035800" y="4203700"/>
            <a:ext cx="0" cy="1371600"/>
          </a:xfrm>
          <a:prstGeom prst="line">
            <a:avLst/>
          </a:prstGeom>
          <a:ln w="9525" cap="flat" cmpd="sng">
            <a:solidFill>
              <a:schemeClr val="tx1"/>
            </a:solidFill>
            <a:prstDash val="solid"/>
            <a:headEnd type="none" w="med" len="med"/>
            <a:tailEnd type="none" w="med" len="med"/>
          </a:ln>
        </p:spPr>
      </p:sp>
      <p:sp>
        <p:nvSpPr>
          <p:cNvPr id="316530" name="直接连接符 316529"/>
          <p:cNvSpPr/>
          <p:nvPr/>
        </p:nvSpPr>
        <p:spPr>
          <a:xfrm flipV="1">
            <a:off x="7035800" y="4203700"/>
            <a:ext cx="152400" cy="0"/>
          </a:xfrm>
          <a:prstGeom prst="line">
            <a:avLst/>
          </a:prstGeom>
          <a:ln w="9525" cap="flat" cmpd="sng">
            <a:solidFill>
              <a:schemeClr val="tx1"/>
            </a:solidFill>
            <a:prstDash val="solid"/>
            <a:headEnd type="none" w="med" len="med"/>
            <a:tailEnd type="triangle" w="med" len="med"/>
          </a:ln>
        </p:spPr>
      </p:sp>
      <p:sp>
        <p:nvSpPr>
          <p:cNvPr id="316531" name="直接连接符 316530"/>
          <p:cNvSpPr/>
          <p:nvPr/>
        </p:nvSpPr>
        <p:spPr>
          <a:xfrm>
            <a:off x="6892925" y="5578475"/>
            <a:ext cx="152400" cy="0"/>
          </a:xfrm>
          <a:prstGeom prst="line">
            <a:avLst/>
          </a:prstGeom>
          <a:ln w="9525" cap="flat" cmpd="sng">
            <a:solidFill>
              <a:schemeClr val="tx1"/>
            </a:solidFill>
            <a:prstDash val="solid"/>
            <a:headEnd type="none" w="med" len="med"/>
            <a:tailEnd type="none" w="med" len="med"/>
          </a:ln>
        </p:spPr>
      </p:sp>
      <p:sp>
        <p:nvSpPr>
          <p:cNvPr id="316532" name="流程图: 文档 316531"/>
          <p:cNvSpPr/>
          <p:nvPr/>
        </p:nvSpPr>
        <p:spPr>
          <a:xfrm>
            <a:off x="1193800" y="5440363"/>
            <a:ext cx="8382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33" name="文本框 316532"/>
          <p:cNvSpPr txBox="1"/>
          <p:nvPr/>
        </p:nvSpPr>
        <p:spPr>
          <a:xfrm>
            <a:off x="1168400" y="5438775"/>
            <a:ext cx="889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质量奖惩结算单</a:t>
            </a:r>
            <a:endParaRPr lang="zh-CN" altLang="en-US" sz="1200" dirty="0">
              <a:latin typeface="Times New Roman" panose="02020603050405020304" charset="0"/>
            </a:endParaRPr>
          </a:p>
        </p:txBody>
      </p:sp>
      <p:sp>
        <p:nvSpPr>
          <p:cNvPr id="316534" name="直接连接符 316533"/>
          <p:cNvSpPr/>
          <p:nvPr/>
        </p:nvSpPr>
        <p:spPr>
          <a:xfrm>
            <a:off x="1616075" y="5951538"/>
            <a:ext cx="0" cy="339725"/>
          </a:xfrm>
          <a:prstGeom prst="line">
            <a:avLst/>
          </a:prstGeom>
          <a:ln w="9525" cap="flat" cmpd="sng">
            <a:solidFill>
              <a:schemeClr val="tx1"/>
            </a:solidFill>
            <a:prstDash val="solid"/>
            <a:headEnd type="none" w="med" len="med"/>
            <a:tailEnd type="triangle" w="med" len="med"/>
          </a:ln>
        </p:spPr>
      </p:sp>
      <p:sp>
        <p:nvSpPr>
          <p:cNvPr id="316535" name="直接连接符 316534"/>
          <p:cNvSpPr/>
          <p:nvPr/>
        </p:nvSpPr>
        <p:spPr>
          <a:xfrm flipH="1">
            <a:off x="5359400" y="1816100"/>
            <a:ext cx="762000" cy="0"/>
          </a:xfrm>
          <a:prstGeom prst="line">
            <a:avLst/>
          </a:prstGeom>
          <a:ln w="9525" cap="flat" cmpd="sng">
            <a:solidFill>
              <a:schemeClr val="tx1"/>
            </a:solidFill>
            <a:prstDash val="solid"/>
            <a:headEnd type="triangle" w="med" len="med"/>
            <a:tailEnd type="none" w="med" len="med"/>
          </a:ln>
        </p:spPr>
      </p:sp>
      <p:sp>
        <p:nvSpPr>
          <p:cNvPr id="316536" name="直接连接符 316535"/>
          <p:cNvSpPr/>
          <p:nvPr/>
        </p:nvSpPr>
        <p:spPr>
          <a:xfrm>
            <a:off x="5016500" y="2057400"/>
            <a:ext cx="0" cy="381000"/>
          </a:xfrm>
          <a:prstGeom prst="line">
            <a:avLst/>
          </a:prstGeom>
          <a:ln w="9525" cap="flat" cmpd="sng">
            <a:solidFill>
              <a:schemeClr val="tx1"/>
            </a:solidFill>
            <a:prstDash val="solid"/>
            <a:headEnd type="none" w="med" len="med"/>
            <a:tailEnd type="triangle" w="med" len="med"/>
          </a:ln>
        </p:spPr>
      </p:sp>
      <p:sp>
        <p:nvSpPr>
          <p:cNvPr id="316537" name="文本框 316536"/>
          <p:cNvSpPr txBox="1"/>
          <p:nvPr/>
        </p:nvSpPr>
        <p:spPr>
          <a:xfrm>
            <a:off x="5829300" y="6367463"/>
            <a:ext cx="977900" cy="274637"/>
          </a:xfrm>
          <a:prstGeom prst="rect">
            <a:avLst/>
          </a:prstGeom>
          <a:noFill/>
          <a:ln w="2857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键入电脑</a:t>
            </a:r>
            <a:endParaRPr lang="zh-CN" altLang="en-US" sz="1200" dirty="0">
              <a:solidFill>
                <a:schemeClr val="accent2"/>
              </a:solidFill>
              <a:latin typeface="Times New Roman" panose="02020603050405020304" charset="0"/>
            </a:endParaRPr>
          </a:p>
        </p:txBody>
      </p:sp>
      <p:sp>
        <p:nvSpPr>
          <p:cNvPr id="316538" name="直接连接符 316537"/>
          <p:cNvSpPr/>
          <p:nvPr/>
        </p:nvSpPr>
        <p:spPr>
          <a:xfrm>
            <a:off x="6310313" y="6200775"/>
            <a:ext cx="0" cy="228600"/>
          </a:xfrm>
          <a:prstGeom prst="line">
            <a:avLst/>
          </a:prstGeom>
          <a:ln w="9525" cap="flat" cmpd="sng">
            <a:solidFill>
              <a:schemeClr val="tx1"/>
            </a:solidFill>
            <a:prstDash val="solid"/>
            <a:headEnd type="none" w="med" len="med"/>
            <a:tailEnd type="triangle" w="med" len="med"/>
          </a:ln>
        </p:spPr>
      </p:sp>
      <p:sp>
        <p:nvSpPr>
          <p:cNvPr id="316539" name="流程图: 文档 316538"/>
          <p:cNvSpPr/>
          <p:nvPr/>
        </p:nvSpPr>
        <p:spPr>
          <a:xfrm>
            <a:off x="1282700" y="508000"/>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40" name="文本框 316539"/>
          <p:cNvSpPr txBox="1"/>
          <p:nvPr/>
        </p:nvSpPr>
        <p:spPr>
          <a:xfrm>
            <a:off x="1143000" y="584200"/>
            <a:ext cx="9906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6541" name="文本框 316540"/>
          <p:cNvSpPr txBox="1"/>
          <p:nvPr/>
        </p:nvSpPr>
        <p:spPr>
          <a:xfrm>
            <a:off x="1790700" y="4572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6542" name="流程图: 文档 316541"/>
          <p:cNvSpPr/>
          <p:nvPr/>
        </p:nvSpPr>
        <p:spPr>
          <a:xfrm>
            <a:off x="2552700" y="509588"/>
            <a:ext cx="6858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43" name="文本框 316542"/>
          <p:cNvSpPr txBox="1"/>
          <p:nvPr/>
        </p:nvSpPr>
        <p:spPr>
          <a:xfrm>
            <a:off x="2413000" y="585788"/>
            <a:ext cx="990600" cy="274637"/>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请采购单</a:t>
            </a:r>
            <a:endParaRPr lang="zh-CN" altLang="en-US" sz="1200">
              <a:latin typeface="Times New Roman" panose="02020603050405020304" charset="0"/>
            </a:endParaRPr>
          </a:p>
        </p:txBody>
      </p:sp>
      <p:sp>
        <p:nvSpPr>
          <p:cNvPr id="316544" name="直接连接符 316543"/>
          <p:cNvSpPr/>
          <p:nvPr/>
        </p:nvSpPr>
        <p:spPr>
          <a:xfrm>
            <a:off x="2895600" y="1028700"/>
            <a:ext cx="0" cy="166688"/>
          </a:xfrm>
          <a:prstGeom prst="line">
            <a:avLst/>
          </a:prstGeom>
          <a:ln w="9525" cap="flat" cmpd="sng">
            <a:solidFill>
              <a:schemeClr val="tx1"/>
            </a:solidFill>
            <a:prstDash val="solid"/>
            <a:headEnd type="none" w="med" len="med"/>
            <a:tailEnd type="triangle" w="med" len="med"/>
          </a:ln>
        </p:spPr>
      </p:sp>
      <p:sp>
        <p:nvSpPr>
          <p:cNvPr id="316545" name="直接连接符 316544"/>
          <p:cNvSpPr/>
          <p:nvPr/>
        </p:nvSpPr>
        <p:spPr>
          <a:xfrm>
            <a:off x="1968500" y="685800"/>
            <a:ext cx="571500" cy="0"/>
          </a:xfrm>
          <a:prstGeom prst="line">
            <a:avLst/>
          </a:prstGeom>
          <a:ln w="9525" cap="flat" cmpd="sng">
            <a:solidFill>
              <a:schemeClr val="tx1"/>
            </a:solidFill>
            <a:prstDash val="solid"/>
            <a:headEnd type="none" w="med" len="med"/>
            <a:tailEnd type="triangle" w="med" len="med"/>
          </a:ln>
        </p:spPr>
      </p:sp>
      <p:sp>
        <p:nvSpPr>
          <p:cNvPr id="316546" name="流程图: 文档 316545"/>
          <p:cNvSpPr/>
          <p:nvPr/>
        </p:nvSpPr>
        <p:spPr>
          <a:xfrm>
            <a:off x="3587750" y="17811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47" name="文本框 316546"/>
          <p:cNvSpPr txBox="1"/>
          <p:nvPr/>
        </p:nvSpPr>
        <p:spPr>
          <a:xfrm>
            <a:off x="3581400" y="183832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16548" name="文本框 316547"/>
          <p:cNvSpPr txBox="1"/>
          <p:nvPr/>
        </p:nvSpPr>
        <p:spPr>
          <a:xfrm>
            <a:off x="4133850" y="1744663"/>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6549" name="直接连接符 316548"/>
          <p:cNvSpPr/>
          <p:nvPr/>
        </p:nvSpPr>
        <p:spPr>
          <a:xfrm flipH="1">
            <a:off x="4279900" y="3860800"/>
            <a:ext cx="152400" cy="0"/>
          </a:xfrm>
          <a:prstGeom prst="line">
            <a:avLst/>
          </a:prstGeom>
          <a:ln w="9525" cap="flat" cmpd="sng">
            <a:solidFill>
              <a:schemeClr val="tx1"/>
            </a:solidFill>
            <a:prstDash val="solid"/>
            <a:headEnd type="none" w="med" len="med"/>
            <a:tailEnd type="none" w="med" len="med"/>
          </a:ln>
        </p:spPr>
      </p:sp>
      <p:sp>
        <p:nvSpPr>
          <p:cNvPr id="316550" name="文本框 316549"/>
          <p:cNvSpPr txBox="1"/>
          <p:nvPr/>
        </p:nvSpPr>
        <p:spPr>
          <a:xfrm>
            <a:off x="3073400" y="4572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6551" name="矩形 316550"/>
          <p:cNvSpPr/>
          <p:nvPr/>
        </p:nvSpPr>
        <p:spPr>
          <a:xfrm>
            <a:off x="7315200" y="6324600"/>
            <a:ext cx="1828800" cy="531813"/>
          </a:xfrm>
          <a:prstGeom prst="rect">
            <a:avLst/>
          </a:prstGeom>
          <a:solidFill>
            <a:schemeClr val="bg1"/>
          </a:solidFill>
          <a:ln w="9525">
            <a:noFill/>
          </a:ln>
        </p:spPr>
        <p:txBody>
          <a:bodyPr/>
          <a:p>
            <a:endParaRPr lang="zh-CN" altLang="en-US"/>
          </a:p>
        </p:txBody>
      </p:sp>
      <p:sp>
        <p:nvSpPr>
          <p:cNvPr id="316552" name="文本框 316551"/>
          <p:cNvSpPr txBox="1"/>
          <p:nvPr/>
        </p:nvSpPr>
        <p:spPr>
          <a:xfrm>
            <a:off x="7175500" y="6388100"/>
            <a:ext cx="977900" cy="274638"/>
          </a:xfrm>
          <a:prstGeom prst="rect">
            <a:avLst/>
          </a:prstGeom>
          <a:noFill/>
          <a:ln w="28575">
            <a:noFill/>
          </a:ln>
        </p:spPr>
        <p:txBody>
          <a:bodyPr>
            <a:spAutoFit/>
          </a:bodyPr>
          <a:p>
            <a:pPr algn="ctr" fontAlgn="ctr">
              <a:spcBef>
                <a:spcPct val="50000"/>
              </a:spcBef>
            </a:pPr>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316553" name="直接连接符 316552"/>
          <p:cNvSpPr/>
          <p:nvPr/>
        </p:nvSpPr>
        <p:spPr>
          <a:xfrm>
            <a:off x="6629400" y="6515100"/>
            <a:ext cx="685800" cy="0"/>
          </a:xfrm>
          <a:prstGeom prst="line">
            <a:avLst/>
          </a:prstGeom>
          <a:ln w="28575" cap="flat" cmpd="sng">
            <a:solidFill>
              <a:srgbClr val="FF3300"/>
            </a:solidFill>
            <a:prstDash val="solid"/>
            <a:headEnd type="none" w="med" len="med"/>
            <a:tailEnd type="triangle" w="med" len="med"/>
          </a:ln>
        </p:spPr>
      </p:sp>
      <p:sp>
        <p:nvSpPr>
          <p:cNvPr id="316554" name="直接连接符 316553"/>
          <p:cNvSpPr/>
          <p:nvPr/>
        </p:nvSpPr>
        <p:spPr>
          <a:xfrm>
            <a:off x="7645400" y="4953000"/>
            <a:ext cx="0" cy="1447800"/>
          </a:xfrm>
          <a:prstGeom prst="line">
            <a:avLst/>
          </a:prstGeom>
          <a:ln w="28575" cap="flat" cmpd="sng">
            <a:solidFill>
              <a:srgbClr val="FF3300"/>
            </a:solidFill>
            <a:prstDash val="solid"/>
            <a:headEnd type="none" w="med" len="med"/>
            <a:tailEnd type="triangle" w="med" len="med"/>
          </a:ln>
        </p:spPr>
      </p:sp>
      <p:sp>
        <p:nvSpPr>
          <p:cNvPr id="316555" name="直接连接符 316554"/>
          <p:cNvSpPr/>
          <p:nvPr/>
        </p:nvSpPr>
        <p:spPr>
          <a:xfrm flipV="1">
            <a:off x="2286000" y="4775200"/>
            <a:ext cx="0" cy="1219200"/>
          </a:xfrm>
          <a:prstGeom prst="line">
            <a:avLst/>
          </a:prstGeom>
          <a:ln w="9525" cap="flat" cmpd="sng">
            <a:solidFill>
              <a:schemeClr val="tx1"/>
            </a:solidFill>
            <a:prstDash val="solid"/>
            <a:headEnd type="none" w="med" len="med"/>
            <a:tailEnd type="none" w="med" len="med"/>
          </a:ln>
        </p:spPr>
      </p:sp>
      <p:sp>
        <p:nvSpPr>
          <p:cNvPr id="316556" name="直接连接符 316555"/>
          <p:cNvSpPr/>
          <p:nvPr/>
        </p:nvSpPr>
        <p:spPr>
          <a:xfrm flipH="1">
            <a:off x="1981200" y="4775200"/>
            <a:ext cx="304800" cy="0"/>
          </a:xfrm>
          <a:prstGeom prst="line">
            <a:avLst/>
          </a:prstGeom>
          <a:ln w="9525" cap="flat" cmpd="sng">
            <a:solidFill>
              <a:schemeClr val="tx1"/>
            </a:solidFill>
            <a:prstDash val="solid"/>
            <a:headEnd type="none" w="med" len="med"/>
            <a:tailEnd type="triangle" w="med" len="med"/>
          </a:ln>
        </p:spPr>
      </p:sp>
      <p:sp>
        <p:nvSpPr>
          <p:cNvPr id="316489" name="流程图: 文档 316488"/>
          <p:cNvSpPr/>
          <p:nvPr/>
        </p:nvSpPr>
        <p:spPr>
          <a:xfrm>
            <a:off x="2511425" y="56911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490" name="文本框 316489"/>
          <p:cNvSpPr txBox="1"/>
          <p:nvPr/>
        </p:nvSpPr>
        <p:spPr>
          <a:xfrm>
            <a:off x="2552700" y="57277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6491" name="文本框 316490"/>
          <p:cNvSpPr txBox="1"/>
          <p:nvPr/>
        </p:nvSpPr>
        <p:spPr>
          <a:xfrm>
            <a:off x="3060700" y="5648325"/>
            <a:ext cx="2921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6557" name="流程图: 文档 316556"/>
          <p:cNvSpPr/>
          <p:nvPr/>
        </p:nvSpPr>
        <p:spPr>
          <a:xfrm>
            <a:off x="6137275" y="38639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58" name="流程图: 文档 316557"/>
          <p:cNvSpPr/>
          <p:nvPr/>
        </p:nvSpPr>
        <p:spPr>
          <a:xfrm>
            <a:off x="6069013" y="39290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6559" name="文本框 316558"/>
          <p:cNvSpPr txBox="1"/>
          <p:nvPr/>
        </p:nvSpPr>
        <p:spPr>
          <a:xfrm>
            <a:off x="6045200" y="3886200"/>
            <a:ext cx="777875"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16561" name="直接连接符 316560"/>
          <p:cNvSpPr/>
          <p:nvPr/>
        </p:nvSpPr>
        <p:spPr>
          <a:xfrm>
            <a:off x="5041900" y="3505200"/>
            <a:ext cx="0" cy="685800"/>
          </a:xfrm>
          <a:prstGeom prst="line">
            <a:avLst/>
          </a:prstGeom>
          <a:ln w="9525" cap="flat" cmpd="sng">
            <a:solidFill>
              <a:schemeClr val="tx1"/>
            </a:solidFill>
            <a:prstDash val="solid"/>
            <a:headEnd type="none" w="med" len="med"/>
            <a:tailEnd type="none" w="med" len="med"/>
          </a:ln>
        </p:spPr>
      </p:sp>
      <p:sp>
        <p:nvSpPr>
          <p:cNvPr id="316562" name="直接连接符 316561"/>
          <p:cNvSpPr/>
          <p:nvPr/>
        </p:nvSpPr>
        <p:spPr>
          <a:xfrm>
            <a:off x="5041900" y="4191000"/>
            <a:ext cx="9398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42" name="文本框 317441"/>
          <p:cNvSpPr txBox="1"/>
          <p:nvPr/>
        </p:nvSpPr>
        <p:spPr>
          <a:xfrm>
            <a:off x="0" y="0"/>
            <a:ext cx="428625" cy="2057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五金入库流程</a:t>
            </a:r>
            <a:endParaRPr lang="zh-CN" altLang="en-US" sz="1600" b="1" dirty="0">
              <a:solidFill>
                <a:schemeClr val="accent2"/>
              </a:solidFill>
              <a:latin typeface="Times New Roman" panose="02020603050405020304" charset="0"/>
            </a:endParaRPr>
          </a:p>
        </p:txBody>
      </p:sp>
      <p:sp>
        <p:nvSpPr>
          <p:cNvPr id="317443" name="文本框 317442"/>
          <p:cNvSpPr txBox="1"/>
          <p:nvPr/>
        </p:nvSpPr>
        <p:spPr>
          <a:xfrm>
            <a:off x="914400" y="76200"/>
            <a:ext cx="7620000" cy="336550"/>
          </a:xfrm>
          <a:prstGeom prst="rect">
            <a:avLst/>
          </a:prstGeom>
          <a:noFill/>
          <a:ln w="9525">
            <a:noFill/>
          </a:ln>
        </p:spPr>
        <p:txBody>
          <a:bodyPr>
            <a:spAutoFit/>
          </a:bodyPr>
          <a:p>
            <a:pPr fontAlgn="ctr">
              <a:spcBef>
                <a:spcPct val="50000"/>
              </a:spcBef>
            </a:pPr>
            <a:r>
              <a:rPr lang="zh-CN" altLang="en-US" sz="1600" dirty="0">
                <a:latin typeface="Times New Roman" panose="02020603050405020304" charset="0"/>
              </a:rPr>
              <a:t>采购员            五金保管          设备计划员         验收员         分厂材料会计       财务部</a:t>
            </a:r>
            <a:endParaRPr lang="zh-CN" altLang="en-US" sz="1600" dirty="0">
              <a:latin typeface="Times New Roman" panose="02020603050405020304" charset="0"/>
            </a:endParaRPr>
          </a:p>
        </p:txBody>
      </p:sp>
      <p:sp>
        <p:nvSpPr>
          <p:cNvPr id="317444" name="直接连接符 317443"/>
          <p:cNvSpPr/>
          <p:nvPr/>
        </p:nvSpPr>
        <p:spPr>
          <a:xfrm>
            <a:off x="914400" y="438150"/>
            <a:ext cx="7772400" cy="0"/>
          </a:xfrm>
          <a:prstGeom prst="line">
            <a:avLst/>
          </a:prstGeom>
          <a:ln w="9525" cap="flat" cmpd="sng">
            <a:solidFill>
              <a:schemeClr val="tx1"/>
            </a:solidFill>
            <a:prstDash val="solid"/>
            <a:headEnd type="none" w="med" len="med"/>
            <a:tailEnd type="none" w="med" len="med"/>
          </a:ln>
        </p:spPr>
      </p:sp>
      <p:sp>
        <p:nvSpPr>
          <p:cNvPr id="317445" name="直接连接符 317444"/>
          <p:cNvSpPr/>
          <p:nvPr/>
        </p:nvSpPr>
        <p:spPr>
          <a:xfrm>
            <a:off x="1447800" y="1168400"/>
            <a:ext cx="1066800" cy="0"/>
          </a:xfrm>
          <a:prstGeom prst="line">
            <a:avLst/>
          </a:prstGeom>
          <a:ln w="9525" cap="flat" cmpd="sng">
            <a:solidFill>
              <a:schemeClr val="tx1"/>
            </a:solidFill>
            <a:prstDash val="solid"/>
            <a:headEnd type="none" w="med" len="med"/>
            <a:tailEnd type="triangle" w="med" len="med"/>
          </a:ln>
        </p:spPr>
      </p:sp>
      <p:sp>
        <p:nvSpPr>
          <p:cNvPr id="317446" name="文本框 317445"/>
          <p:cNvSpPr txBox="1"/>
          <p:nvPr/>
        </p:nvSpPr>
        <p:spPr>
          <a:xfrm>
            <a:off x="2032000" y="1446213"/>
            <a:ext cx="11684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查看请采购单价格及数量</a:t>
            </a:r>
            <a:endParaRPr lang="zh-CN" altLang="en-US" sz="1200" dirty="0">
              <a:solidFill>
                <a:schemeClr val="accent2"/>
              </a:solidFill>
              <a:latin typeface="Times New Roman" panose="02020603050405020304" charset="0"/>
            </a:endParaRPr>
          </a:p>
        </p:txBody>
      </p:sp>
      <p:sp>
        <p:nvSpPr>
          <p:cNvPr id="317447" name="直接连接符 317446"/>
          <p:cNvSpPr/>
          <p:nvPr/>
        </p:nvSpPr>
        <p:spPr>
          <a:xfrm>
            <a:off x="2590800" y="1254125"/>
            <a:ext cx="0" cy="228600"/>
          </a:xfrm>
          <a:prstGeom prst="line">
            <a:avLst/>
          </a:prstGeom>
          <a:ln w="9525" cap="flat" cmpd="sng">
            <a:solidFill>
              <a:schemeClr val="tx1"/>
            </a:solidFill>
            <a:prstDash val="solid"/>
            <a:headEnd type="none" w="med" len="med"/>
            <a:tailEnd type="triangle" w="med" len="med"/>
          </a:ln>
        </p:spPr>
      </p:sp>
      <p:sp>
        <p:nvSpPr>
          <p:cNvPr id="317448" name="直接连接符 317447"/>
          <p:cNvSpPr/>
          <p:nvPr/>
        </p:nvSpPr>
        <p:spPr>
          <a:xfrm>
            <a:off x="2590800" y="1892300"/>
            <a:ext cx="0" cy="228600"/>
          </a:xfrm>
          <a:prstGeom prst="line">
            <a:avLst/>
          </a:prstGeom>
          <a:ln w="9525" cap="flat" cmpd="sng">
            <a:solidFill>
              <a:schemeClr val="tx1"/>
            </a:solidFill>
            <a:prstDash val="solid"/>
            <a:headEnd type="none" w="med" len="med"/>
            <a:tailEnd type="triangle" w="med" len="med"/>
          </a:ln>
        </p:spPr>
      </p:sp>
      <p:sp>
        <p:nvSpPr>
          <p:cNvPr id="317449" name="文本框 317448"/>
          <p:cNvSpPr txBox="1"/>
          <p:nvPr/>
        </p:nvSpPr>
        <p:spPr>
          <a:xfrm>
            <a:off x="2133600" y="2082800"/>
            <a:ext cx="91440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目测外观</a:t>
            </a:r>
            <a:endParaRPr lang="zh-CN" altLang="en-US" sz="1200" dirty="0">
              <a:solidFill>
                <a:schemeClr val="accent2"/>
              </a:solidFill>
              <a:latin typeface="Times New Roman" panose="02020603050405020304" charset="0"/>
            </a:endParaRPr>
          </a:p>
        </p:txBody>
      </p:sp>
      <p:sp>
        <p:nvSpPr>
          <p:cNvPr id="317450" name="流程图: 文档 317449"/>
          <p:cNvSpPr/>
          <p:nvPr/>
        </p:nvSpPr>
        <p:spPr>
          <a:xfrm>
            <a:off x="2333625" y="27384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51" name="流程图: 文档 317450"/>
          <p:cNvSpPr/>
          <p:nvPr/>
        </p:nvSpPr>
        <p:spPr>
          <a:xfrm>
            <a:off x="2257425" y="28051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52" name="流程图: 文档 317451"/>
          <p:cNvSpPr/>
          <p:nvPr/>
        </p:nvSpPr>
        <p:spPr>
          <a:xfrm>
            <a:off x="2181225" y="28813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53" name="流程图: 文档 317452"/>
          <p:cNvSpPr/>
          <p:nvPr/>
        </p:nvSpPr>
        <p:spPr>
          <a:xfrm>
            <a:off x="2105025" y="29575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54" name="流程图: 文档 317453"/>
          <p:cNvSpPr/>
          <p:nvPr/>
        </p:nvSpPr>
        <p:spPr>
          <a:xfrm>
            <a:off x="2028825" y="30337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55" name="流程图: 文档 317454"/>
          <p:cNvSpPr/>
          <p:nvPr/>
        </p:nvSpPr>
        <p:spPr>
          <a:xfrm>
            <a:off x="1952625" y="31099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56" name="文本框 317455"/>
          <p:cNvSpPr txBox="1"/>
          <p:nvPr/>
        </p:nvSpPr>
        <p:spPr>
          <a:xfrm>
            <a:off x="1990725" y="314325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7457" name="文本框 317456"/>
          <p:cNvSpPr txBox="1"/>
          <p:nvPr/>
        </p:nvSpPr>
        <p:spPr>
          <a:xfrm>
            <a:off x="2495550" y="307498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7458" name="文本框 317457"/>
          <p:cNvSpPr txBox="1"/>
          <p:nvPr/>
        </p:nvSpPr>
        <p:spPr>
          <a:xfrm>
            <a:off x="2895600" y="26924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17459" name="流程图: 文档 317458"/>
          <p:cNvSpPr/>
          <p:nvPr/>
        </p:nvSpPr>
        <p:spPr>
          <a:xfrm>
            <a:off x="938213" y="34845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60" name="流程图: 文档 317459"/>
          <p:cNvSpPr/>
          <p:nvPr/>
        </p:nvSpPr>
        <p:spPr>
          <a:xfrm>
            <a:off x="862013" y="35607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61" name="文本框 317460"/>
          <p:cNvSpPr txBox="1"/>
          <p:nvPr/>
        </p:nvSpPr>
        <p:spPr>
          <a:xfrm>
            <a:off x="890588" y="361791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7462" name="文本框 317461"/>
          <p:cNvSpPr txBox="1"/>
          <p:nvPr/>
        </p:nvSpPr>
        <p:spPr>
          <a:xfrm>
            <a:off x="1500188" y="344328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7463" name="文本框 317462"/>
          <p:cNvSpPr txBox="1"/>
          <p:nvPr/>
        </p:nvSpPr>
        <p:spPr>
          <a:xfrm>
            <a:off x="1409700" y="35258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7464" name="流程图: 文档 317463"/>
          <p:cNvSpPr/>
          <p:nvPr/>
        </p:nvSpPr>
        <p:spPr>
          <a:xfrm>
            <a:off x="6297613" y="50022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65" name="流程图: 文档 317464"/>
          <p:cNvSpPr/>
          <p:nvPr/>
        </p:nvSpPr>
        <p:spPr>
          <a:xfrm>
            <a:off x="6221413" y="50784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66" name="流程图: 文档 317465"/>
          <p:cNvSpPr/>
          <p:nvPr/>
        </p:nvSpPr>
        <p:spPr>
          <a:xfrm>
            <a:off x="6145213" y="51546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67" name="文本框 317466"/>
          <p:cNvSpPr txBox="1"/>
          <p:nvPr/>
        </p:nvSpPr>
        <p:spPr>
          <a:xfrm>
            <a:off x="6183313" y="518795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7468" name="文本框 317467"/>
          <p:cNvSpPr txBox="1"/>
          <p:nvPr/>
        </p:nvSpPr>
        <p:spPr>
          <a:xfrm>
            <a:off x="6858000" y="49561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17469" name="文本框 317468"/>
          <p:cNvSpPr txBox="1"/>
          <p:nvPr/>
        </p:nvSpPr>
        <p:spPr>
          <a:xfrm>
            <a:off x="6772275" y="50498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7470" name="文本框 317469"/>
          <p:cNvSpPr txBox="1"/>
          <p:nvPr/>
        </p:nvSpPr>
        <p:spPr>
          <a:xfrm>
            <a:off x="6691313" y="513715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7471" name="直接连接符 317470"/>
          <p:cNvSpPr/>
          <p:nvPr/>
        </p:nvSpPr>
        <p:spPr>
          <a:xfrm>
            <a:off x="1295400" y="4803775"/>
            <a:ext cx="5257800" cy="0"/>
          </a:xfrm>
          <a:prstGeom prst="line">
            <a:avLst/>
          </a:prstGeom>
          <a:ln w="9525" cap="flat" cmpd="sng">
            <a:solidFill>
              <a:schemeClr val="tx1"/>
            </a:solidFill>
            <a:prstDash val="solid"/>
            <a:headEnd type="none" w="med" len="med"/>
            <a:tailEnd type="none" w="med" len="med"/>
          </a:ln>
        </p:spPr>
      </p:sp>
      <p:sp>
        <p:nvSpPr>
          <p:cNvPr id="317472" name="直接连接符 317471"/>
          <p:cNvSpPr/>
          <p:nvPr/>
        </p:nvSpPr>
        <p:spPr>
          <a:xfrm>
            <a:off x="6553200" y="4803775"/>
            <a:ext cx="0" cy="195263"/>
          </a:xfrm>
          <a:prstGeom prst="line">
            <a:avLst/>
          </a:prstGeom>
          <a:ln w="9525" cap="flat" cmpd="sng">
            <a:solidFill>
              <a:schemeClr val="tx1"/>
            </a:solidFill>
            <a:prstDash val="solid"/>
            <a:headEnd type="none" w="med" len="med"/>
            <a:tailEnd type="triangle" w="med" len="med"/>
          </a:ln>
        </p:spPr>
      </p:sp>
      <p:sp>
        <p:nvSpPr>
          <p:cNvPr id="317473" name="流程图: 文档 317472"/>
          <p:cNvSpPr/>
          <p:nvPr/>
        </p:nvSpPr>
        <p:spPr>
          <a:xfrm>
            <a:off x="3614738" y="24701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74" name="文本框 317473"/>
          <p:cNvSpPr txBox="1"/>
          <p:nvPr/>
        </p:nvSpPr>
        <p:spPr>
          <a:xfrm>
            <a:off x="3643313" y="25273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7475" name="文本框 317474"/>
          <p:cNvSpPr txBox="1"/>
          <p:nvPr/>
        </p:nvSpPr>
        <p:spPr>
          <a:xfrm>
            <a:off x="4159250" y="2444750"/>
            <a:ext cx="2413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7476" name="直接连接符 317475"/>
          <p:cNvSpPr/>
          <p:nvPr/>
        </p:nvSpPr>
        <p:spPr>
          <a:xfrm>
            <a:off x="3276600" y="2670175"/>
            <a:ext cx="352425" cy="0"/>
          </a:xfrm>
          <a:prstGeom prst="line">
            <a:avLst/>
          </a:prstGeom>
          <a:ln w="9525" cap="flat" cmpd="sng">
            <a:solidFill>
              <a:schemeClr val="tx1"/>
            </a:solidFill>
            <a:prstDash val="solid"/>
            <a:headEnd type="none" w="med" len="med"/>
            <a:tailEnd type="triangle" w="med" len="med"/>
          </a:ln>
        </p:spPr>
      </p:sp>
      <p:sp>
        <p:nvSpPr>
          <p:cNvPr id="317477" name="直接连接符 317476"/>
          <p:cNvSpPr/>
          <p:nvPr/>
        </p:nvSpPr>
        <p:spPr>
          <a:xfrm>
            <a:off x="3276600" y="2670175"/>
            <a:ext cx="0" cy="1546225"/>
          </a:xfrm>
          <a:prstGeom prst="line">
            <a:avLst/>
          </a:prstGeom>
          <a:ln w="9525" cap="flat" cmpd="sng">
            <a:solidFill>
              <a:schemeClr val="tx1"/>
            </a:solidFill>
            <a:prstDash val="solid"/>
            <a:headEnd type="none" w="med" len="med"/>
            <a:tailEnd type="none" w="med" len="med"/>
          </a:ln>
        </p:spPr>
      </p:sp>
      <p:sp>
        <p:nvSpPr>
          <p:cNvPr id="317478" name="直接连接符 317477"/>
          <p:cNvSpPr/>
          <p:nvPr/>
        </p:nvSpPr>
        <p:spPr>
          <a:xfrm>
            <a:off x="1219200" y="4216400"/>
            <a:ext cx="2057400" cy="0"/>
          </a:xfrm>
          <a:prstGeom prst="line">
            <a:avLst/>
          </a:prstGeom>
          <a:ln w="9525" cap="flat" cmpd="sng">
            <a:solidFill>
              <a:schemeClr val="tx1"/>
            </a:solidFill>
            <a:prstDash val="solid"/>
            <a:headEnd type="none" w="med" len="med"/>
            <a:tailEnd type="none" w="med" len="med"/>
          </a:ln>
        </p:spPr>
      </p:sp>
      <p:sp>
        <p:nvSpPr>
          <p:cNvPr id="317479" name="文本框 317478"/>
          <p:cNvSpPr txBox="1"/>
          <p:nvPr/>
        </p:nvSpPr>
        <p:spPr>
          <a:xfrm>
            <a:off x="4348163" y="2422525"/>
            <a:ext cx="609600" cy="274638"/>
          </a:xfrm>
          <a:prstGeom prst="rect">
            <a:avLst/>
          </a:prstGeom>
          <a:noFill/>
          <a:ln w="9525">
            <a:noFill/>
          </a:ln>
        </p:spPr>
        <p:txBody>
          <a:bodyPr>
            <a:spAutoFit/>
          </a:bodyPr>
          <a:p>
            <a:pPr fontAlgn="ctr">
              <a:spcBef>
                <a:spcPct val="50000"/>
              </a:spcBef>
            </a:pPr>
            <a:r>
              <a:rPr lang="zh-CN" altLang="en-US" sz="1200" dirty="0">
                <a:solidFill>
                  <a:srgbClr val="FF3300"/>
                </a:solidFill>
                <a:latin typeface="Times New Roman" panose="02020603050405020304" charset="0"/>
              </a:rPr>
              <a:t>通知</a:t>
            </a:r>
            <a:endParaRPr lang="zh-CN" altLang="en-US" sz="1200" dirty="0">
              <a:solidFill>
                <a:srgbClr val="FF3300"/>
              </a:solidFill>
              <a:latin typeface="Times New Roman" panose="02020603050405020304" charset="0"/>
            </a:endParaRPr>
          </a:p>
        </p:txBody>
      </p:sp>
      <p:sp>
        <p:nvSpPr>
          <p:cNvPr id="317481" name="直接连接符 317480"/>
          <p:cNvSpPr/>
          <p:nvPr/>
        </p:nvSpPr>
        <p:spPr>
          <a:xfrm>
            <a:off x="4343400" y="2698750"/>
            <a:ext cx="533400" cy="0"/>
          </a:xfrm>
          <a:prstGeom prst="line">
            <a:avLst/>
          </a:prstGeom>
          <a:ln w="9525" cap="flat" cmpd="sng">
            <a:solidFill>
              <a:schemeClr val="tx1"/>
            </a:solidFill>
            <a:prstDash val="solid"/>
            <a:headEnd type="none" w="med" len="med"/>
            <a:tailEnd type="triangle" w="med" len="med"/>
          </a:ln>
        </p:spPr>
      </p:sp>
      <p:sp>
        <p:nvSpPr>
          <p:cNvPr id="317482" name="流程图: 文档 317481"/>
          <p:cNvSpPr/>
          <p:nvPr/>
        </p:nvSpPr>
        <p:spPr>
          <a:xfrm>
            <a:off x="4872038" y="24701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83" name="文本框 317482"/>
          <p:cNvSpPr txBox="1"/>
          <p:nvPr/>
        </p:nvSpPr>
        <p:spPr>
          <a:xfrm>
            <a:off x="4900613" y="25273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7484" name="文本框 317483"/>
          <p:cNvSpPr txBox="1"/>
          <p:nvPr/>
        </p:nvSpPr>
        <p:spPr>
          <a:xfrm>
            <a:off x="5416550" y="2438400"/>
            <a:ext cx="2159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7485" name="直接连接符 317484"/>
          <p:cNvSpPr/>
          <p:nvPr/>
        </p:nvSpPr>
        <p:spPr>
          <a:xfrm>
            <a:off x="5257800" y="2898775"/>
            <a:ext cx="0" cy="428625"/>
          </a:xfrm>
          <a:prstGeom prst="line">
            <a:avLst/>
          </a:prstGeom>
          <a:ln w="9525" cap="flat" cmpd="sng">
            <a:solidFill>
              <a:schemeClr val="tx1"/>
            </a:solidFill>
            <a:prstDash val="solid"/>
            <a:headEnd type="none" w="med" len="med"/>
            <a:tailEnd type="triangle" w="med" len="med"/>
          </a:ln>
        </p:spPr>
      </p:sp>
      <p:sp>
        <p:nvSpPr>
          <p:cNvPr id="317486" name="直接连接符 317485"/>
          <p:cNvSpPr/>
          <p:nvPr/>
        </p:nvSpPr>
        <p:spPr>
          <a:xfrm>
            <a:off x="1284288" y="5445125"/>
            <a:ext cx="0" cy="304800"/>
          </a:xfrm>
          <a:prstGeom prst="line">
            <a:avLst/>
          </a:prstGeom>
          <a:ln w="9525" cap="flat" cmpd="sng">
            <a:solidFill>
              <a:schemeClr val="tx1"/>
            </a:solidFill>
            <a:prstDash val="solid"/>
            <a:headEnd type="none" w="med" len="med"/>
            <a:tailEnd type="triangle" w="med" len="med"/>
          </a:ln>
        </p:spPr>
      </p:sp>
      <p:sp>
        <p:nvSpPr>
          <p:cNvPr id="317487" name="文本框 317486"/>
          <p:cNvSpPr txBox="1"/>
          <p:nvPr/>
        </p:nvSpPr>
        <p:spPr>
          <a:xfrm>
            <a:off x="419100" y="5683250"/>
            <a:ext cx="175260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用第</a:t>
            </a:r>
            <a:r>
              <a:rPr lang="en-US" altLang="zh-CN" sz="1200" dirty="0">
                <a:solidFill>
                  <a:schemeClr val="accent2"/>
                </a:solidFill>
                <a:latin typeface="Times New Roman" panose="02020603050405020304" charset="0"/>
              </a:rPr>
              <a:t>5</a:t>
            </a:r>
            <a:r>
              <a:rPr lang="zh-CN" altLang="en-US" sz="1200" dirty="0">
                <a:solidFill>
                  <a:schemeClr val="accent2"/>
                </a:solidFill>
                <a:latin typeface="Times New Roman" panose="02020603050405020304" charset="0"/>
              </a:rPr>
              <a:t>联平计划</a:t>
            </a:r>
            <a:endParaRPr lang="zh-CN" altLang="en-US" sz="1200" dirty="0">
              <a:solidFill>
                <a:schemeClr val="accent2"/>
              </a:solidFill>
              <a:latin typeface="Times New Roman" panose="02020603050405020304" charset="0"/>
            </a:endParaRPr>
          </a:p>
        </p:txBody>
      </p:sp>
      <p:sp>
        <p:nvSpPr>
          <p:cNvPr id="317488" name="直接连接符 317487"/>
          <p:cNvSpPr/>
          <p:nvPr/>
        </p:nvSpPr>
        <p:spPr>
          <a:xfrm>
            <a:off x="7010400" y="5216525"/>
            <a:ext cx="685800" cy="0"/>
          </a:xfrm>
          <a:prstGeom prst="line">
            <a:avLst/>
          </a:prstGeom>
          <a:ln w="9525" cap="flat" cmpd="sng">
            <a:solidFill>
              <a:schemeClr val="tx1"/>
            </a:solidFill>
            <a:prstDash val="solid"/>
            <a:headEnd type="none" w="med" len="med"/>
            <a:tailEnd type="triangle" w="med" len="med"/>
          </a:ln>
        </p:spPr>
      </p:sp>
      <p:sp>
        <p:nvSpPr>
          <p:cNvPr id="317489" name="流程图: 文档 317488"/>
          <p:cNvSpPr/>
          <p:nvPr/>
        </p:nvSpPr>
        <p:spPr>
          <a:xfrm>
            <a:off x="7696200" y="50307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490" name="文本框 317489"/>
          <p:cNvSpPr txBox="1"/>
          <p:nvPr/>
        </p:nvSpPr>
        <p:spPr>
          <a:xfrm>
            <a:off x="7734300" y="506412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7491" name="文本框 317490"/>
          <p:cNvSpPr txBox="1"/>
          <p:nvPr/>
        </p:nvSpPr>
        <p:spPr>
          <a:xfrm>
            <a:off x="8235950" y="4991100"/>
            <a:ext cx="2921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7492" name="直接连接符 317491"/>
          <p:cNvSpPr/>
          <p:nvPr/>
        </p:nvSpPr>
        <p:spPr>
          <a:xfrm>
            <a:off x="1281113" y="5902325"/>
            <a:ext cx="0" cy="228600"/>
          </a:xfrm>
          <a:prstGeom prst="line">
            <a:avLst/>
          </a:prstGeom>
          <a:ln w="9525" cap="flat" cmpd="sng">
            <a:solidFill>
              <a:schemeClr val="tx1"/>
            </a:solidFill>
            <a:prstDash val="solid"/>
            <a:headEnd type="none" w="med" len="med"/>
            <a:tailEnd type="triangle" w="med" len="med"/>
          </a:ln>
        </p:spPr>
      </p:sp>
      <p:sp>
        <p:nvSpPr>
          <p:cNvPr id="317493" name="文本框 317492"/>
          <p:cNvSpPr txBox="1"/>
          <p:nvPr/>
        </p:nvSpPr>
        <p:spPr>
          <a:xfrm>
            <a:off x="4756150" y="3306763"/>
            <a:ext cx="1009650" cy="274637"/>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至仓库验货</a:t>
            </a:r>
            <a:endParaRPr lang="zh-CN" altLang="en-US" sz="1200" dirty="0">
              <a:solidFill>
                <a:schemeClr val="accent2"/>
              </a:solidFill>
              <a:latin typeface="Times New Roman" panose="02020603050405020304" charset="0"/>
            </a:endParaRPr>
          </a:p>
        </p:txBody>
      </p:sp>
      <p:sp>
        <p:nvSpPr>
          <p:cNvPr id="317494" name="直接连接符 317493"/>
          <p:cNvSpPr/>
          <p:nvPr/>
        </p:nvSpPr>
        <p:spPr>
          <a:xfrm flipH="1">
            <a:off x="2768600" y="3759200"/>
            <a:ext cx="1752600" cy="0"/>
          </a:xfrm>
          <a:prstGeom prst="line">
            <a:avLst/>
          </a:prstGeom>
          <a:ln w="9525" cap="flat" cmpd="sng">
            <a:solidFill>
              <a:srgbClr val="FF3300"/>
            </a:solidFill>
            <a:prstDash val="solid"/>
            <a:headEnd type="none" w="med" len="med"/>
            <a:tailEnd type="triangle" w="med" len="med"/>
          </a:ln>
        </p:spPr>
      </p:sp>
      <p:sp>
        <p:nvSpPr>
          <p:cNvPr id="317495" name="直接连接符 317494"/>
          <p:cNvSpPr/>
          <p:nvPr/>
        </p:nvSpPr>
        <p:spPr>
          <a:xfrm>
            <a:off x="5257800" y="3581400"/>
            <a:ext cx="0" cy="485775"/>
          </a:xfrm>
          <a:prstGeom prst="line">
            <a:avLst/>
          </a:prstGeom>
          <a:ln w="9525" cap="flat" cmpd="sng">
            <a:solidFill>
              <a:schemeClr val="tx1"/>
            </a:solidFill>
            <a:prstDash val="solid"/>
            <a:headEnd type="none" w="med" len="med"/>
            <a:tailEnd type="triangle" w="med" len="med"/>
          </a:ln>
        </p:spPr>
      </p:sp>
      <p:sp>
        <p:nvSpPr>
          <p:cNvPr id="317496" name="文本框 317495"/>
          <p:cNvSpPr txBox="1"/>
          <p:nvPr/>
        </p:nvSpPr>
        <p:spPr>
          <a:xfrm>
            <a:off x="2540000" y="4475163"/>
            <a:ext cx="457200" cy="274637"/>
          </a:xfrm>
          <a:prstGeom prst="rect">
            <a:avLst/>
          </a:prstGeom>
          <a:noFill/>
          <a:ln w="9525">
            <a:noFill/>
          </a:ln>
        </p:spPr>
        <p:txBody>
          <a:bodyPr>
            <a:spAutoFit/>
          </a:bodyPr>
          <a:p>
            <a:pPr fontAlgn="ctr">
              <a:spcBef>
                <a:spcPct val="50000"/>
              </a:spcBef>
            </a:pPr>
            <a:r>
              <a:rPr lang="en-US" altLang="zh-CN" sz="1200" b="1">
                <a:solidFill>
                  <a:schemeClr val="accent2"/>
                </a:solidFill>
                <a:latin typeface="Times New Roman" panose="02020603050405020304" charset="0"/>
              </a:rPr>
              <a:t>OK</a:t>
            </a:r>
            <a:endParaRPr lang="en-US" altLang="zh-CN" sz="1200" b="1">
              <a:solidFill>
                <a:schemeClr val="accent2"/>
              </a:solidFill>
              <a:latin typeface="Times New Roman" panose="02020603050405020304" charset="0"/>
            </a:endParaRPr>
          </a:p>
        </p:txBody>
      </p:sp>
      <p:sp>
        <p:nvSpPr>
          <p:cNvPr id="317497" name="文本框 317496"/>
          <p:cNvSpPr txBox="1"/>
          <p:nvPr/>
        </p:nvSpPr>
        <p:spPr>
          <a:xfrm>
            <a:off x="4902200" y="4038600"/>
            <a:ext cx="762000" cy="639763"/>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签字并填写验货结果</a:t>
            </a:r>
            <a:endParaRPr lang="zh-CN" altLang="en-US" sz="1200" dirty="0">
              <a:solidFill>
                <a:schemeClr val="accent2"/>
              </a:solidFill>
              <a:latin typeface="Times New Roman" panose="02020603050405020304" charset="0"/>
            </a:endParaRPr>
          </a:p>
        </p:txBody>
      </p:sp>
      <p:sp>
        <p:nvSpPr>
          <p:cNvPr id="317498" name="直接连接符 317497"/>
          <p:cNvSpPr/>
          <p:nvPr/>
        </p:nvSpPr>
        <p:spPr>
          <a:xfrm flipH="1">
            <a:off x="1447800" y="4498975"/>
            <a:ext cx="3581400" cy="0"/>
          </a:xfrm>
          <a:prstGeom prst="line">
            <a:avLst/>
          </a:prstGeom>
          <a:ln w="9525" cap="flat" cmpd="sng">
            <a:solidFill>
              <a:schemeClr val="tx1"/>
            </a:solidFill>
            <a:prstDash val="solid"/>
            <a:headEnd type="none" w="med" len="med"/>
            <a:tailEnd type="triangle" w="med" len="med"/>
          </a:ln>
        </p:spPr>
      </p:sp>
      <p:sp>
        <p:nvSpPr>
          <p:cNvPr id="317499" name="文本框 317498"/>
          <p:cNvSpPr txBox="1"/>
          <p:nvPr/>
        </p:nvSpPr>
        <p:spPr>
          <a:xfrm>
            <a:off x="4343400" y="4216400"/>
            <a:ext cx="609600" cy="274638"/>
          </a:xfrm>
          <a:prstGeom prst="rect">
            <a:avLst/>
          </a:prstGeom>
          <a:noFill/>
          <a:ln w="9525">
            <a:noFill/>
          </a:ln>
        </p:spPr>
        <p:txBody>
          <a:bodyPr>
            <a:spAutoFit/>
          </a:bodyPr>
          <a:p>
            <a:pPr fontAlgn="ctr">
              <a:spcBef>
                <a:spcPct val="50000"/>
              </a:spcBef>
            </a:pPr>
            <a:r>
              <a:rPr lang="zh-CN" altLang="en-US" sz="1200" dirty="0">
                <a:solidFill>
                  <a:srgbClr val="FF3300"/>
                </a:solidFill>
                <a:latin typeface="Times New Roman" panose="02020603050405020304" charset="0"/>
              </a:rPr>
              <a:t>通知</a:t>
            </a:r>
            <a:endParaRPr lang="zh-CN" altLang="en-US" sz="1200" dirty="0">
              <a:solidFill>
                <a:srgbClr val="FF3300"/>
              </a:solidFill>
              <a:latin typeface="Times New Roman" panose="02020603050405020304" charset="0"/>
            </a:endParaRPr>
          </a:p>
        </p:txBody>
      </p:sp>
      <p:sp>
        <p:nvSpPr>
          <p:cNvPr id="317500" name="直接连接符 317499"/>
          <p:cNvSpPr/>
          <p:nvPr/>
        </p:nvSpPr>
        <p:spPr>
          <a:xfrm>
            <a:off x="2590800" y="4498975"/>
            <a:ext cx="0" cy="1292225"/>
          </a:xfrm>
          <a:prstGeom prst="line">
            <a:avLst/>
          </a:prstGeom>
          <a:ln w="9525" cap="flat" cmpd="sng">
            <a:solidFill>
              <a:schemeClr val="tx1"/>
            </a:solidFill>
            <a:prstDash val="solid"/>
            <a:headEnd type="none" w="med" len="med"/>
            <a:tailEnd type="triangle" w="med" len="med"/>
          </a:ln>
        </p:spPr>
      </p:sp>
      <p:sp>
        <p:nvSpPr>
          <p:cNvPr id="317501" name="文本框 317500"/>
          <p:cNvSpPr txBox="1"/>
          <p:nvPr/>
        </p:nvSpPr>
        <p:spPr>
          <a:xfrm>
            <a:off x="2209800" y="4279900"/>
            <a:ext cx="838200" cy="274638"/>
          </a:xfrm>
          <a:prstGeom prst="rect">
            <a:avLst/>
          </a:prstGeom>
          <a:noFill/>
          <a:ln w="9525">
            <a:noFill/>
          </a:ln>
        </p:spPr>
        <p:txBody>
          <a:bodyPr>
            <a:spAutoFit/>
          </a:bodyPr>
          <a:p>
            <a:pPr fontAlgn="ctr">
              <a:spcBef>
                <a:spcPct val="50000"/>
              </a:spcBef>
            </a:pPr>
            <a:r>
              <a:rPr lang="en-US" altLang="zh-CN" sz="1200" b="1">
                <a:solidFill>
                  <a:srgbClr val="FF0000"/>
                </a:solidFill>
                <a:latin typeface="Times New Roman" panose="02020603050405020304" charset="0"/>
              </a:rPr>
              <a:t>NG </a:t>
            </a:r>
            <a:endParaRPr lang="en-US" altLang="zh-CN" sz="1200" b="1">
              <a:solidFill>
                <a:srgbClr val="FF0000"/>
              </a:solidFill>
              <a:latin typeface="Times New Roman" panose="02020603050405020304" charset="0"/>
            </a:endParaRPr>
          </a:p>
        </p:txBody>
      </p:sp>
      <p:sp>
        <p:nvSpPr>
          <p:cNvPr id="317502" name="直接连接符 317501"/>
          <p:cNvSpPr/>
          <p:nvPr/>
        </p:nvSpPr>
        <p:spPr>
          <a:xfrm>
            <a:off x="1295400" y="4803775"/>
            <a:ext cx="0" cy="228600"/>
          </a:xfrm>
          <a:prstGeom prst="line">
            <a:avLst/>
          </a:prstGeom>
          <a:ln w="9525" cap="flat" cmpd="sng">
            <a:solidFill>
              <a:schemeClr val="tx1"/>
            </a:solidFill>
            <a:prstDash val="solid"/>
            <a:headEnd type="none" w="med" len="med"/>
            <a:tailEnd type="triangle" w="med" len="med"/>
          </a:ln>
        </p:spPr>
      </p:sp>
      <p:sp>
        <p:nvSpPr>
          <p:cNvPr id="317503" name="文本框 317502"/>
          <p:cNvSpPr txBox="1"/>
          <p:nvPr/>
        </p:nvSpPr>
        <p:spPr>
          <a:xfrm>
            <a:off x="966788" y="4346575"/>
            <a:ext cx="8382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退货</a:t>
            </a:r>
            <a:endParaRPr lang="zh-CN" altLang="en-US" sz="1200" dirty="0">
              <a:solidFill>
                <a:schemeClr val="accent2"/>
              </a:solidFill>
              <a:latin typeface="Times New Roman" panose="02020603050405020304" charset="0"/>
            </a:endParaRPr>
          </a:p>
        </p:txBody>
      </p:sp>
      <p:sp>
        <p:nvSpPr>
          <p:cNvPr id="317504" name="流程图: 文档 317503"/>
          <p:cNvSpPr/>
          <p:nvPr/>
        </p:nvSpPr>
        <p:spPr>
          <a:xfrm>
            <a:off x="976313" y="50212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505" name="流程图: 文档 317504"/>
          <p:cNvSpPr/>
          <p:nvPr/>
        </p:nvSpPr>
        <p:spPr>
          <a:xfrm>
            <a:off x="900113" y="50974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506" name="文本框 317505"/>
          <p:cNvSpPr txBox="1"/>
          <p:nvPr/>
        </p:nvSpPr>
        <p:spPr>
          <a:xfrm>
            <a:off x="928688" y="515461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17507" name="文本框 317506"/>
          <p:cNvSpPr txBox="1"/>
          <p:nvPr/>
        </p:nvSpPr>
        <p:spPr>
          <a:xfrm>
            <a:off x="1462088" y="50577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7508" name="文本框 317507"/>
          <p:cNvSpPr txBox="1"/>
          <p:nvPr/>
        </p:nvSpPr>
        <p:spPr>
          <a:xfrm>
            <a:off x="1535113" y="4972050"/>
            <a:ext cx="230187"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7509" name="文本框 317508"/>
          <p:cNvSpPr txBox="1"/>
          <p:nvPr/>
        </p:nvSpPr>
        <p:spPr>
          <a:xfrm>
            <a:off x="2209800" y="5765800"/>
            <a:ext cx="10033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入库登帐</a:t>
            </a:r>
            <a:endParaRPr lang="zh-CN" altLang="en-US" sz="1200" dirty="0">
              <a:solidFill>
                <a:schemeClr val="accent2"/>
              </a:solidFill>
              <a:latin typeface="Times New Roman" panose="02020603050405020304" charset="0"/>
            </a:endParaRPr>
          </a:p>
        </p:txBody>
      </p:sp>
      <p:sp>
        <p:nvSpPr>
          <p:cNvPr id="317510" name="文本框 317509"/>
          <p:cNvSpPr txBox="1"/>
          <p:nvPr/>
        </p:nvSpPr>
        <p:spPr>
          <a:xfrm>
            <a:off x="838200" y="6111875"/>
            <a:ext cx="9144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报销请款作业</a:t>
            </a:r>
            <a:endParaRPr lang="zh-CN" altLang="en-US" sz="1200" dirty="0">
              <a:solidFill>
                <a:schemeClr val="accent2"/>
              </a:solidFill>
              <a:latin typeface="Times New Roman" panose="02020603050405020304" charset="0"/>
            </a:endParaRPr>
          </a:p>
        </p:txBody>
      </p:sp>
      <p:sp>
        <p:nvSpPr>
          <p:cNvPr id="317511" name="椭圆 317510"/>
          <p:cNvSpPr/>
          <p:nvPr/>
        </p:nvSpPr>
        <p:spPr>
          <a:xfrm>
            <a:off x="1041400" y="969963"/>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17512" name="文本框 317511"/>
          <p:cNvSpPr txBox="1"/>
          <p:nvPr/>
        </p:nvSpPr>
        <p:spPr>
          <a:xfrm>
            <a:off x="1066800" y="1003300"/>
            <a:ext cx="533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货</a:t>
            </a:r>
            <a:endParaRPr lang="zh-CN" altLang="en-US" sz="1200" dirty="0">
              <a:latin typeface="Times New Roman" panose="02020603050405020304" charset="0"/>
            </a:endParaRPr>
          </a:p>
        </p:txBody>
      </p:sp>
      <p:sp>
        <p:nvSpPr>
          <p:cNvPr id="317513" name="椭圆 317512"/>
          <p:cNvSpPr/>
          <p:nvPr/>
        </p:nvSpPr>
        <p:spPr>
          <a:xfrm>
            <a:off x="2527300" y="969963"/>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17514" name="文本框 317513"/>
          <p:cNvSpPr txBox="1"/>
          <p:nvPr/>
        </p:nvSpPr>
        <p:spPr>
          <a:xfrm>
            <a:off x="2552700" y="1003300"/>
            <a:ext cx="533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货</a:t>
            </a:r>
            <a:endParaRPr lang="zh-CN" altLang="en-US" sz="1200" dirty="0">
              <a:latin typeface="Times New Roman" panose="02020603050405020304" charset="0"/>
            </a:endParaRPr>
          </a:p>
        </p:txBody>
      </p:sp>
      <p:sp>
        <p:nvSpPr>
          <p:cNvPr id="317515" name="流程图: 文档 317514"/>
          <p:cNvSpPr/>
          <p:nvPr/>
        </p:nvSpPr>
        <p:spPr>
          <a:xfrm>
            <a:off x="914400" y="482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516" name="文本框 317515"/>
          <p:cNvSpPr txBox="1"/>
          <p:nvPr/>
        </p:nvSpPr>
        <p:spPr>
          <a:xfrm>
            <a:off x="952500" y="5159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发货单</a:t>
            </a:r>
            <a:endParaRPr lang="zh-CN" altLang="en-US" sz="1200" dirty="0">
              <a:latin typeface="Times New Roman" panose="02020603050405020304" charset="0"/>
            </a:endParaRPr>
          </a:p>
        </p:txBody>
      </p:sp>
      <p:sp>
        <p:nvSpPr>
          <p:cNvPr id="317517" name="流程图: 文档 317516"/>
          <p:cNvSpPr/>
          <p:nvPr/>
        </p:nvSpPr>
        <p:spPr>
          <a:xfrm>
            <a:off x="2286000" y="482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7518" name="文本框 317517"/>
          <p:cNvSpPr txBox="1"/>
          <p:nvPr/>
        </p:nvSpPr>
        <p:spPr>
          <a:xfrm>
            <a:off x="2324100" y="5159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发货单</a:t>
            </a:r>
            <a:endParaRPr lang="zh-CN" altLang="en-US" sz="1200" dirty="0">
              <a:latin typeface="Times New Roman" panose="02020603050405020304" charset="0"/>
            </a:endParaRPr>
          </a:p>
        </p:txBody>
      </p:sp>
      <p:sp>
        <p:nvSpPr>
          <p:cNvPr id="317519" name="直接连接符 317518"/>
          <p:cNvSpPr/>
          <p:nvPr/>
        </p:nvSpPr>
        <p:spPr>
          <a:xfrm>
            <a:off x="1168400" y="1701800"/>
            <a:ext cx="914400" cy="0"/>
          </a:xfrm>
          <a:prstGeom prst="line">
            <a:avLst/>
          </a:prstGeom>
          <a:ln w="9525" cap="flat" cmpd="sng">
            <a:solidFill>
              <a:schemeClr val="tx1"/>
            </a:solidFill>
            <a:prstDash val="solid"/>
            <a:headEnd type="triangle" w="med" len="med"/>
            <a:tailEnd type="none" w="med" len="med"/>
          </a:ln>
        </p:spPr>
      </p:sp>
      <p:sp>
        <p:nvSpPr>
          <p:cNvPr id="317520" name="文本框 317519"/>
          <p:cNvSpPr txBox="1"/>
          <p:nvPr/>
        </p:nvSpPr>
        <p:spPr>
          <a:xfrm>
            <a:off x="1168400" y="1470025"/>
            <a:ext cx="1066800" cy="457200"/>
          </a:xfrm>
          <a:prstGeom prst="rect">
            <a:avLst/>
          </a:prstGeom>
          <a:noFill/>
          <a:ln w="9525">
            <a:noFill/>
          </a:ln>
        </p:spPr>
        <p:txBody>
          <a:bodyPr>
            <a:spAutoFit/>
          </a:bodyPr>
          <a:p>
            <a:pPr algn="ctr" fontAlgn="ctr">
              <a:spcBef>
                <a:spcPct val="50000"/>
              </a:spcBef>
            </a:pPr>
            <a:r>
              <a:rPr lang="zh-CN" altLang="en-US" sz="1200" dirty="0">
                <a:latin typeface="Times New Roman" panose="02020603050405020304" charset="0"/>
              </a:rPr>
              <a:t>发货单签字返还</a:t>
            </a:r>
            <a:endParaRPr lang="zh-CN" altLang="en-US" sz="1200" dirty="0">
              <a:latin typeface="Times New Roman" panose="02020603050405020304" charset="0"/>
            </a:endParaRPr>
          </a:p>
        </p:txBody>
      </p:sp>
      <p:sp>
        <p:nvSpPr>
          <p:cNvPr id="317521" name="直接连接符 317520"/>
          <p:cNvSpPr/>
          <p:nvPr/>
        </p:nvSpPr>
        <p:spPr>
          <a:xfrm flipV="1">
            <a:off x="4521200" y="3454400"/>
            <a:ext cx="0" cy="304800"/>
          </a:xfrm>
          <a:prstGeom prst="line">
            <a:avLst/>
          </a:prstGeom>
          <a:ln w="9525" cap="flat" cmpd="sng">
            <a:solidFill>
              <a:srgbClr val="FF3300"/>
            </a:solidFill>
            <a:prstDash val="solid"/>
            <a:headEnd type="none" w="med" len="med"/>
            <a:tailEnd type="none" w="med" len="med"/>
          </a:ln>
        </p:spPr>
      </p:sp>
      <p:sp>
        <p:nvSpPr>
          <p:cNvPr id="317522" name="直接连接符 317521"/>
          <p:cNvSpPr/>
          <p:nvPr/>
        </p:nvSpPr>
        <p:spPr>
          <a:xfrm flipV="1">
            <a:off x="4521200" y="3454400"/>
            <a:ext cx="304800" cy="0"/>
          </a:xfrm>
          <a:prstGeom prst="line">
            <a:avLst/>
          </a:prstGeom>
          <a:ln w="9525" cap="flat" cmpd="sng">
            <a:solidFill>
              <a:srgbClr val="FF3300"/>
            </a:solidFill>
            <a:prstDash val="solid"/>
            <a:headEnd type="none" w="med" len="med"/>
            <a:tailEnd type="none" w="med" len="med"/>
          </a:ln>
        </p:spPr>
      </p:sp>
      <p:sp>
        <p:nvSpPr>
          <p:cNvPr id="317523" name="文本框 317522"/>
          <p:cNvSpPr txBox="1"/>
          <p:nvPr/>
        </p:nvSpPr>
        <p:spPr>
          <a:xfrm>
            <a:off x="3505200" y="6234113"/>
            <a:ext cx="3657600" cy="623887"/>
          </a:xfrm>
          <a:prstGeom prst="rect">
            <a:avLst/>
          </a:prstGeom>
          <a:noFill/>
          <a:ln w="9525">
            <a:noFill/>
          </a:ln>
        </p:spPr>
        <p:txBody>
          <a:bodyPr>
            <a:spAutoFit/>
          </a:bodyPr>
          <a:p>
            <a:pPr fontAlgn="ctr">
              <a:spcBef>
                <a:spcPct val="50000"/>
              </a:spcBef>
            </a:pPr>
            <a:r>
              <a:rPr lang="zh-CN" altLang="en-US" sz="1400" dirty="0">
                <a:solidFill>
                  <a:srgbClr val="FF0000"/>
                </a:solidFill>
                <a:latin typeface="Times New Roman" panose="02020603050405020304" charset="0"/>
              </a:rPr>
              <a:t>说明：电脑化后，</a:t>
            </a:r>
            <a:r>
              <a:rPr lang="en-US" altLang="zh-CN" sz="1400" dirty="0">
                <a:solidFill>
                  <a:srgbClr val="FF0000"/>
                </a:solidFill>
                <a:latin typeface="Times New Roman" panose="02020603050405020304" charset="0"/>
              </a:rPr>
              <a:t>《</a:t>
            </a:r>
            <a:r>
              <a:rPr lang="zh-CN" altLang="en-US" sz="1400" dirty="0">
                <a:solidFill>
                  <a:srgbClr val="FF0000"/>
                </a:solidFill>
                <a:latin typeface="Times New Roman" panose="02020603050405020304" charset="0"/>
              </a:rPr>
              <a:t>入库单</a:t>
            </a:r>
            <a:r>
              <a:rPr lang="en-US" altLang="zh-CN" sz="1400" dirty="0">
                <a:solidFill>
                  <a:srgbClr val="FF0000"/>
                </a:solidFill>
                <a:latin typeface="Times New Roman" panose="02020603050405020304" charset="0"/>
              </a:rPr>
              <a:t>3》</a:t>
            </a:r>
            <a:r>
              <a:rPr lang="zh-CN" altLang="en-US" sz="1400" dirty="0">
                <a:solidFill>
                  <a:srgbClr val="FF0000"/>
                </a:solidFill>
                <a:latin typeface="Times New Roman" panose="02020603050405020304" charset="0"/>
              </a:rPr>
              <a:t>不再转设备</a:t>
            </a:r>
            <a:endParaRPr lang="zh-CN" altLang="en-US" sz="1400" dirty="0">
              <a:solidFill>
                <a:srgbClr val="FF0000"/>
              </a:solidFill>
              <a:latin typeface="Times New Roman" panose="02020603050405020304" charset="0"/>
            </a:endParaRPr>
          </a:p>
          <a:p>
            <a:pPr fontAlgn="ctr">
              <a:spcBef>
                <a:spcPct val="50000"/>
              </a:spcBef>
            </a:pPr>
            <a:r>
              <a:rPr lang="zh-CN" altLang="en-US" sz="1400" dirty="0">
                <a:solidFill>
                  <a:srgbClr val="FF0000"/>
                </a:solidFill>
                <a:latin typeface="Times New Roman" panose="02020603050405020304" charset="0"/>
              </a:rPr>
              <a:t>            计划员，而由其直接从电脑中查询</a:t>
            </a:r>
            <a:endParaRPr lang="zh-CN" altLang="en-US" sz="1400" dirty="0">
              <a:solidFill>
                <a:srgbClr val="FF0000"/>
              </a:solidFill>
              <a:latin typeface="Times New Roman" panose="02020603050405020304" charset="0"/>
            </a:endParaRPr>
          </a:p>
        </p:txBody>
      </p:sp>
      <p:sp>
        <p:nvSpPr>
          <p:cNvPr id="317524" name="直接连接符 317523"/>
          <p:cNvSpPr/>
          <p:nvPr/>
        </p:nvSpPr>
        <p:spPr>
          <a:xfrm flipV="1">
            <a:off x="1219200" y="3987800"/>
            <a:ext cx="0" cy="228600"/>
          </a:xfrm>
          <a:prstGeom prst="line">
            <a:avLst/>
          </a:prstGeom>
          <a:ln w="9525" cap="flat" cmpd="sng">
            <a:solidFill>
              <a:schemeClr val="tx1"/>
            </a:solidFill>
            <a:prstDash val="solid"/>
            <a:headEnd type="none" w="med" len="med"/>
            <a:tailEnd type="none" w="med" len="med"/>
          </a:ln>
        </p:spPr>
      </p:sp>
      <p:sp>
        <p:nvSpPr>
          <p:cNvPr id="317525" name="文本框 317524"/>
          <p:cNvSpPr txBox="1"/>
          <p:nvPr/>
        </p:nvSpPr>
        <p:spPr>
          <a:xfrm>
            <a:off x="2057400" y="2273300"/>
            <a:ext cx="1109663"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键入电脑打印</a:t>
            </a:r>
            <a:endParaRPr lang="zh-CN" altLang="en-US" sz="1200" dirty="0">
              <a:solidFill>
                <a:schemeClr val="accent2"/>
              </a:solidFill>
              <a:latin typeface="Times New Roman" panose="02020603050405020304" charset="0"/>
            </a:endParaRPr>
          </a:p>
        </p:txBody>
      </p:sp>
      <p:sp>
        <p:nvSpPr>
          <p:cNvPr id="317527" name="直接连接符 317526"/>
          <p:cNvSpPr/>
          <p:nvPr/>
        </p:nvSpPr>
        <p:spPr>
          <a:xfrm flipH="1">
            <a:off x="1190625" y="3254375"/>
            <a:ext cx="762000" cy="0"/>
          </a:xfrm>
          <a:prstGeom prst="line">
            <a:avLst/>
          </a:prstGeom>
          <a:ln w="9525" cap="flat" cmpd="sng">
            <a:solidFill>
              <a:schemeClr val="tx1"/>
            </a:solidFill>
            <a:prstDash val="solid"/>
            <a:headEnd type="none" w="med" len="med"/>
            <a:tailEnd type="none" w="med" len="med"/>
          </a:ln>
        </p:spPr>
      </p:sp>
      <p:sp>
        <p:nvSpPr>
          <p:cNvPr id="317528" name="直接连接符 317527"/>
          <p:cNvSpPr/>
          <p:nvPr/>
        </p:nvSpPr>
        <p:spPr>
          <a:xfrm>
            <a:off x="1204913" y="3254375"/>
            <a:ext cx="0" cy="228600"/>
          </a:xfrm>
          <a:prstGeom prst="line">
            <a:avLst/>
          </a:prstGeom>
          <a:ln w="9525" cap="flat" cmpd="sng">
            <a:solidFill>
              <a:schemeClr val="tx1"/>
            </a:solidFill>
            <a:prstDash val="solid"/>
            <a:headEnd type="none" w="med" len="med"/>
            <a:tailEnd type="triangle" w="med" len="med"/>
          </a:ln>
        </p:spPr>
      </p:sp>
      <p:sp>
        <p:nvSpPr>
          <p:cNvPr id="317529" name="直接连接符 317528"/>
          <p:cNvSpPr/>
          <p:nvPr/>
        </p:nvSpPr>
        <p:spPr>
          <a:xfrm>
            <a:off x="2590800" y="2514600"/>
            <a:ext cx="0" cy="220663"/>
          </a:xfrm>
          <a:prstGeom prst="line">
            <a:avLst/>
          </a:prstGeom>
          <a:ln w="9525" cap="flat" cmpd="sng">
            <a:solidFill>
              <a:schemeClr val="tx1"/>
            </a:solidFill>
            <a:prstDash val="solid"/>
            <a:headEnd type="none" w="med" len="med"/>
            <a:tailEnd type="triangle" w="med" len="med"/>
          </a:ln>
        </p:spPr>
      </p:sp>
      <p:sp>
        <p:nvSpPr>
          <p:cNvPr id="317530" name="文本框 317529"/>
          <p:cNvSpPr txBox="1"/>
          <p:nvPr/>
        </p:nvSpPr>
        <p:spPr>
          <a:xfrm>
            <a:off x="4821238" y="4940300"/>
            <a:ext cx="976312"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键入电脑</a:t>
            </a:r>
            <a:endParaRPr lang="zh-CN" altLang="en-US" sz="1200" dirty="0">
              <a:solidFill>
                <a:schemeClr val="accent2"/>
              </a:solidFill>
              <a:latin typeface="Times New Roman" panose="02020603050405020304" charset="0"/>
            </a:endParaRPr>
          </a:p>
        </p:txBody>
      </p:sp>
      <p:sp>
        <p:nvSpPr>
          <p:cNvPr id="317531" name="直接连接符 317530"/>
          <p:cNvSpPr/>
          <p:nvPr/>
        </p:nvSpPr>
        <p:spPr>
          <a:xfrm>
            <a:off x="5272088" y="4687888"/>
            <a:ext cx="0" cy="304800"/>
          </a:xfrm>
          <a:prstGeom prst="line">
            <a:avLst/>
          </a:prstGeom>
          <a:ln w="9525" cap="flat" cmpd="sng">
            <a:solidFill>
              <a:schemeClr val="tx1"/>
            </a:solidFill>
            <a:prstDash val="solid"/>
            <a:headEnd type="none" w="med" len="med"/>
            <a:tailEnd type="triangle" w="med" len="med"/>
          </a:ln>
        </p:spPr>
      </p:sp>
      <p:sp>
        <p:nvSpPr>
          <p:cNvPr id="317533" name="椭圆 317532"/>
          <p:cNvSpPr/>
          <p:nvPr/>
        </p:nvSpPr>
        <p:spPr>
          <a:xfrm>
            <a:off x="2336800" y="3586163"/>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17534" name="文本框 317533"/>
          <p:cNvSpPr txBox="1"/>
          <p:nvPr/>
        </p:nvSpPr>
        <p:spPr>
          <a:xfrm>
            <a:off x="2362200" y="3619500"/>
            <a:ext cx="533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货</a:t>
            </a:r>
            <a:endParaRPr lang="zh-CN" altLang="en-US" sz="1200" dirty="0">
              <a:latin typeface="Times New Roman" panose="02020603050405020304" charset="0"/>
            </a:endParaRPr>
          </a:p>
        </p:txBody>
      </p:sp>
      <p:sp>
        <p:nvSpPr>
          <p:cNvPr id="317535" name="直接连接符 317534"/>
          <p:cNvSpPr/>
          <p:nvPr/>
        </p:nvSpPr>
        <p:spPr>
          <a:xfrm>
            <a:off x="6553200" y="5562600"/>
            <a:ext cx="0" cy="266700"/>
          </a:xfrm>
          <a:prstGeom prst="line">
            <a:avLst/>
          </a:prstGeom>
          <a:ln w="9525" cap="flat" cmpd="sng">
            <a:solidFill>
              <a:schemeClr val="tx1"/>
            </a:solidFill>
            <a:prstDash val="solid"/>
            <a:headEnd type="none" w="med" len="med"/>
            <a:tailEnd type="triangle" w="med" len="med"/>
          </a:ln>
        </p:spPr>
      </p:sp>
      <p:sp>
        <p:nvSpPr>
          <p:cNvPr id="317536" name="文本框 317535"/>
          <p:cNvSpPr txBox="1"/>
          <p:nvPr/>
        </p:nvSpPr>
        <p:spPr>
          <a:xfrm>
            <a:off x="6159500" y="5765800"/>
            <a:ext cx="12192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入库记帐</a:t>
            </a:r>
            <a:endParaRPr lang="zh-CN" altLang="en-US" sz="1200" dirty="0">
              <a:solidFill>
                <a:schemeClr val="accent2"/>
              </a:solidFill>
              <a:latin typeface="Times New Roman" panose="02020603050405020304" charset="0"/>
            </a:endParaRPr>
          </a:p>
        </p:txBody>
      </p:sp>
      <p:sp>
        <p:nvSpPr>
          <p:cNvPr id="317537" name="直接连接符 317536"/>
          <p:cNvSpPr/>
          <p:nvPr/>
        </p:nvSpPr>
        <p:spPr>
          <a:xfrm flipV="1">
            <a:off x="2895600" y="5918200"/>
            <a:ext cx="3276600" cy="0"/>
          </a:xfrm>
          <a:prstGeom prst="line">
            <a:avLst/>
          </a:prstGeom>
          <a:ln w="28575" cap="flat" cmpd="sng">
            <a:solidFill>
              <a:srgbClr val="FF3300"/>
            </a:solidFill>
            <a:prstDash val="solid"/>
            <a:headEnd type="triangle" w="med" len="med"/>
            <a:tailEnd type="triangle" w="med" len="med"/>
          </a:ln>
        </p:spPr>
      </p:sp>
      <p:sp>
        <p:nvSpPr>
          <p:cNvPr id="317538" name="文本框 317537"/>
          <p:cNvSpPr txBox="1"/>
          <p:nvPr/>
        </p:nvSpPr>
        <p:spPr>
          <a:xfrm>
            <a:off x="4038600" y="5783263"/>
            <a:ext cx="838200" cy="274637"/>
          </a:xfrm>
          <a:prstGeom prst="rect">
            <a:avLst/>
          </a:prstGeom>
          <a:solidFill>
            <a:schemeClr val="bg1"/>
          </a:solidFill>
          <a:ln w="9525">
            <a:noFill/>
          </a:ln>
        </p:spPr>
        <p:txBody>
          <a:bodyPr>
            <a:spAutoFit/>
          </a:bodyPr>
          <a:p>
            <a:pPr algn="ctr" fontAlgn="ctr">
              <a:spcBef>
                <a:spcPct val="50000"/>
              </a:spcBef>
            </a:pPr>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9204" name="文本框 179203"/>
          <p:cNvSpPr txBox="1"/>
          <p:nvPr/>
        </p:nvSpPr>
        <p:spPr>
          <a:xfrm>
            <a:off x="0" y="0"/>
            <a:ext cx="428625" cy="35052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员工辞职报批程序</a:t>
            </a:r>
            <a:endParaRPr lang="zh-CN" altLang="en-US" sz="1600" b="1" dirty="0">
              <a:solidFill>
                <a:schemeClr val="accent2"/>
              </a:solidFill>
              <a:latin typeface="Times New Roman" panose="02020603050405020304" charset="0"/>
            </a:endParaRPr>
          </a:p>
        </p:txBody>
      </p:sp>
      <p:sp>
        <p:nvSpPr>
          <p:cNvPr id="179205" name="文本框 179204"/>
          <p:cNvSpPr txBox="1"/>
          <p:nvPr/>
        </p:nvSpPr>
        <p:spPr>
          <a:xfrm>
            <a:off x="1600200" y="169863"/>
            <a:ext cx="6934200"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人事行政部                         总经理                          总裁</a:t>
            </a:r>
            <a:endParaRPr lang="zh-CN" altLang="en-US" sz="1600" dirty="0">
              <a:latin typeface="Times New Roman" panose="02020603050405020304" charset="0"/>
            </a:endParaRPr>
          </a:p>
        </p:txBody>
      </p:sp>
      <p:sp>
        <p:nvSpPr>
          <p:cNvPr id="179206" name="直接连接符 179205"/>
          <p:cNvSpPr/>
          <p:nvPr/>
        </p:nvSpPr>
        <p:spPr>
          <a:xfrm>
            <a:off x="1447800" y="457200"/>
            <a:ext cx="6781800" cy="0"/>
          </a:xfrm>
          <a:prstGeom prst="line">
            <a:avLst/>
          </a:prstGeom>
          <a:ln w="9525" cap="flat" cmpd="sng">
            <a:solidFill>
              <a:schemeClr val="tx1"/>
            </a:solidFill>
            <a:prstDash val="solid"/>
            <a:headEnd type="none" w="med" len="med"/>
            <a:tailEnd type="none" w="med" len="med"/>
          </a:ln>
        </p:spPr>
      </p:sp>
      <p:sp>
        <p:nvSpPr>
          <p:cNvPr id="179207" name="流程图: 文档 179206"/>
          <p:cNvSpPr/>
          <p:nvPr/>
        </p:nvSpPr>
        <p:spPr>
          <a:xfrm>
            <a:off x="3617913" y="55880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移交</a:t>
            </a:r>
            <a:endParaRPr lang="zh-CN" altLang="en-US" sz="1200" dirty="0">
              <a:latin typeface="Times New Roman" panose="02020603050405020304" charset="0"/>
            </a:endParaRPr>
          </a:p>
          <a:p>
            <a:pPr algn="ctr"/>
            <a:r>
              <a:rPr lang="zh-CN" altLang="en-US" sz="1200" dirty="0">
                <a:latin typeface="Times New Roman" panose="02020603050405020304" charset="0"/>
              </a:rPr>
              <a:t>登记表</a:t>
            </a:r>
            <a:endParaRPr lang="zh-CN" altLang="en-US" sz="1200" dirty="0">
              <a:latin typeface="Times New Roman" panose="02020603050405020304" charset="0"/>
            </a:endParaRPr>
          </a:p>
          <a:p>
            <a:pPr algn="ctr"/>
            <a:endParaRPr lang="zh-CN" altLang="en-US" sz="1200">
              <a:latin typeface="Times New Roman" panose="02020603050405020304" charset="0"/>
            </a:endParaRPr>
          </a:p>
        </p:txBody>
      </p:sp>
      <p:sp>
        <p:nvSpPr>
          <p:cNvPr id="179208" name="文本框 179207"/>
          <p:cNvSpPr txBox="1"/>
          <p:nvPr/>
        </p:nvSpPr>
        <p:spPr>
          <a:xfrm>
            <a:off x="1473200" y="457200"/>
            <a:ext cx="11430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员工填制</a:t>
            </a:r>
            <a:endParaRPr lang="zh-CN" altLang="en-US" sz="1200" dirty="0">
              <a:solidFill>
                <a:schemeClr val="accent2"/>
              </a:solidFill>
              <a:latin typeface="Times New Roman" panose="02020603050405020304" charset="0"/>
            </a:endParaRPr>
          </a:p>
        </p:txBody>
      </p:sp>
      <p:sp>
        <p:nvSpPr>
          <p:cNvPr id="179209" name="直接连接符 179208"/>
          <p:cNvSpPr/>
          <p:nvPr/>
        </p:nvSpPr>
        <p:spPr>
          <a:xfrm flipH="1">
            <a:off x="1993900" y="1295400"/>
            <a:ext cx="0" cy="304800"/>
          </a:xfrm>
          <a:prstGeom prst="line">
            <a:avLst/>
          </a:prstGeom>
          <a:ln w="9525" cap="flat" cmpd="sng">
            <a:solidFill>
              <a:schemeClr val="tx1"/>
            </a:solidFill>
            <a:prstDash val="solid"/>
            <a:headEnd type="none" w="med" len="med"/>
            <a:tailEnd type="triangle" w="med" len="med"/>
          </a:ln>
        </p:spPr>
      </p:sp>
      <p:sp>
        <p:nvSpPr>
          <p:cNvPr id="179211" name="流程图: 文档 179210"/>
          <p:cNvSpPr/>
          <p:nvPr/>
        </p:nvSpPr>
        <p:spPr>
          <a:xfrm>
            <a:off x="1719263" y="7620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辞职</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9212" name="文本框 179211"/>
          <p:cNvSpPr txBox="1"/>
          <p:nvPr/>
        </p:nvSpPr>
        <p:spPr>
          <a:xfrm>
            <a:off x="1536700" y="2159000"/>
            <a:ext cx="10160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部长、经理签审</a:t>
            </a:r>
            <a:endParaRPr lang="zh-CN" altLang="en-US" sz="1200" dirty="0">
              <a:solidFill>
                <a:schemeClr val="accent2"/>
              </a:solidFill>
              <a:latin typeface="Times New Roman" panose="02020603050405020304" charset="0"/>
            </a:endParaRPr>
          </a:p>
        </p:txBody>
      </p:sp>
      <p:sp>
        <p:nvSpPr>
          <p:cNvPr id="179214" name="文本框 179213"/>
          <p:cNvSpPr txBox="1"/>
          <p:nvPr/>
        </p:nvSpPr>
        <p:spPr>
          <a:xfrm>
            <a:off x="1587500" y="3403600"/>
            <a:ext cx="9144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179215" name="直接连接符 179214"/>
          <p:cNvSpPr/>
          <p:nvPr/>
        </p:nvSpPr>
        <p:spPr>
          <a:xfrm>
            <a:off x="2019300" y="2667000"/>
            <a:ext cx="0" cy="762000"/>
          </a:xfrm>
          <a:prstGeom prst="line">
            <a:avLst/>
          </a:prstGeom>
          <a:ln w="9525" cap="flat" cmpd="sng">
            <a:solidFill>
              <a:schemeClr val="tx1"/>
            </a:solidFill>
            <a:prstDash val="solid"/>
            <a:headEnd type="none" w="med" len="med"/>
            <a:tailEnd type="triangle" w="med" len="med"/>
          </a:ln>
        </p:spPr>
      </p:sp>
      <p:sp>
        <p:nvSpPr>
          <p:cNvPr id="179216" name="流程图: 文档 179215"/>
          <p:cNvSpPr/>
          <p:nvPr/>
        </p:nvSpPr>
        <p:spPr>
          <a:xfrm>
            <a:off x="1752600" y="567690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移交</a:t>
            </a:r>
            <a:endParaRPr lang="zh-CN" altLang="en-US" sz="1200" dirty="0">
              <a:latin typeface="Times New Roman" panose="02020603050405020304" charset="0"/>
            </a:endParaRPr>
          </a:p>
          <a:p>
            <a:pPr algn="ctr"/>
            <a:r>
              <a:rPr lang="zh-CN" altLang="en-US" sz="1200" dirty="0">
                <a:latin typeface="Times New Roman" panose="02020603050405020304" charset="0"/>
              </a:rPr>
              <a:t>登记表</a:t>
            </a:r>
            <a:endParaRPr lang="zh-CN" altLang="en-US" sz="1200" dirty="0">
              <a:latin typeface="Times New Roman" panose="02020603050405020304" charset="0"/>
            </a:endParaRPr>
          </a:p>
          <a:p>
            <a:pPr algn="ctr"/>
            <a:endParaRPr lang="zh-CN" altLang="en-US" sz="1200">
              <a:latin typeface="Times New Roman" panose="02020603050405020304" charset="0"/>
            </a:endParaRPr>
          </a:p>
        </p:txBody>
      </p:sp>
      <p:sp>
        <p:nvSpPr>
          <p:cNvPr id="179217" name="直接连接符 179216"/>
          <p:cNvSpPr/>
          <p:nvPr/>
        </p:nvSpPr>
        <p:spPr>
          <a:xfrm>
            <a:off x="3924300" y="1168400"/>
            <a:ext cx="0" cy="381000"/>
          </a:xfrm>
          <a:prstGeom prst="line">
            <a:avLst/>
          </a:prstGeom>
          <a:ln w="9525" cap="flat" cmpd="sng">
            <a:solidFill>
              <a:schemeClr val="tx1"/>
            </a:solidFill>
            <a:prstDash val="solid"/>
            <a:headEnd type="none" w="med" len="med"/>
            <a:tailEnd type="triangle" w="med" len="med"/>
          </a:ln>
        </p:spPr>
      </p:sp>
      <p:sp>
        <p:nvSpPr>
          <p:cNvPr id="179219" name="流程图: 文档 179218"/>
          <p:cNvSpPr/>
          <p:nvPr/>
        </p:nvSpPr>
        <p:spPr>
          <a:xfrm>
            <a:off x="3624263" y="595313"/>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辞职</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9220" name="文本框 179219"/>
          <p:cNvSpPr txBox="1"/>
          <p:nvPr/>
        </p:nvSpPr>
        <p:spPr>
          <a:xfrm>
            <a:off x="3470275" y="15541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179221" name="文本框 179220"/>
          <p:cNvSpPr txBox="1"/>
          <p:nvPr/>
        </p:nvSpPr>
        <p:spPr>
          <a:xfrm>
            <a:off x="3467100" y="296068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79222" name="直接连接符 179221"/>
          <p:cNvSpPr/>
          <p:nvPr/>
        </p:nvSpPr>
        <p:spPr>
          <a:xfrm>
            <a:off x="3911600" y="2244725"/>
            <a:ext cx="0" cy="762000"/>
          </a:xfrm>
          <a:prstGeom prst="line">
            <a:avLst/>
          </a:prstGeom>
          <a:ln w="9525" cap="flat" cmpd="sng">
            <a:solidFill>
              <a:schemeClr val="tx1"/>
            </a:solidFill>
            <a:prstDash val="solid"/>
            <a:headEnd type="none" w="med" len="med"/>
            <a:tailEnd type="triangle" w="med" len="med"/>
          </a:ln>
        </p:spPr>
      </p:sp>
      <p:sp>
        <p:nvSpPr>
          <p:cNvPr id="179223" name="直接连接符 179222"/>
          <p:cNvSpPr/>
          <p:nvPr/>
        </p:nvSpPr>
        <p:spPr>
          <a:xfrm flipV="1">
            <a:off x="2324100" y="3657600"/>
            <a:ext cx="762000" cy="0"/>
          </a:xfrm>
          <a:prstGeom prst="line">
            <a:avLst/>
          </a:prstGeom>
          <a:ln w="9525" cap="flat" cmpd="sng">
            <a:solidFill>
              <a:schemeClr val="tx1"/>
            </a:solidFill>
            <a:prstDash val="solid"/>
            <a:headEnd type="none" w="med" len="med"/>
            <a:tailEnd type="none" w="med" len="med"/>
          </a:ln>
        </p:spPr>
      </p:sp>
      <p:sp>
        <p:nvSpPr>
          <p:cNvPr id="179224" name="直接连接符 179223"/>
          <p:cNvSpPr/>
          <p:nvPr/>
        </p:nvSpPr>
        <p:spPr>
          <a:xfrm flipV="1">
            <a:off x="3086100" y="838200"/>
            <a:ext cx="0" cy="2819400"/>
          </a:xfrm>
          <a:prstGeom prst="line">
            <a:avLst/>
          </a:prstGeom>
          <a:ln w="9525" cap="flat" cmpd="sng">
            <a:solidFill>
              <a:schemeClr val="tx1"/>
            </a:solidFill>
            <a:prstDash val="solid"/>
            <a:headEnd type="none" w="med" len="med"/>
            <a:tailEnd type="none" w="med" len="med"/>
          </a:ln>
        </p:spPr>
      </p:sp>
      <p:sp>
        <p:nvSpPr>
          <p:cNvPr id="179225" name="直接连接符 179224"/>
          <p:cNvSpPr/>
          <p:nvPr/>
        </p:nvSpPr>
        <p:spPr>
          <a:xfrm>
            <a:off x="3086100" y="850900"/>
            <a:ext cx="533400" cy="0"/>
          </a:xfrm>
          <a:prstGeom prst="line">
            <a:avLst/>
          </a:prstGeom>
          <a:ln w="9525" cap="flat" cmpd="sng">
            <a:solidFill>
              <a:schemeClr val="tx1"/>
            </a:solidFill>
            <a:prstDash val="solid"/>
            <a:headEnd type="none" w="med" len="med"/>
            <a:tailEnd type="triangle" w="med" len="med"/>
          </a:ln>
        </p:spPr>
      </p:sp>
      <p:sp>
        <p:nvSpPr>
          <p:cNvPr id="179226" name="直接连接符 179225"/>
          <p:cNvSpPr/>
          <p:nvPr/>
        </p:nvSpPr>
        <p:spPr>
          <a:xfrm>
            <a:off x="3924300" y="3235325"/>
            <a:ext cx="0" cy="304800"/>
          </a:xfrm>
          <a:prstGeom prst="line">
            <a:avLst/>
          </a:prstGeom>
          <a:ln w="9525" cap="flat" cmpd="sng">
            <a:solidFill>
              <a:schemeClr val="tx1"/>
            </a:solidFill>
            <a:prstDash val="solid"/>
            <a:headEnd type="none" w="med" len="med"/>
            <a:tailEnd type="triangle" w="med" len="med"/>
          </a:ln>
        </p:spPr>
      </p:sp>
      <p:sp>
        <p:nvSpPr>
          <p:cNvPr id="179227" name="文本框 179226"/>
          <p:cNvSpPr txBox="1"/>
          <p:nvPr/>
        </p:nvSpPr>
        <p:spPr>
          <a:xfrm>
            <a:off x="3378200" y="3505200"/>
            <a:ext cx="11430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开具解除劳动关系通知书</a:t>
            </a:r>
            <a:endParaRPr lang="zh-CN" altLang="en-US" sz="1200" dirty="0">
              <a:solidFill>
                <a:schemeClr val="accent2"/>
              </a:solidFill>
              <a:latin typeface="Times New Roman" panose="02020603050405020304" charset="0"/>
            </a:endParaRPr>
          </a:p>
        </p:txBody>
      </p:sp>
      <p:sp>
        <p:nvSpPr>
          <p:cNvPr id="179228" name="流程图: 文档 179227"/>
          <p:cNvSpPr/>
          <p:nvPr/>
        </p:nvSpPr>
        <p:spPr>
          <a:xfrm>
            <a:off x="3678238" y="39433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179229" name="流程图: 文档 179228"/>
          <p:cNvSpPr/>
          <p:nvPr/>
        </p:nvSpPr>
        <p:spPr>
          <a:xfrm>
            <a:off x="3616325" y="4005263"/>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通知书</a:t>
            </a:r>
            <a:endParaRPr lang="zh-CN" altLang="en-US" sz="1200">
              <a:latin typeface="Times New Roman" panose="02020603050405020304" charset="0"/>
            </a:endParaRPr>
          </a:p>
        </p:txBody>
      </p:sp>
      <p:sp>
        <p:nvSpPr>
          <p:cNvPr id="179231" name="文本框 179230"/>
          <p:cNvSpPr txBox="1"/>
          <p:nvPr/>
        </p:nvSpPr>
        <p:spPr>
          <a:xfrm>
            <a:off x="3352800" y="6380163"/>
            <a:ext cx="11430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办理结算</a:t>
            </a:r>
            <a:endParaRPr lang="zh-CN" altLang="en-US" sz="1200" dirty="0">
              <a:solidFill>
                <a:schemeClr val="accent2"/>
              </a:solidFill>
              <a:latin typeface="Times New Roman" panose="02020603050405020304" charset="0"/>
            </a:endParaRPr>
          </a:p>
        </p:txBody>
      </p:sp>
      <p:sp>
        <p:nvSpPr>
          <p:cNvPr id="179232" name="流程图: 文档 179231"/>
          <p:cNvSpPr/>
          <p:nvPr/>
        </p:nvSpPr>
        <p:spPr>
          <a:xfrm>
            <a:off x="1744663" y="4999038"/>
            <a:ext cx="598487" cy="4159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通知书</a:t>
            </a:r>
            <a:endParaRPr lang="zh-CN" altLang="en-US" sz="1200" dirty="0">
              <a:latin typeface="Times New Roman" panose="02020603050405020304" charset="0"/>
            </a:endParaRPr>
          </a:p>
          <a:p>
            <a:pPr algn="ctr"/>
            <a:endParaRPr lang="zh-CN" altLang="en-US" sz="1200">
              <a:latin typeface="Times New Roman" panose="02020603050405020304" charset="0"/>
            </a:endParaRPr>
          </a:p>
        </p:txBody>
      </p:sp>
      <p:sp>
        <p:nvSpPr>
          <p:cNvPr id="179236" name="直接连接符 179235"/>
          <p:cNvSpPr/>
          <p:nvPr/>
        </p:nvSpPr>
        <p:spPr>
          <a:xfrm flipH="1" flipV="1">
            <a:off x="2044700" y="4191000"/>
            <a:ext cx="1524000" cy="0"/>
          </a:xfrm>
          <a:prstGeom prst="line">
            <a:avLst/>
          </a:prstGeom>
          <a:ln w="9525" cap="flat" cmpd="sng">
            <a:solidFill>
              <a:schemeClr val="tx1"/>
            </a:solidFill>
            <a:prstDash val="solid"/>
            <a:headEnd type="none" w="med" len="med"/>
            <a:tailEnd type="none" w="med" len="med"/>
          </a:ln>
        </p:spPr>
      </p:sp>
      <p:sp>
        <p:nvSpPr>
          <p:cNvPr id="179237" name="直接连接符 179236"/>
          <p:cNvSpPr/>
          <p:nvPr/>
        </p:nvSpPr>
        <p:spPr>
          <a:xfrm>
            <a:off x="2044700" y="4194175"/>
            <a:ext cx="0" cy="228600"/>
          </a:xfrm>
          <a:prstGeom prst="line">
            <a:avLst/>
          </a:prstGeom>
          <a:ln w="9525" cap="flat" cmpd="sng">
            <a:solidFill>
              <a:schemeClr val="tx1"/>
            </a:solidFill>
            <a:prstDash val="solid"/>
            <a:headEnd type="none" w="med" len="med"/>
            <a:tailEnd type="triangle" w="med" len="med"/>
          </a:ln>
        </p:spPr>
      </p:sp>
      <p:sp>
        <p:nvSpPr>
          <p:cNvPr id="179238" name="文本框 179237"/>
          <p:cNvSpPr txBox="1"/>
          <p:nvPr/>
        </p:nvSpPr>
        <p:spPr>
          <a:xfrm>
            <a:off x="1547813" y="1536700"/>
            <a:ext cx="966787"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车间或科室主管签审</a:t>
            </a:r>
            <a:endParaRPr lang="zh-CN" altLang="en-US" sz="1200" dirty="0">
              <a:solidFill>
                <a:schemeClr val="accent2"/>
              </a:solidFill>
              <a:latin typeface="Times New Roman" panose="02020603050405020304" charset="0"/>
            </a:endParaRPr>
          </a:p>
        </p:txBody>
      </p:sp>
      <p:sp>
        <p:nvSpPr>
          <p:cNvPr id="179239" name="直接连接符 179238"/>
          <p:cNvSpPr/>
          <p:nvPr/>
        </p:nvSpPr>
        <p:spPr>
          <a:xfrm>
            <a:off x="2019300" y="1981200"/>
            <a:ext cx="0" cy="266700"/>
          </a:xfrm>
          <a:prstGeom prst="line">
            <a:avLst/>
          </a:prstGeom>
          <a:ln w="9525" cap="flat" cmpd="sng">
            <a:solidFill>
              <a:schemeClr val="tx1"/>
            </a:solidFill>
            <a:prstDash val="solid"/>
            <a:headEnd type="none" w="med" len="med"/>
            <a:tailEnd type="triangle" w="med" len="med"/>
          </a:ln>
        </p:spPr>
      </p:sp>
      <p:sp>
        <p:nvSpPr>
          <p:cNvPr id="179242" name="文本框 179241"/>
          <p:cNvSpPr txBox="1"/>
          <p:nvPr/>
        </p:nvSpPr>
        <p:spPr>
          <a:xfrm>
            <a:off x="1892300" y="2641600"/>
            <a:ext cx="558800" cy="7016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科级和以上干部</a:t>
            </a:r>
            <a:endParaRPr lang="zh-CN" altLang="en-US" sz="1000" dirty="0">
              <a:solidFill>
                <a:schemeClr val="accent2"/>
              </a:solidFill>
              <a:latin typeface="Times New Roman" panose="02020603050405020304" charset="0"/>
            </a:endParaRPr>
          </a:p>
        </p:txBody>
      </p:sp>
      <p:sp>
        <p:nvSpPr>
          <p:cNvPr id="179243" name="文本框 179242"/>
          <p:cNvSpPr txBox="1"/>
          <p:nvPr/>
        </p:nvSpPr>
        <p:spPr>
          <a:xfrm>
            <a:off x="3479800" y="198278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79245" name="文本框 179244"/>
          <p:cNvSpPr txBox="1"/>
          <p:nvPr/>
        </p:nvSpPr>
        <p:spPr>
          <a:xfrm>
            <a:off x="3835400" y="1092200"/>
            <a:ext cx="584200" cy="3968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面谈当事人</a:t>
            </a:r>
            <a:endParaRPr lang="zh-CN" altLang="en-US" sz="1000">
              <a:solidFill>
                <a:schemeClr val="accent2"/>
              </a:solidFill>
              <a:latin typeface="Times New Roman" panose="02020603050405020304" charset="0"/>
            </a:endParaRPr>
          </a:p>
        </p:txBody>
      </p:sp>
      <p:sp>
        <p:nvSpPr>
          <p:cNvPr id="179246" name="直接连接符 179245"/>
          <p:cNvSpPr/>
          <p:nvPr/>
        </p:nvSpPr>
        <p:spPr>
          <a:xfrm>
            <a:off x="3924300" y="1803400"/>
            <a:ext cx="0" cy="228600"/>
          </a:xfrm>
          <a:prstGeom prst="line">
            <a:avLst/>
          </a:prstGeom>
          <a:ln w="9525" cap="flat" cmpd="sng">
            <a:solidFill>
              <a:schemeClr val="tx1"/>
            </a:solidFill>
            <a:prstDash val="solid"/>
            <a:headEnd type="none" w="med" len="med"/>
            <a:tailEnd type="triangle" w="med" len="med"/>
          </a:ln>
        </p:spPr>
      </p:sp>
      <p:sp>
        <p:nvSpPr>
          <p:cNvPr id="179247" name="文本框 179246"/>
          <p:cNvSpPr txBox="1"/>
          <p:nvPr/>
        </p:nvSpPr>
        <p:spPr>
          <a:xfrm>
            <a:off x="3810000" y="2206625"/>
            <a:ext cx="558800" cy="7016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科级和以上干部</a:t>
            </a:r>
            <a:endParaRPr lang="zh-CN" altLang="en-US" sz="1000" dirty="0">
              <a:solidFill>
                <a:schemeClr val="accent2"/>
              </a:solidFill>
              <a:latin typeface="Times New Roman" panose="02020603050405020304" charset="0"/>
            </a:endParaRPr>
          </a:p>
        </p:txBody>
      </p:sp>
      <p:sp>
        <p:nvSpPr>
          <p:cNvPr id="179248" name="文本框 179247"/>
          <p:cNvSpPr txBox="1"/>
          <p:nvPr/>
        </p:nvSpPr>
        <p:spPr>
          <a:xfrm>
            <a:off x="3543300" y="2206625"/>
            <a:ext cx="457200" cy="5492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面谈当事人</a:t>
            </a:r>
            <a:endParaRPr lang="zh-CN" altLang="en-US" sz="1000">
              <a:solidFill>
                <a:schemeClr val="accent2"/>
              </a:solidFill>
              <a:latin typeface="Times New Roman" panose="02020603050405020304" charset="0"/>
            </a:endParaRPr>
          </a:p>
        </p:txBody>
      </p:sp>
      <p:sp>
        <p:nvSpPr>
          <p:cNvPr id="179249" name="直接连接符 179248"/>
          <p:cNvSpPr/>
          <p:nvPr/>
        </p:nvSpPr>
        <p:spPr>
          <a:xfrm>
            <a:off x="4305300" y="3082925"/>
            <a:ext cx="914400" cy="0"/>
          </a:xfrm>
          <a:prstGeom prst="line">
            <a:avLst/>
          </a:prstGeom>
          <a:ln w="9525" cap="flat" cmpd="sng">
            <a:solidFill>
              <a:schemeClr val="tx1"/>
            </a:solidFill>
            <a:prstDash val="solid"/>
            <a:headEnd type="none" w="med" len="med"/>
            <a:tailEnd type="none" w="med" len="med"/>
          </a:ln>
        </p:spPr>
      </p:sp>
      <p:sp>
        <p:nvSpPr>
          <p:cNvPr id="179250" name="直接连接符 179249"/>
          <p:cNvSpPr/>
          <p:nvPr/>
        </p:nvSpPr>
        <p:spPr>
          <a:xfrm flipV="1">
            <a:off x="5207000" y="1939925"/>
            <a:ext cx="0" cy="1143000"/>
          </a:xfrm>
          <a:prstGeom prst="line">
            <a:avLst/>
          </a:prstGeom>
          <a:ln w="9525" cap="flat" cmpd="sng">
            <a:solidFill>
              <a:schemeClr val="tx1"/>
            </a:solidFill>
            <a:prstDash val="solid"/>
            <a:headEnd type="none" w="med" len="med"/>
            <a:tailEnd type="none" w="med" len="med"/>
          </a:ln>
        </p:spPr>
      </p:sp>
      <p:sp>
        <p:nvSpPr>
          <p:cNvPr id="179251" name="流程图: 文档 179250"/>
          <p:cNvSpPr/>
          <p:nvPr/>
        </p:nvSpPr>
        <p:spPr>
          <a:xfrm>
            <a:off x="5715000" y="171132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辞职</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9252" name="直接连接符 179251"/>
          <p:cNvSpPr/>
          <p:nvPr/>
        </p:nvSpPr>
        <p:spPr>
          <a:xfrm>
            <a:off x="5207000" y="1939925"/>
            <a:ext cx="457200" cy="0"/>
          </a:xfrm>
          <a:prstGeom prst="line">
            <a:avLst/>
          </a:prstGeom>
          <a:ln w="9525" cap="flat" cmpd="sng">
            <a:solidFill>
              <a:schemeClr val="tx1"/>
            </a:solidFill>
            <a:prstDash val="solid"/>
            <a:headEnd type="none" w="med" len="med"/>
            <a:tailEnd type="triangle" w="med" len="med"/>
          </a:ln>
        </p:spPr>
      </p:sp>
      <p:sp>
        <p:nvSpPr>
          <p:cNvPr id="179253" name="文本框 179252"/>
          <p:cNvSpPr txBox="1"/>
          <p:nvPr/>
        </p:nvSpPr>
        <p:spPr>
          <a:xfrm>
            <a:off x="4152900" y="2854325"/>
            <a:ext cx="11684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部级和以上干部</a:t>
            </a:r>
            <a:endParaRPr lang="zh-CN" altLang="en-US" sz="1000" dirty="0">
              <a:solidFill>
                <a:schemeClr val="accent2"/>
              </a:solidFill>
              <a:latin typeface="Times New Roman" panose="02020603050405020304" charset="0"/>
            </a:endParaRPr>
          </a:p>
        </p:txBody>
      </p:sp>
      <p:sp>
        <p:nvSpPr>
          <p:cNvPr id="179255" name="流程图: 文档 179254"/>
          <p:cNvSpPr/>
          <p:nvPr/>
        </p:nvSpPr>
        <p:spPr>
          <a:xfrm>
            <a:off x="7554913" y="16764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辞职</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9257" name="直接连接符 179256"/>
          <p:cNvSpPr/>
          <p:nvPr/>
        </p:nvSpPr>
        <p:spPr>
          <a:xfrm>
            <a:off x="6400800" y="1939925"/>
            <a:ext cx="1066800" cy="0"/>
          </a:xfrm>
          <a:prstGeom prst="line">
            <a:avLst/>
          </a:prstGeom>
          <a:ln w="9525" cap="flat" cmpd="sng">
            <a:solidFill>
              <a:schemeClr val="tx1"/>
            </a:solidFill>
            <a:prstDash val="solid"/>
            <a:headEnd type="none" w="med" len="med"/>
            <a:tailEnd type="triangle" w="med" len="med"/>
          </a:ln>
        </p:spPr>
      </p:sp>
      <p:sp>
        <p:nvSpPr>
          <p:cNvPr id="179258" name="文本框 179257"/>
          <p:cNvSpPr txBox="1"/>
          <p:nvPr/>
        </p:nvSpPr>
        <p:spPr>
          <a:xfrm>
            <a:off x="6324600" y="1711325"/>
            <a:ext cx="11684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副总和以上干部</a:t>
            </a:r>
            <a:endParaRPr lang="zh-CN" altLang="en-US" sz="1000" dirty="0">
              <a:solidFill>
                <a:schemeClr val="accent2"/>
              </a:solidFill>
              <a:latin typeface="Times New Roman" panose="02020603050405020304" charset="0"/>
            </a:endParaRPr>
          </a:p>
        </p:txBody>
      </p:sp>
      <p:sp>
        <p:nvSpPr>
          <p:cNvPr id="179259" name="直接连接符 179258"/>
          <p:cNvSpPr/>
          <p:nvPr/>
        </p:nvSpPr>
        <p:spPr>
          <a:xfrm>
            <a:off x="6019800" y="2244725"/>
            <a:ext cx="0" cy="1066800"/>
          </a:xfrm>
          <a:prstGeom prst="line">
            <a:avLst/>
          </a:prstGeom>
          <a:ln w="9525" cap="flat" cmpd="sng">
            <a:solidFill>
              <a:schemeClr val="tx1"/>
            </a:solidFill>
            <a:prstDash val="solid"/>
            <a:headEnd type="none" w="med" len="med"/>
            <a:tailEnd type="none" w="med" len="med"/>
          </a:ln>
        </p:spPr>
      </p:sp>
      <p:sp>
        <p:nvSpPr>
          <p:cNvPr id="179260" name="直接连接符 179259"/>
          <p:cNvSpPr/>
          <p:nvPr/>
        </p:nvSpPr>
        <p:spPr>
          <a:xfrm flipH="1">
            <a:off x="7848600" y="2244725"/>
            <a:ext cx="0" cy="1066800"/>
          </a:xfrm>
          <a:prstGeom prst="line">
            <a:avLst/>
          </a:prstGeom>
          <a:ln w="9525" cap="flat" cmpd="sng">
            <a:solidFill>
              <a:schemeClr val="tx1"/>
            </a:solidFill>
            <a:prstDash val="solid"/>
            <a:headEnd type="none" w="med" len="med"/>
            <a:tailEnd type="none" w="med" len="med"/>
          </a:ln>
        </p:spPr>
      </p:sp>
      <p:sp>
        <p:nvSpPr>
          <p:cNvPr id="179261" name="直接连接符 179260"/>
          <p:cNvSpPr/>
          <p:nvPr/>
        </p:nvSpPr>
        <p:spPr>
          <a:xfrm flipH="1">
            <a:off x="3962400" y="3311525"/>
            <a:ext cx="3886200" cy="0"/>
          </a:xfrm>
          <a:prstGeom prst="line">
            <a:avLst/>
          </a:prstGeom>
          <a:ln w="9525" cap="flat" cmpd="sng">
            <a:solidFill>
              <a:schemeClr val="tx1"/>
            </a:solidFill>
            <a:prstDash val="solid"/>
            <a:headEnd type="none" w="med" len="med"/>
            <a:tailEnd type="triangle" w="med" len="med"/>
          </a:ln>
        </p:spPr>
      </p:sp>
      <p:sp>
        <p:nvSpPr>
          <p:cNvPr id="179262" name="文本框 179261"/>
          <p:cNvSpPr txBox="1"/>
          <p:nvPr/>
        </p:nvSpPr>
        <p:spPr>
          <a:xfrm>
            <a:off x="1358900" y="5402263"/>
            <a:ext cx="1371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辞职人办理移交</a:t>
            </a:r>
            <a:endParaRPr lang="zh-CN" altLang="en-US" sz="1200" dirty="0">
              <a:solidFill>
                <a:schemeClr val="accent2"/>
              </a:solidFill>
              <a:latin typeface="Times New Roman" panose="02020603050405020304" charset="0"/>
            </a:endParaRPr>
          </a:p>
        </p:txBody>
      </p:sp>
      <p:sp>
        <p:nvSpPr>
          <p:cNvPr id="179263" name="直接连接符 179262"/>
          <p:cNvSpPr/>
          <p:nvPr/>
        </p:nvSpPr>
        <p:spPr>
          <a:xfrm>
            <a:off x="2374900" y="5892800"/>
            <a:ext cx="1219200" cy="0"/>
          </a:xfrm>
          <a:prstGeom prst="line">
            <a:avLst/>
          </a:prstGeom>
          <a:ln w="9525" cap="flat" cmpd="sng">
            <a:solidFill>
              <a:schemeClr val="tx1"/>
            </a:solidFill>
            <a:prstDash val="solid"/>
            <a:headEnd type="none" w="med" len="med"/>
            <a:tailEnd type="triangle" w="med" len="med"/>
          </a:ln>
        </p:spPr>
      </p:sp>
      <p:sp>
        <p:nvSpPr>
          <p:cNvPr id="179264" name="直接连接符 179263"/>
          <p:cNvSpPr/>
          <p:nvPr/>
        </p:nvSpPr>
        <p:spPr>
          <a:xfrm>
            <a:off x="3924300" y="6184900"/>
            <a:ext cx="0" cy="228600"/>
          </a:xfrm>
          <a:prstGeom prst="line">
            <a:avLst/>
          </a:prstGeom>
          <a:ln w="9525" cap="flat" cmpd="sng">
            <a:solidFill>
              <a:schemeClr val="tx1"/>
            </a:solidFill>
            <a:prstDash val="solid"/>
            <a:headEnd type="none" w="med" len="med"/>
            <a:tailEnd type="triangle" w="med" len="med"/>
          </a:ln>
        </p:spPr>
      </p:sp>
      <p:sp>
        <p:nvSpPr>
          <p:cNvPr id="179265" name="文本框 179264"/>
          <p:cNvSpPr txBox="1"/>
          <p:nvPr/>
        </p:nvSpPr>
        <p:spPr>
          <a:xfrm>
            <a:off x="1371600" y="4381500"/>
            <a:ext cx="1371600"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通知书发当事人属分厂人员同时发分厂人事科</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8466" name="直接连接符 318465"/>
          <p:cNvSpPr/>
          <p:nvPr/>
        </p:nvSpPr>
        <p:spPr>
          <a:xfrm>
            <a:off x="762000" y="457200"/>
            <a:ext cx="3186113" cy="0"/>
          </a:xfrm>
          <a:prstGeom prst="line">
            <a:avLst/>
          </a:prstGeom>
          <a:ln w="9525" cap="flat" cmpd="sng">
            <a:solidFill>
              <a:schemeClr val="tx1"/>
            </a:solidFill>
            <a:prstDash val="solid"/>
            <a:headEnd type="none" w="med" len="med"/>
            <a:tailEnd type="none" w="med" len="med"/>
          </a:ln>
        </p:spPr>
      </p:sp>
      <p:sp>
        <p:nvSpPr>
          <p:cNvPr id="318467" name="文本框 318466"/>
          <p:cNvSpPr txBox="1"/>
          <p:nvPr/>
        </p:nvSpPr>
        <p:spPr>
          <a:xfrm>
            <a:off x="1000125" y="180975"/>
            <a:ext cx="3810000" cy="263525"/>
          </a:xfrm>
          <a:prstGeom prst="rect">
            <a:avLst/>
          </a:prstGeom>
          <a:noFill/>
          <a:ln w="9525">
            <a:noFill/>
          </a:ln>
        </p:spPr>
        <p:txBody>
          <a:bodyPr>
            <a:spAutoFit/>
          </a:bodyPr>
          <a:p>
            <a:pPr eaLnBrk="0" hangingPunct="0">
              <a:lnSpc>
                <a:spcPct val="7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分厂                          供应部</a:t>
            </a:r>
            <a:endParaRPr lang="zh-CN" altLang="en-US" sz="1600" dirty="0">
              <a:latin typeface="Times New Roman" panose="02020603050405020304" charset="0"/>
            </a:endParaRPr>
          </a:p>
        </p:txBody>
      </p:sp>
      <p:sp>
        <p:nvSpPr>
          <p:cNvPr id="318468" name="文本框 318467"/>
          <p:cNvSpPr txBox="1"/>
          <p:nvPr/>
        </p:nvSpPr>
        <p:spPr>
          <a:xfrm>
            <a:off x="0" y="0"/>
            <a:ext cx="428625" cy="31242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物资试用签审流程</a:t>
            </a:r>
            <a:endParaRPr lang="zh-CN" altLang="en-US" sz="1600" b="1" dirty="0">
              <a:solidFill>
                <a:schemeClr val="accent2"/>
              </a:solidFill>
              <a:latin typeface="Times New Roman" panose="02020603050405020304" charset="0"/>
            </a:endParaRPr>
          </a:p>
        </p:txBody>
      </p:sp>
      <p:sp>
        <p:nvSpPr>
          <p:cNvPr id="318469" name="直接连接符 318468"/>
          <p:cNvSpPr/>
          <p:nvPr/>
        </p:nvSpPr>
        <p:spPr>
          <a:xfrm>
            <a:off x="1382713" y="1512888"/>
            <a:ext cx="0" cy="228600"/>
          </a:xfrm>
          <a:prstGeom prst="line">
            <a:avLst/>
          </a:prstGeom>
          <a:ln w="9525" cap="flat" cmpd="sng">
            <a:solidFill>
              <a:schemeClr val="tx1"/>
            </a:solidFill>
            <a:prstDash val="solid"/>
            <a:headEnd type="none" w="med" len="med"/>
            <a:tailEnd type="triangle" w="med" len="med"/>
          </a:ln>
        </p:spPr>
      </p:sp>
      <p:sp>
        <p:nvSpPr>
          <p:cNvPr id="318470" name="椭圆 318469"/>
          <p:cNvSpPr/>
          <p:nvPr/>
        </p:nvSpPr>
        <p:spPr>
          <a:xfrm>
            <a:off x="1196975" y="1117600"/>
            <a:ext cx="381000" cy="381000"/>
          </a:xfrm>
          <a:prstGeom prst="ellipse">
            <a:avLst/>
          </a:prstGeom>
          <a:solidFill>
            <a:srgbClr val="FFCC66"/>
          </a:solidFill>
          <a:ln w="9525" cap="flat" cmpd="sng">
            <a:solidFill>
              <a:schemeClr val="tx1"/>
            </a:solidFill>
            <a:prstDash val="solid"/>
            <a:headEnd type="none" w="med" len="med"/>
            <a:tailEnd type="none" w="med" len="med"/>
          </a:ln>
        </p:spPr>
        <p:txBody>
          <a:bodyPr/>
          <a:p>
            <a:endParaRPr lang="zh-CN" altLang="en-US"/>
          </a:p>
        </p:txBody>
      </p:sp>
      <p:sp>
        <p:nvSpPr>
          <p:cNvPr id="318471" name="文本框 318470"/>
          <p:cNvSpPr txBox="1"/>
          <p:nvPr/>
        </p:nvSpPr>
        <p:spPr>
          <a:xfrm>
            <a:off x="1216025" y="1174750"/>
            <a:ext cx="304800" cy="274638"/>
          </a:xfrm>
          <a:prstGeom prst="rect">
            <a:avLst/>
          </a:prstGeom>
          <a:noFill/>
          <a:ln w="9525">
            <a:noFill/>
          </a:ln>
        </p:spPr>
        <p:txBody>
          <a:bodyPr>
            <a:spAutoFit/>
          </a:bodyPr>
          <a:p>
            <a:pPr algn="ctr">
              <a:spcBef>
                <a:spcPct val="50000"/>
              </a:spcBef>
            </a:pPr>
            <a:r>
              <a:rPr lang="zh-CN" altLang="en-US" sz="1200">
                <a:latin typeface="Times New Roman" panose="02020603050405020304" charset="0"/>
              </a:rPr>
              <a:t>货</a:t>
            </a:r>
            <a:endParaRPr lang="zh-CN" altLang="en-US" sz="1200">
              <a:latin typeface="Times New Roman" panose="02020603050405020304" charset="0"/>
            </a:endParaRPr>
          </a:p>
        </p:txBody>
      </p:sp>
      <p:sp>
        <p:nvSpPr>
          <p:cNvPr id="318472" name="文本框 318471"/>
          <p:cNvSpPr txBox="1"/>
          <p:nvPr/>
        </p:nvSpPr>
        <p:spPr>
          <a:xfrm>
            <a:off x="962025" y="1708150"/>
            <a:ext cx="8778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签收试用</a:t>
            </a:r>
            <a:endParaRPr lang="zh-CN" altLang="en-US" sz="1200">
              <a:solidFill>
                <a:schemeClr val="accent2"/>
              </a:solidFill>
              <a:latin typeface="Times New Roman" panose="02020603050405020304" charset="0"/>
            </a:endParaRPr>
          </a:p>
        </p:txBody>
      </p:sp>
      <p:sp>
        <p:nvSpPr>
          <p:cNvPr id="318473" name="椭圆 318472"/>
          <p:cNvSpPr/>
          <p:nvPr/>
        </p:nvSpPr>
        <p:spPr>
          <a:xfrm>
            <a:off x="3089275" y="533400"/>
            <a:ext cx="381000" cy="381000"/>
          </a:xfrm>
          <a:prstGeom prst="ellipse">
            <a:avLst/>
          </a:prstGeom>
          <a:solidFill>
            <a:srgbClr val="FFCC66"/>
          </a:solidFill>
          <a:ln w="9525" cap="flat" cmpd="sng">
            <a:solidFill>
              <a:schemeClr val="tx1"/>
            </a:solidFill>
            <a:prstDash val="solid"/>
            <a:headEnd type="none" w="med" len="med"/>
            <a:tailEnd type="none" w="med" len="med"/>
          </a:ln>
        </p:spPr>
        <p:txBody>
          <a:bodyPr/>
          <a:p>
            <a:endParaRPr lang="zh-CN" altLang="en-US"/>
          </a:p>
        </p:txBody>
      </p:sp>
      <p:sp>
        <p:nvSpPr>
          <p:cNvPr id="318474" name="文本框 318473"/>
          <p:cNvSpPr txBox="1"/>
          <p:nvPr/>
        </p:nvSpPr>
        <p:spPr>
          <a:xfrm>
            <a:off x="3133725" y="590550"/>
            <a:ext cx="304800" cy="274638"/>
          </a:xfrm>
          <a:prstGeom prst="rect">
            <a:avLst/>
          </a:prstGeom>
          <a:noFill/>
          <a:ln w="9525">
            <a:noFill/>
          </a:ln>
        </p:spPr>
        <p:txBody>
          <a:bodyPr>
            <a:spAutoFit/>
          </a:bodyPr>
          <a:p>
            <a:pPr algn="ctr">
              <a:spcBef>
                <a:spcPct val="50000"/>
              </a:spcBef>
            </a:pPr>
            <a:r>
              <a:rPr lang="zh-CN" altLang="en-US" sz="1200">
                <a:latin typeface="Times New Roman" panose="02020603050405020304" charset="0"/>
              </a:rPr>
              <a:t>货</a:t>
            </a:r>
            <a:endParaRPr lang="zh-CN" altLang="en-US" sz="1200">
              <a:latin typeface="Times New Roman" panose="02020603050405020304" charset="0"/>
            </a:endParaRPr>
          </a:p>
        </p:txBody>
      </p:sp>
      <p:sp>
        <p:nvSpPr>
          <p:cNvPr id="318475" name="直接连接符 318474"/>
          <p:cNvSpPr/>
          <p:nvPr/>
        </p:nvSpPr>
        <p:spPr>
          <a:xfrm>
            <a:off x="3286125" y="920750"/>
            <a:ext cx="0" cy="228600"/>
          </a:xfrm>
          <a:prstGeom prst="line">
            <a:avLst/>
          </a:prstGeom>
          <a:ln w="9525" cap="flat" cmpd="sng">
            <a:solidFill>
              <a:schemeClr val="tx1"/>
            </a:solidFill>
            <a:prstDash val="solid"/>
            <a:headEnd type="none" w="med" len="med"/>
            <a:tailEnd type="triangle" w="med" len="med"/>
          </a:ln>
        </p:spPr>
      </p:sp>
      <p:sp>
        <p:nvSpPr>
          <p:cNvPr id="318476" name="文本框 318475"/>
          <p:cNvSpPr txBox="1"/>
          <p:nvPr/>
        </p:nvSpPr>
        <p:spPr>
          <a:xfrm>
            <a:off x="2600325" y="1123950"/>
            <a:ext cx="13716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供应部收货写收条并注明试用期</a:t>
            </a:r>
            <a:endParaRPr lang="zh-CN" altLang="en-US" sz="1200" dirty="0">
              <a:solidFill>
                <a:schemeClr val="accent2"/>
              </a:solidFill>
              <a:latin typeface="Times New Roman" panose="02020603050405020304" charset="0"/>
            </a:endParaRPr>
          </a:p>
        </p:txBody>
      </p:sp>
      <p:sp>
        <p:nvSpPr>
          <p:cNvPr id="318477" name="直接连接符 318476"/>
          <p:cNvSpPr/>
          <p:nvPr/>
        </p:nvSpPr>
        <p:spPr>
          <a:xfrm>
            <a:off x="1381125" y="1949450"/>
            <a:ext cx="0" cy="228600"/>
          </a:xfrm>
          <a:prstGeom prst="line">
            <a:avLst/>
          </a:prstGeom>
          <a:ln w="9525" cap="flat" cmpd="sng">
            <a:solidFill>
              <a:schemeClr val="tx1"/>
            </a:solidFill>
            <a:prstDash val="solid"/>
            <a:headEnd type="none" w="med" len="med"/>
            <a:tailEnd type="triangle" w="med" len="med"/>
          </a:ln>
        </p:spPr>
      </p:sp>
      <p:sp>
        <p:nvSpPr>
          <p:cNvPr id="318478" name="流程图: 决策 318477"/>
          <p:cNvSpPr/>
          <p:nvPr/>
        </p:nvSpPr>
        <p:spPr>
          <a:xfrm>
            <a:off x="823913" y="2206625"/>
            <a:ext cx="1109662" cy="371475"/>
          </a:xfrm>
          <a:prstGeom prst="flowChartDecision">
            <a:avLst/>
          </a:prstGeom>
          <a:solidFill>
            <a:srgbClr val="008000"/>
          </a:solidFill>
          <a:ln w="9525" cap="flat" cmpd="sng">
            <a:solidFill>
              <a:schemeClr val="tx1"/>
            </a:solidFill>
            <a:prstDash val="solid"/>
            <a:miter/>
            <a:headEnd type="none" w="med" len="med"/>
            <a:tailEnd type="none" w="med" len="med"/>
          </a:ln>
        </p:spPr>
        <p:txBody>
          <a:bodyPr wrap="none" anchor="ctr"/>
          <a:p>
            <a:pPr algn="ctr" eaLnBrk="0" hangingPunct="0"/>
            <a:endParaRPr dirty="0">
              <a:solidFill>
                <a:schemeClr val="bg1"/>
              </a:solidFill>
              <a:latin typeface="Times New Roman" panose="02020603050405020304" charset="0"/>
            </a:endParaRPr>
          </a:p>
        </p:txBody>
      </p:sp>
      <p:sp>
        <p:nvSpPr>
          <p:cNvPr id="318479" name="文本框 318478"/>
          <p:cNvSpPr txBox="1"/>
          <p:nvPr/>
        </p:nvSpPr>
        <p:spPr>
          <a:xfrm>
            <a:off x="976313" y="2244725"/>
            <a:ext cx="862012" cy="274638"/>
          </a:xfrm>
          <a:prstGeom prst="rect">
            <a:avLst/>
          </a:prstGeom>
          <a:noFill/>
          <a:ln w="9525">
            <a:noFill/>
          </a:ln>
        </p:spPr>
        <p:txBody>
          <a:bodyPr>
            <a:spAutoFit/>
          </a:bodyPr>
          <a:p>
            <a:pPr algn="ctr" eaLnBrk="0" hangingPunct="0">
              <a:spcBef>
                <a:spcPct val="50000"/>
              </a:spcBef>
            </a:pPr>
            <a:r>
              <a:rPr lang="zh-CN" altLang="en-US" sz="1200" dirty="0">
                <a:solidFill>
                  <a:schemeClr val="bg1"/>
                </a:solidFill>
                <a:latin typeface="Times New Roman" panose="02020603050405020304" charset="0"/>
              </a:rPr>
              <a:t>试用物资</a:t>
            </a:r>
            <a:endParaRPr lang="zh-CN" altLang="en-US" sz="1200" dirty="0">
              <a:solidFill>
                <a:schemeClr val="bg1"/>
              </a:solidFill>
              <a:latin typeface="Times New Roman" panose="02020603050405020304" charset="0"/>
            </a:endParaRPr>
          </a:p>
        </p:txBody>
      </p:sp>
      <p:sp>
        <p:nvSpPr>
          <p:cNvPr id="318480" name="文本框 318479"/>
          <p:cNvSpPr txBox="1"/>
          <p:nvPr/>
        </p:nvSpPr>
        <p:spPr>
          <a:xfrm>
            <a:off x="1241425" y="2635250"/>
            <a:ext cx="609600" cy="274638"/>
          </a:xfrm>
          <a:prstGeom prst="rect">
            <a:avLst/>
          </a:prstGeom>
          <a:noFill/>
          <a:ln w="9525">
            <a:noFill/>
          </a:ln>
        </p:spPr>
        <p:txBody>
          <a:bodyPr>
            <a:spAutoFit/>
          </a:bodyPr>
          <a:p>
            <a:pPr algn="ctr" eaLnBrk="0" hangingPunct="0">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318481" name="文本框 318480"/>
          <p:cNvSpPr txBox="1"/>
          <p:nvPr/>
        </p:nvSpPr>
        <p:spPr>
          <a:xfrm>
            <a:off x="1876425" y="2182813"/>
            <a:ext cx="685800" cy="274637"/>
          </a:xfrm>
          <a:prstGeom prst="rect">
            <a:avLst/>
          </a:prstGeom>
          <a:noFill/>
          <a:ln w="9525">
            <a:noFill/>
          </a:ln>
        </p:spPr>
        <p:txBody>
          <a:bodyPr>
            <a:spAutoFit/>
          </a:bodyPr>
          <a:p>
            <a:pPr algn="ctr" eaLnBrk="0" hangingPunct="0">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318482" name="直接连接符 318481"/>
          <p:cNvSpPr/>
          <p:nvPr/>
        </p:nvSpPr>
        <p:spPr>
          <a:xfrm>
            <a:off x="1381125" y="2576513"/>
            <a:ext cx="0" cy="414337"/>
          </a:xfrm>
          <a:prstGeom prst="line">
            <a:avLst/>
          </a:prstGeom>
          <a:ln w="9525" cap="flat" cmpd="sng">
            <a:solidFill>
              <a:schemeClr val="tx1"/>
            </a:solidFill>
            <a:prstDash val="solid"/>
            <a:headEnd type="none" w="med" len="med"/>
            <a:tailEnd type="triangle" w="med" len="med"/>
          </a:ln>
        </p:spPr>
      </p:sp>
      <p:sp>
        <p:nvSpPr>
          <p:cNvPr id="318483" name="文本框 318482"/>
          <p:cNvSpPr txBox="1"/>
          <p:nvPr/>
        </p:nvSpPr>
        <p:spPr>
          <a:xfrm>
            <a:off x="923925" y="2982913"/>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补办入库等手续</a:t>
            </a:r>
            <a:endParaRPr lang="zh-CN" altLang="en-US" sz="1200">
              <a:solidFill>
                <a:schemeClr val="accent2"/>
              </a:solidFill>
              <a:latin typeface="Times New Roman" panose="02020603050405020304" charset="0"/>
            </a:endParaRPr>
          </a:p>
        </p:txBody>
      </p:sp>
      <p:sp>
        <p:nvSpPr>
          <p:cNvPr id="318484" name="直接连接符 318483"/>
          <p:cNvSpPr/>
          <p:nvPr/>
        </p:nvSpPr>
        <p:spPr>
          <a:xfrm>
            <a:off x="1914525" y="2393950"/>
            <a:ext cx="1143000" cy="0"/>
          </a:xfrm>
          <a:prstGeom prst="line">
            <a:avLst/>
          </a:prstGeom>
          <a:ln w="9525" cap="flat" cmpd="sng">
            <a:solidFill>
              <a:schemeClr val="tx1"/>
            </a:solidFill>
            <a:prstDash val="solid"/>
            <a:headEnd type="none" w="med" len="med"/>
            <a:tailEnd type="triangle" w="med" len="med"/>
          </a:ln>
        </p:spPr>
      </p:sp>
      <p:sp>
        <p:nvSpPr>
          <p:cNvPr id="318485" name="文本框 318484"/>
          <p:cNvSpPr txBox="1"/>
          <p:nvPr/>
        </p:nvSpPr>
        <p:spPr>
          <a:xfrm>
            <a:off x="2905125" y="2241550"/>
            <a:ext cx="762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退货</a:t>
            </a:r>
            <a:endParaRPr lang="zh-CN" altLang="en-US" sz="1200">
              <a:solidFill>
                <a:schemeClr val="accent2"/>
              </a:solidFill>
              <a:latin typeface="Times New Roman" panose="02020603050405020304" charset="0"/>
            </a:endParaRPr>
          </a:p>
        </p:txBody>
      </p:sp>
      <p:sp>
        <p:nvSpPr>
          <p:cNvPr id="318486" name="直接连接符 318485"/>
          <p:cNvSpPr/>
          <p:nvPr/>
        </p:nvSpPr>
        <p:spPr>
          <a:xfrm flipH="1">
            <a:off x="1609725" y="1327150"/>
            <a:ext cx="10668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9517" name="直接连接符 319516"/>
          <p:cNvSpPr/>
          <p:nvPr/>
        </p:nvSpPr>
        <p:spPr>
          <a:xfrm>
            <a:off x="2438400" y="2851150"/>
            <a:ext cx="0" cy="273050"/>
          </a:xfrm>
          <a:prstGeom prst="line">
            <a:avLst/>
          </a:prstGeom>
          <a:ln w="9525" cap="flat" cmpd="sng">
            <a:solidFill>
              <a:schemeClr val="tx1"/>
            </a:solidFill>
            <a:prstDash val="solid"/>
            <a:headEnd type="none" w="med" len="med"/>
            <a:tailEnd type="triangle" w="med" len="med"/>
          </a:ln>
        </p:spPr>
      </p:sp>
      <p:sp>
        <p:nvSpPr>
          <p:cNvPr id="319490" name="直接连接符 319489"/>
          <p:cNvSpPr/>
          <p:nvPr/>
        </p:nvSpPr>
        <p:spPr>
          <a:xfrm>
            <a:off x="457200" y="457200"/>
            <a:ext cx="8686800" cy="0"/>
          </a:xfrm>
          <a:prstGeom prst="line">
            <a:avLst/>
          </a:prstGeom>
          <a:ln w="9525" cap="flat" cmpd="sng">
            <a:solidFill>
              <a:schemeClr val="tx1"/>
            </a:solidFill>
            <a:prstDash val="solid"/>
            <a:headEnd type="none" w="med" len="med"/>
            <a:tailEnd type="none" w="med" len="med"/>
          </a:ln>
        </p:spPr>
      </p:sp>
      <p:sp>
        <p:nvSpPr>
          <p:cNvPr id="319491" name="文本框 319490"/>
          <p:cNvSpPr txBox="1"/>
          <p:nvPr/>
        </p:nvSpPr>
        <p:spPr>
          <a:xfrm>
            <a:off x="546100" y="193675"/>
            <a:ext cx="8369300" cy="263525"/>
          </a:xfrm>
          <a:prstGeom prst="rect">
            <a:avLst/>
          </a:prstGeom>
          <a:noFill/>
          <a:ln w="9525">
            <a:noFill/>
          </a:ln>
        </p:spPr>
        <p:txBody>
          <a:bodyPr>
            <a:spAutoFit/>
          </a:bodyPr>
          <a:p>
            <a:pPr eaLnBrk="0" hangingPunct="0">
              <a:lnSpc>
                <a:spcPct val="7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使用单位          仓库保管              分厂会计              财务部                   供应部                门卫</a:t>
            </a:r>
            <a:endParaRPr lang="zh-CN" altLang="en-US" sz="1600" dirty="0">
              <a:latin typeface="Times New Roman" panose="02020603050405020304" charset="0"/>
            </a:endParaRPr>
          </a:p>
        </p:txBody>
      </p:sp>
      <p:sp>
        <p:nvSpPr>
          <p:cNvPr id="319492" name="文本框 319491"/>
          <p:cNvSpPr txBox="1"/>
          <p:nvPr/>
        </p:nvSpPr>
        <p:spPr>
          <a:xfrm>
            <a:off x="0" y="0"/>
            <a:ext cx="428625" cy="2667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物资退库、退货流程</a:t>
            </a:r>
            <a:endParaRPr lang="zh-CN" altLang="en-US" sz="1600" b="1" dirty="0">
              <a:solidFill>
                <a:schemeClr val="accent2"/>
              </a:solidFill>
              <a:latin typeface="Times New Roman" panose="02020603050405020304" charset="0"/>
            </a:endParaRPr>
          </a:p>
        </p:txBody>
      </p:sp>
      <p:sp>
        <p:nvSpPr>
          <p:cNvPr id="319493" name="椭圆 319492"/>
          <p:cNvSpPr/>
          <p:nvPr/>
        </p:nvSpPr>
        <p:spPr>
          <a:xfrm>
            <a:off x="946150" y="1600200"/>
            <a:ext cx="381000" cy="381000"/>
          </a:xfrm>
          <a:prstGeom prst="ellipse">
            <a:avLst/>
          </a:prstGeom>
          <a:solidFill>
            <a:srgbClr val="FFCC66"/>
          </a:solidFill>
          <a:ln w="9525" cap="flat" cmpd="sng">
            <a:solidFill>
              <a:schemeClr val="tx1"/>
            </a:solidFill>
            <a:prstDash val="solid"/>
            <a:headEnd type="none" w="med" len="med"/>
            <a:tailEnd type="none" w="med" len="med"/>
          </a:ln>
        </p:spPr>
        <p:txBody>
          <a:bodyPr/>
          <a:p>
            <a:endParaRPr lang="zh-CN" altLang="en-US"/>
          </a:p>
        </p:txBody>
      </p:sp>
      <p:sp>
        <p:nvSpPr>
          <p:cNvPr id="319494" name="文本框 319493"/>
          <p:cNvSpPr txBox="1"/>
          <p:nvPr/>
        </p:nvSpPr>
        <p:spPr>
          <a:xfrm>
            <a:off x="1003300" y="1657350"/>
            <a:ext cx="304800" cy="274638"/>
          </a:xfrm>
          <a:prstGeom prst="rect">
            <a:avLst/>
          </a:prstGeom>
          <a:noFill/>
          <a:ln w="9525">
            <a:noFill/>
          </a:ln>
        </p:spPr>
        <p:txBody>
          <a:bodyPr>
            <a:spAutoFit/>
          </a:bodyPr>
          <a:p>
            <a:pPr algn="ctr">
              <a:spcBef>
                <a:spcPct val="50000"/>
              </a:spcBef>
            </a:pPr>
            <a:r>
              <a:rPr lang="zh-CN" altLang="en-US" sz="1200">
                <a:latin typeface="Times New Roman" panose="02020603050405020304" charset="0"/>
              </a:rPr>
              <a:t>货</a:t>
            </a:r>
            <a:endParaRPr lang="zh-CN" altLang="en-US" sz="1200">
              <a:latin typeface="Times New Roman" panose="02020603050405020304" charset="0"/>
            </a:endParaRPr>
          </a:p>
        </p:txBody>
      </p:sp>
      <p:sp>
        <p:nvSpPr>
          <p:cNvPr id="319495" name="文本框 319494"/>
          <p:cNvSpPr txBox="1"/>
          <p:nvPr/>
        </p:nvSpPr>
        <p:spPr>
          <a:xfrm>
            <a:off x="685800" y="212725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部门主管签审</a:t>
            </a:r>
            <a:endParaRPr lang="zh-CN" altLang="en-US" sz="1200">
              <a:solidFill>
                <a:schemeClr val="accent2"/>
              </a:solidFill>
              <a:latin typeface="Times New Roman" panose="02020603050405020304" charset="0"/>
            </a:endParaRPr>
          </a:p>
        </p:txBody>
      </p:sp>
      <p:sp>
        <p:nvSpPr>
          <p:cNvPr id="319496" name="文本框 319495"/>
          <p:cNvSpPr txBox="1"/>
          <p:nvPr/>
        </p:nvSpPr>
        <p:spPr>
          <a:xfrm>
            <a:off x="469900" y="444500"/>
            <a:ext cx="13716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根据物资使用情况填写退库单</a:t>
            </a:r>
            <a:endParaRPr lang="zh-CN" altLang="en-US" sz="1200" dirty="0">
              <a:solidFill>
                <a:schemeClr val="accent2"/>
              </a:solidFill>
              <a:latin typeface="Times New Roman" panose="02020603050405020304" charset="0"/>
            </a:endParaRPr>
          </a:p>
        </p:txBody>
      </p:sp>
      <p:sp>
        <p:nvSpPr>
          <p:cNvPr id="319497" name="流程图: 文档 319496"/>
          <p:cNvSpPr/>
          <p:nvPr/>
        </p:nvSpPr>
        <p:spPr>
          <a:xfrm>
            <a:off x="927100" y="9175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498" name="流程图: 文档 319497"/>
          <p:cNvSpPr/>
          <p:nvPr/>
        </p:nvSpPr>
        <p:spPr>
          <a:xfrm>
            <a:off x="850900" y="9810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499" name="流程图: 文档 319498"/>
          <p:cNvSpPr/>
          <p:nvPr/>
        </p:nvSpPr>
        <p:spPr>
          <a:xfrm>
            <a:off x="787400" y="10445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00" name="流程图: 文档 319499"/>
          <p:cNvSpPr/>
          <p:nvPr/>
        </p:nvSpPr>
        <p:spPr>
          <a:xfrm>
            <a:off x="723900" y="11080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01" name="流程图: 文档 319500"/>
          <p:cNvSpPr/>
          <p:nvPr/>
        </p:nvSpPr>
        <p:spPr>
          <a:xfrm>
            <a:off x="660400" y="11715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02" name="文本框 319501"/>
          <p:cNvSpPr txBox="1"/>
          <p:nvPr/>
        </p:nvSpPr>
        <p:spPr>
          <a:xfrm>
            <a:off x="660400" y="120491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退库单</a:t>
            </a:r>
            <a:endParaRPr lang="zh-CN" altLang="en-US" sz="1200" dirty="0">
              <a:latin typeface="Times New Roman" panose="02020603050405020304" charset="0"/>
            </a:endParaRPr>
          </a:p>
        </p:txBody>
      </p:sp>
      <p:sp>
        <p:nvSpPr>
          <p:cNvPr id="319503" name="文本框 319502"/>
          <p:cNvSpPr txBox="1"/>
          <p:nvPr/>
        </p:nvSpPr>
        <p:spPr>
          <a:xfrm>
            <a:off x="1203325" y="1136650"/>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9504" name="文本框 319503"/>
          <p:cNvSpPr txBox="1"/>
          <p:nvPr/>
        </p:nvSpPr>
        <p:spPr>
          <a:xfrm>
            <a:off x="1485900" y="876300"/>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9505" name="直接连接符 319504"/>
          <p:cNvSpPr/>
          <p:nvPr/>
        </p:nvSpPr>
        <p:spPr>
          <a:xfrm>
            <a:off x="1143000" y="1987550"/>
            <a:ext cx="0" cy="222250"/>
          </a:xfrm>
          <a:prstGeom prst="line">
            <a:avLst/>
          </a:prstGeom>
          <a:ln w="9525" cap="flat" cmpd="sng">
            <a:solidFill>
              <a:schemeClr val="tx1"/>
            </a:solidFill>
            <a:prstDash val="solid"/>
            <a:headEnd type="none" w="med" len="med"/>
            <a:tailEnd type="triangle" w="med" len="med"/>
          </a:ln>
        </p:spPr>
      </p:sp>
      <p:sp>
        <p:nvSpPr>
          <p:cNvPr id="319515" name="椭圆 319514"/>
          <p:cNvSpPr/>
          <p:nvPr/>
        </p:nvSpPr>
        <p:spPr>
          <a:xfrm>
            <a:off x="2241550" y="2520950"/>
            <a:ext cx="381000" cy="381000"/>
          </a:xfrm>
          <a:prstGeom prst="ellipse">
            <a:avLst/>
          </a:prstGeom>
          <a:solidFill>
            <a:srgbClr val="FFCC66"/>
          </a:solidFill>
          <a:ln w="9525" cap="flat" cmpd="sng">
            <a:solidFill>
              <a:schemeClr val="tx1"/>
            </a:solidFill>
            <a:prstDash val="solid"/>
            <a:headEnd type="none" w="med" len="med"/>
            <a:tailEnd type="none" w="med" len="med"/>
          </a:ln>
        </p:spPr>
        <p:txBody>
          <a:bodyPr/>
          <a:p>
            <a:endParaRPr lang="zh-CN" altLang="en-US"/>
          </a:p>
        </p:txBody>
      </p:sp>
      <p:sp>
        <p:nvSpPr>
          <p:cNvPr id="319516" name="文本框 319515"/>
          <p:cNvSpPr txBox="1"/>
          <p:nvPr/>
        </p:nvSpPr>
        <p:spPr>
          <a:xfrm>
            <a:off x="2298700" y="2578100"/>
            <a:ext cx="304800" cy="274638"/>
          </a:xfrm>
          <a:prstGeom prst="rect">
            <a:avLst/>
          </a:prstGeom>
          <a:noFill/>
          <a:ln w="9525">
            <a:noFill/>
          </a:ln>
        </p:spPr>
        <p:txBody>
          <a:bodyPr>
            <a:spAutoFit/>
          </a:bodyPr>
          <a:p>
            <a:pPr algn="ctr">
              <a:spcBef>
                <a:spcPct val="50000"/>
              </a:spcBef>
            </a:pPr>
            <a:r>
              <a:rPr lang="zh-CN" altLang="en-US" sz="1200">
                <a:latin typeface="Times New Roman" panose="02020603050405020304" charset="0"/>
              </a:rPr>
              <a:t>货</a:t>
            </a:r>
            <a:endParaRPr lang="zh-CN" altLang="en-US" sz="1200">
              <a:latin typeface="Times New Roman" panose="02020603050405020304" charset="0"/>
            </a:endParaRPr>
          </a:p>
        </p:txBody>
      </p:sp>
      <p:sp>
        <p:nvSpPr>
          <p:cNvPr id="319518" name="直接连接符 319517"/>
          <p:cNvSpPr/>
          <p:nvPr/>
        </p:nvSpPr>
        <p:spPr>
          <a:xfrm>
            <a:off x="1447800" y="2286000"/>
            <a:ext cx="457200" cy="0"/>
          </a:xfrm>
          <a:prstGeom prst="line">
            <a:avLst/>
          </a:prstGeom>
          <a:ln w="9525" cap="flat" cmpd="sng">
            <a:solidFill>
              <a:schemeClr val="tx1"/>
            </a:solidFill>
            <a:prstDash val="solid"/>
            <a:headEnd type="none" w="med" len="med"/>
            <a:tailEnd type="triangle" w="med" len="med"/>
          </a:ln>
        </p:spPr>
      </p:sp>
      <p:sp>
        <p:nvSpPr>
          <p:cNvPr id="319519" name="文本框 319518"/>
          <p:cNvSpPr txBox="1"/>
          <p:nvPr/>
        </p:nvSpPr>
        <p:spPr>
          <a:xfrm>
            <a:off x="3517900" y="405606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记帐</a:t>
            </a:r>
            <a:endParaRPr lang="zh-CN" altLang="en-US" sz="1200">
              <a:solidFill>
                <a:schemeClr val="accent2"/>
              </a:solidFill>
              <a:latin typeface="Times New Roman" panose="02020603050405020304" charset="0"/>
            </a:endParaRPr>
          </a:p>
        </p:txBody>
      </p:sp>
      <p:sp>
        <p:nvSpPr>
          <p:cNvPr id="319526" name="椭圆 319525"/>
          <p:cNvSpPr/>
          <p:nvPr/>
        </p:nvSpPr>
        <p:spPr>
          <a:xfrm>
            <a:off x="3765550" y="3429000"/>
            <a:ext cx="381000" cy="381000"/>
          </a:xfrm>
          <a:prstGeom prst="ellipse">
            <a:avLst/>
          </a:prstGeom>
          <a:solidFill>
            <a:srgbClr val="FFCC66"/>
          </a:solidFill>
          <a:ln w="9525" cap="flat" cmpd="sng">
            <a:solidFill>
              <a:schemeClr val="tx1"/>
            </a:solidFill>
            <a:prstDash val="solid"/>
            <a:headEnd type="none" w="med" len="med"/>
            <a:tailEnd type="none" w="med" len="med"/>
          </a:ln>
        </p:spPr>
        <p:txBody>
          <a:bodyPr/>
          <a:p>
            <a:endParaRPr lang="zh-CN" altLang="en-US"/>
          </a:p>
        </p:txBody>
      </p:sp>
      <p:sp>
        <p:nvSpPr>
          <p:cNvPr id="319527" name="文本框 319526"/>
          <p:cNvSpPr txBox="1"/>
          <p:nvPr/>
        </p:nvSpPr>
        <p:spPr>
          <a:xfrm>
            <a:off x="3822700" y="3486150"/>
            <a:ext cx="304800" cy="274638"/>
          </a:xfrm>
          <a:prstGeom prst="rect">
            <a:avLst/>
          </a:prstGeom>
          <a:noFill/>
          <a:ln w="9525">
            <a:noFill/>
          </a:ln>
        </p:spPr>
        <p:txBody>
          <a:bodyPr>
            <a:spAutoFit/>
          </a:bodyPr>
          <a:p>
            <a:pPr algn="ctr">
              <a:spcBef>
                <a:spcPct val="50000"/>
              </a:spcBef>
            </a:pPr>
            <a:r>
              <a:rPr lang="zh-CN" altLang="en-US" sz="1200">
                <a:latin typeface="Times New Roman" panose="02020603050405020304" charset="0"/>
              </a:rPr>
              <a:t>货</a:t>
            </a:r>
            <a:endParaRPr lang="zh-CN" altLang="en-US" sz="1200">
              <a:latin typeface="Times New Roman" panose="02020603050405020304" charset="0"/>
            </a:endParaRPr>
          </a:p>
        </p:txBody>
      </p:sp>
      <p:sp>
        <p:nvSpPr>
          <p:cNvPr id="319528" name="直接连接符 319527"/>
          <p:cNvSpPr/>
          <p:nvPr/>
        </p:nvSpPr>
        <p:spPr>
          <a:xfrm>
            <a:off x="3962400" y="3816350"/>
            <a:ext cx="0" cy="273050"/>
          </a:xfrm>
          <a:prstGeom prst="line">
            <a:avLst/>
          </a:prstGeom>
          <a:ln w="9525" cap="flat" cmpd="sng">
            <a:solidFill>
              <a:schemeClr val="tx1"/>
            </a:solidFill>
            <a:prstDash val="solid"/>
            <a:headEnd type="none" w="med" len="med"/>
            <a:tailEnd type="triangle" w="med" len="med"/>
          </a:ln>
        </p:spPr>
      </p:sp>
      <p:sp>
        <p:nvSpPr>
          <p:cNvPr id="319530" name="直接连接符 319529"/>
          <p:cNvSpPr/>
          <p:nvPr/>
        </p:nvSpPr>
        <p:spPr>
          <a:xfrm>
            <a:off x="2590800" y="3205163"/>
            <a:ext cx="838200" cy="0"/>
          </a:xfrm>
          <a:prstGeom prst="line">
            <a:avLst/>
          </a:prstGeom>
          <a:ln w="9525" cap="flat" cmpd="sng">
            <a:solidFill>
              <a:schemeClr val="tx1"/>
            </a:solidFill>
            <a:prstDash val="solid"/>
            <a:headEnd type="none" w="med" len="med"/>
            <a:tailEnd type="triangle" w="med" len="med"/>
          </a:ln>
        </p:spPr>
      </p:sp>
      <p:sp>
        <p:nvSpPr>
          <p:cNvPr id="319531" name="流程图: 文档 319530"/>
          <p:cNvSpPr/>
          <p:nvPr/>
        </p:nvSpPr>
        <p:spPr>
          <a:xfrm>
            <a:off x="704850" y="29956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32" name="文本框 319531"/>
          <p:cNvSpPr txBox="1"/>
          <p:nvPr/>
        </p:nvSpPr>
        <p:spPr>
          <a:xfrm>
            <a:off x="1225550" y="2959100"/>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19533" name="文本框 319532"/>
          <p:cNvSpPr txBox="1"/>
          <p:nvPr/>
        </p:nvSpPr>
        <p:spPr>
          <a:xfrm>
            <a:off x="755650" y="3048000"/>
            <a:ext cx="7747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退库单</a:t>
            </a:r>
            <a:endParaRPr lang="zh-CN" altLang="en-US" sz="1200" dirty="0">
              <a:latin typeface="Times New Roman" panose="02020603050405020304" charset="0"/>
            </a:endParaRPr>
          </a:p>
        </p:txBody>
      </p:sp>
      <p:sp>
        <p:nvSpPr>
          <p:cNvPr id="319534" name="直接连接符 319533"/>
          <p:cNvSpPr/>
          <p:nvPr/>
        </p:nvSpPr>
        <p:spPr>
          <a:xfrm flipH="1" flipV="1">
            <a:off x="1447800" y="3198813"/>
            <a:ext cx="762000" cy="0"/>
          </a:xfrm>
          <a:prstGeom prst="line">
            <a:avLst/>
          </a:prstGeom>
          <a:ln w="9525" cap="flat" cmpd="sng">
            <a:solidFill>
              <a:schemeClr val="tx1"/>
            </a:solidFill>
            <a:prstDash val="solid"/>
            <a:headEnd type="none" w="med" len="med"/>
            <a:tailEnd type="triangle" w="med" len="med"/>
          </a:ln>
        </p:spPr>
      </p:sp>
      <p:sp>
        <p:nvSpPr>
          <p:cNvPr id="319535" name="流程图: 文档 319534"/>
          <p:cNvSpPr/>
          <p:nvPr/>
        </p:nvSpPr>
        <p:spPr>
          <a:xfrm>
            <a:off x="5048250" y="39909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36" name="文本框 319535"/>
          <p:cNvSpPr txBox="1"/>
          <p:nvPr/>
        </p:nvSpPr>
        <p:spPr>
          <a:xfrm>
            <a:off x="5600700" y="3962400"/>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9537" name="文本框 319536"/>
          <p:cNvSpPr txBox="1"/>
          <p:nvPr/>
        </p:nvSpPr>
        <p:spPr>
          <a:xfrm>
            <a:off x="5099050" y="4043363"/>
            <a:ext cx="69215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退库单</a:t>
            </a:r>
            <a:endParaRPr lang="zh-CN" altLang="en-US" sz="1200" dirty="0">
              <a:latin typeface="Times New Roman" panose="02020603050405020304" charset="0"/>
            </a:endParaRPr>
          </a:p>
        </p:txBody>
      </p:sp>
      <p:sp>
        <p:nvSpPr>
          <p:cNvPr id="319538" name="直接连接符 319537"/>
          <p:cNvSpPr/>
          <p:nvPr/>
        </p:nvSpPr>
        <p:spPr>
          <a:xfrm>
            <a:off x="4191000" y="4181475"/>
            <a:ext cx="838200" cy="0"/>
          </a:xfrm>
          <a:prstGeom prst="line">
            <a:avLst/>
          </a:prstGeom>
          <a:ln w="9525" cap="flat" cmpd="sng">
            <a:solidFill>
              <a:schemeClr val="tx1"/>
            </a:solidFill>
            <a:prstDash val="solid"/>
            <a:headEnd type="none" w="med" len="med"/>
            <a:tailEnd type="triangle" w="med" len="med"/>
          </a:ln>
        </p:spPr>
      </p:sp>
      <p:sp>
        <p:nvSpPr>
          <p:cNvPr id="319539" name="流程图: 文档 319538"/>
          <p:cNvSpPr/>
          <p:nvPr/>
        </p:nvSpPr>
        <p:spPr>
          <a:xfrm>
            <a:off x="6553200" y="48926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40" name="文本框 319539"/>
          <p:cNvSpPr txBox="1"/>
          <p:nvPr/>
        </p:nvSpPr>
        <p:spPr>
          <a:xfrm>
            <a:off x="7073900" y="4864100"/>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9541" name="椭圆 319540"/>
          <p:cNvSpPr/>
          <p:nvPr/>
        </p:nvSpPr>
        <p:spPr>
          <a:xfrm>
            <a:off x="6724650" y="5416550"/>
            <a:ext cx="381000" cy="381000"/>
          </a:xfrm>
          <a:prstGeom prst="ellipse">
            <a:avLst/>
          </a:prstGeom>
          <a:solidFill>
            <a:srgbClr val="FFCC66"/>
          </a:solidFill>
          <a:ln w="9525" cap="flat" cmpd="sng">
            <a:solidFill>
              <a:schemeClr val="tx1"/>
            </a:solidFill>
            <a:prstDash val="solid"/>
            <a:headEnd type="none" w="med" len="med"/>
            <a:tailEnd type="none" w="med" len="med"/>
          </a:ln>
        </p:spPr>
        <p:txBody>
          <a:bodyPr/>
          <a:p>
            <a:endParaRPr lang="zh-CN" altLang="en-US"/>
          </a:p>
        </p:txBody>
      </p:sp>
      <p:sp>
        <p:nvSpPr>
          <p:cNvPr id="319542" name="文本框 319541"/>
          <p:cNvSpPr txBox="1"/>
          <p:nvPr/>
        </p:nvSpPr>
        <p:spPr>
          <a:xfrm>
            <a:off x="6781800" y="5473700"/>
            <a:ext cx="304800" cy="274638"/>
          </a:xfrm>
          <a:prstGeom prst="rect">
            <a:avLst/>
          </a:prstGeom>
          <a:noFill/>
          <a:ln w="9525">
            <a:noFill/>
          </a:ln>
        </p:spPr>
        <p:txBody>
          <a:bodyPr>
            <a:spAutoFit/>
          </a:bodyPr>
          <a:p>
            <a:pPr algn="ctr">
              <a:spcBef>
                <a:spcPct val="50000"/>
              </a:spcBef>
            </a:pPr>
            <a:r>
              <a:rPr lang="zh-CN" altLang="en-US" sz="1200">
                <a:latin typeface="Times New Roman" panose="02020603050405020304" charset="0"/>
              </a:rPr>
              <a:t>货</a:t>
            </a:r>
            <a:endParaRPr lang="zh-CN" altLang="en-US" sz="1200">
              <a:latin typeface="Times New Roman" panose="02020603050405020304" charset="0"/>
            </a:endParaRPr>
          </a:p>
        </p:txBody>
      </p:sp>
      <p:sp>
        <p:nvSpPr>
          <p:cNvPr id="319543" name="文本框 319542"/>
          <p:cNvSpPr txBox="1"/>
          <p:nvPr/>
        </p:nvSpPr>
        <p:spPr>
          <a:xfrm>
            <a:off x="6604000" y="4945063"/>
            <a:ext cx="7747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退库单</a:t>
            </a:r>
            <a:endParaRPr lang="zh-CN" altLang="en-US" sz="1200" dirty="0">
              <a:latin typeface="Times New Roman" panose="02020603050405020304" charset="0"/>
            </a:endParaRPr>
          </a:p>
        </p:txBody>
      </p:sp>
      <p:sp>
        <p:nvSpPr>
          <p:cNvPr id="319544" name="直接连接符 319543"/>
          <p:cNvSpPr/>
          <p:nvPr/>
        </p:nvSpPr>
        <p:spPr>
          <a:xfrm flipV="1">
            <a:off x="2438400" y="5105400"/>
            <a:ext cx="4114800" cy="0"/>
          </a:xfrm>
          <a:prstGeom prst="line">
            <a:avLst/>
          </a:prstGeom>
          <a:ln w="9525" cap="flat" cmpd="sng">
            <a:solidFill>
              <a:schemeClr val="tx1"/>
            </a:solidFill>
            <a:prstDash val="solid"/>
            <a:headEnd type="none" w="med" len="med"/>
            <a:tailEnd type="triangle" w="med" len="med"/>
          </a:ln>
        </p:spPr>
      </p:sp>
      <p:sp>
        <p:nvSpPr>
          <p:cNvPr id="319545" name="直接连接符 319544"/>
          <p:cNvSpPr/>
          <p:nvPr/>
        </p:nvSpPr>
        <p:spPr>
          <a:xfrm flipV="1">
            <a:off x="2438400" y="4343400"/>
            <a:ext cx="0" cy="749300"/>
          </a:xfrm>
          <a:prstGeom prst="line">
            <a:avLst/>
          </a:prstGeom>
          <a:ln w="9525" cap="flat" cmpd="sng">
            <a:solidFill>
              <a:schemeClr val="tx1"/>
            </a:solidFill>
            <a:prstDash val="solid"/>
            <a:headEnd type="none" w="med" len="med"/>
            <a:tailEnd type="none" w="med" len="med"/>
          </a:ln>
        </p:spPr>
      </p:sp>
      <p:sp>
        <p:nvSpPr>
          <p:cNvPr id="319546" name="文本框 319545"/>
          <p:cNvSpPr txBox="1"/>
          <p:nvPr/>
        </p:nvSpPr>
        <p:spPr>
          <a:xfrm>
            <a:off x="6477000" y="60325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退货</a:t>
            </a:r>
            <a:endParaRPr lang="zh-CN" altLang="en-US" sz="1200">
              <a:solidFill>
                <a:schemeClr val="accent2"/>
              </a:solidFill>
              <a:latin typeface="Times New Roman" panose="02020603050405020304" charset="0"/>
            </a:endParaRPr>
          </a:p>
        </p:txBody>
      </p:sp>
      <p:sp>
        <p:nvSpPr>
          <p:cNvPr id="319547" name="直接连接符 319546"/>
          <p:cNvSpPr/>
          <p:nvPr/>
        </p:nvSpPr>
        <p:spPr>
          <a:xfrm>
            <a:off x="6934200" y="5799138"/>
            <a:ext cx="0" cy="273050"/>
          </a:xfrm>
          <a:prstGeom prst="line">
            <a:avLst/>
          </a:prstGeom>
          <a:ln w="9525" cap="flat" cmpd="sng">
            <a:solidFill>
              <a:schemeClr val="tx1"/>
            </a:solidFill>
            <a:prstDash val="solid"/>
            <a:headEnd type="none" w="med" len="med"/>
            <a:tailEnd type="triangle" w="med" len="med"/>
          </a:ln>
        </p:spPr>
      </p:sp>
      <p:sp>
        <p:nvSpPr>
          <p:cNvPr id="319548" name="流程图: 文档 319547"/>
          <p:cNvSpPr/>
          <p:nvPr/>
        </p:nvSpPr>
        <p:spPr>
          <a:xfrm>
            <a:off x="7924800" y="44227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49" name="文本框 319548"/>
          <p:cNvSpPr txBox="1"/>
          <p:nvPr/>
        </p:nvSpPr>
        <p:spPr>
          <a:xfrm>
            <a:off x="8445500" y="4394200"/>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9550" name="椭圆 319549"/>
          <p:cNvSpPr/>
          <p:nvPr/>
        </p:nvSpPr>
        <p:spPr>
          <a:xfrm>
            <a:off x="8096250" y="4946650"/>
            <a:ext cx="381000" cy="381000"/>
          </a:xfrm>
          <a:prstGeom prst="ellipse">
            <a:avLst/>
          </a:prstGeom>
          <a:solidFill>
            <a:srgbClr val="FFCC66"/>
          </a:solidFill>
          <a:ln w="9525" cap="flat" cmpd="sng">
            <a:solidFill>
              <a:schemeClr val="tx1"/>
            </a:solidFill>
            <a:prstDash val="solid"/>
            <a:headEnd type="none" w="med" len="med"/>
            <a:tailEnd type="none" w="med" len="med"/>
          </a:ln>
        </p:spPr>
        <p:txBody>
          <a:bodyPr/>
          <a:p>
            <a:endParaRPr lang="zh-CN" altLang="en-US"/>
          </a:p>
        </p:txBody>
      </p:sp>
      <p:sp>
        <p:nvSpPr>
          <p:cNvPr id="319551" name="文本框 319550"/>
          <p:cNvSpPr txBox="1"/>
          <p:nvPr/>
        </p:nvSpPr>
        <p:spPr>
          <a:xfrm>
            <a:off x="8153400" y="5003800"/>
            <a:ext cx="304800" cy="274638"/>
          </a:xfrm>
          <a:prstGeom prst="rect">
            <a:avLst/>
          </a:prstGeom>
          <a:noFill/>
          <a:ln w="9525">
            <a:noFill/>
          </a:ln>
        </p:spPr>
        <p:txBody>
          <a:bodyPr>
            <a:spAutoFit/>
          </a:bodyPr>
          <a:p>
            <a:pPr algn="ctr">
              <a:spcBef>
                <a:spcPct val="50000"/>
              </a:spcBef>
            </a:pPr>
            <a:r>
              <a:rPr lang="zh-CN" altLang="en-US" sz="1200">
                <a:latin typeface="Times New Roman" panose="02020603050405020304" charset="0"/>
              </a:rPr>
              <a:t>货</a:t>
            </a:r>
            <a:endParaRPr lang="zh-CN" altLang="en-US" sz="1200">
              <a:latin typeface="Times New Roman" panose="02020603050405020304" charset="0"/>
            </a:endParaRPr>
          </a:p>
        </p:txBody>
      </p:sp>
      <p:sp>
        <p:nvSpPr>
          <p:cNvPr id="319552" name="文本框 319551"/>
          <p:cNvSpPr txBox="1"/>
          <p:nvPr/>
        </p:nvSpPr>
        <p:spPr>
          <a:xfrm>
            <a:off x="7975600" y="4475163"/>
            <a:ext cx="7747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退库单</a:t>
            </a:r>
            <a:endParaRPr lang="zh-CN" altLang="en-US" sz="1200" dirty="0">
              <a:latin typeface="Times New Roman" panose="02020603050405020304" charset="0"/>
            </a:endParaRPr>
          </a:p>
        </p:txBody>
      </p:sp>
      <p:sp>
        <p:nvSpPr>
          <p:cNvPr id="319553" name="文本框 319552"/>
          <p:cNvSpPr txBox="1"/>
          <p:nvPr/>
        </p:nvSpPr>
        <p:spPr>
          <a:xfrm>
            <a:off x="7848600" y="55626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核对放行</a:t>
            </a:r>
            <a:endParaRPr lang="zh-CN" altLang="en-US" sz="1200">
              <a:solidFill>
                <a:schemeClr val="accent2"/>
              </a:solidFill>
              <a:latin typeface="Times New Roman" panose="02020603050405020304" charset="0"/>
            </a:endParaRPr>
          </a:p>
        </p:txBody>
      </p:sp>
      <p:sp>
        <p:nvSpPr>
          <p:cNvPr id="319554" name="直接连接符 319553"/>
          <p:cNvSpPr/>
          <p:nvPr/>
        </p:nvSpPr>
        <p:spPr>
          <a:xfrm>
            <a:off x="8305800" y="5329238"/>
            <a:ext cx="0" cy="273050"/>
          </a:xfrm>
          <a:prstGeom prst="line">
            <a:avLst/>
          </a:prstGeom>
          <a:ln w="9525" cap="flat" cmpd="sng">
            <a:solidFill>
              <a:schemeClr val="tx1"/>
            </a:solidFill>
            <a:prstDash val="solid"/>
            <a:headEnd type="none" w="med" len="med"/>
            <a:tailEnd type="triangle" w="med" len="med"/>
          </a:ln>
        </p:spPr>
      </p:sp>
      <p:sp>
        <p:nvSpPr>
          <p:cNvPr id="319555" name="直接连接符 319554"/>
          <p:cNvSpPr/>
          <p:nvPr/>
        </p:nvSpPr>
        <p:spPr>
          <a:xfrm>
            <a:off x="7086600" y="6172200"/>
            <a:ext cx="533400" cy="0"/>
          </a:xfrm>
          <a:prstGeom prst="line">
            <a:avLst/>
          </a:prstGeom>
          <a:ln w="9525" cap="flat" cmpd="sng">
            <a:solidFill>
              <a:schemeClr val="tx1"/>
            </a:solidFill>
            <a:prstDash val="solid"/>
            <a:headEnd type="none" w="med" len="med"/>
            <a:tailEnd type="none" w="med" len="med"/>
          </a:ln>
        </p:spPr>
      </p:sp>
      <p:sp>
        <p:nvSpPr>
          <p:cNvPr id="319556" name="直接连接符 319555"/>
          <p:cNvSpPr/>
          <p:nvPr/>
        </p:nvSpPr>
        <p:spPr>
          <a:xfrm flipV="1">
            <a:off x="7620000" y="4648200"/>
            <a:ext cx="0" cy="1524000"/>
          </a:xfrm>
          <a:prstGeom prst="line">
            <a:avLst/>
          </a:prstGeom>
          <a:ln w="9525" cap="flat" cmpd="sng">
            <a:solidFill>
              <a:schemeClr val="tx1"/>
            </a:solidFill>
            <a:prstDash val="solid"/>
            <a:headEnd type="none" w="med" len="med"/>
            <a:tailEnd type="none" w="med" len="med"/>
          </a:ln>
        </p:spPr>
      </p:sp>
      <p:sp>
        <p:nvSpPr>
          <p:cNvPr id="319557" name="直接连接符 319556"/>
          <p:cNvSpPr/>
          <p:nvPr/>
        </p:nvSpPr>
        <p:spPr>
          <a:xfrm>
            <a:off x="7620000" y="4648200"/>
            <a:ext cx="304800" cy="0"/>
          </a:xfrm>
          <a:prstGeom prst="line">
            <a:avLst/>
          </a:prstGeom>
          <a:ln w="9525" cap="flat" cmpd="sng">
            <a:solidFill>
              <a:schemeClr val="tx1"/>
            </a:solidFill>
            <a:prstDash val="solid"/>
            <a:headEnd type="none" w="med" len="med"/>
            <a:tailEnd type="triangle" w="med" len="med"/>
          </a:ln>
        </p:spPr>
      </p:sp>
      <p:sp>
        <p:nvSpPr>
          <p:cNvPr id="319559" name="流程图: 文档 319558"/>
          <p:cNvSpPr/>
          <p:nvPr/>
        </p:nvSpPr>
        <p:spPr>
          <a:xfrm>
            <a:off x="2257425" y="18161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60" name="流程图: 文档 319559"/>
          <p:cNvSpPr/>
          <p:nvPr/>
        </p:nvSpPr>
        <p:spPr>
          <a:xfrm>
            <a:off x="2181225" y="1879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61" name="流程图: 文档 319560"/>
          <p:cNvSpPr/>
          <p:nvPr/>
        </p:nvSpPr>
        <p:spPr>
          <a:xfrm>
            <a:off x="2117725" y="19431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62" name="流程图: 文档 319561"/>
          <p:cNvSpPr/>
          <p:nvPr/>
        </p:nvSpPr>
        <p:spPr>
          <a:xfrm>
            <a:off x="2054225" y="2006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63" name="流程图: 文档 319562"/>
          <p:cNvSpPr/>
          <p:nvPr/>
        </p:nvSpPr>
        <p:spPr>
          <a:xfrm>
            <a:off x="1990725" y="20701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64" name="文本框 319563"/>
          <p:cNvSpPr txBox="1"/>
          <p:nvPr/>
        </p:nvSpPr>
        <p:spPr>
          <a:xfrm>
            <a:off x="1990725" y="21034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退库单</a:t>
            </a:r>
            <a:endParaRPr lang="zh-CN" altLang="en-US" sz="1200" dirty="0">
              <a:latin typeface="Times New Roman" panose="02020603050405020304" charset="0"/>
            </a:endParaRPr>
          </a:p>
        </p:txBody>
      </p:sp>
      <p:sp>
        <p:nvSpPr>
          <p:cNvPr id="319565" name="文本框 319564"/>
          <p:cNvSpPr txBox="1"/>
          <p:nvPr/>
        </p:nvSpPr>
        <p:spPr>
          <a:xfrm>
            <a:off x="2533650" y="2035175"/>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19566" name="文本框 319565"/>
          <p:cNvSpPr txBox="1"/>
          <p:nvPr/>
        </p:nvSpPr>
        <p:spPr>
          <a:xfrm>
            <a:off x="2816225" y="1774825"/>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9567" name="文本框 319566"/>
          <p:cNvSpPr txBox="1"/>
          <p:nvPr/>
        </p:nvSpPr>
        <p:spPr>
          <a:xfrm>
            <a:off x="1993900" y="30607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验质</a:t>
            </a:r>
            <a:endParaRPr lang="zh-CN" altLang="en-US" sz="1200">
              <a:solidFill>
                <a:schemeClr val="accent2"/>
              </a:solidFill>
              <a:latin typeface="Times New Roman" panose="02020603050405020304" charset="0"/>
            </a:endParaRPr>
          </a:p>
        </p:txBody>
      </p:sp>
      <p:sp>
        <p:nvSpPr>
          <p:cNvPr id="319568" name="流程图: 文档 319567"/>
          <p:cNvSpPr/>
          <p:nvPr/>
        </p:nvSpPr>
        <p:spPr>
          <a:xfrm>
            <a:off x="3705225" y="2794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69" name="流程图: 文档 319568"/>
          <p:cNvSpPr/>
          <p:nvPr/>
        </p:nvSpPr>
        <p:spPr>
          <a:xfrm>
            <a:off x="3629025" y="28575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70" name="流程图: 文档 319569"/>
          <p:cNvSpPr/>
          <p:nvPr/>
        </p:nvSpPr>
        <p:spPr>
          <a:xfrm>
            <a:off x="3565525" y="2921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72" name="流程图: 文档 319571"/>
          <p:cNvSpPr/>
          <p:nvPr/>
        </p:nvSpPr>
        <p:spPr>
          <a:xfrm>
            <a:off x="3502025" y="2971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19573" name="文本框 319572"/>
          <p:cNvSpPr txBox="1"/>
          <p:nvPr/>
        </p:nvSpPr>
        <p:spPr>
          <a:xfrm>
            <a:off x="3530600" y="30305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退库单</a:t>
            </a:r>
            <a:endParaRPr lang="zh-CN" altLang="en-US" sz="1200" dirty="0">
              <a:latin typeface="Times New Roman" panose="02020603050405020304" charset="0"/>
            </a:endParaRPr>
          </a:p>
        </p:txBody>
      </p:sp>
      <p:sp>
        <p:nvSpPr>
          <p:cNvPr id="319574" name="文本框 319573"/>
          <p:cNvSpPr txBox="1"/>
          <p:nvPr/>
        </p:nvSpPr>
        <p:spPr>
          <a:xfrm>
            <a:off x="4044950" y="2936875"/>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19575" name="文本框 319574"/>
          <p:cNvSpPr txBox="1"/>
          <p:nvPr/>
        </p:nvSpPr>
        <p:spPr>
          <a:xfrm>
            <a:off x="4264025" y="2752725"/>
            <a:ext cx="2317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19576" name="直接连接符 319575"/>
          <p:cNvSpPr/>
          <p:nvPr/>
        </p:nvSpPr>
        <p:spPr>
          <a:xfrm>
            <a:off x="2438400" y="3314700"/>
            <a:ext cx="0" cy="800100"/>
          </a:xfrm>
          <a:prstGeom prst="line">
            <a:avLst/>
          </a:prstGeom>
          <a:ln w="9525" cap="flat" cmpd="sng">
            <a:solidFill>
              <a:schemeClr val="tx1"/>
            </a:solidFill>
            <a:prstDash val="solid"/>
            <a:headEnd type="none" w="med" len="med"/>
            <a:tailEnd type="triangle" w="med" len="med"/>
          </a:ln>
        </p:spPr>
      </p:sp>
      <p:sp>
        <p:nvSpPr>
          <p:cNvPr id="319577" name="文本框 319576"/>
          <p:cNvSpPr txBox="1"/>
          <p:nvPr/>
        </p:nvSpPr>
        <p:spPr>
          <a:xfrm>
            <a:off x="1993900" y="406876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记帐</a:t>
            </a:r>
            <a:endParaRPr lang="zh-CN" altLang="en-US" sz="1200">
              <a:solidFill>
                <a:schemeClr val="accent2"/>
              </a:solidFill>
              <a:latin typeface="Times New Roman" panose="02020603050405020304" charset="0"/>
            </a:endParaRPr>
          </a:p>
        </p:txBody>
      </p:sp>
      <p:sp>
        <p:nvSpPr>
          <p:cNvPr id="319578" name="直接连接符 319577"/>
          <p:cNvSpPr/>
          <p:nvPr/>
        </p:nvSpPr>
        <p:spPr>
          <a:xfrm>
            <a:off x="5422900" y="4419600"/>
            <a:ext cx="0" cy="273050"/>
          </a:xfrm>
          <a:prstGeom prst="line">
            <a:avLst/>
          </a:prstGeom>
          <a:ln w="9525" cap="flat" cmpd="sng">
            <a:solidFill>
              <a:schemeClr val="tx1"/>
            </a:solidFill>
            <a:prstDash val="solid"/>
            <a:headEnd type="none" w="med" len="med"/>
            <a:tailEnd type="triangle" w="med" len="med"/>
          </a:ln>
        </p:spPr>
      </p:sp>
      <p:sp>
        <p:nvSpPr>
          <p:cNvPr id="319579" name="文本框 319578"/>
          <p:cNvSpPr txBox="1"/>
          <p:nvPr/>
        </p:nvSpPr>
        <p:spPr>
          <a:xfrm>
            <a:off x="4991100" y="461486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记帐扣款</a:t>
            </a:r>
            <a:endParaRPr lang="zh-CN" altLang="en-US" sz="1200">
              <a:solidFill>
                <a:schemeClr val="accent2"/>
              </a:solidFill>
              <a:latin typeface="Times New Roman" panose="02020603050405020304" charset="0"/>
            </a:endParaRPr>
          </a:p>
        </p:txBody>
      </p:sp>
      <p:sp>
        <p:nvSpPr>
          <p:cNvPr id="319581" name="文本框 319580"/>
          <p:cNvSpPr txBox="1"/>
          <p:nvPr/>
        </p:nvSpPr>
        <p:spPr>
          <a:xfrm>
            <a:off x="2781300" y="4038600"/>
            <a:ext cx="838200" cy="274638"/>
          </a:xfrm>
          <a:prstGeom prst="rect">
            <a:avLst/>
          </a:prstGeom>
          <a:noFill/>
          <a:ln w="9525">
            <a:noFill/>
          </a:ln>
        </p:spPr>
        <p:txBody>
          <a:bodyPr>
            <a:spAutoFit/>
          </a:bodyPr>
          <a:p>
            <a:pPr algn="ctr" fontAlgn="ctr">
              <a:spcBef>
                <a:spcPct val="50000"/>
              </a:spcBef>
            </a:pPr>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319582" name="直接连接符 319581"/>
          <p:cNvSpPr/>
          <p:nvPr/>
        </p:nvSpPr>
        <p:spPr>
          <a:xfrm>
            <a:off x="3530600" y="4191000"/>
            <a:ext cx="304800" cy="0"/>
          </a:xfrm>
          <a:prstGeom prst="line">
            <a:avLst/>
          </a:prstGeom>
          <a:ln w="28575" cap="flat" cmpd="sng">
            <a:solidFill>
              <a:srgbClr val="FF3300"/>
            </a:solidFill>
            <a:prstDash val="solid"/>
            <a:headEnd type="none" w="med" len="med"/>
            <a:tailEnd type="triangle" w="med" len="med"/>
          </a:ln>
        </p:spPr>
      </p:sp>
      <p:sp>
        <p:nvSpPr>
          <p:cNvPr id="319583" name="直接连接符 319582"/>
          <p:cNvSpPr/>
          <p:nvPr/>
        </p:nvSpPr>
        <p:spPr>
          <a:xfrm flipH="1">
            <a:off x="2590800" y="4191000"/>
            <a:ext cx="304800" cy="0"/>
          </a:xfrm>
          <a:prstGeom prst="line">
            <a:avLst/>
          </a:prstGeom>
          <a:ln w="28575" cap="flat" cmpd="sng">
            <a:solidFill>
              <a:srgbClr val="FF3300"/>
            </a:solidFill>
            <a:prstDash val="solid"/>
            <a:headEnd type="none" w="med" len="med"/>
            <a:tailEnd type="triangle" w="med" len="med"/>
          </a:ln>
        </p:spPr>
      </p:sp>
      <p:sp>
        <p:nvSpPr>
          <p:cNvPr id="319584" name="文本框 319583"/>
          <p:cNvSpPr txBox="1"/>
          <p:nvPr/>
        </p:nvSpPr>
        <p:spPr>
          <a:xfrm>
            <a:off x="381000" y="5867400"/>
            <a:ext cx="4572000" cy="304800"/>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说明：退库单可以将领料单上领料二字涂改为退库使用。</a:t>
            </a:r>
            <a:endParaRPr lang="zh-CN" altLang="en-US" sz="14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0514" name="流程图: 文档 320513"/>
          <p:cNvSpPr/>
          <p:nvPr/>
        </p:nvSpPr>
        <p:spPr>
          <a:xfrm>
            <a:off x="1497013" y="13858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15" name="流程图: 文档 320514"/>
          <p:cNvSpPr/>
          <p:nvPr/>
        </p:nvSpPr>
        <p:spPr>
          <a:xfrm>
            <a:off x="3956050" y="5461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16" name="流程图: 文档 320515"/>
          <p:cNvSpPr/>
          <p:nvPr/>
        </p:nvSpPr>
        <p:spPr>
          <a:xfrm>
            <a:off x="1511300" y="36052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17" name="流程图: 文档 320516"/>
          <p:cNvSpPr/>
          <p:nvPr/>
        </p:nvSpPr>
        <p:spPr>
          <a:xfrm>
            <a:off x="1446213" y="36671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19" name="流程图: 文档 320518"/>
          <p:cNvSpPr/>
          <p:nvPr/>
        </p:nvSpPr>
        <p:spPr>
          <a:xfrm>
            <a:off x="6473825" y="4191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20" name="流程图: 文档 320519"/>
          <p:cNvSpPr/>
          <p:nvPr/>
        </p:nvSpPr>
        <p:spPr>
          <a:xfrm>
            <a:off x="1382713" y="37449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21" name="流程图: 文档 320520"/>
          <p:cNvSpPr/>
          <p:nvPr/>
        </p:nvSpPr>
        <p:spPr>
          <a:xfrm>
            <a:off x="2546350" y="11668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22" name="流程图: 文档 320521"/>
          <p:cNvSpPr/>
          <p:nvPr/>
        </p:nvSpPr>
        <p:spPr>
          <a:xfrm>
            <a:off x="2468563" y="12303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23" name="流程图: 文档 320522"/>
          <p:cNvSpPr/>
          <p:nvPr/>
        </p:nvSpPr>
        <p:spPr>
          <a:xfrm>
            <a:off x="2405063" y="1295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24" name="文本框 320523"/>
          <p:cNvSpPr txBox="1"/>
          <p:nvPr/>
        </p:nvSpPr>
        <p:spPr>
          <a:xfrm>
            <a:off x="0" y="0"/>
            <a:ext cx="428625" cy="22860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成品入库流程</a:t>
            </a:r>
            <a:endParaRPr lang="zh-CN" altLang="en-US" sz="1600" b="1" dirty="0">
              <a:solidFill>
                <a:schemeClr val="accent2"/>
              </a:solidFill>
              <a:latin typeface="Times New Roman" panose="02020603050405020304" charset="0"/>
            </a:endParaRPr>
          </a:p>
        </p:txBody>
      </p:sp>
      <p:sp>
        <p:nvSpPr>
          <p:cNvPr id="320525" name="直接连接符 320524"/>
          <p:cNvSpPr/>
          <p:nvPr/>
        </p:nvSpPr>
        <p:spPr>
          <a:xfrm flipV="1">
            <a:off x="1066800" y="381000"/>
            <a:ext cx="6400800" cy="0"/>
          </a:xfrm>
          <a:prstGeom prst="line">
            <a:avLst/>
          </a:prstGeom>
          <a:ln w="9525" cap="flat" cmpd="sng">
            <a:solidFill>
              <a:schemeClr val="tx1"/>
            </a:solidFill>
            <a:prstDash val="solid"/>
            <a:headEnd type="none" w="med" len="med"/>
            <a:tailEnd type="none" w="med" len="med"/>
          </a:ln>
        </p:spPr>
      </p:sp>
      <p:sp>
        <p:nvSpPr>
          <p:cNvPr id="320526" name="文本框 320525"/>
          <p:cNvSpPr txBox="1"/>
          <p:nvPr/>
        </p:nvSpPr>
        <p:spPr>
          <a:xfrm>
            <a:off x="990600" y="76200"/>
            <a:ext cx="6705600" cy="336550"/>
          </a:xfrm>
          <a:prstGeom prst="rect">
            <a:avLst/>
          </a:prstGeom>
          <a:noFill/>
          <a:ln w="9525">
            <a:noFill/>
          </a:ln>
        </p:spPr>
        <p:txBody>
          <a:bodyPr>
            <a:spAutoFit/>
          </a:bodyPr>
          <a:p>
            <a:pPr>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质检科            车    间             成品仓库  　  车间统计员       分厂会计</a:t>
            </a:r>
            <a:endParaRPr lang="zh-CN" altLang="en-US" sz="1600" dirty="0">
              <a:latin typeface="Times New Roman" panose="02020603050405020304" charset="0"/>
            </a:endParaRPr>
          </a:p>
        </p:txBody>
      </p:sp>
      <p:sp>
        <p:nvSpPr>
          <p:cNvPr id="320527" name="文本框 320526"/>
          <p:cNvSpPr txBox="1"/>
          <p:nvPr/>
        </p:nvSpPr>
        <p:spPr>
          <a:xfrm>
            <a:off x="6469063" y="42672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0528" name="文本框 320527"/>
          <p:cNvSpPr txBox="1"/>
          <p:nvPr/>
        </p:nvSpPr>
        <p:spPr>
          <a:xfrm>
            <a:off x="7002463" y="4157663"/>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20529" name="文本框 320528"/>
          <p:cNvSpPr txBox="1"/>
          <p:nvPr/>
        </p:nvSpPr>
        <p:spPr>
          <a:xfrm>
            <a:off x="2405063" y="13287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0530" name="文本框 320529"/>
          <p:cNvSpPr txBox="1"/>
          <p:nvPr/>
        </p:nvSpPr>
        <p:spPr>
          <a:xfrm>
            <a:off x="2938463" y="12700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0531" name="文本框 320530"/>
          <p:cNvSpPr txBox="1"/>
          <p:nvPr/>
        </p:nvSpPr>
        <p:spPr>
          <a:xfrm>
            <a:off x="3113088" y="1117600"/>
            <a:ext cx="290512"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20532" name="文本框 320531"/>
          <p:cNvSpPr txBox="1"/>
          <p:nvPr/>
        </p:nvSpPr>
        <p:spPr>
          <a:xfrm>
            <a:off x="2603500" y="549275"/>
            <a:ext cx="8382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成  品</a:t>
            </a:r>
            <a:endParaRPr lang="zh-CN" altLang="en-US" sz="1200" dirty="0">
              <a:solidFill>
                <a:schemeClr val="accent2"/>
              </a:solidFill>
              <a:latin typeface="Times New Roman" panose="02020603050405020304" charset="0"/>
            </a:endParaRPr>
          </a:p>
        </p:txBody>
      </p:sp>
      <p:sp>
        <p:nvSpPr>
          <p:cNvPr id="320533" name="文本框 320532"/>
          <p:cNvSpPr txBox="1"/>
          <p:nvPr/>
        </p:nvSpPr>
        <p:spPr>
          <a:xfrm>
            <a:off x="3886200" y="533400"/>
            <a:ext cx="9906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成    品</a:t>
            </a:r>
            <a:endParaRPr lang="zh-CN" altLang="en-US" sz="1200" dirty="0">
              <a:solidFill>
                <a:schemeClr val="accent2"/>
              </a:solidFill>
              <a:latin typeface="Times New Roman" panose="02020603050405020304" charset="0"/>
            </a:endParaRPr>
          </a:p>
        </p:txBody>
      </p:sp>
      <p:sp>
        <p:nvSpPr>
          <p:cNvPr id="320534" name="文本框 320533"/>
          <p:cNvSpPr txBox="1"/>
          <p:nvPr/>
        </p:nvSpPr>
        <p:spPr>
          <a:xfrm>
            <a:off x="1662113" y="3152775"/>
            <a:ext cx="533400" cy="274638"/>
          </a:xfrm>
          <a:prstGeom prst="rect">
            <a:avLst/>
          </a:prstGeom>
          <a:noFill/>
          <a:ln w="9525">
            <a:noFill/>
          </a:ln>
        </p:spPr>
        <p:txBody>
          <a:bodyPr>
            <a:spAutoFit/>
          </a:bodyPr>
          <a:p>
            <a:pPr fontAlgn="ctr">
              <a:spcBef>
                <a:spcPct val="50000"/>
              </a:spcBef>
            </a:pPr>
            <a:r>
              <a:rPr lang="en-US" altLang="zh-CN" sz="1200" b="1">
                <a:solidFill>
                  <a:schemeClr val="accent2"/>
                </a:solidFill>
                <a:latin typeface="Times New Roman" panose="02020603050405020304" charset="0"/>
              </a:rPr>
              <a:t>OK</a:t>
            </a:r>
            <a:endParaRPr lang="en-US" altLang="zh-CN" sz="1200" b="1">
              <a:solidFill>
                <a:schemeClr val="accent2"/>
              </a:solidFill>
              <a:latin typeface="Times New Roman" panose="02020603050405020304" charset="0"/>
            </a:endParaRPr>
          </a:p>
        </p:txBody>
      </p:sp>
      <p:sp>
        <p:nvSpPr>
          <p:cNvPr id="320535" name="文本框 320534"/>
          <p:cNvSpPr txBox="1"/>
          <p:nvPr/>
        </p:nvSpPr>
        <p:spPr>
          <a:xfrm>
            <a:off x="2460625" y="2924175"/>
            <a:ext cx="790575"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取回成品返工</a:t>
            </a:r>
            <a:endParaRPr lang="zh-CN" altLang="en-US" sz="1200" dirty="0">
              <a:solidFill>
                <a:schemeClr val="accent2"/>
              </a:solidFill>
              <a:latin typeface="Times New Roman" panose="02020603050405020304" charset="0"/>
            </a:endParaRPr>
          </a:p>
        </p:txBody>
      </p:sp>
      <p:sp>
        <p:nvSpPr>
          <p:cNvPr id="320536" name="文本框 320535"/>
          <p:cNvSpPr txBox="1"/>
          <p:nvPr/>
        </p:nvSpPr>
        <p:spPr>
          <a:xfrm>
            <a:off x="1444625" y="939800"/>
            <a:ext cx="612775"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化 验</a:t>
            </a:r>
            <a:endParaRPr lang="zh-CN" altLang="en-US" sz="1200" dirty="0">
              <a:solidFill>
                <a:schemeClr val="accent2"/>
              </a:solidFill>
              <a:latin typeface="Times New Roman" panose="02020603050405020304" charset="0"/>
            </a:endParaRPr>
          </a:p>
        </p:txBody>
      </p:sp>
      <p:sp>
        <p:nvSpPr>
          <p:cNvPr id="320537" name="直接连接符 320536"/>
          <p:cNvSpPr/>
          <p:nvPr/>
        </p:nvSpPr>
        <p:spPr>
          <a:xfrm>
            <a:off x="1727200" y="2895600"/>
            <a:ext cx="0" cy="685800"/>
          </a:xfrm>
          <a:prstGeom prst="line">
            <a:avLst/>
          </a:prstGeom>
          <a:ln w="9525" cap="flat" cmpd="sng">
            <a:solidFill>
              <a:schemeClr val="tx1"/>
            </a:solidFill>
            <a:prstDash val="solid"/>
            <a:headEnd type="none" w="med" len="med"/>
            <a:tailEnd type="triangle" w="med" len="med"/>
          </a:ln>
        </p:spPr>
      </p:sp>
      <p:sp>
        <p:nvSpPr>
          <p:cNvPr id="320538" name="文本框 320537"/>
          <p:cNvSpPr txBox="1"/>
          <p:nvPr/>
        </p:nvSpPr>
        <p:spPr>
          <a:xfrm>
            <a:off x="1295400" y="2916238"/>
            <a:ext cx="504825" cy="274637"/>
          </a:xfrm>
          <a:prstGeom prst="rect">
            <a:avLst/>
          </a:prstGeom>
          <a:noFill/>
          <a:ln w="9525">
            <a:noFill/>
          </a:ln>
        </p:spPr>
        <p:txBody>
          <a:bodyPr>
            <a:spAutoFit/>
          </a:bodyPr>
          <a:p>
            <a:pPr fontAlgn="ctr">
              <a:spcBef>
                <a:spcPct val="50000"/>
              </a:spcBef>
            </a:pPr>
            <a:r>
              <a:rPr lang="en-US" altLang="zh-CN" sz="1200" b="1">
                <a:solidFill>
                  <a:srgbClr val="FF3300"/>
                </a:solidFill>
                <a:latin typeface="Times New Roman" panose="02020603050405020304" charset="0"/>
              </a:rPr>
              <a:t>NG</a:t>
            </a:r>
            <a:endParaRPr lang="en-US" altLang="zh-CN" sz="1200" b="1">
              <a:solidFill>
                <a:srgbClr val="FF3300"/>
              </a:solidFill>
              <a:latin typeface="Times New Roman" panose="02020603050405020304" charset="0"/>
            </a:endParaRPr>
          </a:p>
        </p:txBody>
      </p:sp>
      <p:sp>
        <p:nvSpPr>
          <p:cNvPr id="320539" name="文本框 320538"/>
          <p:cNvSpPr txBox="1"/>
          <p:nvPr/>
        </p:nvSpPr>
        <p:spPr>
          <a:xfrm>
            <a:off x="5067300" y="3943350"/>
            <a:ext cx="990600" cy="639763"/>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仅记入库数量、生产数量、返料量  </a:t>
            </a:r>
            <a:endParaRPr lang="zh-CN" altLang="en-US" sz="1200" dirty="0">
              <a:solidFill>
                <a:schemeClr val="accent2"/>
              </a:solidFill>
              <a:latin typeface="Times New Roman" panose="02020603050405020304" charset="0"/>
            </a:endParaRPr>
          </a:p>
        </p:txBody>
      </p:sp>
      <p:sp>
        <p:nvSpPr>
          <p:cNvPr id="320540" name="文本框 320539"/>
          <p:cNvSpPr txBox="1"/>
          <p:nvPr/>
        </p:nvSpPr>
        <p:spPr>
          <a:xfrm>
            <a:off x="3930650" y="1719263"/>
            <a:ext cx="69215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仓管核对数量</a:t>
            </a:r>
            <a:endParaRPr lang="zh-CN" altLang="en-US" sz="1200" dirty="0">
              <a:solidFill>
                <a:schemeClr val="accent2"/>
              </a:solidFill>
              <a:latin typeface="Times New Roman" panose="02020603050405020304" charset="0"/>
            </a:endParaRPr>
          </a:p>
        </p:txBody>
      </p:sp>
      <p:sp>
        <p:nvSpPr>
          <p:cNvPr id="320541" name="文本框 320540"/>
          <p:cNvSpPr txBox="1"/>
          <p:nvPr/>
        </p:nvSpPr>
        <p:spPr>
          <a:xfrm>
            <a:off x="1412875" y="3724275"/>
            <a:ext cx="657225" cy="457200"/>
          </a:xfrm>
          <a:prstGeom prst="rect">
            <a:avLst/>
          </a:prstGeom>
          <a:noFill/>
          <a:ln w="9525">
            <a:noFill/>
          </a:ln>
        </p:spPr>
        <p:txBody>
          <a:bodyPr>
            <a:spAutoFit/>
          </a:bodyPr>
          <a:p>
            <a:pPr algn="ctr" font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20542" name="文本框 320541"/>
          <p:cNvSpPr txBox="1"/>
          <p:nvPr/>
        </p:nvSpPr>
        <p:spPr>
          <a:xfrm>
            <a:off x="1752600" y="457200"/>
            <a:ext cx="901700" cy="457200"/>
          </a:xfrm>
          <a:prstGeom prst="rect">
            <a:avLst/>
          </a:prstGeom>
          <a:noFill/>
          <a:ln w="9525">
            <a:noFill/>
          </a:ln>
        </p:spPr>
        <p:txBody>
          <a:bodyPr>
            <a:spAutoFit/>
          </a:bodyPr>
          <a:p>
            <a:pPr algn="ctr" fontAlgn="ctr">
              <a:spcBef>
                <a:spcPct val="50000"/>
              </a:spcBef>
            </a:pPr>
            <a:r>
              <a:rPr lang="zh-CN" altLang="en-US" sz="1200" dirty="0">
                <a:solidFill>
                  <a:srgbClr val="FF0000"/>
                </a:solidFill>
                <a:latin typeface="Times New Roman" panose="02020603050405020304" charset="0"/>
              </a:rPr>
              <a:t>取样后发合格证</a:t>
            </a:r>
            <a:endParaRPr lang="zh-CN" altLang="en-US" sz="1200" dirty="0">
              <a:solidFill>
                <a:srgbClr val="FF0000"/>
              </a:solidFill>
              <a:latin typeface="Times New Roman" panose="02020603050405020304" charset="0"/>
            </a:endParaRPr>
          </a:p>
        </p:txBody>
      </p:sp>
      <p:sp>
        <p:nvSpPr>
          <p:cNvPr id="320543" name="直接连接符 320542"/>
          <p:cNvSpPr/>
          <p:nvPr/>
        </p:nvSpPr>
        <p:spPr>
          <a:xfrm>
            <a:off x="3136900" y="701675"/>
            <a:ext cx="762000" cy="0"/>
          </a:xfrm>
          <a:prstGeom prst="line">
            <a:avLst/>
          </a:prstGeom>
          <a:ln w="9525" cap="flat" cmpd="sng">
            <a:solidFill>
              <a:schemeClr val="tx1"/>
            </a:solidFill>
            <a:prstDash val="solid"/>
            <a:headEnd type="none" w="med" len="med"/>
            <a:tailEnd type="triangle" w="med" len="med"/>
          </a:ln>
        </p:spPr>
      </p:sp>
      <p:sp>
        <p:nvSpPr>
          <p:cNvPr id="320544" name="文本框 320543"/>
          <p:cNvSpPr txBox="1"/>
          <p:nvPr/>
        </p:nvSpPr>
        <p:spPr>
          <a:xfrm>
            <a:off x="3289300" y="457200"/>
            <a:ext cx="609600" cy="274638"/>
          </a:xfrm>
          <a:prstGeom prst="rect">
            <a:avLst/>
          </a:prstGeom>
          <a:noFill/>
          <a:ln w="9525">
            <a:noFill/>
          </a:ln>
        </p:spPr>
        <p:txBody>
          <a:bodyPr>
            <a:spAutoFit/>
          </a:bodyPr>
          <a:p>
            <a:pPr fontAlgn="ctr">
              <a:spcBef>
                <a:spcPct val="50000"/>
              </a:spcBef>
            </a:pPr>
            <a:r>
              <a:rPr lang="zh-CN" altLang="en-US" sz="1200" dirty="0">
                <a:solidFill>
                  <a:srgbClr val="FF0000"/>
                </a:solidFill>
                <a:latin typeface="Times New Roman" panose="02020603050405020304" charset="0"/>
              </a:rPr>
              <a:t>入库</a:t>
            </a:r>
            <a:endParaRPr lang="zh-CN" altLang="en-US" sz="1200" dirty="0">
              <a:solidFill>
                <a:srgbClr val="FF0000"/>
              </a:solidFill>
              <a:latin typeface="Times New Roman" panose="02020603050405020304" charset="0"/>
            </a:endParaRPr>
          </a:p>
        </p:txBody>
      </p:sp>
      <p:sp>
        <p:nvSpPr>
          <p:cNvPr id="320545" name="直接连接符 320544"/>
          <p:cNvSpPr/>
          <p:nvPr/>
        </p:nvSpPr>
        <p:spPr>
          <a:xfrm>
            <a:off x="4267200" y="1477963"/>
            <a:ext cx="0" cy="304800"/>
          </a:xfrm>
          <a:prstGeom prst="line">
            <a:avLst/>
          </a:prstGeom>
          <a:ln w="9525" cap="flat" cmpd="sng">
            <a:solidFill>
              <a:schemeClr val="tx1"/>
            </a:solidFill>
            <a:prstDash val="solid"/>
            <a:headEnd type="none" w="med" len="med"/>
            <a:tailEnd type="triangle" w="med" len="med"/>
          </a:ln>
        </p:spPr>
      </p:sp>
      <p:sp>
        <p:nvSpPr>
          <p:cNvPr id="320546" name="文本框 320545"/>
          <p:cNvSpPr txBox="1"/>
          <p:nvPr/>
        </p:nvSpPr>
        <p:spPr>
          <a:xfrm>
            <a:off x="3733800" y="6143625"/>
            <a:ext cx="11811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记帐键入电脑</a:t>
            </a:r>
            <a:endParaRPr lang="zh-CN" altLang="en-US" sz="1200" dirty="0">
              <a:solidFill>
                <a:schemeClr val="accent2"/>
              </a:solidFill>
              <a:latin typeface="Times New Roman" panose="02020603050405020304" charset="0"/>
            </a:endParaRPr>
          </a:p>
        </p:txBody>
      </p:sp>
      <p:sp>
        <p:nvSpPr>
          <p:cNvPr id="320550" name="直接连接符 320549"/>
          <p:cNvSpPr/>
          <p:nvPr/>
        </p:nvSpPr>
        <p:spPr>
          <a:xfrm flipH="1">
            <a:off x="6819900" y="5181600"/>
            <a:ext cx="0" cy="990600"/>
          </a:xfrm>
          <a:prstGeom prst="line">
            <a:avLst/>
          </a:prstGeom>
          <a:ln w="9525" cap="flat" cmpd="sng">
            <a:solidFill>
              <a:schemeClr val="tx1"/>
            </a:solidFill>
            <a:prstDash val="solid"/>
            <a:headEnd type="none" w="med" len="med"/>
            <a:tailEnd type="triangle" w="med" len="med"/>
          </a:ln>
        </p:spPr>
      </p:sp>
      <p:sp>
        <p:nvSpPr>
          <p:cNvPr id="320551" name="直接连接符 320550"/>
          <p:cNvSpPr/>
          <p:nvPr/>
        </p:nvSpPr>
        <p:spPr>
          <a:xfrm flipV="1">
            <a:off x="928688" y="3149600"/>
            <a:ext cx="838200" cy="0"/>
          </a:xfrm>
          <a:prstGeom prst="line">
            <a:avLst/>
          </a:prstGeom>
          <a:ln w="9525" cap="flat" cmpd="sng">
            <a:solidFill>
              <a:schemeClr val="tx1"/>
            </a:solidFill>
            <a:prstDash val="solid"/>
            <a:headEnd type="none" w="med" len="med"/>
            <a:tailEnd type="none" w="med" len="med"/>
          </a:ln>
        </p:spPr>
      </p:sp>
      <p:sp>
        <p:nvSpPr>
          <p:cNvPr id="320552" name="直接连接符 320551"/>
          <p:cNvSpPr/>
          <p:nvPr/>
        </p:nvSpPr>
        <p:spPr>
          <a:xfrm>
            <a:off x="931863" y="3154363"/>
            <a:ext cx="0" cy="457200"/>
          </a:xfrm>
          <a:prstGeom prst="line">
            <a:avLst/>
          </a:prstGeom>
          <a:ln w="9525" cap="flat" cmpd="sng">
            <a:solidFill>
              <a:schemeClr val="tx1"/>
            </a:solidFill>
            <a:prstDash val="solid"/>
            <a:headEnd type="none" w="med" len="med"/>
            <a:tailEnd type="triangle" w="med" len="med"/>
          </a:ln>
        </p:spPr>
      </p:sp>
      <p:sp>
        <p:nvSpPr>
          <p:cNvPr id="320553" name="直接连接符 320552"/>
          <p:cNvSpPr/>
          <p:nvPr/>
        </p:nvSpPr>
        <p:spPr>
          <a:xfrm>
            <a:off x="1719263" y="3149600"/>
            <a:ext cx="838200" cy="0"/>
          </a:xfrm>
          <a:prstGeom prst="line">
            <a:avLst/>
          </a:prstGeom>
          <a:ln w="9525" cap="flat" cmpd="sng">
            <a:solidFill>
              <a:schemeClr val="tx1"/>
            </a:solidFill>
            <a:prstDash val="solid"/>
            <a:headEnd type="none" w="med" len="med"/>
            <a:tailEnd type="triangle" w="med" len="med"/>
          </a:ln>
        </p:spPr>
      </p:sp>
      <p:sp>
        <p:nvSpPr>
          <p:cNvPr id="320554" name="文本框 320553"/>
          <p:cNvSpPr txBox="1"/>
          <p:nvPr/>
        </p:nvSpPr>
        <p:spPr>
          <a:xfrm>
            <a:off x="1773238" y="2916238"/>
            <a:ext cx="504825" cy="274637"/>
          </a:xfrm>
          <a:prstGeom prst="rect">
            <a:avLst/>
          </a:prstGeom>
          <a:noFill/>
          <a:ln w="9525">
            <a:noFill/>
          </a:ln>
        </p:spPr>
        <p:txBody>
          <a:bodyPr>
            <a:spAutoFit/>
          </a:bodyPr>
          <a:p>
            <a:pPr fontAlgn="ctr">
              <a:spcBef>
                <a:spcPct val="50000"/>
              </a:spcBef>
            </a:pPr>
            <a:r>
              <a:rPr lang="en-US" altLang="zh-CN" sz="1200" b="1">
                <a:solidFill>
                  <a:srgbClr val="FF3300"/>
                </a:solidFill>
                <a:latin typeface="Times New Roman" panose="02020603050405020304" charset="0"/>
              </a:rPr>
              <a:t>NG</a:t>
            </a:r>
            <a:endParaRPr lang="en-US" altLang="zh-CN" sz="1200" b="1">
              <a:solidFill>
                <a:srgbClr val="FF3300"/>
              </a:solidFill>
              <a:latin typeface="Times New Roman" panose="02020603050405020304" charset="0"/>
            </a:endParaRPr>
          </a:p>
        </p:txBody>
      </p:sp>
      <p:sp>
        <p:nvSpPr>
          <p:cNvPr id="320555" name="直接连接符 320554"/>
          <p:cNvSpPr/>
          <p:nvPr/>
        </p:nvSpPr>
        <p:spPr>
          <a:xfrm>
            <a:off x="909638" y="4114800"/>
            <a:ext cx="0" cy="381000"/>
          </a:xfrm>
          <a:prstGeom prst="line">
            <a:avLst/>
          </a:prstGeom>
          <a:ln w="9525" cap="flat" cmpd="sng">
            <a:solidFill>
              <a:schemeClr val="tx1"/>
            </a:solidFill>
            <a:prstDash val="solid"/>
            <a:headEnd type="none" w="med" len="med"/>
            <a:tailEnd type="triangle" w="med" len="med"/>
          </a:ln>
        </p:spPr>
      </p:sp>
      <p:sp>
        <p:nvSpPr>
          <p:cNvPr id="320556" name="文本框 320555"/>
          <p:cNvSpPr txBox="1"/>
          <p:nvPr/>
        </p:nvSpPr>
        <p:spPr>
          <a:xfrm>
            <a:off x="449263" y="4445000"/>
            <a:ext cx="958850" cy="822325"/>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工艺经理分析原因并进行不合格品处置</a:t>
            </a:r>
            <a:endParaRPr lang="zh-CN" altLang="en-US" sz="1200" dirty="0">
              <a:solidFill>
                <a:schemeClr val="accent2"/>
              </a:solidFill>
              <a:latin typeface="Times New Roman" panose="02020603050405020304" charset="0"/>
            </a:endParaRPr>
          </a:p>
        </p:txBody>
      </p:sp>
      <p:sp>
        <p:nvSpPr>
          <p:cNvPr id="320558" name="流程图: 文档 320557"/>
          <p:cNvSpPr/>
          <p:nvPr/>
        </p:nvSpPr>
        <p:spPr>
          <a:xfrm>
            <a:off x="582613" y="36306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59" name="文本框 320558"/>
          <p:cNvSpPr txBox="1"/>
          <p:nvPr/>
        </p:nvSpPr>
        <p:spPr>
          <a:xfrm>
            <a:off x="587375" y="3609975"/>
            <a:ext cx="695325" cy="457200"/>
          </a:xfrm>
          <a:prstGeom prst="rect">
            <a:avLst/>
          </a:prstGeom>
          <a:noFill/>
          <a:ln w="9525">
            <a:noFill/>
          </a:ln>
        </p:spPr>
        <p:txBody>
          <a:bodyPr>
            <a:spAutoFit/>
          </a:bodyPr>
          <a:p>
            <a:pPr algn="ctr" font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20560" name="流程图: 文档 320559"/>
          <p:cNvSpPr/>
          <p:nvPr/>
        </p:nvSpPr>
        <p:spPr>
          <a:xfrm>
            <a:off x="3910013" y="55070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61" name="文本框 320560"/>
          <p:cNvSpPr txBox="1"/>
          <p:nvPr/>
        </p:nvSpPr>
        <p:spPr>
          <a:xfrm>
            <a:off x="3978275" y="5499100"/>
            <a:ext cx="644525" cy="457200"/>
          </a:xfrm>
          <a:prstGeom prst="rect">
            <a:avLst/>
          </a:prstGeom>
          <a:noFill/>
          <a:ln w="9525">
            <a:noFill/>
          </a:ln>
        </p:spPr>
        <p:txBody>
          <a:bodyPr>
            <a:spAutoFit/>
          </a:bodyPr>
          <a:p>
            <a:pPr algn="ctr" font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20562" name="直接连接符 320561"/>
          <p:cNvSpPr/>
          <p:nvPr/>
        </p:nvSpPr>
        <p:spPr>
          <a:xfrm>
            <a:off x="1701800" y="1168400"/>
            <a:ext cx="0" cy="203200"/>
          </a:xfrm>
          <a:prstGeom prst="line">
            <a:avLst/>
          </a:prstGeom>
          <a:ln w="9525" cap="flat" cmpd="sng">
            <a:solidFill>
              <a:schemeClr val="tx1"/>
            </a:solidFill>
            <a:prstDash val="solid"/>
            <a:headEnd type="none" w="med" len="med"/>
            <a:tailEnd type="triangle" w="med" len="med"/>
          </a:ln>
        </p:spPr>
      </p:sp>
      <p:sp>
        <p:nvSpPr>
          <p:cNvPr id="320563" name="流程图: 文档 320562"/>
          <p:cNvSpPr/>
          <p:nvPr/>
        </p:nvSpPr>
        <p:spPr>
          <a:xfrm>
            <a:off x="5214938" y="31940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64" name="文本框 320563"/>
          <p:cNvSpPr txBox="1"/>
          <p:nvPr/>
        </p:nvSpPr>
        <p:spPr>
          <a:xfrm>
            <a:off x="5156200" y="3148013"/>
            <a:ext cx="838200" cy="457200"/>
          </a:xfrm>
          <a:prstGeom prst="rect">
            <a:avLst/>
          </a:prstGeom>
          <a:noFill/>
          <a:ln w="9525">
            <a:noFill/>
          </a:ln>
        </p:spPr>
        <p:txBody>
          <a:bodyPr>
            <a:spAutoFit/>
          </a:bodyPr>
          <a:p>
            <a:pPr algn="ctr" font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20565" name="文本框 320564"/>
          <p:cNvSpPr txBox="1"/>
          <p:nvPr/>
        </p:nvSpPr>
        <p:spPr>
          <a:xfrm>
            <a:off x="1143000" y="2209800"/>
            <a:ext cx="114300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质检科长签字</a:t>
            </a:r>
            <a:endParaRPr lang="zh-CN" altLang="en-US" sz="1200" dirty="0">
              <a:solidFill>
                <a:schemeClr val="accent2"/>
              </a:solidFill>
              <a:latin typeface="Times New Roman" panose="02020603050405020304" charset="0"/>
            </a:endParaRPr>
          </a:p>
        </p:txBody>
      </p:sp>
      <p:sp>
        <p:nvSpPr>
          <p:cNvPr id="320566" name="直接连接符 320565"/>
          <p:cNvSpPr/>
          <p:nvPr/>
        </p:nvSpPr>
        <p:spPr>
          <a:xfrm>
            <a:off x="5562600" y="3657600"/>
            <a:ext cx="0" cy="304800"/>
          </a:xfrm>
          <a:prstGeom prst="line">
            <a:avLst/>
          </a:prstGeom>
          <a:ln w="9525" cap="flat" cmpd="sng">
            <a:solidFill>
              <a:schemeClr val="tx1"/>
            </a:solidFill>
            <a:prstDash val="solid"/>
            <a:headEnd type="none" w="med" len="med"/>
            <a:tailEnd type="triangle" w="med" len="med"/>
          </a:ln>
        </p:spPr>
      </p:sp>
      <p:sp>
        <p:nvSpPr>
          <p:cNvPr id="320567" name="直接连接符 320566"/>
          <p:cNvSpPr/>
          <p:nvPr/>
        </p:nvSpPr>
        <p:spPr>
          <a:xfrm flipH="1">
            <a:off x="1701800" y="685800"/>
            <a:ext cx="914400" cy="0"/>
          </a:xfrm>
          <a:prstGeom prst="line">
            <a:avLst/>
          </a:prstGeom>
          <a:ln w="9525" cap="flat" cmpd="sng">
            <a:solidFill>
              <a:schemeClr val="tx1"/>
            </a:solidFill>
            <a:prstDash val="solid"/>
            <a:headEnd type="none" w="med" len="med"/>
            <a:tailEnd type="none" w="med" len="med"/>
          </a:ln>
        </p:spPr>
      </p:sp>
      <p:sp>
        <p:nvSpPr>
          <p:cNvPr id="320568" name="直接连接符 320567"/>
          <p:cNvSpPr/>
          <p:nvPr/>
        </p:nvSpPr>
        <p:spPr>
          <a:xfrm>
            <a:off x="1701800" y="685800"/>
            <a:ext cx="0" cy="304800"/>
          </a:xfrm>
          <a:prstGeom prst="line">
            <a:avLst/>
          </a:prstGeom>
          <a:ln w="9525" cap="flat" cmpd="sng">
            <a:solidFill>
              <a:schemeClr val="tx1"/>
            </a:solidFill>
            <a:prstDash val="solid"/>
            <a:headEnd type="none" w="med" len="med"/>
            <a:tailEnd type="triangle" w="med" len="med"/>
          </a:ln>
        </p:spPr>
      </p:sp>
      <p:sp>
        <p:nvSpPr>
          <p:cNvPr id="320569" name="直接连接符 320568"/>
          <p:cNvSpPr/>
          <p:nvPr/>
        </p:nvSpPr>
        <p:spPr>
          <a:xfrm>
            <a:off x="2895600" y="733425"/>
            <a:ext cx="0" cy="257175"/>
          </a:xfrm>
          <a:prstGeom prst="line">
            <a:avLst/>
          </a:prstGeom>
          <a:ln w="9525" cap="flat" cmpd="sng">
            <a:solidFill>
              <a:schemeClr val="tx1"/>
            </a:solidFill>
            <a:prstDash val="solid"/>
            <a:headEnd type="none" w="med" len="med"/>
            <a:tailEnd type="triangle" w="med" len="med"/>
          </a:ln>
        </p:spPr>
      </p:sp>
      <p:sp>
        <p:nvSpPr>
          <p:cNvPr id="320570" name="直接连接符 320569"/>
          <p:cNvSpPr/>
          <p:nvPr/>
        </p:nvSpPr>
        <p:spPr>
          <a:xfrm>
            <a:off x="4292600" y="5978525"/>
            <a:ext cx="0" cy="228600"/>
          </a:xfrm>
          <a:prstGeom prst="line">
            <a:avLst/>
          </a:prstGeom>
          <a:ln w="9525" cap="flat" cmpd="sng">
            <a:solidFill>
              <a:schemeClr val="tx1"/>
            </a:solidFill>
            <a:prstDash val="solid"/>
            <a:headEnd type="none" w="med" len="med"/>
            <a:tailEnd type="triangle" w="med" len="med"/>
          </a:ln>
        </p:spPr>
      </p:sp>
      <p:sp>
        <p:nvSpPr>
          <p:cNvPr id="320571" name="直接连接符 320570"/>
          <p:cNvSpPr/>
          <p:nvPr/>
        </p:nvSpPr>
        <p:spPr>
          <a:xfrm flipV="1">
            <a:off x="3340100" y="1282700"/>
            <a:ext cx="533400" cy="0"/>
          </a:xfrm>
          <a:prstGeom prst="line">
            <a:avLst/>
          </a:prstGeom>
          <a:ln w="9525" cap="flat" cmpd="sng">
            <a:solidFill>
              <a:schemeClr val="tx1"/>
            </a:solidFill>
            <a:prstDash val="solid"/>
            <a:headEnd type="none" w="med" len="med"/>
            <a:tailEnd type="triangle" w="med" len="med"/>
          </a:ln>
        </p:spPr>
      </p:sp>
      <p:sp>
        <p:nvSpPr>
          <p:cNvPr id="320572" name="文本框 320571"/>
          <p:cNvSpPr txBox="1"/>
          <p:nvPr/>
        </p:nvSpPr>
        <p:spPr>
          <a:xfrm>
            <a:off x="1354138" y="2616200"/>
            <a:ext cx="804862"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键入电脑</a:t>
            </a:r>
            <a:endParaRPr lang="zh-CN" altLang="en-US" sz="1200" dirty="0">
              <a:solidFill>
                <a:schemeClr val="accent2"/>
              </a:solidFill>
              <a:latin typeface="Times New Roman" panose="02020603050405020304" charset="0"/>
            </a:endParaRPr>
          </a:p>
        </p:txBody>
      </p:sp>
      <p:sp>
        <p:nvSpPr>
          <p:cNvPr id="320573" name="直接连接符 320572"/>
          <p:cNvSpPr/>
          <p:nvPr/>
        </p:nvSpPr>
        <p:spPr>
          <a:xfrm flipH="1">
            <a:off x="1701800" y="1993900"/>
            <a:ext cx="0" cy="228600"/>
          </a:xfrm>
          <a:prstGeom prst="line">
            <a:avLst/>
          </a:prstGeom>
          <a:ln w="9525" cap="flat" cmpd="sng">
            <a:solidFill>
              <a:schemeClr val="tx1"/>
            </a:solidFill>
            <a:prstDash val="solid"/>
            <a:headEnd type="none" w="med" len="med"/>
            <a:tailEnd type="triangle" w="med" len="med"/>
          </a:ln>
        </p:spPr>
      </p:sp>
      <p:sp>
        <p:nvSpPr>
          <p:cNvPr id="320574" name="直接连接符 320573"/>
          <p:cNvSpPr/>
          <p:nvPr/>
        </p:nvSpPr>
        <p:spPr>
          <a:xfrm>
            <a:off x="1714500" y="2438400"/>
            <a:ext cx="0" cy="228600"/>
          </a:xfrm>
          <a:prstGeom prst="line">
            <a:avLst/>
          </a:prstGeom>
          <a:ln w="9525" cap="flat" cmpd="sng">
            <a:solidFill>
              <a:schemeClr val="tx1"/>
            </a:solidFill>
            <a:prstDash val="solid"/>
            <a:headEnd type="none" w="med" len="med"/>
            <a:tailEnd type="triangle" w="med" len="med"/>
          </a:ln>
        </p:spPr>
      </p:sp>
      <p:sp>
        <p:nvSpPr>
          <p:cNvPr id="320575" name="流程图: 文档 320574"/>
          <p:cNvSpPr/>
          <p:nvPr/>
        </p:nvSpPr>
        <p:spPr>
          <a:xfrm>
            <a:off x="5210175" y="2616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76" name="文本框 320575"/>
          <p:cNvSpPr txBox="1"/>
          <p:nvPr/>
        </p:nvSpPr>
        <p:spPr>
          <a:xfrm>
            <a:off x="5210175" y="26495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0577" name="文本框 320576"/>
          <p:cNvSpPr txBox="1"/>
          <p:nvPr/>
        </p:nvSpPr>
        <p:spPr>
          <a:xfrm>
            <a:off x="5743575" y="25908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0578" name="文本框 320577"/>
          <p:cNvSpPr txBox="1"/>
          <p:nvPr/>
        </p:nvSpPr>
        <p:spPr>
          <a:xfrm>
            <a:off x="2490788" y="915988"/>
            <a:ext cx="990600" cy="274637"/>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班长填写</a:t>
            </a:r>
            <a:endParaRPr lang="zh-CN" altLang="en-US" sz="1200" dirty="0">
              <a:solidFill>
                <a:schemeClr val="accent2"/>
              </a:solidFill>
              <a:latin typeface="Times New Roman" panose="02020603050405020304" charset="0"/>
            </a:endParaRPr>
          </a:p>
        </p:txBody>
      </p:sp>
      <p:sp>
        <p:nvSpPr>
          <p:cNvPr id="320579" name="流程图: 文档 320578"/>
          <p:cNvSpPr/>
          <p:nvPr/>
        </p:nvSpPr>
        <p:spPr>
          <a:xfrm>
            <a:off x="6459538" y="47577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80" name="文本框 320579"/>
          <p:cNvSpPr txBox="1"/>
          <p:nvPr/>
        </p:nvSpPr>
        <p:spPr>
          <a:xfrm>
            <a:off x="6477000" y="4749800"/>
            <a:ext cx="685800" cy="457200"/>
          </a:xfrm>
          <a:prstGeom prst="rect">
            <a:avLst/>
          </a:prstGeom>
          <a:noFill/>
          <a:ln w="9525">
            <a:noFill/>
          </a:ln>
        </p:spPr>
        <p:txBody>
          <a:bodyPr>
            <a:spAutoFit/>
          </a:bodyPr>
          <a:p>
            <a:pPr algn="ctr" font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20581" name="流程图: 文档 320580"/>
          <p:cNvSpPr/>
          <p:nvPr/>
        </p:nvSpPr>
        <p:spPr>
          <a:xfrm>
            <a:off x="1444625" y="14366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82" name="流程图: 文档 320581"/>
          <p:cNvSpPr/>
          <p:nvPr/>
        </p:nvSpPr>
        <p:spPr>
          <a:xfrm>
            <a:off x="1392238" y="14859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83" name="流程图: 文档 320582"/>
          <p:cNvSpPr/>
          <p:nvPr/>
        </p:nvSpPr>
        <p:spPr>
          <a:xfrm>
            <a:off x="1328738" y="15382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84" name="文本框 320583"/>
          <p:cNvSpPr txBox="1"/>
          <p:nvPr/>
        </p:nvSpPr>
        <p:spPr>
          <a:xfrm>
            <a:off x="1358900" y="1517650"/>
            <a:ext cx="685800" cy="457200"/>
          </a:xfrm>
          <a:prstGeom prst="rect">
            <a:avLst/>
          </a:prstGeom>
          <a:noFill/>
          <a:ln w="9525">
            <a:noFill/>
          </a:ln>
        </p:spPr>
        <p:txBody>
          <a:bodyPr>
            <a:spAutoFit/>
          </a:bodyPr>
          <a:p>
            <a:pPr algn="ctr" fontAlgn="ctr">
              <a:spcBef>
                <a:spcPct val="50000"/>
              </a:spcBef>
            </a:pPr>
            <a:r>
              <a:rPr lang="zh-CN" altLang="en-US" sz="1200" dirty="0">
                <a:latin typeface="Times New Roman" panose="02020603050405020304" charset="0"/>
              </a:rPr>
              <a:t>化验报告单</a:t>
            </a:r>
            <a:endParaRPr lang="zh-CN" altLang="en-US" sz="1200" dirty="0">
              <a:latin typeface="Times New Roman" panose="02020603050405020304" charset="0"/>
            </a:endParaRPr>
          </a:p>
        </p:txBody>
      </p:sp>
      <p:sp>
        <p:nvSpPr>
          <p:cNvPr id="320585" name="直接连接符 320584"/>
          <p:cNvSpPr/>
          <p:nvPr/>
        </p:nvSpPr>
        <p:spPr>
          <a:xfrm>
            <a:off x="4786313" y="5105400"/>
            <a:ext cx="1676400" cy="0"/>
          </a:xfrm>
          <a:prstGeom prst="line">
            <a:avLst/>
          </a:prstGeom>
          <a:ln w="9525" cap="flat" cmpd="sng">
            <a:solidFill>
              <a:schemeClr val="tx1"/>
            </a:solidFill>
            <a:prstDash val="solid"/>
            <a:headEnd type="none" w="med" len="med"/>
            <a:tailEnd type="triangle" w="med" len="med"/>
          </a:ln>
        </p:spPr>
      </p:sp>
      <p:sp>
        <p:nvSpPr>
          <p:cNvPr id="320586" name="文本框 320585"/>
          <p:cNvSpPr txBox="1"/>
          <p:nvPr/>
        </p:nvSpPr>
        <p:spPr>
          <a:xfrm>
            <a:off x="0" y="5799138"/>
            <a:ext cx="3886200" cy="449262"/>
          </a:xfrm>
          <a:prstGeom prst="rect">
            <a:avLst/>
          </a:prstGeom>
          <a:noFill/>
          <a:ln w="9525">
            <a:noFill/>
          </a:ln>
        </p:spPr>
        <p:txBody>
          <a:bodyPr>
            <a:spAutoFit/>
          </a:bodyPr>
          <a:p>
            <a:pPr fontAlgn="ctr">
              <a:spcBef>
                <a:spcPct val="50000"/>
              </a:spcBef>
            </a:pPr>
            <a:r>
              <a:rPr lang="zh-CN" altLang="en-US" sz="1200" dirty="0">
                <a:solidFill>
                  <a:srgbClr val="FF3300"/>
                </a:solidFill>
                <a:latin typeface="Times New Roman" panose="02020603050405020304" charset="0"/>
              </a:rPr>
              <a:t>说明</a:t>
            </a:r>
            <a:r>
              <a:rPr lang="en-US" altLang="zh-CN" sz="1200" dirty="0">
                <a:solidFill>
                  <a:srgbClr val="FF3300"/>
                </a:solidFill>
                <a:latin typeface="Times New Roman" panose="02020603050405020304" charset="0"/>
              </a:rPr>
              <a:t>1</a:t>
            </a:r>
            <a:r>
              <a:rPr lang="zh-CN" altLang="en-US" sz="1200" dirty="0">
                <a:solidFill>
                  <a:srgbClr val="FF3300"/>
                </a:solidFill>
                <a:latin typeface="Times New Roman" panose="02020603050405020304" charset="0"/>
              </a:rPr>
              <a:t>：电脑化后，可取消化验报告单的传递，化验结</a:t>
            </a:r>
            <a:endParaRPr lang="zh-CN" altLang="en-US" sz="1200" dirty="0">
              <a:solidFill>
                <a:srgbClr val="FF3300"/>
              </a:solidFill>
              <a:latin typeface="Times New Roman" panose="02020603050405020304" charset="0"/>
            </a:endParaRPr>
          </a:p>
          <a:p>
            <a:pPr fontAlgn="ctr">
              <a:lnSpc>
                <a:spcPct val="45000"/>
              </a:lnSpc>
              <a:spcBef>
                <a:spcPct val="50000"/>
              </a:spcBef>
            </a:pPr>
            <a:r>
              <a:rPr lang="zh-CN" altLang="en-US" sz="1200" dirty="0">
                <a:solidFill>
                  <a:srgbClr val="FF3300"/>
                </a:solidFill>
                <a:latin typeface="Times New Roman" panose="02020603050405020304" charset="0"/>
              </a:rPr>
              <a:t>　　　  果直接从电脑中调取</a:t>
            </a:r>
            <a:endParaRPr lang="zh-CN" altLang="en-US" sz="1200" dirty="0">
              <a:solidFill>
                <a:srgbClr val="FF3300"/>
              </a:solidFill>
              <a:latin typeface="Times New Roman" panose="02020603050405020304" charset="0"/>
            </a:endParaRPr>
          </a:p>
        </p:txBody>
      </p:sp>
      <p:sp>
        <p:nvSpPr>
          <p:cNvPr id="320587" name="文本框 320586"/>
          <p:cNvSpPr txBox="1"/>
          <p:nvPr/>
        </p:nvSpPr>
        <p:spPr>
          <a:xfrm>
            <a:off x="0" y="6215063"/>
            <a:ext cx="3886200" cy="642937"/>
          </a:xfrm>
          <a:prstGeom prst="rect">
            <a:avLst/>
          </a:prstGeom>
          <a:noFill/>
          <a:ln w="9525">
            <a:noFill/>
          </a:ln>
        </p:spPr>
        <p:txBody>
          <a:bodyPr>
            <a:spAutoFit/>
          </a:bodyPr>
          <a:p>
            <a:pPr fontAlgn="ctr">
              <a:spcBef>
                <a:spcPct val="50000"/>
              </a:spcBef>
            </a:pPr>
            <a:r>
              <a:rPr lang="zh-CN" altLang="en-US" sz="1200" dirty="0">
                <a:solidFill>
                  <a:srgbClr val="FF3300"/>
                </a:solidFill>
                <a:latin typeface="Times New Roman" panose="02020603050405020304" charset="0"/>
              </a:rPr>
              <a:t>说明</a:t>
            </a:r>
            <a:r>
              <a:rPr lang="en-US" altLang="zh-CN" sz="1200" dirty="0">
                <a:solidFill>
                  <a:srgbClr val="FF3300"/>
                </a:solidFill>
                <a:latin typeface="Times New Roman" panose="02020603050405020304" charset="0"/>
              </a:rPr>
              <a:t>2</a:t>
            </a:r>
            <a:r>
              <a:rPr lang="zh-CN" altLang="en-US" sz="1200" dirty="0">
                <a:solidFill>
                  <a:srgbClr val="FF3300"/>
                </a:solidFill>
                <a:latin typeface="Times New Roman" panose="02020603050405020304" charset="0"/>
              </a:rPr>
              <a:t>：成品入库</a:t>
            </a:r>
            <a:r>
              <a:rPr lang="en-US" altLang="zh-CN" sz="1200" dirty="0">
                <a:solidFill>
                  <a:srgbClr val="FF3300"/>
                </a:solidFill>
                <a:latin typeface="Times New Roman" panose="02020603050405020304" charset="0"/>
              </a:rPr>
              <a:t>①</a:t>
            </a:r>
            <a:r>
              <a:rPr lang="zh-CN" altLang="en-US" sz="1200" dirty="0">
                <a:solidFill>
                  <a:srgbClr val="FF3300"/>
                </a:solidFill>
                <a:latin typeface="Times New Roman" panose="02020603050405020304" charset="0"/>
              </a:rPr>
              <a:t>第一次仓库键入电脑为待验品</a:t>
            </a:r>
            <a:r>
              <a:rPr lang="en-US" altLang="zh-CN" sz="1200" dirty="0">
                <a:solidFill>
                  <a:srgbClr val="FF3300"/>
                </a:solidFill>
                <a:latin typeface="Times New Roman" panose="02020603050405020304" charset="0"/>
              </a:rPr>
              <a:t>.②</a:t>
            </a:r>
            <a:r>
              <a:rPr lang="zh-CN" altLang="en-US" sz="1200" dirty="0">
                <a:solidFill>
                  <a:srgbClr val="FF3300"/>
                </a:solidFill>
                <a:latin typeface="Times New Roman" panose="02020603050405020304" charset="0"/>
              </a:rPr>
              <a:t>第</a:t>
            </a:r>
            <a:endParaRPr lang="zh-CN" altLang="en-US" sz="1200" dirty="0">
              <a:solidFill>
                <a:srgbClr val="FF3300"/>
              </a:solidFill>
              <a:latin typeface="Times New Roman" panose="02020603050405020304" charset="0"/>
            </a:endParaRPr>
          </a:p>
          <a:p>
            <a:pPr fontAlgn="ctr">
              <a:lnSpc>
                <a:spcPct val="50000"/>
              </a:lnSpc>
              <a:spcBef>
                <a:spcPct val="50000"/>
              </a:spcBef>
            </a:pPr>
            <a:r>
              <a:rPr lang="zh-CN" altLang="en-US" sz="1200" dirty="0">
                <a:solidFill>
                  <a:srgbClr val="FF3300"/>
                </a:solidFill>
                <a:latin typeface="Times New Roman" panose="02020603050405020304" charset="0"/>
              </a:rPr>
              <a:t>　　　  二次品管员输入</a:t>
            </a:r>
            <a:r>
              <a:rPr lang="en-US" altLang="zh-CN" sz="1200" dirty="0">
                <a:solidFill>
                  <a:srgbClr val="FF3300"/>
                </a:solidFill>
                <a:latin typeface="Times New Roman" panose="02020603050405020304" charset="0"/>
              </a:rPr>
              <a:t>OK</a:t>
            </a:r>
            <a:r>
              <a:rPr lang="zh-CN" altLang="en-US" sz="1200" dirty="0">
                <a:solidFill>
                  <a:srgbClr val="FF3300"/>
                </a:solidFill>
                <a:latin typeface="Times New Roman" panose="02020603050405020304" charset="0"/>
              </a:rPr>
              <a:t>即待验品自行转成成品</a:t>
            </a: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a:p>
            <a:pPr fontAlgn="ctr">
              <a:lnSpc>
                <a:spcPct val="50000"/>
              </a:lnSpc>
              <a:spcBef>
                <a:spcPct val="50000"/>
              </a:spcBef>
            </a:pPr>
            <a:r>
              <a:rPr lang="zh-CN" altLang="en-US" sz="1200" dirty="0">
                <a:solidFill>
                  <a:srgbClr val="FF3300"/>
                </a:solidFill>
                <a:latin typeface="Times New Roman" panose="02020603050405020304" charset="0"/>
              </a:rPr>
              <a:t>　　　  即待验品自行转成退库</a:t>
            </a:r>
            <a:endParaRPr lang="zh-CN" altLang="en-US" sz="1200" dirty="0">
              <a:solidFill>
                <a:srgbClr val="FF3300"/>
              </a:solidFill>
              <a:latin typeface="Times New Roman" panose="02020603050405020304" charset="0"/>
            </a:endParaRPr>
          </a:p>
        </p:txBody>
      </p:sp>
      <p:sp>
        <p:nvSpPr>
          <p:cNvPr id="320589" name="流程图: 文档 320588"/>
          <p:cNvSpPr/>
          <p:nvPr/>
        </p:nvSpPr>
        <p:spPr>
          <a:xfrm>
            <a:off x="4014788" y="889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90" name="流程图: 文档 320589"/>
          <p:cNvSpPr/>
          <p:nvPr/>
        </p:nvSpPr>
        <p:spPr>
          <a:xfrm>
            <a:off x="3937000" y="939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91" name="流程图: 文档 320590"/>
          <p:cNvSpPr/>
          <p:nvPr/>
        </p:nvSpPr>
        <p:spPr>
          <a:xfrm>
            <a:off x="3886200" y="10048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92" name="文本框 320591"/>
          <p:cNvSpPr txBox="1"/>
          <p:nvPr/>
        </p:nvSpPr>
        <p:spPr>
          <a:xfrm>
            <a:off x="3886200" y="103822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0593" name="文本框 320592"/>
          <p:cNvSpPr txBox="1"/>
          <p:nvPr/>
        </p:nvSpPr>
        <p:spPr>
          <a:xfrm>
            <a:off x="4419600" y="97948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0594" name="文本框 320593"/>
          <p:cNvSpPr txBox="1"/>
          <p:nvPr/>
        </p:nvSpPr>
        <p:spPr>
          <a:xfrm>
            <a:off x="4570413" y="860425"/>
            <a:ext cx="290512"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20595" name="流程图: 文档 320594"/>
          <p:cNvSpPr/>
          <p:nvPr/>
        </p:nvSpPr>
        <p:spPr>
          <a:xfrm>
            <a:off x="1543050" y="43481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96" name="流程图: 文档 320595"/>
          <p:cNvSpPr/>
          <p:nvPr/>
        </p:nvSpPr>
        <p:spPr>
          <a:xfrm>
            <a:off x="1452563" y="44243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97" name="流程图: 文档 320596"/>
          <p:cNvSpPr/>
          <p:nvPr/>
        </p:nvSpPr>
        <p:spPr>
          <a:xfrm>
            <a:off x="1389063" y="45021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598" name="文本框 320597"/>
          <p:cNvSpPr txBox="1"/>
          <p:nvPr/>
        </p:nvSpPr>
        <p:spPr>
          <a:xfrm>
            <a:off x="1389063" y="453548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0599" name="文本框 320598"/>
          <p:cNvSpPr txBox="1"/>
          <p:nvPr/>
        </p:nvSpPr>
        <p:spPr>
          <a:xfrm>
            <a:off x="1922463" y="447675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0600" name="文本框 320599"/>
          <p:cNvSpPr txBox="1"/>
          <p:nvPr/>
        </p:nvSpPr>
        <p:spPr>
          <a:xfrm>
            <a:off x="2098675" y="4306888"/>
            <a:ext cx="290513"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20601" name="直接连接符 320600"/>
          <p:cNvSpPr/>
          <p:nvPr/>
        </p:nvSpPr>
        <p:spPr>
          <a:xfrm>
            <a:off x="2324100" y="4473575"/>
            <a:ext cx="0" cy="0"/>
          </a:xfrm>
          <a:prstGeom prst="line">
            <a:avLst/>
          </a:prstGeom>
          <a:ln w="9525" cap="flat" cmpd="sng">
            <a:solidFill>
              <a:schemeClr val="tx1"/>
            </a:solidFill>
            <a:prstDash val="solid"/>
            <a:headEnd type="none" w="med" len="med"/>
            <a:tailEnd type="none" w="med" len="med"/>
          </a:ln>
        </p:spPr>
      </p:sp>
      <p:sp>
        <p:nvSpPr>
          <p:cNvPr id="320602" name="文本框 320601"/>
          <p:cNvSpPr txBox="1"/>
          <p:nvPr/>
        </p:nvSpPr>
        <p:spPr>
          <a:xfrm>
            <a:off x="1376363" y="5110163"/>
            <a:ext cx="7620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品管员签字</a:t>
            </a:r>
            <a:endParaRPr lang="zh-CN" altLang="en-US" sz="1200" dirty="0">
              <a:solidFill>
                <a:schemeClr val="accent2"/>
              </a:solidFill>
              <a:latin typeface="Times New Roman" panose="02020603050405020304" charset="0"/>
            </a:endParaRPr>
          </a:p>
        </p:txBody>
      </p:sp>
      <p:sp>
        <p:nvSpPr>
          <p:cNvPr id="320603" name="直接连接符 320602"/>
          <p:cNvSpPr/>
          <p:nvPr/>
        </p:nvSpPr>
        <p:spPr>
          <a:xfrm>
            <a:off x="1752600" y="4957763"/>
            <a:ext cx="0" cy="228600"/>
          </a:xfrm>
          <a:prstGeom prst="line">
            <a:avLst/>
          </a:prstGeom>
          <a:ln w="9525" cap="flat" cmpd="sng">
            <a:solidFill>
              <a:schemeClr val="tx1"/>
            </a:solidFill>
            <a:prstDash val="solid"/>
            <a:headEnd type="none" w="med" len="med"/>
            <a:tailEnd type="triangle" w="med" len="med"/>
          </a:ln>
        </p:spPr>
      </p:sp>
      <p:sp>
        <p:nvSpPr>
          <p:cNvPr id="320604" name="流程图: 文档 320603"/>
          <p:cNvSpPr/>
          <p:nvPr/>
        </p:nvSpPr>
        <p:spPr>
          <a:xfrm>
            <a:off x="4062413" y="48244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605" name="流程图: 文档 320604"/>
          <p:cNvSpPr/>
          <p:nvPr/>
        </p:nvSpPr>
        <p:spPr>
          <a:xfrm>
            <a:off x="3984625" y="48879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606" name="流程图: 文档 320605"/>
          <p:cNvSpPr/>
          <p:nvPr/>
        </p:nvSpPr>
        <p:spPr>
          <a:xfrm>
            <a:off x="3921125" y="4953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0607" name="文本框 320606"/>
          <p:cNvSpPr txBox="1"/>
          <p:nvPr/>
        </p:nvSpPr>
        <p:spPr>
          <a:xfrm>
            <a:off x="3921125" y="49863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0608" name="文本框 320607"/>
          <p:cNvSpPr txBox="1"/>
          <p:nvPr/>
        </p:nvSpPr>
        <p:spPr>
          <a:xfrm>
            <a:off x="4454525" y="49276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0609" name="文本框 320608"/>
          <p:cNvSpPr txBox="1"/>
          <p:nvPr/>
        </p:nvSpPr>
        <p:spPr>
          <a:xfrm>
            <a:off x="4618038" y="4783138"/>
            <a:ext cx="290512"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20610" name="直接连接符 320609"/>
          <p:cNvSpPr/>
          <p:nvPr/>
        </p:nvSpPr>
        <p:spPr>
          <a:xfrm>
            <a:off x="4856163" y="4924425"/>
            <a:ext cx="0" cy="0"/>
          </a:xfrm>
          <a:prstGeom prst="line">
            <a:avLst/>
          </a:prstGeom>
          <a:ln w="9525" cap="flat" cmpd="sng">
            <a:solidFill>
              <a:schemeClr val="tx1"/>
            </a:solidFill>
            <a:prstDash val="solid"/>
            <a:headEnd type="none" w="med" len="med"/>
            <a:tailEnd type="none" w="med" len="med"/>
          </a:ln>
        </p:spPr>
      </p:sp>
      <p:sp>
        <p:nvSpPr>
          <p:cNvPr id="320611" name="直接连接符 320610"/>
          <p:cNvSpPr/>
          <p:nvPr/>
        </p:nvSpPr>
        <p:spPr>
          <a:xfrm>
            <a:off x="2000250" y="5424488"/>
            <a:ext cx="914400" cy="0"/>
          </a:xfrm>
          <a:prstGeom prst="line">
            <a:avLst/>
          </a:prstGeom>
          <a:ln w="9525" cap="flat" cmpd="sng">
            <a:solidFill>
              <a:schemeClr val="tx1"/>
            </a:solidFill>
            <a:prstDash val="solid"/>
            <a:headEnd type="none" w="med" len="med"/>
            <a:tailEnd type="none" w="med" len="med"/>
          </a:ln>
        </p:spPr>
      </p:sp>
      <p:sp>
        <p:nvSpPr>
          <p:cNvPr id="320612" name="直接连接符 320611"/>
          <p:cNvSpPr/>
          <p:nvPr/>
        </p:nvSpPr>
        <p:spPr>
          <a:xfrm flipV="1">
            <a:off x="2895600" y="5029200"/>
            <a:ext cx="0" cy="381000"/>
          </a:xfrm>
          <a:prstGeom prst="line">
            <a:avLst/>
          </a:prstGeom>
          <a:ln w="9525" cap="flat" cmpd="sng">
            <a:solidFill>
              <a:schemeClr val="tx1"/>
            </a:solidFill>
            <a:prstDash val="solid"/>
            <a:headEnd type="none" w="med" len="med"/>
            <a:tailEnd type="none" w="med" len="med"/>
          </a:ln>
        </p:spPr>
      </p:sp>
      <p:sp>
        <p:nvSpPr>
          <p:cNvPr id="320613" name="直接连接符 320612"/>
          <p:cNvSpPr/>
          <p:nvPr/>
        </p:nvSpPr>
        <p:spPr>
          <a:xfrm>
            <a:off x="2895600" y="5029200"/>
            <a:ext cx="990600" cy="0"/>
          </a:xfrm>
          <a:prstGeom prst="line">
            <a:avLst/>
          </a:prstGeom>
          <a:ln w="9525" cap="flat" cmpd="sng">
            <a:solidFill>
              <a:schemeClr val="tx1"/>
            </a:solidFill>
            <a:prstDash val="solid"/>
            <a:headEnd type="none" w="med" len="med"/>
            <a:tailEnd type="triangle" w="med" len="med"/>
          </a:ln>
        </p:spPr>
      </p:sp>
      <p:sp>
        <p:nvSpPr>
          <p:cNvPr id="320614" name="直接连接符 320613"/>
          <p:cNvSpPr/>
          <p:nvPr/>
        </p:nvSpPr>
        <p:spPr>
          <a:xfrm>
            <a:off x="4292600" y="2209800"/>
            <a:ext cx="0" cy="2286000"/>
          </a:xfrm>
          <a:prstGeom prst="line">
            <a:avLst/>
          </a:prstGeom>
          <a:ln w="9525" cap="flat" cmpd="sng">
            <a:solidFill>
              <a:schemeClr val="tx1"/>
            </a:solidFill>
            <a:prstDash val="solid"/>
            <a:headEnd type="none" w="med" len="med"/>
            <a:tailEnd type="none" w="med" len="med"/>
          </a:ln>
        </p:spPr>
      </p:sp>
      <p:sp>
        <p:nvSpPr>
          <p:cNvPr id="320615" name="直接连接符 320614"/>
          <p:cNvSpPr/>
          <p:nvPr/>
        </p:nvSpPr>
        <p:spPr>
          <a:xfrm flipH="1">
            <a:off x="2311400" y="4481513"/>
            <a:ext cx="1981200" cy="0"/>
          </a:xfrm>
          <a:prstGeom prst="line">
            <a:avLst/>
          </a:prstGeom>
          <a:ln w="9525" cap="flat" cmpd="sng">
            <a:solidFill>
              <a:schemeClr val="tx1"/>
            </a:solidFill>
            <a:prstDash val="solid"/>
            <a:headEnd type="none" w="med" len="med"/>
            <a:tailEnd type="triangle" w="med" len="med"/>
          </a:ln>
        </p:spPr>
      </p:sp>
      <p:sp>
        <p:nvSpPr>
          <p:cNvPr id="320616" name="直接连接符 320615"/>
          <p:cNvSpPr/>
          <p:nvPr/>
        </p:nvSpPr>
        <p:spPr>
          <a:xfrm>
            <a:off x="5029200" y="3429000"/>
            <a:ext cx="0" cy="1524000"/>
          </a:xfrm>
          <a:prstGeom prst="line">
            <a:avLst/>
          </a:prstGeom>
          <a:ln w="9525" cap="flat" cmpd="sng">
            <a:solidFill>
              <a:schemeClr val="tx1"/>
            </a:solidFill>
            <a:prstDash val="solid"/>
            <a:headEnd type="none" w="med" len="med"/>
            <a:tailEnd type="none" w="med" len="med"/>
          </a:ln>
        </p:spPr>
      </p:sp>
      <p:sp>
        <p:nvSpPr>
          <p:cNvPr id="320617" name="直接连接符 320616"/>
          <p:cNvSpPr/>
          <p:nvPr/>
        </p:nvSpPr>
        <p:spPr>
          <a:xfrm>
            <a:off x="4810125" y="4953000"/>
            <a:ext cx="247650" cy="0"/>
          </a:xfrm>
          <a:prstGeom prst="line">
            <a:avLst/>
          </a:prstGeom>
          <a:ln w="9525" cap="flat" cmpd="sng">
            <a:solidFill>
              <a:schemeClr val="tx1"/>
            </a:solidFill>
            <a:prstDash val="solid"/>
            <a:headEnd type="none" w="med" len="med"/>
            <a:tailEnd type="none" w="med" len="med"/>
          </a:ln>
        </p:spPr>
      </p:sp>
      <p:sp>
        <p:nvSpPr>
          <p:cNvPr id="320618" name="直接连接符 320617"/>
          <p:cNvSpPr/>
          <p:nvPr/>
        </p:nvSpPr>
        <p:spPr>
          <a:xfrm>
            <a:off x="5029200" y="3429000"/>
            <a:ext cx="152400" cy="0"/>
          </a:xfrm>
          <a:prstGeom prst="line">
            <a:avLst/>
          </a:prstGeom>
          <a:ln w="9525" cap="flat" cmpd="sng">
            <a:solidFill>
              <a:schemeClr val="tx1"/>
            </a:solidFill>
            <a:prstDash val="solid"/>
            <a:headEnd type="none" w="med" len="med"/>
            <a:tailEnd type="triangle" w="med" len="med"/>
          </a:ln>
        </p:spPr>
      </p:sp>
      <p:sp>
        <p:nvSpPr>
          <p:cNvPr id="320619" name="文本框 320618"/>
          <p:cNvSpPr txBox="1"/>
          <p:nvPr/>
        </p:nvSpPr>
        <p:spPr>
          <a:xfrm>
            <a:off x="6591300" y="6146800"/>
            <a:ext cx="5334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a:t>
            </a:r>
            <a:endParaRPr lang="zh-CN" altLang="en-US" sz="1200" dirty="0">
              <a:solidFill>
                <a:schemeClr val="accent2"/>
              </a:solidFill>
              <a:latin typeface="Times New Roman" panose="02020603050405020304" charset="0"/>
            </a:endParaRPr>
          </a:p>
        </p:txBody>
      </p:sp>
      <p:sp>
        <p:nvSpPr>
          <p:cNvPr id="320620" name="文本框 320619"/>
          <p:cNvSpPr txBox="1"/>
          <p:nvPr/>
        </p:nvSpPr>
        <p:spPr>
          <a:xfrm>
            <a:off x="5270500" y="6134100"/>
            <a:ext cx="838200" cy="274638"/>
          </a:xfrm>
          <a:prstGeom prst="rect">
            <a:avLst/>
          </a:prstGeom>
          <a:noFill/>
          <a:ln w="9525">
            <a:noFill/>
          </a:ln>
        </p:spPr>
        <p:txBody>
          <a:bodyPr>
            <a:spAutoFit/>
          </a:bodyPr>
          <a:p>
            <a:pPr algn="ctr" fontAlgn="ctr">
              <a:spcBef>
                <a:spcPct val="50000"/>
              </a:spcBef>
            </a:pPr>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320621" name="直接连接符 320620"/>
          <p:cNvSpPr/>
          <p:nvPr/>
        </p:nvSpPr>
        <p:spPr>
          <a:xfrm>
            <a:off x="6057900" y="6286500"/>
            <a:ext cx="609600" cy="0"/>
          </a:xfrm>
          <a:prstGeom prst="line">
            <a:avLst/>
          </a:prstGeom>
          <a:ln w="28575" cap="flat" cmpd="sng">
            <a:solidFill>
              <a:srgbClr val="FF3300"/>
            </a:solidFill>
            <a:prstDash val="solid"/>
            <a:headEnd type="none" w="med" len="med"/>
            <a:tailEnd type="triangle" w="med" len="med"/>
          </a:ln>
        </p:spPr>
      </p:sp>
      <p:sp>
        <p:nvSpPr>
          <p:cNvPr id="320622" name="直接连接符 320621"/>
          <p:cNvSpPr/>
          <p:nvPr/>
        </p:nvSpPr>
        <p:spPr>
          <a:xfrm flipH="1">
            <a:off x="4749800" y="6286500"/>
            <a:ext cx="584200" cy="0"/>
          </a:xfrm>
          <a:prstGeom prst="line">
            <a:avLst/>
          </a:prstGeom>
          <a:ln w="28575" cap="flat" cmpd="sng">
            <a:solidFill>
              <a:srgbClr val="FF3300"/>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1538" name="文本框 321537"/>
          <p:cNvSpPr txBox="1"/>
          <p:nvPr/>
        </p:nvSpPr>
        <p:spPr>
          <a:xfrm>
            <a:off x="0" y="0"/>
            <a:ext cx="428625" cy="2438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后勤物资入库流程</a:t>
            </a:r>
            <a:endParaRPr lang="zh-CN" altLang="en-US" sz="1600" b="1" dirty="0">
              <a:solidFill>
                <a:schemeClr val="accent2"/>
              </a:solidFill>
              <a:latin typeface="Times New Roman" panose="02020603050405020304" charset="0"/>
            </a:endParaRPr>
          </a:p>
        </p:txBody>
      </p:sp>
      <p:sp>
        <p:nvSpPr>
          <p:cNvPr id="321539" name="文本框 321538"/>
          <p:cNvSpPr txBox="1"/>
          <p:nvPr/>
        </p:nvSpPr>
        <p:spPr>
          <a:xfrm>
            <a:off x="885825" y="152400"/>
            <a:ext cx="6276975" cy="287338"/>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供应部                 人事行政部                需用部门                       财务部</a:t>
            </a:r>
            <a:endParaRPr lang="zh-CN" altLang="en-US" sz="1600" dirty="0">
              <a:latin typeface="Times New Roman" panose="02020603050405020304" charset="0"/>
            </a:endParaRPr>
          </a:p>
        </p:txBody>
      </p:sp>
      <p:sp>
        <p:nvSpPr>
          <p:cNvPr id="321540" name="直接连接符 321539"/>
          <p:cNvSpPr/>
          <p:nvPr/>
        </p:nvSpPr>
        <p:spPr>
          <a:xfrm flipV="1">
            <a:off x="685800" y="439738"/>
            <a:ext cx="6705600" cy="1587"/>
          </a:xfrm>
          <a:prstGeom prst="line">
            <a:avLst/>
          </a:prstGeom>
          <a:ln w="9525" cap="flat" cmpd="sng">
            <a:solidFill>
              <a:schemeClr val="tx1"/>
            </a:solidFill>
            <a:prstDash val="solid"/>
            <a:headEnd type="none" w="med" len="med"/>
            <a:tailEnd type="none" w="med" len="med"/>
          </a:ln>
        </p:spPr>
      </p:sp>
      <p:sp>
        <p:nvSpPr>
          <p:cNvPr id="321541" name="文本框 321540"/>
          <p:cNvSpPr txBox="1"/>
          <p:nvPr/>
        </p:nvSpPr>
        <p:spPr>
          <a:xfrm>
            <a:off x="762000" y="592138"/>
            <a:ext cx="12192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采购员交物</a:t>
            </a:r>
            <a:endParaRPr lang="zh-CN" altLang="en-US" sz="1200" dirty="0">
              <a:solidFill>
                <a:schemeClr val="accent2"/>
              </a:solidFill>
              <a:latin typeface="Times New Roman" panose="02020603050405020304" charset="0"/>
            </a:endParaRPr>
          </a:p>
        </p:txBody>
      </p:sp>
      <p:sp>
        <p:nvSpPr>
          <p:cNvPr id="321542" name="椭圆 321541"/>
          <p:cNvSpPr/>
          <p:nvPr/>
        </p:nvSpPr>
        <p:spPr>
          <a:xfrm>
            <a:off x="1233488" y="871538"/>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21543" name="文本框 321542"/>
          <p:cNvSpPr txBox="1"/>
          <p:nvPr/>
        </p:nvSpPr>
        <p:spPr>
          <a:xfrm>
            <a:off x="1230313" y="896938"/>
            <a:ext cx="282575" cy="274637"/>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321544" name="椭圆 321543"/>
          <p:cNvSpPr/>
          <p:nvPr/>
        </p:nvSpPr>
        <p:spPr>
          <a:xfrm>
            <a:off x="2881313" y="871538"/>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21545" name="文本框 321544"/>
          <p:cNvSpPr txBox="1"/>
          <p:nvPr/>
        </p:nvSpPr>
        <p:spPr>
          <a:xfrm>
            <a:off x="2878138" y="896938"/>
            <a:ext cx="282575" cy="274637"/>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321546" name="直接连接符 321545"/>
          <p:cNvSpPr/>
          <p:nvPr/>
        </p:nvSpPr>
        <p:spPr>
          <a:xfrm>
            <a:off x="3048000" y="1187450"/>
            <a:ext cx="0" cy="242888"/>
          </a:xfrm>
          <a:prstGeom prst="line">
            <a:avLst/>
          </a:prstGeom>
          <a:ln w="9525" cap="flat" cmpd="sng">
            <a:solidFill>
              <a:schemeClr val="tx1"/>
            </a:solidFill>
            <a:prstDash val="solid"/>
            <a:headEnd type="none" w="med" len="med"/>
            <a:tailEnd type="triangle" w="med" len="med"/>
          </a:ln>
        </p:spPr>
      </p:sp>
      <p:sp>
        <p:nvSpPr>
          <p:cNvPr id="321547" name="文本框 321546"/>
          <p:cNvSpPr txBox="1"/>
          <p:nvPr/>
        </p:nvSpPr>
        <p:spPr>
          <a:xfrm>
            <a:off x="2514600" y="1387475"/>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制单员填制    入库单并签字</a:t>
            </a:r>
            <a:endParaRPr lang="zh-CN" altLang="en-US" sz="1200" dirty="0">
              <a:solidFill>
                <a:schemeClr val="accent2"/>
              </a:solidFill>
              <a:latin typeface="Times New Roman" panose="02020603050405020304" charset="0"/>
            </a:endParaRPr>
          </a:p>
        </p:txBody>
      </p:sp>
      <p:sp>
        <p:nvSpPr>
          <p:cNvPr id="321548" name="流程图: 文档 321547"/>
          <p:cNvSpPr/>
          <p:nvPr/>
        </p:nvSpPr>
        <p:spPr>
          <a:xfrm>
            <a:off x="2828925" y="18145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49" name="流程图: 文档 321548"/>
          <p:cNvSpPr/>
          <p:nvPr/>
        </p:nvSpPr>
        <p:spPr>
          <a:xfrm>
            <a:off x="2714625" y="19034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50" name="流程图: 文档 321549"/>
          <p:cNvSpPr/>
          <p:nvPr/>
        </p:nvSpPr>
        <p:spPr>
          <a:xfrm>
            <a:off x="2613025" y="20050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51" name="流程图: 文档 321550"/>
          <p:cNvSpPr/>
          <p:nvPr/>
        </p:nvSpPr>
        <p:spPr>
          <a:xfrm>
            <a:off x="2511425" y="20970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52" name="文本框 321551"/>
          <p:cNvSpPr txBox="1"/>
          <p:nvPr/>
        </p:nvSpPr>
        <p:spPr>
          <a:xfrm>
            <a:off x="2490788" y="2193925"/>
            <a:ext cx="652462"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1553" name="文本框 321552"/>
          <p:cNvSpPr txBox="1"/>
          <p:nvPr/>
        </p:nvSpPr>
        <p:spPr>
          <a:xfrm>
            <a:off x="2947988" y="207962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1554" name="文本框 321553"/>
          <p:cNvSpPr txBox="1"/>
          <p:nvPr/>
        </p:nvSpPr>
        <p:spPr>
          <a:xfrm>
            <a:off x="3152775" y="185261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1555" name="文本框 321554"/>
          <p:cNvSpPr txBox="1"/>
          <p:nvPr/>
        </p:nvSpPr>
        <p:spPr>
          <a:xfrm>
            <a:off x="3271838" y="177323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21556" name="直接连接符 321555"/>
          <p:cNvSpPr/>
          <p:nvPr/>
        </p:nvSpPr>
        <p:spPr>
          <a:xfrm>
            <a:off x="4810125" y="2511425"/>
            <a:ext cx="0" cy="319088"/>
          </a:xfrm>
          <a:prstGeom prst="line">
            <a:avLst/>
          </a:prstGeom>
          <a:ln w="9525" cap="flat" cmpd="sng">
            <a:solidFill>
              <a:schemeClr val="tx1"/>
            </a:solidFill>
            <a:prstDash val="solid"/>
            <a:headEnd type="none" w="med" len="med"/>
            <a:tailEnd type="triangle" w="med" len="med"/>
          </a:ln>
        </p:spPr>
      </p:sp>
      <p:sp>
        <p:nvSpPr>
          <p:cNvPr id="321557" name="文本框 321556"/>
          <p:cNvSpPr txBox="1"/>
          <p:nvPr/>
        </p:nvSpPr>
        <p:spPr>
          <a:xfrm>
            <a:off x="4348163" y="2787650"/>
            <a:ext cx="9048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验质员    验质签字</a:t>
            </a:r>
            <a:endParaRPr lang="zh-CN" altLang="en-US" sz="1200" dirty="0">
              <a:solidFill>
                <a:schemeClr val="accent2"/>
              </a:solidFill>
              <a:latin typeface="Times New Roman" panose="02020603050405020304" charset="0"/>
            </a:endParaRPr>
          </a:p>
        </p:txBody>
      </p:sp>
      <p:sp>
        <p:nvSpPr>
          <p:cNvPr id="321558" name="直接连接符 321557"/>
          <p:cNvSpPr/>
          <p:nvPr/>
        </p:nvSpPr>
        <p:spPr>
          <a:xfrm>
            <a:off x="3043238" y="3478213"/>
            <a:ext cx="0" cy="319087"/>
          </a:xfrm>
          <a:prstGeom prst="line">
            <a:avLst/>
          </a:prstGeom>
          <a:ln w="9525" cap="flat" cmpd="sng">
            <a:solidFill>
              <a:schemeClr val="tx1"/>
            </a:solidFill>
            <a:prstDash val="solid"/>
            <a:headEnd type="none" w="med" len="med"/>
            <a:tailEnd type="triangle" w="med" len="med"/>
          </a:ln>
        </p:spPr>
      </p:sp>
      <p:sp>
        <p:nvSpPr>
          <p:cNvPr id="321559" name="文本框 321558"/>
          <p:cNvSpPr txBox="1"/>
          <p:nvPr/>
        </p:nvSpPr>
        <p:spPr>
          <a:xfrm>
            <a:off x="2509838" y="3813175"/>
            <a:ext cx="1219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保管员签字</a:t>
            </a:r>
            <a:endParaRPr lang="zh-CN" altLang="en-US" sz="1200" dirty="0">
              <a:solidFill>
                <a:schemeClr val="accent2"/>
              </a:solidFill>
              <a:latin typeface="Times New Roman" panose="02020603050405020304" charset="0"/>
            </a:endParaRPr>
          </a:p>
        </p:txBody>
      </p:sp>
      <p:sp>
        <p:nvSpPr>
          <p:cNvPr id="321560" name="直接连接符 321559"/>
          <p:cNvSpPr/>
          <p:nvPr/>
        </p:nvSpPr>
        <p:spPr>
          <a:xfrm>
            <a:off x="3448050" y="2192338"/>
            <a:ext cx="838200" cy="0"/>
          </a:xfrm>
          <a:prstGeom prst="line">
            <a:avLst/>
          </a:prstGeom>
          <a:ln w="9525" cap="flat" cmpd="sng">
            <a:solidFill>
              <a:schemeClr val="tx1"/>
            </a:solidFill>
            <a:prstDash val="solid"/>
            <a:headEnd type="none" w="med" len="med"/>
            <a:tailEnd type="triangle" w="med" len="med"/>
          </a:ln>
        </p:spPr>
      </p:sp>
      <p:sp>
        <p:nvSpPr>
          <p:cNvPr id="321561" name="直接连接符 321560"/>
          <p:cNvSpPr/>
          <p:nvPr/>
        </p:nvSpPr>
        <p:spPr>
          <a:xfrm flipH="1">
            <a:off x="3476625" y="2954338"/>
            <a:ext cx="990600" cy="0"/>
          </a:xfrm>
          <a:prstGeom prst="line">
            <a:avLst/>
          </a:prstGeom>
          <a:ln w="9525" cap="flat" cmpd="sng">
            <a:solidFill>
              <a:schemeClr val="tx1"/>
            </a:solidFill>
            <a:prstDash val="solid"/>
            <a:headEnd type="none" w="med" len="med"/>
            <a:tailEnd type="triangle" w="med" len="med"/>
          </a:ln>
        </p:spPr>
      </p:sp>
      <p:sp>
        <p:nvSpPr>
          <p:cNvPr id="321562" name="直接连接符 321561"/>
          <p:cNvSpPr/>
          <p:nvPr/>
        </p:nvSpPr>
        <p:spPr>
          <a:xfrm>
            <a:off x="3043238" y="4084638"/>
            <a:ext cx="0" cy="319087"/>
          </a:xfrm>
          <a:prstGeom prst="line">
            <a:avLst/>
          </a:prstGeom>
          <a:ln w="9525" cap="flat" cmpd="sng">
            <a:solidFill>
              <a:schemeClr val="tx1"/>
            </a:solidFill>
            <a:prstDash val="solid"/>
            <a:headEnd type="none" w="med" len="med"/>
            <a:tailEnd type="triangle" w="med" len="med"/>
          </a:ln>
        </p:spPr>
      </p:sp>
      <p:sp>
        <p:nvSpPr>
          <p:cNvPr id="321563" name="文本框 321562"/>
          <p:cNvSpPr txBox="1"/>
          <p:nvPr/>
        </p:nvSpPr>
        <p:spPr>
          <a:xfrm>
            <a:off x="2281238" y="4389438"/>
            <a:ext cx="1524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第一联制单员留底；第六联仓管员留存</a:t>
            </a:r>
            <a:endParaRPr lang="zh-CN" altLang="en-US" sz="1200" dirty="0">
              <a:solidFill>
                <a:schemeClr val="accent2"/>
              </a:solidFill>
              <a:latin typeface="Times New Roman" panose="02020603050405020304" charset="0"/>
            </a:endParaRPr>
          </a:p>
        </p:txBody>
      </p:sp>
      <p:sp>
        <p:nvSpPr>
          <p:cNvPr id="321564" name="文本框 321563"/>
          <p:cNvSpPr txBox="1"/>
          <p:nvPr/>
        </p:nvSpPr>
        <p:spPr>
          <a:xfrm>
            <a:off x="3048000" y="196373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21565" name="流程图: 文档 321564"/>
          <p:cNvSpPr/>
          <p:nvPr/>
        </p:nvSpPr>
        <p:spPr>
          <a:xfrm>
            <a:off x="4614863" y="17795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66" name="流程图: 文档 321565"/>
          <p:cNvSpPr/>
          <p:nvPr/>
        </p:nvSpPr>
        <p:spPr>
          <a:xfrm>
            <a:off x="4500563" y="18684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67" name="流程图: 文档 321566"/>
          <p:cNvSpPr/>
          <p:nvPr/>
        </p:nvSpPr>
        <p:spPr>
          <a:xfrm>
            <a:off x="4398963" y="19700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68" name="流程图: 文档 321567"/>
          <p:cNvSpPr/>
          <p:nvPr/>
        </p:nvSpPr>
        <p:spPr>
          <a:xfrm>
            <a:off x="4297363" y="20621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69" name="文本框 321568"/>
          <p:cNvSpPr txBox="1"/>
          <p:nvPr/>
        </p:nvSpPr>
        <p:spPr>
          <a:xfrm>
            <a:off x="4276725" y="2159000"/>
            <a:ext cx="652463"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1570" name="文本框 321569"/>
          <p:cNvSpPr txBox="1"/>
          <p:nvPr/>
        </p:nvSpPr>
        <p:spPr>
          <a:xfrm>
            <a:off x="4733925" y="20447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1571" name="文本框 321570"/>
          <p:cNvSpPr txBox="1"/>
          <p:nvPr/>
        </p:nvSpPr>
        <p:spPr>
          <a:xfrm>
            <a:off x="4938713" y="181768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1572" name="文本框 321571"/>
          <p:cNvSpPr txBox="1"/>
          <p:nvPr/>
        </p:nvSpPr>
        <p:spPr>
          <a:xfrm>
            <a:off x="5057775" y="173831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21573" name="文本框 321572"/>
          <p:cNvSpPr txBox="1"/>
          <p:nvPr/>
        </p:nvSpPr>
        <p:spPr>
          <a:xfrm>
            <a:off x="4833938" y="192881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21574" name="直接连接符 321573"/>
          <p:cNvSpPr/>
          <p:nvPr/>
        </p:nvSpPr>
        <p:spPr>
          <a:xfrm>
            <a:off x="1566863" y="1035050"/>
            <a:ext cx="1295400" cy="0"/>
          </a:xfrm>
          <a:prstGeom prst="line">
            <a:avLst/>
          </a:prstGeom>
          <a:ln w="9525" cap="flat" cmpd="sng">
            <a:solidFill>
              <a:schemeClr val="tx1"/>
            </a:solidFill>
            <a:prstDash val="solid"/>
            <a:headEnd type="none" w="med" len="med"/>
            <a:tailEnd type="triangle" w="med" len="med"/>
          </a:ln>
        </p:spPr>
      </p:sp>
      <p:sp>
        <p:nvSpPr>
          <p:cNvPr id="321575" name="流程图: 文档 321574"/>
          <p:cNvSpPr/>
          <p:nvPr/>
        </p:nvSpPr>
        <p:spPr>
          <a:xfrm>
            <a:off x="2862263" y="27368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76" name="流程图: 文档 321575"/>
          <p:cNvSpPr/>
          <p:nvPr/>
        </p:nvSpPr>
        <p:spPr>
          <a:xfrm>
            <a:off x="2747963" y="28257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77" name="流程图: 文档 321576"/>
          <p:cNvSpPr/>
          <p:nvPr/>
        </p:nvSpPr>
        <p:spPr>
          <a:xfrm>
            <a:off x="2646363" y="29273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78" name="流程图: 文档 321577"/>
          <p:cNvSpPr/>
          <p:nvPr/>
        </p:nvSpPr>
        <p:spPr>
          <a:xfrm>
            <a:off x="2544763" y="30194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79" name="文本框 321578"/>
          <p:cNvSpPr txBox="1"/>
          <p:nvPr/>
        </p:nvSpPr>
        <p:spPr>
          <a:xfrm>
            <a:off x="2524125" y="3116263"/>
            <a:ext cx="652463"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1580" name="文本框 321579"/>
          <p:cNvSpPr txBox="1"/>
          <p:nvPr/>
        </p:nvSpPr>
        <p:spPr>
          <a:xfrm>
            <a:off x="2981325" y="30019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1581" name="文本框 321580"/>
          <p:cNvSpPr txBox="1"/>
          <p:nvPr/>
        </p:nvSpPr>
        <p:spPr>
          <a:xfrm>
            <a:off x="3186113" y="277495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1582" name="文本框 321581"/>
          <p:cNvSpPr txBox="1"/>
          <p:nvPr/>
        </p:nvSpPr>
        <p:spPr>
          <a:xfrm>
            <a:off x="3305175" y="269557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21583" name="文本框 321582"/>
          <p:cNvSpPr txBox="1"/>
          <p:nvPr/>
        </p:nvSpPr>
        <p:spPr>
          <a:xfrm>
            <a:off x="3081338" y="288607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21584" name="流程图: 文档 321583"/>
          <p:cNvSpPr/>
          <p:nvPr/>
        </p:nvSpPr>
        <p:spPr>
          <a:xfrm>
            <a:off x="1065213" y="44577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85" name="文本框 321584"/>
          <p:cNvSpPr txBox="1"/>
          <p:nvPr/>
        </p:nvSpPr>
        <p:spPr>
          <a:xfrm>
            <a:off x="1044575" y="4554538"/>
            <a:ext cx="652463"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1586" name="文本框 321585"/>
          <p:cNvSpPr txBox="1"/>
          <p:nvPr/>
        </p:nvSpPr>
        <p:spPr>
          <a:xfrm>
            <a:off x="1501775" y="444023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1587" name="直接连接符 321586"/>
          <p:cNvSpPr/>
          <p:nvPr/>
        </p:nvSpPr>
        <p:spPr>
          <a:xfrm flipH="1">
            <a:off x="1676400" y="4630738"/>
            <a:ext cx="609600" cy="0"/>
          </a:xfrm>
          <a:prstGeom prst="line">
            <a:avLst/>
          </a:prstGeom>
          <a:ln w="9525" cap="flat" cmpd="sng">
            <a:solidFill>
              <a:schemeClr val="tx1"/>
            </a:solidFill>
            <a:prstDash val="solid"/>
            <a:headEnd type="none" w="med" len="med"/>
            <a:tailEnd type="triangle" w="med" len="med"/>
          </a:ln>
        </p:spPr>
      </p:sp>
      <p:sp>
        <p:nvSpPr>
          <p:cNvPr id="321588" name="直接连接符 321587"/>
          <p:cNvSpPr/>
          <p:nvPr/>
        </p:nvSpPr>
        <p:spPr>
          <a:xfrm>
            <a:off x="3043238" y="4833938"/>
            <a:ext cx="0" cy="319087"/>
          </a:xfrm>
          <a:prstGeom prst="line">
            <a:avLst/>
          </a:prstGeom>
          <a:ln w="9525" cap="flat" cmpd="sng">
            <a:solidFill>
              <a:schemeClr val="tx1"/>
            </a:solidFill>
            <a:prstDash val="solid"/>
            <a:headEnd type="none" w="med" len="med"/>
            <a:tailEnd type="triangle" w="med" len="med"/>
          </a:ln>
        </p:spPr>
      </p:sp>
      <p:sp>
        <p:nvSpPr>
          <p:cNvPr id="321589" name="文本框 321588"/>
          <p:cNvSpPr txBox="1"/>
          <p:nvPr/>
        </p:nvSpPr>
        <p:spPr>
          <a:xfrm>
            <a:off x="2343150" y="5119688"/>
            <a:ext cx="1452563"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入库并登记台帐</a:t>
            </a:r>
            <a:endParaRPr lang="zh-CN" altLang="en-US" sz="1200" dirty="0">
              <a:solidFill>
                <a:schemeClr val="accent2"/>
              </a:solidFill>
              <a:latin typeface="Times New Roman" panose="02020603050405020304" charset="0"/>
            </a:endParaRPr>
          </a:p>
        </p:txBody>
      </p:sp>
      <p:sp>
        <p:nvSpPr>
          <p:cNvPr id="321590" name="流程图: 文档 321589"/>
          <p:cNvSpPr/>
          <p:nvPr/>
        </p:nvSpPr>
        <p:spPr>
          <a:xfrm>
            <a:off x="6323013" y="43815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1591" name="文本框 321590"/>
          <p:cNvSpPr txBox="1"/>
          <p:nvPr/>
        </p:nvSpPr>
        <p:spPr>
          <a:xfrm>
            <a:off x="6302375" y="4478338"/>
            <a:ext cx="652463"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321592" name="文本框 321591"/>
          <p:cNvSpPr txBox="1"/>
          <p:nvPr/>
        </p:nvSpPr>
        <p:spPr>
          <a:xfrm>
            <a:off x="6759575" y="436403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21593" name="直接连接符 321592"/>
          <p:cNvSpPr/>
          <p:nvPr/>
        </p:nvSpPr>
        <p:spPr>
          <a:xfrm>
            <a:off x="3733800" y="4630738"/>
            <a:ext cx="2590800" cy="0"/>
          </a:xfrm>
          <a:prstGeom prst="line">
            <a:avLst/>
          </a:prstGeom>
          <a:ln w="9525" cap="flat" cmpd="sng">
            <a:solidFill>
              <a:schemeClr val="tx1"/>
            </a:solidFill>
            <a:prstDash val="solid"/>
            <a:headEnd type="none" w="med" len="med"/>
            <a:tailEnd type="triangle" w="med" len="med"/>
          </a:ln>
        </p:spPr>
      </p:sp>
      <p:sp>
        <p:nvSpPr>
          <p:cNvPr id="321594" name="直接连接符 321593"/>
          <p:cNvSpPr/>
          <p:nvPr/>
        </p:nvSpPr>
        <p:spPr>
          <a:xfrm>
            <a:off x="1371600" y="4991100"/>
            <a:ext cx="0" cy="228600"/>
          </a:xfrm>
          <a:prstGeom prst="line">
            <a:avLst/>
          </a:prstGeom>
          <a:ln w="9525" cap="flat" cmpd="sng">
            <a:solidFill>
              <a:schemeClr val="tx1"/>
            </a:solidFill>
            <a:prstDash val="solid"/>
            <a:headEnd type="none" w="med" len="med"/>
            <a:tailEnd type="triangle" w="med" len="med"/>
          </a:ln>
        </p:spPr>
      </p:sp>
      <p:sp>
        <p:nvSpPr>
          <p:cNvPr id="321596" name="文本框 321595"/>
          <p:cNvSpPr txBox="1"/>
          <p:nvPr/>
        </p:nvSpPr>
        <p:spPr>
          <a:xfrm>
            <a:off x="889000" y="5195888"/>
            <a:ext cx="990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报销请款</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2562" name="文本框 322561"/>
          <p:cNvSpPr txBox="1"/>
          <p:nvPr/>
        </p:nvSpPr>
        <p:spPr>
          <a:xfrm>
            <a:off x="0" y="0"/>
            <a:ext cx="428625" cy="2743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原材料领用签审流程</a:t>
            </a:r>
            <a:endParaRPr lang="zh-CN" altLang="en-US" sz="1600" b="1" dirty="0">
              <a:solidFill>
                <a:schemeClr val="accent2"/>
              </a:solidFill>
              <a:latin typeface="Times New Roman" panose="02020603050405020304" charset="0"/>
            </a:endParaRPr>
          </a:p>
        </p:txBody>
      </p:sp>
      <p:sp>
        <p:nvSpPr>
          <p:cNvPr id="322563" name="文本框 322562"/>
          <p:cNvSpPr txBox="1"/>
          <p:nvPr/>
        </p:nvSpPr>
        <p:spPr>
          <a:xfrm>
            <a:off x="838200" y="76200"/>
            <a:ext cx="6781800" cy="336550"/>
          </a:xfrm>
          <a:prstGeom prst="rect">
            <a:avLst/>
          </a:prstGeom>
          <a:noFill/>
          <a:ln w="9525">
            <a:noFill/>
          </a:ln>
        </p:spPr>
        <p:txBody>
          <a:bodyPr>
            <a:spAutoFit/>
          </a:bodyPr>
          <a:p>
            <a:pPr fontAlgn="ctr">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车间统计         车间主任          生产经理            原料保管           分厂会计</a:t>
            </a:r>
            <a:endParaRPr lang="zh-CN" altLang="en-US" sz="1600" dirty="0">
              <a:latin typeface="Times New Roman" panose="02020603050405020304" charset="0"/>
            </a:endParaRPr>
          </a:p>
        </p:txBody>
      </p:sp>
      <p:sp>
        <p:nvSpPr>
          <p:cNvPr id="322564" name="直接连接符 322563"/>
          <p:cNvSpPr/>
          <p:nvPr/>
        </p:nvSpPr>
        <p:spPr>
          <a:xfrm>
            <a:off x="914400" y="457200"/>
            <a:ext cx="6629400" cy="0"/>
          </a:xfrm>
          <a:prstGeom prst="line">
            <a:avLst/>
          </a:prstGeom>
          <a:ln w="9525" cap="flat" cmpd="sng">
            <a:solidFill>
              <a:schemeClr val="tx1"/>
            </a:solidFill>
            <a:prstDash val="solid"/>
            <a:headEnd type="none" w="med" len="med"/>
            <a:tailEnd type="none" w="med" len="med"/>
          </a:ln>
        </p:spPr>
      </p:sp>
      <p:sp>
        <p:nvSpPr>
          <p:cNvPr id="322565" name="流程图: 文档 322564"/>
          <p:cNvSpPr/>
          <p:nvPr/>
        </p:nvSpPr>
        <p:spPr>
          <a:xfrm>
            <a:off x="1257300" y="8159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66" name="文本框 322565"/>
          <p:cNvSpPr txBox="1"/>
          <p:nvPr/>
        </p:nvSpPr>
        <p:spPr>
          <a:xfrm>
            <a:off x="1600200" y="977900"/>
            <a:ext cx="457200" cy="274638"/>
          </a:xfrm>
          <a:prstGeom prst="rect">
            <a:avLst/>
          </a:prstGeom>
          <a:noFill/>
          <a:ln w="9525">
            <a:noFill/>
          </a:ln>
        </p:spPr>
        <p:txBody>
          <a:bodyPr>
            <a:spAutoFit/>
          </a:bodyPr>
          <a:p>
            <a:pPr fontAlgn="ctr">
              <a:spcBef>
                <a:spcPct val="50000"/>
              </a:spcBef>
            </a:pPr>
            <a:r>
              <a:rPr lang="en-US" altLang="zh-CN" sz="1200">
                <a:latin typeface="Times New Roman" panose="02020603050405020304" charset="0"/>
              </a:rPr>
              <a:t>1</a:t>
            </a:r>
            <a:endParaRPr lang="en-US" altLang="zh-CN" sz="1200">
              <a:latin typeface="Times New Roman" panose="02020603050405020304" charset="0"/>
            </a:endParaRPr>
          </a:p>
        </p:txBody>
      </p:sp>
      <p:sp>
        <p:nvSpPr>
          <p:cNvPr id="322567" name="流程图: 文档 322566"/>
          <p:cNvSpPr/>
          <p:nvPr/>
        </p:nvSpPr>
        <p:spPr>
          <a:xfrm>
            <a:off x="1181100" y="8794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68" name="流程图: 文档 322567"/>
          <p:cNvSpPr/>
          <p:nvPr/>
        </p:nvSpPr>
        <p:spPr>
          <a:xfrm>
            <a:off x="1117600" y="9302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69" name="流程图: 文档 322568"/>
          <p:cNvSpPr/>
          <p:nvPr/>
        </p:nvSpPr>
        <p:spPr>
          <a:xfrm>
            <a:off x="1066800" y="9937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322570" name="文本框 322569"/>
          <p:cNvSpPr txBox="1"/>
          <p:nvPr/>
        </p:nvSpPr>
        <p:spPr>
          <a:xfrm>
            <a:off x="1066800" y="10541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2571" name="文本框 322570"/>
          <p:cNvSpPr txBox="1"/>
          <p:nvPr/>
        </p:nvSpPr>
        <p:spPr>
          <a:xfrm>
            <a:off x="1600200" y="977900"/>
            <a:ext cx="3048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2572" name="文本框 322571"/>
          <p:cNvSpPr txBox="1"/>
          <p:nvPr/>
        </p:nvSpPr>
        <p:spPr>
          <a:xfrm>
            <a:off x="1819275" y="762000"/>
            <a:ext cx="23812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2580" name="文本框 322579"/>
          <p:cNvSpPr txBox="1"/>
          <p:nvPr/>
        </p:nvSpPr>
        <p:spPr>
          <a:xfrm>
            <a:off x="1143000" y="508000"/>
            <a:ext cx="95250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填制领料单</a:t>
            </a:r>
            <a:endParaRPr lang="zh-CN" altLang="en-US" sz="1200" dirty="0">
              <a:solidFill>
                <a:schemeClr val="accent2"/>
              </a:solidFill>
              <a:latin typeface="Times New Roman" panose="02020603050405020304" charset="0"/>
            </a:endParaRPr>
          </a:p>
        </p:txBody>
      </p:sp>
      <p:sp>
        <p:nvSpPr>
          <p:cNvPr id="322581" name="文本框 322580"/>
          <p:cNvSpPr txBox="1"/>
          <p:nvPr/>
        </p:nvSpPr>
        <p:spPr>
          <a:xfrm>
            <a:off x="5092700" y="3530600"/>
            <a:ext cx="12192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登帐键入电脑</a:t>
            </a:r>
            <a:endParaRPr lang="zh-CN" altLang="en-US" sz="1200" dirty="0">
              <a:solidFill>
                <a:schemeClr val="accent2"/>
              </a:solidFill>
              <a:latin typeface="Times New Roman" panose="02020603050405020304" charset="0"/>
            </a:endParaRPr>
          </a:p>
        </p:txBody>
      </p:sp>
      <p:sp>
        <p:nvSpPr>
          <p:cNvPr id="322583" name="直接连接符 322582"/>
          <p:cNvSpPr/>
          <p:nvPr/>
        </p:nvSpPr>
        <p:spPr>
          <a:xfrm>
            <a:off x="5638800" y="3048000"/>
            <a:ext cx="0" cy="533400"/>
          </a:xfrm>
          <a:prstGeom prst="line">
            <a:avLst/>
          </a:prstGeom>
          <a:ln w="9525" cap="flat" cmpd="sng">
            <a:solidFill>
              <a:schemeClr val="tx1"/>
            </a:solidFill>
            <a:prstDash val="solid"/>
            <a:headEnd type="none" w="med" len="med"/>
            <a:tailEnd type="triangle" w="med" len="med"/>
          </a:ln>
        </p:spPr>
      </p:sp>
      <p:sp>
        <p:nvSpPr>
          <p:cNvPr id="322584" name="流程图: 文档 322583"/>
          <p:cNvSpPr/>
          <p:nvPr/>
        </p:nvSpPr>
        <p:spPr>
          <a:xfrm>
            <a:off x="2540000" y="7143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85" name="文本框 322584"/>
          <p:cNvSpPr txBox="1"/>
          <p:nvPr/>
        </p:nvSpPr>
        <p:spPr>
          <a:xfrm>
            <a:off x="2882900" y="876300"/>
            <a:ext cx="457200" cy="274638"/>
          </a:xfrm>
          <a:prstGeom prst="rect">
            <a:avLst/>
          </a:prstGeom>
          <a:noFill/>
          <a:ln w="9525">
            <a:noFill/>
          </a:ln>
        </p:spPr>
        <p:txBody>
          <a:bodyPr>
            <a:spAutoFit/>
          </a:bodyPr>
          <a:p>
            <a:pPr fontAlgn="ctr">
              <a:spcBef>
                <a:spcPct val="50000"/>
              </a:spcBef>
            </a:pPr>
            <a:r>
              <a:rPr lang="en-US" altLang="zh-CN" sz="1200">
                <a:latin typeface="Times New Roman" panose="02020603050405020304" charset="0"/>
              </a:rPr>
              <a:t>1</a:t>
            </a:r>
            <a:endParaRPr lang="en-US" altLang="zh-CN" sz="1200">
              <a:latin typeface="Times New Roman" panose="02020603050405020304" charset="0"/>
            </a:endParaRPr>
          </a:p>
        </p:txBody>
      </p:sp>
      <p:sp>
        <p:nvSpPr>
          <p:cNvPr id="322586" name="流程图: 文档 322585"/>
          <p:cNvSpPr/>
          <p:nvPr/>
        </p:nvSpPr>
        <p:spPr>
          <a:xfrm>
            <a:off x="2463800" y="7778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87" name="流程图: 文档 322586"/>
          <p:cNvSpPr/>
          <p:nvPr/>
        </p:nvSpPr>
        <p:spPr>
          <a:xfrm>
            <a:off x="2400300" y="8286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88" name="流程图: 文档 322587"/>
          <p:cNvSpPr/>
          <p:nvPr/>
        </p:nvSpPr>
        <p:spPr>
          <a:xfrm>
            <a:off x="2349500" y="8921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322589" name="文本框 322588"/>
          <p:cNvSpPr txBox="1"/>
          <p:nvPr/>
        </p:nvSpPr>
        <p:spPr>
          <a:xfrm>
            <a:off x="2349500" y="9525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2590" name="文本框 322589"/>
          <p:cNvSpPr txBox="1"/>
          <p:nvPr/>
        </p:nvSpPr>
        <p:spPr>
          <a:xfrm>
            <a:off x="2882900" y="876300"/>
            <a:ext cx="3048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2591" name="文本框 322590"/>
          <p:cNvSpPr txBox="1"/>
          <p:nvPr/>
        </p:nvSpPr>
        <p:spPr>
          <a:xfrm>
            <a:off x="3101975" y="660400"/>
            <a:ext cx="23812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2592" name="直接连接符 322591"/>
          <p:cNvSpPr/>
          <p:nvPr/>
        </p:nvSpPr>
        <p:spPr>
          <a:xfrm>
            <a:off x="2819400" y="1311275"/>
            <a:ext cx="0" cy="228600"/>
          </a:xfrm>
          <a:prstGeom prst="line">
            <a:avLst/>
          </a:prstGeom>
          <a:ln w="9525" cap="flat" cmpd="sng">
            <a:solidFill>
              <a:schemeClr val="tx1"/>
            </a:solidFill>
            <a:prstDash val="solid"/>
            <a:headEnd type="none" w="med" len="med"/>
            <a:tailEnd type="triangle" w="med" len="med"/>
          </a:ln>
        </p:spPr>
      </p:sp>
      <p:sp>
        <p:nvSpPr>
          <p:cNvPr id="322593" name="文本框 322592"/>
          <p:cNvSpPr txBox="1"/>
          <p:nvPr/>
        </p:nvSpPr>
        <p:spPr>
          <a:xfrm>
            <a:off x="2476500" y="1506538"/>
            <a:ext cx="685800" cy="274637"/>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签审</a:t>
            </a:r>
            <a:endParaRPr lang="zh-CN" altLang="en-US" sz="1200" dirty="0">
              <a:solidFill>
                <a:schemeClr val="accent2"/>
              </a:solidFill>
              <a:latin typeface="Times New Roman" panose="02020603050405020304" charset="0"/>
            </a:endParaRPr>
          </a:p>
        </p:txBody>
      </p:sp>
      <p:sp>
        <p:nvSpPr>
          <p:cNvPr id="322594" name="流程图: 文档 322593"/>
          <p:cNvSpPr/>
          <p:nvPr/>
        </p:nvSpPr>
        <p:spPr>
          <a:xfrm>
            <a:off x="3911600" y="13414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95" name="文本框 322594"/>
          <p:cNvSpPr txBox="1"/>
          <p:nvPr/>
        </p:nvSpPr>
        <p:spPr>
          <a:xfrm>
            <a:off x="4254500" y="1503363"/>
            <a:ext cx="457200" cy="274637"/>
          </a:xfrm>
          <a:prstGeom prst="rect">
            <a:avLst/>
          </a:prstGeom>
          <a:noFill/>
          <a:ln w="9525">
            <a:noFill/>
          </a:ln>
        </p:spPr>
        <p:txBody>
          <a:bodyPr>
            <a:spAutoFit/>
          </a:bodyPr>
          <a:p>
            <a:pPr fontAlgn="ctr">
              <a:spcBef>
                <a:spcPct val="50000"/>
              </a:spcBef>
            </a:pPr>
            <a:r>
              <a:rPr lang="en-US" altLang="zh-CN" sz="1200">
                <a:latin typeface="Times New Roman" panose="02020603050405020304" charset="0"/>
              </a:rPr>
              <a:t>1</a:t>
            </a:r>
            <a:endParaRPr lang="en-US" altLang="zh-CN" sz="1200">
              <a:latin typeface="Times New Roman" panose="02020603050405020304" charset="0"/>
            </a:endParaRPr>
          </a:p>
        </p:txBody>
      </p:sp>
      <p:sp>
        <p:nvSpPr>
          <p:cNvPr id="322596" name="流程图: 文档 322595"/>
          <p:cNvSpPr/>
          <p:nvPr/>
        </p:nvSpPr>
        <p:spPr>
          <a:xfrm>
            <a:off x="3835400" y="14049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97" name="流程图: 文档 322596"/>
          <p:cNvSpPr/>
          <p:nvPr/>
        </p:nvSpPr>
        <p:spPr>
          <a:xfrm>
            <a:off x="3771900" y="14557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598" name="流程图: 文档 322597"/>
          <p:cNvSpPr/>
          <p:nvPr/>
        </p:nvSpPr>
        <p:spPr>
          <a:xfrm>
            <a:off x="3721100" y="15192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322599" name="文本框 322598"/>
          <p:cNvSpPr txBox="1"/>
          <p:nvPr/>
        </p:nvSpPr>
        <p:spPr>
          <a:xfrm>
            <a:off x="3721100" y="157956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2600" name="文本框 322599"/>
          <p:cNvSpPr txBox="1"/>
          <p:nvPr/>
        </p:nvSpPr>
        <p:spPr>
          <a:xfrm>
            <a:off x="4254500" y="1503363"/>
            <a:ext cx="3048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2601" name="文本框 322600"/>
          <p:cNvSpPr txBox="1"/>
          <p:nvPr/>
        </p:nvSpPr>
        <p:spPr>
          <a:xfrm>
            <a:off x="4473575" y="1300163"/>
            <a:ext cx="23812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2602" name="直接连接符 322601"/>
          <p:cNvSpPr/>
          <p:nvPr/>
        </p:nvSpPr>
        <p:spPr>
          <a:xfrm>
            <a:off x="4191000" y="1938338"/>
            <a:ext cx="0" cy="228600"/>
          </a:xfrm>
          <a:prstGeom prst="line">
            <a:avLst/>
          </a:prstGeom>
          <a:ln w="9525" cap="flat" cmpd="sng">
            <a:solidFill>
              <a:schemeClr val="tx1"/>
            </a:solidFill>
            <a:prstDash val="solid"/>
            <a:headEnd type="none" w="med" len="med"/>
            <a:tailEnd type="triangle" w="med" len="med"/>
          </a:ln>
        </p:spPr>
      </p:sp>
      <p:sp>
        <p:nvSpPr>
          <p:cNvPr id="322603" name="文本框 322602"/>
          <p:cNvSpPr txBox="1"/>
          <p:nvPr/>
        </p:nvSpPr>
        <p:spPr>
          <a:xfrm>
            <a:off x="3848100" y="2133600"/>
            <a:ext cx="68580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签审</a:t>
            </a:r>
            <a:endParaRPr lang="zh-CN" altLang="en-US" sz="1200" dirty="0">
              <a:solidFill>
                <a:schemeClr val="accent2"/>
              </a:solidFill>
              <a:latin typeface="Times New Roman" panose="02020603050405020304" charset="0"/>
            </a:endParaRPr>
          </a:p>
        </p:txBody>
      </p:sp>
      <p:sp>
        <p:nvSpPr>
          <p:cNvPr id="322604" name="直接连接符 322603"/>
          <p:cNvSpPr/>
          <p:nvPr/>
        </p:nvSpPr>
        <p:spPr>
          <a:xfrm>
            <a:off x="2044700" y="1041400"/>
            <a:ext cx="304800" cy="0"/>
          </a:xfrm>
          <a:prstGeom prst="line">
            <a:avLst/>
          </a:prstGeom>
          <a:ln w="9525" cap="flat" cmpd="sng">
            <a:solidFill>
              <a:schemeClr val="tx1"/>
            </a:solidFill>
            <a:prstDash val="solid"/>
            <a:headEnd type="none" w="med" len="med"/>
            <a:tailEnd type="triangle" w="med" len="med"/>
          </a:ln>
        </p:spPr>
      </p:sp>
      <p:sp>
        <p:nvSpPr>
          <p:cNvPr id="322605" name="直接连接符 322604"/>
          <p:cNvSpPr/>
          <p:nvPr/>
        </p:nvSpPr>
        <p:spPr>
          <a:xfrm>
            <a:off x="2971800" y="1651000"/>
            <a:ext cx="762000" cy="0"/>
          </a:xfrm>
          <a:prstGeom prst="line">
            <a:avLst/>
          </a:prstGeom>
          <a:ln w="9525" cap="flat" cmpd="sng">
            <a:solidFill>
              <a:schemeClr val="tx1"/>
            </a:solidFill>
            <a:prstDash val="solid"/>
            <a:headEnd type="none" w="med" len="med"/>
            <a:tailEnd type="triangle" w="med" len="med"/>
          </a:ln>
        </p:spPr>
      </p:sp>
      <p:sp>
        <p:nvSpPr>
          <p:cNvPr id="322606" name="流程图: 文档 322605"/>
          <p:cNvSpPr/>
          <p:nvPr/>
        </p:nvSpPr>
        <p:spPr>
          <a:xfrm>
            <a:off x="5334000" y="1828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607" name="文本框 322606"/>
          <p:cNvSpPr txBox="1"/>
          <p:nvPr/>
        </p:nvSpPr>
        <p:spPr>
          <a:xfrm>
            <a:off x="5676900" y="1990725"/>
            <a:ext cx="457200" cy="274638"/>
          </a:xfrm>
          <a:prstGeom prst="rect">
            <a:avLst/>
          </a:prstGeom>
          <a:noFill/>
          <a:ln w="9525">
            <a:noFill/>
          </a:ln>
        </p:spPr>
        <p:txBody>
          <a:bodyPr>
            <a:spAutoFit/>
          </a:bodyPr>
          <a:p>
            <a:pPr fontAlgn="ctr">
              <a:spcBef>
                <a:spcPct val="50000"/>
              </a:spcBef>
            </a:pPr>
            <a:r>
              <a:rPr lang="en-US" altLang="zh-CN" sz="1200">
                <a:latin typeface="Times New Roman" panose="02020603050405020304" charset="0"/>
              </a:rPr>
              <a:t>1</a:t>
            </a:r>
            <a:endParaRPr lang="en-US" altLang="zh-CN" sz="1200">
              <a:latin typeface="Times New Roman" panose="02020603050405020304" charset="0"/>
            </a:endParaRPr>
          </a:p>
        </p:txBody>
      </p:sp>
      <p:sp>
        <p:nvSpPr>
          <p:cNvPr id="322608" name="流程图: 文档 322607"/>
          <p:cNvSpPr/>
          <p:nvPr/>
        </p:nvSpPr>
        <p:spPr>
          <a:xfrm>
            <a:off x="5257800" y="18923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609" name="流程图: 文档 322608"/>
          <p:cNvSpPr/>
          <p:nvPr/>
        </p:nvSpPr>
        <p:spPr>
          <a:xfrm>
            <a:off x="5194300" y="19431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2610" name="流程图: 文档 322609"/>
          <p:cNvSpPr/>
          <p:nvPr/>
        </p:nvSpPr>
        <p:spPr>
          <a:xfrm>
            <a:off x="5143500" y="2006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322611" name="文本框 322610"/>
          <p:cNvSpPr txBox="1"/>
          <p:nvPr/>
        </p:nvSpPr>
        <p:spPr>
          <a:xfrm>
            <a:off x="5143500" y="206692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2612" name="文本框 322611"/>
          <p:cNvSpPr txBox="1"/>
          <p:nvPr/>
        </p:nvSpPr>
        <p:spPr>
          <a:xfrm>
            <a:off x="5676900" y="1990725"/>
            <a:ext cx="3048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2613" name="文本框 322612"/>
          <p:cNvSpPr txBox="1"/>
          <p:nvPr/>
        </p:nvSpPr>
        <p:spPr>
          <a:xfrm>
            <a:off x="5895975" y="1787525"/>
            <a:ext cx="23812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2614" name="直接连接符 322613"/>
          <p:cNvSpPr/>
          <p:nvPr/>
        </p:nvSpPr>
        <p:spPr>
          <a:xfrm flipH="1">
            <a:off x="5600700" y="2438400"/>
            <a:ext cx="0" cy="304800"/>
          </a:xfrm>
          <a:prstGeom prst="line">
            <a:avLst/>
          </a:prstGeom>
          <a:ln w="9525" cap="flat" cmpd="sng">
            <a:solidFill>
              <a:schemeClr val="tx1"/>
            </a:solidFill>
            <a:prstDash val="solid"/>
            <a:headEnd type="none" w="med" len="med"/>
            <a:tailEnd type="triangle" w="med" len="med"/>
          </a:ln>
        </p:spPr>
      </p:sp>
      <p:sp>
        <p:nvSpPr>
          <p:cNvPr id="322615" name="文本框 322614"/>
          <p:cNvSpPr txBox="1"/>
          <p:nvPr/>
        </p:nvSpPr>
        <p:spPr>
          <a:xfrm>
            <a:off x="5270500" y="2697163"/>
            <a:ext cx="685800" cy="274637"/>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发料</a:t>
            </a:r>
            <a:endParaRPr lang="zh-CN" altLang="en-US" sz="1200" dirty="0">
              <a:solidFill>
                <a:schemeClr val="accent2"/>
              </a:solidFill>
              <a:latin typeface="Times New Roman" panose="02020603050405020304" charset="0"/>
            </a:endParaRPr>
          </a:p>
        </p:txBody>
      </p:sp>
      <p:sp>
        <p:nvSpPr>
          <p:cNvPr id="322616" name="直接连接符 322615"/>
          <p:cNvSpPr/>
          <p:nvPr/>
        </p:nvSpPr>
        <p:spPr>
          <a:xfrm>
            <a:off x="4343400" y="2260600"/>
            <a:ext cx="762000" cy="0"/>
          </a:xfrm>
          <a:prstGeom prst="line">
            <a:avLst/>
          </a:prstGeom>
          <a:ln w="9525" cap="flat" cmpd="sng">
            <a:solidFill>
              <a:schemeClr val="tx1"/>
            </a:solidFill>
            <a:prstDash val="solid"/>
            <a:headEnd type="none" w="med" len="med"/>
            <a:tailEnd type="triangle" w="med" len="med"/>
          </a:ln>
        </p:spPr>
      </p:sp>
      <p:sp>
        <p:nvSpPr>
          <p:cNvPr id="322619" name="流程图: 文档 322618"/>
          <p:cNvSpPr/>
          <p:nvPr/>
        </p:nvSpPr>
        <p:spPr>
          <a:xfrm>
            <a:off x="6654800" y="29225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322620" name="文本框 322619"/>
          <p:cNvSpPr txBox="1"/>
          <p:nvPr/>
        </p:nvSpPr>
        <p:spPr>
          <a:xfrm>
            <a:off x="6683375" y="2976563"/>
            <a:ext cx="669925"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2621" name="文本框 322620"/>
          <p:cNvSpPr txBox="1"/>
          <p:nvPr/>
        </p:nvSpPr>
        <p:spPr>
          <a:xfrm>
            <a:off x="7200900" y="28829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2622" name="直接连接符 322621"/>
          <p:cNvSpPr/>
          <p:nvPr/>
        </p:nvSpPr>
        <p:spPr>
          <a:xfrm>
            <a:off x="7048500" y="3340100"/>
            <a:ext cx="0" cy="228600"/>
          </a:xfrm>
          <a:prstGeom prst="line">
            <a:avLst/>
          </a:prstGeom>
          <a:ln w="9525" cap="flat" cmpd="sng">
            <a:solidFill>
              <a:schemeClr val="tx1"/>
            </a:solidFill>
            <a:prstDash val="solid"/>
            <a:headEnd type="none" w="med" len="med"/>
            <a:tailEnd type="triangle" w="med" len="med"/>
          </a:ln>
        </p:spPr>
      </p:sp>
      <p:sp>
        <p:nvSpPr>
          <p:cNvPr id="322623" name="文本框 322622"/>
          <p:cNvSpPr txBox="1"/>
          <p:nvPr/>
        </p:nvSpPr>
        <p:spPr>
          <a:xfrm>
            <a:off x="6705600" y="3535363"/>
            <a:ext cx="685800" cy="274637"/>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记帐</a:t>
            </a:r>
            <a:endParaRPr lang="zh-CN" altLang="en-US" sz="1200" dirty="0">
              <a:solidFill>
                <a:schemeClr val="accent2"/>
              </a:solidFill>
              <a:latin typeface="Times New Roman" panose="02020603050405020304" charset="0"/>
            </a:endParaRPr>
          </a:p>
        </p:txBody>
      </p:sp>
      <p:sp>
        <p:nvSpPr>
          <p:cNvPr id="322629" name="直接连接符 322628"/>
          <p:cNvSpPr/>
          <p:nvPr/>
        </p:nvSpPr>
        <p:spPr>
          <a:xfrm>
            <a:off x="5638800" y="3200400"/>
            <a:ext cx="990600" cy="0"/>
          </a:xfrm>
          <a:prstGeom prst="line">
            <a:avLst/>
          </a:prstGeom>
          <a:ln w="9525" cap="flat" cmpd="sng">
            <a:solidFill>
              <a:schemeClr val="tx1"/>
            </a:solidFill>
            <a:prstDash val="solid"/>
            <a:headEnd type="none" w="med" len="med"/>
            <a:tailEnd type="triangle" w="med" len="med"/>
          </a:ln>
        </p:spPr>
      </p:sp>
      <p:sp>
        <p:nvSpPr>
          <p:cNvPr id="322630" name="流程图: 文档 322629"/>
          <p:cNvSpPr/>
          <p:nvPr/>
        </p:nvSpPr>
        <p:spPr>
          <a:xfrm>
            <a:off x="1206500" y="2971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322631" name="文本框 322630"/>
          <p:cNvSpPr txBox="1"/>
          <p:nvPr/>
        </p:nvSpPr>
        <p:spPr>
          <a:xfrm>
            <a:off x="1235075" y="3025775"/>
            <a:ext cx="669925"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2632" name="文本框 322631"/>
          <p:cNvSpPr txBox="1"/>
          <p:nvPr/>
        </p:nvSpPr>
        <p:spPr>
          <a:xfrm>
            <a:off x="1752600" y="2932113"/>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22633" name="直接连接符 322632"/>
          <p:cNvSpPr/>
          <p:nvPr/>
        </p:nvSpPr>
        <p:spPr>
          <a:xfrm flipH="1">
            <a:off x="1981200" y="3200400"/>
            <a:ext cx="3657600" cy="0"/>
          </a:xfrm>
          <a:prstGeom prst="line">
            <a:avLst/>
          </a:prstGeom>
          <a:ln w="9525" cap="flat" cmpd="sng">
            <a:solidFill>
              <a:schemeClr val="tx1"/>
            </a:solidFill>
            <a:prstDash val="solid"/>
            <a:headEnd type="none" w="med" len="med"/>
            <a:tailEnd type="triangle" w="med" len="med"/>
          </a:ln>
        </p:spPr>
      </p:sp>
      <p:sp>
        <p:nvSpPr>
          <p:cNvPr id="322634" name="文本框 322633"/>
          <p:cNvSpPr txBox="1"/>
          <p:nvPr/>
        </p:nvSpPr>
        <p:spPr>
          <a:xfrm>
            <a:off x="5930900" y="3962400"/>
            <a:ext cx="838200" cy="274638"/>
          </a:xfrm>
          <a:prstGeom prst="rect">
            <a:avLst/>
          </a:prstGeom>
          <a:noFill/>
          <a:ln w="28575">
            <a:noFill/>
          </a:ln>
        </p:spPr>
        <p:txBody>
          <a:bodyPr>
            <a:spAutoFit/>
          </a:bodyPr>
          <a:p>
            <a:pPr algn="ctr" fontAlgn="ctr">
              <a:spcBef>
                <a:spcPct val="50000"/>
              </a:spcBef>
            </a:pPr>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322637" name="直接连接符 322636"/>
          <p:cNvSpPr/>
          <p:nvPr/>
        </p:nvSpPr>
        <p:spPr>
          <a:xfrm>
            <a:off x="5638800" y="4114800"/>
            <a:ext cx="304800" cy="0"/>
          </a:xfrm>
          <a:prstGeom prst="line">
            <a:avLst/>
          </a:prstGeom>
          <a:ln w="28575" cap="flat" cmpd="sng">
            <a:solidFill>
              <a:srgbClr val="FF3300"/>
            </a:solidFill>
            <a:prstDash val="solid"/>
            <a:headEnd type="none" w="med" len="med"/>
            <a:tailEnd type="none" w="med" len="med"/>
          </a:ln>
        </p:spPr>
      </p:sp>
      <p:sp>
        <p:nvSpPr>
          <p:cNvPr id="322638" name="直接连接符 322637"/>
          <p:cNvSpPr/>
          <p:nvPr/>
        </p:nvSpPr>
        <p:spPr>
          <a:xfrm>
            <a:off x="6743700" y="4114800"/>
            <a:ext cx="304800" cy="0"/>
          </a:xfrm>
          <a:prstGeom prst="line">
            <a:avLst/>
          </a:prstGeom>
          <a:ln w="28575" cap="flat" cmpd="sng">
            <a:solidFill>
              <a:srgbClr val="FF3300"/>
            </a:solidFill>
            <a:prstDash val="solid"/>
            <a:headEnd type="none" w="med" len="med"/>
            <a:tailEnd type="none" w="med" len="med"/>
          </a:ln>
        </p:spPr>
      </p:sp>
      <p:sp>
        <p:nvSpPr>
          <p:cNvPr id="322639" name="直接连接符 322638"/>
          <p:cNvSpPr/>
          <p:nvPr/>
        </p:nvSpPr>
        <p:spPr>
          <a:xfrm flipV="1">
            <a:off x="7048500" y="3810000"/>
            <a:ext cx="0" cy="304800"/>
          </a:xfrm>
          <a:prstGeom prst="line">
            <a:avLst/>
          </a:prstGeom>
          <a:ln w="28575" cap="flat" cmpd="sng">
            <a:solidFill>
              <a:srgbClr val="FF3300"/>
            </a:solidFill>
            <a:prstDash val="solid"/>
            <a:headEnd type="none" w="med" len="med"/>
            <a:tailEnd type="triangle" w="med" len="med"/>
          </a:ln>
        </p:spPr>
      </p:sp>
      <p:sp>
        <p:nvSpPr>
          <p:cNvPr id="322640" name="直接连接符 322639"/>
          <p:cNvSpPr/>
          <p:nvPr/>
        </p:nvSpPr>
        <p:spPr>
          <a:xfrm flipV="1">
            <a:off x="5638800" y="3810000"/>
            <a:ext cx="0" cy="304800"/>
          </a:xfrm>
          <a:prstGeom prst="line">
            <a:avLst/>
          </a:prstGeom>
          <a:ln w="28575" cap="flat" cmpd="sng">
            <a:solidFill>
              <a:srgbClr val="FF3300"/>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3586" name="文本框 323585"/>
          <p:cNvSpPr txBox="1"/>
          <p:nvPr/>
        </p:nvSpPr>
        <p:spPr>
          <a:xfrm>
            <a:off x="0" y="0"/>
            <a:ext cx="428625" cy="2438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五金领用签审流程</a:t>
            </a:r>
            <a:endParaRPr lang="zh-CN" altLang="en-US" sz="1600" b="1" dirty="0">
              <a:solidFill>
                <a:schemeClr val="accent2"/>
              </a:solidFill>
              <a:latin typeface="Times New Roman" panose="02020603050405020304" charset="0"/>
            </a:endParaRPr>
          </a:p>
        </p:txBody>
      </p:sp>
      <p:sp>
        <p:nvSpPr>
          <p:cNvPr id="323587" name="文本框 323586"/>
          <p:cNvSpPr txBox="1"/>
          <p:nvPr/>
        </p:nvSpPr>
        <p:spPr>
          <a:xfrm>
            <a:off x="958850" y="114300"/>
            <a:ext cx="5646738"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领料员            五金保管              材料会计           车间统计</a:t>
            </a:r>
            <a:endParaRPr lang="zh-CN" altLang="en-US" sz="1600" dirty="0">
              <a:latin typeface="Times New Roman" panose="02020603050405020304" charset="0"/>
            </a:endParaRPr>
          </a:p>
        </p:txBody>
      </p:sp>
      <p:sp>
        <p:nvSpPr>
          <p:cNvPr id="323588" name="直接连接符 323587"/>
          <p:cNvSpPr/>
          <p:nvPr/>
        </p:nvSpPr>
        <p:spPr>
          <a:xfrm>
            <a:off x="966788" y="457200"/>
            <a:ext cx="5105400" cy="0"/>
          </a:xfrm>
          <a:prstGeom prst="line">
            <a:avLst/>
          </a:prstGeom>
          <a:ln w="9525" cap="flat" cmpd="sng">
            <a:solidFill>
              <a:schemeClr val="tx1"/>
            </a:solidFill>
            <a:prstDash val="solid"/>
            <a:headEnd type="none" w="med" len="med"/>
            <a:tailEnd type="none" w="med" len="med"/>
          </a:ln>
        </p:spPr>
      </p:sp>
      <p:sp>
        <p:nvSpPr>
          <p:cNvPr id="323589" name="文本框 323588"/>
          <p:cNvSpPr txBox="1"/>
          <p:nvPr/>
        </p:nvSpPr>
        <p:spPr>
          <a:xfrm>
            <a:off x="915988" y="1738313"/>
            <a:ext cx="990600" cy="274637"/>
          </a:xfrm>
          <a:prstGeom prst="rect">
            <a:avLst/>
          </a:prstGeom>
          <a:noFill/>
          <a:ln w="9525">
            <a:noFill/>
          </a:ln>
        </p:spPr>
        <p:txBody>
          <a:bodyPr>
            <a:spAutoFit/>
          </a:bodyPr>
          <a:p>
            <a:pPr fontAlgn="ctr">
              <a:spcBef>
                <a:spcPct val="50000"/>
              </a:spcBef>
            </a:pPr>
            <a:r>
              <a:rPr lang="zh-CN" altLang="en-US" sz="1200" dirty="0">
                <a:solidFill>
                  <a:srgbClr val="0066CC"/>
                </a:solidFill>
                <a:latin typeface="Times New Roman" panose="02020603050405020304" charset="0"/>
              </a:rPr>
              <a:t>设备科长</a:t>
            </a:r>
            <a:endParaRPr lang="zh-CN" altLang="en-US" sz="1200">
              <a:solidFill>
                <a:srgbClr val="0066CC"/>
              </a:solidFill>
              <a:latin typeface="Times New Roman" panose="02020603050405020304" charset="0"/>
            </a:endParaRPr>
          </a:p>
        </p:txBody>
      </p:sp>
      <p:sp>
        <p:nvSpPr>
          <p:cNvPr id="323590" name="文本框 323589"/>
          <p:cNvSpPr txBox="1"/>
          <p:nvPr/>
        </p:nvSpPr>
        <p:spPr>
          <a:xfrm>
            <a:off x="4535488" y="3675063"/>
            <a:ext cx="1003300" cy="274637"/>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十天送一次</a:t>
            </a:r>
            <a:endParaRPr lang="zh-CN" altLang="en-US" sz="1200" dirty="0">
              <a:solidFill>
                <a:schemeClr val="accent2"/>
              </a:solidFill>
              <a:latin typeface="Times New Roman" panose="02020603050405020304" charset="0"/>
            </a:endParaRPr>
          </a:p>
        </p:txBody>
      </p:sp>
      <p:sp>
        <p:nvSpPr>
          <p:cNvPr id="323591" name="文本框 323590"/>
          <p:cNvSpPr txBox="1"/>
          <p:nvPr/>
        </p:nvSpPr>
        <p:spPr>
          <a:xfrm>
            <a:off x="984250" y="2690813"/>
            <a:ext cx="584200" cy="274637"/>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领 料</a:t>
            </a:r>
            <a:endParaRPr lang="zh-CN" altLang="en-US" sz="1200" dirty="0">
              <a:solidFill>
                <a:schemeClr val="accent2"/>
              </a:solidFill>
              <a:latin typeface="Times New Roman" panose="02020603050405020304" charset="0"/>
            </a:endParaRPr>
          </a:p>
        </p:txBody>
      </p:sp>
      <p:sp>
        <p:nvSpPr>
          <p:cNvPr id="323592" name="文本框 323591"/>
          <p:cNvSpPr txBox="1"/>
          <p:nvPr/>
        </p:nvSpPr>
        <p:spPr>
          <a:xfrm>
            <a:off x="2359025" y="2711450"/>
            <a:ext cx="6096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发 料</a:t>
            </a:r>
            <a:endParaRPr lang="zh-CN" altLang="en-US" sz="1200" dirty="0">
              <a:solidFill>
                <a:schemeClr val="accent2"/>
              </a:solidFill>
              <a:latin typeface="Times New Roman" panose="02020603050405020304" charset="0"/>
            </a:endParaRPr>
          </a:p>
        </p:txBody>
      </p:sp>
      <p:sp>
        <p:nvSpPr>
          <p:cNvPr id="323593" name="直接连接符 323592"/>
          <p:cNvSpPr/>
          <p:nvPr/>
        </p:nvSpPr>
        <p:spPr>
          <a:xfrm flipH="1">
            <a:off x="1492250" y="2843213"/>
            <a:ext cx="914400" cy="0"/>
          </a:xfrm>
          <a:prstGeom prst="line">
            <a:avLst/>
          </a:prstGeom>
          <a:ln w="9525" cap="flat" cmpd="sng">
            <a:solidFill>
              <a:schemeClr val="tx1"/>
            </a:solidFill>
            <a:prstDash val="solid"/>
            <a:headEnd type="none" w="med" len="med"/>
            <a:tailEnd type="triangle" w="med" len="med"/>
          </a:ln>
        </p:spPr>
      </p:sp>
      <p:sp>
        <p:nvSpPr>
          <p:cNvPr id="323594" name="文本框 323593"/>
          <p:cNvSpPr txBox="1"/>
          <p:nvPr/>
        </p:nvSpPr>
        <p:spPr>
          <a:xfrm>
            <a:off x="1163638" y="457200"/>
            <a:ext cx="56515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需求用料</a:t>
            </a:r>
            <a:endParaRPr lang="zh-CN" altLang="en-US" sz="1200" dirty="0">
              <a:solidFill>
                <a:schemeClr val="accent2"/>
              </a:solidFill>
              <a:latin typeface="Times New Roman" panose="02020603050405020304" charset="0"/>
            </a:endParaRPr>
          </a:p>
        </p:txBody>
      </p:sp>
      <p:sp>
        <p:nvSpPr>
          <p:cNvPr id="323595" name="直接连接符 323594"/>
          <p:cNvSpPr/>
          <p:nvPr/>
        </p:nvSpPr>
        <p:spPr>
          <a:xfrm>
            <a:off x="4221163" y="3729038"/>
            <a:ext cx="0" cy="304800"/>
          </a:xfrm>
          <a:prstGeom prst="line">
            <a:avLst/>
          </a:prstGeom>
          <a:ln w="9525" cap="flat" cmpd="sng">
            <a:solidFill>
              <a:schemeClr val="tx1"/>
            </a:solidFill>
            <a:prstDash val="solid"/>
            <a:headEnd type="none" w="med" len="med"/>
            <a:tailEnd type="none" w="med" len="med"/>
          </a:ln>
        </p:spPr>
      </p:sp>
      <p:sp>
        <p:nvSpPr>
          <p:cNvPr id="323596" name="直接连接符 323595"/>
          <p:cNvSpPr/>
          <p:nvPr/>
        </p:nvSpPr>
        <p:spPr>
          <a:xfrm flipV="1">
            <a:off x="4217988" y="3911600"/>
            <a:ext cx="1219200" cy="0"/>
          </a:xfrm>
          <a:prstGeom prst="line">
            <a:avLst/>
          </a:prstGeom>
          <a:ln w="9525" cap="flat" cmpd="sng">
            <a:solidFill>
              <a:schemeClr val="tx1"/>
            </a:solidFill>
            <a:prstDash val="solid"/>
            <a:headEnd type="none" w="med" len="med"/>
            <a:tailEnd type="none" w="med" len="med"/>
          </a:ln>
        </p:spPr>
      </p:sp>
      <p:sp>
        <p:nvSpPr>
          <p:cNvPr id="323602" name="文本框 323601"/>
          <p:cNvSpPr txBox="1"/>
          <p:nvPr/>
        </p:nvSpPr>
        <p:spPr>
          <a:xfrm>
            <a:off x="3984625" y="4216400"/>
            <a:ext cx="669925"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a:t>
            </a:r>
            <a:endParaRPr lang="zh-CN" altLang="en-US" sz="1200" dirty="0">
              <a:solidFill>
                <a:schemeClr val="accent2"/>
              </a:solidFill>
              <a:latin typeface="Times New Roman" panose="02020603050405020304" charset="0"/>
            </a:endParaRPr>
          </a:p>
        </p:txBody>
      </p:sp>
      <p:sp>
        <p:nvSpPr>
          <p:cNvPr id="323604" name="直接连接符 323603"/>
          <p:cNvSpPr/>
          <p:nvPr/>
        </p:nvSpPr>
        <p:spPr>
          <a:xfrm>
            <a:off x="4217988" y="3962400"/>
            <a:ext cx="0" cy="304800"/>
          </a:xfrm>
          <a:prstGeom prst="line">
            <a:avLst/>
          </a:prstGeom>
          <a:ln w="9525" cap="flat" cmpd="sng">
            <a:solidFill>
              <a:schemeClr val="tx1"/>
            </a:solidFill>
            <a:prstDash val="solid"/>
            <a:headEnd type="none" w="med" len="med"/>
            <a:tailEnd type="triangle" w="med" len="med"/>
          </a:ln>
        </p:spPr>
      </p:sp>
      <p:sp>
        <p:nvSpPr>
          <p:cNvPr id="323605" name="文本框 323604"/>
          <p:cNvSpPr txBox="1"/>
          <p:nvPr/>
        </p:nvSpPr>
        <p:spPr>
          <a:xfrm>
            <a:off x="2101850" y="3198813"/>
            <a:ext cx="118745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领料单右上角注明分类编号</a:t>
            </a:r>
            <a:endParaRPr lang="zh-CN" altLang="en-US" sz="1200" dirty="0">
              <a:solidFill>
                <a:schemeClr val="accent2"/>
              </a:solidFill>
              <a:latin typeface="Times New Roman" panose="02020603050405020304" charset="0"/>
            </a:endParaRPr>
          </a:p>
        </p:txBody>
      </p:sp>
      <p:sp>
        <p:nvSpPr>
          <p:cNvPr id="323606" name="直接连接符 323605"/>
          <p:cNvSpPr/>
          <p:nvPr/>
        </p:nvSpPr>
        <p:spPr>
          <a:xfrm flipH="1">
            <a:off x="2638425" y="2970213"/>
            <a:ext cx="4763" cy="273050"/>
          </a:xfrm>
          <a:prstGeom prst="line">
            <a:avLst/>
          </a:prstGeom>
          <a:ln w="9525" cap="flat" cmpd="sng">
            <a:solidFill>
              <a:schemeClr val="tx1"/>
            </a:solidFill>
            <a:prstDash val="solid"/>
            <a:headEnd type="none" w="med" len="med"/>
            <a:tailEnd type="triangle" w="med" len="med"/>
          </a:ln>
        </p:spPr>
      </p:sp>
      <p:sp>
        <p:nvSpPr>
          <p:cNvPr id="323607" name="流程图: 文档 323606"/>
          <p:cNvSpPr/>
          <p:nvPr/>
        </p:nvSpPr>
        <p:spPr>
          <a:xfrm>
            <a:off x="1042988" y="8858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08" name="流程图: 文档 323607"/>
          <p:cNvSpPr/>
          <p:nvPr/>
        </p:nvSpPr>
        <p:spPr>
          <a:xfrm>
            <a:off x="973138" y="9604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09" name="流程图: 文档 323608"/>
          <p:cNvSpPr/>
          <p:nvPr/>
        </p:nvSpPr>
        <p:spPr>
          <a:xfrm>
            <a:off x="904875" y="10239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10" name="流程图: 文档 323609"/>
          <p:cNvSpPr/>
          <p:nvPr/>
        </p:nvSpPr>
        <p:spPr>
          <a:xfrm>
            <a:off x="838200" y="10906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11" name="文本框 323610"/>
          <p:cNvSpPr txBox="1"/>
          <p:nvPr/>
        </p:nvSpPr>
        <p:spPr>
          <a:xfrm>
            <a:off x="866775" y="1166813"/>
            <a:ext cx="914400" cy="274637"/>
          </a:xfrm>
          <a:prstGeom prst="rect">
            <a:avLst/>
          </a:prstGeom>
          <a:noFill/>
          <a:ln w="9525">
            <a:noFill/>
          </a:ln>
        </p:spPr>
        <p:txBody>
          <a:bodyPr>
            <a:spAutoFit/>
          </a:bodyPr>
          <a:p>
            <a:pPr fontAlgn="ct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3612" name="直接连接符 323611"/>
          <p:cNvSpPr/>
          <p:nvPr/>
        </p:nvSpPr>
        <p:spPr>
          <a:xfrm>
            <a:off x="2635250" y="2417763"/>
            <a:ext cx="0" cy="381000"/>
          </a:xfrm>
          <a:prstGeom prst="line">
            <a:avLst/>
          </a:prstGeom>
          <a:ln w="9525" cap="flat" cmpd="sng">
            <a:solidFill>
              <a:schemeClr val="tx1"/>
            </a:solidFill>
            <a:prstDash val="solid"/>
            <a:headEnd type="none" w="med" len="med"/>
            <a:tailEnd type="triangle" w="med" len="med"/>
          </a:ln>
        </p:spPr>
      </p:sp>
      <p:sp>
        <p:nvSpPr>
          <p:cNvPr id="323613" name="流程图: 文档 323612"/>
          <p:cNvSpPr/>
          <p:nvPr/>
        </p:nvSpPr>
        <p:spPr>
          <a:xfrm>
            <a:off x="2414588" y="18224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14" name="流程图: 文档 323613"/>
          <p:cNvSpPr/>
          <p:nvPr/>
        </p:nvSpPr>
        <p:spPr>
          <a:xfrm>
            <a:off x="2317750" y="18986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15" name="流程图: 文档 323614"/>
          <p:cNvSpPr/>
          <p:nvPr/>
        </p:nvSpPr>
        <p:spPr>
          <a:xfrm>
            <a:off x="2262188" y="19621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16" name="流程图: 文档 323615"/>
          <p:cNvSpPr/>
          <p:nvPr/>
        </p:nvSpPr>
        <p:spPr>
          <a:xfrm>
            <a:off x="2211388" y="20129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17" name="文本框 323616"/>
          <p:cNvSpPr txBox="1"/>
          <p:nvPr/>
        </p:nvSpPr>
        <p:spPr>
          <a:xfrm>
            <a:off x="2239963" y="2089150"/>
            <a:ext cx="914400" cy="274638"/>
          </a:xfrm>
          <a:prstGeom prst="rect">
            <a:avLst/>
          </a:prstGeom>
          <a:noFill/>
          <a:ln w="9525">
            <a:noFill/>
          </a:ln>
        </p:spPr>
        <p:txBody>
          <a:bodyPr>
            <a:spAutoFit/>
          </a:bodyPr>
          <a:p>
            <a:pPr fontAlgn="ct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3618" name="文本框 323617"/>
          <p:cNvSpPr txBox="1"/>
          <p:nvPr/>
        </p:nvSpPr>
        <p:spPr>
          <a:xfrm>
            <a:off x="1371600" y="1062038"/>
            <a:ext cx="280988"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3619" name="文本框 323618"/>
          <p:cNvSpPr txBox="1"/>
          <p:nvPr/>
        </p:nvSpPr>
        <p:spPr>
          <a:xfrm>
            <a:off x="2754313" y="1973263"/>
            <a:ext cx="346075"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3620" name="文本框 323619"/>
          <p:cNvSpPr txBox="1"/>
          <p:nvPr/>
        </p:nvSpPr>
        <p:spPr>
          <a:xfrm>
            <a:off x="2970213" y="1768475"/>
            <a:ext cx="358775"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3621" name="文本框 323620"/>
          <p:cNvSpPr txBox="1"/>
          <p:nvPr/>
        </p:nvSpPr>
        <p:spPr>
          <a:xfrm>
            <a:off x="1604963" y="838200"/>
            <a:ext cx="312737"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3622" name="流程图: 文档 323621"/>
          <p:cNvSpPr/>
          <p:nvPr/>
        </p:nvSpPr>
        <p:spPr>
          <a:xfrm>
            <a:off x="3894138" y="32115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23" name="流程图: 文档 323622"/>
          <p:cNvSpPr/>
          <p:nvPr/>
        </p:nvSpPr>
        <p:spPr>
          <a:xfrm>
            <a:off x="3800475" y="32781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24" name="流程图: 文档 323623"/>
          <p:cNvSpPr/>
          <p:nvPr/>
        </p:nvSpPr>
        <p:spPr>
          <a:xfrm>
            <a:off x="3749675" y="33289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3625" name="文本框 323624"/>
          <p:cNvSpPr txBox="1"/>
          <p:nvPr/>
        </p:nvSpPr>
        <p:spPr>
          <a:xfrm>
            <a:off x="3778250" y="3405188"/>
            <a:ext cx="914400" cy="274637"/>
          </a:xfrm>
          <a:prstGeom prst="rect">
            <a:avLst/>
          </a:prstGeom>
          <a:noFill/>
          <a:ln w="9525">
            <a:noFill/>
          </a:ln>
        </p:spPr>
        <p:txBody>
          <a:bodyPr>
            <a:spAutoFit/>
          </a:bodyPr>
          <a:p>
            <a:pPr fontAlgn="ct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3626" name="文本框 323625"/>
          <p:cNvSpPr txBox="1"/>
          <p:nvPr/>
        </p:nvSpPr>
        <p:spPr>
          <a:xfrm>
            <a:off x="4306888" y="3287713"/>
            <a:ext cx="3429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3627" name="文本框 323626"/>
          <p:cNvSpPr txBox="1"/>
          <p:nvPr/>
        </p:nvSpPr>
        <p:spPr>
          <a:xfrm>
            <a:off x="4440238" y="3176588"/>
            <a:ext cx="37465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                                    </a:t>
            </a:r>
            <a:endParaRPr lang="en-US" altLang="zh-CN" sz="1000">
              <a:latin typeface="Times New Roman" panose="02020603050405020304" charset="0"/>
            </a:endParaRPr>
          </a:p>
        </p:txBody>
      </p:sp>
      <p:sp>
        <p:nvSpPr>
          <p:cNvPr id="323628" name="直接连接符 323627"/>
          <p:cNvSpPr/>
          <p:nvPr/>
        </p:nvSpPr>
        <p:spPr>
          <a:xfrm>
            <a:off x="3155950" y="3452813"/>
            <a:ext cx="609600" cy="0"/>
          </a:xfrm>
          <a:prstGeom prst="line">
            <a:avLst/>
          </a:prstGeom>
          <a:ln w="9525" cap="flat" cmpd="sng">
            <a:solidFill>
              <a:schemeClr val="tx1"/>
            </a:solidFill>
            <a:prstDash val="solid"/>
            <a:headEnd type="none" w="med" len="med"/>
            <a:tailEnd type="triangle" w="med" len="med"/>
          </a:ln>
        </p:spPr>
      </p:sp>
      <p:sp>
        <p:nvSpPr>
          <p:cNvPr id="323629" name="文本框 323628"/>
          <p:cNvSpPr txBox="1"/>
          <p:nvPr/>
        </p:nvSpPr>
        <p:spPr>
          <a:xfrm>
            <a:off x="5086350" y="4864100"/>
            <a:ext cx="909638" cy="639763"/>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按车间装订成册交设备经理</a:t>
            </a:r>
            <a:endParaRPr lang="zh-CN" altLang="en-US" sz="1200" dirty="0">
              <a:solidFill>
                <a:schemeClr val="accent2"/>
              </a:solidFill>
              <a:latin typeface="Times New Roman" panose="02020603050405020304" charset="0"/>
            </a:endParaRPr>
          </a:p>
        </p:txBody>
      </p:sp>
      <p:sp>
        <p:nvSpPr>
          <p:cNvPr id="323631" name="直接连接符 323630"/>
          <p:cNvSpPr/>
          <p:nvPr/>
        </p:nvSpPr>
        <p:spPr>
          <a:xfrm>
            <a:off x="2635250" y="3681413"/>
            <a:ext cx="0" cy="533400"/>
          </a:xfrm>
          <a:prstGeom prst="line">
            <a:avLst/>
          </a:prstGeom>
          <a:ln w="9525" cap="flat" cmpd="sng">
            <a:solidFill>
              <a:schemeClr val="tx1"/>
            </a:solidFill>
            <a:prstDash val="solid"/>
            <a:headEnd type="none" w="med" len="med"/>
            <a:tailEnd type="triangle" w="med" len="med"/>
          </a:ln>
        </p:spPr>
      </p:sp>
      <p:sp>
        <p:nvSpPr>
          <p:cNvPr id="323632" name="文本框 323631"/>
          <p:cNvSpPr txBox="1"/>
          <p:nvPr/>
        </p:nvSpPr>
        <p:spPr>
          <a:xfrm>
            <a:off x="2084388" y="4221163"/>
            <a:ext cx="1144587" cy="274637"/>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登帐键入电脑</a:t>
            </a:r>
            <a:endParaRPr lang="zh-CN" altLang="en-US" sz="1200" dirty="0">
              <a:solidFill>
                <a:schemeClr val="accent2"/>
              </a:solidFill>
              <a:latin typeface="Times New Roman" panose="02020603050405020304" charset="0"/>
            </a:endParaRPr>
          </a:p>
        </p:txBody>
      </p:sp>
      <p:sp>
        <p:nvSpPr>
          <p:cNvPr id="323633" name="直接连接符 323632"/>
          <p:cNvSpPr/>
          <p:nvPr/>
        </p:nvSpPr>
        <p:spPr>
          <a:xfrm>
            <a:off x="1339850" y="1471613"/>
            <a:ext cx="0" cy="304800"/>
          </a:xfrm>
          <a:prstGeom prst="line">
            <a:avLst/>
          </a:prstGeom>
          <a:ln w="9525" cap="flat" cmpd="sng">
            <a:solidFill>
              <a:schemeClr val="tx1"/>
            </a:solidFill>
            <a:prstDash val="solid"/>
            <a:headEnd type="none" w="med" len="med"/>
            <a:tailEnd type="triangle" w="med" len="med"/>
          </a:ln>
        </p:spPr>
      </p:sp>
      <p:sp>
        <p:nvSpPr>
          <p:cNvPr id="323634" name="直接连接符 323633"/>
          <p:cNvSpPr/>
          <p:nvPr/>
        </p:nvSpPr>
        <p:spPr>
          <a:xfrm>
            <a:off x="1339850" y="2308225"/>
            <a:ext cx="838200" cy="0"/>
          </a:xfrm>
          <a:prstGeom prst="line">
            <a:avLst/>
          </a:prstGeom>
          <a:ln w="9525" cap="flat" cmpd="sng">
            <a:solidFill>
              <a:schemeClr val="tx1"/>
            </a:solidFill>
            <a:prstDash val="solid"/>
            <a:headEnd type="none" w="med" len="med"/>
            <a:tailEnd type="triangle" w="med" len="med"/>
          </a:ln>
        </p:spPr>
      </p:sp>
      <p:sp>
        <p:nvSpPr>
          <p:cNvPr id="323636" name="直接连接符 323635"/>
          <p:cNvSpPr/>
          <p:nvPr/>
        </p:nvSpPr>
        <p:spPr>
          <a:xfrm flipH="1" flipV="1">
            <a:off x="1339850" y="2005013"/>
            <a:ext cx="0" cy="304800"/>
          </a:xfrm>
          <a:prstGeom prst="line">
            <a:avLst/>
          </a:prstGeom>
          <a:ln w="9525" cap="flat" cmpd="sng">
            <a:solidFill>
              <a:schemeClr val="tx1"/>
            </a:solidFill>
            <a:prstDash val="solid"/>
            <a:headEnd type="none" w="med" len="med"/>
            <a:tailEnd type="none" w="med" len="med"/>
          </a:ln>
        </p:spPr>
      </p:sp>
      <p:sp>
        <p:nvSpPr>
          <p:cNvPr id="323638" name="流程图: 文档 323637"/>
          <p:cNvSpPr/>
          <p:nvPr/>
        </p:nvSpPr>
        <p:spPr>
          <a:xfrm>
            <a:off x="5068888" y="4225925"/>
            <a:ext cx="714375" cy="457200"/>
          </a:xfrm>
          <a:prstGeom prst="flowChartDocument">
            <a:avLst/>
          </a:prstGeom>
          <a:noFill/>
          <a:ln w="9525" cap="flat" cmpd="sng">
            <a:solidFill>
              <a:schemeClr val="tx1"/>
            </a:solidFill>
            <a:prstDash val="solid"/>
            <a:miter/>
            <a:headEnd type="none" w="med" len="med"/>
            <a:tailEnd type="none" w="med" len="med"/>
          </a:ln>
        </p:spPr>
        <p:txBody>
          <a:bodyPr/>
          <a:p>
            <a:endParaRPr lang="zh-CN" altLang="en-US"/>
          </a:p>
        </p:txBody>
      </p:sp>
      <p:sp>
        <p:nvSpPr>
          <p:cNvPr id="323639" name="文本框 323638"/>
          <p:cNvSpPr txBox="1"/>
          <p:nvPr/>
        </p:nvSpPr>
        <p:spPr>
          <a:xfrm>
            <a:off x="5097463" y="4302125"/>
            <a:ext cx="914400" cy="274638"/>
          </a:xfrm>
          <a:prstGeom prst="rect">
            <a:avLst/>
          </a:prstGeom>
          <a:noFill/>
          <a:ln w="9525">
            <a:noFill/>
          </a:ln>
        </p:spPr>
        <p:txBody>
          <a:bodyPr>
            <a:spAutoFit/>
          </a:bodyPr>
          <a:p>
            <a:pPr fontAlgn="ctr">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3640" name="文本框 323639"/>
          <p:cNvSpPr txBox="1"/>
          <p:nvPr/>
        </p:nvSpPr>
        <p:spPr>
          <a:xfrm>
            <a:off x="5614988" y="4186238"/>
            <a:ext cx="309562"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23641" name="直接连接符 323640"/>
          <p:cNvSpPr/>
          <p:nvPr/>
        </p:nvSpPr>
        <p:spPr>
          <a:xfrm>
            <a:off x="5429250" y="3910013"/>
            <a:ext cx="0" cy="304800"/>
          </a:xfrm>
          <a:prstGeom prst="line">
            <a:avLst/>
          </a:prstGeom>
          <a:ln w="9525" cap="flat" cmpd="sng">
            <a:solidFill>
              <a:schemeClr val="tx1"/>
            </a:solidFill>
            <a:prstDash val="solid"/>
            <a:headEnd type="none" w="med" len="med"/>
            <a:tailEnd type="triangle" w="med" len="med"/>
          </a:ln>
        </p:spPr>
      </p:sp>
      <p:sp>
        <p:nvSpPr>
          <p:cNvPr id="323643" name="直接连接符 323642"/>
          <p:cNvSpPr/>
          <p:nvPr/>
        </p:nvSpPr>
        <p:spPr>
          <a:xfrm>
            <a:off x="5454650" y="4672013"/>
            <a:ext cx="0" cy="228600"/>
          </a:xfrm>
          <a:prstGeom prst="line">
            <a:avLst/>
          </a:prstGeom>
          <a:ln w="9525" cap="flat" cmpd="sng">
            <a:solidFill>
              <a:schemeClr val="tx1"/>
            </a:solidFill>
            <a:prstDash val="solid"/>
            <a:headEnd type="none" w="med" len="med"/>
            <a:tailEnd type="triangle" w="med" len="med"/>
          </a:ln>
        </p:spPr>
      </p:sp>
      <p:sp>
        <p:nvSpPr>
          <p:cNvPr id="323647" name="文本框 323646"/>
          <p:cNvSpPr txBox="1"/>
          <p:nvPr/>
        </p:nvSpPr>
        <p:spPr>
          <a:xfrm>
            <a:off x="2971800" y="4648200"/>
            <a:ext cx="838200" cy="274638"/>
          </a:xfrm>
          <a:prstGeom prst="rect">
            <a:avLst/>
          </a:prstGeom>
          <a:noFill/>
          <a:ln w="28575">
            <a:noFill/>
          </a:ln>
        </p:spPr>
        <p:txBody>
          <a:bodyPr>
            <a:spAutoFit/>
          </a:bodyPr>
          <a:p>
            <a:pPr algn="ctr" fontAlgn="ctr">
              <a:spcBef>
                <a:spcPct val="50000"/>
              </a:spcBef>
            </a:pPr>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323648" name="直接连接符 323647"/>
          <p:cNvSpPr/>
          <p:nvPr/>
        </p:nvSpPr>
        <p:spPr>
          <a:xfrm>
            <a:off x="2616200" y="4800600"/>
            <a:ext cx="431800" cy="0"/>
          </a:xfrm>
          <a:prstGeom prst="line">
            <a:avLst/>
          </a:prstGeom>
          <a:ln w="28575" cap="flat" cmpd="sng">
            <a:solidFill>
              <a:srgbClr val="FF3300"/>
            </a:solidFill>
            <a:prstDash val="solid"/>
            <a:headEnd type="none" w="med" len="med"/>
            <a:tailEnd type="none" w="med" len="med"/>
          </a:ln>
        </p:spPr>
      </p:sp>
      <p:sp>
        <p:nvSpPr>
          <p:cNvPr id="323649" name="直接连接符 323648"/>
          <p:cNvSpPr/>
          <p:nvPr/>
        </p:nvSpPr>
        <p:spPr>
          <a:xfrm>
            <a:off x="3733800" y="4800600"/>
            <a:ext cx="482600" cy="0"/>
          </a:xfrm>
          <a:prstGeom prst="line">
            <a:avLst/>
          </a:prstGeom>
          <a:ln w="28575" cap="flat" cmpd="sng">
            <a:solidFill>
              <a:srgbClr val="FF3300"/>
            </a:solidFill>
            <a:prstDash val="solid"/>
            <a:headEnd type="none" w="med" len="med"/>
            <a:tailEnd type="none" w="med" len="med"/>
          </a:ln>
        </p:spPr>
      </p:sp>
      <p:sp>
        <p:nvSpPr>
          <p:cNvPr id="323650" name="直接连接符 323649"/>
          <p:cNvSpPr/>
          <p:nvPr/>
        </p:nvSpPr>
        <p:spPr>
          <a:xfrm flipV="1">
            <a:off x="4216400" y="4495800"/>
            <a:ext cx="0" cy="304800"/>
          </a:xfrm>
          <a:prstGeom prst="line">
            <a:avLst/>
          </a:prstGeom>
          <a:ln w="28575" cap="flat" cmpd="sng">
            <a:solidFill>
              <a:srgbClr val="FF3300"/>
            </a:solidFill>
            <a:prstDash val="solid"/>
            <a:headEnd type="none" w="med" len="med"/>
            <a:tailEnd type="triangle" w="med" len="med"/>
          </a:ln>
        </p:spPr>
      </p:sp>
      <p:sp>
        <p:nvSpPr>
          <p:cNvPr id="323651" name="直接连接符 323650"/>
          <p:cNvSpPr/>
          <p:nvPr/>
        </p:nvSpPr>
        <p:spPr>
          <a:xfrm flipV="1">
            <a:off x="2628900" y="4495800"/>
            <a:ext cx="0" cy="304800"/>
          </a:xfrm>
          <a:prstGeom prst="line">
            <a:avLst/>
          </a:prstGeom>
          <a:ln w="28575" cap="flat" cmpd="sng">
            <a:solidFill>
              <a:srgbClr val="FF3300"/>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4610" name="文本框 324609"/>
          <p:cNvSpPr txBox="1"/>
          <p:nvPr/>
        </p:nvSpPr>
        <p:spPr>
          <a:xfrm>
            <a:off x="0" y="0"/>
            <a:ext cx="428625" cy="30480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后勤物资领用签审流程</a:t>
            </a:r>
            <a:endParaRPr lang="zh-CN" altLang="en-US" sz="1600" b="1" dirty="0">
              <a:solidFill>
                <a:schemeClr val="accent2"/>
              </a:solidFill>
              <a:latin typeface="Times New Roman" panose="02020603050405020304" charset="0"/>
            </a:endParaRPr>
          </a:p>
        </p:txBody>
      </p:sp>
      <p:sp>
        <p:nvSpPr>
          <p:cNvPr id="324611" name="文本框 324610"/>
          <p:cNvSpPr txBox="1"/>
          <p:nvPr/>
        </p:nvSpPr>
        <p:spPr>
          <a:xfrm>
            <a:off x="1190625" y="152400"/>
            <a:ext cx="4676775"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需用单位               人事行政部               财务部</a:t>
            </a:r>
            <a:endParaRPr lang="zh-CN" altLang="en-US" sz="1600" dirty="0">
              <a:latin typeface="Times New Roman" panose="02020603050405020304" charset="0"/>
            </a:endParaRPr>
          </a:p>
        </p:txBody>
      </p:sp>
      <p:sp>
        <p:nvSpPr>
          <p:cNvPr id="324612" name="直接连接符 324611"/>
          <p:cNvSpPr/>
          <p:nvPr/>
        </p:nvSpPr>
        <p:spPr>
          <a:xfrm flipV="1">
            <a:off x="914400" y="439738"/>
            <a:ext cx="4648200" cy="0"/>
          </a:xfrm>
          <a:prstGeom prst="line">
            <a:avLst/>
          </a:prstGeom>
          <a:ln w="9525" cap="flat" cmpd="sng">
            <a:solidFill>
              <a:schemeClr val="tx1"/>
            </a:solidFill>
            <a:prstDash val="solid"/>
            <a:headEnd type="none" w="med" len="med"/>
            <a:tailEnd type="none" w="med" len="med"/>
          </a:ln>
        </p:spPr>
      </p:sp>
      <p:sp>
        <p:nvSpPr>
          <p:cNvPr id="324613" name="文本框 324612"/>
          <p:cNvSpPr txBox="1"/>
          <p:nvPr/>
        </p:nvSpPr>
        <p:spPr>
          <a:xfrm>
            <a:off x="1143000" y="546100"/>
            <a:ext cx="11049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填制领料单</a:t>
            </a:r>
            <a:endParaRPr lang="zh-CN" altLang="en-US" sz="1200" dirty="0">
              <a:solidFill>
                <a:schemeClr val="accent2"/>
              </a:solidFill>
              <a:latin typeface="Times New Roman" panose="02020603050405020304" charset="0"/>
            </a:endParaRPr>
          </a:p>
        </p:txBody>
      </p:sp>
      <p:sp>
        <p:nvSpPr>
          <p:cNvPr id="324614" name="流程图: 文档 324613"/>
          <p:cNvSpPr/>
          <p:nvPr/>
        </p:nvSpPr>
        <p:spPr>
          <a:xfrm>
            <a:off x="1473200" y="9048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15" name="流程图: 文档 324614"/>
          <p:cNvSpPr/>
          <p:nvPr/>
        </p:nvSpPr>
        <p:spPr>
          <a:xfrm>
            <a:off x="1397000" y="9636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16" name="流程图: 文档 324615"/>
          <p:cNvSpPr/>
          <p:nvPr/>
        </p:nvSpPr>
        <p:spPr>
          <a:xfrm>
            <a:off x="1346200" y="10017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17" name="流程图: 文档 324616"/>
          <p:cNvSpPr/>
          <p:nvPr/>
        </p:nvSpPr>
        <p:spPr>
          <a:xfrm>
            <a:off x="1301750" y="103663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18" name="文本框 324617"/>
          <p:cNvSpPr txBox="1"/>
          <p:nvPr/>
        </p:nvSpPr>
        <p:spPr>
          <a:xfrm>
            <a:off x="1279525" y="1149350"/>
            <a:ext cx="706438"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4619" name="文本框 324618"/>
          <p:cNvSpPr txBox="1"/>
          <p:nvPr/>
        </p:nvSpPr>
        <p:spPr>
          <a:xfrm>
            <a:off x="1695450" y="101917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4620" name="文本框 324619"/>
          <p:cNvSpPr txBox="1"/>
          <p:nvPr/>
        </p:nvSpPr>
        <p:spPr>
          <a:xfrm>
            <a:off x="1936750" y="86201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4621" name="直接连接符 324620"/>
          <p:cNvSpPr/>
          <p:nvPr/>
        </p:nvSpPr>
        <p:spPr>
          <a:xfrm>
            <a:off x="1676400" y="1520825"/>
            <a:ext cx="0" cy="319088"/>
          </a:xfrm>
          <a:prstGeom prst="line">
            <a:avLst/>
          </a:prstGeom>
          <a:ln w="9525" cap="flat" cmpd="sng">
            <a:solidFill>
              <a:schemeClr val="tx1"/>
            </a:solidFill>
            <a:prstDash val="solid"/>
            <a:headEnd type="none" w="med" len="med"/>
            <a:tailEnd type="triangle" w="med" len="med"/>
          </a:ln>
        </p:spPr>
      </p:sp>
      <p:sp>
        <p:nvSpPr>
          <p:cNvPr id="324622" name="文本框 324621"/>
          <p:cNvSpPr txBox="1"/>
          <p:nvPr/>
        </p:nvSpPr>
        <p:spPr>
          <a:xfrm>
            <a:off x="965200" y="2370138"/>
            <a:ext cx="1447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贵重物、接待物由部长以上领导签字</a:t>
            </a:r>
            <a:endParaRPr lang="zh-CN" altLang="en-US" sz="1200" dirty="0">
              <a:solidFill>
                <a:schemeClr val="accent2"/>
              </a:solidFill>
              <a:latin typeface="Times New Roman" panose="02020603050405020304" charset="0"/>
            </a:endParaRPr>
          </a:p>
        </p:txBody>
      </p:sp>
      <p:sp>
        <p:nvSpPr>
          <p:cNvPr id="324623" name="直接连接符 324622"/>
          <p:cNvSpPr/>
          <p:nvPr/>
        </p:nvSpPr>
        <p:spPr>
          <a:xfrm>
            <a:off x="1671638" y="2036763"/>
            <a:ext cx="0" cy="319087"/>
          </a:xfrm>
          <a:prstGeom prst="line">
            <a:avLst/>
          </a:prstGeom>
          <a:ln w="9525" cap="flat" cmpd="sng">
            <a:solidFill>
              <a:schemeClr val="tx1"/>
            </a:solidFill>
            <a:prstDash val="solid"/>
            <a:headEnd type="none" w="med" len="med"/>
            <a:tailEnd type="triangle" w="med" len="med"/>
          </a:ln>
        </p:spPr>
      </p:sp>
      <p:sp>
        <p:nvSpPr>
          <p:cNvPr id="324624" name="文本框 324623"/>
          <p:cNvSpPr txBox="1"/>
          <p:nvPr/>
        </p:nvSpPr>
        <p:spPr>
          <a:xfrm>
            <a:off x="965200" y="1798638"/>
            <a:ext cx="14478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经办人签字</a:t>
            </a:r>
            <a:endParaRPr lang="zh-CN" altLang="en-US" sz="1200">
              <a:solidFill>
                <a:schemeClr val="accent2"/>
              </a:solidFill>
              <a:latin typeface="Times New Roman" panose="02020603050405020304" charset="0"/>
            </a:endParaRPr>
          </a:p>
        </p:txBody>
      </p:sp>
      <p:sp>
        <p:nvSpPr>
          <p:cNvPr id="324625" name="流程图: 文档 324624"/>
          <p:cNvSpPr/>
          <p:nvPr/>
        </p:nvSpPr>
        <p:spPr>
          <a:xfrm>
            <a:off x="3151188" y="22272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26" name="流程图: 文档 324625"/>
          <p:cNvSpPr/>
          <p:nvPr/>
        </p:nvSpPr>
        <p:spPr>
          <a:xfrm>
            <a:off x="3087688" y="22860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27" name="流程图: 文档 324626"/>
          <p:cNvSpPr/>
          <p:nvPr/>
        </p:nvSpPr>
        <p:spPr>
          <a:xfrm>
            <a:off x="3036888" y="23241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28" name="流程图: 文档 324627"/>
          <p:cNvSpPr/>
          <p:nvPr/>
        </p:nvSpPr>
        <p:spPr>
          <a:xfrm>
            <a:off x="2992438" y="23590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29" name="文本框 324628"/>
          <p:cNvSpPr txBox="1"/>
          <p:nvPr/>
        </p:nvSpPr>
        <p:spPr>
          <a:xfrm>
            <a:off x="2970213" y="2471738"/>
            <a:ext cx="7064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4630" name="文本框 324629"/>
          <p:cNvSpPr txBox="1"/>
          <p:nvPr/>
        </p:nvSpPr>
        <p:spPr>
          <a:xfrm>
            <a:off x="3386138" y="23415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24631" name="文本框 324630"/>
          <p:cNvSpPr txBox="1"/>
          <p:nvPr/>
        </p:nvSpPr>
        <p:spPr>
          <a:xfrm>
            <a:off x="3614738" y="21844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24632" name="直接连接符 324631"/>
          <p:cNvSpPr/>
          <p:nvPr/>
        </p:nvSpPr>
        <p:spPr>
          <a:xfrm>
            <a:off x="3346450" y="2860675"/>
            <a:ext cx="0" cy="319088"/>
          </a:xfrm>
          <a:prstGeom prst="line">
            <a:avLst/>
          </a:prstGeom>
          <a:ln w="9525" cap="flat" cmpd="sng">
            <a:solidFill>
              <a:schemeClr val="tx1"/>
            </a:solidFill>
            <a:prstDash val="solid"/>
            <a:headEnd type="none" w="med" len="med"/>
            <a:tailEnd type="triangle" w="med" len="med"/>
          </a:ln>
        </p:spPr>
      </p:sp>
      <p:sp>
        <p:nvSpPr>
          <p:cNvPr id="324633" name="文本框 324632"/>
          <p:cNvSpPr txBox="1"/>
          <p:nvPr/>
        </p:nvSpPr>
        <p:spPr>
          <a:xfrm>
            <a:off x="2800350" y="3143250"/>
            <a:ext cx="1119188"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保管在领料单上签发</a:t>
            </a:r>
            <a:endParaRPr lang="zh-CN" altLang="en-US" sz="1200" dirty="0">
              <a:solidFill>
                <a:schemeClr val="accent2"/>
              </a:solidFill>
              <a:latin typeface="Times New Roman" panose="02020603050405020304" charset="0"/>
            </a:endParaRPr>
          </a:p>
        </p:txBody>
      </p:sp>
      <p:sp>
        <p:nvSpPr>
          <p:cNvPr id="324634" name="椭圆 324633"/>
          <p:cNvSpPr/>
          <p:nvPr/>
        </p:nvSpPr>
        <p:spPr>
          <a:xfrm>
            <a:off x="1538288" y="4148138"/>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24635" name="文本框 324634"/>
          <p:cNvSpPr txBox="1"/>
          <p:nvPr/>
        </p:nvSpPr>
        <p:spPr>
          <a:xfrm>
            <a:off x="1535113" y="4173538"/>
            <a:ext cx="282575" cy="274637"/>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324636" name="椭圆 324635"/>
          <p:cNvSpPr/>
          <p:nvPr/>
        </p:nvSpPr>
        <p:spPr>
          <a:xfrm>
            <a:off x="3176588" y="3576638"/>
            <a:ext cx="366712" cy="3302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24637" name="文本框 324636"/>
          <p:cNvSpPr txBox="1"/>
          <p:nvPr/>
        </p:nvSpPr>
        <p:spPr>
          <a:xfrm>
            <a:off x="3197225" y="3600450"/>
            <a:ext cx="282575"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324638" name="流程图: 文档 324637"/>
          <p:cNvSpPr/>
          <p:nvPr/>
        </p:nvSpPr>
        <p:spPr>
          <a:xfrm>
            <a:off x="1344613" y="35782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39" name="文本框 324638"/>
          <p:cNvSpPr txBox="1"/>
          <p:nvPr/>
        </p:nvSpPr>
        <p:spPr>
          <a:xfrm>
            <a:off x="1322388" y="3690938"/>
            <a:ext cx="7064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4640" name="文本框 324639"/>
          <p:cNvSpPr txBox="1"/>
          <p:nvPr/>
        </p:nvSpPr>
        <p:spPr>
          <a:xfrm>
            <a:off x="1789113" y="35353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24641" name="直接连接符 324640"/>
          <p:cNvSpPr/>
          <p:nvPr/>
        </p:nvSpPr>
        <p:spPr>
          <a:xfrm>
            <a:off x="3352800" y="3927475"/>
            <a:ext cx="0" cy="319088"/>
          </a:xfrm>
          <a:prstGeom prst="line">
            <a:avLst/>
          </a:prstGeom>
          <a:ln w="9525" cap="flat" cmpd="sng">
            <a:solidFill>
              <a:schemeClr val="tx1"/>
            </a:solidFill>
            <a:prstDash val="solid"/>
            <a:headEnd type="none" w="med" len="med"/>
            <a:tailEnd type="triangle" w="med" len="med"/>
          </a:ln>
        </p:spPr>
      </p:sp>
      <p:sp>
        <p:nvSpPr>
          <p:cNvPr id="324642" name="文本框 324641"/>
          <p:cNvSpPr txBox="1"/>
          <p:nvPr/>
        </p:nvSpPr>
        <p:spPr>
          <a:xfrm>
            <a:off x="2806700" y="4210050"/>
            <a:ext cx="11191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保管登记台帐</a:t>
            </a:r>
            <a:endParaRPr lang="zh-CN" altLang="en-US" sz="1200" dirty="0">
              <a:solidFill>
                <a:schemeClr val="accent2"/>
              </a:solidFill>
              <a:latin typeface="Times New Roman" panose="02020603050405020304" charset="0"/>
            </a:endParaRPr>
          </a:p>
        </p:txBody>
      </p:sp>
      <p:sp>
        <p:nvSpPr>
          <p:cNvPr id="324643" name="直接连接符 324642"/>
          <p:cNvSpPr/>
          <p:nvPr/>
        </p:nvSpPr>
        <p:spPr>
          <a:xfrm>
            <a:off x="2349500" y="2611438"/>
            <a:ext cx="609600" cy="0"/>
          </a:xfrm>
          <a:prstGeom prst="line">
            <a:avLst/>
          </a:prstGeom>
          <a:ln w="9525" cap="flat" cmpd="sng">
            <a:solidFill>
              <a:schemeClr val="tx1"/>
            </a:solidFill>
            <a:prstDash val="solid"/>
            <a:headEnd type="none" w="med" len="med"/>
            <a:tailEnd type="triangle" w="med" len="med"/>
          </a:ln>
        </p:spPr>
      </p:sp>
      <p:sp>
        <p:nvSpPr>
          <p:cNvPr id="324644" name="直接连接符 324643"/>
          <p:cNvSpPr/>
          <p:nvPr/>
        </p:nvSpPr>
        <p:spPr>
          <a:xfrm flipH="1">
            <a:off x="1981200" y="3767138"/>
            <a:ext cx="1143000" cy="0"/>
          </a:xfrm>
          <a:prstGeom prst="line">
            <a:avLst/>
          </a:prstGeom>
          <a:ln w="9525" cap="flat" cmpd="sng">
            <a:solidFill>
              <a:schemeClr val="tx1"/>
            </a:solidFill>
            <a:prstDash val="solid"/>
            <a:headEnd type="none" w="med" len="med"/>
            <a:tailEnd type="triangle" w="med" len="med"/>
          </a:ln>
        </p:spPr>
      </p:sp>
      <p:sp>
        <p:nvSpPr>
          <p:cNvPr id="324645" name="文本框 324644"/>
          <p:cNvSpPr txBox="1"/>
          <p:nvPr/>
        </p:nvSpPr>
        <p:spPr>
          <a:xfrm>
            <a:off x="952500" y="3309938"/>
            <a:ext cx="14478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经办人领用</a:t>
            </a:r>
            <a:endParaRPr lang="zh-CN" altLang="en-US" sz="1200">
              <a:solidFill>
                <a:schemeClr val="accent2"/>
              </a:solidFill>
              <a:latin typeface="Times New Roman" panose="02020603050405020304" charset="0"/>
            </a:endParaRPr>
          </a:p>
        </p:txBody>
      </p:sp>
      <p:sp>
        <p:nvSpPr>
          <p:cNvPr id="324646" name="流程图: 文档 324645"/>
          <p:cNvSpPr/>
          <p:nvPr/>
        </p:nvSpPr>
        <p:spPr>
          <a:xfrm>
            <a:off x="4621213" y="35020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4647" name="文本框 324646"/>
          <p:cNvSpPr txBox="1"/>
          <p:nvPr/>
        </p:nvSpPr>
        <p:spPr>
          <a:xfrm>
            <a:off x="4598988" y="3614738"/>
            <a:ext cx="7064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领料单</a:t>
            </a:r>
            <a:endParaRPr lang="zh-CN" altLang="en-US" sz="1200" dirty="0">
              <a:latin typeface="Times New Roman" panose="02020603050405020304" charset="0"/>
            </a:endParaRPr>
          </a:p>
        </p:txBody>
      </p:sp>
      <p:sp>
        <p:nvSpPr>
          <p:cNvPr id="324648" name="文本框 324647"/>
          <p:cNvSpPr txBox="1"/>
          <p:nvPr/>
        </p:nvSpPr>
        <p:spPr>
          <a:xfrm>
            <a:off x="5014913" y="34845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24649" name="文本框 324648"/>
          <p:cNvSpPr txBox="1"/>
          <p:nvPr/>
        </p:nvSpPr>
        <p:spPr>
          <a:xfrm>
            <a:off x="4568825" y="4275138"/>
            <a:ext cx="7651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记帐</a:t>
            </a:r>
            <a:endParaRPr lang="zh-CN" altLang="en-US" sz="1200">
              <a:solidFill>
                <a:schemeClr val="accent2"/>
              </a:solidFill>
              <a:latin typeface="Times New Roman" panose="02020603050405020304" charset="0"/>
            </a:endParaRPr>
          </a:p>
        </p:txBody>
      </p:sp>
      <p:sp>
        <p:nvSpPr>
          <p:cNvPr id="324650" name="直接连接符 324649"/>
          <p:cNvSpPr/>
          <p:nvPr/>
        </p:nvSpPr>
        <p:spPr>
          <a:xfrm>
            <a:off x="4953000" y="3995738"/>
            <a:ext cx="0" cy="319087"/>
          </a:xfrm>
          <a:prstGeom prst="line">
            <a:avLst/>
          </a:prstGeom>
          <a:ln w="9525" cap="flat" cmpd="sng">
            <a:solidFill>
              <a:schemeClr val="tx1"/>
            </a:solidFill>
            <a:prstDash val="solid"/>
            <a:headEnd type="none" w="med" len="med"/>
            <a:tailEnd type="triangle" w="med" len="med"/>
          </a:ln>
        </p:spPr>
      </p:sp>
      <p:sp>
        <p:nvSpPr>
          <p:cNvPr id="324651" name="直接连接符 324650"/>
          <p:cNvSpPr/>
          <p:nvPr/>
        </p:nvSpPr>
        <p:spPr>
          <a:xfrm>
            <a:off x="3556000" y="3741738"/>
            <a:ext cx="10668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6119" name="流程图: 文档 346118"/>
          <p:cNvSpPr/>
          <p:nvPr/>
        </p:nvSpPr>
        <p:spPr>
          <a:xfrm>
            <a:off x="3413125" y="28257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0" name="流程图: 文档 346119"/>
          <p:cNvSpPr/>
          <p:nvPr/>
        </p:nvSpPr>
        <p:spPr>
          <a:xfrm>
            <a:off x="4681538" y="15541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1" name="流程图: 文档 346120"/>
          <p:cNvSpPr/>
          <p:nvPr/>
        </p:nvSpPr>
        <p:spPr>
          <a:xfrm>
            <a:off x="2043113" y="19986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2" name="流程图: 文档 346121"/>
          <p:cNvSpPr/>
          <p:nvPr/>
        </p:nvSpPr>
        <p:spPr>
          <a:xfrm>
            <a:off x="1968500" y="20494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3" name="流程图: 文档 346122"/>
          <p:cNvSpPr/>
          <p:nvPr/>
        </p:nvSpPr>
        <p:spPr>
          <a:xfrm>
            <a:off x="5856288" y="5156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4" name="流程图: 文档 346123"/>
          <p:cNvSpPr/>
          <p:nvPr/>
        </p:nvSpPr>
        <p:spPr>
          <a:xfrm>
            <a:off x="5784850" y="5232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5" name="流程图: 文档 346124"/>
          <p:cNvSpPr/>
          <p:nvPr/>
        </p:nvSpPr>
        <p:spPr>
          <a:xfrm>
            <a:off x="3305175" y="5384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6" name="流程图: 文档 346125"/>
          <p:cNvSpPr/>
          <p:nvPr/>
        </p:nvSpPr>
        <p:spPr>
          <a:xfrm>
            <a:off x="542925" y="3708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7" name="流程图: 文档 346126"/>
          <p:cNvSpPr/>
          <p:nvPr/>
        </p:nvSpPr>
        <p:spPr>
          <a:xfrm>
            <a:off x="1809750" y="5461000"/>
            <a:ext cx="714375" cy="457200"/>
          </a:xfrm>
          <a:prstGeom prst="flowChartDocument">
            <a:avLst/>
          </a:prstGeom>
          <a:noFill/>
          <a:ln w="9525" cap="flat" cmpd="sng">
            <a:solidFill>
              <a:schemeClr val="tx1"/>
            </a:solidFill>
            <a:prstDash val="solid"/>
            <a:miter/>
            <a:headEnd type="none" w="med" len="med"/>
            <a:tailEnd type="none" w="med" len="med"/>
          </a:ln>
        </p:spPr>
        <p:txBody>
          <a:bodyPr/>
          <a:p>
            <a:endParaRPr lang="zh-CN" altLang="en-US"/>
          </a:p>
        </p:txBody>
      </p:sp>
      <p:sp>
        <p:nvSpPr>
          <p:cNvPr id="346128" name="流程图: 文档 346127"/>
          <p:cNvSpPr/>
          <p:nvPr/>
        </p:nvSpPr>
        <p:spPr>
          <a:xfrm>
            <a:off x="4605338" y="16303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29" name="流程图: 文档 346128"/>
          <p:cNvSpPr/>
          <p:nvPr/>
        </p:nvSpPr>
        <p:spPr>
          <a:xfrm>
            <a:off x="3338513" y="2895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30" name="流程图: 文档 346129"/>
          <p:cNvSpPr/>
          <p:nvPr/>
        </p:nvSpPr>
        <p:spPr>
          <a:xfrm>
            <a:off x="3262313" y="2971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31" name="流程图: 文档 346130"/>
          <p:cNvSpPr/>
          <p:nvPr/>
        </p:nvSpPr>
        <p:spPr>
          <a:xfrm>
            <a:off x="3186113" y="3048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32" name="文本框 346131"/>
          <p:cNvSpPr txBox="1"/>
          <p:nvPr/>
        </p:nvSpPr>
        <p:spPr>
          <a:xfrm>
            <a:off x="0" y="0"/>
            <a:ext cx="428625" cy="3124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成品出货﹁汽运提货﹂流程</a:t>
            </a:r>
            <a:endParaRPr lang="zh-CN" altLang="en-US" sz="1600" b="1" dirty="0">
              <a:solidFill>
                <a:schemeClr val="accent2"/>
              </a:solidFill>
              <a:latin typeface="Times New Roman" panose="02020603050405020304" charset="0"/>
            </a:endParaRPr>
          </a:p>
        </p:txBody>
      </p:sp>
      <p:sp>
        <p:nvSpPr>
          <p:cNvPr id="346133" name="直接连接符 346132"/>
          <p:cNvSpPr/>
          <p:nvPr/>
        </p:nvSpPr>
        <p:spPr>
          <a:xfrm>
            <a:off x="533400" y="381000"/>
            <a:ext cx="8534400" cy="0"/>
          </a:xfrm>
          <a:prstGeom prst="line">
            <a:avLst/>
          </a:prstGeom>
          <a:ln w="9525" cap="flat" cmpd="sng">
            <a:solidFill>
              <a:schemeClr val="tx1"/>
            </a:solidFill>
            <a:prstDash val="solid"/>
            <a:headEnd type="none" w="med" len="med"/>
            <a:tailEnd type="none" w="med" len="med"/>
          </a:ln>
        </p:spPr>
      </p:sp>
      <p:sp>
        <p:nvSpPr>
          <p:cNvPr id="346134" name="文本框 346133"/>
          <p:cNvSpPr txBox="1"/>
          <p:nvPr/>
        </p:nvSpPr>
        <p:spPr>
          <a:xfrm>
            <a:off x="533400" y="69850"/>
            <a:ext cx="7620000" cy="336550"/>
          </a:xfrm>
          <a:prstGeom prst="rect">
            <a:avLst/>
          </a:prstGeom>
          <a:noFill/>
          <a:ln w="9525">
            <a:noFill/>
          </a:ln>
        </p:spPr>
        <p:txBody>
          <a:bodyPr>
            <a:spAutoFit/>
          </a:bodyPr>
          <a:p>
            <a:pPr fontAlgn="ctr">
              <a:spcBef>
                <a:spcPct val="50000"/>
              </a:spcBef>
            </a:pPr>
            <a:r>
              <a:rPr lang="zh-CN" altLang="en-US" sz="1600" dirty="0">
                <a:latin typeface="Times New Roman" panose="02020603050405020304" charset="0"/>
              </a:rPr>
              <a:t>核算会计             销售办              客    户         分厂会计           地磅房             成品保管</a:t>
            </a:r>
            <a:endParaRPr lang="zh-CN" altLang="en-US" sz="1600" dirty="0">
              <a:latin typeface="Times New Roman" panose="02020603050405020304" charset="0"/>
            </a:endParaRPr>
          </a:p>
        </p:txBody>
      </p:sp>
      <p:sp>
        <p:nvSpPr>
          <p:cNvPr id="346135" name="文本框 346134"/>
          <p:cNvSpPr txBox="1"/>
          <p:nvPr/>
        </p:nvSpPr>
        <p:spPr>
          <a:xfrm>
            <a:off x="3200400" y="393700"/>
            <a:ext cx="10287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客户需货时</a:t>
            </a:r>
            <a:endParaRPr lang="zh-CN" altLang="en-US" sz="1200" dirty="0">
              <a:solidFill>
                <a:schemeClr val="accent2"/>
              </a:solidFill>
              <a:latin typeface="Times New Roman" panose="02020603050405020304" charset="0"/>
            </a:endParaRPr>
          </a:p>
        </p:txBody>
      </p:sp>
      <p:pic>
        <p:nvPicPr>
          <p:cNvPr id="346136" name="图片 346135" descr="IN00561_"/>
          <p:cNvPicPr>
            <a:picLocks noChangeAspect="1"/>
          </p:cNvPicPr>
          <p:nvPr/>
        </p:nvPicPr>
        <p:blipFill>
          <a:blip r:embed="rId1"/>
          <a:stretch>
            <a:fillRect/>
          </a:stretch>
        </p:blipFill>
        <p:spPr>
          <a:xfrm>
            <a:off x="5946775" y="3094038"/>
            <a:ext cx="428625" cy="533400"/>
          </a:xfrm>
          <a:prstGeom prst="rect">
            <a:avLst/>
          </a:prstGeom>
          <a:noFill/>
          <a:ln w="9525">
            <a:noFill/>
          </a:ln>
        </p:spPr>
      </p:pic>
      <p:sp>
        <p:nvSpPr>
          <p:cNvPr id="346137" name="文本框 346136"/>
          <p:cNvSpPr txBox="1"/>
          <p:nvPr/>
        </p:nvSpPr>
        <p:spPr>
          <a:xfrm>
            <a:off x="3224213" y="30813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138" name="文本框 346137"/>
          <p:cNvSpPr txBox="1"/>
          <p:nvPr/>
        </p:nvSpPr>
        <p:spPr>
          <a:xfrm>
            <a:off x="5245100" y="1541463"/>
            <a:ext cx="2794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139" name="文本框 346138"/>
          <p:cNvSpPr txBox="1"/>
          <p:nvPr/>
        </p:nvSpPr>
        <p:spPr>
          <a:xfrm>
            <a:off x="5745163" y="1920875"/>
            <a:ext cx="820737" cy="274638"/>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空车过磅</a:t>
            </a:r>
            <a:endParaRPr lang="zh-CN" altLang="en-US" sz="1200" dirty="0">
              <a:solidFill>
                <a:schemeClr val="accent2"/>
              </a:solidFill>
              <a:latin typeface="Times New Roman" panose="02020603050405020304" charset="0"/>
            </a:endParaRPr>
          </a:p>
        </p:txBody>
      </p:sp>
      <p:sp>
        <p:nvSpPr>
          <p:cNvPr id="346140" name="直接连接符 346139"/>
          <p:cNvSpPr/>
          <p:nvPr/>
        </p:nvSpPr>
        <p:spPr>
          <a:xfrm flipH="1">
            <a:off x="6405563" y="3581400"/>
            <a:ext cx="642937" cy="3175"/>
          </a:xfrm>
          <a:prstGeom prst="line">
            <a:avLst/>
          </a:prstGeom>
          <a:ln w="9525" cap="flat" cmpd="sng">
            <a:solidFill>
              <a:schemeClr val="tx1"/>
            </a:solidFill>
            <a:prstDash val="solid"/>
            <a:headEnd type="none" w="med" len="med"/>
            <a:tailEnd type="triangle" w="med" len="med"/>
          </a:ln>
        </p:spPr>
      </p:sp>
      <p:sp>
        <p:nvSpPr>
          <p:cNvPr id="346141" name="直接连接符 346140"/>
          <p:cNvSpPr/>
          <p:nvPr/>
        </p:nvSpPr>
        <p:spPr>
          <a:xfrm flipH="1">
            <a:off x="7451725" y="2413000"/>
            <a:ext cx="0" cy="457200"/>
          </a:xfrm>
          <a:prstGeom prst="line">
            <a:avLst/>
          </a:prstGeom>
          <a:ln w="9525" cap="flat" cmpd="sng">
            <a:solidFill>
              <a:schemeClr val="tx1"/>
            </a:solidFill>
            <a:prstDash val="solid"/>
            <a:headEnd type="none" w="med" len="med"/>
            <a:tailEnd type="triangle" w="med" len="med"/>
          </a:ln>
        </p:spPr>
      </p:sp>
      <p:sp>
        <p:nvSpPr>
          <p:cNvPr id="346142" name="文本框 346141"/>
          <p:cNvSpPr txBox="1"/>
          <p:nvPr/>
        </p:nvSpPr>
        <p:spPr>
          <a:xfrm>
            <a:off x="7404100" y="1941513"/>
            <a:ext cx="609600" cy="274637"/>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装货</a:t>
            </a:r>
            <a:endParaRPr lang="zh-CN" altLang="en-US" sz="1200" dirty="0">
              <a:solidFill>
                <a:schemeClr val="accent2"/>
              </a:solidFill>
              <a:latin typeface="Times New Roman" panose="02020603050405020304" charset="0"/>
            </a:endParaRPr>
          </a:p>
        </p:txBody>
      </p:sp>
      <p:pic>
        <p:nvPicPr>
          <p:cNvPr id="346143" name="图片 346142" descr="IN00561_"/>
          <p:cNvPicPr>
            <a:picLocks noChangeAspect="1"/>
          </p:cNvPicPr>
          <p:nvPr/>
        </p:nvPicPr>
        <p:blipFill>
          <a:blip r:embed="rId1"/>
          <a:stretch>
            <a:fillRect/>
          </a:stretch>
        </p:blipFill>
        <p:spPr>
          <a:xfrm>
            <a:off x="5915025" y="1417638"/>
            <a:ext cx="428625" cy="533400"/>
          </a:xfrm>
          <a:prstGeom prst="rect">
            <a:avLst/>
          </a:prstGeom>
          <a:noFill/>
          <a:ln w="9525">
            <a:noFill/>
          </a:ln>
        </p:spPr>
      </p:pic>
      <p:sp>
        <p:nvSpPr>
          <p:cNvPr id="346144" name="直接连接符 346143"/>
          <p:cNvSpPr/>
          <p:nvPr/>
        </p:nvSpPr>
        <p:spPr>
          <a:xfrm>
            <a:off x="6099175" y="2154238"/>
            <a:ext cx="0" cy="228600"/>
          </a:xfrm>
          <a:prstGeom prst="line">
            <a:avLst/>
          </a:prstGeom>
          <a:ln w="9525" cap="flat" cmpd="sng">
            <a:solidFill>
              <a:schemeClr val="tx1"/>
            </a:solidFill>
            <a:prstDash val="solid"/>
            <a:headEnd type="none" w="med" len="med"/>
            <a:tailEnd type="triangle" w="med" len="med"/>
          </a:ln>
        </p:spPr>
      </p:sp>
      <p:sp>
        <p:nvSpPr>
          <p:cNvPr id="346145" name="直接连接符 346144"/>
          <p:cNvSpPr/>
          <p:nvPr/>
        </p:nvSpPr>
        <p:spPr>
          <a:xfrm>
            <a:off x="6477000" y="2590800"/>
            <a:ext cx="228600" cy="0"/>
          </a:xfrm>
          <a:prstGeom prst="line">
            <a:avLst/>
          </a:prstGeom>
          <a:ln w="9525" cap="flat" cmpd="sng">
            <a:solidFill>
              <a:schemeClr val="tx1"/>
            </a:solidFill>
            <a:prstDash val="solid"/>
            <a:headEnd type="none" w="med" len="med"/>
            <a:tailEnd type="none" w="med" len="med"/>
          </a:ln>
        </p:spPr>
      </p:sp>
      <p:sp>
        <p:nvSpPr>
          <p:cNvPr id="346146" name="直接连接符 346145"/>
          <p:cNvSpPr/>
          <p:nvPr/>
        </p:nvSpPr>
        <p:spPr>
          <a:xfrm flipV="1">
            <a:off x="6705600" y="1193800"/>
            <a:ext cx="0" cy="1371600"/>
          </a:xfrm>
          <a:prstGeom prst="line">
            <a:avLst/>
          </a:prstGeom>
          <a:ln w="9525" cap="flat" cmpd="sng">
            <a:solidFill>
              <a:schemeClr val="tx1"/>
            </a:solidFill>
            <a:prstDash val="solid"/>
            <a:headEnd type="none" w="med" len="med"/>
            <a:tailEnd type="none" w="med" len="med"/>
          </a:ln>
        </p:spPr>
      </p:sp>
      <p:sp>
        <p:nvSpPr>
          <p:cNvPr id="346147" name="直接连接符 346146"/>
          <p:cNvSpPr/>
          <p:nvPr/>
        </p:nvSpPr>
        <p:spPr>
          <a:xfrm>
            <a:off x="6705600" y="1193800"/>
            <a:ext cx="304800" cy="0"/>
          </a:xfrm>
          <a:prstGeom prst="line">
            <a:avLst/>
          </a:prstGeom>
          <a:ln w="9525" cap="flat" cmpd="sng">
            <a:solidFill>
              <a:schemeClr val="tx1"/>
            </a:solidFill>
            <a:prstDash val="solid"/>
            <a:headEnd type="none" w="med" len="med"/>
            <a:tailEnd type="triangle" w="med" len="med"/>
          </a:ln>
        </p:spPr>
      </p:sp>
      <p:pic>
        <p:nvPicPr>
          <p:cNvPr id="346148" name="图片 346147" descr="IN00561_"/>
          <p:cNvPicPr>
            <a:picLocks noChangeAspect="1"/>
          </p:cNvPicPr>
          <p:nvPr/>
        </p:nvPicPr>
        <p:blipFill>
          <a:blip r:embed="rId1"/>
          <a:stretch>
            <a:fillRect/>
          </a:stretch>
        </p:blipFill>
        <p:spPr>
          <a:xfrm>
            <a:off x="7013575" y="1879600"/>
            <a:ext cx="428625" cy="533400"/>
          </a:xfrm>
          <a:prstGeom prst="rect">
            <a:avLst/>
          </a:prstGeom>
          <a:noFill/>
          <a:ln w="9525">
            <a:noFill/>
          </a:ln>
        </p:spPr>
      </p:pic>
      <p:sp>
        <p:nvSpPr>
          <p:cNvPr id="346149" name="直接连接符 346148"/>
          <p:cNvSpPr/>
          <p:nvPr/>
        </p:nvSpPr>
        <p:spPr>
          <a:xfrm flipH="1">
            <a:off x="7432675" y="1455738"/>
            <a:ext cx="0" cy="457200"/>
          </a:xfrm>
          <a:prstGeom prst="line">
            <a:avLst/>
          </a:prstGeom>
          <a:ln w="9525" cap="flat" cmpd="sng">
            <a:solidFill>
              <a:schemeClr val="tx1"/>
            </a:solidFill>
            <a:prstDash val="solid"/>
            <a:headEnd type="none" w="med" len="med"/>
            <a:tailEnd type="triangle" w="med" len="med"/>
          </a:ln>
        </p:spPr>
      </p:sp>
      <p:sp>
        <p:nvSpPr>
          <p:cNvPr id="346150" name="文本框 346149"/>
          <p:cNvSpPr txBox="1"/>
          <p:nvPr/>
        </p:nvSpPr>
        <p:spPr>
          <a:xfrm>
            <a:off x="5751513" y="3592513"/>
            <a:ext cx="852487" cy="274637"/>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重车过磅</a:t>
            </a:r>
            <a:endParaRPr lang="zh-CN" altLang="en-US" sz="1200" dirty="0">
              <a:solidFill>
                <a:schemeClr val="accent2"/>
              </a:solidFill>
              <a:latin typeface="Times New Roman" panose="02020603050405020304" charset="0"/>
            </a:endParaRPr>
          </a:p>
        </p:txBody>
      </p:sp>
      <p:sp>
        <p:nvSpPr>
          <p:cNvPr id="346151" name="直接连接符 346150"/>
          <p:cNvSpPr/>
          <p:nvPr/>
        </p:nvSpPr>
        <p:spPr>
          <a:xfrm>
            <a:off x="6138863" y="3860800"/>
            <a:ext cx="0" cy="228600"/>
          </a:xfrm>
          <a:prstGeom prst="line">
            <a:avLst/>
          </a:prstGeom>
          <a:ln w="9525" cap="flat" cmpd="sng">
            <a:solidFill>
              <a:schemeClr val="tx1"/>
            </a:solidFill>
            <a:prstDash val="solid"/>
            <a:headEnd type="none" w="med" len="med"/>
            <a:tailEnd type="triangle" w="med" len="med"/>
          </a:ln>
        </p:spPr>
      </p:sp>
      <p:sp>
        <p:nvSpPr>
          <p:cNvPr id="346152" name="文本框 346151"/>
          <p:cNvSpPr txBox="1"/>
          <p:nvPr/>
        </p:nvSpPr>
        <p:spPr>
          <a:xfrm>
            <a:off x="5743575" y="4056063"/>
            <a:ext cx="1016000" cy="274637"/>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填写毛重</a:t>
            </a:r>
            <a:endParaRPr lang="zh-CN" altLang="en-US" sz="1200" dirty="0">
              <a:solidFill>
                <a:schemeClr val="accent2"/>
              </a:solidFill>
              <a:latin typeface="Times New Roman" panose="02020603050405020304" charset="0"/>
            </a:endParaRPr>
          </a:p>
        </p:txBody>
      </p:sp>
      <p:sp>
        <p:nvSpPr>
          <p:cNvPr id="346154" name="直接连接符 346153"/>
          <p:cNvSpPr/>
          <p:nvPr/>
        </p:nvSpPr>
        <p:spPr>
          <a:xfrm flipV="1">
            <a:off x="4178300" y="2921000"/>
            <a:ext cx="1295400" cy="0"/>
          </a:xfrm>
          <a:prstGeom prst="line">
            <a:avLst/>
          </a:prstGeom>
          <a:ln w="12700" cap="flat" cmpd="sng">
            <a:solidFill>
              <a:srgbClr val="0066CC"/>
            </a:solidFill>
            <a:prstDash val="solid"/>
            <a:headEnd type="none" w="med" len="med"/>
            <a:tailEnd type="triangle" w="med" len="med"/>
          </a:ln>
        </p:spPr>
      </p:sp>
      <p:sp>
        <p:nvSpPr>
          <p:cNvPr id="346155" name="直接连接符 346154"/>
          <p:cNvSpPr/>
          <p:nvPr/>
        </p:nvSpPr>
        <p:spPr>
          <a:xfrm flipH="1" flipV="1">
            <a:off x="4648200" y="5537200"/>
            <a:ext cx="990600" cy="0"/>
          </a:xfrm>
          <a:prstGeom prst="line">
            <a:avLst/>
          </a:prstGeom>
          <a:ln w="9525" cap="flat" cmpd="sng">
            <a:solidFill>
              <a:schemeClr val="tx1"/>
            </a:solidFill>
            <a:prstDash val="solid"/>
            <a:headEnd type="none" w="med" len="med"/>
            <a:tailEnd type="triangle" w="med" len="med"/>
          </a:ln>
        </p:spPr>
      </p:sp>
      <p:sp>
        <p:nvSpPr>
          <p:cNvPr id="346156" name="文本框 346155"/>
          <p:cNvSpPr txBox="1"/>
          <p:nvPr/>
        </p:nvSpPr>
        <p:spPr>
          <a:xfrm>
            <a:off x="1800225" y="5075238"/>
            <a:ext cx="990600" cy="336550"/>
          </a:xfrm>
          <a:prstGeom prst="rect">
            <a:avLst/>
          </a:prstGeom>
          <a:noFill/>
          <a:ln w="9525">
            <a:noFill/>
          </a:ln>
        </p:spPr>
        <p:txBody>
          <a:bodyPr>
            <a:spAutoFit/>
          </a:bodyPr>
          <a:p>
            <a:pPr fontAlgn="ctr">
              <a:spcBef>
                <a:spcPct val="50000"/>
              </a:spcBef>
            </a:pPr>
            <a:r>
              <a:rPr lang="zh-CN" altLang="en-US" sz="1600" dirty="0">
                <a:latin typeface="Times New Roman" panose="02020603050405020304" charset="0"/>
              </a:rPr>
              <a:t>门　卫</a:t>
            </a:r>
            <a:endParaRPr lang="zh-CN" altLang="en-US" sz="1600" dirty="0">
              <a:latin typeface="Times New Roman" panose="02020603050405020304" charset="0"/>
            </a:endParaRPr>
          </a:p>
        </p:txBody>
      </p:sp>
      <p:sp>
        <p:nvSpPr>
          <p:cNvPr id="346157" name="直接连接符 346156"/>
          <p:cNvSpPr/>
          <p:nvPr/>
        </p:nvSpPr>
        <p:spPr>
          <a:xfrm flipH="1">
            <a:off x="7467600" y="3771900"/>
            <a:ext cx="1588" cy="266700"/>
          </a:xfrm>
          <a:prstGeom prst="line">
            <a:avLst/>
          </a:prstGeom>
          <a:ln w="9525" cap="flat" cmpd="sng">
            <a:solidFill>
              <a:schemeClr val="tx1"/>
            </a:solidFill>
            <a:prstDash val="solid"/>
            <a:headEnd type="none" w="med" len="med"/>
            <a:tailEnd type="triangle" w="med" len="med"/>
          </a:ln>
        </p:spPr>
      </p:sp>
      <p:sp>
        <p:nvSpPr>
          <p:cNvPr id="346158" name="文本框 346157"/>
          <p:cNvSpPr txBox="1"/>
          <p:nvPr/>
        </p:nvSpPr>
        <p:spPr>
          <a:xfrm>
            <a:off x="6921500" y="3962400"/>
            <a:ext cx="114300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记帐键入电脑月底会计对帐</a:t>
            </a:r>
            <a:endParaRPr lang="zh-CN" altLang="en-US" sz="1200" dirty="0">
              <a:solidFill>
                <a:schemeClr val="accent2"/>
              </a:solidFill>
              <a:latin typeface="Times New Roman" panose="02020603050405020304" charset="0"/>
            </a:endParaRPr>
          </a:p>
        </p:txBody>
      </p:sp>
      <p:pic>
        <p:nvPicPr>
          <p:cNvPr id="346159" name="图片 346158" descr="IN00561_"/>
          <p:cNvPicPr>
            <a:picLocks noChangeAspect="1"/>
          </p:cNvPicPr>
          <p:nvPr/>
        </p:nvPicPr>
        <p:blipFill>
          <a:blip r:embed="rId1"/>
          <a:stretch>
            <a:fillRect/>
          </a:stretch>
        </p:blipFill>
        <p:spPr>
          <a:xfrm>
            <a:off x="4219575" y="5003800"/>
            <a:ext cx="428625" cy="533400"/>
          </a:xfrm>
          <a:prstGeom prst="rect">
            <a:avLst/>
          </a:prstGeom>
          <a:noFill/>
          <a:ln w="9525">
            <a:noFill/>
          </a:ln>
        </p:spPr>
      </p:pic>
      <p:sp>
        <p:nvSpPr>
          <p:cNvPr id="346160" name="直接连接符 346159"/>
          <p:cNvSpPr/>
          <p:nvPr/>
        </p:nvSpPr>
        <p:spPr>
          <a:xfrm>
            <a:off x="2166938" y="5918200"/>
            <a:ext cx="0" cy="381000"/>
          </a:xfrm>
          <a:prstGeom prst="line">
            <a:avLst/>
          </a:prstGeom>
          <a:ln w="9525" cap="flat" cmpd="sng">
            <a:solidFill>
              <a:schemeClr val="tx1"/>
            </a:solidFill>
            <a:prstDash val="solid"/>
            <a:headEnd type="none" w="med" len="med"/>
            <a:tailEnd type="triangle" w="med" len="med"/>
          </a:ln>
        </p:spPr>
      </p:sp>
      <p:sp>
        <p:nvSpPr>
          <p:cNvPr id="346161" name="文本框 346160"/>
          <p:cNvSpPr txBox="1"/>
          <p:nvPr/>
        </p:nvSpPr>
        <p:spPr>
          <a:xfrm>
            <a:off x="1728788" y="6223000"/>
            <a:ext cx="995362"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核对放行</a:t>
            </a:r>
            <a:endParaRPr lang="zh-CN" altLang="en-US" sz="1200" dirty="0">
              <a:solidFill>
                <a:schemeClr val="accent2"/>
              </a:solidFill>
              <a:latin typeface="Times New Roman" panose="02020603050405020304" charset="0"/>
            </a:endParaRPr>
          </a:p>
        </p:txBody>
      </p:sp>
      <p:sp>
        <p:nvSpPr>
          <p:cNvPr id="346162" name="文本框 346161"/>
          <p:cNvSpPr txBox="1"/>
          <p:nvPr/>
        </p:nvSpPr>
        <p:spPr>
          <a:xfrm>
            <a:off x="581025" y="37719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163" name="文本框 346162"/>
          <p:cNvSpPr txBox="1"/>
          <p:nvPr/>
        </p:nvSpPr>
        <p:spPr>
          <a:xfrm>
            <a:off x="1092200" y="36655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46164" name="直接连接符 346163"/>
          <p:cNvSpPr/>
          <p:nvPr/>
        </p:nvSpPr>
        <p:spPr>
          <a:xfrm flipH="1" flipV="1">
            <a:off x="1295400" y="3889375"/>
            <a:ext cx="3505200" cy="0"/>
          </a:xfrm>
          <a:prstGeom prst="line">
            <a:avLst/>
          </a:prstGeom>
          <a:ln w="9525" cap="flat" cmpd="sng">
            <a:solidFill>
              <a:schemeClr val="tx1"/>
            </a:solidFill>
            <a:prstDash val="solid"/>
            <a:headEnd type="none" w="med" len="med"/>
            <a:tailEnd type="triangle" w="med" len="med"/>
          </a:ln>
        </p:spPr>
      </p:sp>
      <p:sp>
        <p:nvSpPr>
          <p:cNvPr id="346165" name="直接连接符 346164"/>
          <p:cNvSpPr/>
          <p:nvPr/>
        </p:nvSpPr>
        <p:spPr>
          <a:xfrm>
            <a:off x="4810125" y="2336800"/>
            <a:ext cx="0" cy="1568450"/>
          </a:xfrm>
          <a:prstGeom prst="line">
            <a:avLst/>
          </a:prstGeom>
          <a:ln w="9525" cap="flat" cmpd="sng">
            <a:solidFill>
              <a:schemeClr val="tx1"/>
            </a:solidFill>
            <a:prstDash val="solid"/>
            <a:headEnd type="none" w="med" len="med"/>
            <a:tailEnd type="none" w="med" len="med"/>
          </a:ln>
        </p:spPr>
      </p:sp>
      <p:sp>
        <p:nvSpPr>
          <p:cNvPr id="346167" name="文本框 346166"/>
          <p:cNvSpPr txBox="1"/>
          <p:nvPr/>
        </p:nvSpPr>
        <p:spPr>
          <a:xfrm>
            <a:off x="3343275" y="54610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46168" name="文本框 346167"/>
          <p:cNvSpPr txBox="1"/>
          <p:nvPr/>
        </p:nvSpPr>
        <p:spPr>
          <a:xfrm>
            <a:off x="3810000" y="5335588"/>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6169" name="直接连接符 346168"/>
          <p:cNvSpPr/>
          <p:nvPr/>
        </p:nvSpPr>
        <p:spPr>
          <a:xfrm flipH="1">
            <a:off x="933450" y="4137025"/>
            <a:ext cx="0" cy="609600"/>
          </a:xfrm>
          <a:prstGeom prst="line">
            <a:avLst/>
          </a:prstGeom>
          <a:ln w="9525" cap="flat" cmpd="sng">
            <a:solidFill>
              <a:schemeClr val="tx1"/>
            </a:solidFill>
            <a:prstDash val="solid"/>
            <a:headEnd type="none" w="med" len="med"/>
            <a:tailEnd type="triangle" w="med" len="med"/>
          </a:ln>
        </p:spPr>
      </p:sp>
      <p:sp>
        <p:nvSpPr>
          <p:cNvPr id="346170" name="文本框 346169"/>
          <p:cNvSpPr txBox="1"/>
          <p:nvPr/>
        </p:nvSpPr>
        <p:spPr>
          <a:xfrm>
            <a:off x="708025" y="4699000"/>
            <a:ext cx="561975"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a:t>
            </a:r>
            <a:endParaRPr lang="zh-CN" altLang="en-US" sz="1200" dirty="0">
              <a:solidFill>
                <a:schemeClr val="accent2"/>
              </a:solidFill>
              <a:latin typeface="Times New Roman" panose="02020603050405020304" charset="0"/>
            </a:endParaRPr>
          </a:p>
        </p:txBody>
      </p:sp>
      <p:sp>
        <p:nvSpPr>
          <p:cNvPr id="346171" name="文本框 346170"/>
          <p:cNvSpPr txBox="1"/>
          <p:nvPr/>
        </p:nvSpPr>
        <p:spPr>
          <a:xfrm>
            <a:off x="3986213" y="2781300"/>
            <a:ext cx="280987"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172" name="文本框 346171"/>
          <p:cNvSpPr txBox="1"/>
          <p:nvPr/>
        </p:nvSpPr>
        <p:spPr>
          <a:xfrm>
            <a:off x="3735388" y="30051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6173" name="流程图: 文档 346172"/>
          <p:cNvSpPr/>
          <p:nvPr/>
        </p:nvSpPr>
        <p:spPr>
          <a:xfrm>
            <a:off x="5703888" y="5308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74" name="流程图: 文档 346173"/>
          <p:cNvSpPr/>
          <p:nvPr/>
        </p:nvSpPr>
        <p:spPr>
          <a:xfrm>
            <a:off x="5627688" y="5384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75" name="文本框 346174"/>
          <p:cNvSpPr txBox="1"/>
          <p:nvPr/>
        </p:nvSpPr>
        <p:spPr>
          <a:xfrm>
            <a:off x="5656263" y="5438775"/>
            <a:ext cx="914400" cy="274638"/>
          </a:xfrm>
          <a:prstGeom prst="rect">
            <a:avLst/>
          </a:prstGeom>
          <a:noFill/>
          <a:ln w="9525">
            <a:noFill/>
          </a:ln>
        </p:spPr>
        <p:txBody>
          <a:bodyPr>
            <a:spAutoFit/>
          </a:bodyPr>
          <a:p>
            <a:pPr fontAlgn="ct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46176" name="直接连接符 346175"/>
          <p:cNvSpPr/>
          <p:nvPr/>
        </p:nvSpPr>
        <p:spPr>
          <a:xfrm>
            <a:off x="1833563" y="5394325"/>
            <a:ext cx="685800" cy="0"/>
          </a:xfrm>
          <a:prstGeom prst="line">
            <a:avLst/>
          </a:prstGeom>
          <a:ln w="9525" cap="flat" cmpd="sng">
            <a:solidFill>
              <a:schemeClr val="tx1"/>
            </a:solidFill>
            <a:prstDash val="solid"/>
            <a:headEnd type="none" w="med" len="med"/>
            <a:tailEnd type="none" w="med" len="med"/>
          </a:ln>
        </p:spPr>
      </p:sp>
      <p:sp>
        <p:nvSpPr>
          <p:cNvPr id="346177" name="文本框 346176"/>
          <p:cNvSpPr txBox="1"/>
          <p:nvPr/>
        </p:nvSpPr>
        <p:spPr>
          <a:xfrm>
            <a:off x="6389688" y="5095875"/>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6178" name="文本框 346177"/>
          <p:cNvSpPr txBox="1"/>
          <p:nvPr/>
        </p:nvSpPr>
        <p:spPr>
          <a:xfrm>
            <a:off x="6142038" y="5354638"/>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１</a:t>
            </a:r>
            <a:endParaRPr lang="zh-CN" altLang="en-US" sz="1000" dirty="0">
              <a:latin typeface="Times New Roman" panose="02020603050405020304" charset="0"/>
            </a:endParaRPr>
          </a:p>
        </p:txBody>
      </p:sp>
      <p:sp>
        <p:nvSpPr>
          <p:cNvPr id="346179" name="直接连接符 346178"/>
          <p:cNvSpPr/>
          <p:nvPr/>
        </p:nvSpPr>
        <p:spPr>
          <a:xfrm flipH="1">
            <a:off x="2543175" y="5613400"/>
            <a:ext cx="762000" cy="0"/>
          </a:xfrm>
          <a:prstGeom prst="line">
            <a:avLst/>
          </a:prstGeom>
          <a:ln w="9525" cap="flat" cmpd="sng">
            <a:solidFill>
              <a:schemeClr val="tx1"/>
            </a:solidFill>
            <a:prstDash val="solid"/>
            <a:headEnd type="none" w="med" len="med"/>
            <a:tailEnd type="triangle" w="med" len="med"/>
          </a:ln>
        </p:spPr>
      </p:sp>
      <p:sp>
        <p:nvSpPr>
          <p:cNvPr id="346184" name="流程图: 文档 346183"/>
          <p:cNvSpPr/>
          <p:nvPr/>
        </p:nvSpPr>
        <p:spPr>
          <a:xfrm>
            <a:off x="4529138" y="17065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85" name="流程图: 文档 346184"/>
          <p:cNvSpPr/>
          <p:nvPr/>
        </p:nvSpPr>
        <p:spPr>
          <a:xfrm>
            <a:off x="4452938" y="17827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86" name="流程图: 文档 346185"/>
          <p:cNvSpPr/>
          <p:nvPr/>
        </p:nvSpPr>
        <p:spPr>
          <a:xfrm>
            <a:off x="4376738" y="18589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87" name="流程图: 文档 346186"/>
          <p:cNvSpPr/>
          <p:nvPr/>
        </p:nvSpPr>
        <p:spPr>
          <a:xfrm>
            <a:off x="4300538" y="19351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88" name="文本框 346187"/>
          <p:cNvSpPr txBox="1"/>
          <p:nvPr/>
        </p:nvSpPr>
        <p:spPr>
          <a:xfrm>
            <a:off x="4338638" y="1963738"/>
            <a:ext cx="81915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189" name="文本框 346188"/>
          <p:cNvSpPr txBox="1"/>
          <p:nvPr/>
        </p:nvSpPr>
        <p:spPr>
          <a:xfrm>
            <a:off x="4845050" y="1903413"/>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46190" name="文本框 346189"/>
          <p:cNvSpPr txBox="1"/>
          <p:nvPr/>
        </p:nvSpPr>
        <p:spPr>
          <a:xfrm>
            <a:off x="3352800" y="1295400"/>
            <a:ext cx="533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缴款</a:t>
            </a:r>
            <a:endParaRPr lang="zh-CN" altLang="en-US" sz="1200" dirty="0">
              <a:solidFill>
                <a:schemeClr val="accent2"/>
              </a:solidFill>
              <a:latin typeface="Times New Roman" panose="02020603050405020304" charset="0"/>
            </a:endParaRPr>
          </a:p>
        </p:txBody>
      </p:sp>
      <p:sp>
        <p:nvSpPr>
          <p:cNvPr id="346191" name="流程图: 文档 346190"/>
          <p:cNvSpPr/>
          <p:nvPr/>
        </p:nvSpPr>
        <p:spPr>
          <a:xfrm>
            <a:off x="1917700" y="20955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92" name="流程图: 文档 346191"/>
          <p:cNvSpPr/>
          <p:nvPr/>
        </p:nvSpPr>
        <p:spPr>
          <a:xfrm>
            <a:off x="1866900" y="21463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93" name="流程图: 文档 346192"/>
          <p:cNvSpPr/>
          <p:nvPr/>
        </p:nvSpPr>
        <p:spPr>
          <a:xfrm>
            <a:off x="1816100" y="2209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194" name="文本框 346193"/>
          <p:cNvSpPr txBox="1"/>
          <p:nvPr/>
        </p:nvSpPr>
        <p:spPr>
          <a:xfrm>
            <a:off x="1905000" y="2262188"/>
            <a:ext cx="7620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发票</a:t>
            </a:r>
            <a:endParaRPr lang="zh-CN" altLang="en-US" sz="1200" dirty="0">
              <a:latin typeface="Times New Roman" panose="02020603050405020304" charset="0"/>
            </a:endParaRPr>
          </a:p>
        </p:txBody>
      </p:sp>
      <p:sp>
        <p:nvSpPr>
          <p:cNvPr id="346195" name="文本框 346194"/>
          <p:cNvSpPr txBox="1"/>
          <p:nvPr/>
        </p:nvSpPr>
        <p:spPr>
          <a:xfrm>
            <a:off x="2349500" y="21844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46197" name="直接连接符 346196"/>
          <p:cNvSpPr/>
          <p:nvPr/>
        </p:nvSpPr>
        <p:spPr>
          <a:xfrm flipH="1">
            <a:off x="2895600" y="533400"/>
            <a:ext cx="381000" cy="0"/>
          </a:xfrm>
          <a:prstGeom prst="line">
            <a:avLst/>
          </a:prstGeom>
          <a:ln w="9525" cap="flat" cmpd="sng">
            <a:solidFill>
              <a:schemeClr val="tx1"/>
            </a:solidFill>
            <a:prstDash val="solid"/>
            <a:headEnd type="none" w="med" len="med"/>
            <a:tailEnd type="triangle" w="med" len="med"/>
          </a:ln>
        </p:spPr>
      </p:sp>
      <p:sp>
        <p:nvSpPr>
          <p:cNvPr id="346198" name="直接连接符 346197"/>
          <p:cNvSpPr/>
          <p:nvPr/>
        </p:nvSpPr>
        <p:spPr>
          <a:xfrm>
            <a:off x="4295775" y="1074738"/>
            <a:ext cx="171450" cy="4762"/>
          </a:xfrm>
          <a:prstGeom prst="line">
            <a:avLst/>
          </a:prstGeom>
          <a:ln w="9525" cap="flat" cmpd="sng">
            <a:solidFill>
              <a:schemeClr val="tx1"/>
            </a:solidFill>
            <a:prstDash val="solid"/>
            <a:headEnd type="none" w="med" len="med"/>
            <a:tailEnd type="triangle" w="med" len="med"/>
          </a:ln>
        </p:spPr>
      </p:sp>
      <p:sp>
        <p:nvSpPr>
          <p:cNvPr id="346199" name="流程图: 文档 346198"/>
          <p:cNvSpPr/>
          <p:nvPr/>
        </p:nvSpPr>
        <p:spPr>
          <a:xfrm>
            <a:off x="4516438" y="8556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00" name="文本框 346199"/>
          <p:cNvSpPr txBox="1"/>
          <p:nvPr/>
        </p:nvSpPr>
        <p:spPr>
          <a:xfrm>
            <a:off x="4541838" y="904875"/>
            <a:ext cx="7620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46201" name="直接连接符 346200"/>
          <p:cNvSpPr/>
          <p:nvPr/>
        </p:nvSpPr>
        <p:spPr>
          <a:xfrm>
            <a:off x="4864100" y="1295400"/>
            <a:ext cx="0" cy="228600"/>
          </a:xfrm>
          <a:prstGeom prst="line">
            <a:avLst/>
          </a:prstGeom>
          <a:ln w="9525" cap="flat" cmpd="sng">
            <a:solidFill>
              <a:schemeClr val="tx1"/>
            </a:solidFill>
            <a:prstDash val="solid"/>
            <a:headEnd type="none" w="med" len="med"/>
            <a:tailEnd type="triangle" w="med" len="med"/>
          </a:ln>
        </p:spPr>
      </p:sp>
      <p:sp>
        <p:nvSpPr>
          <p:cNvPr id="346202" name="直接连接符 346201"/>
          <p:cNvSpPr/>
          <p:nvPr/>
        </p:nvSpPr>
        <p:spPr>
          <a:xfrm flipH="1">
            <a:off x="1277938" y="2667000"/>
            <a:ext cx="457200" cy="0"/>
          </a:xfrm>
          <a:prstGeom prst="line">
            <a:avLst/>
          </a:prstGeom>
          <a:ln w="9525" cap="flat" cmpd="sng">
            <a:solidFill>
              <a:schemeClr val="tx1"/>
            </a:solidFill>
            <a:prstDash val="solid"/>
            <a:headEnd type="none" w="med" len="med"/>
            <a:tailEnd type="triangle" w="med" len="med"/>
          </a:ln>
        </p:spPr>
      </p:sp>
      <p:sp>
        <p:nvSpPr>
          <p:cNvPr id="346203" name="文本框 346202"/>
          <p:cNvSpPr txBox="1"/>
          <p:nvPr/>
        </p:nvSpPr>
        <p:spPr>
          <a:xfrm>
            <a:off x="2603500" y="1952625"/>
            <a:ext cx="257175"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46204" name="文本框 346203"/>
          <p:cNvSpPr txBox="1"/>
          <p:nvPr/>
        </p:nvSpPr>
        <p:spPr>
          <a:xfrm>
            <a:off x="5064125" y="817563"/>
            <a:ext cx="242888"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05" name="文本框 346204"/>
          <p:cNvSpPr txBox="1"/>
          <p:nvPr/>
        </p:nvSpPr>
        <p:spPr>
          <a:xfrm>
            <a:off x="2362200" y="541178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06" name="流程图: 文档 346205"/>
          <p:cNvSpPr/>
          <p:nvPr/>
        </p:nvSpPr>
        <p:spPr>
          <a:xfrm>
            <a:off x="3302000" y="23177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07" name="文本框 346206"/>
          <p:cNvSpPr txBox="1"/>
          <p:nvPr/>
        </p:nvSpPr>
        <p:spPr>
          <a:xfrm>
            <a:off x="3378200" y="2393950"/>
            <a:ext cx="7620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 票</a:t>
            </a:r>
            <a:endParaRPr lang="zh-CN" altLang="en-US" sz="1200" dirty="0">
              <a:latin typeface="Times New Roman" panose="02020603050405020304" charset="0"/>
            </a:endParaRPr>
          </a:p>
        </p:txBody>
      </p:sp>
      <p:sp>
        <p:nvSpPr>
          <p:cNvPr id="346208" name="文本框 346207"/>
          <p:cNvSpPr txBox="1"/>
          <p:nvPr/>
        </p:nvSpPr>
        <p:spPr>
          <a:xfrm>
            <a:off x="3835400" y="2286000"/>
            <a:ext cx="3048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46209" name="流程图: 文档 346208"/>
          <p:cNvSpPr/>
          <p:nvPr/>
        </p:nvSpPr>
        <p:spPr>
          <a:xfrm>
            <a:off x="542925" y="26225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10" name="文本框 346209"/>
          <p:cNvSpPr txBox="1"/>
          <p:nvPr/>
        </p:nvSpPr>
        <p:spPr>
          <a:xfrm>
            <a:off x="619125" y="2698750"/>
            <a:ext cx="7620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发票</a:t>
            </a:r>
            <a:endParaRPr lang="zh-CN" altLang="en-US" sz="1200" dirty="0">
              <a:latin typeface="Times New Roman" panose="02020603050405020304" charset="0"/>
            </a:endParaRPr>
          </a:p>
        </p:txBody>
      </p:sp>
      <p:sp>
        <p:nvSpPr>
          <p:cNvPr id="346211" name="文本框 346210"/>
          <p:cNvSpPr txBox="1"/>
          <p:nvPr/>
        </p:nvSpPr>
        <p:spPr>
          <a:xfrm>
            <a:off x="1089025" y="26003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6212" name="文本框 346211"/>
          <p:cNvSpPr txBox="1"/>
          <p:nvPr/>
        </p:nvSpPr>
        <p:spPr>
          <a:xfrm>
            <a:off x="3581400" y="6019800"/>
            <a:ext cx="4419600" cy="752475"/>
          </a:xfrm>
          <a:prstGeom prst="rect">
            <a:avLst/>
          </a:prstGeom>
          <a:noFill/>
          <a:ln w="9525">
            <a:noFill/>
          </a:ln>
        </p:spPr>
        <p:txBody>
          <a:bodyPr>
            <a:spAutoFit/>
          </a:bodyPr>
          <a:p>
            <a:pPr fontAlgn="ctr">
              <a:spcBef>
                <a:spcPct val="50000"/>
              </a:spcBef>
            </a:pPr>
            <a:r>
              <a:rPr lang="zh-CN" altLang="en-US" sz="1400" dirty="0">
                <a:solidFill>
                  <a:srgbClr val="FF3300"/>
                </a:solidFill>
                <a:latin typeface="宋体" panose="02010600030101010101" pitchFamily="2" charset="-122"/>
              </a:rPr>
              <a:t>说明：</a:t>
            </a:r>
            <a:r>
              <a:rPr lang="en-US" altLang="zh-CN" sz="1400" dirty="0">
                <a:solidFill>
                  <a:srgbClr val="FF3300"/>
                </a:solidFill>
                <a:latin typeface="宋体" panose="02010600030101010101" pitchFamily="2" charset="-122"/>
              </a:rPr>
              <a:t>1-</a:t>
            </a:r>
            <a:r>
              <a:rPr lang="zh-CN" altLang="en-US" sz="1400" dirty="0">
                <a:solidFill>
                  <a:srgbClr val="FF3300"/>
                </a:solidFill>
                <a:latin typeface="宋体" panose="02010600030101010101" pitchFamily="2" charset="-122"/>
              </a:rPr>
              <a:t>赊销时，直接开发运单，执行成品出货流程，</a:t>
            </a:r>
            <a:endParaRPr lang="zh-CN" altLang="en-US" sz="1400" dirty="0">
              <a:solidFill>
                <a:srgbClr val="FF3300"/>
              </a:solidFill>
              <a:latin typeface="宋体" panose="02010600030101010101" pitchFamily="2" charset="-122"/>
            </a:endParaRPr>
          </a:p>
          <a:p>
            <a:pPr fontAlgn="ctr">
              <a:lnSpc>
                <a:spcPct val="55000"/>
              </a:lnSpc>
              <a:spcBef>
                <a:spcPct val="50000"/>
              </a:spcBef>
            </a:pPr>
            <a:r>
              <a:rPr lang="zh-CN" altLang="en-US" sz="1400" dirty="0">
                <a:solidFill>
                  <a:srgbClr val="FF3300"/>
                </a:solidFill>
                <a:latin typeface="宋体" panose="02010600030101010101" pitchFamily="2" charset="-122"/>
              </a:rPr>
              <a:t>　　　  按合同期限付款后，再给客户开发票。</a:t>
            </a:r>
            <a:endParaRPr lang="zh-CN" altLang="en-US" sz="1400" dirty="0">
              <a:solidFill>
                <a:srgbClr val="FF3300"/>
              </a:solidFill>
              <a:latin typeface="宋体" panose="02010600030101010101" pitchFamily="2" charset="-122"/>
            </a:endParaRPr>
          </a:p>
          <a:p>
            <a:pPr fontAlgn="ctr">
              <a:lnSpc>
                <a:spcPct val="55000"/>
              </a:lnSpc>
              <a:spcBef>
                <a:spcPct val="50000"/>
              </a:spcBef>
            </a:pPr>
            <a:r>
              <a:rPr lang="zh-CN" altLang="en-US" sz="1400" dirty="0">
                <a:solidFill>
                  <a:srgbClr val="FF3300"/>
                </a:solidFill>
                <a:latin typeface="宋体" panose="02010600030101010101" pitchFamily="2" charset="-122"/>
              </a:rPr>
              <a:t>　　　</a:t>
            </a:r>
            <a:r>
              <a:rPr lang="en-US" altLang="zh-CN" sz="1400" dirty="0">
                <a:solidFill>
                  <a:srgbClr val="FF3300"/>
                </a:solidFill>
                <a:latin typeface="宋体" panose="02010600030101010101" pitchFamily="2" charset="-122"/>
              </a:rPr>
              <a:t>2-</a:t>
            </a:r>
            <a:r>
              <a:rPr lang="zh-CN" altLang="en-US" sz="1400" dirty="0">
                <a:solidFill>
                  <a:srgbClr val="FF3300"/>
                </a:solidFill>
                <a:latin typeface="宋体" panose="02010600030101010101" pitchFamily="2" charset="-122"/>
              </a:rPr>
              <a:t>提货单按照装车辆填写，一车一单。</a:t>
            </a:r>
            <a:endParaRPr lang="zh-CN" altLang="en-US" sz="1400" dirty="0">
              <a:solidFill>
                <a:srgbClr val="FF3300"/>
              </a:solidFill>
              <a:latin typeface="宋体" panose="02010600030101010101" pitchFamily="2" charset="-122"/>
            </a:endParaRPr>
          </a:p>
        </p:txBody>
      </p:sp>
      <p:sp>
        <p:nvSpPr>
          <p:cNvPr id="346213" name="文本框 346212"/>
          <p:cNvSpPr txBox="1"/>
          <p:nvPr/>
        </p:nvSpPr>
        <p:spPr>
          <a:xfrm>
            <a:off x="7073900" y="2832100"/>
            <a:ext cx="9906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保管签字</a:t>
            </a:r>
            <a:endParaRPr lang="zh-CN" altLang="en-US" sz="1200" dirty="0">
              <a:solidFill>
                <a:schemeClr val="accent2"/>
              </a:solidFill>
              <a:latin typeface="Times New Roman" panose="02020603050405020304" charset="0"/>
            </a:endParaRPr>
          </a:p>
        </p:txBody>
      </p:sp>
      <p:sp>
        <p:nvSpPr>
          <p:cNvPr id="346214" name="文本框 346213"/>
          <p:cNvSpPr txBox="1"/>
          <p:nvPr/>
        </p:nvSpPr>
        <p:spPr>
          <a:xfrm>
            <a:off x="1828800" y="5537200"/>
            <a:ext cx="81915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215" name="直接连接符 346214"/>
          <p:cNvSpPr/>
          <p:nvPr/>
        </p:nvSpPr>
        <p:spPr>
          <a:xfrm>
            <a:off x="6172200" y="4775200"/>
            <a:ext cx="0" cy="381000"/>
          </a:xfrm>
          <a:prstGeom prst="line">
            <a:avLst/>
          </a:prstGeom>
          <a:ln w="9525" cap="flat" cmpd="sng">
            <a:solidFill>
              <a:schemeClr val="tx1"/>
            </a:solidFill>
            <a:prstDash val="solid"/>
            <a:headEnd type="none" w="med" len="med"/>
            <a:tailEnd type="triangle" w="med" len="med"/>
          </a:ln>
        </p:spPr>
      </p:sp>
      <p:sp>
        <p:nvSpPr>
          <p:cNvPr id="346218" name="流程图: 文档 346217"/>
          <p:cNvSpPr/>
          <p:nvPr/>
        </p:nvSpPr>
        <p:spPr>
          <a:xfrm>
            <a:off x="5751513" y="23749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19" name="流程图: 文档 346218"/>
          <p:cNvSpPr/>
          <p:nvPr/>
        </p:nvSpPr>
        <p:spPr>
          <a:xfrm>
            <a:off x="5676900" y="24447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20" name="流程图: 文档 346219"/>
          <p:cNvSpPr/>
          <p:nvPr/>
        </p:nvSpPr>
        <p:spPr>
          <a:xfrm>
            <a:off x="5600700" y="25209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21" name="流程图: 文档 346220"/>
          <p:cNvSpPr/>
          <p:nvPr/>
        </p:nvSpPr>
        <p:spPr>
          <a:xfrm>
            <a:off x="5524500" y="25971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22" name="文本框 346221"/>
          <p:cNvSpPr txBox="1"/>
          <p:nvPr/>
        </p:nvSpPr>
        <p:spPr>
          <a:xfrm>
            <a:off x="5562600" y="264318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223" name="文本框 346222"/>
          <p:cNvSpPr txBox="1"/>
          <p:nvPr/>
        </p:nvSpPr>
        <p:spPr>
          <a:xfrm>
            <a:off x="6310313" y="23368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24" name="文本框 346223"/>
          <p:cNvSpPr txBox="1"/>
          <p:nvPr/>
        </p:nvSpPr>
        <p:spPr>
          <a:xfrm>
            <a:off x="6073775" y="255428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6225" name="流程图: 文档 346224"/>
          <p:cNvSpPr/>
          <p:nvPr/>
        </p:nvSpPr>
        <p:spPr>
          <a:xfrm>
            <a:off x="7289800" y="7858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26" name="流程图: 文档 346225"/>
          <p:cNvSpPr/>
          <p:nvPr/>
        </p:nvSpPr>
        <p:spPr>
          <a:xfrm>
            <a:off x="7200900" y="8556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27" name="流程图: 文档 346226"/>
          <p:cNvSpPr/>
          <p:nvPr/>
        </p:nvSpPr>
        <p:spPr>
          <a:xfrm>
            <a:off x="7124700" y="9318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28" name="流程图: 文档 346227"/>
          <p:cNvSpPr/>
          <p:nvPr/>
        </p:nvSpPr>
        <p:spPr>
          <a:xfrm>
            <a:off x="7048500" y="10080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29" name="文本框 346228"/>
          <p:cNvSpPr txBox="1"/>
          <p:nvPr/>
        </p:nvSpPr>
        <p:spPr>
          <a:xfrm>
            <a:off x="7086600" y="10414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230" name="文本框 346229"/>
          <p:cNvSpPr txBox="1"/>
          <p:nvPr/>
        </p:nvSpPr>
        <p:spPr>
          <a:xfrm>
            <a:off x="7848600" y="747713"/>
            <a:ext cx="2667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31" name="文本框 346230"/>
          <p:cNvSpPr txBox="1"/>
          <p:nvPr/>
        </p:nvSpPr>
        <p:spPr>
          <a:xfrm>
            <a:off x="7597775" y="9652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6232" name="流程图: 文档 346231"/>
          <p:cNvSpPr/>
          <p:nvPr/>
        </p:nvSpPr>
        <p:spPr>
          <a:xfrm>
            <a:off x="7226300" y="31702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33" name="文本框 346232"/>
          <p:cNvSpPr txBox="1"/>
          <p:nvPr/>
        </p:nvSpPr>
        <p:spPr>
          <a:xfrm>
            <a:off x="7785100" y="3117850"/>
            <a:ext cx="3048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34" name="流程图: 文档 346233"/>
          <p:cNvSpPr/>
          <p:nvPr/>
        </p:nvSpPr>
        <p:spPr>
          <a:xfrm>
            <a:off x="7137400" y="3251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35" name="流程图: 文档 346234"/>
          <p:cNvSpPr/>
          <p:nvPr/>
        </p:nvSpPr>
        <p:spPr>
          <a:xfrm>
            <a:off x="7061200" y="3327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36" name="文本框 346235"/>
          <p:cNvSpPr txBox="1"/>
          <p:nvPr/>
        </p:nvSpPr>
        <p:spPr>
          <a:xfrm>
            <a:off x="7112000" y="33607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237" name="文本框 346236"/>
          <p:cNvSpPr txBox="1"/>
          <p:nvPr/>
        </p:nvSpPr>
        <p:spPr>
          <a:xfrm>
            <a:off x="7580313" y="3279775"/>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6238" name="流程图: 文档 346237"/>
          <p:cNvSpPr/>
          <p:nvPr/>
        </p:nvSpPr>
        <p:spPr>
          <a:xfrm>
            <a:off x="5842000" y="43703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39" name="文本框 346238"/>
          <p:cNvSpPr txBox="1"/>
          <p:nvPr/>
        </p:nvSpPr>
        <p:spPr>
          <a:xfrm>
            <a:off x="6400800" y="43275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40" name="流程图: 文档 346239"/>
          <p:cNvSpPr/>
          <p:nvPr/>
        </p:nvSpPr>
        <p:spPr>
          <a:xfrm>
            <a:off x="5753100" y="44513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41" name="流程图: 文档 346240"/>
          <p:cNvSpPr/>
          <p:nvPr/>
        </p:nvSpPr>
        <p:spPr>
          <a:xfrm>
            <a:off x="5676900" y="452755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42" name="文本框 346241"/>
          <p:cNvSpPr txBox="1"/>
          <p:nvPr/>
        </p:nvSpPr>
        <p:spPr>
          <a:xfrm>
            <a:off x="5715000" y="456088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243" name="文本框 346242"/>
          <p:cNvSpPr txBox="1"/>
          <p:nvPr/>
        </p:nvSpPr>
        <p:spPr>
          <a:xfrm>
            <a:off x="6196013" y="4479925"/>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6244" name="流程图: 文档 346243"/>
          <p:cNvSpPr/>
          <p:nvPr/>
        </p:nvSpPr>
        <p:spPr>
          <a:xfrm>
            <a:off x="2133600" y="685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45" name="流程图: 文档 346244"/>
          <p:cNvSpPr/>
          <p:nvPr/>
        </p:nvSpPr>
        <p:spPr>
          <a:xfrm>
            <a:off x="2070100" y="736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46" name="文本框 346245"/>
          <p:cNvSpPr txBox="1"/>
          <p:nvPr/>
        </p:nvSpPr>
        <p:spPr>
          <a:xfrm>
            <a:off x="2705100" y="635000"/>
            <a:ext cx="355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47" name="流程图: 文档 346246"/>
          <p:cNvSpPr/>
          <p:nvPr/>
        </p:nvSpPr>
        <p:spPr>
          <a:xfrm>
            <a:off x="2019300" y="787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48" name="流程图: 文档 346247"/>
          <p:cNvSpPr/>
          <p:nvPr/>
        </p:nvSpPr>
        <p:spPr>
          <a:xfrm>
            <a:off x="1968500" y="838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49" name="流程图: 文档 346248"/>
          <p:cNvSpPr/>
          <p:nvPr/>
        </p:nvSpPr>
        <p:spPr>
          <a:xfrm>
            <a:off x="1917700" y="889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50" name="流程图: 文档 346249"/>
          <p:cNvSpPr/>
          <p:nvPr/>
        </p:nvSpPr>
        <p:spPr>
          <a:xfrm>
            <a:off x="1866900" y="9525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51" name="文本框 346250"/>
          <p:cNvSpPr txBox="1"/>
          <p:nvPr/>
        </p:nvSpPr>
        <p:spPr>
          <a:xfrm>
            <a:off x="1890713" y="995363"/>
            <a:ext cx="81915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46252" name="文本框 346251"/>
          <p:cNvSpPr txBox="1"/>
          <p:nvPr/>
        </p:nvSpPr>
        <p:spPr>
          <a:xfrm>
            <a:off x="2397125" y="9350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46253" name="直接连接符 346252"/>
          <p:cNvSpPr/>
          <p:nvPr/>
        </p:nvSpPr>
        <p:spPr>
          <a:xfrm>
            <a:off x="4144963" y="1695450"/>
            <a:ext cx="152400" cy="0"/>
          </a:xfrm>
          <a:prstGeom prst="line">
            <a:avLst/>
          </a:prstGeom>
          <a:ln w="9525" cap="flat" cmpd="sng">
            <a:solidFill>
              <a:schemeClr val="tx1"/>
            </a:solidFill>
            <a:prstDash val="solid"/>
            <a:headEnd type="none" w="med" len="med"/>
            <a:tailEnd type="none" w="med" len="med"/>
          </a:ln>
        </p:spPr>
      </p:sp>
      <p:sp>
        <p:nvSpPr>
          <p:cNvPr id="346256" name="流程图: 文档 346255"/>
          <p:cNvSpPr/>
          <p:nvPr/>
        </p:nvSpPr>
        <p:spPr>
          <a:xfrm>
            <a:off x="547688" y="31623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57" name="文本框 346256"/>
          <p:cNvSpPr txBox="1"/>
          <p:nvPr/>
        </p:nvSpPr>
        <p:spPr>
          <a:xfrm>
            <a:off x="571500" y="3205163"/>
            <a:ext cx="81915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46258" name="文本框 346257"/>
          <p:cNvSpPr txBox="1"/>
          <p:nvPr/>
        </p:nvSpPr>
        <p:spPr>
          <a:xfrm>
            <a:off x="1077913" y="3144838"/>
            <a:ext cx="319087" cy="246062"/>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6261" name="流程图: 文档 346260"/>
          <p:cNvSpPr/>
          <p:nvPr/>
        </p:nvSpPr>
        <p:spPr>
          <a:xfrm>
            <a:off x="3367088" y="4775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62" name="流程图: 文档 346261"/>
          <p:cNvSpPr/>
          <p:nvPr/>
        </p:nvSpPr>
        <p:spPr>
          <a:xfrm>
            <a:off x="3290888" y="4851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63" name="文本框 346262"/>
          <p:cNvSpPr txBox="1"/>
          <p:nvPr/>
        </p:nvSpPr>
        <p:spPr>
          <a:xfrm>
            <a:off x="3328988" y="48847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6264" name="文本框 346263"/>
          <p:cNvSpPr txBox="1"/>
          <p:nvPr/>
        </p:nvSpPr>
        <p:spPr>
          <a:xfrm>
            <a:off x="3810000" y="48037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5</a:t>
            </a:r>
            <a:endParaRPr lang="en-US" altLang="zh-CN" sz="1000">
              <a:latin typeface="Times New Roman" panose="02020603050405020304" charset="0"/>
            </a:endParaRPr>
          </a:p>
        </p:txBody>
      </p:sp>
      <p:sp>
        <p:nvSpPr>
          <p:cNvPr id="346267" name="直接连接符 346266"/>
          <p:cNvSpPr/>
          <p:nvPr/>
        </p:nvSpPr>
        <p:spPr>
          <a:xfrm>
            <a:off x="2794000" y="2133600"/>
            <a:ext cx="393700" cy="0"/>
          </a:xfrm>
          <a:prstGeom prst="line">
            <a:avLst/>
          </a:prstGeom>
          <a:ln w="9525" cap="flat" cmpd="sng">
            <a:solidFill>
              <a:schemeClr val="tx1"/>
            </a:solidFill>
            <a:prstDash val="solid"/>
            <a:headEnd type="none" w="med" len="med"/>
            <a:tailEnd type="triangle" w="med" len="med"/>
          </a:ln>
        </p:spPr>
      </p:sp>
      <p:sp>
        <p:nvSpPr>
          <p:cNvPr id="346268" name="直接连接符 346267"/>
          <p:cNvSpPr/>
          <p:nvPr/>
        </p:nvSpPr>
        <p:spPr>
          <a:xfrm flipV="1">
            <a:off x="4295775" y="1074738"/>
            <a:ext cx="0" cy="609600"/>
          </a:xfrm>
          <a:prstGeom prst="line">
            <a:avLst/>
          </a:prstGeom>
          <a:ln w="9525" cap="flat" cmpd="sng">
            <a:solidFill>
              <a:schemeClr val="tx1"/>
            </a:solidFill>
            <a:prstDash val="solid"/>
            <a:headEnd type="none" w="med" len="med"/>
            <a:tailEnd type="none" w="med" len="med"/>
          </a:ln>
        </p:spPr>
      </p:sp>
      <p:sp>
        <p:nvSpPr>
          <p:cNvPr id="346269" name="文本框 346268"/>
          <p:cNvSpPr txBox="1"/>
          <p:nvPr/>
        </p:nvSpPr>
        <p:spPr>
          <a:xfrm>
            <a:off x="1905000" y="381000"/>
            <a:ext cx="10287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开立发运单</a:t>
            </a:r>
            <a:endParaRPr lang="zh-CN" altLang="en-US" sz="1200">
              <a:solidFill>
                <a:schemeClr val="accent2"/>
              </a:solidFill>
              <a:latin typeface="Times New Roman" panose="02020603050405020304" charset="0"/>
            </a:endParaRPr>
          </a:p>
        </p:txBody>
      </p:sp>
      <p:sp>
        <p:nvSpPr>
          <p:cNvPr id="346271" name="流程图: 文档 346270"/>
          <p:cNvSpPr/>
          <p:nvPr/>
        </p:nvSpPr>
        <p:spPr>
          <a:xfrm>
            <a:off x="3432175" y="1600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72" name="流程图: 文档 346271"/>
          <p:cNvSpPr/>
          <p:nvPr/>
        </p:nvSpPr>
        <p:spPr>
          <a:xfrm>
            <a:off x="3368675" y="1651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73" name="流程图: 文档 346272"/>
          <p:cNvSpPr/>
          <p:nvPr/>
        </p:nvSpPr>
        <p:spPr>
          <a:xfrm>
            <a:off x="3317875" y="1701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74" name="流程图: 文档 346273"/>
          <p:cNvSpPr/>
          <p:nvPr/>
        </p:nvSpPr>
        <p:spPr>
          <a:xfrm>
            <a:off x="3267075" y="1752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75" name="流程图: 文档 346274"/>
          <p:cNvSpPr/>
          <p:nvPr/>
        </p:nvSpPr>
        <p:spPr>
          <a:xfrm>
            <a:off x="3216275" y="18161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6276" name="文本框 346275"/>
          <p:cNvSpPr txBox="1"/>
          <p:nvPr/>
        </p:nvSpPr>
        <p:spPr>
          <a:xfrm>
            <a:off x="3240088" y="1858963"/>
            <a:ext cx="81915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发运单</a:t>
            </a:r>
            <a:endParaRPr lang="zh-CN" altLang="en-US" sz="1200" dirty="0">
              <a:latin typeface="Times New Roman" panose="02020603050405020304" charset="0"/>
            </a:endParaRPr>
          </a:p>
        </p:txBody>
      </p:sp>
      <p:sp>
        <p:nvSpPr>
          <p:cNvPr id="346277" name="文本框 346276"/>
          <p:cNvSpPr txBox="1"/>
          <p:nvPr/>
        </p:nvSpPr>
        <p:spPr>
          <a:xfrm>
            <a:off x="3746500" y="17986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46278" name="文本框 346277"/>
          <p:cNvSpPr txBox="1"/>
          <p:nvPr/>
        </p:nvSpPr>
        <p:spPr>
          <a:xfrm>
            <a:off x="4000500" y="1558925"/>
            <a:ext cx="355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79" name="文本框 346278"/>
          <p:cNvSpPr txBox="1"/>
          <p:nvPr/>
        </p:nvSpPr>
        <p:spPr>
          <a:xfrm>
            <a:off x="1790700" y="1541463"/>
            <a:ext cx="1016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交出纳收款后开立发票</a:t>
            </a:r>
            <a:endParaRPr lang="zh-CN" altLang="en-US" sz="1200">
              <a:solidFill>
                <a:schemeClr val="accent2"/>
              </a:solidFill>
              <a:latin typeface="Times New Roman" panose="02020603050405020304" charset="0"/>
            </a:endParaRPr>
          </a:p>
        </p:txBody>
      </p:sp>
      <p:sp>
        <p:nvSpPr>
          <p:cNvPr id="346280" name="直接连接符 346279"/>
          <p:cNvSpPr/>
          <p:nvPr/>
        </p:nvSpPr>
        <p:spPr>
          <a:xfrm>
            <a:off x="2286000" y="1371600"/>
            <a:ext cx="0" cy="228600"/>
          </a:xfrm>
          <a:prstGeom prst="line">
            <a:avLst/>
          </a:prstGeom>
          <a:ln w="9525" cap="flat" cmpd="sng">
            <a:solidFill>
              <a:schemeClr val="tx1"/>
            </a:solidFill>
            <a:prstDash val="solid"/>
            <a:headEnd type="none" w="med" len="med"/>
            <a:tailEnd type="triangle" w="med" len="med"/>
          </a:ln>
        </p:spPr>
      </p:sp>
      <p:sp>
        <p:nvSpPr>
          <p:cNvPr id="346281" name="直接连接符 346280"/>
          <p:cNvSpPr/>
          <p:nvPr/>
        </p:nvSpPr>
        <p:spPr>
          <a:xfrm flipH="1">
            <a:off x="2286000" y="1447800"/>
            <a:ext cx="1092200" cy="0"/>
          </a:xfrm>
          <a:prstGeom prst="line">
            <a:avLst/>
          </a:prstGeom>
          <a:ln w="9525" cap="flat" cmpd="sng">
            <a:solidFill>
              <a:schemeClr val="tx1"/>
            </a:solidFill>
            <a:prstDash val="solid"/>
            <a:headEnd type="none" w="med" len="med"/>
            <a:tailEnd type="triangle" w="med" len="med"/>
          </a:ln>
        </p:spPr>
      </p:sp>
      <p:sp>
        <p:nvSpPr>
          <p:cNvPr id="346282" name="直接连接符 346281"/>
          <p:cNvSpPr/>
          <p:nvPr/>
        </p:nvSpPr>
        <p:spPr>
          <a:xfrm flipH="1">
            <a:off x="4191000" y="3048000"/>
            <a:ext cx="609600" cy="0"/>
          </a:xfrm>
          <a:prstGeom prst="line">
            <a:avLst/>
          </a:prstGeom>
          <a:ln w="9525" cap="flat" cmpd="sng">
            <a:solidFill>
              <a:schemeClr val="tx1"/>
            </a:solidFill>
            <a:prstDash val="solid"/>
            <a:headEnd type="none" w="med" len="med"/>
            <a:tailEnd type="triangle" w="med" len="med"/>
          </a:ln>
        </p:spPr>
      </p:sp>
      <p:sp>
        <p:nvSpPr>
          <p:cNvPr id="346260" name="文本框 346259"/>
          <p:cNvSpPr txBox="1"/>
          <p:nvPr/>
        </p:nvSpPr>
        <p:spPr>
          <a:xfrm>
            <a:off x="3938588" y="473868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6294" name="文本框 346293"/>
          <p:cNvSpPr txBox="1"/>
          <p:nvPr/>
        </p:nvSpPr>
        <p:spPr>
          <a:xfrm>
            <a:off x="4432300" y="3213100"/>
            <a:ext cx="914400" cy="457200"/>
          </a:xfrm>
          <a:prstGeom prst="rect">
            <a:avLst/>
          </a:prstGeom>
          <a:solidFill>
            <a:schemeClr val="bg1"/>
          </a:solid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记帐月底保管对帐</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7139" name="流程图: 文档 347138"/>
          <p:cNvSpPr/>
          <p:nvPr/>
        </p:nvSpPr>
        <p:spPr>
          <a:xfrm>
            <a:off x="4133850" y="41052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40" name="文本框 347139"/>
          <p:cNvSpPr txBox="1"/>
          <p:nvPr/>
        </p:nvSpPr>
        <p:spPr>
          <a:xfrm>
            <a:off x="4681538" y="4067175"/>
            <a:ext cx="347662"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7141" name="流程图: 文档 347140"/>
          <p:cNvSpPr/>
          <p:nvPr/>
        </p:nvSpPr>
        <p:spPr>
          <a:xfrm>
            <a:off x="4119563" y="24717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42" name="文本框 347141"/>
          <p:cNvSpPr txBox="1"/>
          <p:nvPr/>
        </p:nvSpPr>
        <p:spPr>
          <a:xfrm>
            <a:off x="4681538" y="2427288"/>
            <a:ext cx="457200" cy="244475"/>
          </a:xfrm>
          <a:prstGeom prst="rect">
            <a:avLst/>
          </a:prstGeom>
          <a:noFill/>
          <a:ln w="9525">
            <a:noFill/>
          </a:ln>
        </p:spPr>
        <p:txBody>
          <a:bodyPr>
            <a:spAutoFit/>
          </a:bodyPr>
          <a:p>
            <a:pPr fontAlgn="ctr">
              <a:spcBef>
                <a:spcPct val="50000"/>
              </a:spcBef>
            </a:pPr>
            <a:r>
              <a:rPr lang="en-US" altLang="zh-CN" sz="1000" b="1">
                <a:latin typeface="Times New Roman" panose="02020603050405020304" charset="0"/>
              </a:rPr>
              <a:t>6</a:t>
            </a:r>
            <a:endParaRPr lang="en-US" altLang="zh-CN" sz="1000" b="1">
              <a:latin typeface="Times New Roman" panose="02020603050405020304" charset="0"/>
            </a:endParaRPr>
          </a:p>
        </p:txBody>
      </p:sp>
      <p:sp>
        <p:nvSpPr>
          <p:cNvPr id="347143" name="流程图: 文档 347142"/>
          <p:cNvSpPr/>
          <p:nvPr/>
        </p:nvSpPr>
        <p:spPr>
          <a:xfrm>
            <a:off x="5400675" y="16144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46" name="流程图: 文档 347145"/>
          <p:cNvSpPr/>
          <p:nvPr/>
        </p:nvSpPr>
        <p:spPr>
          <a:xfrm>
            <a:off x="6477000" y="50403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47" name="流程图: 文档 347146"/>
          <p:cNvSpPr/>
          <p:nvPr/>
        </p:nvSpPr>
        <p:spPr>
          <a:xfrm>
            <a:off x="6405563" y="51165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48" name="流程图: 文档 347147"/>
          <p:cNvSpPr/>
          <p:nvPr/>
        </p:nvSpPr>
        <p:spPr>
          <a:xfrm>
            <a:off x="3990975" y="5562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50" name="流程图: 文档 347149"/>
          <p:cNvSpPr/>
          <p:nvPr/>
        </p:nvSpPr>
        <p:spPr>
          <a:xfrm>
            <a:off x="5305425" y="1676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51" name="流程图: 文档 347150"/>
          <p:cNvSpPr/>
          <p:nvPr/>
        </p:nvSpPr>
        <p:spPr>
          <a:xfrm>
            <a:off x="4043363" y="25479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52" name="流程图: 文档 347151"/>
          <p:cNvSpPr/>
          <p:nvPr/>
        </p:nvSpPr>
        <p:spPr>
          <a:xfrm>
            <a:off x="3967163" y="26241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53" name="流程图: 文档 347152"/>
          <p:cNvSpPr/>
          <p:nvPr/>
        </p:nvSpPr>
        <p:spPr>
          <a:xfrm>
            <a:off x="3905250" y="27003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154" name="文本框 347153"/>
          <p:cNvSpPr txBox="1"/>
          <p:nvPr/>
        </p:nvSpPr>
        <p:spPr>
          <a:xfrm>
            <a:off x="0" y="0"/>
            <a:ext cx="428625" cy="3200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成品调货至储运站流程</a:t>
            </a:r>
            <a:endParaRPr lang="zh-CN" altLang="en-US" sz="1600" b="1" dirty="0">
              <a:solidFill>
                <a:schemeClr val="accent2"/>
              </a:solidFill>
              <a:latin typeface="Times New Roman" panose="02020603050405020304" charset="0"/>
            </a:endParaRPr>
          </a:p>
        </p:txBody>
      </p:sp>
      <p:sp>
        <p:nvSpPr>
          <p:cNvPr id="347155" name="直接连接符 347154"/>
          <p:cNvSpPr/>
          <p:nvPr/>
        </p:nvSpPr>
        <p:spPr>
          <a:xfrm flipV="1">
            <a:off x="762000" y="609600"/>
            <a:ext cx="8077200" cy="0"/>
          </a:xfrm>
          <a:prstGeom prst="line">
            <a:avLst/>
          </a:prstGeom>
          <a:ln w="9525" cap="flat" cmpd="sng">
            <a:solidFill>
              <a:schemeClr val="tx1"/>
            </a:solidFill>
            <a:prstDash val="solid"/>
            <a:headEnd type="none" w="med" len="med"/>
            <a:tailEnd type="none" w="med" len="med"/>
          </a:ln>
        </p:spPr>
      </p:sp>
      <p:sp>
        <p:nvSpPr>
          <p:cNvPr id="347156" name="文本框 347155"/>
          <p:cNvSpPr txBox="1"/>
          <p:nvPr/>
        </p:nvSpPr>
        <p:spPr>
          <a:xfrm>
            <a:off x="838200" y="304800"/>
            <a:ext cx="8001000" cy="336550"/>
          </a:xfrm>
          <a:prstGeom prst="rect">
            <a:avLst/>
          </a:prstGeom>
          <a:noFill/>
          <a:ln w="9525">
            <a:noFill/>
          </a:ln>
        </p:spPr>
        <p:txBody>
          <a:bodyPr>
            <a:spAutoFit/>
          </a:bodyPr>
          <a:p>
            <a:pPr>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销售办公室          车站储运室         司    机          分厂会计        地磅房                成品仓库           </a:t>
            </a:r>
            <a:endParaRPr lang="zh-CN" altLang="en-US" sz="1600" dirty="0">
              <a:latin typeface="Times New Roman" panose="02020603050405020304" charset="0"/>
            </a:endParaRPr>
          </a:p>
        </p:txBody>
      </p:sp>
      <p:sp>
        <p:nvSpPr>
          <p:cNvPr id="347157" name="直接连接符 347156"/>
          <p:cNvSpPr/>
          <p:nvPr/>
        </p:nvSpPr>
        <p:spPr>
          <a:xfrm flipV="1">
            <a:off x="3467100" y="863600"/>
            <a:ext cx="1905000" cy="0"/>
          </a:xfrm>
          <a:prstGeom prst="line">
            <a:avLst/>
          </a:prstGeom>
          <a:ln w="9525" cap="flat" cmpd="sng">
            <a:solidFill>
              <a:schemeClr val="tx1"/>
            </a:solidFill>
            <a:prstDash val="solid"/>
            <a:headEnd type="none" w="med" len="med"/>
            <a:tailEnd type="triangle" w="med" len="med"/>
          </a:ln>
        </p:spPr>
      </p:sp>
      <p:sp>
        <p:nvSpPr>
          <p:cNvPr id="347158" name="文本框 347157"/>
          <p:cNvSpPr txBox="1"/>
          <p:nvPr/>
        </p:nvSpPr>
        <p:spPr>
          <a:xfrm>
            <a:off x="2647950" y="1920875"/>
            <a:ext cx="10096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通过地铁办安排</a:t>
            </a:r>
            <a:endParaRPr lang="zh-CN" altLang="en-US" sz="1200" dirty="0">
              <a:solidFill>
                <a:schemeClr val="accent2"/>
              </a:solidFill>
              <a:latin typeface="Times New Roman" panose="02020603050405020304" charset="0"/>
            </a:endParaRPr>
          </a:p>
        </p:txBody>
      </p:sp>
      <p:sp>
        <p:nvSpPr>
          <p:cNvPr id="347159" name="文本框 347158"/>
          <p:cNvSpPr txBox="1"/>
          <p:nvPr/>
        </p:nvSpPr>
        <p:spPr>
          <a:xfrm>
            <a:off x="3378200" y="596900"/>
            <a:ext cx="1501775" cy="274638"/>
          </a:xfrm>
          <a:prstGeom prst="rect">
            <a:avLst/>
          </a:prstGeom>
          <a:noFill/>
          <a:ln w="9525">
            <a:noFill/>
          </a:ln>
        </p:spPr>
        <p:txBody>
          <a:bodyPr>
            <a:spAutoFit/>
          </a:bodyPr>
          <a:p>
            <a:pPr algn="ctr">
              <a:spcBef>
                <a:spcPct val="50000"/>
              </a:spcBef>
            </a:pPr>
            <a:r>
              <a:rPr lang="zh-CN" altLang="en-US" sz="1200" dirty="0">
                <a:solidFill>
                  <a:srgbClr val="FF3300"/>
                </a:solidFill>
                <a:latin typeface="Times New Roman" panose="02020603050405020304" charset="0"/>
              </a:rPr>
              <a:t>每早传真</a:t>
            </a:r>
            <a:endParaRPr lang="zh-CN" altLang="en-US" sz="1200" dirty="0">
              <a:solidFill>
                <a:srgbClr val="FF3300"/>
              </a:solidFill>
              <a:latin typeface="Times New Roman" panose="02020603050405020304" charset="0"/>
            </a:endParaRPr>
          </a:p>
        </p:txBody>
      </p:sp>
      <p:sp>
        <p:nvSpPr>
          <p:cNvPr id="347160" name="文本框 347159"/>
          <p:cNvSpPr txBox="1"/>
          <p:nvPr/>
        </p:nvSpPr>
        <p:spPr>
          <a:xfrm>
            <a:off x="1206500" y="666750"/>
            <a:ext cx="7620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发货审批表</a:t>
            </a:r>
            <a:endParaRPr lang="zh-CN" altLang="en-US" sz="1200" dirty="0">
              <a:solidFill>
                <a:schemeClr val="accent2"/>
              </a:solidFill>
              <a:latin typeface="Times New Roman" panose="02020603050405020304" charset="0"/>
            </a:endParaRPr>
          </a:p>
        </p:txBody>
      </p:sp>
      <p:sp>
        <p:nvSpPr>
          <p:cNvPr id="347161" name="直接连接符 347160"/>
          <p:cNvSpPr/>
          <p:nvPr/>
        </p:nvSpPr>
        <p:spPr>
          <a:xfrm flipV="1">
            <a:off x="1905000" y="914400"/>
            <a:ext cx="838200" cy="0"/>
          </a:xfrm>
          <a:prstGeom prst="line">
            <a:avLst/>
          </a:prstGeom>
          <a:ln w="9525" cap="flat" cmpd="sng">
            <a:solidFill>
              <a:schemeClr val="tx1"/>
            </a:solidFill>
            <a:prstDash val="solid"/>
            <a:headEnd type="none" w="med" len="med"/>
            <a:tailEnd type="triangle" w="med" len="med"/>
          </a:ln>
        </p:spPr>
      </p:sp>
      <p:sp>
        <p:nvSpPr>
          <p:cNvPr id="347162" name="文本框 347161"/>
          <p:cNvSpPr txBox="1"/>
          <p:nvPr/>
        </p:nvSpPr>
        <p:spPr>
          <a:xfrm>
            <a:off x="2090738" y="639763"/>
            <a:ext cx="628650" cy="274637"/>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传真</a:t>
            </a:r>
            <a:endParaRPr lang="zh-CN" altLang="en-US" sz="1200" dirty="0">
              <a:solidFill>
                <a:srgbClr val="FF3300"/>
              </a:solidFill>
              <a:latin typeface="Times New Roman" panose="02020603050405020304" charset="0"/>
            </a:endParaRPr>
          </a:p>
        </p:txBody>
      </p:sp>
      <p:sp>
        <p:nvSpPr>
          <p:cNvPr id="347163" name="直接连接符 347162"/>
          <p:cNvSpPr/>
          <p:nvPr/>
        </p:nvSpPr>
        <p:spPr>
          <a:xfrm flipV="1">
            <a:off x="3733800" y="1371600"/>
            <a:ext cx="352425" cy="0"/>
          </a:xfrm>
          <a:prstGeom prst="line">
            <a:avLst/>
          </a:prstGeom>
          <a:ln w="9525" cap="flat" cmpd="sng">
            <a:solidFill>
              <a:schemeClr val="tx1"/>
            </a:solidFill>
            <a:prstDash val="solid"/>
            <a:headEnd type="none" w="med" len="med"/>
            <a:tailEnd type="triangle" w="med" len="med"/>
          </a:ln>
        </p:spPr>
      </p:sp>
      <p:sp>
        <p:nvSpPr>
          <p:cNvPr id="347164" name="直接连接符 347163"/>
          <p:cNvSpPr/>
          <p:nvPr/>
        </p:nvSpPr>
        <p:spPr>
          <a:xfrm flipH="1">
            <a:off x="3124200" y="1600200"/>
            <a:ext cx="0" cy="381000"/>
          </a:xfrm>
          <a:prstGeom prst="line">
            <a:avLst/>
          </a:prstGeom>
          <a:ln w="9525" cap="flat" cmpd="sng">
            <a:solidFill>
              <a:schemeClr val="tx1"/>
            </a:solidFill>
            <a:prstDash val="solid"/>
            <a:headEnd type="none" w="med" len="med"/>
            <a:tailEnd type="triangle" w="med" len="med"/>
          </a:ln>
        </p:spPr>
      </p:sp>
      <p:pic>
        <p:nvPicPr>
          <p:cNvPr id="347165" name="图片 347164" descr="IN00561_"/>
          <p:cNvPicPr>
            <a:picLocks noChangeAspect="1"/>
          </p:cNvPicPr>
          <p:nvPr/>
        </p:nvPicPr>
        <p:blipFill>
          <a:blip r:embed="rId1"/>
          <a:stretch>
            <a:fillRect/>
          </a:stretch>
        </p:blipFill>
        <p:spPr>
          <a:xfrm>
            <a:off x="6491288" y="3109913"/>
            <a:ext cx="428625" cy="533400"/>
          </a:xfrm>
          <a:prstGeom prst="rect">
            <a:avLst/>
          </a:prstGeom>
          <a:noFill/>
          <a:ln w="9525">
            <a:noFill/>
          </a:ln>
        </p:spPr>
      </p:pic>
      <p:sp>
        <p:nvSpPr>
          <p:cNvPr id="347166" name="文本框 347165"/>
          <p:cNvSpPr txBox="1"/>
          <p:nvPr/>
        </p:nvSpPr>
        <p:spPr>
          <a:xfrm>
            <a:off x="3905250" y="274796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167" name="文本框 347166"/>
          <p:cNvSpPr txBox="1"/>
          <p:nvPr/>
        </p:nvSpPr>
        <p:spPr>
          <a:xfrm>
            <a:off x="5948363" y="15700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7168" name="直接连接符 347167"/>
          <p:cNvSpPr/>
          <p:nvPr/>
        </p:nvSpPr>
        <p:spPr>
          <a:xfrm flipV="1">
            <a:off x="4662488" y="2209800"/>
            <a:ext cx="333375" cy="0"/>
          </a:xfrm>
          <a:prstGeom prst="line">
            <a:avLst/>
          </a:prstGeom>
          <a:ln w="9525" cap="flat" cmpd="sng">
            <a:solidFill>
              <a:schemeClr val="tx1"/>
            </a:solidFill>
            <a:prstDash val="solid"/>
            <a:headEnd type="none" w="med" len="med"/>
            <a:tailEnd type="none" w="med" len="med"/>
          </a:ln>
        </p:spPr>
      </p:sp>
      <p:sp>
        <p:nvSpPr>
          <p:cNvPr id="347169" name="直接连接符 347168"/>
          <p:cNvSpPr/>
          <p:nvPr/>
        </p:nvSpPr>
        <p:spPr>
          <a:xfrm>
            <a:off x="4659313" y="2209800"/>
            <a:ext cx="0" cy="228600"/>
          </a:xfrm>
          <a:prstGeom prst="line">
            <a:avLst/>
          </a:prstGeom>
          <a:ln w="9525" cap="flat" cmpd="sng">
            <a:solidFill>
              <a:schemeClr val="tx1"/>
            </a:solidFill>
            <a:prstDash val="solid"/>
            <a:headEnd type="none" w="med" len="med"/>
            <a:tailEnd type="triangle" w="med" len="med"/>
          </a:ln>
        </p:spPr>
      </p:sp>
      <p:sp>
        <p:nvSpPr>
          <p:cNvPr id="347170" name="文本框 347169"/>
          <p:cNvSpPr txBox="1"/>
          <p:nvPr/>
        </p:nvSpPr>
        <p:spPr>
          <a:xfrm>
            <a:off x="6232525" y="1630363"/>
            <a:ext cx="1066800" cy="274637"/>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空车过磅</a:t>
            </a:r>
            <a:endParaRPr lang="zh-CN" altLang="en-US" sz="1200" dirty="0">
              <a:solidFill>
                <a:schemeClr val="accent2"/>
              </a:solidFill>
              <a:latin typeface="Times New Roman" panose="02020603050405020304" charset="0"/>
            </a:endParaRPr>
          </a:p>
        </p:txBody>
      </p:sp>
      <p:pic>
        <p:nvPicPr>
          <p:cNvPr id="347171" name="图片 347170" descr="IN00561_"/>
          <p:cNvPicPr>
            <a:picLocks noChangeAspect="1"/>
          </p:cNvPicPr>
          <p:nvPr/>
        </p:nvPicPr>
        <p:blipFill>
          <a:blip r:embed="rId1"/>
          <a:stretch>
            <a:fillRect/>
          </a:stretch>
        </p:blipFill>
        <p:spPr>
          <a:xfrm>
            <a:off x="4143375" y="1862138"/>
            <a:ext cx="428625" cy="533400"/>
          </a:xfrm>
          <a:prstGeom prst="rect">
            <a:avLst/>
          </a:prstGeom>
          <a:noFill/>
          <a:ln w="9525">
            <a:noFill/>
          </a:ln>
        </p:spPr>
      </p:pic>
      <p:sp>
        <p:nvSpPr>
          <p:cNvPr id="347172" name="直接连接符 347171"/>
          <p:cNvSpPr/>
          <p:nvPr/>
        </p:nvSpPr>
        <p:spPr>
          <a:xfrm flipH="1">
            <a:off x="7091363" y="3733800"/>
            <a:ext cx="609600" cy="0"/>
          </a:xfrm>
          <a:prstGeom prst="line">
            <a:avLst/>
          </a:prstGeom>
          <a:ln w="9525" cap="flat" cmpd="sng">
            <a:solidFill>
              <a:schemeClr val="tx1"/>
            </a:solidFill>
            <a:prstDash val="solid"/>
            <a:headEnd type="none" w="med" len="med"/>
            <a:tailEnd type="triangle" w="med" len="med"/>
          </a:ln>
        </p:spPr>
      </p:sp>
      <p:sp>
        <p:nvSpPr>
          <p:cNvPr id="347173" name="文本框 347172"/>
          <p:cNvSpPr txBox="1"/>
          <p:nvPr/>
        </p:nvSpPr>
        <p:spPr>
          <a:xfrm>
            <a:off x="8001000" y="2409825"/>
            <a:ext cx="9906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装货</a:t>
            </a:r>
            <a:endParaRPr lang="zh-CN" altLang="en-US" sz="1200" dirty="0">
              <a:solidFill>
                <a:schemeClr val="accent2"/>
              </a:solidFill>
              <a:latin typeface="Times New Roman" panose="02020603050405020304" charset="0"/>
            </a:endParaRPr>
          </a:p>
        </p:txBody>
      </p:sp>
      <p:pic>
        <p:nvPicPr>
          <p:cNvPr id="347174" name="图片 347173" descr="IN00561_"/>
          <p:cNvPicPr>
            <a:picLocks noChangeAspect="1"/>
          </p:cNvPicPr>
          <p:nvPr/>
        </p:nvPicPr>
        <p:blipFill>
          <a:blip r:embed="rId1"/>
          <a:stretch>
            <a:fillRect/>
          </a:stretch>
        </p:blipFill>
        <p:spPr>
          <a:xfrm>
            <a:off x="6491288" y="1128713"/>
            <a:ext cx="428625" cy="533400"/>
          </a:xfrm>
          <a:prstGeom prst="rect">
            <a:avLst/>
          </a:prstGeom>
          <a:noFill/>
          <a:ln w="9525">
            <a:noFill/>
          </a:ln>
        </p:spPr>
      </p:pic>
      <p:sp>
        <p:nvSpPr>
          <p:cNvPr id="347175" name="直接连接符 347174"/>
          <p:cNvSpPr/>
          <p:nvPr/>
        </p:nvSpPr>
        <p:spPr>
          <a:xfrm>
            <a:off x="6643688" y="1905000"/>
            <a:ext cx="0" cy="228600"/>
          </a:xfrm>
          <a:prstGeom prst="line">
            <a:avLst/>
          </a:prstGeom>
          <a:ln w="9525" cap="flat" cmpd="sng">
            <a:solidFill>
              <a:schemeClr val="tx1"/>
            </a:solidFill>
            <a:prstDash val="solid"/>
            <a:headEnd type="none" w="med" len="med"/>
            <a:tailEnd type="triangle" w="med" len="med"/>
          </a:ln>
        </p:spPr>
      </p:sp>
      <p:sp>
        <p:nvSpPr>
          <p:cNvPr id="347176" name="直接连接符 347175"/>
          <p:cNvSpPr/>
          <p:nvPr/>
        </p:nvSpPr>
        <p:spPr>
          <a:xfrm flipH="1" flipV="1">
            <a:off x="7496175" y="1585913"/>
            <a:ext cx="0" cy="762000"/>
          </a:xfrm>
          <a:prstGeom prst="line">
            <a:avLst/>
          </a:prstGeom>
          <a:ln w="9525" cap="flat" cmpd="sng">
            <a:solidFill>
              <a:schemeClr val="tx1"/>
            </a:solidFill>
            <a:prstDash val="solid"/>
            <a:headEnd type="none" w="med" len="med"/>
            <a:tailEnd type="none" w="med" len="med"/>
          </a:ln>
        </p:spPr>
      </p:sp>
      <p:sp>
        <p:nvSpPr>
          <p:cNvPr id="347177" name="直接连接符 347176"/>
          <p:cNvSpPr/>
          <p:nvPr/>
        </p:nvSpPr>
        <p:spPr>
          <a:xfrm>
            <a:off x="7477125" y="1600200"/>
            <a:ext cx="304800" cy="0"/>
          </a:xfrm>
          <a:prstGeom prst="line">
            <a:avLst/>
          </a:prstGeom>
          <a:ln w="9525" cap="flat" cmpd="sng">
            <a:solidFill>
              <a:schemeClr val="tx1"/>
            </a:solidFill>
            <a:prstDash val="solid"/>
            <a:headEnd type="none" w="med" len="med"/>
            <a:tailEnd type="triangle" w="med" len="med"/>
          </a:ln>
        </p:spPr>
      </p:sp>
      <p:pic>
        <p:nvPicPr>
          <p:cNvPr id="347178" name="图片 347177" descr="IN00561_"/>
          <p:cNvPicPr>
            <a:picLocks noChangeAspect="1"/>
          </p:cNvPicPr>
          <p:nvPr/>
        </p:nvPicPr>
        <p:blipFill>
          <a:blip r:embed="rId1"/>
          <a:stretch>
            <a:fillRect/>
          </a:stretch>
        </p:blipFill>
        <p:spPr>
          <a:xfrm>
            <a:off x="7653338" y="2347913"/>
            <a:ext cx="428625" cy="533400"/>
          </a:xfrm>
          <a:prstGeom prst="rect">
            <a:avLst/>
          </a:prstGeom>
          <a:noFill/>
          <a:ln w="9525">
            <a:noFill/>
          </a:ln>
        </p:spPr>
      </p:pic>
      <p:sp>
        <p:nvSpPr>
          <p:cNvPr id="347179" name="直接连接符 347178"/>
          <p:cNvSpPr/>
          <p:nvPr/>
        </p:nvSpPr>
        <p:spPr>
          <a:xfrm>
            <a:off x="8153400" y="1905000"/>
            <a:ext cx="0" cy="533400"/>
          </a:xfrm>
          <a:prstGeom prst="line">
            <a:avLst/>
          </a:prstGeom>
          <a:ln w="9525" cap="flat" cmpd="sng">
            <a:solidFill>
              <a:schemeClr val="tx1"/>
            </a:solidFill>
            <a:prstDash val="solid"/>
            <a:headEnd type="none" w="med" len="med"/>
            <a:tailEnd type="triangle" w="med" len="med"/>
          </a:ln>
        </p:spPr>
      </p:sp>
      <p:sp>
        <p:nvSpPr>
          <p:cNvPr id="347180" name="文本框 347179"/>
          <p:cNvSpPr txBox="1"/>
          <p:nvPr/>
        </p:nvSpPr>
        <p:spPr>
          <a:xfrm>
            <a:off x="6276975" y="3582988"/>
            <a:ext cx="1066800" cy="274637"/>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重车过磅</a:t>
            </a:r>
            <a:endParaRPr lang="zh-CN" altLang="en-US" sz="1200" dirty="0">
              <a:solidFill>
                <a:schemeClr val="accent2"/>
              </a:solidFill>
              <a:latin typeface="Times New Roman" panose="02020603050405020304" charset="0"/>
            </a:endParaRPr>
          </a:p>
        </p:txBody>
      </p:sp>
      <p:sp>
        <p:nvSpPr>
          <p:cNvPr id="347181" name="直接连接符 347180"/>
          <p:cNvSpPr/>
          <p:nvPr/>
        </p:nvSpPr>
        <p:spPr>
          <a:xfrm>
            <a:off x="6705600" y="3810000"/>
            <a:ext cx="0" cy="304800"/>
          </a:xfrm>
          <a:prstGeom prst="line">
            <a:avLst/>
          </a:prstGeom>
          <a:ln w="9525" cap="flat" cmpd="sng">
            <a:solidFill>
              <a:schemeClr val="tx1"/>
            </a:solidFill>
            <a:prstDash val="solid"/>
            <a:headEnd type="none" w="med" len="med"/>
            <a:tailEnd type="triangle" w="med" len="med"/>
          </a:ln>
        </p:spPr>
      </p:sp>
      <p:sp>
        <p:nvSpPr>
          <p:cNvPr id="347182" name="文本框 347181"/>
          <p:cNvSpPr txBox="1"/>
          <p:nvPr/>
        </p:nvSpPr>
        <p:spPr>
          <a:xfrm>
            <a:off x="6115050" y="4081463"/>
            <a:ext cx="1524000" cy="274637"/>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填写毛重净重</a:t>
            </a:r>
            <a:endParaRPr lang="zh-CN" altLang="en-US" sz="1200" dirty="0">
              <a:solidFill>
                <a:schemeClr val="accent2"/>
              </a:solidFill>
              <a:latin typeface="Times New Roman" panose="02020603050405020304" charset="0"/>
            </a:endParaRPr>
          </a:p>
        </p:txBody>
      </p:sp>
      <p:sp>
        <p:nvSpPr>
          <p:cNvPr id="347183" name="直接连接符 347182"/>
          <p:cNvSpPr/>
          <p:nvPr/>
        </p:nvSpPr>
        <p:spPr>
          <a:xfrm flipV="1">
            <a:off x="4876800" y="2667000"/>
            <a:ext cx="1290638" cy="0"/>
          </a:xfrm>
          <a:prstGeom prst="line">
            <a:avLst/>
          </a:prstGeom>
          <a:ln w="9525" cap="flat" cmpd="sng">
            <a:solidFill>
              <a:schemeClr val="tx1"/>
            </a:solidFill>
            <a:prstDash val="solid"/>
            <a:headEnd type="none" w="med" len="med"/>
            <a:tailEnd type="none" w="med" len="med"/>
          </a:ln>
        </p:spPr>
      </p:sp>
      <p:sp>
        <p:nvSpPr>
          <p:cNvPr id="347184" name="直接连接符 347183"/>
          <p:cNvSpPr/>
          <p:nvPr/>
        </p:nvSpPr>
        <p:spPr>
          <a:xfrm>
            <a:off x="6172200" y="1403350"/>
            <a:ext cx="323850" cy="0"/>
          </a:xfrm>
          <a:prstGeom prst="line">
            <a:avLst/>
          </a:prstGeom>
          <a:ln w="9525" cap="flat" cmpd="sng">
            <a:solidFill>
              <a:schemeClr val="tx1"/>
            </a:solidFill>
            <a:prstDash val="solid"/>
            <a:headEnd type="none" w="med" len="med"/>
            <a:tailEnd type="triangle" w="med" len="med"/>
          </a:ln>
        </p:spPr>
      </p:sp>
      <p:sp>
        <p:nvSpPr>
          <p:cNvPr id="347185" name="文本框 347184"/>
          <p:cNvSpPr txBox="1"/>
          <p:nvPr/>
        </p:nvSpPr>
        <p:spPr>
          <a:xfrm>
            <a:off x="2133600" y="5253038"/>
            <a:ext cx="990600" cy="336550"/>
          </a:xfrm>
          <a:prstGeom prst="rect">
            <a:avLst/>
          </a:prstGeom>
          <a:noFill/>
          <a:ln w="9525">
            <a:noFill/>
          </a:ln>
        </p:spPr>
        <p:txBody>
          <a:bodyPr>
            <a:spAutoFit/>
          </a:bodyPr>
          <a:p>
            <a:pPr fontAlgn="ctr">
              <a:spcBef>
                <a:spcPct val="50000"/>
              </a:spcBef>
            </a:pPr>
            <a:r>
              <a:rPr lang="zh-CN" altLang="en-US" sz="1600" dirty="0">
                <a:latin typeface="Times New Roman" panose="02020603050405020304" charset="0"/>
              </a:rPr>
              <a:t>门　卫</a:t>
            </a:r>
            <a:endParaRPr lang="zh-CN" altLang="en-US" sz="1600" dirty="0">
              <a:latin typeface="Times New Roman" panose="02020603050405020304" charset="0"/>
            </a:endParaRPr>
          </a:p>
        </p:txBody>
      </p:sp>
      <p:sp>
        <p:nvSpPr>
          <p:cNvPr id="347186" name="直接连接符 347185"/>
          <p:cNvSpPr/>
          <p:nvPr/>
        </p:nvSpPr>
        <p:spPr>
          <a:xfrm>
            <a:off x="8153400" y="3981450"/>
            <a:ext cx="0" cy="457200"/>
          </a:xfrm>
          <a:prstGeom prst="line">
            <a:avLst/>
          </a:prstGeom>
          <a:ln w="9525" cap="flat" cmpd="sng">
            <a:solidFill>
              <a:schemeClr val="tx1"/>
            </a:solidFill>
            <a:prstDash val="solid"/>
            <a:headEnd type="none" w="med" len="med"/>
            <a:tailEnd type="triangle" w="med" len="med"/>
          </a:ln>
        </p:spPr>
      </p:sp>
      <p:sp>
        <p:nvSpPr>
          <p:cNvPr id="347187" name="文本框 347186"/>
          <p:cNvSpPr txBox="1"/>
          <p:nvPr/>
        </p:nvSpPr>
        <p:spPr>
          <a:xfrm>
            <a:off x="7620000" y="4410075"/>
            <a:ext cx="121920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记帐键入电脑月底会计对帐</a:t>
            </a:r>
            <a:endParaRPr lang="zh-CN" altLang="en-US" sz="1200" dirty="0">
              <a:solidFill>
                <a:schemeClr val="accent2"/>
              </a:solidFill>
              <a:latin typeface="Times New Roman" panose="02020603050405020304" charset="0"/>
            </a:endParaRPr>
          </a:p>
        </p:txBody>
      </p:sp>
      <p:pic>
        <p:nvPicPr>
          <p:cNvPr id="347188" name="图片 347187" descr="IN00561_"/>
          <p:cNvPicPr>
            <a:picLocks noChangeAspect="1"/>
          </p:cNvPicPr>
          <p:nvPr/>
        </p:nvPicPr>
        <p:blipFill>
          <a:blip r:embed="rId1"/>
          <a:stretch>
            <a:fillRect/>
          </a:stretch>
        </p:blipFill>
        <p:spPr>
          <a:xfrm>
            <a:off x="4191000" y="4876800"/>
            <a:ext cx="428625" cy="533400"/>
          </a:xfrm>
          <a:prstGeom prst="rect">
            <a:avLst/>
          </a:prstGeom>
          <a:noFill/>
          <a:ln w="9525">
            <a:noFill/>
          </a:ln>
        </p:spPr>
      </p:pic>
      <p:sp>
        <p:nvSpPr>
          <p:cNvPr id="347189" name="直接连接符 347188"/>
          <p:cNvSpPr/>
          <p:nvPr/>
        </p:nvSpPr>
        <p:spPr>
          <a:xfrm>
            <a:off x="2514600" y="6083300"/>
            <a:ext cx="0" cy="304800"/>
          </a:xfrm>
          <a:prstGeom prst="line">
            <a:avLst/>
          </a:prstGeom>
          <a:ln w="9525" cap="flat" cmpd="sng">
            <a:solidFill>
              <a:schemeClr val="tx1"/>
            </a:solidFill>
            <a:prstDash val="solid"/>
            <a:headEnd type="none" w="med" len="med"/>
            <a:tailEnd type="triangle" w="med" len="med"/>
          </a:ln>
        </p:spPr>
      </p:sp>
      <p:sp>
        <p:nvSpPr>
          <p:cNvPr id="347190" name="文本框 347189"/>
          <p:cNvSpPr txBox="1"/>
          <p:nvPr/>
        </p:nvSpPr>
        <p:spPr>
          <a:xfrm>
            <a:off x="2076450" y="6324600"/>
            <a:ext cx="995363"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核对放行</a:t>
            </a:r>
            <a:endParaRPr lang="zh-CN" altLang="en-US" sz="1200" dirty="0">
              <a:solidFill>
                <a:schemeClr val="accent2"/>
              </a:solidFill>
              <a:latin typeface="Times New Roman" panose="02020603050405020304" charset="0"/>
            </a:endParaRPr>
          </a:p>
        </p:txBody>
      </p:sp>
      <p:sp>
        <p:nvSpPr>
          <p:cNvPr id="347195" name="直接连接符 347194"/>
          <p:cNvSpPr/>
          <p:nvPr/>
        </p:nvSpPr>
        <p:spPr>
          <a:xfrm flipH="1">
            <a:off x="6172200" y="1414463"/>
            <a:ext cx="0" cy="1266825"/>
          </a:xfrm>
          <a:prstGeom prst="line">
            <a:avLst/>
          </a:prstGeom>
          <a:ln w="9525" cap="flat" cmpd="sng">
            <a:solidFill>
              <a:schemeClr val="tx1"/>
            </a:solidFill>
            <a:prstDash val="solid"/>
            <a:headEnd type="none" w="med" len="med"/>
            <a:tailEnd type="none" w="med" len="med"/>
          </a:ln>
        </p:spPr>
      </p:sp>
      <p:sp>
        <p:nvSpPr>
          <p:cNvPr id="347196" name="文本框 347195"/>
          <p:cNvSpPr txBox="1"/>
          <p:nvPr/>
        </p:nvSpPr>
        <p:spPr>
          <a:xfrm>
            <a:off x="3990975" y="5638800"/>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47197" name="文本框 347196"/>
          <p:cNvSpPr txBox="1"/>
          <p:nvPr/>
        </p:nvSpPr>
        <p:spPr>
          <a:xfrm>
            <a:off x="4508500" y="5481638"/>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7200" name="流程图: 文档 347199"/>
          <p:cNvSpPr/>
          <p:nvPr/>
        </p:nvSpPr>
        <p:spPr>
          <a:xfrm>
            <a:off x="6324600" y="51927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01" name="流程图: 文档 347200"/>
          <p:cNvSpPr/>
          <p:nvPr/>
        </p:nvSpPr>
        <p:spPr>
          <a:xfrm>
            <a:off x="6248400" y="526891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02" name="文本框 347201"/>
          <p:cNvSpPr txBox="1"/>
          <p:nvPr/>
        </p:nvSpPr>
        <p:spPr>
          <a:xfrm>
            <a:off x="6276975" y="5322888"/>
            <a:ext cx="914400" cy="274637"/>
          </a:xfrm>
          <a:prstGeom prst="rect">
            <a:avLst/>
          </a:prstGeom>
          <a:noFill/>
          <a:ln w="9525">
            <a:noFill/>
          </a:ln>
        </p:spPr>
        <p:txBody>
          <a:bodyPr>
            <a:spAutoFit/>
          </a:bodyPr>
          <a:p>
            <a:pPr fontAlgn="ctr">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347204" name="文本框 347203"/>
          <p:cNvSpPr txBox="1"/>
          <p:nvPr/>
        </p:nvSpPr>
        <p:spPr>
          <a:xfrm>
            <a:off x="7010400" y="4976813"/>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7205" name="文本框 347204"/>
          <p:cNvSpPr txBox="1"/>
          <p:nvPr/>
        </p:nvSpPr>
        <p:spPr>
          <a:xfrm>
            <a:off x="6762750" y="5213350"/>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１</a:t>
            </a:r>
            <a:endParaRPr lang="zh-CN" altLang="en-US" sz="1000" dirty="0">
              <a:latin typeface="Times New Roman" panose="02020603050405020304" charset="0"/>
            </a:endParaRPr>
          </a:p>
        </p:txBody>
      </p:sp>
      <p:sp>
        <p:nvSpPr>
          <p:cNvPr id="347206" name="直接连接符 347205"/>
          <p:cNvSpPr/>
          <p:nvPr/>
        </p:nvSpPr>
        <p:spPr>
          <a:xfrm flipH="1">
            <a:off x="3048000" y="5791200"/>
            <a:ext cx="914400" cy="0"/>
          </a:xfrm>
          <a:prstGeom prst="line">
            <a:avLst/>
          </a:prstGeom>
          <a:ln w="9525" cap="flat" cmpd="sng">
            <a:solidFill>
              <a:schemeClr val="tx1"/>
            </a:solidFill>
            <a:prstDash val="solid"/>
            <a:headEnd type="none" w="med" len="med"/>
            <a:tailEnd type="triangle" w="med" len="med"/>
          </a:ln>
        </p:spPr>
      </p:sp>
      <p:sp>
        <p:nvSpPr>
          <p:cNvPr id="347207" name="流程图: 文档 347206"/>
          <p:cNvSpPr/>
          <p:nvPr/>
        </p:nvSpPr>
        <p:spPr>
          <a:xfrm>
            <a:off x="4038600" y="4191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08" name="流程图: 文档 347207"/>
          <p:cNvSpPr/>
          <p:nvPr/>
        </p:nvSpPr>
        <p:spPr>
          <a:xfrm>
            <a:off x="3957638" y="42814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09" name="文本框 347208"/>
          <p:cNvSpPr txBox="1"/>
          <p:nvPr/>
        </p:nvSpPr>
        <p:spPr>
          <a:xfrm>
            <a:off x="3962400" y="43005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210" name="文本框 347209"/>
          <p:cNvSpPr txBox="1"/>
          <p:nvPr/>
        </p:nvSpPr>
        <p:spPr>
          <a:xfrm>
            <a:off x="4467225" y="4224338"/>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7211" name="流程图: 文档 347210"/>
          <p:cNvSpPr/>
          <p:nvPr/>
        </p:nvSpPr>
        <p:spPr>
          <a:xfrm>
            <a:off x="2881313" y="4267200"/>
            <a:ext cx="714375" cy="457200"/>
          </a:xfrm>
          <a:prstGeom prst="flowChartDocument">
            <a:avLst/>
          </a:prstGeom>
          <a:noFill/>
          <a:ln w="9525" cap="flat" cmpd="sng">
            <a:solidFill>
              <a:schemeClr val="tx1"/>
            </a:solidFill>
            <a:prstDash val="solid"/>
            <a:miter/>
            <a:headEnd type="none" w="med" len="med"/>
            <a:tailEnd type="none" w="med" len="med"/>
          </a:ln>
        </p:spPr>
        <p:txBody>
          <a:bodyPr/>
          <a:p>
            <a:endParaRPr lang="zh-CN" altLang="en-US"/>
          </a:p>
        </p:txBody>
      </p:sp>
      <p:sp>
        <p:nvSpPr>
          <p:cNvPr id="347212" name="文本框 347211"/>
          <p:cNvSpPr txBox="1"/>
          <p:nvPr/>
        </p:nvSpPr>
        <p:spPr>
          <a:xfrm>
            <a:off x="2881313" y="43005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213" name="文本框 347212"/>
          <p:cNvSpPr txBox="1"/>
          <p:nvPr/>
        </p:nvSpPr>
        <p:spPr>
          <a:xfrm>
            <a:off x="3400425" y="4197350"/>
            <a:ext cx="457200" cy="244475"/>
          </a:xfrm>
          <a:prstGeom prst="rect">
            <a:avLst/>
          </a:prstGeom>
          <a:noFill/>
          <a:ln w="9525">
            <a:noFill/>
          </a:ln>
        </p:spPr>
        <p:txBody>
          <a:bodyPr>
            <a:spAutoFit/>
          </a:bodyPr>
          <a:p>
            <a:pPr fontAlgn="ctr">
              <a:spcBef>
                <a:spcPct val="50000"/>
              </a:spcBef>
            </a:pPr>
            <a:r>
              <a:rPr lang="zh-CN" altLang="en-US" sz="1000" dirty="0">
                <a:latin typeface="Times New Roman" panose="02020603050405020304" charset="0"/>
              </a:rPr>
              <a:t>４</a:t>
            </a:r>
            <a:endParaRPr lang="zh-CN" altLang="en-US" sz="1000" dirty="0">
              <a:latin typeface="Times New Roman" panose="02020603050405020304" charset="0"/>
            </a:endParaRPr>
          </a:p>
        </p:txBody>
      </p:sp>
      <p:sp>
        <p:nvSpPr>
          <p:cNvPr id="347214" name="直接连接符 347213"/>
          <p:cNvSpPr/>
          <p:nvPr/>
        </p:nvSpPr>
        <p:spPr>
          <a:xfrm flipH="1">
            <a:off x="3581400" y="4419600"/>
            <a:ext cx="381000" cy="0"/>
          </a:xfrm>
          <a:prstGeom prst="line">
            <a:avLst/>
          </a:prstGeom>
          <a:ln w="9525" cap="flat" cmpd="sng">
            <a:solidFill>
              <a:schemeClr val="tx1"/>
            </a:solidFill>
            <a:prstDash val="solid"/>
            <a:headEnd type="none" w="med" len="med"/>
            <a:tailEnd type="triangle" w="med" len="med"/>
          </a:ln>
        </p:spPr>
      </p:sp>
      <p:sp>
        <p:nvSpPr>
          <p:cNvPr id="347215" name="流程图: 文档 347214"/>
          <p:cNvSpPr/>
          <p:nvPr/>
        </p:nvSpPr>
        <p:spPr>
          <a:xfrm>
            <a:off x="5229225" y="1752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16" name="流程图: 文档 347215"/>
          <p:cNvSpPr/>
          <p:nvPr/>
        </p:nvSpPr>
        <p:spPr>
          <a:xfrm>
            <a:off x="5153025" y="1828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17" name="流程图: 文档 347216"/>
          <p:cNvSpPr/>
          <p:nvPr/>
        </p:nvSpPr>
        <p:spPr>
          <a:xfrm>
            <a:off x="5076825" y="1905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18" name="流程图: 文档 347217"/>
          <p:cNvSpPr/>
          <p:nvPr/>
        </p:nvSpPr>
        <p:spPr>
          <a:xfrm>
            <a:off x="5000625" y="1981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19" name="文本框 347218"/>
          <p:cNvSpPr txBox="1"/>
          <p:nvPr/>
        </p:nvSpPr>
        <p:spPr>
          <a:xfrm>
            <a:off x="5038725" y="2009775"/>
            <a:ext cx="81915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220" name="文本框 347219"/>
          <p:cNvSpPr txBox="1"/>
          <p:nvPr/>
        </p:nvSpPr>
        <p:spPr>
          <a:xfrm>
            <a:off x="5551488" y="19462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47221" name="文本框 347220"/>
          <p:cNvSpPr txBox="1"/>
          <p:nvPr/>
        </p:nvSpPr>
        <p:spPr>
          <a:xfrm>
            <a:off x="2743200" y="1371600"/>
            <a:ext cx="8382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车皮计划</a:t>
            </a:r>
            <a:endParaRPr lang="zh-CN" altLang="en-US" sz="1200" dirty="0">
              <a:solidFill>
                <a:schemeClr val="accent2"/>
              </a:solidFill>
              <a:latin typeface="Times New Roman" panose="02020603050405020304" charset="0"/>
            </a:endParaRPr>
          </a:p>
        </p:txBody>
      </p:sp>
      <p:sp>
        <p:nvSpPr>
          <p:cNvPr id="347222" name="文本框 347221"/>
          <p:cNvSpPr txBox="1"/>
          <p:nvPr/>
        </p:nvSpPr>
        <p:spPr>
          <a:xfrm>
            <a:off x="2743200" y="660400"/>
            <a:ext cx="7620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发货审批表</a:t>
            </a:r>
            <a:endParaRPr lang="zh-CN" altLang="en-US" sz="1200" dirty="0">
              <a:solidFill>
                <a:schemeClr val="accent2"/>
              </a:solidFill>
              <a:latin typeface="Times New Roman" panose="02020603050405020304" charset="0"/>
            </a:endParaRPr>
          </a:p>
        </p:txBody>
      </p:sp>
      <p:sp>
        <p:nvSpPr>
          <p:cNvPr id="347223" name="直接连接符 347222"/>
          <p:cNvSpPr/>
          <p:nvPr/>
        </p:nvSpPr>
        <p:spPr>
          <a:xfrm flipH="1">
            <a:off x="3124200" y="1143000"/>
            <a:ext cx="0" cy="304800"/>
          </a:xfrm>
          <a:prstGeom prst="line">
            <a:avLst/>
          </a:prstGeom>
          <a:ln w="9525" cap="flat" cmpd="sng">
            <a:solidFill>
              <a:schemeClr val="tx1"/>
            </a:solidFill>
            <a:prstDash val="solid"/>
            <a:headEnd type="none" w="med" len="med"/>
            <a:tailEnd type="triangle" w="med" len="med"/>
          </a:ln>
        </p:spPr>
      </p:sp>
      <p:pic>
        <p:nvPicPr>
          <p:cNvPr id="347224" name="图片 347223" descr="IN00561_"/>
          <p:cNvPicPr>
            <a:picLocks noChangeAspect="1"/>
          </p:cNvPicPr>
          <p:nvPr/>
        </p:nvPicPr>
        <p:blipFill>
          <a:blip r:embed="rId1"/>
          <a:stretch>
            <a:fillRect/>
          </a:stretch>
        </p:blipFill>
        <p:spPr>
          <a:xfrm>
            <a:off x="4143375" y="1143000"/>
            <a:ext cx="428625" cy="533400"/>
          </a:xfrm>
          <a:prstGeom prst="rect">
            <a:avLst/>
          </a:prstGeom>
          <a:noFill/>
          <a:ln w="9525">
            <a:noFill/>
          </a:ln>
        </p:spPr>
      </p:pic>
      <p:sp>
        <p:nvSpPr>
          <p:cNvPr id="347225" name="直接连接符 347224"/>
          <p:cNvSpPr/>
          <p:nvPr/>
        </p:nvSpPr>
        <p:spPr>
          <a:xfrm>
            <a:off x="3124200" y="2362200"/>
            <a:ext cx="0" cy="228600"/>
          </a:xfrm>
          <a:prstGeom prst="line">
            <a:avLst/>
          </a:prstGeom>
          <a:ln w="9525" cap="flat" cmpd="sng">
            <a:solidFill>
              <a:schemeClr val="tx1"/>
            </a:solidFill>
            <a:prstDash val="solid"/>
            <a:headEnd type="none" w="med" len="med"/>
            <a:tailEnd type="none" w="med" len="med"/>
          </a:ln>
        </p:spPr>
      </p:sp>
      <p:sp>
        <p:nvSpPr>
          <p:cNvPr id="347226" name="直接连接符 347225"/>
          <p:cNvSpPr/>
          <p:nvPr/>
        </p:nvSpPr>
        <p:spPr>
          <a:xfrm>
            <a:off x="3124200" y="2590800"/>
            <a:ext cx="609600" cy="0"/>
          </a:xfrm>
          <a:prstGeom prst="line">
            <a:avLst/>
          </a:prstGeom>
          <a:ln w="9525" cap="flat" cmpd="sng">
            <a:solidFill>
              <a:schemeClr val="tx1"/>
            </a:solidFill>
            <a:prstDash val="solid"/>
            <a:headEnd type="none" w="med" len="med"/>
            <a:tailEnd type="none" w="med" len="med"/>
          </a:ln>
        </p:spPr>
      </p:sp>
      <p:sp>
        <p:nvSpPr>
          <p:cNvPr id="347227" name="直接连接符 347226"/>
          <p:cNvSpPr/>
          <p:nvPr/>
        </p:nvSpPr>
        <p:spPr>
          <a:xfrm flipV="1">
            <a:off x="3733800" y="1371600"/>
            <a:ext cx="0" cy="1219200"/>
          </a:xfrm>
          <a:prstGeom prst="line">
            <a:avLst/>
          </a:prstGeom>
          <a:ln w="9525" cap="flat" cmpd="sng">
            <a:solidFill>
              <a:schemeClr val="tx1"/>
            </a:solidFill>
            <a:prstDash val="solid"/>
            <a:headEnd type="none" w="med" len="med"/>
            <a:tailEnd type="none" w="med" len="med"/>
          </a:ln>
        </p:spPr>
      </p:sp>
      <p:sp>
        <p:nvSpPr>
          <p:cNvPr id="347228" name="文本框 347227"/>
          <p:cNvSpPr txBox="1"/>
          <p:nvPr/>
        </p:nvSpPr>
        <p:spPr>
          <a:xfrm>
            <a:off x="3657600" y="825500"/>
            <a:ext cx="914400" cy="274638"/>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发货指令</a:t>
            </a:r>
            <a:endParaRPr lang="zh-CN" altLang="en-US" sz="1200" dirty="0">
              <a:solidFill>
                <a:schemeClr val="accent2"/>
              </a:solidFill>
              <a:latin typeface="Times New Roman" panose="02020603050405020304" charset="0"/>
            </a:endParaRPr>
          </a:p>
        </p:txBody>
      </p:sp>
      <p:sp>
        <p:nvSpPr>
          <p:cNvPr id="347229" name="直接连接符 347228"/>
          <p:cNvSpPr/>
          <p:nvPr/>
        </p:nvSpPr>
        <p:spPr>
          <a:xfrm>
            <a:off x="5576888" y="1371600"/>
            <a:ext cx="0" cy="228600"/>
          </a:xfrm>
          <a:prstGeom prst="line">
            <a:avLst/>
          </a:prstGeom>
          <a:ln w="9525" cap="flat" cmpd="sng">
            <a:solidFill>
              <a:schemeClr val="tx1"/>
            </a:solidFill>
            <a:prstDash val="solid"/>
            <a:headEnd type="none" w="med" len="med"/>
            <a:tailEnd type="triangle" w="med" len="med"/>
          </a:ln>
        </p:spPr>
      </p:sp>
      <p:sp>
        <p:nvSpPr>
          <p:cNvPr id="347230" name="直接连接符 347229"/>
          <p:cNvSpPr/>
          <p:nvPr/>
        </p:nvSpPr>
        <p:spPr>
          <a:xfrm flipH="1">
            <a:off x="4572000" y="1371600"/>
            <a:ext cx="990600" cy="0"/>
          </a:xfrm>
          <a:prstGeom prst="line">
            <a:avLst/>
          </a:prstGeom>
          <a:ln w="9525" cap="flat" cmpd="sng">
            <a:solidFill>
              <a:schemeClr val="tx1"/>
            </a:solidFill>
            <a:prstDash val="solid"/>
            <a:headEnd type="none" w="med" len="med"/>
            <a:tailEnd type="none" w="med" len="med"/>
          </a:ln>
        </p:spPr>
      </p:sp>
      <p:pic>
        <p:nvPicPr>
          <p:cNvPr id="347231" name="图片 347230" descr="IN00561_"/>
          <p:cNvPicPr>
            <a:picLocks noChangeAspect="1"/>
          </p:cNvPicPr>
          <p:nvPr/>
        </p:nvPicPr>
        <p:blipFill>
          <a:blip r:embed="rId1"/>
          <a:stretch>
            <a:fillRect/>
          </a:stretch>
        </p:blipFill>
        <p:spPr>
          <a:xfrm>
            <a:off x="3124200" y="3657600"/>
            <a:ext cx="428625" cy="533400"/>
          </a:xfrm>
          <a:prstGeom prst="rect">
            <a:avLst/>
          </a:prstGeom>
          <a:noFill/>
          <a:ln w="9525">
            <a:noFill/>
          </a:ln>
        </p:spPr>
      </p:pic>
      <p:sp>
        <p:nvSpPr>
          <p:cNvPr id="347233" name="直接连接符 347232"/>
          <p:cNvSpPr/>
          <p:nvPr/>
        </p:nvSpPr>
        <p:spPr>
          <a:xfrm flipH="1">
            <a:off x="1981200" y="4419600"/>
            <a:ext cx="914400" cy="0"/>
          </a:xfrm>
          <a:prstGeom prst="line">
            <a:avLst/>
          </a:prstGeom>
          <a:ln w="9525" cap="flat" cmpd="sng">
            <a:solidFill>
              <a:schemeClr val="tx1"/>
            </a:solidFill>
            <a:prstDash val="solid"/>
            <a:headEnd type="none" w="med" len="med"/>
            <a:tailEnd type="triangle" w="med" len="med"/>
          </a:ln>
        </p:spPr>
      </p:sp>
      <p:sp>
        <p:nvSpPr>
          <p:cNvPr id="347234" name="文本框 347233"/>
          <p:cNvSpPr txBox="1"/>
          <p:nvPr/>
        </p:nvSpPr>
        <p:spPr>
          <a:xfrm>
            <a:off x="1143000" y="4191000"/>
            <a:ext cx="995363"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发运日期和车皮号</a:t>
            </a:r>
            <a:endParaRPr lang="zh-CN" altLang="en-US" sz="1200" dirty="0">
              <a:solidFill>
                <a:schemeClr val="accent2"/>
              </a:solidFill>
              <a:latin typeface="Times New Roman" panose="02020603050405020304" charset="0"/>
            </a:endParaRPr>
          </a:p>
        </p:txBody>
      </p:sp>
      <p:sp>
        <p:nvSpPr>
          <p:cNvPr id="347235" name="文本框 347234"/>
          <p:cNvSpPr txBox="1"/>
          <p:nvPr/>
        </p:nvSpPr>
        <p:spPr>
          <a:xfrm>
            <a:off x="2212975" y="4162425"/>
            <a:ext cx="454025"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报</a:t>
            </a:r>
            <a:endParaRPr lang="zh-CN" altLang="en-US" sz="1200" dirty="0">
              <a:solidFill>
                <a:schemeClr val="accent2"/>
              </a:solidFill>
              <a:latin typeface="Times New Roman" panose="02020603050405020304" charset="0"/>
            </a:endParaRPr>
          </a:p>
        </p:txBody>
      </p:sp>
      <p:sp>
        <p:nvSpPr>
          <p:cNvPr id="347236" name="直接连接符 347235"/>
          <p:cNvSpPr/>
          <p:nvPr/>
        </p:nvSpPr>
        <p:spPr>
          <a:xfrm flipH="1">
            <a:off x="8169275" y="2660650"/>
            <a:ext cx="0" cy="457200"/>
          </a:xfrm>
          <a:prstGeom prst="line">
            <a:avLst/>
          </a:prstGeom>
          <a:ln w="9525" cap="flat" cmpd="sng">
            <a:solidFill>
              <a:schemeClr val="tx1"/>
            </a:solidFill>
            <a:prstDash val="solid"/>
            <a:headEnd type="none" w="med" len="med"/>
            <a:tailEnd type="triangle" w="med" len="med"/>
          </a:ln>
        </p:spPr>
      </p:sp>
      <p:sp>
        <p:nvSpPr>
          <p:cNvPr id="347237" name="文本框 347236"/>
          <p:cNvSpPr txBox="1"/>
          <p:nvPr/>
        </p:nvSpPr>
        <p:spPr>
          <a:xfrm>
            <a:off x="7740650" y="3124200"/>
            <a:ext cx="990600" cy="274638"/>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仓管签字</a:t>
            </a:r>
            <a:endParaRPr lang="zh-CN" altLang="en-US" sz="1200" dirty="0">
              <a:solidFill>
                <a:schemeClr val="accent2"/>
              </a:solidFill>
              <a:latin typeface="Times New Roman" panose="02020603050405020304" charset="0"/>
            </a:endParaRPr>
          </a:p>
        </p:txBody>
      </p:sp>
      <p:sp>
        <p:nvSpPr>
          <p:cNvPr id="347238" name="流程图: 文档 347237"/>
          <p:cNvSpPr/>
          <p:nvPr/>
        </p:nvSpPr>
        <p:spPr>
          <a:xfrm>
            <a:off x="1219200" y="685800"/>
            <a:ext cx="685800" cy="533400"/>
          </a:xfrm>
          <a:prstGeom prst="flowChartDocument">
            <a:avLst/>
          </a:prstGeom>
          <a:noFill/>
          <a:ln w="9525" cap="flat" cmpd="sng">
            <a:solidFill>
              <a:schemeClr val="tx1"/>
            </a:solidFill>
            <a:prstDash val="solid"/>
            <a:miter/>
            <a:headEnd type="none" w="med" len="med"/>
            <a:tailEnd type="none" w="med" len="med"/>
          </a:ln>
        </p:spPr>
        <p:txBody>
          <a:bodyPr/>
          <a:p>
            <a:endParaRPr lang="zh-CN" altLang="en-US"/>
          </a:p>
        </p:txBody>
      </p:sp>
      <p:sp>
        <p:nvSpPr>
          <p:cNvPr id="347239" name="流程图: 文档 347238"/>
          <p:cNvSpPr/>
          <p:nvPr/>
        </p:nvSpPr>
        <p:spPr>
          <a:xfrm>
            <a:off x="2781300" y="647700"/>
            <a:ext cx="685800" cy="533400"/>
          </a:xfrm>
          <a:prstGeom prst="flowChartDocument">
            <a:avLst/>
          </a:prstGeom>
          <a:noFill/>
          <a:ln w="9525" cap="flat" cmpd="sng">
            <a:solidFill>
              <a:schemeClr val="tx1"/>
            </a:solidFill>
            <a:prstDash val="solid"/>
            <a:miter/>
            <a:headEnd type="none" w="med" len="med"/>
            <a:tailEnd type="none" w="med" len="med"/>
          </a:ln>
        </p:spPr>
        <p:txBody>
          <a:bodyPr/>
          <a:p>
            <a:endParaRPr lang="zh-CN" altLang="en-US"/>
          </a:p>
        </p:txBody>
      </p:sp>
      <p:sp>
        <p:nvSpPr>
          <p:cNvPr id="347240" name="文本框 347239"/>
          <p:cNvSpPr txBox="1"/>
          <p:nvPr/>
        </p:nvSpPr>
        <p:spPr>
          <a:xfrm>
            <a:off x="4441825" y="26701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7241" name="流程图: 文档 347240"/>
          <p:cNvSpPr/>
          <p:nvPr/>
        </p:nvSpPr>
        <p:spPr>
          <a:xfrm>
            <a:off x="2138363" y="56308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42" name="文本框 347241"/>
          <p:cNvSpPr txBox="1"/>
          <p:nvPr/>
        </p:nvSpPr>
        <p:spPr>
          <a:xfrm>
            <a:off x="2686050" y="5586413"/>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7243" name="文本框 347242"/>
          <p:cNvSpPr txBox="1"/>
          <p:nvPr/>
        </p:nvSpPr>
        <p:spPr>
          <a:xfrm>
            <a:off x="2133600" y="570071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244" name="直接连接符 347243"/>
          <p:cNvSpPr/>
          <p:nvPr/>
        </p:nvSpPr>
        <p:spPr>
          <a:xfrm flipH="1">
            <a:off x="4724400" y="5434013"/>
            <a:ext cx="1524000" cy="0"/>
          </a:xfrm>
          <a:prstGeom prst="line">
            <a:avLst/>
          </a:prstGeom>
          <a:ln w="9525" cap="flat" cmpd="sng">
            <a:solidFill>
              <a:schemeClr val="tx1"/>
            </a:solidFill>
            <a:prstDash val="solid"/>
            <a:headEnd type="none" w="med" len="med"/>
            <a:tailEnd type="triangle" w="med" len="med"/>
          </a:ln>
        </p:spPr>
      </p:sp>
      <p:sp>
        <p:nvSpPr>
          <p:cNvPr id="347249" name="直接连接符 347248"/>
          <p:cNvSpPr/>
          <p:nvPr/>
        </p:nvSpPr>
        <p:spPr>
          <a:xfrm>
            <a:off x="3276600" y="4724400"/>
            <a:ext cx="0" cy="152400"/>
          </a:xfrm>
          <a:prstGeom prst="line">
            <a:avLst/>
          </a:prstGeom>
          <a:ln w="9525" cap="flat" cmpd="sng">
            <a:solidFill>
              <a:schemeClr val="tx1"/>
            </a:solidFill>
            <a:prstDash val="solid"/>
            <a:headEnd type="none" w="med" len="med"/>
            <a:tailEnd type="triangle" w="med" len="med"/>
          </a:ln>
        </p:spPr>
      </p:sp>
      <p:sp>
        <p:nvSpPr>
          <p:cNvPr id="347250" name="直接连接符 347249"/>
          <p:cNvSpPr/>
          <p:nvPr/>
        </p:nvSpPr>
        <p:spPr>
          <a:xfrm>
            <a:off x="2133600" y="5562600"/>
            <a:ext cx="762000" cy="0"/>
          </a:xfrm>
          <a:prstGeom prst="line">
            <a:avLst/>
          </a:prstGeom>
          <a:ln w="9525" cap="flat" cmpd="sng">
            <a:solidFill>
              <a:schemeClr val="tx1"/>
            </a:solidFill>
            <a:prstDash val="solid"/>
            <a:headEnd type="none" w="med" len="med"/>
            <a:tailEnd type="none" w="med" len="med"/>
          </a:ln>
        </p:spPr>
      </p:sp>
      <p:sp>
        <p:nvSpPr>
          <p:cNvPr id="347251" name="流程图: 文档 347250"/>
          <p:cNvSpPr/>
          <p:nvPr/>
        </p:nvSpPr>
        <p:spPr>
          <a:xfrm>
            <a:off x="6456363" y="21431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52" name="流程图: 文档 347251"/>
          <p:cNvSpPr/>
          <p:nvPr/>
        </p:nvSpPr>
        <p:spPr>
          <a:xfrm>
            <a:off x="6367463" y="22129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53" name="流程图: 文档 347252"/>
          <p:cNvSpPr/>
          <p:nvPr/>
        </p:nvSpPr>
        <p:spPr>
          <a:xfrm>
            <a:off x="6291263" y="22891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54" name="流程图: 文档 347253"/>
          <p:cNvSpPr/>
          <p:nvPr/>
        </p:nvSpPr>
        <p:spPr>
          <a:xfrm>
            <a:off x="6215063" y="23653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55" name="文本框 347254"/>
          <p:cNvSpPr txBox="1"/>
          <p:nvPr/>
        </p:nvSpPr>
        <p:spPr>
          <a:xfrm>
            <a:off x="6215063" y="239871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256" name="文本框 347255"/>
          <p:cNvSpPr txBox="1"/>
          <p:nvPr/>
        </p:nvSpPr>
        <p:spPr>
          <a:xfrm>
            <a:off x="7015163" y="2105025"/>
            <a:ext cx="2667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7257" name="文本框 347256"/>
          <p:cNvSpPr txBox="1"/>
          <p:nvPr/>
        </p:nvSpPr>
        <p:spPr>
          <a:xfrm>
            <a:off x="6764338" y="2322513"/>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7258" name="流程图: 文档 347257"/>
          <p:cNvSpPr/>
          <p:nvPr/>
        </p:nvSpPr>
        <p:spPr>
          <a:xfrm>
            <a:off x="7989888" y="118268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59" name="流程图: 文档 347258"/>
          <p:cNvSpPr/>
          <p:nvPr/>
        </p:nvSpPr>
        <p:spPr>
          <a:xfrm>
            <a:off x="7900988" y="12525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60" name="流程图: 文档 347259"/>
          <p:cNvSpPr/>
          <p:nvPr/>
        </p:nvSpPr>
        <p:spPr>
          <a:xfrm>
            <a:off x="7824788" y="13287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61" name="流程图: 文档 347260"/>
          <p:cNvSpPr/>
          <p:nvPr/>
        </p:nvSpPr>
        <p:spPr>
          <a:xfrm>
            <a:off x="7748588" y="14049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62" name="文本框 347261"/>
          <p:cNvSpPr txBox="1"/>
          <p:nvPr/>
        </p:nvSpPr>
        <p:spPr>
          <a:xfrm>
            <a:off x="7748588" y="143827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263" name="文本框 347262"/>
          <p:cNvSpPr txBox="1"/>
          <p:nvPr/>
        </p:nvSpPr>
        <p:spPr>
          <a:xfrm>
            <a:off x="8548688" y="1144588"/>
            <a:ext cx="2667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7264" name="文本框 347263"/>
          <p:cNvSpPr txBox="1"/>
          <p:nvPr/>
        </p:nvSpPr>
        <p:spPr>
          <a:xfrm>
            <a:off x="8297863" y="13620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47265" name="流程图: 文档 347264"/>
          <p:cNvSpPr/>
          <p:nvPr/>
        </p:nvSpPr>
        <p:spPr>
          <a:xfrm>
            <a:off x="7848600" y="3429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66" name="流程图: 文档 347265"/>
          <p:cNvSpPr/>
          <p:nvPr/>
        </p:nvSpPr>
        <p:spPr>
          <a:xfrm>
            <a:off x="7772400" y="3505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67" name="流程图: 文档 347266"/>
          <p:cNvSpPr/>
          <p:nvPr/>
        </p:nvSpPr>
        <p:spPr>
          <a:xfrm>
            <a:off x="7696200" y="3581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68" name="文本框 347267"/>
          <p:cNvSpPr txBox="1"/>
          <p:nvPr/>
        </p:nvSpPr>
        <p:spPr>
          <a:xfrm>
            <a:off x="7696200" y="3614738"/>
            <a:ext cx="9144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提货单</a:t>
            </a:r>
            <a:endParaRPr lang="zh-CN" altLang="en-US" sz="1400" dirty="0">
              <a:latin typeface="Times New Roman" panose="02020603050405020304" charset="0"/>
            </a:endParaRPr>
          </a:p>
        </p:txBody>
      </p:sp>
      <p:sp>
        <p:nvSpPr>
          <p:cNvPr id="347269" name="文本框 347268"/>
          <p:cNvSpPr txBox="1"/>
          <p:nvPr/>
        </p:nvSpPr>
        <p:spPr>
          <a:xfrm>
            <a:off x="8245475" y="353853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47270" name="文本框 347269"/>
          <p:cNvSpPr txBox="1"/>
          <p:nvPr/>
        </p:nvSpPr>
        <p:spPr>
          <a:xfrm>
            <a:off x="8396288" y="338137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7271" name="流程图: 文档 347270"/>
          <p:cNvSpPr/>
          <p:nvPr/>
        </p:nvSpPr>
        <p:spPr>
          <a:xfrm>
            <a:off x="6467475" y="43910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72" name="流程图: 文档 347271"/>
          <p:cNvSpPr/>
          <p:nvPr/>
        </p:nvSpPr>
        <p:spPr>
          <a:xfrm>
            <a:off x="6391275" y="44672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73" name="流程图: 文档 347272"/>
          <p:cNvSpPr/>
          <p:nvPr/>
        </p:nvSpPr>
        <p:spPr>
          <a:xfrm>
            <a:off x="6315075" y="454342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7274" name="文本框 347273"/>
          <p:cNvSpPr txBox="1"/>
          <p:nvPr/>
        </p:nvSpPr>
        <p:spPr>
          <a:xfrm>
            <a:off x="6315075" y="4576763"/>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提货单</a:t>
            </a:r>
            <a:endParaRPr lang="zh-CN" altLang="en-US" sz="1200" dirty="0">
              <a:latin typeface="Times New Roman" panose="02020603050405020304" charset="0"/>
            </a:endParaRPr>
          </a:p>
        </p:txBody>
      </p:sp>
      <p:sp>
        <p:nvSpPr>
          <p:cNvPr id="347275" name="文本框 347274"/>
          <p:cNvSpPr txBox="1"/>
          <p:nvPr/>
        </p:nvSpPr>
        <p:spPr>
          <a:xfrm>
            <a:off x="6864350" y="4500563"/>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347276" name="文本框 347275"/>
          <p:cNvSpPr txBox="1"/>
          <p:nvPr/>
        </p:nvSpPr>
        <p:spPr>
          <a:xfrm>
            <a:off x="7015163" y="43434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347277" name="直接连接符 347276"/>
          <p:cNvSpPr/>
          <p:nvPr/>
        </p:nvSpPr>
        <p:spPr>
          <a:xfrm>
            <a:off x="7191375" y="2357438"/>
            <a:ext cx="304800" cy="0"/>
          </a:xfrm>
          <a:prstGeom prst="line">
            <a:avLst/>
          </a:prstGeom>
          <a:ln w="9525" cap="flat" cmpd="sng">
            <a:solidFill>
              <a:schemeClr val="tx1"/>
            </a:solidFill>
            <a:prstDash val="solid"/>
            <a:headEnd type="none" w="med" len="med"/>
            <a:tailEnd type="none" w="med" len="med"/>
          </a:ln>
        </p:spPr>
      </p:sp>
      <p:sp>
        <p:nvSpPr>
          <p:cNvPr id="347278" name="直接连接符 347277"/>
          <p:cNvSpPr/>
          <p:nvPr/>
        </p:nvSpPr>
        <p:spPr>
          <a:xfrm>
            <a:off x="5562600" y="2362200"/>
            <a:ext cx="0" cy="533400"/>
          </a:xfrm>
          <a:prstGeom prst="line">
            <a:avLst/>
          </a:prstGeom>
          <a:ln w="9525" cap="flat" cmpd="sng">
            <a:solidFill>
              <a:srgbClr val="FF3300"/>
            </a:solidFill>
            <a:prstDash val="solid"/>
            <a:headEnd type="none" w="med" len="med"/>
            <a:tailEnd type="triangle" w="med" len="med"/>
          </a:ln>
        </p:spPr>
      </p:sp>
      <p:sp>
        <p:nvSpPr>
          <p:cNvPr id="347279" name="文本框 347278"/>
          <p:cNvSpPr txBox="1"/>
          <p:nvPr/>
        </p:nvSpPr>
        <p:spPr>
          <a:xfrm>
            <a:off x="5194300" y="2870200"/>
            <a:ext cx="91440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记帐月底保管对帐</a:t>
            </a:r>
            <a:endParaRPr lang="zh-CN" altLang="en-US" sz="1200" dirty="0">
              <a:solidFill>
                <a:schemeClr val="accent2"/>
              </a:solidFill>
              <a:latin typeface="Times New Roman" panose="02020603050405020304" charset="0"/>
            </a:endParaRPr>
          </a:p>
        </p:txBody>
      </p:sp>
      <p:sp>
        <p:nvSpPr>
          <p:cNvPr id="347280" name="文本框 347279"/>
          <p:cNvSpPr txBox="1"/>
          <p:nvPr/>
        </p:nvSpPr>
        <p:spPr>
          <a:xfrm>
            <a:off x="2730500" y="4800600"/>
            <a:ext cx="1219200" cy="457200"/>
          </a:xfrm>
          <a:prstGeom prst="rect">
            <a:avLst/>
          </a:prstGeom>
          <a:noFill/>
          <a:ln w="9525">
            <a:noFill/>
          </a:ln>
        </p:spPr>
        <p:txBody>
          <a:bodyPr>
            <a:spAutoFit/>
          </a:bodyPr>
          <a:p>
            <a:pPr fontAlgn="ctr">
              <a:spcBef>
                <a:spcPct val="50000"/>
              </a:spcBef>
            </a:pPr>
            <a:r>
              <a:rPr lang="zh-CN" altLang="en-US" sz="1200" dirty="0">
                <a:solidFill>
                  <a:schemeClr val="accent2"/>
                </a:solidFill>
                <a:latin typeface="Times New Roman" panose="02020603050405020304" charset="0"/>
              </a:rPr>
              <a:t>记帐键入电脑月底会计对帐</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82" name="菱形 327681"/>
          <p:cNvSpPr/>
          <p:nvPr/>
        </p:nvSpPr>
        <p:spPr>
          <a:xfrm>
            <a:off x="5257800" y="1828800"/>
            <a:ext cx="1066800" cy="381000"/>
          </a:xfrm>
          <a:prstGeom prst="diamond">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327683" name="文本框 327682"/>
          <p:cNvSpPr txBox="1"/>
          <p:nvPr/>
        </p:nvSpPr>
        <p:spPr>
          <a:xfrm>
            <a:off x="0" y="0"/>
            <a:ext cx="428625" cy="22098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盘点作业流程</a:t>
            </a:r>
            <a:endParaRPr lang="zh-CN" altLang="en-US" sz="1600" b="1" dirty="0">
              <a:solidFill>
                <a:schemeClr val="accent2"/>
              </a:solidFill>
              <a:latin typeface="Times New Roman" panose="02020603050405020304" charset="0"/>
            </a:endParaRPr>
          </a:p>
        </p:txBody>
      </p:sp>
      <p:sp>
        <p:nvSpPr>
          <p:cNvPr id="327684" name="直接连接符 327683"/>
          <p:cNvSpPr/>
          <p:nvPr/>
        </p:nvSpPr>
        <p:spPr>
          <a:xfrm>
            <a:off x="990600" y="463550"/>
            <a:ext cx="7543800" cy="0"/>
          </a:xfrm>
          <a:prstGeom prst="line">
            <a:avLst/>
          </a:prstGeom>
          <a:ln w="9525" cap="flat" cmpd="sng">
            <a:solidFill>
              <a:schemeClr val="tx1"/>
            </a:solidFill>
            <a:prstDash val="solid"/>
            <a:headEnd type="none" w="med" len="med"/>
            <a:tailEnd type="none" w="med" len="med"/>
          </a:ln>
        </p:spPr>
      </p:sp>
      <p:sp>
        <p:nvSpPr>
          <p:cNvPr id="327685" name="文本框 327684"/>
          <p:cNvSpPr txBox="1"/>
          <p:nvPr/>
        </p:nvSpPr>
        <p:spPr>
          <a:xfrm>
            <a:off x="914400" y="127000"/>
            <a:ext cx="7543800" cy="336550"/>
          </a:xfrm>
          <a:prstGeom prst="rect">
            <a:avLst/>
          </a:prstGeom>
          <a:noFill/>
          <a:ln w="9525">
            <a:noFill/>
          </a:ln>
        </p:spPr>
        <p:txBody>
          <a:bodyPr>
            <a:spAutoFit/>
          </a:bodyPr>
          <a:p>
            <a:pPr fontAlgn="ctr">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财务部                             公司会计                     分厂会计                           仓管员</a:t>
            </a:r>
            <a:endParaRPr lang="zh-CN" altLang="en-US" sz="1600" dirty="0">
              <a:latin typeface="Times New Roman" panose="02020603050405020304" charset="0"/>
            </a:endParaRPr>
          </a:p>
        </p:txBody>
      </p:sp>
      <p:sp>
        <p:nvSpPr>
          <p:cNvPr id="327686" name="流程图: 文档 327685"/>
          <p:cNvSpPr/>
          <p:nvPr/>
        </p:nvSpPr>
        <p:spPr>
          <a:xfrm>
            <a:off x="5410200" y="36528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687" name="流程图: 文档 327686"/>
          <p:cNvSpPr/>
          <p:nvPr/>
        </p:nvSpPr>
        <p:spPr>
          <a:xfrm>
            <a:off x="5334000" y="37290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688" name="流程图: 文档 327687"/>
          <p:cNvSpPr/>
          <p:nvPr/>
        </p:nvSpPr>
        <p:spPr>
          <a:xfrm>
            <a:off x="5257800" y="38052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689" name="文本框 327688"/>
          <p:cNvSpPr txBox="1"/>
          <p:nvPr/>
        </p:nvSpPr>
        <p:spPr>
          <a:xfrm>
            <a:off x="5257800" y="383857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盘存表</a:t>
            </a:r>
            <a:endParaRPr lang="zh-CN" altLang="en-US" sz="1200" dirty="0">
              <a:latin typeface="Times New Roman" panose="02020603050405020304" charset="0"/>
            </a:endParaRPr>
          </a:p>
        </p:txBody>
      </p:sp>
      <p:sp>
        <p:nvSpPr>
          <p:cNvPr id="327690" name="直接连接符 327689"/>
          <p:cNvSpPr/>
          <p:nvPr/>
        </p:nvSpPr>
        <p:spPr>
          <a:xfrm>
            <a:off x="5791200" y="3209925"/>
            <a:ext cx="0" cy="425450"/>
          </a:xfrm>
          <a:prstGeom prst="line">
            <a:avLst/>
          </a:prstGeom>
          <a:ln w="9525" cap="flat" cmpd="sng">
            <a:solidFill>
              <a:schemeClr val="tx1"/>
            </a:solidFill>
            <a:prstDash val="solid"/>
            <a:headEnd type="none" w="med" len="med"/>
            <a:tailEnd type="triangle" w="med" len="med"/>
          </a:ln>
        </p:spPr>
      </p:sp>
      <p:sp>
        <p:nvSpPr>
          <p:cNvPr id="327691" name="直接连接符 327690"/>
          <p:cNvSpPr/>
          <p:nvPr/>
        </p:nvSpPr>
        <p:spPr>
          <a:xfrm>
            <a:off x="5791200" y="4194175"/>
            <a:ext cx="0" cy="276225"/>
          </a:xfrm>
          <a:prstGeom prst="line">
            <a:avLst/>
          </a:prstGeom>
          <a:ln w="9525" cap="flat" cmpd="sng">
            <a:solidFill>
              <a:schemeClr val="tx1"/>
            </a:solidFill>
            <a:prstDash val="solid"/>
            <a:headEnd type="none" w="med" len="med"/>
            <a:tailEnd type="none" w="med" len="med"/>
          </a:ln>
        </p:spPr>
      </p:sp>
      <p:sp>
        <p:nvSpPr>
          <p:cNvPr id="327692" name="直接连接符 327691"/>
          <p:cNvSpPr/>
          <p:nvPr/>
        </p:nvSpPr>
        <p:spPr>
          <a:xfrm flipV="1">
            <a:off x="1676400" y="4470400"/>
            <a:ext cx="6096000" cy="0"/>
          </a:xfrm>
          <a:prstGeom prst="line">
            <a:avLst/>
          </a:prstGeom>
          <a:ln w="9525" cap="flat" cmpd="sng">
            <a:solidFill>
              <a:schemeClr val="tx1"/>
            </a:solidFill>
            <a:prstDash val="solid"/>
            <a:headEnd type="none" w="med" len="med"/>
            <a:tailEnd type="none" w="med" len="med"/>
          </a:ln>
        </p:spPr>
      </p:sp>
      <p:sp>
        <p:nvSpPr>
          <p:cNvPr id="327693" name="直接连接符 327692"/>
          <p:cNvSpPr/>
          <p:nvPr/>
        </p:nvSpPr>
        <p:spPr>
          <a:xfrm>
            <a:off x="1676400" y="4470400"/>
            <a:ext cx="0" cy="381000"/>
          </a:xfrm>
          <a:prstGeom prst="line">
            <a:avLst/>
          </a:prstGeom>
          <a:ln w="9525" cap="flat" cmpd="sng">
            <a:solidFill>
              <a:schemeClr val="tx1"/>
            </a:solidFill>
            <a:prstDash val="solid"/>
            <a:headEnd type="none" w="med" len="med"/>
            <a:tailEnd type="triangle" w="med" len="med"/>
          </a:ln>
        </p:spPr>
      </p:sp>
      <p:sp>
        <p:nvSpPr>
          <p:cNvPr id="327694" name="直接连接符 327693"/>
          <p:cNvSpPr/>
          <p:nvPr/>
        </p:nvSpPr>
        <p:spPr>
          <a:xfrm>
            <a:off x="7773988" y="4470400"/>
            <a:ext cx="0" cy="381000"/>
          </a:xfrm>
          <a:prstGeom prst="line">
            <a:avLst/>
          </a:prstGeom>
          <a:ln w="9525" cap="flat" cmpd="sng">
            <a:solidFill>
              <a:schemeClr val="tx1"/>
            </a:solidFill>
            <a:prstDash val="solid"/>
            <a:headEnd type="none" w="med" len="med"/>
            <a:tailEnd type="triangle" w="med" len="med"/>
          </a:ln>
        </p:spPr>
      </p:sp>
      <p:sp>
        <p:nvSpPr>
          <p:cNvPr id="327695" name="流程图: 文档 327694"/>
          <p:cNvSpPr/>
          <p:nvPr/>
        </p:nvSpPr>
        <p:spPr>
          <a:xfrm>
            <a:off x="7392988" y="4851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696" name="文本框 327695"/>
          <p:cNvSpPr txBox="1"/>
          <p:nvPr/>
        </p:nvSpPr>
        <p:spPr>
          <a:xfrm>
            <a:off x="7392988" y="48847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盘存表</a:t>
            </a:r>
            <a:endParaRPr lang="zh-CN" altLang="en-US" sz="1200" dirty="0">
              <a:latin typeface="Times New Roman" panose="02020603050405020304" charset="0"/>
            </a:endParaRPr>
          </a:p>
        </p:txBody>
      </p:sp>
      <p:sp>
        <p:nvSpPr>
          <p:cNvPr id="327697" name="流程图: 文档 327696"/>
          <p:cNvSpPr/>
          <p:nvPr/>
        </p:nvSpPr>
        <p:spPr>
          <a:xfrm>
            <a:off x="1295400" y="4851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698" name="文本框 327697"/>
          <p:cNvSpPr txBox="1"/>
          <p:nvPr/>
        </p:nvSpPr>
        <p:spPr>
          <a:xfrm>
            <a:off x="1295400" y="48847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盘存表</a:t>
            </a:r>
            <a:endParaRPr lang="zh-CN" altLang="en-US" sz="1200" dirty="0">
              <a:latin typeface="Times New Roman" panose="02020603050405020304" charset="0"/>
            </a:endParaRPr>
          </a:p>
        </p:txBody>
      </p:sp>
      <p:sp>
        <p:nvSpPr>
          <p:cNvPr id="327699" name="文本框 327698"/>
          <p:cNvSpPr txBox="1"/>
          <p:nvPr/>
        </p:nvSpPr>
        <p:spPr>
          <a:xfrm>
            <a:off x="6075363" y="3641725"/>
            <a:ext cx="7620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附盘存说明</a:t>
            </a:r>
            <a:endParaRPr lang="zh-CN" altLang="en-US" sz="1200" dirty="0">
              <a:solidFill>
                <a:schemeClr val="accent2"/>
              </a:solidFill>
              <a:latin typeface="Times New Roman" panose="02020603050405020304" charset="0"/>
            </a:endParaRPr>
          </a:p>
        </p:txBody>
      </p:sp>
      <p:sp>
        <p:nvSpPr>
          <p:cNvPr id="327700" name="直接连接符 327699"/>
          <p:cNvSpPr/>
          <p:nvPr/>
        </p:nvSpPr>
        <p:spPr>
          <a:xfrm>
            <a:off x="3810000" y="1371600"/>
            <a:ext cx="3962400" cy="0"/>
          </a:xfrm>
          <a:prstGeom prst="line">
            <a:avLst/>
          </a:prstGeom>
          <a:ln w="9525" cap="flat" cmpd="sng">
            <a:solidFill>
              <a:schemeClr val="tx1"/>
            </a:solidFill>
            <a:prstDash val="solid"/>
            <a:headEnd type="none" w="med" len="med"/>
            <a:tailEnd type="none" w="med" len="med"/>
          </a:ln>
        </p:spPr>
      </p:sp>
      <p:sp>
        <p:nvSpPr>
          <p:cNvPr id="327701" name="流程图: 文档 327700"/>
          <p:cNvSpPr/>
          <p:nvPr/>
        </p:nvSpPr>
        <p:spPr>
          <a:xfrm>
            <a:off x="7391400" y="609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702" name="流程图: 文档 327701"/>
          <p:cNvSpPr/>
          <p:nvPr/>
        </p:nvSpPr>
        <p:spPr>
          <a:xfrm>
            <a:off x="5411788" y="609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703" name="文本框 327702"/>
          <p:cNvSpPr txBox="1"/>
          <p:nvPr/>
        </p:nvSpPr>
        <p:spPr>
          <a:xfrm>
            <a:off x="5411788" y="642938"/>
            <a:ext cx="9144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会计帐</a:t>
            </a:r>
            <a:endParaRPr lang="zh-CN" altLang="en-US" sz="1200" dirty="0">
              <a:latin typeface="Times New Roman" panose="02020603050405020304" charset="0"/>
            </a:endParaRPr>
          </a:p>
        </p:txBody>
      </p:sp>
      <p:sp>
        <p:nvSpPr>
          <p:cNvPr id="327704" name="文本框 327703"/>
          <p:cNvSpPr txBox="1"/>
          <p:nvPr/>
        </p:nvSpPr>
        <p:spPr>
          <a:xfrm>
            <a:off x="7405688" y="638175"/>
            <a:ext cx="9144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明细帐</a:t>
            </a:r>
            <a:endParaRPr lang="zh-CN" altLang="en-US" sz="1200" dirty="0">
              <a:latin typeface="Times New Roman" panose="02020603050405020304" charset="0"/>
            </a:endParaRPr>
          </a:p>
        </p:txBody>
      </p:sp>
      <p:sp>
        <p:nvSpPr>
          <p:cNvPr id="327705" name="直接连接符 327704"/>
          <p:cNvSpPr/>
          <p:nvPr/>
        </p:nvSpPr>
        <p:spPr>
          <a:xfrm>
            <a:off x="5791200" y="2481263"/>
            <a:ext cx="0" cy="304800"/>
          </a:xfrm>
          <a:prstGeom prst="line">
            <a:avLst/>
          </a:prstGeom>
          <a:ln w="9525" cap="flat" cmpd="sng">
            <a:solidFill>
              <a:schemeClr val="tx1"/>
            </a:solidFill>
            <a:prstDash val="solid"/>
            <a:headEnd type="none" w="med" len="med"/>
            <a:tailEnd type="triangle" w="med" len="med"/>
          </a:ln>
        </p:spPr>
      </p:sp>
      <p:sp>
        <p:nvSpPr>
          <p:cNvPr id="327706" name="直接连接符 327705"/>
          <p:cNvSpPr/>
          <p:nvPr/>
        </p:nvSpPr>
        <p:spPr>
          <a:xfrm flipV="1">
            <a:off x="5791200" y="2190750"/>
            <a:ext cx="0" cy="304800"/>
          </a:xfrm>
          <a:prstGeom prst="line">
            <a:avLst/>
          </a:prstGeom>
          <a:ln w="9525" cap="flat" cmpd="sng">
            <a:solidFill>
              <a:schemeClr val="tx1"/>
            </a:solidFill>
            <a:prstDash val="solid"/>
            <a:headEnd type="none" w="med" len="med"/>
            <a:tailEnd type="none" w="med" len="med"/>
          </a:ln>
        </p:spPr>
      </p:sp>
      <p:sp>
        <p:nvSpPr>
          <p:cNvPr id="327707" name="文本框 327706"/>
          <p:cNvSpPr txBox="1"/>
          <p:nvPr/>
        </p:nvSpPr>
        <p:spPr>
          <a:xfrm>
            <a:off x="5424488" y="2724150"/>
            <a:ext cx="7620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实地实物盘存</a:t>
            </a:r>
            <a:endParaRPr lang="zh-CN" altLang="en-US" sz="1200" dirty="0">
              <a:solidFill>
                <a:schemeClr val="accent2"/>
              </a:solidFill>
              <a:latin typeface="Times New Roman" panose="02020603050405020304" charset="0"/>
            </a:endParaRPr>
          </a:p>
        </p:txBody>
      </p:sp>
      <p:sp>
        <p:nvSpPr>
          <p:cNvPr id="327708" name="直接连接符 327707"/>
          <p:cNvSpPr/>
          <p:nvPr/>
        </p:nvSpPr>
        <p:spPr>
          <a:xfrm flipH="1">
            <a:off x="4724400" y="3000375"/>
            <a:ext cx="762000" cy="0"/>
          </a:xfrm>
          <a:prstGeom prst="line">
            <a:avLst/>
          </a:prstGeom>
          <a:ln w="9525" cap="flat" cmpd="sng">
            <a:solidFill>
              <a:schemeClr val="tx1"/>
            </a:solidFill>
            <a:prstDash val="solid"/>
            <a:headEnd type="triangle" w="med" len="med"/>
            <a:tailEnd type="none" w="med" len="med"/>
          </a:ln>
        </p:spPr>
      </p:sp>
      <p:sp>
        <p:nvSpPr>
          <p:cNvPr id="327709" name="文本框 327708"/>
          <p:cNvSpPr txBox="1"/>
          <p:nvPr/>
        </p:nvSpPr>
        <p:spPr>
          <a:xfrm>
            <a:off x="3111500" y="2778125"/>
            <a:ext cx="175260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Times New Roman" panose="02020603050405020304" charset="0"/>
              </a:rPr>
              <a:t>每年</a:t>
            </a:r>
            <a:r>
              <a:rPr lang="en-US" altLang="zh-CN" sz="1200" dirty="0">
                <a:solidFill>
                  <a:schemeClr val="accent2"/>
                </a:solidFill>
                <a:latin typeface="Times New Roman" panose="02020603050405020304" charset="0"/>
              </a:rPr>
              <a:t>1~10</a:t>
            </a:r>
            <a:r>
              <a:rPr lang="zh-CN" altLang="en-US" sz="1200" dirty="0">
                <a:solidFill>
                  <a:schemeClr val="accent2"/>
                </a:solidFill>
                <a:latin typeface="Times New Roman" panose="02020603050405020304" charset="0"/>
              </a:rPr>
              <a:t>、</a:t>
            </a:r>
            <a:r>
              <a:rPr lang="en-US" altLang="zh-CN" sz="1200" dirty="0">
                <a:solidFill>
                  <a:schemeClr val="accent2"/>
                </a:solidFill>
                <a:latin typeface="Times New Roman" panose="02020603050405020304" charset="0"/>
              </a:rPr>
              <a:t>12</a:t>
            </a:r>
            <a:r>
              <a:rPr lang="zh-CN" altLang="en-US" sz="1200" dirty="0">
                <a:solidFill>
                  <a:schemeClr val="accent2"/>
                </a:solidFill>
                <a:latin typeface="Times New Roman" panose="02020603050405020304" charset="0"/>
              </a:rPr>
              <a:t>月为抽查盘存，</a:t>
            </a:r>
            <a:r>
              <a:rPr lang="en-US" altLang="zh-CN" sz="1200" dirty="0">
                <a:solidFill>
                  <a:schemeClr val="accent2"/>
                </a:solidFill>
                <a:latin typeface="Times New Roman" panose="02020603050405020304" charset="0"/>
              </a:rPr>
              <a:t>11</a:t>
            </a:r>
            <a:r>
              <a:rPr lang="zh-CN" altLang="en-US" sz="1200" dirty="0">
                <a:solidFill>
                  <a:schemeClr val="accent2"/>
                </a:solidFill>
                <a:latin typeface="Times New Roman" panose="02020603050405020304" charset="0"/>
              </a:rPr>
              <a:t>月为全面盘存</a:t>
            </a:r>
            <a:endParaRPr lang="zh-CN" altLang="en-US" sz="1200" dirty="0">
              <a:solidFill>
                <a:schemeClr val="accent2"/>
              </a:solidFill>
              <a:latin typeface="Times New Roman" panose="02020603050405020304" charset="0"/>
            </a:endParaRPr>
          </a:p>
        </p:txBody>
      </p:sp>
      <p:sp>
        <p:nvSpPr>
          <p:cNvPr id="327710" name="直接连接符 327709"/>
          <p:cNvSpPr/>
          <p:nvPr/>
        </p:nvSpPr>
        <p:spPr>
          <a:xfrm>
            <a:off x="3810000" y="838200"/>
            <a:ext cx="0" cy="533400"/>
          </a:xfrm>
          <a:prstGeom prst="line">
            <a:avLst/>
          </a:prstGeom>
          <a:ln w="9525" cap="flat" cmpd="sng">
            <a:solidFill>
              <a:schemeClr val="tx1"/>
            </a:solidFill>
            <a:prstDash val="solid"/>
            <a:headEnd type="none" w="med" len="med"/>
            <a:tailEnd type="none" w="med" len="med"/>
          </a:ln>
        </p:spPr>
      </p:sp>
      <p:sp>
        <p:nvSpPr>
          <p:cNvPr id="327711" name="直接连接符 327710"/>
          <p:cNvSpPr/>
          <p:nvPr/>
        </p:nvSpPr>
        <p:spPr>
          <a:xfrm>
            <a:off x="5792788" y="1066800"/>
            <a:ext cx="0" cy="304800"/>
          </a:xfrm>
          <a:prstGeom prst="line">
            <a:avLst/>
          </a:prstGeom>
          <a:ln w="9525" cap="flat" cmpd="sng">
            <a:solidFill>
              <a:schemeClr val="tx1"/>
            </a:solidFill>
            <a:prstDash val="solid"/>
            <a:headEnd type="none" w="med" len="med"/>
            <a:tailEnd type="none" w="med" len="med"/>
          </a:ln>
        </p:spPr>
      </p:sp>
      <p:sp>
        <p:nvSpPr>
          <p:cNvPr id="327712" name="直接连接符 327711"/>
          <p:cNvSpPr/>
          <p:nvPr/>
        </p:nvSpPr>
        <p:spPr>
          <a:xfrm>
            <a:off x="7758113" y="1066800"/>
            <a:ext cx="0" cy="304800"/>
          </a:xfrm>
          <a:prstGeom prst="line">
            <a:avLst/>
          </a:prstGeom>
          <a:ln w="9525" cap="flat" cmpd="sng">
            <a:solidFill>
              <a:schemeClr val="tx1"/>
            </a:solidFill>
            <a:prstDash val="solid"/>
            <a:headEnd type="none" w="med" len="med"/>
            <a:tailEnd type="none" w="med" len="med"/>
          </a:ln>
        </p:spPr>
      </p:sp>
      <p:sp>
        <p:nvSpPr>
          <p:cNvPr id="327713" name="文本框 327712"/>
          <p:cNvSpPr txBox="1"/>
          <p:nvPr/>
        </p:nvSpPr>
        <p:spPr>
          <a:xfrm>
            <a:off x="5359400" y="1879600"/>
            <a:ext cx="914400" cy="274638"/>
          </a:xfrm>
          <a:prstGeom prst="rect">
            <a:avLst/>
          </a:prstGeom>
          <a:noFill/>
          <a:ln w="9525">
            <a:noFill/>
          </a:ln>
        </p:spPr>
        <p:txBody>
          <a:bodyPr>
            <a:spAutoFit/>
          </a:bodyPr>
          <a:p>
            <a:pPr algn="ctr" fontAlgn="ctr">
              <a:spcBef>
                <a:spcPct val="50000"/>
              </a:spcBef>
            </a:pPr>
            <a:r>
              <a:rPr lang="zh-CN" altLang="en-US" sz="1200" dirty="0">
                <a:solidFill>
                  <a:schemeClr val="tx2"/>
                </a:solidFill>
                <a:latin typeface="Times New Roman" panose="02020603050405020304" charset="0"/>
              </a:rPr>
              <a:t>共同查帐</a:t>
            </a:r>
            <a:endParaRPr lang="zh-CN" altLang="en-US" sz="1200" dirty="0">
              <a:solidFill>
                <a:schemeClr val="tx2"/>
              </a:solidFill>
              <a:latin typeface="Times New Roman" panose="02020603050405020304" charset="0"/>
            </a:endParaRPr>
          </a:p>
        </p:txBody>
      </p:sp>
      <p:sp>
        <p:nvSpPr>
          <p:cNvPr id="327714" name="直接连接符 327713"/>
          <p:cNvSpPr/>
          <p:nvPr/>
        </p:nvSpPr>
        <p:spPr>
          <a:xfrm flipH="1">
            <a:off x="5791200" y="1371600"/>
            <a:ext cx="1588" cy="457200"/>
          </a:xfrm>
          <a:prstGeom prst="line">
            <a:avLst/>
          </a:prstGeom>
          <a:ln w="9525" cap="flat" cmpd="sng">
            <a:solidFill>
              <a:schemeClr val="tx1"/>
            </a:solidFill>
            <a:prstDash val="solid"/>
            <a:headEnd type="none" w="med" len="med"/>
            <a:tailEnd type="triangle" w="med" len="med"/>
          </a:ln>
        </p:spPr>
      </p:sp>
      <p:sp>
        <p:nvSpPr>
          <p:cNvPr id="327715" name="直接连接符 327714"/>
          <p:cNvSpPr/>
          <p:nvPr/>
        </p:nvSpPr>
        <p:spPr>
          <a:xfrm>
            <a:off x="6324600" y="2025650"/>
            <a:ext cx="609600" cy="0"/>
          </a:xfrm>
          <a:prstGeom prst="line">
            <a:avLst/>
          </a:prstGeom>
          <a:ln w="9525" cap="flat" cmpd="sng">
            <a:solidFill>
              <a:schemeClr val="tx1"/>
            </a:solidFill>
            <a:prstDash val="solid"/>
            <a:headEnd type="none" w="med" len="med"/>
            <a:tailEnd type="triangle" w="med" len="med"/>
          </a:ln>
        </p:spPr>
      </p:sp>
      <p:sp>
        <p:nvSpPr>
          <p:cNvPr id="327716" name="文本框 327715"/>
          <p:cNvSpPr txBox="1"/>
          <p:nvPr/>
        </p:nvSpPr>
        <p:spPr>
          <a:xfrm>
            <a:off x="6851650" y="1781175"/>
            <a:ext cx="908050" cy="457200"/>
          </a:xfrm>
          <a:prstGeom prst="rect">
            <a:avLst/>
          </a:prstGeom>
          <a:noFill/>
          <a:ln w="9525">
            <a:noFill/>
          </a:ln>
        </p:spPr>
        <p:txBody>
          <a:bodyPr>
            <a:spAutoFit/>
          </a:bodyPr>
          <a:p>
            <a:pPr algn="ctr" fontAlgn="ctr">
              <a:spcBef>
                <a:spcPct val="50000"/>
              </a:spcBef>
            </a:pPr>
            <a:r>
              <a:rPr lang="zh-CN" altLang="en-US" sz="1200" dirty="0">
                <a:solidFill>
                  <a:schemeClr val="accent2"/>
                </a:solidFill>
                <a:latin typeface="宋体" panose="02010600030101010101" pitchFamily="2" charset="-122"/>
              </a:rPr>
              <a:t>核对凭证查找原因</a:t>
            </a:r>
            <a:endParaRPr lang="zh-CN" altLang="en-US" sz="1200" dirty="0">
              <a:solidFill>
                <a:schemeClr val="accent2"/>
              </a:solidFill>
              <a:latin typeface="宋体" panose="02010600030101010101" pitchFamily="2" charset="-122"/>
            </a:endParaRPr>
          </a:p>
        </p:txBody>
      </p:sp>
      <p:sp>
        <p:nvSpPr>
          <p:cNvPr id="327717" name="文本框 327716"/>
          <p:cNvSpPr txBox="1"/>
          <p:nvPr/>
        </p:nvSpPr>
        <p:spPr>
          <a:xfrm>
            <a:off x="5410200" y="2209800"/>
            <a:ext cx="609600" cy="274638"/>
          </a:xfrm>
          <a:prstGeom prst="rect">
            <a:avLst/>
          </a:prstGeom>
          <a:noFill/>
          <a:ln w="9525">
            <a:noFill/>
          </a:ln>
        </p:spPr>
        <p:txBody>
          <a:bodyPr>
            <a:spAutoFit/>
          </a:bodyPr>
          <a:p>
            <a:pP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327718" name="文本框 327717"/>
          <p:cNvSpPr txBox="1"/>
          <p:nvPr/>
        </p:nvSpPr>
        <p:spPr>
          <a:xfrm>
            <a:off x="6286500" y="1790700"/>
            <a:ext cx="685800" cy="274638"/>
          </a:xfrm>
          <a:prstGeom prst="rect">
            <a:avLst/>
          </a:prstGeom>
          <a:noFill/>
          <a:ln w="9525">
            <a:noFill/>
          </a:ln>
        </p:spPr>
        <p:txBody>
          <a:bodyPr>
            <a:spAutoFit/>
          </a:bodyPr>
          <a:p>
            <a:pPr>
              <a:spcBef>
                <a:spcPct val="50000"/>
              </a:spcBef>
            </a:pPr>
            <a:r>
              <a:rPr lang="en-US" altLang="zh-CN" sz="1200">
                <a:solidFill>
                  <a:srgbClr val="FF0000"/>
                </a:solidFill>
                <a:latin typeface="Times New Roman" panose="02020603050405020304" charset="0"/>
              </a:rPr>
              <a:t>NG</a:t>
            </a:r>
            <a:endParaRPr lang="en-US" altLang="zh-CN" sz="1200">
              <a:solidFill>
                <a:srgbClr val="FF00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0466" name="文本框 190465"/>
          <p:cNvSpPr txBox="1"/>
          <p:nvPr/>
        </p:nvSpPr>
        <p:spPr>
          <a:xfrm>
            <a:off x="0" y="0"/>
            <a:ext cx="428625" cy="41148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员工辞退开除报批程序</a:t>
            </a:r>
            <a:endParaRPr lang="zh-CN" altLang="en-US" sz="1600" b="1" dirty="0">
              <a:solidFill>
                <a:schemeClr val="accent2"/>
              </a:solidFill>
              <a:latin typeface="Times New Roman" panose="02020603050405020304" charset="0"/>
            </a:endParaRPr>
          </a:p>
        </p:txBody>
      </p:sp>
      <p:sp>
        <p:nvSpPr>
          <p:cNvPr id="190467" name="文本框 190466"/>
          <p:cNvSpPr txBox="1"/>
          <p:nvPr/>
        </p:nvSpPr>
        <p:spPr>
          <a:xfrm>
            <a:off x="1600200" y="169863"/>
            <a:ext cx="6934200"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人事行政部                         总经理                          总裁</a:t>
            </a:r>
            <a:endParaRPr lang="zh-CN" altLang="en-US" sz="1600" dirty="0">
              <a:latin typeface="Times New Roman" panose="02020603050405020304" charset="0"/>
            </a:endParaRPr>
          </a:p>
        </p:txBody>
      </p:sp>
      <p:sp>
        <p:nvSpPr>
          <p:cNvPr id="190468" name="直接连接符 190467"/>
          <p:cNvSpPr/>
          <p:nvPr/>
        </p:nvSpPr>
        <p:spPr>
          <a:xfrm>
            <a:off x="1447800" y="457200"/>
            <a:ext cx="6781800" cy="0"/>
          </a:xfrm>
          <a:prstGeom prst="line">
            <a:avLst/>
          </a:prstGeom>
          <a:ln w="9525" cap="flat" cmpd="sng">
            <a:solidFill>
              <a:schemeClr val="tx1"/>
            </a:solidFill>
            <a:prstDash val="solid"/>
            <a:headEnd type="none" w="med" len="med"/>
            <a:tailEnd type="none" w="med" len="med"/>
          </a:ln>
        </p:spPr>
      </p:sp>
      <p:sp>
        <p:nvSpPr>
          <p:cNvPr id="190469" name="流程图: 文档 190468"/>
          <p:cNvSpPr/>
          <p:nvPr/>
        </p:nvSpPr>
        <p:spPr>
          <a:xfrm>
            <a:off x="3617913" y="57150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移交</a:t>
            </a:r>
            <a:endParaRPr lang="zh-CN" altLang="en-US" sz="1200" dirty="0">
              <a:latin typeface="Times New Roman" panose="02020603050405020304" charset="0"/>
            </a:endParaRPr>
          </a:p>
          <a:p>
            <a:pPr algn="ctr"/>
            <a:r>
              <a:rPr lang="zh-CN" altLang="en-US" sz="1200" dirty="0">
                <a:latin typeface="Times New Roman" panose="02020603050405020304" charset="0"/>
              </a:rPr>
              <a:t>登记表</a:t>
            </a:r>
            <a:endParaRPr lang="zh-CN" altLang="en-US" sz="1200" dirty="0">
              <a:latin typeface="Times New Roman" panose="02020603050405020304" charset="0"/>
            </a:endParaRPr>
          </a:p>
          <a:p>
            <a:pPr algn="ctr"/>
            <a:endParaRPr lang="zh-CN" altLang="en-US" sz="1200">
              <a:latin typeface="Times New Roman" panose="02020603050405020304" charset="0"/>
            </a:endParaRPr>
          </a:p>
        </p:txBody>
      </p:sp>
      <p:sp>
        <p:nvSpPr>
          <p:cNvPr id="190470" name="文本框 190469"/>
          <p:cNvSpPr txBox="1"/>
          <p:nvPr/>
        </p:nvSpPr>
        <p:spPr>
          <a:xfrm>
            <a:off x="1473200" y="457200"/>
            <a:ext cx="11430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用人单位填制</a:t>
            </a:r>
            <a:endParaRPr lang="zh-CN" altLang="en-US" sz="1200" dirty="0">
              <a:solidFill>
                <a:schemeClr val="accent2"/>
              </a:solidFill>
              <a:latin typeface="Times New Roman" panose="02020603050405020304" charset="0"/>
            </a:endParaRPr>
          </a:p>
        </p:txBody>
      </p:sp>
      <p:sp>
        <p:nvSpPr>
          <p:cNvPr id="190471" name="直接连接符 190470"/>
          <p:cNvSpPr/>
          <p:nvPr/>
        </p:nvSpPr>
        <p:spPr>
          <a:xfrm flipH="1">
            <a:off x="2019300" y="1371600"/>
            <a:ext cx="0" cy="304800"/>
          </a:xfrm>
          <a:prstGeom prst="line">
            <a:avLst/>
          </a:prstGeom>
          <a:ln w="9525" cap="flat" cmpd="sng">
            <a:solidFill>
              <a:schemeClr val="tx1"/>
            </a:solidFill>
            <a:prstDash val="solid"/>
            <a:headEnd type="none" w="med" len="med"/>
            <a:tailEnd type="triangle" w="med" len="med"/>
          </a:ln>
        </p:spPr>
      </p:sp>
      <p:sp>
        <p:nvSpPr>
          <p:cNvPr id="190472" name="流程图: 文档 190471"/>
          <p:cNvSpPr/>
          <p:nvPr/>
        </p:nvSpPr>
        <p:spPr>
          <a:xfrm>
            <a:off x="1668463" y="762000"/>
            <a:ext cx="71913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辞退开除</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90473" name="文本框 190472"/>
          <p:cNvSpPr txBox="1"/>
          <p:nvPr/>
        </p:nvSpPr>
        <p:spPr>
          <a:xfrm>
            <a:off x="1536700" y="2274888"/>
            <a:ext cx="10160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部长、经理签审</a:t>
            </a:r>
            <a:endParaRPr lang="zh-CN" altLang="en-US" sz="1200" dirty="0">
              <a:solidFill>
                <a:schemeClr val="accent2"/>
              </a:solidFill>
              <a:latin typeface="Times New Roman" panose="02020603050405020304" charset="0"/>
            </a:endParaRPr>
          </a:p>
        </p:txBody>
      </p:sp>
      <p:sp>
        <p:nvSpPr>
          <p:cNvPr id="190475" name="文本框 190474"/>
          <p:cNvSpPr txBox="1"/>
          <p:nvPr/>
        </p:nvSpPr>
        <p:spPr>
          <a:xfrm>
            <a:off x="1587500" y="3238500"/>
            <a:ext cx="9144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190476" name="直接连接符 190475"/>
          <p:cNvSpPr/>
          <p:nvPr/>
        </p:nvSpPr>
        <p:spPr>
          <a:xfrm flipH="1">
            <a:off x="2019300" y="2743200"/>
            <a:ext cx="0" cy="533400"/>
          </a:xfrm>
          <a:prstGeom prst="line">
            <a:avLst/>
          </a:prstGeom>
          <a:ln w="9525" cap="flat" cmpd="sng">
            <a:solidFill>
              <a:schemeClr val="tx1"/>
            </a:solidFill>
            <a:prstDash val="solid"/>
            <a:headEnd type="none" w="med" len="med"/>
            <a:tailEnd type="triangle" w="med" len="med"/>
          </a:ln>
        </p:spPr>
      </p:sp>
      <p:sp>
        <p:nvSpPr>
          <p:cNvPr id="190477" name="流程图: 文档 190476"/>
          <p:cNvSpPr/>
          <p:nvPr/>
        </p:nvSpPr>
        <p:spPr>
          <a:xfrm>
            <a:off x="1752600" y="580390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移交</a:t>
            </a:r>
            <a:endParaRPr lang="zh-CN" altLang="en-US" sz="1200" dirty="0">
              <a:latin typeface="Times New Roman" panose="02020603050405020304" charset="0"/>
            </a:endParaRPr>
          </a:p>
          <a:p>
            <a:pPr algn="ctr"/>
            <a:r>
              <a:rPr lang="zh-CN" altLang="en-US" sz="1200" dirty="0">
                <a:latin typeface="Times New Roman" panose="02020603050405020304" charset="0"/>
              </a:rPr>
              <a:t>登记表</a:t>
            </a:r>
            <a:endParaRPr lang="zh-CN" altLang="en-US" sz="1200" dirty="0">
              <a:latin typeface="Times New Roman" panose="02020603050405020304" charset="0"/>
            </a:endParaRPr>
          </a:p>
          <a:p>
            <a:pPr algn="ctr"/>
            <a:endParaRPr lang="zh-CN" altLang="en-US" sz="1200">
              <a:latin typeface="Times New Roman" panose="02020603050405020304" charset="0"/>
            </a:endParaRPr>
          </a:p>
        </p:txBody>
      </p:sp>
      <p:sp>
        <p:nvSpPr>
          <p:cNvPr id="190478" name="直接连接符 190477"/>
          <p:cNvSpPr/>
          <p:nvPr/>
        </p:nvSpPr>
        <p:spPr>
          <a:xfrm>
            <a:off x="3924300" y="1066800"/>
            <a:ext cx="0" cy="381000"/>
          </a:xfrm>
          <a:prstGeom prst="line">
            <a:avLst/>
          </a:prstGeom>
          <a:ln w="9525" cap="flat" cmpd="sng">
            <a:solidFill>
              <a:schemeClr val="tx1"/>
            </a:solidFill>
            <a:prstDash val="solid"/>
            <a:headEnd type="none" w="med" len="med"/>
            <a:tailEnd type="triangle" w="med" len="med"/>
          </a:ln>
        </p:spPr>
      </p:sp>
      <p:sp>
        <p:nvSpPr>
          <p:cNvPr id="190479" name="流程图: 文档 190478"/>
          <p:cNvSpPr/>
          <p:nvPr/>
        </p:nvSpPr>
        <p:spPr>
          <a:xfrm>
            <a:off x="3624263" y="4953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辞职</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90480" name="文本框 190479"/>
          <p:cNvSpPr txBox="1"/>
          <p:nvPr/>
        </p:nvSpPr>
        <p:spPr>
          <a:xfrm>
            <a:off x="3470275" y="140970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190481" name="文本框 190480"/>
          <p:cNvSpPr txBox="1"/>
          <p:nvPr/>
        </p:nvSpPr>
        <p:spPr>
          <a:xfrm>
            <a:off x="3467100" y="296068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90482" name="直接连接符 190481"/>
          <p:cNvSpPr/>
          <p:nvPr/>
        </p:nvSpPr>
        <p:spPr>
          <a:xfrm>
            <a:off x="3924300" y="2244725"/>
            <a:ext cx="0" cy="762000"/>
          </a:xfrm>
          <a:prstGeom prst="line">
            <a:avLst/>
          </a:prstGeom>
          <a:ln w="9525" cap="flat" cmpd="sng">
            <a:solidFill>
              <a:schemeClr val="tx1"/>
            </a:solidFill>
            <a:prstDash val="solid"/>
            <a:headEnd type="none" w="med" len="med"/>
            <a:tailEnd type="triangle" w="med" len="med"/>
          </a:ln>
        </p:spPr>
      </p:sp>
      <p:sp>
        <p:nvSpPr>
          <p:cNvPr id="190483" name="直接连接符 190482"/>
          <p:cNvSpPr/>
          <p:nvPr/>
        </p:nvSpPr>
        <p:spPr>
          <a:xfrm>
            <a:off x="2324100" y="3505200"/>
            <a:ext cx="762000" cy="0"/>
          </a:xfrm>
          <a:prstGeom prst="line">
            <a:avLst/>
          </a:prstGeom>
          <a:ln w="9525" cap="flat" cmpd="sng">
            <a:solidFill>
              <a:schemeClr val="tx1"/>
            </a:solidFill>
            <a:prstDash val="solid"/>
            <a:headEnd type="none" w="med" len="med"/>
            <a:tailEnd type="none" w="med" len="med"/>
          </a:ln>
        </p:spPr>
      </p:sp>
      <p:sp>
        <p:nvSpPr>
          <p:cNvPr id="190484" name="直接连接符 190483"/>
          <p:cNvSpPr/>
          <p:nvPr/>
        </p:nvSpPr>
        <p:spPr>
          <a:xfrm flipV="1">
            <a:off x="3086100" y="838200"/>
            <a:ext cx="0" cy="2667000"/>
          </a:xfrm>
          <a:prstGeom prst="line">
            <a:avLst/>
          </a:prstGeom>
          <a:ln w="9525" cap="flat" cmpd="sng">
            <a:solidFill>
              <a:schemeClr val="tx1"/>
            </a:solidFill>
            <a:prstDash val="solid"/>
            <a:headEnd type="none" w="med" len="med"/>
            <a:tailEnd type="none" w="med" len="med"/>
          </a:ln>
        </p:spPr>
      </p:sp>
      <p:sp>
        <p:nvSpPr>
          <p:cNvPr id="190485" name="直接连接符 190484"/>
          <p:cNvSpPr/>
          <p:nvPr/>
        </p:nvSpPr>
        <p:spPr>
          <a:xfrm>
            <a:off x="3086100" y="850900"/>
            <a:ext cx="533400" cy="0"/>
          </a:xfrm>
          <a:prstGeom prst="line">
            <a:avLst/>
          </a:prstGeom>
          <a:ln w="9525" cap="flat" cmpd="sng">
            <a:solidFill>
              <a:schemeClr val="tx1"/>
            </a:solidFill>
            <a:prstDash val="solid"/>
            <a:headEnd type="none" w="med" len="med"/>
            <a:tailEnd type="triangle" w="med" len="med"/>
          </a:ln>
        </p:spPr>
      </p:sp>
      <p:sp>
        <p:nvSpPr>
          <p:cNvPr id="190486" name="直接连接符 190485"/>
          <p:cNvSpPr/>
          <p:nvPr/>
        </p:nvSpPr>
        <p:spPr>
          <a:xfrm>
            <a:off x="3924300" y="3235325"/>
            <a:ext cx="0" cy="304800"/>
          </a:xfrm>
          <a:prstGeom prst="line">
            <a:avLst/>
          </a:prstGeom>
          <a:ln w="9525" cap="flat" cmpd="sng">
            <a:solidFill>
              <a:schemeClr val="tx1"/>
            </a:solidFill>
            <a:prstDash val="solid"/>
            <a:headEnd type="none" w="med" len="med"/>
            <a:tailEnd type="triangle" w="med" len="med"/>
          </a:ln>
        </p:spPr>
      </p:sp>
      <p:sp>
        <p:nvSpPr>
          <p:cNvPr id="190487" name="文本框 190486"/>
          <p:cNvSpPr txBox="1"/>
          <p:nvPr/>
        </p:nvSpPr>
        <p:spPr>
          <a:xfrm>
            <a:off x="3378200" y="3505200"/>
            <a:ext cx="11430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开具解除劳动关系通知书</a:t>
            </a:r>
            <a:endParaRPr lang="zh-CN" altLang="en-US" sz="1200" dirty="0">
              <a:solidFill>
                <a:schemeClr val="accent2"/>
              </a:solidFill>
              <a:latin typeface="Times New Roman" panose="02020603050405020304" charset="0"/>
            </a:endParaRPr>
          </a:p>
        </p:txBody>
      </p:sp>
      <p:sp>
        <p:nvSpPr>
          <p:cNvPr id="190488" name="流程图: 文档 190487"/>
          <p:cNvSpPr/>
          <p:nvPr/>
        </p:nvSpPr>
        <p:spPr>
          <a:xfrm>
            <a:off x="3678238" y="39433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190489" name="流程图: 文档 190488"/>
          <p:cNvSpPr/>
          <p:nvPr/>
        </p:nvSpPr>
        <p:spPr>
          <a:xfrm>
            <a:off x="3616325" y="4005263"/>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通知书</a:t>
            </a:r>
            <a:endParaRPr lang="zh-CN" altLang="en-US" sz="1200">
              <a:latin typeface="Times New Roman" panose="02020603050405020304" charset="0"/>
            </a:endParaRPr>
          </a:p>
        </p:txBody>
      </p:sp>
      <p:sp>
        <p:nvSpPr>
          <p:cNvPr id="190491" name="文本框 190490"/>
          <p:cNvSpPr txBox="1"/>
          <p:nvPr/>
        </p:nvSpPr>
        <p:spPr>
          <a:xfrm>
            <a:off x="3352800" y="6354763"/>
            <a:ext cx="11430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办理结算</a:t>
            </a:r>
            <a:endParaRPr lang="zh-CN" altLang="en-US" sz="1200" dirty="0">
              <a:solidFill>
                <a:schemeClr val="accent2"/>
              </a:solidFill>
              <a:latin typeface="Times New Roman" panose="02020603050405020304" charset="0"/>
            </a:endParaRPr>
          </a:p>
        </p:txBody>
      </p:sp>
      <p:sp>
        <p:nvSpPr>
          <p:cNvPr id="190492" name="流程图: 文档 190491"/>
          <p:cNvSpPr/>
          <p:nvPr/>
        </p:nvSpPr>
        <p:spPr>
          <a:xfrm>
            <a:off x="1744663" y="5070475"/>
            <a:ext cx="598487" cy="4159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通知书</a:t>
            </a:r>
            <a:endParaRPr lang="zh-CN" altLang="en-US" sz="1200" dirty="0">
              <a:latin typeface="Times New Roman" panose="02020603050405020304" charset="0"/>
            </a:endParaRPr>
          </a:p>
          <a:p>
            <a:pPr algn="ctr"/>
            <a:endParaRPr lang="zh-CN" altLang="en-US" sz="1200">
              <a:latin typeface="Times New Roman" panose="02020603050405020304" charset="0"/>
            </a:endParaRPr>
          </a:p>
        </p:txBody>
      </p:sp>
      <p:sp>
        <p:nvSpPr>
          <p:cNvPr id="190493" name="直接连接符 190492"/>
          <p:cNvSpPr/>
          <p:nvPr/>
        </p:nvSpPr>
        <p:spPr>
          <a:xfrm flipH="1">
            <a:off x="2057400" y="4203700"/>
            <a:ext cx="1485900" cy="0"/>
          </a:xfrm>
          <a:prstGeom prst="line">
            <a:avLst/>
          </a:prstGeom>
          <a:ln w="9525" cap="flat" cmpd="sng">
            <a:solidFill>
              <a:schemeClr val="tx1"/>
            </a:solidFill>
            <a:prstDash val="solid"/>
            <a:headEnd type="none" w="med" len="med"/>
            <a:tailEnd type="none" w="med" len="med"/>
          </a:ln>
        </p:spPr>
      </p:sp>
      <p:sp>
        <p:nvSpPr>
          <p:cNvPr id="190495" name="文本框 190494"/>
          <p:cNvSpPr txBox="1"/>
          <p:nvPr/>
        </p:nvSpPr>
        <p:spPr>
          <a:xfrm>
            <a:off x="1547813" y="1625600"/>
            <a:ext cx="966787"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车间或科室主管签审</a:t>
            </a:r>
            <a:endParaRPr lang="zh-CN" altLang="en-US" sz="1200" dirty="0">
              <a:solidFill>
                <a:schemeClr val="accent2"/>
              </a:solidFill>
              <a:latin typeface="Times New Roman" panose="02020603050405020304" charset="0"/>
            </a:endParaRPr>
          </a:p>
        </p:txBody>
      </p:sp>
      <p:sp>
        <p:nvSpPr>
          <p:cNvPr id="190496" name="直接连接符 190495"/>
          <p:cNvSpPr/>
          <p:nvPr/>
        </p:nvSpPr>
        <p:spPr>
          <a:xfrm>
            <a:off x="2019300" y="2071688"/>
            <a:ext cx="0" cy="266700"/>
          </a:xfrm>
          <a:prstGeom prst="line">
            <a:avLst/>
          </a:prstGeom>
          <a:ln w="9525" cap="flat" cmpd="sng">
            <a:solidFill>
              <a:schemeClr val="tx1"/>
            </a:solidFill>
            <a:prstDash val="solid"/>
            <a:headEnd type="none" w="med" len="med"/>
            <a:tailEnd type="triangle" w="med" len="med"/>
          </a:ln>
        </p:spPr>
      </p:sp>
      <p:sp>
        <p:nvSpPr>
          <p:cNvPr id="190498" name="文本框 190497"/>
          <p:cNvSpPr txBox="1"/>
          <p:nvPr/>
        </p:nvSpPr>
        <p:spPr>
          <a:xfrm>
            <a:off x="1905000" y="2803525"/>
            <a:ext cx="558800" cy="3968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除工人外</a:t>
            </a:r>
            <a:endParaRPr lang="zh-CN" altLang="en-US" sz="1000">
              <a:solidFill>
                <a:schemeClr val="accent2"/>
              </a:solidFill>
              <a:latin typeface="Times New Roman" panose="02020603050405020304" charset="0"/>
            </a:endParaRPr>
          </a:p>
        </p:txBody>
      </p:sp>
      <p:sp>
        <p:nvSpPr>
          <p:cNvPr id="190499" name="文本框 190498"/>
          <p:cNvSpPr txBox="1"/>
          <p:nvPr/>
        </p:nvSpPr>
        <p:spPr>
          <a:xfrm>
            <a:off x="3479800" y="198278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90500" name="文本框 190499"/>
          <p:cNvSpPr txBox="1"/>
          <p:nvPr/>
        </p:nvSpPr>
        <p:spPr>
          <a:xfrm>
            <a:off x="3835400" y="990600"/>
            <a:ext cx="584200" cy="3968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面谈当事人</a:t>
            </a:r>
            <a:endParaRPr lang="zh-CN" altLang="en-US" sz="1000">
              <a:solidFill>
                <a:schemeClr val="accent2"/>
              </a:solidFill>
              <a:latin typeface="Times New Roman" panose="02020603050405020304" charset="0"/>
            </a:endParaRPr>
          </a:p>
        </p:txBody>
      </p:sp>
      <p:sp>
        <p:nvSpPr>
          <p:cNvPr id="190501" name="直接连接符 190500"/>
          <p:cNvSpPr/>
          <p:nvPr/>
        </p:nvSpPr>
        <p:spPr>
          <a:xfrm flipH="1">
            <a:off x="3924300" y="1676400"/>
            <a:ext cx="0" cy="381000"/>
          </a:xfrm>
          <a:prstGeom prst="line">
            <a:avLst/>
          </a:prstGeom>
          <a:ln w="9525" cap="flat" cmpd="sng">
            <a:solidFill>
              <a:schemeClr val="tx1"/>
            </a:solidFill>
            <a:prstDash val="solid"/>
            <a:headEnd type="none" w="med" len="med"/>
            <a:tailEnd type="triangle" w="med" len="med"/>
          </a:ln>
        </p:spPr>
      </p:sp>
      <p:sp>
        <p:nvSpPr>
          <p:cNvPr id="190502" name="文本框 190501"/>
          <p:cNvSpPr txBox="1"/>
          <p:nvPr/>
        </p:nvSpPr>
        <p:spPr>
          <a:xfrm>
            <a:off x="3822700" y="2270125"/>
            <a:ext cx="558800" cy="5492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本科以上员工</a:t>
            </a:r>
            <a:endParaRPr lang="zh-CN" altLang="en-US" sz="1000">
              <a:solidFill>
                <a:schemeClr val="accent2"/>
              </a:solidFill>
              <a:latin typeface="Times New Roman" panose="02020603050405020304" charset="0"/>
            </a:endParaRPr>
          </a:p>
        </p:txBody>
      </p:sp>
      <p:sp>
        <p:nvSpPr>
          <p:cNvPr id="190503" name="文本框 190502"/>
          <p:cNvSpPr txBox="1"/>
          <p:nvPr/>
        </p:nvSpPr>
        <p:spPr>
          <a:xfrm>
            <a:off x="3556000" y="2270125"/>
            <a:ext cx="457200" cy="5492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面谈当事人</a:t>
            </a:r>
            <a:endParaRPr lang="zh-CN" altLang="en-US" sz="1000">
              <a:solidFill>
                <a:schemeClr val="accent2"/>
              </a:solidFill>
              <a:latin typeface="Times New Roman" panose="02020603050405020304" charset="0"/>
            </a:endParaRPr>
          </a:p>
        </p:txBody>
      </p:sp>
      <p:sp>
        <p:nvSpPr>
          <p:cNvPr id="190504" name="直接连接符 190503"/>
          <p:cNvSpPr/>
          <p:nvPr/>
        </p:nvSpPr>
        <p:spPr>
          <a:xfrm>
            <a:off x="4305300" y="3082925"/>
            <a:ext cx="914400" cy="0"/>
          </a:xfrm>
          <a:prstGeom prst="line">
            <a:avLst/>
          </a:prstGeom>
          <a:ln w="9525" cap="flat" cmpd="sng">
            <a:solidFill>
              <a:schemeClr val="tx1"/>
            </a:solidFill>
            <a:prstDash val="solid"/>
            <a:headEnd type="none" w="med" len="med"/>
            <a:tailEnd type="none" w="med" len="med"/>
          </a:ln>
        </p:spPr>
      </p:sp>
      <p:sp>
        <p:nvSpPr>
          <p:cNvPr id="190505" name="直接连接符 190504"/>
          <p:cNvSpPr/>
          <p:nvPr/>
        </p:nvSpPr>
        <p:spPr>
          <a:xfrm flipV="1">
            <a:off x="5207000" y="1939925"/>
            <a:ext cx="0" cy="1143000"/>
          </a:xfrm>
          <a:prstGeom prst="line">
            <a:avLst/>
          </a:prstGeom>
          <a:ln w="9525" cap="flat" cmpd="sng">
            <a:solidFill>
              <a:schemeClr val="tx1"/>
            </a:solidFill>
            <a:prstDash val="solid"/>
            <a:headEnd type="none" w="med" len="med"/>
            <a:tailEnd type="none" w="med" len="med"/>
          </a:ln>
        </p:spPr>
      </p:sp>
      <p:sp>
        <p:nvSpPr>
          <p:cNvPr id="190506" name="流程图: 文档 190505"/>
          <p:cNvSpPr/>
          <p:nvPr/>
        </p:nvSpPr>
        <p:spPr>
          <a:xfrm>
            <a:off x="5715000" y="171132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辞职</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90507" name="直接连接符 190506"/>
          <p:cNvSpPr/>
          <p:nvPr/>
        </p:nvSpPr>
        <p:spPr>
          <a:xfrm>
            <a:off x="5207000" y="1939925"/>
            <a:ext cx="457200" cy="0"/>
          </a:xfrm>
          <a:prstGeom prst="line">
            <a:avLst/>
          </a:prstGeom>
          <a:ln w="9525" cap="flat" cmpd="sng">
            <a:solidFill>
              <a:schemeClr val="tx1"/>
            </a:solidFill>
            <a:prstDash val="solid"/>
            <a:headEnd type="none" w="med" len="med"/>
            <a:tailEnd type="triangle" w="med" len="med"/>
          </a:ln>
        </p:spPr>
      </p:sp>
      <p:sp>
        <p:nvSpPr>
          <p:cNvPr id="190508" name="文本框 190507"/>
          <p:cNvSpPr txBox="1"/>
          <p:nvPr/>
        </p:nvSpPr>
        <p:spPr>
          <a:xfrm>
            <a:off x="4152900" y="2854325"/>
            <a:ext cx="11684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科级和以上干部</a:t>
            </a:r>
            <a:endParaRPr lang="zh-CN" altLang="en-US" sz="1000" dirty="0">
              <a:solidFill>
                <a:schemeClr val="accent2"/>
              </a:solidFill>
              <a:latin typeface="Times New Roman" panose="02020603050405020304" charset="0"/>
            </a:endParaRPr>
          </a:p>
        </p:txBody>
      </p:sp>
      <p:sp>
        <p:nvSpPr>
          <p:cNvPr id="190509" name="流程图: 文档 190508"/>
          <p:cNvSpPr/>
          <p:nvPr/>
        </p:nvSpPr>
        <p:spPr>
          <a:xfrm>
            <a:off x="7554913" y="16764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辞职</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90510" name="直接连接符 190509"/>
          <p:cNvSpPr/>
          <p:nvPr/>
        </p:nvSpPr>
        <p:spPr>
          <a:xfrm>
            <a:off x="6400800" y="1939925"/>
            <a:ext cx="1066800" cy="0"/>
          </a:xfrm>
          <a:prstGeom prst="line">
            <a:avLst/>
          </a:prstGeom>
          <a:ln w="9525" cap="flat" cmpd="sng">
            <a:solidFill>
              <a:schemeClr val="tx1"/>
            </a:solidFill>
            <a:prstDash val="solid"/>
            <a:headEnd type="none" w="med" len="med"/>
            <a:tailEnd type="triangle" w="med" len="med"/>
          </a:ln>
        </p:spPr>
      </p:sp>
      <p:sp>
        <p:nvSpPr>
          <p:cNvPr id="190511" name="文本框 190510"/>
          <p:cNvSpPr txBox="1"/>
          <p:nvPr/>
        </p:nvSpPr>
        <p:spPr>
          <a:xfrm>
            <a:off x="6324600" y="1711325"/>
            <a:ext cx="11684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部级和以上干部</a:t>
            </a:r>
            <a:endParaRPr lang="zh-CN" altLang="en-US" sz="1000" dirty="0">
              <a:solidFill>
                <a:schemeClr val="accent2"/>
              </a:solidFill>
              <a:latin typeface="Times New Roman" panose="02020603050405020304" charset="0"/>
            </a:endParaRPr>
          </a:p>
        </p:txBody>
      </p:sp>
      <p:sp>
        <p:nvSpPr>
          <p:cNvPr id="190512" name="直接连接符 190511"/>
          <p:cNvSpPr/>
          <p:nvPr/>
        </p:nvSpPr>
        <p:spPr>
          <a:xfrm>
            <a:off x="6019800" y="2244725"/>
            <a:ext cx="0" cy="1066800"/>
          </a:xfrm>
          <a:prstGeom prst="line">
            <a:avLst/>
          </a:prstGeom>
          <a:ln w="9525" cap="flat" cmpd="sng">
            <a:solidFill>
              <a:schemeClr val="tx1"/>
            </a:solidFill>
            <a:prstDash val="solid"/>
            <a:headEnd type="none" w="med" len="med"/>
            <a:tailEnd type="none" w="med" len="med"/>
          </a:ln>
        </p:spPr>
      </p:sp>
      <p:sp>
        <p:nvSpPr>
          <p:cNvPr id="190513" name="直接连接符 190512"/>
          <p:cNvSpPr/>
          <p:nvPr/>
        </p:nvSpPr>
        <p:spPr>
          <a:xfrm flipH="1">
            <a:off x="7848600" y="2244725"/>
            <a:ext cx="0" cy="1066800"/>
          </a:xfrm>
          <a:prstGeom prst="line">
            <a:avLst/>
          </a:prstGeom>
          <a:ln w="9525" cap="flat" cmpd="sng">
            <a:solidFill>
              <a:schemeClr val="tx1"/>
            </a:solidFill>
            <a:prstDash val="solid"/>
            <a:headEnd type="none" w="med" len="med"/>
            <a:tailEnd type="none" w="med" len="med"/>
          </a:ln>
        </p:spPr>
      </p:sp>
      <p:sp>
        <p:nvSpPr>
          <p:cNvPr id="190514" name="直接连接符 190513"/>
          <p:cNvSpPr/>
          <p:nvPr/>
        </p:nvSpPr>
        <p:spPr>
          <a:xfrm flipH="1">
            <a:off x="3962400" y="3311525"/>
            <a:ext cx="3886200" cy="0"/>
          </a:xfrm>
          <a:prstGeom prst="line">
            <a:avLst/>
          </a:prstGeom>
          <a:ln w="9525" cap="flat" cmpd="sng">
            <a:solidFill>
              <a:schemeClr val="tx1"/>
            </a:solidFill>
            <a:prstDash val="solid"/>
            <a:headEnd type="none" w="med" len="med"/>
            <a:tailEnd type="triangle" w="med" len="med"/>
          </a:ln>
        </p:spPr>
      </p:sp>
      <p:sp>
        <p:nvSpPr>
          <p:cNvPr id="190515" name="文本框 190514"/>
          <p:cNvSpPr txBox="1"/>
          <p:nvPr/>
        </p:nvSpPr>
        <p:spPr>
          <a:xfrm>
            <a:off x="1358900" y="5499100"/>
            <a:ext cx="1371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辞职人办理移交</a:t>
            </a:r>
            <a:endParaRPr lang="zh-CN" altLang="en-US" sz="1200" dirty="0">
              <a:solidFill>
                <a:schemeClr val="accent2"/>
              </a:solidFill>
              <a:latin typeface="Times New Roman" panose="02020603050405020304" charset="0"/>
            </a:endParaRPr>
          </a:p>
        </p:txBody>
      </p:sp>
      <p:sp>
        <p:nvSpPr>
          <p:cNvPr id="190516" name="直接连接符 190515"/>
          <p:cNvSpPr/>
          <p:nvPr/>
        </p:nvSpPr>
        <p:spPr>
          <a:xfrm>
            <a:off x="2374900" y="6019800"/>
            <a:ext cx="1219200" cy="0"/>
          </a:xfrm>
          <a:prstGeom prst="line">
            <a:avLst/>
          </a:prstGeom>
          <a:ln w="9525" cap="flat" cmpd="sng">
            <a:solidFill>
              <a:schemeClr val="tx1"/>
            </a:solidFill>
            <a:prstDash val="solid"/>
            <a:headEnd type="none" w="med" len="med"/>
            <a:tailEnd type="triangle" w="med" len="med"/>
          </a:ln>
        </p:spPr>
      </p:sp>
      <p:sp>
        <p:nvSpPr>
          <p:cNvPr id="190517" name="文本框 190516"/>
          <p:cNvSpPr txBox="1"/>
          <p:nvPr/>
        </p:nvSpPr>
        <p:spPr>
          <a:xfrm>
            <a:off x="3810000" y="1612900"/>
            <a:ext cx="558800" cy="3968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除工人外</a:t>
            </a:r>
            <a:endParaRPr lang="zh-CN" altLang="en-US" sz="1000">
              <a:solidFill>
                <a:schemeClr val="accent2"/>
              </a:solidFill>
              <a:latin typeface="Times New Roman" panose="02020603050405020304" charset="0"/>
            </a:endParaRPr>
          </a:p>
        </p:txBody>
      </p:sp>
      <p:sp>
        <p:nvSpPr>
          <p:cNvPr id="190518" name="文本框 190517"/>
          <p:cNvSpPr txBox="1"/>
          <p:nvPr/>
        </p:nvSpPr>
        <p:spPr>
          <a:xfrm>
            <a:off x="4876800" y="5395913"/>
            <a:ext cx="3810000" cy="623887"/>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说明：人事行政部经面谈、调查认为有不当的</a:t>
            </a:r>
            <a:endParaRPr lang="zh-CN" altLang="en-US" sz="1400" dirty="0">
              <a:solidFill>
                <a:srgbClr val="FF3300"/>
              </a:solidFill>
              <a:latin typeface="Times New Roman" panose="02020603050405020304" charset="0"/>
            </a:endParaRPr>
          </a:p>
          <a:p>
            <a:pPr>
              <a:spcBef>
                <a:spcPct val="50000"/>
              </a:spcBef>
            </a:pPr>
            <a:r>
              <a:rPr lang="zh-CN" altLang="en-US" sz="1400" dirty="0">
                <a:solidFill>
                  <a:srgbClr val="FF3300"/>
                </a:solidFill>
                <a:latin typeface="Times New Roman" panose="02020603050405020304" charset="0"/>
              </a:rPr>
              <a:t>            辞退、开除，可以退回原用人单位再议。</a:t>
            </a:r>
            <a:endParaRPr lang="zh-CN" altLang="en-US" sz="1400">
              <a:solidFill>
                <a:srgbClr val="FF3300"/>
              </a:solidFill>
              <a:latin typeface="Times New Roman" panose="02020603050405020304" charset="0"/>
            </a:endParaRPr>
          </a:p>
        </p:txBody>
      </p:sp>
      <p:sp>
        <p:nvSpPr>
          <p:cNvPr id="190519" name="文本框 190518"/>
          <p:cNvSpPr txBox="1"/>
          <p:nvPr/>
        </p:nvSpPr>
        <p:spPr>
          <a:xfrm>
            <a:off x="1371600" y="4419600"/>
            <a:ext cx="1371600"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通知书发当事人属分厂人员同时发分厂人事科</a:t>
            </a:r>
            <a:endParaRPr lang="zh-CN" altLang="en-US" sz="1200">
              <a:solidFill>
                <a:schemeClr val="accent2"/>
              </a:solidFill>
              <a:latin typeface="Times New Roman" panose="02020603050405020304" charset="0"/>
            </a:endParaRPr>
          </a:p>
        </p:txBody>
      </p:sp>
      <p:sp>
        <p:nvSpPr>
          <p:cNvPr id="190520" name="直接连接符 190519"/>
          <p:cNvSpPr/>
          <p:nvPr/>
        </p:nvSpPr>
        <p:spPr>
          <a:xfrm>
            <a:off x="2057400" y="4203700"/>
            <a:ext cx="0" cy="2286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3954" name="文本框 253953"/>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253955" name="矩形 253954"/>
          <p:cNvSpPr/>
          <p:nvPr/>
        </p:nvSpPr>
        <p:spPr>
          <a:xfrm>
            <a:off x="1447800" y="18288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财务作业</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7698" name="文本框 157697"/>
          <p:cNvSpPr txBox="1"/>
          <p:nvPr/>
        </p:nvSpPr>
        <p:spPr>
          <a:xfrm>
            <a:off x="1752600" y="169863"/>
            <a:ext cx="6400800" cy="287337"/>
          </a:xfrm>
          <a:prstGeom prst="rect">
            <a:avLst/>
          </a:prstGeom>
          <a:noFill/>
          <a:ln w="9525">
            <a:noFill/>
          </a:ln>
        </p:spPr>
        <p:txBody>
          <a:bodyPr>
            <a:spAutoFit/>
          </a:bodyPr>
          <a:p>
            <a:pPr>
              <a:lnSpc>
                <a:spcPct val="80000"/>
              </a:lnSpc>
              <a:spcBef>
                <a:spcPct val="50000"/>
              </a:spcBef>
            </a:pPr>
            <a:r>
              <a:rPr lang="zh-CN" altLang="en-US" sz="1600" dirty="0">
                <a:solidFill>
                  <a:schemeClr val="accent2"/>
                </a:solidFill>
                <a:latin typeface="Times New Roman" panose="02020603050405020304" charset="0"/>
              </a:rPr>
              <a:t>执行部门                   裁决主管                        财务                            出纳</a:t>
            </a:r>
            <a:endParaRPr lang="zh-CN" altLang="en-US" sz="1600" dirty="0">
              <a:solidFill>
                <a:schemeClr val="accent2"/>
              </a:solidFill>
              <a:latin typeface="Times New Roman" panose="02020603050405020304" charset="0"/>
            </a:endParaRPr>
          </a:p>
        </p:txBody>
      </p:sp>
      <p:sp>
        <p:nvSpPr>
          <p:cNvPr id="157699" name="直接连接符 157698"/>
          <p:cNvSpPr/>
          <p:nvPr/>
        </p:nvSpPr>
        <p:spPr>
          <a:xfrm>
            <a:off x="990600" y="457200"/>
            <a:ext cx="7696200" cy="0"/>
          </a:xfrm>
          <a:prstGeom prst="line">
            <a:avLst/>
          </a:prstGeom>
          <a:ln w="9525" cap="flat" cmpd="sng">
            <a:solidFill>
              <a:schemeClr val="accent2"/>
            </a:solidFill>
            <a:prstDash val="solid"/>
            <a:headEnd type="none" w="med" len="med"/>
            <a:tailEnd type="none" w="med" len="med"/>
          </a:ln>
        </p:spPr>
      </p:sp>
      <p:sp>
        <p:nvSpPr>
          <p:cNvPr id="157700" name="文本框 157699"/>
          <p:cNvSpPr txBox="1"/>
          <p:nvPr/>
        </p:nvSpPr>
        <p:spPr>
          <a:xfrm>
            <a:off x="0" y="0"/>
            <a:ext cx="458788" cy="3429000"/>
          </a:xfrm>
          <a:prstGeom prst="rect">
            <a:avLst/>
          </a:prstGeom>
          <a:solidFill>
            <a:srgbClr val="FF0000"/>
          </a:solidFill>
          <a:ln w="9525">
            <a:noFill/>
          </a:ln>
        </p:spPr>
        <p:txBody>
          <a:bodyPr vert="eaVert">
            <a:spAutoFit/>
          </a:bodyPr>
          <a:p>
            <a:pPr algn="dist">
              <a:spcBef>
                <a:spcPct val="50000"/>
              </a:spcBef>
            </a:pPr>
            <a:r>
              <a:rPr lang="zh-CN" altLang="en-US" sz="1800" b="1" dirty="0">
                <a:solidFill>
                  <a:schemeClr val="bg1"/>
                </a:solidFill>
                <a:latin typeface="Times New Roman" panose="02020603050405020304" charset="0"/>
              </a:rPr>
              <a:t>财务流程基本模型</a:t>
            </a:r>
            <a:endParaRPr lang="zh-CN" altLang="en-US" sz="1800" b="1" dirty="0">
              <a:solidFill>
                <a:schemeClr val="bg1"/>
              </a:solidFill>
              <a:latin typeface="Times New Roman" panose="02020603050405020304" charset="0"/>
            </a:endParaRPr>
          </a:p>
        </p:txBody>
      </p:sp>
      <p:sp>
        <p:nvSpPr>
          <p:cNvPr id="157701" name="流程图: 文档 157700"/>
          <p:cNvSpPr/>
          <p:nvPr/>
        </p:nvSpPr>
        <p:spPr>
          <a:xfrm>
            <a:off x="1831975" y="561975"/>
            <a:ext cx="787400"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157702" name="文本框 157701"/>
          <p:cNvSpPr txBox="1"/>
          <p:nvPr/>
        </p:nvSpPr>
        <p:spPr>
          <a:xfrm>
            <a:off x="1781175" y="590550"/>
            <a:ext cx="923925" cy="431800"/>
          </a:xfrm>
          <a:prstGeom prst="rect">
            <a:avLst/>
          </a:prstGeom>
          <a:noFill/>
          <a:ln w="9525">
            <a:noFill/>
          </a:ln>
        </p:spPr>
        <p:txBody>
          <a:bodyPr>
            <a:spAutoFit/>
          </a:bodyPr>
          <a:p>
            <a:pPr algn="ctr">
              <a:lnSpc>
                <a:spcPct val="80000"/>
              </a:lnSpc>
              <a:spcBef>
                <a:spcPct val="50000"/>
              </a:spcBef>
            </a:pPr>
            <a:r>
              <a:rPr lang="zh-CN" altLang="en-US" sz="1400" dirty="0">
                <a:solidFill>
                  <a:srgbClr val="FF3300"/>
                </a:solidFill>
                <a:latin typeface="Times New Roman" panose="02020603050405020304" charset="0"/>
              </a:rPr>
              <a:t>工作计划或申请单</a:t>
            </a:r>
            <a:endParaRPr lang="zh-CN" altLang="en-US" sz="1400" dirty="0">
              <a:solidFill>
                <a:srgbClr val="FF3300"/>
              </a:solidFill>
              <a:latin typeface="Times New Roman" panose="02020603050405020304" charset="0"/>
            </a:endParaRPr>
          </a:p>
        </p:txBody>
      </p:sp>
      <p:sp>
        <p:nvSpPr>
          <p:cNvPr id="157703" name="文本框 157702"/>
          <p:cNvSpPr txBox="1"/>
          <p:nvPr/>
        </p:nvSpPr>
        <p:spPr>
          <a:xfrm>
            <a:off x="609600" y="533400"/>
            <a:ext cx="914400" cy="476250"/>
          </a:xfrm>
          <a:prstGeom prst="rect">
            <a:avLst/>
          </a:prstGeom>
          <a:noFill/>
          <a:ln w="9525">
            <a:noFill/>
          </a:ln>
        </p:spPr>
        <p:txBody>
          <a:bodyPr>
            <a:spAutoFit/>
          </a:bodyPr>
          <a:p>
            <a:pPr>
              <a:lnSpc>
                <a:spcPct val="90000"/>
              </a:lnSpc>
              <a:spcBef>
                <a:spcPct val="50000"/>
              </a:spcBef>
            </a:pPr>
            <a:r>
              <a:rPr lang="en-US" altLang="zh-CN" sz="1400" dirty="0">
                <a:solidFill>
                  <a:srgbClr val="FF3300"/>
                </a:solidFill>
                <a:latin typeface="宋体" panose="02010600030101010101" pitchFamily="2" charset="-122"/>
              </a:rPr>
              <a:t>1</a:t>
            </a:r>
            <a:r>
              <a:rPr lang="zh-CN" altLang="en-US" sz="1400" dirty="0">
                <a:solidFill>
                  <a:srgbClr val="FF3300"/>
                </a:solidFill>
                <a:latin typeface="宋体" panose="02010600030101010101" pitchFamily="2" charset="-122"/>
              </a:rPr>
              <a:t>、预算</a:t>
            </a:r>
            <a:endParaRPr lang="zh-CN" altLang="en-US" sz="1400" dirty="0">
              <a:solidFill>
                <a:srgbClr val="FF3300"/>
              </a:solidFill>
              <a:latin typeface="宋体" panose="02010600030101010101" pitchFamily="2" charset="-122"/>
            </a:endParaRPr>
          </a:p>
          <a:p>
            <a:pPr>
              <a:lnSpc>
                <a:spcPct val="40000"/>
              </a:lnSpc>
              <a:spcBef>
                <a:spcPct val="50000"/>
              </a:spcBef>
            </a:pPr>
            <a:r>
              <a:rPr lang="zh-CN" altLang="en-US" sz="1400" dirty="0">
                <a:solidFill>
                  <a:srgbClr val="FF3300"/>
                </a:solidFill>
                <a:latin typeface="宋体" panose="02010600030101010101" pitchFamily="2" charset="-122"/>
              </a:rPr>
              <a:t>   申请</a:t>
            </a:r>
            <a:endParaRPr lang="zh-CN" altLang="en-US" sz="1400">
              <a:solidFill>
                <a:srgbClr val="FF3300"/>
              </a:solidFill>
              <a:latin typeface="宋体" panose="02010600030101010101" pitchFamily="2" charset="-122"/>
            </a:endParaRPr>
          </a:p>
        </p:txBody>
      </p:sp>
      <p:sp>
        <p:nvSpPr>
          <p:cNvPr id="157704" name="文本框 157703"/>
          <p:cNvSpPr txBox="1"/>
          <p:nvPr/>
        </p:nvSpPr>
        <p:spPr>
          <a:xfrm>
            <a:off x="3467100" y="609600"/>
            <a:ext cx="1143000" cy="304800"/>
          </a:xfrm>
          <a:prstGeom prst="rect">
            <a:avLst/>
          </a:prstGeom>
          <a:noFill/>
          <a:ln w="9525">
            <a:noFill/>
          </a:ln>
        </p:spPr>
        <p:txBody>
          <a:bodyPr>
            <a:spAutoFit/>
          </a:bodyPr>
          <a:p>
            <a:pPr algn="ctr">
              <a:spcBef>
                <a:spcPct val="50000"/>
              </a:spcBef>
            </a:pPr>
            <a:r>
              <a:rPr lang="zh-CN" altLang="en-US" sz="1400" dirty="0">
                <a:solidFill>
                  <a:srgbClr val="FF3300"/>
                </a:solidFill>
                <a:latin typeface="Times New Roman" panose="02020603050405020304" charset="0"/>
              </a:rPr>
              <a:t>核准</a:t>
            </a:r>
            <a:endParaRPr lang="zh-CN" altLang="en-US" sz="1400">
              <a:solidFill>
                <a:srgbClr val="FF3300"/>
              </a:solidFill>
              <a:latin typeface="Times New Roman" panose="02020603050405020304" charset="0"/>
            </a:endParaRPr>
          </a:p>
        </p:txBody>
      </p:sp>
      <p:sp>
        <p:nvSpPr>
          <p:cNvPr id="157705" name="文本框 157704"/>
          <p:cNvSpPr txBox="1"/>
          <p:nvPr/>
        </p:nvSpPr>
        <p:spPr>
          <a:xfrm>
            <a:off x="5295900" y="609600"/>
            <a:ext cx="1143000" cy="304800"/>
          </a:xfrm>
          <a:prstGeom prst="rect">
            <a:avLst/>
          </a:prstGeom>
          <a:noFill/>
          <a:ln w="9525">
            <a:noFill/>
          </a:ln>
        </p:spPr>
        <p:txBody>
          <a:bodyPr>
            <a:spAutoFit/>
          </a:bodyPr>
          <a:p>
            <a:pPr algn="ctr">
              <a:spcBef>
                <a:spcPct val="50000"/>
              </a:spcBef>
            </a:pPr>
            <a:r>
              <a:rPr lang="zh-CN" altLang="en-US" sz="1400" dirty="0">
                <a:solidFill>
                  <a:srgbClr val="FF3300"/>
                </a:solidFill>
                <a:latin typeface="Times New Roman" panose="02020603050405020304" charset="0"/>
              </a:rPr>
              <a:t>存档</a:t>
            </a:r>
            <a:endParaRPr lang="zh-CN" altLang="en-US" sz="1400">
              <a:solidFill>
                <a:srgbClr val="FF3300"/>
              </a:solidFill>
              <a:latin typeface="Times New Roman" panose="02020603050405020304" charset="0"/>
            </a:endParaRPr>
          </a:p>
        </p:txBody>
      </p:sp>
      <p:sp>
        <p:nvSpPr>
          <p:cNvPr id="157706" name="直接连接符 157705"/>
          <p:cNvSpPr/>
          <p:nvPr/>
        </p:nvSpPr>
        <p:spPr>
          <a:xfrm>
            <a:off x="2667000" y="762000"/>
            <a:ext cx="1066800" cy="0"/>
          </a:xfrm>
          <a:prstGeom prst="line">
            <a:avLst/>
          </a:prstGeom>
          <a:ln w="9525" cap="flat" cmpd="sng">
            <a:solidFill>
              <a:srgbClr val="FF3300"/>
            </a:solidFill>
            <a:prstDash val="solid"/>
            <a:headEnd type="none" w="med" len="med"/>
            <a:tailEnd type="triangle" w="med" len="med"/>
          </a:ln>
        </p:spPr>
      </p:sp>
      <p:sp>
        <p:nvSpPr>
          <p:cNvPr id="157707" name="直接连接符 157706"/>
          <p:cNvSpPr/>
          <p:nvPr/>
        </p:nvSpPr>
        <p:spPr>
          <a:xfrm>
            <a:off x="4343400" y="762000"/>
            <a:ext cx="1219200" cy="0"/>
          </a:xfrm>
          <a:prstGeom prst="line">
            <a:avLst/>
          </a:prstGeom>
          <a:ln w="9525" cap="flat" cmpd="sng">
            <a:solidFill>
              <a:srgbClr val="FF3300"/>
            </a:solidFill>
            <a:prstDash val="solid"/>
            <a:headEnd type="none" w="med" len="med"/>
            <a:tailEnd type="triangle" w="med" len="med"/>
          </a:ln>
        </p:spPr>
      </p:sp>
      <p:sp>
        <p:nvSpPr>
          <p:cNvPr id="157708" name="流程图: 文档 157707"/>
          <p:cNvSpPr/>
          <p:nvPr/>
        </p:nvSpPr>
        <p:spPr>
          <a:xfrm>
            <a:off x="1798638" y="1431925"/>
            <a:ext cx="787400" cy="5334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57709" name="文本框 157708"/>
          <p:cNvSpPr txBox="1"/>
          <p:nvPr/>
        </p:nvSpPr>
        <p:spPr>
          <a:xfrm>
            <a:off x="1785938" y="1552575"/>
            <a:ext cx="847725" cy="261938"/>
          </a:xfrm>
          <a:prstGeom prst="rect">
            <a:avLst/>
          </a:prstGeom>
          <a:noFill/>
          <a:ln w="9525">
            <a:noFill/>
          </a:ln>
        </p:spPr>
        <p:txBody>
          <a:bodyPr>
            <a:spAutoFit/>
          </a:bodyPr>
          <a:p>
            <a:pPr algn="ctr">
              <a:lnSpc>
                <a:spcPct val="80000"/>
              </a:lnSpc>
              <a:spcBef>
                <a:spcPct val="50000"/>
              </a:spcBef>
            </a:pPr>
            <a:r>
              <a:rPr lang="zh-CN" altLang="en-US" sz="1400" dirty="0">
                <a:latin typeface="Times New Roman" panose="02020603050405020304" charset="0"/>
              </a:rPr>
              <a:t>借款单</a:t>
            </a:r>
            <a:endParaRPr lang="zh-CN" altLang="en-US" sz="1400" dirty="0">
              <a:latin typeface="Times New Roman" panose="02020603050405020304" charset="0"/>
            </a:endParaRPr>
          </a:p>
        </p:txBody>
      </p:sp>
      <p:sp>
        <p:nvSpPr>
          <p:cNvPr id="157710" name="文本框 157709"/>
          <p:cNvSpPr txBox="1"/>
          <p:nvPr/>
        </p:nvSpPr>
        <p:spPr>
          <a:xfrm>
            <a:off x="576263" y="1527175"/>
            <a:ext cx="1143000" cy="304800"/>
          </a:xfrm>
          <a:prstGeom prst="rect">
            <a:avLst/>
          </a:prstGeom>
          <a:noFill/>
          <a:ln w="9525">
            <a:noFill/>
          </a:ln>
        </p:spPr>
        <p:txBody>
          <a:bodyPr>
            <a:spAutoFit/>
          </a:bodyPr>
          <a:p>
            <a:pPr>
              <a:spcBef>
                <a:spcPct val="50000"/>
              </a:spcBef>
            </a:pPr>
            <a:r>
              <a:rPr lang="en-US" altLang="zh-CN" sz="1400" dirty="0">
                <a:latin typeface="宋体" panose="02010600030101010101" pitchFamily="2" charset="-122"/>
              </a:rPr>
              <a:t>2</a:t>
            </a:r>
            <a:r>
              <a:rPr lang="zh-CN" altLang="en-US" sz="1400" dirty="0">
                <a:latin typeface="宋体" panose="02010600030101010101" pitchFamily="2" charset="-122"/>
              </a:rPr>
              <a:t>、借款</a:t>
            </a:r>
            <a:endParaRPr lang="zh-CN" altLang="en-US" sz="1400">
              <a:latin typeface="宋体" panose="02010600030101010101" pitchFamily="2" charset="-122"/>
            </a:endParaRPr>
          </a:p>
        </p:txBody>
      </p:sp>
      <p:sp>
        <p:nvSpPr>
          <p:cNvPr id="157711" name="文本框 157710"/>
          <p:cNvSpPr txBox="1"/>
          <p:nvPr/>
        </p:nvSpPr>
        <p:spPr>
          <a:xfrm>
            <a:off x="3433763" y="1479550"/>
            <a:ext cx="1143000" cy="304800"/>
          </a:xfrm>
          <a:prstGeom prst="rect">
            <a:avLst/>
          </a:prstGeom>
          <a:noFill/>
          <a:ln w="9525">
            <a:noFill/>
          </a:ln>
        </p:spPr>
        <p:txBody>
          <a:bodyPr>
            <a:spAutoFit/>
          </a:bodyPr>
          <a:p>
            <a:pPr algn="ctr">
              <a:spcBef>
                <a:spcPct val="50000"/>
              </a:spcBef>
            </a:pPr>
            <a:r>
              <a:rPr lang="zh-CN" altLang="en-US" sz="1400" dirty="0">
                <a:latin typeface="Times New Roman" panose="02020603050405020304" charset="0"/>
              </a:rPr>
              <a:t>核准</a:t>
            </a:r>
            <a:endParaRPr lang="zh-CN" altLang="en-US" sz="1400">
              <a:latin typeface="Times New Roman" panose="02020603050405020304" charset="0"/>
            </a:endParaRPr>
          </a:p>
        </p:txBody>
      </p:sp>
      <p:sp>
        <p:nvSpPr>
          <p:cNvPr id="157712" name="文本框 157711"/>
          <p:cNvSpPr txBox="1"/>
          <p:nvPr/>
        </p:nvSpPr>
        <p:spPr>
          <a:xfrm>
            <a:off x="5300663" y="1479550"/>
            <a:ext cx="1143000" cy="304800"/>
          </a:xfrm>
          <a:prstGeom prst="rect">
            <a:avLst/>
          </a:prstGeom>
          <a:noFill/>
          <a:ln w="9525">
            <a:noFill/>
          </a:ln>
        </p:spPr>
        <p:txBody>
          <a:bodyPr>
            <a:spAutoFit/>
          </a:bodyPr>
          <a:p>
            <a:pPr algn="ctr">
              <a:spcBef>
                <a:spcPct val="50000"/>
              </a:spcBef>
            </a:pPr>
            <a:r>
              <a:rPr lang="zh-CN" altLang="en-US" sz="1400" dirty="0">
                <a:latin typeface="Times New Roman" panose="02020603050405020304" charset="0"/>
              </a:rPr>
              <a:t>核对</a:t>
            </a:r>
            <a:endParaRPr lang="zh-CN" altLang="en-US" sz="1400">
              <a:latin typeface="Times New Roman" panose="02020603050405020304" charset="0"/>
            </a:endParaRPr>
          </a:p>
        </p:txBody>
      </p:sp>
      <p:sp>
        <p:nvSpPr>
          <p:cNvPr id="157713" name="直接连接符 157712"/>
          <p:cNvSpPr/>
          <p:nvPr/>
        </p:nvSpPr>
        <p:spPr>
          <a:xfrm>
            <a:off x="2633663" y="1631950"/>
            <a:ext cx="1066800" cy="0"/>
          </a:xfrm>
          <a:prstGeom prst="line">
            <a:avLst/>
          </a:prstGeom>
          <a:ln w="9525">
            <a:noFill/>
          </a:ln>
        </p:spPr>
      </p:sp>
      <p:sp>
        <p:nvSpPr>
          <p:cNvPr id="157714" name="直接连接符 157713"/>
          <p:cNvSpPr/>
          <p:nvPr/>
        </p:nvSpPr>
        <p:spPr>
          <a:xfrm>
            <a:off x="4310063" y="1631950"/>
            <a:ext cx="1219200" cy="0"/>
          </a:xfrm>
          <a:prstGeom prst="line">
            <a:avLst/>
          </a:prstGeom>
          <a:ln w="9525">
            <a:noFill/>
          </a:ln>
        </p:spPr>
      </p:sp>
      <p:sp>
        <p:nvSpPr>
          <p:cNvPr id="157715" name="流程图: 文档 157714"/>
          <p:cNvSpPr/>
          <p:nvPr/>
        </p:nvSpPr>
        <p:spPr>
          <a:xfrm>
            <a:off x="1798638" y="2365375"/>
            <a:ext cx="787400"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157716" name="文本框 157715"/>
          <p:cNvSpPr txBox="1"/>
          <p:nvPr/>
        </p:nvSpPr>
        <p:spPr>
          <a:xfrm>
            <a:off x="1811338" y="2417763"/>
            <a:ext cx="779462" cy="431800"/>
          </a:xfrm>
          <a:prstGeom prst="rect">
            <a:avLst/>
          </a:prstGeom>
          <a:noFill/>
          <a:ln w="9525">
            <a:noFill/>
          </a:ln>
        </p:spPr>
        <p:txBody>
          <a:bodyPr>
            <a:spAutoFit/>
          </a:bodyPr>
          <a:p>
            <a:pPr algn="ctr">
              <a:lnSpc>
                <a:spcPct val="80000"/>
              </a:lnSpc>
              <a:spcBef>
                <a:spcPct val="50000"/>
              </a:spcBef>
            </a:pPr>
            <a:r>
              <a:rPr lang="zh-CN" altLang="en-US" sz="1400" dirty="0">
                <a:solidFill>
                  <a:srgbClr val="FF3300"/>
                </a:solidFill>
                <a:latin typeface="Times New Roman" panose="02020603050405020304" charset="0"/>
              </a:rPr>
              <a:t>报帐签审单</a:t>
            </a:r>
            <a:endParaRPr lang="zh-CN" altLang="en-US" sz="1400" dirty="0">
              <a:solidFill>
                <a:srgbClr val="FF3300"/>
              </a:solidFill>
              <a:latin typeface="Times New Roman" panose="02020603050405020304" charset="0"/>
            </a:endParaRPr>
          </a:p>
        </p:txBody>
      </p:sp>
      <p:sp>
        <p:nvSpPr>
          <p:cNvPr id="157717" name="文本框 157716"/>
          <p:cNvSpPr txBox="1"/>
          <p:nvPr/>
        </p:nvSpPr>
        <p:spPr>
          <a:xfrm>
            <a:off x="576263" y="3078163"/>
            <a:ext cx="1143000" cy="304800"/>
          </a:xfrm>
          <a:prstGeom prst="rect">
            <a:avLst/>
          </a:prstGeom>
          <a:noFill/>
          <a:ln w="9525">
            <a:noFill/>
          </a:ln>
        </p:spPr>
        <p:txBody>
          <a:bodyPr>
            <a:spAutoFit/>
          </a:bodyPr>
          <a:p>
            <a:pPr>
              <a:spcBef>
                <a:spcPct val="50000"/>
              </a:spcBef>
            </a:pPr>
            <a:r>
              <a:rPr lang="en-US" altLang="zh-CN" sz="1400" dirty="0">
                <a:solidFill>
                  <a:srgbClr val="FF3300"/>
                </a:solidFill>
                <a:latin typeface="宋体" panose="02010600030101010101" pitchFamily="2" charset="-122"/>
              </a:rPr>
              <a:t>3</a:t>
            </a:r>
            <a:r>
              <a:rPr lang="zh-CN" altLang="en-US" sz="1400" dirty="0">
                <a:solidFill>
                  <a:srgbClr val="FF3300"/>
                </a:solidFill>
                <a:latin typeface="宋体" panose="02010600030101010101" pitchFamily="2" charset="-122"/>
              </a:rPr>
              <a:t>、请款</a:t>
            </a:r>
            <a:endParaRPr lang="zh-CN" altLang="en-US" sz="1400">
              <a:solidFill>
                <a:srgbClr val="FF3300"/>
              </a:solidFill>
              <a:latin typeface="宋体" panose="02010600030101010101" pitchFamily="2" charset="-122"/>
            </a:endParaRPr>
          </a:p>
        </p:txBody>
      </p:sp>
      <p:sp>
        <p:nvSpPr>
          <p:cNvPr id="157718" name="文本框 157717"/>
          <p:cNvSpPr txBox="1"/>
          <p:nvPr/>
        </p:nvSpPr>
        <p:spPr>
          <a:xfrm>
            <a:off x="3433763" y="3078163"/>
            <a:ext cx="1143000" cy="304800"/>
          </a:xfrm>
          <a:prstGeom prst="rect">
            <a:avLst/>
          </a:prstGeom>
          <a:noFill/>
          <a:ln w="9525">
            <a:noFill/>
          </a:ln>
        </p:spPr>
        <p:txBody>
          <a:bodyPr>
            <a:spAutoFit/>
          </a:bodyPr>
          <a:p>
            <a:pPr algn="ctr">
              <a:spcBef>
                <a:spcPct val="50000"/>
              </a:spcBef>
            </a:pPr>
            <a:r>
              <a:rPr lang="zh-CN" altLang="en-US" sz="1400" dirty="0">
                <a:solidFill>
                  <a:srgbClr val="FF3300"/>
                </a:solidFill>
                <a:latin typeface="Times New Roman" panose="02020603050405020304" charset="0"/>
              </a:rPr>
              <a:t>核准</a:t>
            </a:r>
            <a:endParaRPr lang="zh-CN" altLang="en-US" sz="1400">
              <a:solidFill>
                <a:srgbClr val="FF3300"/>
              </a:solidFill>
              <a:latin typeface="Times New Roman" panose="02020603050405020304" charset="0"/>
            </a:endParaRPr>
          </a:p>
        </p:txBody>
      </p:sp>
      <p:sp>
        <p:nvSpPr>
          <p:cNvPr id="157719" name="文本框 157718"/>
          <p:cNvSpPr txBox="1"/>
          <p:nvPr/>
        </p:nvSpPr>
        <p:spPr>
          <a:xfrm>
            <a:off x="5334000" y="2992438"/>
            <a:ext cx="1143000" cy="517525"/>
          </a:xfrm>
          <a:prstGeom prst="rect">
            <a:avLst/>
          </a:prstGeom>
          <a:noFill/>
          <a:ln w="9525">
            <a:noFill/>
          </a:ln>
        </p:spPr>
        <p:txBody>
          <a:bodyPr>
            <a:spAutoFit/>
          </a:bodyPr>
          <a:p>
            <a:pPr algn="ctr">
              <a:spcBef>
                <a:spcPct val="50000"/>
              </a:spcBef>
            </a:pPr>
            <a:r>
              <a:rPr lang="zh-CN" altLang="en-US" sz="1400" dirty="0">
                <a:solidFill>
                  <a:srgbClr val="FF3300"/>
                </a:solidFill>
                <a:latin typeface="Times New Roman" panose="02020603050405020304" charset="0"/>
              </a:rPr>
              <a:t>与预算或制度规定核对</a:t>
            </a:r>
            <a:endParaRPr lang="zh-CN" altLang="en-US" sz="1400">
              <a:solidFill>
                <a:srgbClr val="FF3300"/>
              </a:solidFill>
              <a:latin typeface="Times New Roman" panose="02020603050405020304" charset="0"/>
            </a:endParaRPr>
          </a:p>
        </p:txBody>
      </p:sp>
      <p:sp>
        <p:nvSpPr>
          <p:cNvPr id="157720" name="直接连接符 157719"/>
          <p:cNvSpPr/>
          <p:nvPr/>
        </p:nvSpPr>
        <p:spPr>
          <a:xfrm>
            <a:off x="2633663" y="3230563"/>
            <a:ext cx="1066800" cy="0"/>
          </a:xfrm>
          <a:prstGeom prst="line">
            <a:avLst/>
          </a:prstGeom>
          <a:ln w="9525" cap="flat" cmpd="sng">
            <a:solidFill>
              <a:srgbClr val="FF3300"/>
            </a:solidFill>
            <a:prstDash val="solid"/>
            <a:headEnd type="none" w="med" len="med"/>
            <a:tailEnd type="triangle" w="med" len="med"/>
          </a:ln>
        </p:spPr>
      </p:sp>
      <p:sp>
        <p:nvSpPr>
          <p:cNvPr id="157721" name="直接连接符 157720"/>
          <p:cNvSpPr/>
          <p:nvPr/>
        </p:nvSpPr>
        <p:spPr>
          <a:xfrm flipV="1">
            <a:off x="4267200" y="3251200"/>
            <a:ext cx="1143000" cy="0"/>
          </a:xfrm>
          <a:prstGeom prst="line">
            <a:avLst/>
          </a:prstGeom>
          <a:ln w="9525" cap="flat" cmpd="sng">
            <a:solidFill>
              <a:srgbClr val="FF3300"/>
            </a:solidFill>
            <a:prstDash val="solid"/>
            <a:headEnd type="none" w="med" len="med"/>
            <a:tailEnd type="triangle" w="med" len="med"/>
          </a:ln>
        </p:spPr>
      </p:sp>
      <p:sp>
        <p:nvSpPr>
          <p:cNvPr id="157722" name="流程图: 文档 157721"/>
          <p:cNvSpPr/>
          <p:nvPr/>
        </p:nvSpPr>
        <p:spPr>
          <a:xfrm>
            <a:off x="1798638" y="3046413"/>
            <a:ext cx="787400"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157723" name="文本框 157722"/>
          <p:cNvSpPr txBox="1"/>
          <p:nvPr/>
        </p:nvSpPr>
        <p:spPr>
          <a:xfrm>
            <a:off x="1785938" y="3167063"/>
            <a:ext cx="847725" cy="261937"/>
          </a:xfrm>
          <a:prstGeom prst="rect">
            <a:avLst/>
          </a:prstGeom>
          <a:noFill/>
          <a:ln w="9525">
            <a:noFill/>
          </a:ln>
        </p:spPr>
        <p:txBody>
          <a:bodyPr>
            <a:spAutoFit/>
          </a:bodyPr>
          <a:p>
            <a:pPr algn="ctr">
              <a:lnSpc>
                <a:spcPct val="80000"/>
              </a:lnSpc>
              <a:spcBef>
                <a:spcPct val="50000"/>
              </a:spcBef>
            </a:pPr>
            <a:r>
              <a:rPr lang="zh-CN" altLang="en-US" sz="1400" dirty="0">
                <a:solidFill>
                  <a:srgbClr val="FF3300"/>
                </a:solidFill>
                <a:latin typeface="Times New Roman" panose="02020603050405020304" charset="0"/>
              </a:rPr>
              <a:t>发票</a:t>
            </a:r>
            <a:endParaRPr lang="zh-CN" altLang="en-US" sz="1400" dirty="0">
              <a:solidFill>
                <a:srgbClr val="FF3300"/>
              </a:solidFill>
              <a:latin typeface="Times New Roman" panose="02020603050405020304" charset="0"/>
            </a:endParaRPr>
          </a:p>
        </p:txBody>
      </p:sp>
      <p:sp>
        <p:nvSpPr>
          <p:cNvPr id="157724" name="文本框 157723"/>
          <p:cNvSpPr txBox="1"/>
          <p:nvPr/>
        </p:nvSpPr>
        <p:spPr>
          <a:xfrm>
            <a:off x="1709738" y="3619500"/>
            <a:ext cx="1033462" cy="463550"/>
          </a:xfrm>
          <a:prstGeom prst="rect">
            <a:avLst/>
          </a:prstGeom>
          <a:noFill/>
          <a:ln w="9525">
            <a:noFill/>
          </a:ln>
        </p:spPr>
        <p:txBody>
          <a:bodyPr>
            <a:spAutoFit/>
          </a:bodyPr>
          <a:p>
            <a:pPr algn="ctr">
              <a:lnSpc>
                <a:spcPct val="80000"/>
              </a:lnSpc>
              <a:spcBef>
                <a:spcPct val="50000"/>
              </a:spcBef>
            </a:pPr>
            <a:r>
              <a:rPr lang="zh-CN" altLang="en-US" sz="1400" dirty="0">
                <a:solidFill>
                  <a:srgbClr val="FF3300"/>
                </a:solidFill>
                <a:latin typeface="Times New Roman" panose="02020603050405020304" charset="0"/>
              </a:rPr>
              <a:t>及</a:t>
            </a:r>
            <a:endParaRPr lang="zh-CN" altLang="en-US" sz="1400" dirty="0">
              <a:solidFill>
                <a:srgbClr val="FF3300"/>
              </a:solidFill>
              <a:latin typeface="Times New Roman" panose="02020603050405020304" charset="0"/>
            </a:endParaRPr>
          </a:p>
          <a:p>
            <a:pPr algn="ctr">
              <a:lnSpc>
                <a:spcPct val="45000"/>
              </a:lnSpc>
              <a:spcBef>
                <a:spcPct val="50000"/>
              </a:spcBef>
            </a:pPr>
            <a:r>
              <a:rPr lang="zh-CN" altLang="en-US" sz="1400" dirty="0">
                <a:solidFill>
                  <a:srgbClr val="FF3300"/>
                </a:solidFill>
                <a:latin typeface="Times New Roman" panose="02020603050405020304" charset="0"/>
              </a:rPr>
              <a:t>执行结果</a:t>
            </a:r>
            <a:endParaRPr lang="zh-CN" altLang="en-US" sz="1400" dirty="0">
              <a:solidFill>
                <a:srgbClr val="FF3300"/>
              </a:solidFill>
              <a:latin typeface="Times New Roman" panose="02020603050405020304" charset="0"/>
            </a:endParaRPr>
          </a:p>
        </p:txBody>
      </p:sp>
      <p:sp>
        <p:nvSpPr>
          <p:cNvPr id="157725" name="矩形 157724"/>
          <p:cNvSpPr/>
          <p:nvPr/>
        </p:nvSpPr>
        <p:spPr>
          <a:xfrm>
            <a:off x="2081213" y="2808288"/>
            <a:ext cx="284162" cy="304800"/>
          </a:xfrm>
          <a:prstGeom prst="rect">
            <a:avLst/>
          </a:prstGeom>
          <a:noFill/>
          <a:ln w="9525">
            <a:noFill/>
          </a:ln>
        </p:spPr>
        <p:txBody>
          <a:bodyPr wrap="none" anchor="t">
            <a:spAutoFit/>
          </a:bodyPr>
          <a:p>
            <a:r>
              <a:rPr lang="en-US" altLang="zh-CN" sz="1400">
                <a:solidFill>
                  <a:srgbClr val="FF3300"/>
                </a:solidFill>
                <a:latin typeface="Times New Roman" panose="02020603050405020304" charset="0"/>
              </a:rPr>
              <a:t>+</a:t>
            </a:r>
            <a:endParaRPr lang="en-US" altLang="zh-CN" sz="1400">
              <a:solidFill>
                <a:srgbClr val="FF3300"/>
              </a:solidFill>
              <a:latin typeface="Times New Roman" panose="02020603050405020304" charset="0"/>
            </a:endParaRPr>
          </a:p>
        </p:txBody>
      </p:sp>
      <p:sp>
        <p:nvSpPr>
          <p:cNvPr id="157726" name="流程图: 文档 157725"/>
          <p:cNvSpPr/>
          <p:nvPr/>
        </p:nvSpPr>
        <p:spPr>
          <a:xfrm>
            <a:off x="5480050" y="4313238"/>
            <a:ext cx="787400"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157727" name="文本框 157726"/>
          <p:cNvSpPr txBox="1"/>
          <p:nvPr/>
        </p:nvSpPr>
        <p:spPr>
          <a:xfrm>
            <a:off x="5327650" y="4421188"/>
            <a:ext cx="1162050" cy="261937"/>
          </a:xfrm>
          <a:prstGeom prst="rect">
            <a:avLst/>
          </a:prstGeom>
          <a:noFill/>
          <a:ln w="9525">
            <a:noFill/>
          </a:ln>
        </p:spPr>
        <p:txBody>
          <a:bodyPr>
            <a:spAutoFit/>
          </a:bodyPr>
          <a:p>
            <a:pPr algn="ctr">
              <a:lnSpc>
                <a:spcPct val="80000"/>
              </a:lnSpc>
              <a:spcBef>
                <a:spcPct val="50000"/>
              </a:spcBef>
            </a:pPr>
            <a:r>
              <a:rPr lang="zh-CN" altLang="en-US" sz="1400" dirty="0">
                <a:solidFill>
                  <a:srgbClr val="FF3300"/>
                </a:solidFill>
                <a:latin typeface="Times New Roman" panose="02020603050405020304" charset="0"/>
              </a:rPr>
              <a:t>转帐传票</a:t>
            </a:r>
            <a:endParaRPr lang="zh-CN" altLang="en-US" sz="1400" dirty="0">
              <a:solidFill>
                <a:srgbClr val="FF3300"/>
              </a:solidFill>
              <a:latin typeface="Times New Roman" panose="02020603050405020304" charset="0"/>
            </a:endParaRPr>
          </a:p>
        </p:txBody>
      </p:sp>
      <p:sp>
        <p:nvSpPr>
          <p:cNvPr id="157728" name="文本框 157727"/>
          <p:cNvSpPr txBox="1"/>
          <p:nvPr/>
        </p:nvSpPr>
        <p:spPr>
          <a:xfrm>
            <a:off x="576263" y="4343400"/>
            <a:ext cx="1143000" cy="304800"/>
          </a:xfrm>
          <a:prstGeom prst="rect">
            <a:avLst/>
          </a:prstGeom>
          <a:noFill/>
          <a:ln w="9525">
            <a:noFill/>
          </a:ln>
        </p:spPr>
        <p:txBody>
          <a:bodyPr>
            <a:spAutoFit/>
          </a:bodyPr>
          <a:p>
            <a:pPr>
              <a:spcBef>
                <a:spcPct val="50000"/>
              </a:spcBef>
            </a:pPr>
            <a:r>
              <a:rPr lang="en-US" altLang="zh-CN" sz="1400" dirty="0">
                <a:solidFill>
                  <a:srgbClr val="FF3300"/>
                </a:solidFill>
                <a:latin typeface="宋体" panose="02010600030101010101" pitchFamily="2" charset="-122"/>
              </a:rPr>
              <a:t>4</a:t>
            </a:r>
            <a:r>
              <a:rPr lang="zh-CN" altLang="en-US" sz="1400" dirty="0">
                <a:solidFill>
                  <a:srgbClr val="FF3300"/>
                </a:solidFill>
                <a:latin typeface="宋体" panose="02010600030101010101" pitchFamily="2" charset="-122"/>
              </a:rPr>
              <a:t>、付款</a:t>
            </a:r>
            <a:endParaRPr lang="zh-CN" altLang="en-US" sz="1400">
              <a:solidFill>
                <a:srgbClr val="FF3300"/>
              </a:solidFill>
              <a:latin typeface="宋体" panose="02010600030101010101" pitchFamily="2" charset="-122"/>
            </a:endParaRPr>
          </a:p>
        </p:txBody>
      </p:sp>
      <p:sp>
        <p:nvSpPr>
          <p:cNvPr id="157729" name="文本框 157728"/>
          <p:cNvSpPr txBox="1"/>
          <p:nvPr/>
        </p:nvSpPr>
        <p:spPr>
          <a:xfrm>
            <a:off x="7073900" y="5791200"/>
            <a:ext cx="1143000" cy="304800"/>
          </a:xfrm>
          <a:prstGeom prst="rect">
            <a:avLst/>
          </a:prstGeom>
          <a:noFill/>
          <a:ln w="9525">
            <a:noFill/>
          </a:ln>
        </p:spPr>
        <p:txBody>
          <a:bodyPr>
            <a:spAutoFit/>
          </a:bodyPr>
          <a:p>
            <a:pPr algn="ctr">
              <a:spcBef>
                <a:spcPct val="50000"/>
              </a:spcBef>
            </a:pPr>
            <a:r>
              <a:rPr lang="zh-CN" altLang="en-US" sz="1400" dirty="0">
                <a:solidFill>
                  <a:srgbClr val="FF3300"/>
                </a:solidFill>
                <a:latin typeface="Times New Roman" panose="02020603050405020304" charset="0"/>
              </a:rPr>
              <a:t>支付</a:t>
            </a:r>
            <a:endParaRPr lang="zh-CN" altLang="en-US" sz="1400">
              <a:solidFill>
                <a:srgbClr val="FF3300"/>
              </a:solidFill>
              <a:latin typeface="Times New Roman" panose="02020603050405020304" charset="0"/>
            </a:endParaRPr>
          </a:p>
        </p:txBody>
      </p:sp>
      <p:sp>
        <p:nvSpPr>
          <p:cNvPr id="157730" name="直接连接符 157729"/>
          <p:cNvSpPr/>
          <p:nvPr/>
        </p:nvSpPr>
        <p:spPr>
          <a:xfrm>
            <a:off x="6248400" y="5943600"/>
            <a:ext cx="1066800" cy="0"/>
          </a:xfrm>
          <a:prstGeom prst="line">
            <a:avLst/>
          </a:prstGeom>
          <a:ln w="9525" cap="flat" cmpd="sng">
            <a:solidFill>
              <a:srgbClr val="FF3300"/>
            </a:solidFill>
            <a:prstDash val="solid"/>
            <a:headEnd type="none" w="med" len="med"/>
            <a:tailEnd type="triangle" w="med" len="med"/>
          </a:ln>
        </p:spPr>
      </p:sp>
      <p:sp>
        <p:nvSpPr>
          <p:cNvPr id="157731" name="流程图: 文档 157730"/>
          <p:cNvSpPr/>
          <p:nvPr/>
        </p:nvSpPr>
        <p:spPr>
          <a:xfrm>
            <a:off x="5403850" y="4994275"/>
            <a:ext cx="996950"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157732" name="文本框 157731"/>
          <p:cNvSpPr txBox="1"/>
          <p:nvPr/>
        </p:nvSpPr>
        <p:spPr>
          <a:xfrm>
            <a:off x="5381625" y="5006975"/>
            <a:ext cx="1095375" cy="431800"/>
          </a:xfrm>
          <a:prstGeom prst="rect">
            <a:avLst/>
          </a:prstGeom>
          <a:noFill/>
          <a:ln w="9525">
            <a:noFill/>
          </a:ln>
        </p:spPr>
        <p:txBody>
          <a:bodyPr>
            <a:spAutoFit/>
          </a:bodyPr>
          <a:p>
            <a:pPr algn="ctr">
              <a:lnSpc>
                <a:spcPct val="80000"/>
              </a:lnSpc>
              <a:spcBef>
                <a:spcPct val="50000"/>
              </a:spcBef>
            </a:pPr>
            <a:r>
              <a:rPr lang="zh-CN" altLang="en-US" sz="1400" dirty="0">
                <a:solidFill>
                  <a:srgbClr val="FF3300"/>
                </a:solidFill>
                <a:latin typeface="Times New Roman" panose="02020603050405020304" charset="0"/>
              </a:rPr>
              <a:t>支付计划及支付方式</a:t>
            </a:r>
            <a:endParaRPr lang="zh-CN" altLang="en-US" sz="1400" dirty="0">
              <a:solidFill>
                <a:srgbClr val="FF3300"/>
              </a:solidFill>
              <a:latin typeface="Times New Roman" panose="02020603050405020304" charset="0"/>
            </a:endParaRPr>
          </a:p>
        </p:txBody>
      </p:sp>
      <p:sp>
        <p:nvSpPr>
          <p:cNvPr id="157733" name="文本框 157732"/>
          <p:cNvSpPr txBox="1"/>
          <p:nvPr/>
        </p:nvSpPr>
        <p:spPr>
          <a:xfrm>
            <a:off x="5359400" y="5824538"/>
            <a:ext cx="1162050" cy="261937"/>
          </a:xfrm>
          <a:prstGeom prst="rect">
            <a:avLst/>
          </a:prstGeom>
          <a:noFill/>
          <a:ln w="9525">
            <a:noFill/>
          </a:ln>
        </p:spPr>
        <p:txBody>
          <a:bodyPr>
            <a:spAutoFit/>
          </a:bodyPr>
          <a:p>
            <a:pPr algn="ctr">
              <a:lnSpc>
                <a:spcPct val="80000"/>
              </a:lnSpc>
              <a:spcBef>
                <a:spcPct val="50000"/>
              </a:spcBef>
            </a:pPr>
            <a:r>
              <a:rPr lang="zh-CN" altLang="en-US" sz="1400" dirty="0">
                <a:solidFill>
                  <a:srgbClr val="FF3300"/>
                </a:solidFill>
                <a:latin typeface="Times New Roman" panose="02020603050405020304" charset="0"/>
              </a:rPr>
              <a:t>主管核准</a:t>
            </a:r>
            <a:endParaRPr lang="zh-CN" altLang="en-US" sz="1400" dirty="0">
              <a:solidFill>
                <a:srgbClr val="FF3300"/>
              </a:solidFill>
              <a:latin typeface="Times New Roman" panose="02020603050405020304" charset="0"/>
            </a:endParaRPr>
          </a:p>
        </p:txBody>
      </p:sp>
      <p:sp>
        <p:nvSpPr>
          <p:cNvPr id="157734" name="矩形 157733"/>
          <p:cNvSpPr/>
          <p:nvPr/>
        </p:nvSpPr>
        <p:spPr>
          <a:xfrm>
            <a:off x="5762625" y="4756150"/>
            <a:ext cx="284163" cy="304800"/>
          </a:xfrm>
          <a:prstGeom prst="rect">
            <a:avLst/>
          </a:prstGeom>
          <a:noFill/>
          <a:ln w="9525">
            <a:noFill/>
          </a:ln>
        </p:spPr>
        <p:txBody>
          <a:bodyPr wrap="none" anchor="t">
            <a:spAutoFit/>
          </a:bodyPr>
          <a:p>
            <a:r>
              <a:rPr lang="en-US" altLang="zh-CN" sz="1400">
                <a:solidFill>
                  <a:srgbClr val="FF3300"/>
                </a:solidFill>
                <a:latin typeface="Times New Roman" panose="02020603050405020304" charset="0"/>
              </a:rPr>
              <a:t>+</a:t>
            </a:r>
            <a:endParaRPr lang="en-US" altLang="zh-CN" sz="1400">
              <a:solidFill>
                <a:srgbClr val="FF3300"/>
              </a:solidFill>
              <a:latin typeface="Times New Roman" panose="02020603050405020304" charset="0"/>
            </a:endParaRPr>
          </a:p>
        </p:txBody>
      </p:sp>
      <p:sp>
        <p:nvSpPr>
          <p:cNvPr id="157735" name="文本框 157734"/>
          <p:cNvSpPr txBox="1"/>
          <p:nvPr/>
        </p:nvSpPr>
        <p:spPr>
          <a:xfrm>
            <a:off x="5308600" y="3670300"/>
            <a:ext cx="1143000" cy="304800"/>
          </a:xfrm>
          <a:prstGeom prst="rect">
            <a:avLst/>
          </a:prstGeom>
          <a:noFill/>
          <a:ln w="9525">
            <a:noFill/>
          </a:ln>
        </p:spPr>
        <p:txBody>
          <a:bodyPr>
            <a:spAutoFit/>
          </a:bodyPr>
          <a:p>
            <a:pPr algn="ctr">
              <a:spcBef>
                <a:spcPct val="50000"/>
              </a:spcBef>
            </a:pPr>
            <a:r>
              <a:rPr lang="zh-CN" altLang="en-US" sz="1400" dirty="0">
                <a:solidFill>
                  <a:srgbClr val="FF3300"/>
                </a:solidFill>
                <a:latin typeface="Times New Roman" panose="02020603050405020304" charset="0"/>
              </a:rPr>
              <a:t>核对</a:t>
            </a:r>
            <a:endParaRPr lang="zh-CN" altLang="en-US" sz="1400">
              <a:solidFill>
                <a:srgbClr val="FF3300"/>
              </a:solidFill>
              <a:latin typeface="Times New Roman" panose="02020603050405020304" charset="0"/>
            </a:endParaRPr>
          </a:p>
        </p:txBody>
      </p:sp>
      <p:sp>
        <p:nvSpPr>
          <p:cNvPr id="157736" name="文本框 157735"/>
          <p:cNvSpPr txBox="1"/>
          <p:nvPr/>
        </p:nvSpPr>
        <p:spPr>
          <a:xfrm>
            <a:off x="5721350" y="3929063"/>
            <a:ext cx="609600" cy="304800"/>
          </a:xfrm>
          <a:prstGeom prst="rect">
            <a:avLst/>
          </a:prstGeom>
          <a:noFill/>
          <a:ln w="9525">
            <a:noFill/>
          </a:ln>
        </p:spPr>
        <p:txBody>
          <a:bodyPr>
            <a:spAutoFit/>
          </a:bodyPr>
          <a:p>
            <a:pPr algn="ctr">
              <a:spcBef>
                <a:spcPct val="50000"/>
              </a:spcBef>
            </a:pPr>
            <a:r>
              <a:rPr lang="en-US" altLang="zh-CN" sz="1400">
                <a:solidFill>
                  <a:schemeClr val="accent2"/>
                </a:solidFill>
                <a:latin typeface="Times New Roman" panose="02020603050405020304" charset="0"/>
              </a:rPr>
              <a:t>OK</a:t>
            </a:r>
            <a:endParaRPr lang="en-US" altLang="zh-CN" sz="1400">
              <a:solidFill>
                <a:schemeClr val="accent2"/>
              </a:solidFill>
              <a:latin typeface="Times New Roman" panose="02020603050405020304" charset="0"/>
            </a:endParaRPr>
          </a:p>
        </p:txBody>
      </p:sp>
      <p:sp>
        <p:nvSpPr>
          <p:cNvPr id="157737" name="直接连接符 157736"/>
          <p:cNvSpPr/>
          <p:nvPr/>
        </p:nvSpPr>
        <p:spPr>
          <a:xfrm>
            <a:off x="5867400" y="3962400"/>
            <a:ext cx="0" cy="304800"/>
          </a:xfrm>
          <a:prstGeom prst="line">
            <a:avLst/>
          </a:prstGeom>
          <a:ln w="9525" cap="flat" cmpd="sng">
            <a:solidFill>
              <a:srgbClr val="FF3300"/>
            </a:solidFill>
            <a:prstDash val="solid"/>
            <a:headEnd type="none" w="med" len="med"/>
            <a:tailEnd type="triangle" w="med" len="med"/>
          </a:ln>
        </p:spPr>
      </p:sp>
      <p:sp>
        <p:nvSpPr>
          <p:cNvPr id="157738" name="直接连接符 157737"/>
          <p:cNvSpPr/>
          <p:nvPr/>
        </p:nvSpPr>
        <p:spPr>
          <a:xfrm>
            <a:off x="5918200" y="5514975"/>
            <a:ext cx="0" cy="304800"/>
          </a:xfrm>
          <a:prstGeom prst="line">
            <a:avLst/>
          </a:prstGeom>
          <a:ln w="9525" cap="flat" cmpd="sng">
            <a:solidFill>
              <a:srgbClr val="FF3300"/>
            </a:solidFill>
            <a:prstDash val="solid"/>
            <a:headEnd type="none" w="med" len="med"/>
            <a:tailEnd type="triangle" w="med" len="med"/>
          </a:ln>
        </p:spPr>
      </p:sp>
      <p:sp>
        <p:nvSpPr>
          <p:cNvPr id="157739" name="直接连接符 157738"/>
          <p:cNvSpPr/>
          <p:nvPr/>
        </p:nvSpPr>
        <p:spPr>
          <a:xfrm>
            <a:off x="5854700" y="914400"/>
            <a:ext cx="0" cy="533400"/>
          </a:xfrm>
          <a:prstGeom prst="line">
            <a:avLst/>
          </a:prstGeom>
          <a:ln w="9525" cap="flat" cmpd="sng">
            <a:solidFill>
              <a:srgbClr val="FF3300"/>
            </a:solidFill>
            <a:prstDash val="solid"/>
            <a:headEnd type="none" w="med" len="med"/>
            <a:tailEnd type="triangle" w="med" len="med"/>
          </a:ln>
        </p:spPr>
      </p:sp>
      <p:sp>
        <p:nvSpPr>
          <p:cNvPr id="157740" name="文本框 157739"/>
          <p:cNvSpPr txBox="1"/>
          <p:nvPr/>
        </p:nvSpPr>
        <p:spPr>
          <a:xfrm>
            <a:off x="6934200" y="1397000"/>
            <a:ext cx="12192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200" dirty="0">
                <a:latin typeface="Times New Roman" panose="02020603050405020304" charset="0"/>
              </a:rPr>
              <a:t>可能存在也可能不存在</a:t>
            </a:r>
            <a:endParaRPr lang="zh-CN" altLang="en-US" sz="1200">
              <a:latin typeface="Times New Roman" panose="02020603050405020304" charset="0"/>
            </a:endParaRPr>
          </a:p>
        </p:txBody>
      </p:sp>
      <p:sp>
        <p:nvSpPr>
          <p:cNvPr id="157741" name="直接连接符 157740"/>
          <p:cNvSpPr/>
          <p:nvPr/>
        </p:nvSpPr>
        <p:spPr>
          <a:xfrm flipH="1">
            <a:off x="6096000" y="1638300"/>
            <a:ext cx="762000" cy="0"/>
          </a:xfrm>
          <a:prstGeom prst="line">
            <a:avLst/>
          </a:prstGeom>
          <a:ln w="28575" cap="flat" cmpd="sng">
            <a:solidFill>
              <a:schemeClr val="tx1"/>
            </a:solidFill>
            <a:prstDash val="solid"/>
            <a:headEnd type="none" w="med" len="med"/>
            <a:tailEnd type="triangle" w="med" len="med"/>
          </a:ln>
        </p:spPr>
      </p:sp>
      <p:sp>
        <p:nvSpPr>
          <p:cNvPr id="157742" name="直接连接符 157741"/>
          <p:cNvSpPr/>
          <p:nvPr/>
        </p:nvSpPr>
        <p:spPr>
          <a:xfrm>
            <a:off x="2667000" y="1638300"/>
            <a:ext cx="1066800" cy="0"/>
          </a:xfrm>
          <a:prstGeom prst="line">
            <a:avLst/>
          </a:prstGeom>
          <a:ln w="9525" cap="flat" cmpd="sng">
            <a:solidFill>
              <a:schemeClr val="tx1"/>
            </a:solidFill>
            <a:prstDash val="solid"/>
            <a:headEnd type="none" w="med" len="med"/>
            <a:tailEnd type="triangle" w="med" len="med"/>
          </a:ln>
        </p:spPr>
      </p:sp>
      <p:sp>
        <p:nvSpPr>
          <p:cNvPr id="157743" name="直接连接符 157742"/>
          <p:cNvSpPr/>
          <p:nvPr/>
        </p:nvSpPr>
        <p:spPr>
          <a:xfrm>
            <a:off x="4191000" y="1638300"/>
            <a:ext cx="13716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7314" name="文本框 397313"/>
          <p:cNvSpPr txBox="1"/>
          <p:nvPr/>
        </p:nvSpPr>
        <p:spPr>
          <a:xfrm>
            <a:off x="152400" y="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397315" name="文本框 397314"/>
          <p:cNvSpPr txBox="1"/>
          <p:nvPr/>
        </p:nvSpPr>
        <p:spPr>
          <a:xfrm>
            <a:off x="0" y="22860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397316" name="直接连接符 397315"/>
          <p:cNvSpPr/>
          <p:nvPr/>
        </p:nvSpPr>
        <p:spPr>
          <a:xfrm flipV="1">
            <a:off x="1073150" y="457200"/>
            <a:ext cx="4870450" cy="0"/>
          </a:xfrm>
          <a:prstGeom prst="line">
            <a:avLst/>
          </a:prstGeom>
          <a:ln w="9525" cap="flat" cmpd="sng">
            <a:solidFill>
              <a:schemeClr val="tx1"/>
            </a:solidFill>
            <a:prstDash val="solid"/>
            <a:headEnd type="none" w="med" len="med"/>
            <a:tailEnd type="none" w="med" len="med"/>
          </a:ln>
        </p:spPr>
      </p:sp>
      <p:sp>
        <p:nvSpPr>
          <p:cNvPr id="397317" name="文本框 397316"/>
          <p:cNvSpPr txBox="1"/>
          <p:nvPr/>
        </p:nvSpPr>
        <p:spPr>
          <a:xfrm>
            <a:off x="1066800" y="122238"/>
            <a:ext cx="6324600" cy="336550"/>
          </a:xfrm>
          <a:prstGeom prst="rect">
            <a:avLst/>
          </a:prstGeom>
          <a:noFill/>
          <a:ln w="9525">
            <a:noFill/>
          </a:ln>
        </p:spPr>
        <p:txBody>
          <a:bodyPr>
            <a:spAutoFit/>
          </a:bodyPr>
          <a:p>
            <a:pPr eaLnBrk="0" hangingPunct="0"/>
            <a:r>
              <a:rPr lang="zh-CN" altLang="en-US" sz="1600" dirty="0">
                <a:latin typeface="Times New Roman" panose="02020603050405020304" charset="0"/>
              </a:rPr>
              <a:t>各部门                      财务部                         集团财经部</a:t>
            </a:r>
            <a:endParaRPr lang="zh-CN" altLang="en-US" sz="1600" dirty="0">
              <a:latin typeface="Times New Roman" panose="02020603050405020304" charset="0"/>
            </a:endParaRPr>
          </a:p>
        </p:txBody>
      </p:sp>
      <p:sp>
        <p:nvSpPr>
          <p:cNvPr id="397318" name="文本框 397317"/>
          <p:cNvSpPr txBox="1"/>
          <p:nvPr/>
        </p:nvSpPr>
        <p:spPr>
          <a:xfrm>
            <a:off x="889000" y="512763"/>
            <a:ext cx="1117600" cy="1370012"/>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各部门填写资金收支预估包括销货收入、工程款、原材料款、咨询费、工资、维修费等</a:t>
            </a:r>
            <a:endParaRPr lang="zh-CN" altLang="en-US" sz="1200">
              <a:solidFill>
                <a:srgbClr val="0000FF"/>
              </a:solidFill>
              <a:latin typeface="Times New Roman" panose="02020603050405020304" charset="0"/>
            </a:endParaRPr>
          </a:p>
        </p:txBody>
      </p:sp>
      <p:sp>
        <p:nvSpPr>
          <p:cNvPr id="397319" name="文本框 397318"/>
          <p:cNvSpPr txBox="1"/>
          <p:nvPr/>
        </p:nvSpPr>
        <p:spPr>
          <a:xfrm>
            <a:off x="0" y="0"/>
            <a:ext cx="428625" cy="3429000"/>
          </a:xfrm>
          <a:prstGeom prst="rect">
            <a:avLst/>
          </a:prstGeom>
          <a:solidFill>
            <a:srgbClr val="FFFF66"/>
          </a:solidFill>
          <a:ln w="9525">
            <a:noFill/>
          </a:ln>
        </p:spPr>
        <p:txBody>
          <a:bodyPr vert="eaVert">
            <a:spAutoFit/>
          </a:bodyPr>
          <a:p>
            <a:pPr algn="dist" eaLnBrk="0" hangingPunct="0"/>
            <a:r>
              <a:rPr lang="zh-CN" altLang="en-US" sz="1600" b="1" dirty="0">
                <a:solidFill>
                  <a:srgbClr val="0000FF"/>
                </a:solidFill>
                <a:latin typeface="Times New Roman" panose="02020603050405020304" charset="0"/>
              </a:rPr>
              <a:t>月资金需求计划签审流程</a:t>
            </a:r>
            <a:endParaRPr lang="zh-CN" altLang="en-US" sz="1600" b="1">
              <a:solidFill>
                <a:srgbClr val="0000FF"/>
              </a:solidFill>
              <a:latin typeface="Times New Roman" panose="02020603050405020304" charset="0"/>
            </a:endParaRPr>
          </a:p>
        </p:txBody>
      </p:sp>
      <p:sp>
        <p:nvSpPr>
          <p:cNvPr id="397320" name="直接连接符 397319"/>
          <p:cNvSpPr/>
          <p:nvPr/>
        </p:nvSpPr>
        <p:spPr>
          <a:xfrm flipV="1">
            <a:off x="1955800" y="1092200"/>
            <a:ext cx="762000" cy="0"/>
          </a:xfrm>
          <a:prstGeom prst="line">
            <a:avLst/>
          </a:prstGeom>
          <a:ln w="9525" cap="flat" cmpd="sng">
            <a:solidFill>
              <a:schemeClr val="tx1"/>
            </a:solidFill>
            <a:prstDash val="solid"/>
            <a:headEnd type="none" w="med" len="med"/>
            <a:tailEnd type="triangle" w="med" len="med"/>
          </a:ln>
        </p:spPr>
      </p:sp>
      <p:sp>
        <p:nvSpPr>
          <p:cNvPr id="397335" name="流程图: 文档 397334"/>
          <p:cNvSpPr/>
          <p:nvPr/>
        </p:nvSpPr>
        <p:spPr>
          <a:xfrm>
            <a:off x="2921000" y="1550988"/>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7336" name="流程图: 文档 397335"/>
          <p:cNvSpPr/>
          <p:nvPr/>
        </p:nvSpPr>
        <p:spPr>
          <a:xfrm>
            <a:off x="2844800" y="1622425"/>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7337" name="文本框 397336"/>
          <p:cNvSpPr txBox="1"/>
          <p:nvPr/>
        </p:nvSpPr>
        <p:spPr>
          <a:xfrm>
            <a:off x="2794000" y="1663700"/>
            <a:ext cx="8128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资金流量计划表</a:t>
            </a:r>
            <a:endParaRPr lang="zh-CN" altLang="en-US" sz="1200">
              <a:latin typeface="Times New Roman" panose="02020603050405020304" charset="0"/>
            </a:endParaRPr>
          </a:p>
        </p:txBody>
      </p:sp>
      <p:sp>
        <p:nvSpPr>
          <p:cNvPr id="397338" name="文本框 397337"/>
          <p:cNvSpPr txBox="1"/>
          <p:nvPr/>
        </p:nvSpPr>
        <p:spPr>
          <a:xfrm>
            <a:off x="3378200" y="158432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97339" name="文本框 397338"/>
          <p:cNvSpPr txBox="1"/>
          <p:nvPr/>
        </p:nvSpPr>
        <p:spPr>
          <a:xfrm>
            <a:off x="3454400" y="14859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97340" name="直接连接符 397339"/>
          <p:cNvSpPr/>
          <p:nvPr/>
        </p:nvSpPr>
        <p:spPr>
          <a:xfrm>
            <a:off x="5270500" y="3683000"/>
            <a:ext cx="0" cy="228600"/>
          </a:xfrm>
          <a:prstGeom prst="line">
            <a:avLst/>
          </a:prstGeom>
          <a:ln w="9525" cap="flat" cmpd="sng">
            <a:solidFill>
              <a:schemeClr val="tx1"/>
            </a:solidFill>
            <a:prstDash val="solid"/>
            <a:headEnd type="none" w="med" len="med"/>
            <a:tailEnd type="triangle" w="med" len="med"/>
          </a:ln>
        </p:spPr>
      </p:sp>
      <p:sp>
        <p:nvSpPr>
          <p:cNvPr id="397341" name="直接连接符 397340"/>
          <p:cNvSpPr/>
          <p:nvPr/>
        </p:nvSpPr>
        <p:spPr>
          <a:xfrm flipH="1">
            <a:off x="3581400" y="3454400"/>
            <a:ext cx="1219200" cy="0"/>
          </a:xfrm>
          <a:prstGeom prst="line">
            <a:avLst/>
          </a:prstGeom>
          <a:ln w="9525" cap="flat" cmpd="sng">
            <a:solidFill>
              <a:schemeClr val="tx1"/>
            </a:solidFill>
            <a:prstDash val="solid"/>
            <a:headEnd type="triangle" w="med" len="med"/>
            <a:tailEnd type="none" w="med" len="med"/>
          </a:ln>
        </p:spPr>
      </p:sp>
      <p:sp>
        <p:nvSpPr>
          <p:cNvPr id="397360" name="文本框 397359"/>
          <p:cNvSpPr txBox="1"/>
          <p:nvPr/>
        </p:nvSpPr>
        <p:spPr>
          <a:xfrm>
            <a:off x="2667000" y="520700"/>
            <a:ext cx="1117600" cy="1004888"/>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财务部将前期发生下月到期的应付帐款加入完成下月资金流量表</a:t>
            </a:r>
            <a:endParaRPr lang="zh-CN" altLang="en-US" sz="1200">
              <a:solidFill>
                <a:srgbClr val="0000FF"/>
              </a:solidFill>
              <a:latin typeface="Times New Roman" panose="02020603050405020304" charset="0"/>
            </a:endParaRPr>
          </a:p>
        </p:txBody>
      </p:sp>
      <p:sp>
        <p:nvSpPr>
          <p:cNvPr id="397361" name="流程图: 文档 397360"/>
          <p:cNvSpPr/>
          <p:nvPr/>
        </p:nvSpPr>
        <p:spPr>
          <a:xfrm>
            <a:off x="4953000" y="3128963"/>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7362" name="流程图: 文档 397361"/>
          <p:cNvSpPr/>
          <p:nvPr/>
        </p:nvSpPr>
        <p:spPr>
          <a:xfrm>
            <a:off x="4876800" y="3200400"/>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7363" name="文本框 397362"/>
          <p:cNvSpPr txBox="1"/>
          <p:nvPr/>
        </p:nvSpPr>
        <p:spPr>
          <a:xfrm>
            <a:off x="4813300" y="3241675"/>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资金流量计划表</a:t>
            </a:r>
            <a:endParaRPr lang="zh-CN" altLang="en-US" sz="1200">
              <a:latin typeface="Times New Roman" panose="02020603050405020304" charset="0"/>
            </a:endParaRPr>
          </a:p>
        </p:txBody>
      </p:sp>
      <p:sp>
        <p:nvSpPr>
          <p:cNvPr id="397364" name="文本框 397363"/>
          <p:cNvSpPr txBox="1"/>
          <p:nvPr/>
        </p:nvSpPr>
        <p:spPr>
          <a:xfrm>
            <a:off x="5410200" y="31623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97365" name="文本框 397364"/>
          <p:cNvSpPr txBox="1"/>
          <p:nvPr/>
        </p:nvSpPr>
        <p:spPr>
          <a:xfrm>
            <a:off x="5486400" y="306387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97367" name="直接连接符 397366"/>
          <p:cNvSpPr/>
          <p:nvPr/>
        </p:nvSpPr>
        <p:spPr>
          <a:xfrm>
            <a:off x="3225800" y="2057400"/>
            <a:ext cx="0" cy="241300"/>
          </a:xfrm>
          <a:prstGeom prst="line">
            <a:avLst/>
          </a:prstGeom>
          <a:ln w="9525" cap="flat" cmpd="sng">
            <a:solidFill>
              <a:schemeClr val="tx1"/>
            </a:solidFill>
            <a:prstDash val="solid"/>
            <a:headEnd type="none" w="med" len="med"/>
            <a:tailEnd type="triangle" w="med" len="med"/>
          </a:ln>
        </p:spPr>
      </p:sp>
      <p:sp>
        <p:nvSpPr>
          <p:cNvPr id="397368" name="文本框 397367"/>
          <p:cNvSpPr txBox="1"/>
          <p:nvPr/>
        </p:nvSpPr>
        <p:spPr>
          <a:xfrm>
            <a:off x="2743200" y="2252663"/>
            <a:ext cx="990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科长签审</a:t>
            </a:r>
            <a:endParaRPr lang="zh-CN" altLang="en-US" sz="1200">
              <a:solidFill>
                <a:schemeClr val="accent2"/>
              </a:solidFill>
              <a:latin typeface="Times New Roman" panose="02020603050405020304" charset="0"/>
            </a:endParaRPr>
          </a:p>
        </p:txBody>
      </p:sp>
      <p:sp>
        <p:nvSpPr>
          <p:cNvPr id="397369" name="直接连接符 397368"/>
          <p:cNvSpPr/>
          <p:nvPr/>
        </p:nvSpPr>
        <p:spPr>
          <a:xfrm>
            <a:off x="3225800" y="2501900"/>
            <a:ext cx="0" cy="330200"/>
          </a:xfrm>
          <a:prstGeom prst="line">
            <a:avLst/>
          </a:prstGeom>
          <a:ln w="9525" cap="flat" cmpd="sng">
            <a:solidFill>
              <a:schemeClr val="tx1"/>
            </a:solidFill>
            <a:prstDash val="solid"/>
            <a:headEnd type="none" w="med" len="med"/>
            <a:tailEnd type="triangle" w="med" len="med"/>
          </a:ln>
        </p:spPr>
      </p:sp>
      <p:sp>
        <p:nvSpPr>
          <p:cNvPr id="397370" name="文本框 397369"/>
          <p:cNvSpPr txBox="1"/>
          <p:nvPr/>
        </p:nvSpPr>
        <p:spPr>
          <a:xfrm>
            <a:off x="2743200" y="2801938"/>
            <a:ext cx="990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部长签审</a:t>
            </a:r>
            <a:endParaRPr lang="zh-CN" altLang="en-US" sz="1200">
              <a:solidFill>
                <a:schemeClr val="accent2"/>
              </a:solidFill>
              <a:latin typeface="Times New Roman" panose="02020603050405020304" charset="0"/>
            </a:endParaRPr>
          </a:p>
        </p:txBody>
      </p:sp>
      <p:sp>
        <p:nvSpPr>
          <p:cNvPr id="397371" name="直接连接符 397370"/>
          <p:cNvSpPr/>
          <p:nvPr/>
        </p:nvSpPr>
        <p:spPr>
          <a:xfrm flipH="1">
            <a:off x="3225800" y="3048000"/>
            <a:ext cx="0" cy="304800"/>
          </a:xfrm>
          <a:prstGeom prst="line">
            <a:avLst/>
          </a:prstGeom>
          <a:ln w="9525" cap="flat" cmpd="sng">
            <a:solidFill>
              <a:schemeClr val="tx1"/>
            </a:solidFill>
            <a:prstDash val="solid"/>
            <a:headEnd type="none" w="med" len="med"/>
            <a:tailEnd type="triangle" w="med" len="med"/>
          </a:ln>
        </p:spPr>
      </p:sp>
      <p:sp>
        <p:nvSpPr>
          <p:cNvPr id="397372" name="文本框 397371"/>
          <p:cNvSpPr txBox="1"/>
          <p:nvPr/>
        </p:nvSpPr>
        <p:spPr>
          <a:xfrm>
            <a:off x="2755900" y="3314700"/>
            <a:ext cx="9906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副总签审</a:t>
            </a:r>
            <a:endParaRPr lang="zh-CN" altLang="en-US" sz="1200">
              <a:solidFill>
                <a:schemeClr val="accent2"/>
              </a:solidFill>
              <a:latin typeface="Times New Roman" panose="02020603050405020304" charset="0"/>
            </a:endParaRPr>
          </a:p>
        </p:txBody>
      </p:sp>
      <p:sp>
        <p:nvSpPr>
          <p:cNvPr id="397374" name="文本框 397373"/>
          <p:cNvSpPr txBox="1"/>
          <p:nvPr/>
        </p:nvSpPr>
        <p:spPr>
          <a:xfrm>
            <a:off x="4800600" y="3886200"/>
            <a:ext cx="990600" cy="822325"/>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财经管理部填写提供的资金总额并由部长终审</a:t>
            </a:r>
            <a:endParaRPr lang="zh-CN" altLang="en-US" sz="1200">
              <a:solidFill>
                <a:schemeClr val="accent2"/>
              </a:solidFill>
              <a:latin typeface="Times New Roman" panose="02020603050405020304" charset="0"/>
            </a:endParaRPr>
          </a:p>
        </p:txBody>
      </p:sp>
      <p:sp>
        <p:nvSpPr>
          <p:cNvPr id="397376" name="流程图: 文档 397375"/>
          <p:cNvSpPr/>
          <p:nvPr/>
        </p:nvSpPr>
        <p:spPr>
          <a:xfrm>
            <a:off x="2895600" y="4152900"/>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7377" name="文本框 397376"/>
          <p:cNvSpPr txBox="1"/>
          <p:nvPr/>
        </p:nvSpPr>
        <p:spPr>
          <a:xfrm>
            <a:off x="2832100" y="4181475"/>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资金流量计划表</a:t>
            </a:r>
            <a:endParaRPr lang="zh-CN" altLang="en-US" sz="1200">
              <a:latin typeface="Times New Roman" panose="02020603050405020304" charset="0"/>
            </a:endParaRPr>
          </a:p>
        </p:txBody>
      </p:sp>
      <p:sp>
        <p:nvSpPr>
          <p:cNvPr id="397378" name="文本框 397377"/>
          <p:cNvSpPr txBox="1"/>
          <p:nvPr/>
        </p:nvSpPr>
        <p:spPr>
          <a:xfrm>
            <a:off x="3429000" y="41148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97380" name="直接连接符 397379"/>
          <p:cNvSpPr/>
          <p:nvPr/>
        </p:nvSpPr>
        <p:spPr>
          <a:xfrm flipH="1" flipV="1">
            <a:off x="3657600" y="4305300"/>
            <a:ext cx="1219200" cy="0"/>
          </a:xfrm>
          <a:prstGeom prst="line">
            <a:avLst/>
          </a:prstGeom>
          <a:ln w="9525" cap="flat" cmpd="sng">
            <a:solidFill>
              <a:schemeClr val="tx1"/>
            </a:solidFill>
            <a:prstDash val="solid"/>
            <a:headEnd type="none" w="med" len="med"/>
            <a:tailEnd type="triangle" w="med" len="med"/>
          </a:ln>
        </p:spPr>
      </p:sp>
      <p:sp>
        <p:nvSpPr>
          <p:cNvPr id="397381" name="直接连接符 397380"/>
          <p:cNvSpPr/>
          <p:nvPr/>
        </p:nvSpPr>
        <p:spPr>
          <a:xfrm flipH="1">
            <a:off x="3225800" y="4627563"/>
            <a:ext cx="0" cy="304800"/>
          </a:xfrm>
          <a:prstGeom prst="line">
            <a:avLst/>
          </a:prstGeom>
          <a:ln w="9525" cap="flat" cmpd="sng">
            <a:solidFill>
              <a:schemeClr val="tx1"/>
            </a:solidFill>
            <a:prstDash val="solid"/>
            <a:headEnd type="none" w="med" len="med"/>
            <a:tailEnd type="triangle" w="med" len="med"/>
          </a:ln>
        </p:spPr>
      </p:sp>
      <p:sp>
        <p:nvSpPr>
          <p:cNvPr id="397382" name="文本框 397381"/>
          <p:cNvSpPr txBox="1"/>
          <p:nvPr/>
        </p:nvSpPr>
        <p:spPr>
          <a:xfrm>
            <a:off x="2755900" y="4894263"/>
            <a:ext cx="990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存档</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2" name="文本框 25601"/>
          <p:cNvSpPr txBox="1"/>
          <p:nvPr/>
        </p:nvSpPr>
        <p:spPr>
          <a:xfrm>
            <a:off x="152400" y="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25603" name="文本框 25602"/>
          <p:cNvSpPr txBox="1"/>
          <p:nvPr/>
        </p:nvSpPr>
        <p:spPr>
          <a:xfrm>
            <a:off x="0" y="22860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25607" name="直接连接符 25606"/>
          <p:cNvSpPr/>
          <p:nvPr/>
        </p:nvSpPr>
        <p:spPr>
          <a:xfrm flipV="1">
            <a:off x="1073150" y="457200"/>
            <a:ext cx="4191000" cy="0"/>
          </a:xfrm>
          <a:prstGeom prst="line">
            <a:avLst/>
          </a:prstGeom>
          <a:ln w="9525" cap="flat" cmpd="sng">
            <a:solidFill>
              <a:schemeClr val="tx1"/>
            </a:solidFill>
            <a:prstDash val="solid"/>
            <a:headEnd type="none" w="med" len="med"/>
            <a:tailEnd type="none" w="med" len="med"/>
          </a:ln>
        </p:spPr>
      </p:sp>
      <p:sp>
        <p:nvSpPr>
          <p:cNvPr id="25608" name="文本框 25607"/>
          <p:cNvSpPr txBox="1"/>
          <p:nvPr/>
        </p:nvSpPr>
        <p:spPr>
          <a:xfrm>
            <a:off x="1066800" y="122238"/>
            <a:ext cx="4419600" cy="336550"/>
          </a:xfrm>
          <a:prstGeom prst="rect">
            <a:avLst/>
          </a:prstGeom>
          <a:noFill/>
          <a:ln w="9525">
            <a:noFill/>
          </a:ln>
        </p:spPr>
        <p:txBody>
          <a:bodyPr>
            <a:spAutoFit/>
          </a:bodyPr>
          <a:p>
            <a:pPr eaLnBrk="0" hangingPunct="0"/>
            <a:r>
              <a:rPr lang="zh-CN" altLang="en-US" sz="1600" dirty="0">
                <a:latin typeface="Times New Roman" panose="02020603050405020304" charset="0"/>
              </a:rPr>
              <a:t>各部门                      总经理                    财务部</a:t>
            </a:r>
            <a:endParaRPr lang="zh-CN" altLang="en-US" sz="1600" dirty="0">
              <a:latin typeface="Times New Roman" panose="02020603050405020304" charset="0"/>
            </a:endParaRPr>
          </a:p>
        </p:txBody>
      </p:sp>
      <p:sp>
        <p:nvSpPr>
          <p:cNvPr id="25610" name="文本框 25609"/>
          <p:cNvSpPr txBox="1"/>
          <p:nvPr/>
        </p:nvSpPr>
        <p:spPr>
          <a:xfrm>
            <a:off x="889000" y="512763"/>
            <a:ext cx="1117600" cy="457200"/>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部门或个人填写借款申请</a:t>
            </a:r>
            <a:endParaRPr lang="zh-CN" altLang="en-US" sz="1200">
              <a:solidFill>
                <a:srgbClr val="0000FF"/>
              </a:solidFill>
              <a:latin typeface="Times New Roman" panose="02020603050405020304" charset="0"/>
            </a:endParaRPr>
          </a:p>
        </p:txBody>
      </p:sp>
      <p:sp>
        <p:nvSpPr>
          <p:cNvPr id="25615" name="文本框 25614"/>
          <p:cNvSpPr txBox="1"/>
          <p:nvPr/>
        </p:nvSpPr>
        <p:spPr>
          <a:xfrm>
            <a:off x="0" y="0"/>
            <a:ext cx="428625" cy="3429000"/>
          </a:xfrm>
          <a:prstGeom prst="rect">
            <a:avLst/>
          </a:prstGeom>
          <a:solidFill>
            <a:srgbClr val="FFFF66"/>
          </a:solidFill>
          <a:ln w="9525">
            <a:noFill/>
          </a:ln>
        </p:spPr>
        <p:txBody>
          <a:bodyPr vert="eaVert">
            <a:spAutoFit/>
          </a:bodyPr>
          <a:p>
            <a:pPr algn="dist" eaLnBrk="0" hangingPunct="0"/>
            <a:r>
              <a:rPr lang="zh-CN" altLang="en-US" sz="1600" b="1" dirty="0">
                <a:solidFill>
                  <a:srgbClr val="0000FF"/>
                </a:solidFill>
                <a:latin typeface="Times New Roman" panose="02020603050405020304" charset="0"/>
              </a:rPr>
              <a:t>采购以外的借款签审流程</a:t>
            </a:r>
            <a:endParaRPr lang="zh-CN" altLang="en-US" sz="1600" b="1">
              <a:solidFill>
                <a:srgbClr val="0000FF"/>
              </a:solidFill>
              <a:latin typeface="Times New Roman" panose="02020603050405020304" charset="0"/>
            </a:endParaRPr>
          </a:p>
        </p:txBody>
      </p:sp>
      <p:sp>
        <p:nvSpPr>
          <p:cNvPr id="25616" name="直接连接符 25615"/>
          <p:cNvSpPr/>
          <p:nvPr/>
        </p:nvSpPr>
        <p:spPr>
          <a:xfrm>
            <a:off x="1841500" y="3040063"/>
            <a:ext cx="901700" cy="0"/>
          </a:xfrm>
          <a:prstGeom prst="line">
            <a:avLst/>
          </a:prstGeom>
          <a:ln w="9525" cap="flat" cmpd="sng">
            <a:solidFill>
              <a:schemeClr val="tx1"/>
            </a:solidFill>
            <a:prstDash val="solid"/>
            <a:headEnd type="none" w="med" len="med"/>
            <a:tailEnd type="triangle" w="med" len="med"/>
          </a:ln>
        </p:spPr>
      </p:sp>
      <p:sp>
        <p:nvSpPr>
          <p:cNvPr id="25637" name="文本框 25636"/>
          <p:cNvSpPr txBox="1"/>
          <p:nvPr/>
        </p:nvSpPr>
        <p:spPr>
          <a:xfrm>
            <a:off x="2578100" y="3459163"/>
            <a:ext cx="1219200" cy="274637"/>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终审</a:t>
            </a:r>
            <a:endParaRPr lang="zh-CN" altLang="en-US" sz="1200">
              <a:solidFill>
                <a:srgbClr val="0000FF"/>
              </a:solidFill>
              <a:latin typeface="Times New Roman" panose="02020603050405020304" charset="0"/>
            </a:endParaRPr>
          </a:p>
        </p:txBody>
      </p:sp>
      <p:sp>
        <p:nvSpPr>
          <p:cNvPr id="25638" name="直接连接符 25637"/>
          <p:cNvSpPr/>
          <p:nvPr/>
        </p:nvSpPr>
        <p:spPr>
          <a:xfrm>
            <a:off x="1447800" y="1511300"/>
            <a:ext cx="0" cy="241300"/>
          </a:xfrm>
          <a:prstGeom prst="line">
            <a:avLst/>
          </a:prstGeom>
          <a:ln w="9525" cap="flat" cmpd="sng">
            <a:solidFill>
              <a:schemeClr val="tx1"/>
            </a:solidFill>
            <a:prstDash val="solid"/>
            <a:headEnd type="none" w="med" len="med"/>
            <a:tailEnd type="triangle" w="med" len="med"/>
          </a:ln>
        </p:spPr>
      </p:sp>
      <p:sp>
        <p:nvSpPr>
          <p:cNvPr id="25646" name="流程图: 文档 25645"/>
          <p:cNvSpPr/>
          <p:nvPr/>
        </p:nvSpPr>
        <p:spPr>
          <a:xfrm>
            <a:off x="1143000" y="968375"/>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647" name="流程图: 文档 25646"/>
          <p:cNvSpPr/>
          <p:nvPr/>
        </p:nvSpPr>
        <p:spPr>
          <a:xfrm>
            <a:off x="1066800" y="1030288"/>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648" name="流程图: 文档 25647"/>
          <p:cNvSpPr/>
          <p:nvPr/>
        </p:nvSpPr>
        <p:spPr>
          <a:xfrm>
            <a:off x="990600" y="1101725"/>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649" name="文本框 25648"/>
          <p:cNvSpPr txBox="1"/>
          <p:nvPr/>
        </p:nvSpPr>
        <p:spPr>
          <a:xfrm>
            <a:off x="914400" y="1130300"/>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25650" name="文本框 25649"/>
          <p:cNvSpPr txBox="1"/>
          <p:nvPr/>
        </p:nvSpPr>
        <p:spPr>
          <a:xfrm>
            <a:off x="1524000" y="106362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5651" name="文本框 25650"/>
          <p:cNvSpPr txBox="1"/>
          <p:nvPr/>
        </p:nvSpPr>
        <p:spPr>
          <a:xfrm>
            <a:off x="1663700" y="9144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5685" name="文本框 25684"/>
          <p:cNvSpPr txBox="1"/>
          <p:nvPr/>
        </p:nvSpPr>
        <p:spPr>
          <a:xfrm>
            <a:off x="965200" y="1706563"/>
            <a:ext cx="990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科长签审</a:t>
            </a:r>
            <a:endParaRPr lang="zh-CN" altLang="en-US" sz="1200">
              <a:solidFill>
                <a:schemeClr val="accent2"/>
              </a:solidFill>
              <a:latin typeface="Times New Roman" panose="02020603050405020304" charset="0"/>
            </a:endParaRPr>
          </a:p>
        </p:txBody>
      </p:sp>
      <p:sp>
        <p:nvSpPr>
          <p:cNvPr id="25689" name="直接连接符 25688"/>
          <p:cNvSpPr/>
          <p:nvPr/>
        </p:nvSpPr>
        <p:spPr>
          <a:xfrm>
            <a:off x="1447800" y="1955800"/>
            <a:ext cx="0" cy="330200"/>
          </a:xfrm>
          <a:prstGeom prst="line">
            <a:avLst/>
          </a:prstGeom>
          <a:ln w="9525" cap="flat" cmpd="sng">
            <a:solidFill>
              <a:schemeClr val="tx1"/>
            </a:solidFill>
            <a:prstDash val="solid"/>
            <a:headEnd type="none" w="med" len="med"/>
            <a:tailEnd type="triangle" w="med" len="med"/>
          </a:ln>
        </p:spPr>
      </p:sp>
      <p:sp>
        <p:nvSpPr>
          <p:cNvPr id="25690" name="文本框 25689"/>
          <p:cNvSpPr txBox="1"/>
          <p:nvPr/>
        </p:nvSpPr>
        <p:spPr>
          <a:xfrm>
            <a:off x="965200" y="2255838"/>
            <a:ext cx="990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部长签审</a:t>
            </a:r>
            <a:endParaRPr lang="zh-CN" altLang="en-US" sz="1200">
              <a:solidFill>
                <a:schemeClr val="accent2"/>
              </a:solidFill>
              <a:latin typeface="Times New Roman" panose="02020603050405020304" charset="0"/>
            </a:endParaRPr>
          </a:p>
        </p:txBody>
      </p:sp>
      <p:sp>
        <p:nvSpPr>
          <p:cNvPr id="25691" name="直接连接符 25690"/>
          <p:cNvSpPr/>
          <p:nvPr/>
        </p:nvSpPr>
        <p:spPr>
          <a:xfrm>
            <a:off x="1447800" y="2514600"/>
            <a:ext cx="0" cy="465138"/>
          </a:xfrm>
          <a:prstGeom prst="line">
            <a:avLst/>
          </a:prstGeom>
          <a:ln w="9525" cap="flat" cmpd="sng">
            <a:solidFill>
              <a:schemeClr val="tx1"/>
            </a:solidFill>
            <a:prstDash val="solid"/>
            <a:headEnd type="none" w="med" len="med"/>
            <a:tailEnd type="triangle" w="med" len="med"/>
          </a:ln>
        </p:spPr>
      </p:sp>
      <p:sp>
        <p:nvSpPr>
          <p:cNvPr id="25692" name="文本框 25691"/>
          <p:cNvSpPr txBox="1"/>
          <p:nvPr/>
        </p:nvSpPr>
        <p:spPr>
          <a:xfrm>
            <a:off x="977900" y="2917825"/>
            <a:ext cx="9906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副总签审</a:t>
            </a:r>
            <a:endParaRPr lang="zh-CN" altLang="en-US" sz="1200">
              <a:solidFill>
                <a:schemeClr val="accent2"/>
              </a:solidFill>
              <a:latin typeface="Times New Roman" panose="02020603050405020304" charset="0"/>
            </a:endParaRPr>
          </a:p>
        </p:txBody>
      </p:sp>
      <p:sp>
        <p:nvSpPr>
          <p:cNvPr id="25693" name="流程图: 文档 25692"/>
          <p:cNvSpPr/>
          <p:nvPr/>
        </p:nvSpPr>
        <p:spPr>
          <a:xfrm>
            <a:off x="2933700" y="2678113"/>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694" name="流程图: 文档 25693"/>
          <p:cNvSpPr/>
          <p:nvPr/>
        </p:nvSpPr>
        <p:spPr>
          <a:xfrm>
            <a:off x="2857500" y="2740025"/>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695" name="流程图: 文档 25694"/>
          <p:cNvSpPr/>
          <p:nvPr/>
        </p:nvSpPr>
        <p:spPr>
          <a:xfrm>
            <a:off x="2781300" y="2811463"/>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696" name="文本框 25695"/>
          <p:cNvSpPr txBox="1"/>
          <p:nvPr/>
        </p:nvSpPr>
        <p:spPr>
          <a:xfrm>
            <a:off x="2705100" y="2840038"/>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25697" name="文本框 25696"/>
          <p:cNvSpPr txBox="1"/>
          <p:nvPr/>
        </p:nvSpPr>
        <p:spPr>
          <a:xfrm>
            <a:off x="3314700" y="2773363"/>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5698" name="文本框 25697"/>
          <p:cNvSpPr txBox="1"/>
          <p:nvPr/>
        </p:nvSpPr>
        <p:spPr>
          <a:xfrm>
            <a:off x="3454400" y="2624138"/>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5699" name="直接连接符 25698"/>
          <p:cNvSpPr/>
          <p:nvPr/>
        </p:nvSpPr>
        <p:spPr>
          <a:xfrm>
            <a:off x="3175000" y="3268663"/>
            <a:ext cx="0" cy="228600"/>
          </a:xfrm>
          <a:prstGeom prst="line">
            <a:avLst/>
          </a:prstGeom>
          <a:ln w="9525" cap="flat" cmpd="sng">
            <a:solidFill>
              <a:schemeClr val="tx1"/>
            </a:solidFill>
            <a:prstDash val="solid"/>
            <a:headEnd type="none" w="med" len="med"/>
            <a:tailEnd type="triangle" w="med" len="med"/>
          </a:ln>
        </p:spPr>
      </p:sp>
      <p:sp>
        <p:nvSpPr>
          <p:cNvPr id="25700" name="直接连接符 25699"/>
          <p:cNvSpPr/>
          <p:nvPr/>
        </p:nvSpPr>
        <p:spPr>
          <a:xfrm flipH="1">
            <a:off x="1981200" y="3573463"/>
            <a:ext cx="990600" cy="0"/>
          </a:xfrm>
          <a:prstGeom prst="line">
            <a:avLst/>
          </a:prstGeom>
          <a:ln w="9525" cap="flat" cmpd="sng">
            <a:solidFill>
              <a:schemeClr val="tx1"/>
            </a:solidFill>
            <a:prstDash val="solid"/>
            <a:headEnd type="none" w="med" len="med"/>
            <a:tailEnd type="triangle" w="med" len="med"/>
          </a:ln>
        </p:spPr>
      </p:sp>
      <p:sp>
        <p:nvSpPr>
          <p:cNvPr id="25701" name="流程图: 文档 25700"/>
          <p:cNvSpPr/>
          <p:nvPr/>
        </p:nvSpPr>
        <p:spPr>
          <a:xfrm>
            <a:off x="1193800" y="3322638"/>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702" name="流程图: 文档 25701"/>
          <p:cNvSpPr/>
          <p:nvPr/>
        </p:nvSpPr>
        <p:spPr>
          <a:xfrm>
            <a:off x="1117600" y="3384550"/>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703" name="流程图: 文档 25702"/>
          <p:cNvSpPr/>
          <p:nvPr/>
        </p:nvSpPr>
        <p:spPr>
          <a:xfrm>
            <a:off x="1041400" y="3455988"/>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704" name="文本框 25703"/>
          <p:cNvSpPr txBox="1"/>
          <p:nvPr/>
        </p:nvSpPr>
        <p:spPr>
          <a:xfrm>
            <a:off x="965200" y="3484563"/>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25705" name="文本框 25704"/>
          <p:cNvSpPr txBox="1"/>
          <p:nvPr/>
        </p:nvSpPr>
        <p:spPr>
          <a:xfrm>
            <a:off x="1574800" y="3417888"/>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5706" name="文本框 25705"/>
          <p:cNvSpPr txBox="1"/>
          <p:nvPr/>
        </p:nvSpPr>
        <p:spPr>
          <a:xfrm>
            <a:off x="1714500" y="3268663"/>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5707" name="直接连接符 25706"/>
          <p:cNvSpPr/>
          <p:nvPr/>
        </p:nvSpPr>
        <p:spPr>
          <a:xfrm>
            <a:off x="1498600" y="3878263"/>
            <a:ext cx="0" cy="152400"/>
          </a:xfrm>
          <a:prstGeom prst="line">
            <a:avLst/>
          </a:prstGeom>
          <a:ln w="9525" cap="flat" cmpd="sng">
            <a:solidFill>
              <a:schemeClr val="tx1"/>
            </a:solidFill>
            <a:prstDash val="solid"/>
            <a:headEnd type="none" w="med" len="med"/>
            <a:tailEnd type="none" w="med" len="med"/>
          </a:ln>
        </p:spPr>
      </p:sp>
      <p:sp>
        <p:nvSpPr>
          <p:cNvPr id="25708" name="直接连接符 25707"/>
          <p:cNvSpPr/>
          <p:nvPr/>
        </p:nvSpPr>
        <p:spPr>
          <a:xfrm>
            <a:off x="1498600" y="4030663"/>
            <a:ext cx="2768600" cy="0"/>
          </a:xfrm>
          <a:prstGeom prst="line">
            <a:avLst/>
          </a:prstGeom>
          <a:ln w="9525" cap="flat" cmpd="sng">
            <a:solidFill>
              <a:schemeClr val="tx1"/>
            </a:solidFill>
            <a:prstDash val="solid"/>
            <a:headEnd type="none" w="med" len="med"/>
            <a:tailEnd type="triangle" w="med" len="med"/>
          </a:ln>
        </p:spPr>
      </p:sp>
      <p:sp>
        <p:nvSpPr>
          <p:cNvPr id="25709" name="流程图: 文档 25708"/>
          <p:cNvSpPr/>
          <p:nvPr/>
        </p:nvSpPr>
        <p:spPr>
          <a:xfrm>
            <a:off x="4432300" y="3711575"/>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710" name="流程图: 文档 25709"/>
          <p:cNvSpPr/>
          <p:nvPr/>
        </p:nvSpPr>
        <p:spPr>
          <a:xfrm>
            <a:off x="4356100" y="3773488"/>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711" name="流程图: 文档 25710"/>
          <p:cNvSpPr/>
          <p:nvPr/>
        </p:nvSpPr>
        <p:spPr>
          <a:xfrm>
            <a:off x="4279900" y="3844925"/>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712" name="文本框 25711"/>
          <p:cNvSpPr txBox="1"/>
          <p:nvPr/>
        </p:nvSpPr>
        <p:spPr>
          <a:xfrm>
            <a:off x="4203700" y="3873500"/>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25713" name="文本框 25712"/>
          <p:cNvSpPr txBox="1"/>
          <p:nvPr/>
        </p:nvSpPr>
        <p:spPr>
          <a:xfrm>
            <a:off x="4813300" y="380682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5714" name="文本框 25713"/>
          <p:cNvSpPr txBox="1"/>
          <p:nvPr/>
        </p:nvSpPr>
        <p:spPr>
          <a:xfrm>
            <a:off x="4953000" y="36576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5715" name="文本框 25714"/>
          <p:cNvSpPr txBox="1"/>
          <p:nvPr/>
        </p:nvSpPr>
        <p:spPr>
          <a:xfrm>
            <a:off x="4216400" y="4419600"/>
            <a:ext cx="863600" cy="457200"/>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核算会计核对单据</a:t>
            </a:r>
            <a:endParaRPr lang="zh-CN" altLang="en-US" sz="1200">
              <a:solidFill>
                <a:srgbClr val="0000FF"/>
              </a:solidFill>
              <a:latin typeface="Times New Roman" panose="02020603050405020304" charset="0"/>
            </a:endParaRPr>
          </a:p>
        </p:txBody>
      </p:sp>
      <p:sp>
        <p:nvSpPr>
          <p:cNvPr id="25716" name="直接连接符 25715"/>
          <p:cNvSpPr/>
          <p:nvPr/>
        </p:nvSpPr>
        <p:spPr>
          <a:xfrm>
            <a:off x="4635500" y="4271963"/>
            <a:ext cx="1588" cy="198437"/>
          </a:xfrm>
          <a:prstGeom prst="line">
            <a:avLst/>
          </a:prstGeom>
          <a:ln w="9525" cap="flat" cmpd="sng">
            <a:solidFill>
              <a:schemeClr val="tx1"/>
            </a:solidFill>
            <a:prstDash val="solid"/>
            <a:headEnd type="none" w="med" len="med"/>
            <a:tailEnd type="triangle" w="med" len="med"/>
          </a:ln>
        </p:spPr>
      </p:sp>
      <p:sp>
        <p:nvSpPr>
          <p:cNvPr id="25719" name="文本框 25718"/>
          <p:cNvSpPr txBox="1"/>
          <p:nvPr/>
        </p:nvSpPr>
        <p:spPr>
          <a:xfrm>
            <a:off x="1371600" y="2468563"/>
            <a:ext cx="685800" cy="457200"/>
          </a:xfrm>
          <a:prstGeom prst="rect">
            <a:avLst/>
          </a:prstGeom>
          <a:noFill/>
          <a:ln w="9525">
            <a:noFill/>
          </a:ln>
        </p:spPr>
        <p:txBody>
          <a:bodyPr>
            <a:spAutoFit/>
          </a:bodyPr>
          <a:p>
            <a:pPr algn="ctr" eaLnBrk="0" hangingPunct="0"/>
            <a:r>
              <a:rPr lang="en-US" altLang="zh-CN" sz="1200" dirty="0">
                <a:solidFill>
                  <a:schemeClr val="accent2"/>
                </a:solidFill>
                <a:latin typeface="Times New Roman" panose="02020603050405020304" charset="0"/>
              </a:rPr>
              <a:t>2000</a:t>
            </a:r>
            <a:r>
              <a:rPr lang="zh-CN" altLang="en-US" sz="1200" dirty="0">
                <a:solidFill>
                  <a:schemeClr val="accent2"/>
                </a:solidFill>
                <a:latin typeface="Times New Roman" panose="02020603050405020304" charset="0"/>
              </a:rPr>
              <a:t>元以上</a:t>
            </a:r>
            <a:endParaRPr lang="zh-CN" altLang="en-US" sz="1200">
              <a:solidFill>
                <a:schemeClr val="accent2"/>
              </a:solidFill>
              <a:latin typeface="Times New Roman" panose="02020603050405020304" charset="0"/>
            </a:endParaRPr>
          </a:p>
        </p:txBody>
      </p:sp>
      <p:sp>
        <p:nvSpPr>
          <p:cNvPr id="25720" name="文本框 25719"/>
          <p:cNvSpPr txBox="1"/>
          <p:nvPr/>
        </p:nvSpPr>
        <p:spPr>
          <a:xfrm>
            <a:off x="1790700" y="2824163"/>
            <a:ext cx="990600" cy="274637"/>
          </a:xfrm>
          <a:prstGeom prst="rect">
            <a:avLst/>
          </a:prstGeom>
          <a:noFill/>
          <a:ln w="9525">
            <a:noFill/>
          </a:ln>
        </p:spPr>
        <p:txBody>
          <a:bodyPr>
            <a:spAutoFit/>
          </a:bodyPr>
          <a:p>
            <a:pPr algn="ctr" eaLnBrk="0" hangingPunct="0"/>
            <a:r>
              <a:rPr lang="en-US" altLang="zh-CN" sz="1200" dirty="0">
                <a:solidFill>
                  <a:schemeClr val="accent2"/>
                </a:solidFill>
                <a:latin typeface="Times New Roman" panose="02020603050405020304" charset="0"/>
              </a:rPr>
              <a:t>1</a:t>
            </a:r>
            <a:r>
              <a:rPr lang="zh-CN" altLang="en-US" sz="1200" dirty="0">
                <a:solidFill>
                  <a:schemeClr val="accent2"/>
                </a:solidFill>
                <a:latin typeface="Times New Roman" panose="02020603050405020304" charset="0"/>
              </a:rPr>
              <a:t>万元以上</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6290" name="文本框 396289"/>
          <p:cNvSpPr txBox="1"/>
          <p:nvPr/>
        </p:nvSpPr>
        <p:spPr>
          <a:xfrm>
            <a:off x="152400" y="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396291" name="文本框 396290"/>
          <p:cNvSpPr txBox="1"/>
          <p:nvPr/>
        </p:nvSpPr>
        <p:spPr>
          <a:xfrm>
            <a:off x="0" y="22860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396292" name="直接连接符 396291"/>
          <p:cNvSpPr/>
          <p:nvPr/>
        </p:nvSpPr>
        <p:spPr>
          <a:xfrm flipV="1">
            <a:off x="1073150" y="457200"/>
            <a:ext cx="4191000" cy="0"/>
          </a:xfrm>
          <a:prstGeom prst="line">
            <a:avLst/>
          </a:prstGeom>
          <a:ln w="9525" cap="flat" cmpd="sng">
            <a:solidFill>
              <a:schemeClr val="tx1"/>
            </a:solidFill>
            <a:prstDash val="solid"/>
            <a:headEnd type="none" w="med" len="med"/>
            <a:tailEnd type="none" w="med" len="med"/>
          </a:ln>
        </p:spPr>
      </p:sp>
      <p:sp>
        <p:nvSpPr>
          <p:cNvPr id="396293" name="文本框 396292"/>
          <p:cNvSpPr txBox="1"/>
          <p:nvPr/>
        </p:nvSpPr>
        <p:spPr>
          <a:xfrm>
            <a:off x="1066800" y="122238"/>
            <a:ext cx="4419600" cy="336550"/>
          </a:xfrm>
          <a:prstGeom prst="rect">
            <a:avLst/>
          </a:prstGeom>
          <a:noFill/>
          <a:ln w="9525">
            <a:noFill/>
          </a:ln>
        </p:spPr>
        <p:txBody>
          <a:bodyPr>
            <a:spAutoFit/>
          </a:bodyPr>
          <a:p>
            <a:pPr eaLnBrk="0" hangingPunct="0"/>
            <a:r>
              <a:rPr lang="zh-CN" altLang="en-US" sz="1600" dirty="0">
                <a:latin typeface="Times New Roman" panose="02020603050405020304" charset="0"/>
              </a:rPr>
              <a:t>各部门                      总经理                    财务部</a:t>
            </a:r>
            <a:endParaRPr lang="zh-CN" altLang="en-US" sz="1600" dirty="0">
              <a:latin typeface="Times New Roman" panose="02020603050405020304" charset="0"/>
            </a:endParaRPr>
          </a:p>
        </p:txBody>
      </p:sp>
      <p:sp>
        <p:nvSpPr>
          <p:cNvPr id="396294" name="文本框 396293"/>
          <p:cNvSpPr txBox="1"/>
          <p:nvPr/>
        </p:nvSpPr>
        <p:spPr>
          <a:xfrm>
            <a:off x="889000" y="512763"/>
            <a:ext cx="1117600" cy="457200"/>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部门或个人填写借款申请</a:t>
            </a:r>
            <a:endParaRPr lang="zh-CN" altLang="en-US" sz="1200">
              <a:solidFill>
                <a:srgbClr val="0000FF"/>
              </a:solidFill>
              <a:latin typeface="Times New Roman" panose="02020603050405020304" charset="0"/>
            </a:endParaRPr>
          </a:p>
        </p:txBody>
      </p:sp>
      <p:sp>
        <p:nvSpPr>
          <p:cNvPr id="396295" name="文本框 396294"/>
          <p:cNvSpPr txBox="1"/>
          <p:nvPr/>
        </p:nvSpPr>
        <p:spPr>
          <a:xfrm>
            <a:off x="0" y="0"/>
            <a:ext cx="428625" cy="2514600"/>
          </a:xfrm>
          <a:prstGeom prst="rect">
            <a:avLst/>
          </a:prstGeom>
          <a:solidFill>
            <a:srgbClr val="FFFF66"/>
          </a:solidFill>
          <a:ln w="9525">
            <a:noFill/>
          </a:ln>
        </p:spPr>
        <p:txBody>
          <a:bodyPr vert="eaVert">
            <a:spAutoFit/>
          </a:bodyPr>
          <a:p>
            <a:pPr algn="dist" eaLnBrk="0" hangingPunct="0"/>
            <a:r>
              <a:rPr lang="zh-CN" altLang="en-US" sz="1600" b="1" dirty="0">
                <a:solidFill>
                  <a:srgbClr val="0000FF"/>
                </a:solidFill>
                <a:latin typeface="Times New Roman" panose="02020603050405020304" charset="0"/>
              </a:rPr>
              <a:t>合同借款签审流程</a:t>
            </a:r>
            <a:endParaRPr lang="zh-CN" altLang="en-US" sz="1600" b="1">
              <a:solidFill>
                <a:srgbClr val="0000FF"/>
              </a:solidFill>
              <a:latin typeface="Times New Roman" panose="02020603050405020304" charset="0"/>
            </a:endParaRPr>
          </a:p>
        </p:txBody>
      </p:sp>
      <p:sp>
        <p:nvSpPr>
          <p:cNvPr id="396296" name="直接连接符 396295"/>
          <p:cNvSpPr/>
          <p:nvPr/>
        </p:nvSpPr>
        <p:spPr>
          <a:xfrm>
            <a:off x="1905000" y="3048000"/>
            <a:ext cx="838200" cy="0"/>
          </a:xfrm>
          <a:prstGeom prst="line">
            <a:avLst/>
          </a:prstGeom>
          <a:ln w="9525" cap="flat" cmpd="sng">
            <a:solidFill>
              <a:schemeClr val="tx1"/>
            </a:solidFill>
            <a:prstDash val="solid"/>
            <a:headEnd type="none" w="med" len="med"/>
            <a:tailEnd type="triangle" w="med" len="med"/>
          </a:ln>
        </p:spPr>
      </p:sp>
      <p:sp>
        <p:nvSpPr>
          <p:cNvPr id="396297" name="文本框 396296"/>
          <p:cNvSpPr txBox="1"/>
          <p:nvPr/>
        </p:nvSpPr>
        <p:spPr>
          <a:xfrm>
            <a:off x="2578100" y="3459163"/>
            <a:ext cx="1219200" cy="274637"/>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终审</a:t>
            </a:r>
            <a:endParaRPr lang="zh-CN" altLang="en-US" sz="1200">
              <a:solidFill>
                <a:srgbClr val="0000FF"/>
              </a:solidFill>
              <a:latin typeface="Times New Roman" panose="02020603050405020304" charset="0"/>
            </a:endParaRPr>
          </a:p>
        </p:txBody>
      </p:sp>
      <p:sp>
        <p:nvSpPr>
          <p:cNvPr id="396298" name="直接连接符 396297"/>
          <p:cNvSpPr/>
          <p:nvPr/>
        </p:nvSpPr>
        <p:spPr>
          <a:xfrm>
            <a:off x="1447800" y="1511300"/>
            <a:ext cx="0" cy="241300"/>
          </a:xfrm>
          <a:prstGeom prst="line">
            <a:avLst/>
          </a:prstGeom>
          <a:ln w="9525" cap="flat" cmpd="sng">
            <a:solidFill>
              <a:schemeClr val="tx1"/>
            </a:solidFill>
            <a:prstDash val="solid"/>
            <a:headEnd type="none" w="med" len="med"/>
            <a:tailEnd type="triangle" w="med" len="med"/>
          </a:ln>
        </p:spPr>
      </p:sp>
      <p:sp>
        <p:nvSpPr>
          <p:cNvPr id="396299" name="流程图: 文档 396298"/>
          <p:cNvSpPr/>
          <p:nvPr/>
        </p:nvSpPr>
        <p:spPr>
          <a:xfrm>
            <a:off x="1143000" y="968375"/>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00" name="流程图: 文档 396299"/>
          <p:cNvSpPr/>
          <p:nvPr/>
        </p:nvSpPr>
        <p:spPr>
          <a:xfrm>
            <a:off x="1066800" y="1030288"/>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01" name="流程图: 文档 396300"/>
          <p:cNvSpPr/>
          <p:nvPr/>
        </p:nvSpPr>
        <p:spPr>
          <a:xfrm>
            <a:off x="990600" y="1101725"/>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02" name="文本框 396301"/>
          <p:cNvSpPr txBox="1"/>
          <p:nvPr/>
        </p:nvSpPr>
        <p:spPr>
          <a:xfrm>
            <a:off x="914400" y="1130300"/>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396303" name="文本框 396302"/>
          <p:cNvSpPr txBox="1"/>
          <p:nvPr/>
        </p:nvSpPr>
        <p:spPr>
          <a:xfrm>
            <a:off x="1524000" y="106362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96304" name="文本框 396303"/>
          <p:cNvSpPr txBox="1"/>
          <p:nvPr/>
        </p:nvSpPr>
        <p:spPr>
          <a:xfrm>
            <a:off x="1663700" y="9144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96305" name="文本框 396304"/>
          <p:cNvSpPr txBox="1"/>
          <p:nvPr/>
        </p:nvSpPr>
        <p:spPr>
          <a:xfrm>
            <a:off x="965200" y="1706563"/>
            <a:ext cx="990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科长签审</a:t>
            </a:r>
            <a:endParaRPr lang="zh-CN" altLang="en-US" sz="1200">
              <a:solidFill>
                <a:schemeClr val="accent2"/>
              </a:solidFill>
              <a:latin typeface="Times New Roman" panose="02020603050405020304" charset="0"/>
            </a:endParaRPr>
          </a:p>
        </p:txBody>
      </p:sp>
      <p:sp>
        <p:nvSpPr>
          <p:cNvPr id="396306" name="直接连接符 396305"/>
          <p:cNvSpPr/>
          <p:nvPr/>
        </p:nvSpPr>
        <p:spPr>
          <a:xfrm>
            <a:off x="1447800" y="1955800"/>
            <a:ext cx="1588" cy="228600"/>
          </a:xfrm>
          <a:prstGeom prst="line">
            <a:avLst/>
          </a:prstGeom>
          <a:ln w="9525" cap="flat" cmpd="sng">
            <a:solidFill>
              <a:schemeClr val="tx1"/>
            </a:solidFill>
            <a:prstDash val="solid"/>
            <a:headEnd type="none" w="med" len="med"/>
            <a:tailEnd type="triangle" w="med" len="med"/>
          </a:ln>
        </p:spPr>
      </p:sp>
      <p:sp>
        <p:nvSpPr>
          <p:cNvPr id="396307" name="文本框 396306"/>
          <p:cNvSpPr txBox="1"/>
          <p:nvPr/>
        </p:nvSpPr>
        <p:spPr>
          <a:xfrm>
            <a:off x="965200" y="2146300"/>
            <a:ext cx="9906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部长签审</a:t>
            </a:r>
            <a:endParaRPr lang="zh-CN" altLang="en-US" sz="1200">
              <a:solidFill>
                <a:schemeClr val="accent2"/>
              </a:solidFill>
              <a:latin typeface="Times New Roman" panose="02020603050405020304" charset="0"/>
            </a:endParaRPr>
          </a:p>
        </p:txBody>
      </p:sp>
      <p:sp>
        <p:nvSpPr>
          <p:cNvPr id="396308" name="直接连接符 396307"/>
          <p:cNvSpPr/>
          <p:nvPr/>
        </p:nvSpPr>
        <p:spPr>
          <a:xfrm>
            <a:off x="1447800" y="2362200"/>
            <a:ext cx="0" cy="617538"/>
          </a:xfrm>
          <a:prstGeom prst="line">
            <a:avLst/>
          </a:prstGeom>
          <a:ln w="9525" cap="flat" cmpd="sng">
            <a:solidFill>
              <a:schemeClr val="tx1"/>
            </a:solidFill>
            <a:prstDash val="solid"/>
            <a:headEnd type="none" w="med" len="med"/>
            <a:tailEnd type="triangle" w="med" len="med"/>
          </a:ln>
        </p:spPr>
      </p:sp>
      <p:sp>
        <p:nvSpPr>
          <p:cNvPr id="396309" name="文本框 396308"/>
          <p:cNvSpPr txBox="1"/>
          <p:nvPr/>
        </p:nvSpPr>
        <p:spPr>
          <a:xfrm>
            <a:off x="889000" y="2917825"/>
            <a:ext cx="11303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分管副总签审</a:t>
            </a:r>
            <a:endParaRPr lang="zh-CN" altLang="en-US" sz="1200">
              <a:solidFill>
                <a:schemeClr val="accent2"/>
              </a:solidFill>
              <a:latin typeface="Times New Roman" panose="02020603050405020304" charset="0"/>
            </a:endParaRPr>
          </a:p>
        </p:txBody>
      </p:sp>
      <p:sp>
        <p:nvSpPr>
          <p:cNvPr id="396310" name="流程图: 文档 396309"/>
          <p:cNvSpPr/>
          <p:nvPr/>
        </p:nvSpPr>
        <p:spPr>
          <a:xfrm>
            <a:off x="2933700" y="2678113"/>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11" name="流程图: 文档 396310"/>
          <p:cNvSpPr/>
          <p:nvPr/>
        </p:nvSpPr>
        <p:spPr>
          <a:xfrm>
            <a:off x="2857500" y="2740025"/>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12" name="流程图: 文档 396311"/>
          <p:cNvSpPr/>
          <p:nvPr/>
        </p:nvSpPr>
        <p:spPr>
          <a:xfrm>
            <a:off x="2781300" y="2811463"/>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13" name="文本框 396312"/>
          <p:cNvSpPr txBox="1"/>
          <p:nvPr/>
        </p:nvSpPr>
        <p:spPr>
          <a:xfrm>
            <a:off x="2705100" y="2840038"/>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396314" name="文本框 396313"/>
          <p:cNvSpPr txBox="1"/>
          <p:nvPr/>
        </p:nvSpPr>
        <p:spPr>
          <a:xfrm>
            <a:off x="3314700" y="2773363"/>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96315" name="文本框 396314"/>
          <p:cNvSpPr txBox="1"/>
          <p:nvPr/>
        </p:nvSpPr>
        <p:spPr>
          <a:xfrm>
            <a:off x="3454400" y="2624138"/>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96316" name="直接连接符 396315"/>
          <p:cNvSpPr/>
          <p:nvPr/>
        </p:nvSpPr>
        <p:spPr>
          <a:xfrm>
            <a:off x="3175000" y="3268663"/>
            <a:ext cx="0" cy="228600"/>
          </a:xfrm>
          <a:prstGeom prst="line">
            <a:avLst/>
          </a:prstGeom>
          <a:ln w="9525" cap="flat" cmpd="sng">
            <a:solidFill>
              <a:schemeClr val="tx1"/>
            </a:solidFill>
            <a:prstDash val="solid"/>
            <a:headEnd type="none" w="med" len="med"/>
            <a:tailEnd type="triangle" w="med" len="med"/>
          </a:ln>
        </p:spPr>
      </p:sp>
      <p:sp>
        <p:nvSpPr>
          <p:cNvPr id="396317" name="直接连接符 396316"/>
          <p:cNvSpPr/>
          <p:nvPr/>
        </p:nvSpPr>
        <p:spPr>
          <a:xfrm flipH="1">
            <a:off x="1981200" y="3573463"/>
            <a:ext cx="990600" cy="0"/>
          </a:xfrm>
          <a:prstGeom prst="line">
            <a:avLst/>
          </a:prstGeom>
          <a:ln w="9525" cap="flat" cmpd="sng">
            <a:solidFill>
              <a:schemeClr val="tx1"/>
            </a:solidFill>
            <a:prstDash val="solid"/>
            <a:headEnd type="none" w="med" len="med"/>
            <a:tailEnd type="triangle" w="med" len="med"/>
          </a:ln>
        </p:spPr>
      </p:sp>
      <p:sp>
        <p:nvSpPr>
          <p:cNvPr id="396318" name="流程图: 文档 396317"/>
          <p:cNvSpPr/>
          <p:nvPr/>
        </p:nvSpPr>
        <p:spPr>
          <a:xfrm>
            <a:off x="1193800" y="3322638"/>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19" name="流程图: 文档 396318"/>
          <p:cNvSpPr/>
          <p:nvPr/>
        </p:nvSpPr>
        <p:spPr>
          <a:xfrm>
            <a:off x="1117600" y="3384550"/>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20" name="流程图: 文档 396319"/>
          <p:cNvSpPr/>
          <p:nvPr/>
        </p:nvSpPr>
        <p:spPr>
          <a:xfrm>
            <a:off x="1041400" y="3455988"/>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21" name="文本框 396320"/>
          <p:cNvSpPr txBox="1"/>
          <p:nvPr/>
        </p:nvSpPr>
        <p:spPr>
          <a:xfrm>
            <a:off x="965200" y="3484563"/>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396322" name="文本框 396321"/>
          <p:cNvSpPr txBox="1"/>
          <p:nvPr/>
        </p:nvSpPr>
        <p:spPr>
          <a:xfrm>
            <a:off x="1574800" y="3417888"/>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96323" name="文本框 396322"/>
          <p:cNvSpPr txBox="1"/>
          <p:nvPr/>
        </p:nvSpPr>
        <p:spPr>
          <a:xfrm>
            <a:off x="1714500" y="3268663"/>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96324" name="直接连接符 396323"/>
          <p:cNvSpPr/>
          <p:nvPr/>
        </p:nvSpPr>
        <p:spPr>
          <a:xfrm>
            <a:off x="1498600" y="3878263"/>
            <a:ext cx="0" cy="152400"/>
          </a:xfrm>
          <a:prstGeom prst="line">
            <a:avLst/>
          </a:prstGeom>
          <a:ln w="9525" cap="flat" cmpd="sng">
            <a:solidFill>
              <a:schemeClr val="tx1"/>
            </a:solidFill>
            <a:prstDash val="solid"/>
            <a:headEnd type="none" w="med" len="med"/>
            <a:tailEnd type="none" w="med" len="med"/>
          </a:ln>
        </p:spPr>
      </p:sp>
      <p:sp>
        <p:nvSpPr>
          <p:cNvPr id="396325" name="直接连接符 396324"/>
          <p:cNvSpPr/>
          <p:nvPr/>
        </p:nvSpPr>
        <p:spPr>
          <a:xfrm>
            <a:off x="1498600" y="4030663"/>
            <a:ext cx="2768600" cy="0"/>
          </a:xfrm>
          <a:prstGeom prst="line">
            <a:avLst/>
          </a:prstGeom>
          <a:ln w="9525" cap="flat" cmpd="sng">
            <a:solidFill>
              <a:schemeClr val="tx1"/>
            </a:solidFill>
            <a:prstDash val="solid"/>
            <a:headEnd type="none" w="med" len="med"/>
            <a:tailEnd type="triangle" w="med" len="med"/>
          </a:ln>
        </p:spPr>
      </p:sp>
      <p:sp>
        <p:nvSpPr>
          <p:cNvPr id="396326" name="流程图: 文档 396325"/>
          <p:cNvSpPr/>
          <p:nvPr/>
        </p:nvSpPr>
        <p:spPr>
          <a:xfrm>
            <a:off x="4432300" y="3711575"/>
            <a:ext cx="69532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27" name="流程图: 文档 396326"/>
          <p:cNvSpPr/>
          <p:nvPr/>
        </p:nvSpPr>
        <p:spPr>
          <a:xfrm>
            <a:off x="4356100" y="3773488"/>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28" name="流程图: 文档 396327"/>
          <p:cNvSpPr/>
          <p:nvPr/>
        </p:nvSpPr>
        <p:spPr>
          <a:xfrm>
            <a:off x="4279900" y="3844925"/>
            <a:ext cx="709613"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6329" name="文本框 396328"/>
          <p:cNvSpPr txBox="1"/>
          <p:nvPr/>
        </p:nvSpPr>
        <p:spPr>
          <a:xfrm>
            <a:off x="4203700" y="3873500"/>
            <a:ext cx="8382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借款申请单和附件</a:t>
            </a:r>
            <a:endParaRPr lang="zh-CN" altLang="en-US" sz="1200" dirty="0">
              <a:latin typeface="Times New Roman" panose="02020603050405020304" charset="0"/>
            </a:endParaRPr>
          </a:p>
        </p:txBody>
      </p:sp>
      <p:sp>
        <p:nvSpPr>
          <p:cNvPr id="396330" name="文本框 396329"/>
          <p:cNvSpPr txBox="1"/>
          <p:nvPr/>
        </p:nvSpPr>
        <p:spPr>
          <a:xfrm>
            <a:off x="4813300" y="380682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96331" name="文本框 396330"/>
          <p:cNvSpPr txBox="1"/>
          <p:nvPr/>
        </p:nvSpPr>
        <p:spPr>
          <a:xfrm>
            <a:off x="4953000" y="36576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96332" name="文本框 396331"/>
          <p:cNvSpPr txBox="1"/>
          <p:nvPr/>
        </p:nvSpPr>
        <p:spPr>
          <a:xfrm>
            <a:off x="4216400" y="4419600"/>
            <a:ext cx="863600" cy="457200"/>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核算会计核对单据</a:t>
            </a:r>
            <a:endParaRPr lang="zh-CN" altLang="en-US" sz="1200">
              <a:solidFill>
                <a:srgbClr val="0000FF"/>
              </a:solidFill>
              <a:latin typeface="Times New Roman" panose="02020603050405020304" charset="0"/>
            </a:endParaRPr>
          </a:p>
        </p:txBody>
      </p:sp>
      <p:sp>
        <p:nvSpPr>
          <p:cNvPr id="396333" name="直接连接符 396332"/>
          <p:cNvSpPr/>
          <p:nvPr/>
        </p:nvSpPr>
        <p:spPr>
          <a:xfrm>
            <a:off x="4635500" y="4271963"/>
            <a:ext cx="1588" cy="198437"/>
          </a:xfrm>
          <a:prstGeom prst="line">
            <a:avLst/>
          </a:prstGeom>
          <a:ln w="9525" cap="flat" cmpd="sng">
            <a:solidFill>
              <a:schemeClr val="tx1"/>
            </a:solidFill>
            <a:prstDash val="solid"/>
            <a:headEnd type="none" w="med" len="med"/>
            <a:tailEnd type="triangle" w="med" len="med"/>
          </a:ln>
        </p:spPr>
      </p:sp>
      <p:sp>
        <p:nvSpPr>
          <p:cNvPr id="396334" name="文本框 396333"/>
          <p:cNvSpPr txBox="1"/>
          <p:nvPr/>
        </p:nvSpPr>
        <p:spPr>
          <a:xfrm>
            <a:off x="1727200" y="2819400"/>
            <a:ext cx="1143000" cy="274638"/>
          </a:xfrm>
          <a:prstGeom prst="rect">
            <a:avLst/>
          </a:prstGeom>
          <a:noFill/>
          <a:ln w="9525">
            <a:noFill/>
          </a:ln>
        </p:spPr>
        <p:txBody>
          <a:bodyPr>
            <a:spAutoFit/>
          </a:bodyPr>
          <a:p>
            <a:pPr algn="ctr" eaLnBrk="0" hangingPunct="0"/>
            <a:r>
              <a:rPr lang="en-US" altLang="zh-CN" sz="1200" dirty="0">
                <a:solidFill>
                  <a:schemeClr val="accent2"/>
                </a:solidFill>
                <a:latin typeface="Times New Roman" panose="02020603050405020304" charset="0"/>
              </a:rPr>
              <a:t>1</a:t>
            </a:r>
            <a:r>
              <a:rPr lang="zh-CN" altLang="en-US" sz="1200" dirty="0">
                <a:solidFill>
                  <a:schemeClr val="accent2"/>
                </a:solidFill>
                <a:latin typeface="Times New Roman" panose="02020603050405020304" charset="0"/>
              </a:rPr>
              <a:t>万元以上</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03" name="文本框 358402"/>
          <p:cNvSpPr txBox="1"/>
          <p:nvPr/>
        </p:nvSpPr>
        <p:spPr>
          <a:xfrm>
            <a:off x="0" y="0"/>
            <a:ext cx="428625" cy="28956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工程决算签审程序</a:t>
            </a:r>
            <a:endParaRPr lang="zh-CN" altLang="en-US" sz="1600" b="1" dirty="0">
              <a:solidFill>
                <a:schemeClr val="accent2"/>
              </a:solidFill>
              <a:latin typeface="Times New Roman" panose="02020603050405020304" charset="0"/>
            </a:endParaRPr>
          </a:p>
        </p:txBody>
      </p:sp>
      <p:sp>
        <p:nvSpPr>
          <p:cNvPr id="358404" name="文本框 358403"/>
          <p:cNvSpPr txBox="1"/>
          <p:nvPr/>
        </p:nvSpPr>
        <p:spPr>
          <a:xfrm>
            <a:off x="914400" y="161925"/>
            <a:ext cx="6934200" cy="287338"/>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施工单位                      财务部预决算科                      工程部                   总经理               </a:t>
            </a:r>
            <a:endParaRPr lang="zh-CN" altLang="en-US" sz="1600" dirty="0">
              <a:latin typeface="Times New Roman" panose="02020603050405020304" charset="0"/>
            </a:endParaRPr>
          </a:p>
        </p:txBody>
      </p:sp>
      <p:sp>
        <p:nvSpPr>
          <p:cNvPr id="358405" name="直接连接符 358404"/>
          <p:cNvSpPr/>
          <p:nvPr/>
        </p:nvSpPr>
        <p:spPr>
          <a:xfrm>
            <a:off x="762000" y="457200"/>
            <a:ext cx="7086600" cy="0"/>
          </a:xfrm>
          <a:prstGeom prst="line">
            <a:avLst/>
          </a:prstGeom>
          <a:ln w="9525" cap="flat" cmpd="sng">
            <a:solidFill>
              <a:schemeClr val="tx1"/>
            </a:solidFill>
            <a:prstDash val="solid"/>
            <a:headEnd type="none" w="med" len="med"/>
            <a:tailEnd type="none" w="med" len="med"/>
          </a:ln>
        </p:spPr>
      </p:sp>
      <p:sp>
        <p:nvSpPr>
          <p:cNvPr id="358406" name="文本框 358405"/>
          <p:cNvSpPr txBox="1"/>
          <p:nvPr/>
        </p:nvSpPr>
        <p:spPr>
          <a:xfrm>
            <a:off x="3259138" y="2070100"/>
            <a:ext cx="914400" cy="274638"/>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审核编制</a:t>
            </a:r>
            <a:endParaRPr lang="zh-CN" altLang="en-US" sz="1200" dirty="0">
              <a:solidFill>
                <a:schemeClr val="accent2"/>
              </a:solidFill>
              <a:latin typeface="Times New Roman" panose="02020603050405020304" charset="0"/>
            </a:endParaRPr>
          </a:p>
        </p:txBody>
      </p:sp>
      <p:sp>
        <p:nvSpPr>
          <p:cNvPr id="358407" name="文本框 358406"/>
          <p:cNvSpPr txBox="1"/>
          <p:nvPr/>
        </p:nvSpPr>
        <p:spPr>
          <a:xfrm>
            <a:off x="3176588" y="3130550"/>
            <a:ext cx="1038225" cy="384175"/>
          </a:xfrm>
          <a:prstGeom prst="rect">
            <a:avLst/>
          </a:prstGeom>
          <a:noFill/>
          <a:ln w="9525">
            <a:noFill/>
          </a:ln>
        </p:spPr>
        <p:txBody>
          <a:bodyPr>
            <a:spAutoFit/>
          </a:bodyPr>
          <a:p>
            <a:pPr eaLnBrk="0" hangingPunct="0">
              <a:lnSpc>
                <a:spcPct val="80000"/>
              </a:lnSpc>
              <a:spcBef>
                <a:spcPct val="50000"/>
              </a:spcBef>
            </a:pPr>
            <a:r>
              <a:rPr lang="zh-CN" altLang="en-US" sz="1200" dirty="0">
                <a:solidFill>
                  <a:schemeClr val="accent2"/>
                </a:solidFill>
                <a:latin typeface="Times New Roman" panose="02020603050405020304" charset="0"/>
              </a:rPr>
              <a:t>预决算项目负责人签审</a:t>
            </a:r>
            <a:endParaRPr lang="zh-CN" altLang="en-US" sz="1200" dirty="0">
              <a:solidFill>
                <a:schemeClr val="accent2"/>
              </a:solidFill>
              <a:latin typeface="Times New Roman" panose="02020603050405020304" charset="0"/>
            </a:endParaRPr>
          </a:p>
        </p:txBody>
      </p:sp>
      <p:sp>
        <p:nvSpPr>
          <p:cNvPr id="358408" name="文本框 358407"/>
          <p:cNvSpPr txBox="1"/>
          <p:nvPr/>
        </p:nvSpPr>
        <p:spPr>
          <a:xfrm>
            <a:off x="1111250" y="3889375"/>
            <a:ext cx="609600" cy="274638"/>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签字</a:t>
            </a:r>
            <a:endParaRPr lang="zh-CN" altLang="en-US" sz="1200" dirty="0">
              <a:solidFill>
                <a:schemeClr val="accent2"/>
              </a:solidFill>
              <a:latin typeface="Times New Roman" panose="02020603050405020304" charset="0"/>
            </a:endParaRPr>
          </a:p>
        </p:txBody>
      </p:sp>
      <p:sp>
        <p:nvSpPr>
          <p:cNvPr id="358409" name="文本框 358408"/>
          <p:cNvSpPr txBox="1"/>
          <p:nvPr/>
        </p:nvSpPr>
        <p:spPr>
          <a:xfrm>
            <a:off x="3281363" y="4594225"/>
            <a:ext cx="833437"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预决算科科长签审</a:t>
            </a:r>
            <a:endParaRPr lang="zh-CN" altLang="en-US" sz="1200" dirty="0">
              <a:solidFill>
                <a:schemeClr val="accent2"/>
              </a:solidFill>
              <a:latin typeface="Times New Roman" panose="02020603050405020304" charset="0"/>
            </a:endParaRPr>
          </a:p>
        </p:txBody>
      </p:sp>
      <p:sp>
        <p:nvSpPr>
          <p:cNvPr id="358410" name="流程图: 文档 358409"/>
          <p:cNvSpPr/>
          <p:nvPr/>
        </p:nvSpPr>
        <p:spPr>
          <a:xfrm>
            <a:off x="3367088" y="38417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11" name="文本框 358410"/>
          <p:cNvSpPr txBox="1"/>
          <p:nvPr/>
        </p:nvSpPr>
        <p:spPr>
          <a:xfrm>
            <a:off x="3357563" y="3951288"/>
            <a:ext cx="657225"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决算书</a:t>
            </a:r>
            <a:endParaRPr lang="zh-CN" altLang="en-US" sz="1200" dirty="0">
              <a:latin typeface="Times New Roman" panose="02020603050405020304" charset="0"/>
            </a:endParaRPr>
          </a:p>
        </p:txBody>
      </p:sp>
      <p:sp>
        <p:nvSpPr>
          <p:cNvPr id="358412" name="流程图: 文档 358411"/>
          <p:cNvSpPr/>
          <p:nvPr/>
        </p:nvSpPr>
        <p:spPr>
          <a:xfrm>
            <a:off x="3373438" y="23558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13" name="文本框 358412"/>
          <p:cNvSpPr txBox="1"/>
          <p:nvPr/>
        </p:nvSpPr>
        <p:spPr>
          <a:xfrm>
            <a:off x="3363913" y="2465388"/>
            <a:ext cx="657225"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决算书</a:t>
            </a:r>
            <a:endParaRPr lang="zh-CN" altLang="en-US" sz="1200" dirty="0">
              <a:latin typeface="Times New Roman" panose="02020603050405020304" charset="0"/>
            </a:endParaRPr>
          </a:p>
        </p:txBody>
      </p:sp>
      <p:sp>
        <p:nvSpPr>
          <p:cNvPr id="358414" name="流程图: 文档 358413"/>
          <p:cNvSpPr/>
          <p:nvPr/>
        </p:nvSpPr>
        <p:spPr>
          <a:xfrm>
            <a:off x="1066800" y="314642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15" name="文本框 358414"/>
          <p:cNvSpPr txBox="1"/>
          <p:nvPr/>
        </p:nvSpPr>
        <p:spPr>
          <a:xfrm>
            <a:off x="1057275" y="3255963"/>
            <a:ext cx="657225"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决算书</a:t>
            </a:r>
            <a:endParaRPr lang="zh-CN" altLang="en-US" sz="1200" dirty="0">
              <a:latin typeface="Times New Roman" panose="02020603050405020304" charset="0"/>
            </a:endParaRPr>
          </a:p>
        </p:txBody>
      </p:sp>
      <p:sp>
        <p:nvSpPr>
          <p:cNvPr id="358416" name="流程图: 文档 358415"/>
          <p:cNvSpPr/>
          <p:nvPr/>
        </p:nvSpPr>
        <p:spPr>
          <a:xfrm>
            <a:off x="808038" y="542925"/>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17" name="文本框 358416"/>
          <p:cNvSpPr txBox="1"/>
          <p:nvPr/>
        </p:nvSpPr>
        <p:spPr>
          <a:xfrm>
            <a:off x="731838" y="542925"/>
            <a:ext cx="744537"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施工单位决算书</a:t>
            </a:r>
            <a:endParaRPr lang="zh-CN" altLang="en-US" sz="1200" dirty="0">
              <a:solidFill>
                <a:srgbClr val="FF3300"/>
              </a:solidFill>
              <a:latin typeface="Times New Roman" panose="02020603050405020304" charset="0"/>
            </a:endParaRPr>
          </a:p>
        </p:txBody>
      </p:sp>
      <p:sp>
        <p:nvSpPr>
          <p:cNvPr id="358418" name="流程图: 文档 358417"/>
          <p:cNvSpPr/>
          <p:nvPr/>
        </p:nvSpPr>
        <p:spPr>
          <a:xfrm>
            <a:off x="1398588" y="542925"/>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19" name="文本框 358418"/>
          <p:cNvSpPr txBox="1"/>
          <p:nvPr/>
        </p:nvSpPr>
        <p:spPr>
          <a:xfrm>
            <a:off x="1322388" y="542925"/>
            <a:ext cx="744537"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施工单位自检资料</a:t>
            </a:r>
            <a:endParaRPr lang="zh-CN" altLang="en-US" sz="1200" dirty="0">
              <a:solidFill>
                <a:srgbClr val="FF3300"/>
              </a:solidFill>
              <a:latin typeface="Times New Roman" panose="02020603050405020304" charset="0"/>
            </a:endParaRPr>
          </a:p>
        </p:txBody>
      </p:sp>
      <p:sp>
        <p:nvSpPr>
          <p:cNvPr id="358420" name="直接连接符 358419"/>
          <p:cNvSpPr/>
          <p:nvPr/>
        </p:nvSpPr>
        <p:spPr>
          <a:xfrm>
            <a:off x="3668713" y="1762125"/>
            <a:ext cx="0" cy="304800"/>
          </a:xfrm>
          <a:prstGeom prst="line">
            <a:avLst/>
          </a:prstGeom>
          <a:ln w="9525" cap="flat" cmpd="sng">
            <a:solidFill>
              <a:schemeClr val="tx1"/>
            </a:solidFill>
            <a:prstDash val="solid"/>
            <a:headEnd type="none" w="med" len="med"/>
            <a:tailEnd type="triangle" w="med" len="med"/>
          </a:ln>
        </p:spPr>
      </p:sp>
      <p:sp>
        <p:nvSpPr>
          <p:cNvPr id="358421" name="直接连接符 358420"/>
          <p:cNvSpPr/>
          <p:nvPr/>
        </p:nvSpPr>
        <p:spPr>
          <a:xfrm>
            <a:off x="3668713" y="2800350"/>
            <a:ext cx="0" cy="304800"/>
          </a:xfrm>
          <a:prstGeom prst="line">
            <a:avLst/>
          </a:prstGeom>
          <a:ln w="9525" cap="flat" cmpd="sng">
            <a:solidFill>
              <a:schemeClr val="tx1"/>
            </a:solidFill>
            <a:prstDash val="solid"/>
            <a:headEnd type="none" w="med" len="med"/>
            <a:tailEnd type="triangle" w="med" len="med"/>
          </a:ln>
        </p:spPr>
      </p:sp>
      <p:sp>
        <p:nvSpPr>
          <p:cNvPr id="358422" name="直接连接符 358421"/>
          <p:cNvSpPr/>
          <p:nvPr/>
        </p:nvSpPr>
        <p:spPr>
          <a:xfrm>
            <a:off x="3668713" y="4279900"/>
            <a:ext cx="0" cy="304800"/>
          </a:xfrm>
          <a:prstGeom prst="line">
            <a:avLst/>
          </a:prstGeom>
          <a:ln w="9525" cap="flat" cmpd="sng">
            <a:solidFill>
              <a:schemeClr val="tx1"/>
            </a:solidFill>
            <a:prstDash val="solid"/>
            <a:headEnd type="none" w="med" len="med"/>
            <a:tailEnd type="triangle" w="med" len="med"/>
          </a:ln>
        </p:spPr>
      </p:sp>
      <p:sp>
        <p:nvSpPr>
          <p:cNvPr id="358423" name="直接连接符 358422"/>
          <p:cNvSpPr/>
          <p:nvPr/>
        </p:nvSpPr>
        <p:spPr>
          <a:xfrm flipH="1">
            <a:off x="1701800" y="3327400"/>
            <a:ext cx="1524000" cy="0"/>
          </a:xfrm>
          <a:prstGeom prst="line">
            <a:avLst/>
          </a:prstGeom>
          <a:ln w="9525" cap="flat" cmpd="sng">
            <a:solidFill>
              <a:schemeClr val="tx1"/>
            </a:solidFill>
            <a:prstDash val="solid"/>
            <a:headEnd type="none" w="med" len="med"/>
            <a:tailEnd type="triangle" w="med" len="med"/>
          </a:ln>
        </p:spPr>
      </p:sp>
      <p:sp>
        <p:nvSpPr>
          <p:cNvPr id="358424" name="直接连接符 358423"/>
          <p:cNvSpPr/>
          <p:nvPr/>
        </p:nvSpPr>
        <p:spPr>
          <a:xfrm>
            <a:off x="1371600" y="3584575"/>
            <a:ext cx="0" cy="304800"/>
          </a:xfrm>
          <a:prstGeom prst="line">
            <a:avLst/>
          </a:prstGeom>
          <a:ln w="9525" cap="flat" cmpd="sng">
            <a:solidFill>
              <a:schemeClr val="tx1"/>
            </a:solidFill>
            <a:prstDash val="solid"/>
            <a:headEnd type="none" w="med" len="med"/>
            <a:tailEnd type="triangle" w="med" len="med"/>
          </a:ln>
        </p:spPr>
      </p:sp>
      <p:sp>
        <p:nvSpPr>
          <p:cNvPr id="358425" name="直接连接符 358424"/>
          <p:cNvSpPr/>
          <p:nvPr/>
        </p:nvSpPr>
        <p:spPr>
          <a:xfrm flipV="1">
            <a:off x="1574800" y="4025900"/>
            <a:ext cx="1752600" cy="0"/>
          </a:xfrm>
          <a:prstGeom prst="line">
            <a:avLst/>
          </a:prstGeom>
          <a:ln w="9525" cap="flat" cmpd="sng">
            <a:solidFill>
              <a:schemeClr val="tx1"/>
            </a:solidFill>
            <a:prstDash val="solid"/>
            <a:headEnd type="none" w="med" len="med"/>
            <a:tailEnd type="triangle" w="med" len="med"/>
          </a:ln>
        </p:spPr>
      </p:sp>
      <p:sp>
        <p:nvSpPr>
          <p:cNvPr id="358427" name="文本框 358426"/>
          <p:cNvSpPr txBox="1"/>
          <p:nvPr/>
        </p:nvSpPr>
        <p:spPr>
          <a:xfrm>
            <a:off x="3313113" y="1049338"/>
            <a:ext cx="744537" cy="238125"/>
          </a:xfrm>
          <a:prstGeom prst="rect">
            <a:avLst/>
          </a:prstGeom>
          <a:noFill/>
          <a:ln w="9525">
            <a:noFill/>
          </a:ln>
        </p:spPr>
        <p:txBody>
          <a:bodyPr>
            <a:spAutoFit/>
          </a:bodyPr>
          <a:p>
            <a:pPr algn="ctr" eaLnBrk="0" hangingPunct="0">
              <a:lnSpc>
                <a:spcPct val="80000"/>
              </a:lnSpc>
              <a:spcBef>
                <a:spcPct val="50000"/>
              </a:spcBef>
            </a:pPr>
            <a:endParaRPr sz="1200" dirty="0">
              <a:latin typeface="Times New Roman" panose="02020603050405020304" charset="0"/>
            </a:endParaRPr>
          </a:p>
        </p:txBody>
      </p:sp>
      <p:sp>
        <p:nvSpPr>
          <p:cNvPr id="358428" name="流程图: 文档 358427"/>
          <p:cNvSpPr/>
          <p:nvPr/>
        </p:nvSpPr>
        <p:spPr>
          <a:xfrm>
            <a:off x="3124200" y="544513"/>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29" name="文本框 358428"/>
          <p:cNvSpPr txBox="1"/>
          <p:nvPr/>
        </p:nvSpPr>
        <p:spPr>
          <a:xfrm>
            <a:off x="3048000" y="544513"/>
            <a:ext cx="744538"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施工单位决算书</a:t>
            </a:r>
            <a:endParaRPr lang="zh-CN" altLang="en-US" sz="1200" dirty="0">
              <a:solidFill>
                <a:srgbClr val="FF3300"/>
              </a:solidFill>
              <a:latin typeface="Times New Roman" panose="02020603050405020304" charset="0"/>
            </a:endParaRPr>
          </a:p>
        </p:txBody>
      </p:sp>
      <p:sp>
        <p:nvSpPr>
          <p:cNvPr id="358430" name="流程图: 文档 358429"/>
          <p:cNvSpPr/>
          <p:nvPr/>
        </p:nvSpPr>
        <p:spPr>
          <a:xfrm>
            <a:off x="3714750" y="533400"/>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31" name="文本框 358430"/>
          <p:cNvSpPr txBox="1"/>
          <p:nvPr/>
        </p:nvSpPr>
        <p:spPr>
          <a:xfrm>
            <a:off x="3638550" y="533400"/>
            <a:ext cx="744538"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施工单位自检资料</a:t>
            </a:r>
            <a:endParaRPr lang="zh-CN" altLang="en-US" sz="1200" dirty="0">
              <a:solidFill>
                <a:srgbClr val="FF3300"/>
              </a:solidFill>
              <a:latin typeface="Times New Roman" panose="02020603050405020304" charset="0"/>
            </a:endParaRPr>
          </a:p>
        </p:txBody>
      </p:sp>
      <p:sp>
        <p:nvSpPr>
          <p:cNvPr id="358432" name="流程图: 文档 358431"/>
          <p:cNvSpPr/>
          <p:nvPr/>
        </p:nvSpPr>
        <p:spPr>
          <a:xfrm>
            <a:off x="3128963" y="1143000"/>
            <a:ext cx="523875"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33" name="文本框 358432"/>
          <p:cNvSpPr txBox="1"/>
          <p:nvPr/>
        </p:nvSpPr>
        <p:spPr>
          <a:xfrm>
            <a:off x="3035300" y="1155700"/>
            <a:ext cx="744538" cy="5302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工程施工过程资料</a:t>
            </a:r>
            <a:endParaRPr lang="zh-CN" altLang="en-US" sz="1200" dirty="0">
              <a:latin typeface="Times New Roman" panose="02020603050405020304" charset="0"/>
            </a:endParaRPr>
          </a:p>
        </p:txBody>
      </p:sp>
      <p:sp>
        <p:nvSpPr>
          <p:cNvPr id="358434" name="直接连接符 358433"/>
          <p:cNvSpPr/>
          <p:nvPr/>
        </p:nvSpPr>
        <p:spPr>
          <a:xfrm flipV="1">
            <a:off x="1943100" y="762000"/>
            <a:ext cx="1143000" cy="0"/>
          </a:xfrm>
          <a:prstGeom prst="line">
            <a:avLst/>
          </a:prstGeom>
          <a:ln w="9525" cap="flat" cmpd="sng">
            <a:solidFill>
              <a:schemeClr val="tx1"/>
            </a:solidFill>
            <a:prstDash val="solid"/>
            <a:headEnd type="none" w="med" len="med"/>
            <a:tailEnd type="triangle" w="med" len="med"/>
          </a:ln>
        </p:spPr>
      </p:sp>
      <p:sp>
        <p:nvSpPr>
          <p:cNvPr id="358435" name="流程图: 文档 358434"/>
          <p:cNvSpPr/>
          <p:nvPr/>
        </p:nvSpPr>
        <p:spPr>
          <a:xfrm>
            <a:off x="5524500" y="2870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36" name="文本框 358435"/>
          <p:cNvSpPr txBox="1"/>
          <p:nvPr/>
        </p:nvSpPr>
        <p:spPr>
          <a:xfrm>
            <a:off x="5514975" y="2979738"/>
            <a:ext cx="657225"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决算书</a:t>
            </a:r>
            <a:endParaRPr lang="zh-CN" altLang="en-US" sz="1200" dirty="0">
              <a:latin typeface="Times New Roman" panose="02020603050405020304" charset="0"/>
            </a:endParaRPr>
          </a:p>
        </p:txBody>
      </p:sp>
      <p:sp>
        <p:nvSpPr>
          <p:cNvPr id="358437" name="直接连接符 358436"/>
          <p:cNvSpPr/>
          <p:nvPr/>
        </p:nvSpPr>
        <p:spPr>
          <a:xfrm flipV="1">
            <a:off x="4648200" y="2590800"/>
            <a:ext cx="609600" cy="0"/>
          </a:xfrm>
          <a:prstGeom prst="line">
            <a:avLst/>
          </a:prstGeom>
          <a:ln w="9525" cap="flat" cmpd="sng">
            <a:solidFill>
              <a:schemeClr val="tx1"/>
            </a:solidFill>
            <a:prstDash val="solid"/>
            <a:headEnd type="none" w="med" len="med"/>
            <a:tailEnd type="triangle" w="med" len="med"/>
          </a:ln>
        </p:spPr>
      </p:sp>
      <p:sp>
        <p:nvSpPr>
          <p:cNvPr id="358438" name="文本框 358437"/>
          <p:cNvSpPr txBox="1"/>
          <p:nvPr/>
        </p:nvSpPr>
        <p:spPr>
          <a:xfrm>
            <a:off x="5483225" y="2801938"/>
            <a:ext cx="744538" cy="238125"/>
          </a:xfrm>
          <a:prstGeom prst="rect">
            <a:avLst/>
          </a:prstGeom>
          <a:noFill/>
          <a:ln w="9525">
            <a:noFill/>
          </a:ln>
        </p:spPr>
        <p:txBody>
          <a:bodyPr>
            <a:spAutoFit/>
          </a:bodyPr>
          <a:p>
            <a:pPr algn="ctr" eaLnBrk="0" hangingPunct="0">
              <a:lnSpc>
                <a:spcPct val="80000"/>
              </a:lnSpc>
              <a:spcBef>
                <a:spcPct val="50000"/>
              </a:spcBef>
            </a:pPr>
            <a:endParaRPr sz="1200" dirty="0">
              <a:latin typeface="Times New Roman" panose="02020603050405020304" charset="0"/>
            </a:endParaRPr>
          </a:p>
        </p:txBody>
      </p:sp>
      <p:sp>
        <p:nvSpPr>
          <p:cNvPr id="358439" name="流程图: 文档 358438"/>
          <p:cNvSpPr/>
          <p:nvPr/>
        </p:nvSpPr>
        <p:spPr>
          <a:xfrm>
            <a:off x="5294313" y="2297113"/>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40" name="文本框 358439"/>
          <p:cNvSpPr txBox="1"/>
          <p:nvPr/>
        </p:nvSpPr>
        <p:spPr>
          <a:xfrm>
            <a:off x="5218113" y="2297113"/>
            <a:ext cx="744537"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施工单位决算书</a:t>
            </a:r>
            <a:endParaRPr lang="zh-CN" altLang="en-US" sz="1200" dirty="0">
              <a:solidFill>
                <a:srgbClr val="FF3300"/>
              </a:solidFill>
              <a:latin typeface="Times New Roman" panose="02020603050405020304" charset="0"/>
            </a:endParaRPr>
          </a:p>
        </p:txBody>
      </p:sp>
      <p:sp>
        <p:nvSpPr>
          <p:cNvPr id="358441" name="流程图: 文档 358440"/>
          <p:cNvSpPr/>
          <p:nvPr/>
        </p:nvSpPr>
        <p:spPr>
          <a:xfrm>
            <a:off x="5884863" y="2286000"/>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42" name="文本框 358441"/>
          <p:cNvSpPr txBox="1"/>
          <p:nvPr/>
        </p:nvSpPr>
        <p:spPr>
          <a:xfrm>
            <a:off x="5808663" y="2286000"/>
            <a:ext cx="744537"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施工单位自检资料</a:t>
            </a:r>
            <a:endParaRPr lang="zh-CN" altLang="en-US" sz="1200" dirty="0">
              <a:solidFill>
                <a:srgbClr val="FF3300"/>
              </a:solidFill>
              <a:latin typeface="Times New Roman" panose="02020603050405020304" charset="0"/>
            </a:endParaRPr>
          </a:p>
        </p:txBody>
      </p:sp>
      <p:sp>
        <p:nvSpPr>
          <p:cNvPr id="358443" name="流程图: 文档 358442"/>
          <p:cNvSpPr/>
          <p:nvPr/>
        </p:nvSpPr>
        <p:spPr>
          <a:xfrm>
            <a:off x="7107238" y="3886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44" name="文本框 358443"/>
          <p:cNvSpPr txBox="1"/>
          <p:nvPr/>
        </p:nvSpPr>
        <p:spPr>
          <a:xfrm>
            <a:off x="7097713" y="3995738"/>
            <a:ext cx="657225"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决算书</a:t>
            </a:r>
            <a:endParaRPr lang="zh-CN" altLang="en-US" sz="1200" dirty="0">
              <a:latin typeface="Times New Roman" panose="02020603050405020304" charset="0"/>
            </a:endParaRPr>
          </a:p>
        </p:txBody>
      </p:sp>
      <p:sp>
        <p:nvSpPr>
          <p:cNvPr id="358445" name="文本框 358444"/>
          <p:cNvSpPr txBox="1"/>
          <p:nvPr/>
        </p:nvSpPr>
        <p:spPr>
          <a:xfrm>
            <a:off x="7065963" y="3741738"/>
            <a:ext cx="744537" cy="238125"/>
          </a:xfrm>
          <a:prstGeom prst="rect">
            <a:avLst/>
          </a:prstGeom>
          <a:noFill/>
          <a:ln w="9525">
            <a:noFill/>
          </a:ln>
        </p:spPr>
        <p:txBody>
          <a:bodyPr>
            <a:spAutoFit/>
          </a:bodyPr>
          <a:p>
            <a:pPr algn="ctr" eaLnBrk="0" hangingPunct="0">
              <a:lnSpc>
                <a:spcPct val="80000"/>
              </a:lnSpc>
              <a:spcBef>
                <a:spcPct val="50000"/>
              </a:spcBef>
            </a:pPr>
            <a:endParaRPr sz="1200" dirty="0">
              <a:latin typeface="Times New Roman" panose="02020603050405020304" charset="0"/>
            </a:endParaRPr>
          </a:p>
        </p:txBody>
      </p:sp>
      <p:sp>
        <p:nvSpPr>
          <p:cNvPr id="358446" name="流程图: 文档 358445"/>
          <p:cNvSpPr/>
          <p:nvPr/>
        </p:nvSpPr>
        <p:spPr>
          <a:xfrm>
            <a:off x="6877050" y="3314700"/>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47" name="文本框 358446"/>
          <p:cNvSpPr txBox="1"/>
          <p:nvPr/>
        </p:nvSpPr>
        <p:spPr>
          <a:xfrm>
            <a:off x="6800850" y="3314700"/>
            <a:ext cx="744538"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施工单位决算书</a:t>
            </a:r>
            <a:endParaRPr lang="zh-CN" altLang="en-US" sz="1200" dirty="0">
              <a:solidFill>
                <a:srgbClr val="FF3300"/>
              </a:solidFill>
              <a:latin typeface="Times New Roman" panose="02020603050405020304" charset="0"/>
            </a:endParaRPr>
          </a:p>
        </p:txBody>
      </p:sp>
      <p:sp>
        <p:nvSpPr>
          <p:cNvPr id="358448" name="流程图: 文档 358447"/>
          <p:cNvSpPr/>
          <p:nvPr/>
        </p:nvSpPr>
        <p:spPr>
          <a:xfrm>
            <a:off x="7467600" y="3303588"/>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49" name="文本框 358448"/>
          <p:cNvSpPr txBox="1"/>
          <p:nvPr/>
        </p:nvSpPr>
        <p:spPr>
          <a:xfrm>
            <a:off x="7391400" y="3303588"/>
            <a:ext cx="744538"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施工单位自检资料</a:t>
            </a:r>
            <a:endParaRPr lang="zh-CN" altLang="en-US" sz="1200" dirty="0">
              <a:solidFill>
                <a:srgbClr val="FF3300"/>
              </a:solidFill>
              <a:latin typeface="Times New Roman" panose="02020603050405020304" charset="0"/>
            </a:endParaRPr>
          </a:p>
        </p:txBody>
      </p:sp>
      <p:sp>
        <p:nvSpPr>
          <p:cNvPr id="358450" name="直接连接符 358449"/>
          <p:cNvSpPr/>
          <p:nvPr/>
        </p:nvSpPr>
        <p:spPr>
          <a:xfrm>
            <a:off x="6172200" y="4038600"/>
            <a:ext cx="838200" cy="0"/>
          </a:xfrm>
          <a:prstGeom prst="line">
            <a:avLst/>
          </a:prstGeom>
          <a:ln w="9525" cap="flat" cmpd="sng">
            <a:solidFill>
              <a:schemeClr val="tx1"/>
            </a:solidFill>
            <a:prstDash val="solid"/>
            <a:headEnd type="none" w="med" len="med"/>
            <a:tailEnd type="triangle" w="med" len="med"/>
          </a:ln>
        </p:spPr>
      </p:sp>
      <p:sp>
        <p:nvSpPr>
          <p:cNvPr id="358451" name="直接连接符 358450"/>
          <p:cNvSpPr/>
          <p:nvPr/>
        </p:nvSpPr>
        <p:spPr>
          <a:xfrm>
            <a:off x="7391400" y="4343400"/>
            <a:ext cx="0" cy="381000"/>
          </a:xfrm>
          <a:prstGeom prst="line">
            <a:avLst/>
          </a:prstGeom>
          <a:ln w="9525" cap="flat" cmpd="sng">
            <a:solidFill>
              <a:schemeClr val="tx1"/>
            </a:solidFill>
            <a:prstDash val="solid"/>
            <a:headEnd type="none" w="med" len="med"/>
            <a:tailEnd type="triangle" w="med" len="med"/>
          </a:ln>
        </p:spPr>
      </p:sp>
      <p:sp>
        <p:nvSpPr>
          <p:cNvPr id="358452" name="文本框 358451"/>
          <p:cNvSpPr txBox="1"/>
          <p:nvPr/>
        </p:nvSpPr>
        <p:spPr>
          <a:xfrm>
            <a:off x="7175500" y="4699000"/>
            <a:ext cx="609600" cy="274638"/>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终审</a:t>
            </a:r>
            <a:endParaRPr lang="zh-CN" altLang="en-US" sz="1200">
              <a:solidFill>
                <a:schemeClr val="accent2"/>
              </a:solidFill>
              <a:latin typeface="Times New Roman" panose="02020603050405020304" charset="0"/>
            </a:endParaRPr>
          </a:p>
        </p:txBody>
      </p:sp>
      <p:sp>
        <p:nvSpPr>
          <p:cNvPr id="358453" name="直接连接符 358452"/>
          <p:cNvSpPr/>
          <p:nvPr/>
        </p:nvSpPr>
        <p:spPr>
          <a:xfrm>
            <a:off x="4038600" y="4724400"/>
            <a:ext cx="609600" cy="0"/>
          </a:xfrm>
          <a:prstGeom prst="line">
            <a:avLst/>
          </a:prstGeom>
          <a:ln w="9525" cap="flat" cmpd="sng">
            <a:solidFill>
              <a:schemeClr val="tx1"/>
            </a:solidFill>
            <a:prstDash val="solid"/>
            <a:headEnd type="none" w="med" len="med"/>
            <a:tailEnd type="none" w="med" len="med"/>
          </a:ln>
        </p:spPr>
      </p:sp>
      <p:sp>
        <p:nvSpPr>
          <p:cNvPr id="358454" name="直接连接符 358453"/>
          <p:cNvSpPr/>
          <p:nvPr/>
        </p:nvSpPr>
        <p:spPr>
          <a:xfrm flipV="1">
            <a:off x="4648200" y="2590800"/>
            <a:ext cx="0" cy="2133600"/>
          </a:xfrm>
          <a:prstGeom prst="line">
            <a:avLst/>
          </a:prstGeom>
          <a:ln w="9525" cap="flat" cmpd="sng">
            <a:solidFill>
              <a:schemeClr val="tx1"/>
            </a:solidFill>
            <a:prstDash val="solid"/>
            <a:headEnd type="none" w="med" len="med"/>
            <a:tailEnd type="none" w="med" len="med"/>
          </a:ln>
        </p:spPr>
      </p:sp>
      <p:sp>
        <p:nvSpPr>
          <p:cNvPr id="358455" name="直接连接符 358454"/>
          <p:cNvSpPr/>
          <p:nvPr/>
        </p:nvSpPr>
        <p:spPr>
          <a:xfrm>
            <a:off x="5867400" y="3327400"/>
            <a:ext cx="0" cy="228600"/>
          </a:xfrm>
          <a:prstGeom prst="line">
            <a:avLst/>
          </a:prstGeom>
          <a:ln w="9525" cap="flat" cmpd="sng">
            <a:solidFill>
              <a:schemeClr val="tx1"/>
            </a:solidFill>
            <a:prstDash val="solid"/>
            <a:headEnd type="none" w="med" len="med"/>
            <a:tailEnd type="triangle" w="med" len="med"/>
          </a:ln>
        </p:spPr>
      </p:sp>
      <p:sp>
        <p:nvSpPr>
          <p:cNvPr id="358456" name="文本框 358455"/>
          <p:cNvSpPr txBox="1"/>
          <p:nvPr/>
        </p:nvSpPr>
        <p:spPr>
          <a:xfrm>
            <a:off x="5465763" y="3543300"/>
            <a:ext cx="833437"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部长签审</a:t>
            </a:r>
            <a:endParaRPr lang="zh-CN" altLang="en-US" sz="1200">
              <a:solidFill>
                <a:schemeClr val="accent2"/>
              </a:solidFill>
              <a:latin typeface="Times New Roman" panose="02020603050405020304" charset="0"/>
            </a:endParaRPr>
          </a:p>
        </p:txBody>
      </p:sp>
      <p:sp>
        <p:nvSpPr>
          <p:cNvPr id="358457" name="直接连接符 358456"/>
          <p:cNvSpPr/>
          <p:nvPr/>
        </p:nvSpPr>
        <p:spPr>
          <a:xfrm>
            <a:off x="5862638" y="3736975"/>
            <a:ext cx="0" cy="228600"/>
          </a:xfrm>
          <a:prstGeom prst="line">
            <a:avLst/>
          </a:prstGeom>
          <a:ln w="9525" cap="flat" cmpd="sng">
            <a:solidFill>
              <a:schemeClr val="tx1"/>
            </a:solidFill>
            <a:prstDash val="solid"/>
            <a:headEnd type="none" w="med" len="med"/>
            <a:tailEnd type="triangle" w="med" len="med"/>
          </a:ln>
        </p:spPr>
      </p:sp>
      <p:sp>
        <p:nvSpPr>
          <p:cNvPr id="358458" name="文本框 358457"/>
          <p:cNvSpPr txBox="1"/>
          <p:nvPr/>
        </p:nvSpPr>
        <p:spPr>
          <a:xfrm>
            <a:off x="5461000" y="3952875"/>
            <a:ext cx="833438"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副总签审</a:t>
            </a:r>
            <a:endParaRPr lang="zh-CN" altLang="en-US" sz="1200">
              <a:solidFill>
                <a:schemeClr val="accent2"/>
              </a:solidFill>
              <a:latin typeface="Times New Roman" panose="02020603050405020304" charset="0"/>
            </a:endParaRPr>
          </a:p>
        </p:txBody>
      </p:sp>
      <p:sp>
        <p:nvSpPr>
          <p:cNvPr id="358459" name="文本框 358458"/>
          <p:cNvSpPr txBox="1"/>
          <p:nvPr/>
        </p:nvSpPr>
        <p:spPr>
          <a:xfrm>
            <a:off x="6070600" y="3835400"/>
            <a:ext cx="990600" cy="238125"/>
          </a:xfrm>
          <a:prstGeom prst="rect">
            <a:avLst/>
          </a:prstGeom>
          <a:noFill/>
          <a:ln w="9525">
            <a:noFill/>
          </a:ln>
        </p:spPr>
        <p:txBody>
          <a:bodyPr>
            <a:spAutoFit/>
          </a:bodyPr>
          <a:p>
            <a:pPr algn="ctr" eaLnBrk="0" hangingPunct="0">
              <a:lnSpc>
                <a:spcPct val="80000"/>
              </a:lnSpc>
              <a:spcBef>
                <a:spcPct val="50000"/>
              </a:spcBef>
            </a:pPr>
            <a:r>
              <a:rPr lang="en-US" altLang="zh-CN" sz="1200" dirty="0">
                <a:solidFill>
                  <a:schemeClr val="accent2"/>
                </a:solidFill>
                <a:latin typeface="Times New Roman" panose="02020603050405020304" charset="0"/>
              </a:rPr>
              <a:t>2</a:t>
            </a:r>
            <a:r>
              <a:rPr lang="zh-CN" altLang="en-US" sz="1200" dirty="0">
                <a:solidFill>
                  <a:schemeClr val="accent2"/>
                </a:solidFill>
                <a:latin typeface="Times New Roman" panose="02020603050405020304" charset="0"/>
              </a:rPr>
              <a:t>万元以上</a:t>
            </a:r>
            <a:endParaRPr lang="zh-CN" altLang="en-US" sz="1200">
              <a:solidFill>
                <a:schemeClr val="accent2"/>
              </a:solidFill>
              <a:latin typeface="Times New Roman" panose="02020603050405020304" charset="0"/>
            </a:endParaRPr>
          </a:p>
        </p:txBody>
      </p:sp>
      <p:sp>
        <p:nvSpPr>
          <p:cNvPr id="358460" name="流程图: 文档 358459"/>
          <p:cNvSpPr/>
          <p:nvPr/>
        </p:nvSpPr>
        <p:spPr>
          <a:xfrm>
            <a:off x="5524500" y="5029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61" name="文本框 358460"/>
          <p:cNvSpPr txBox="1"/>
          <p:nvPr/>
        </p:nvSpPr>
        <p:spPr>
          <a:xfrm>
            <a:off x="5514975" y="5138738"/>
            <a:ext cx="657225"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决算书</a:t>
            </a:r>
            <a:endParaRPr lang="zh-CN" altLang="en-US" sz="1200" dirty="0">
              <a:latin typeface="Times New Roman" panose="02020603050405020304" charset="0"/>
            </a:endParaRPr>
          </a:p>
        </p:txBody>
      </p:sp>
      <p:sp>
        <p:nvSpPr>
          <p:cNvPr id="358462" name="文本框 358461"/>
          <p:cNvSpPr txBox="1"/>
          <p:nvPr/>
        </p:nvSpPr>
        <p:spPr>
          <a:xfrm>
            <a:off x="5483225" y="4884738"/>
            <a:ext cx="744538" cy="238125"/>
          </a:xfrm>
          <a:prstGeom prst="rect">
            <a:avLst/>
          </a:prstGeom>
          <a:noFill/>
          <a:ln w="9525">
            <a:noFill/>
          </a:ln>
        </p:spPr>
        <p:txBody>
          <a:bodyPr>
            <a:spAutoFit/>
          </a:bodyPr>
          <a:p>
            <a:pPr algn="ctr" eaLnBrk="0" hangingPunct="0">
              <a:lnSpc>
                <a:spcPct val="80000"/>
              </a:lnSpc>
              <a:spcBef>
                <a:spcPct val="50000"/>
              </a:spcBef>
            </a:pPr>
            <a:endParaRPr sz="1200" dirty="0">
              <a:latin typeface="Times New Roman" panose="02020603050405020304" charset="0"/>
            </a:endParaRPr>
          </a:p>
        </p:txBody>
      </p:sp>
      <p:sp>
        <p:nvSpPr>
          <p:cNvPr id="358463" name="流程图: 文档 358462"/>
          <p:cNvSpPr/>
          <p:nvPr/>
        </p:nvSpPr>
        <p:spPr>
          <a:xfrm>
            <a:off x="5294313" y="4470400"/>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64" name="文本框 358463"/>
          <p:cNvSpPr txBox="1"/>
          <p:nvPr/>
        </p:nvSpPr>
        <p:spPr>
          <a:xfrm>
            <a:off x="5218113" y="4470400"/>
            <a:ext cx="744537"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施工单位决算书</a:t>
            </a:r>
            <a:endParaRPr lang="zh-CN" altLang="en-US" sz="1200" dirty="0">
              <a:solidFill>
                <a:srgbClr val="FF3300"/>
              </a:solidFill>
              <a:latin typeface="Times New Roman" panose="02020603050405020304" charset="0"/>
            </a:endParaRPr>
          </a:p>
        </p:txBody>
      </p:sp>
      <p:sp>
        <p:nvSpPr>
          <p:cNvPr id="358465" name="流程图: 文档 358464"/>
          <p:cNvSpPr/>
          <p:nvPr/>
        </p:nvSpPr>
        <p:spPr>
          <a:xfrm>
            <a:off x="5884863" y="4459288"/>
            <a:ext cx="523875" cy="5334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58466" name="文本框 358465"/>
          <p:cNvSpPr txBox="1"/>
          <p:nvPr/>
        </p:nvSpPr>
        <p:spPr>
          <a:xfrm>
            <a:off x="5808663" y="4459288"/>
            <a:ext cx="744537"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施工单位自检资料</a:t>
            </a:r>
            <a:endParaRPr lang="zh-CN" altLang="en-US" sz="1200" dirty="0">
              <a:solidFill>
                <a:srgbClr val="FF3300"/>
              </a:solidFill>
              <a:latin typeface="Times New Roman" panose="02020603050405020304" charset="0"/>
            </a:endParaRPr>
          </a:p>
        </p:txBody>
      </p:sp>
      <p:sp>
        <p:nvSpPr>
          <p:cNvPr id="358467" name="直接连接符 358466"/>
          <p:cNvSpPr/>
          <p:nvPr/>
        </p:nvSpPr>
        <p:spPr>
          <a:xfrm flipH="1">
            <a:off x="6477000" y="4800600"/>
            <a:ext cx="685800" cy="0"/>
          </a:xfrm>
          <a:prstGeom prst="line">
            <a:avLst/>
          </a:prstGeom>
          <a:ln w="9525" cap="flat" cmpd="sng">
            <a:solidFill>
              <a:schemeClr val="tx1"/>
            </a:solidFill>
            <a:prstDash val="solid"/>
            <a:headEnd type="none" w="med" len="med"/>
            <a:tailEnd type="triangle" w="med" len="med"/>
          </a:ln>
        </p:spPr>
      </p:sp>
      <p:sp>
        <p:nvSpPr>
          <p:cNvPr id="358468" name="直接连接符 358467"/>
          <p:cNvSpPr/>
          <p:nvPr/>
        </p:nvSpPr>
        <p:spPr>
          <a:xfrm>
            <a:off x="5854700" y="4152900"/>
            <a:ext cx="0" cy="304800"/>
          </a:xfrm>
          <a:prstGeom prst="line">
            <a:avLst/>
          </a:prstGeom>
          <a:ln w="9525" cap="flat" cmpd="sng">
            <a:solidFill>
              <a:schemeClr val="tx1"/>
            </a:solidFill>
            <a:prstDash val="solid"/>
            <a:headEnd type="none" w="med" len="med"/>
            <a:tailEnd type="triangle" w="med" len="med"/>
          </a:ln>
        </p:spPr>
      </p:sp>
      <p:sp>
        <p:nvSpPr>
          <p:cNvPr id="358469" name="直接连接符 358468"/>
          <p:cNvSpPr/>
          <p:nvPr/>
        </p:nvSpPr>
        <p:spPr>
          <a:xfrm>
            <a:off x="5867400" y="5486400"/>
            <a:ext cx="0" cy="228600"/>
          </a:xfrm>
          <a:prstGeom prst="line">
            <a:avLst/>
          </a:prstGeom>
          <a:ln w="9525" cap="flat" cmpd="sng">
            <a:solidFill>
              <a:schemeClr val="tx1"/>
            </a:solidFill>
            <a:prstDash val="solid"/>
            <a:headEnd type="none" w="med" len="med"/>
            <a:tailEnd type="triangle" w="med" len="med"/>
          </a:ln>
        </p:spPr>
      </p:sp>
      <p:sp>
        <p:nvSpPr>
          <p:cNvPr id="358470" name="文本框 358469"/>
          <p:cNvSpPr txBox="1"/>
          <p:nvPr/>
        </p:nvSpPr>
        <p:spPr>
          <a:xfrm>
            <a:off x="5473700" y="5684838"/>
            <a:ext cx="833438"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副总签审</a:t>
            </a:r>
            <a:endParaRPr lang="zh-CN" altLang="en-US" sz="1200">
              <a:solidFill>
                <a:schemeClr val="accent2"/>
              </a:solidFill>
              <a:latin typeface="Times New Roman" panose="02020603050405020304" charset="0"/>
            </a:endParaRPr>
          </a:p>
        </p:txBody>
      </p:sp>
      <p:sp>
        <p:nvSpPr>
          <p:cNvPr id="358471" name="流程图: 文档 358470"/>
          <p:cNvSpPr/>
          <p:nvPr/>
        </p:nvSpPr>
        <p:spPr>
          <a:xfrm>
            <a:off x="3738563" y="1143000"/>
            <a:ext cx="523875"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472" name="文本框 358471"/>
          <p:cNvSpPr txBox="1"/>
          <p:nvPr/>
        </p:nvSpPr>
        <p:spPr>
          <a:xfrm>
            <a:off x="3644900" y="1155700"/>
            <a:ext cx="744538" cy="5302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使用单位等验收资料</a:t>
            </a:r>
            <a:endParaRPr lang="zh-CN" altLang="en-US" sz="1200" dirty="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9426" name="文本框 359425"/>
          <p:cNvSpPr txBox="1"/>
          <p:nvPr/>
        </p:nvSpPr>
        <p:spPr>
          <a:xfrm>
            <a:off x="0" y="0"/>
            <a:ext cx="428625" cy="32004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工程结算报销签审流程</a:t>
            </a:r>
            <a:endParaRPr lang="zh-CN" altLang="en-US" sz="1600" b="1" dirty="0">
              <a:solidFill>
                <a:schemeClr val="accent2"/>
              </a:solidFill>
              <a:latin typeface="Times New Roman" panose="02020603050405020304" charset="0"/>
            </a:endParaRPr>
          </a:p>
        </p:txBody>
      </p:sp>
      <p:sp>
        <p:nvSpPr>
          <p:cNvPr id="359427" name="文本框 359426"/>
          <p:cNvSpPr txBox="1"/>
          <p:nvPr/>
        </p:nvSpPr>
        <p:spPr>
          <a:xfrm>
            <a:off x="1143000" y="152400"/>
            <a:ext cx="2590800" cy="287338"/>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工程部                   财务部</a:t>
            </a:r>
            <a:endParaRPr lang="zh-CN" altLang="en-US" sz="1600" dirty="0">
              <a:latin typeface="Times New Roman" panose="02020603050405020304" charset="0"/>
            </a:endParaRPr>
          </a:p>
        </p:txBody>
      </p:sp>
      <p:sp>
        <p:nvSpPr>
          <p:cNvPr id="359428" name="直接连接符 359427"/>
          <p:cNvSpPr/>
          <p:nvPr/>
        </p:nvSpPr>
        <p:spPr>
          <a:xfrm>
            <a:off x="990600" y="457200"/>
            <a:ext cx="2514600" cy="0"/>
          </a:xfrm>
          <a:prstGeom prst="line">
            <a:avLst/>
          </a:prstGeom>
          <a:ln w="9525" cap="flat" cmpd="sng">
            <a:solidFill>
              <a:schemeClr val="tx1"/>
            </a:solidFill>
            <a:prstDash val="solid"/>
            <a:headEnd type="none" w="med" len="med"/>
            <a:tailEnd type="none" w="med" len="med"/>
          </a:ln>
        </p:spPr>
      </p:sp>
      <p:sp>
        <p:nvSpPr>
          <p:cNvPr id="359429" name="流程图: 文档 359428"/>
          <p:cNvSpPr/>
          <p:nvPr/>
        </p:nvSpPr>
        <p:spPr>
          <a:xfrm>
            <a:off x="1016000" y="5334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9430" name="文本框 359429"/>
          <p:cNvSpPr txBox="1"/>
          <p:nvPr/>
        </p:nvSpPr>
        <p:spPr>
          <a:xfrm>
            <a:off x="1016000" y="5334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决算资料</a:t>
            </a:r>
            <a:endParaRPr lang="zh-CN" altLang="en-US" sz="1200" dirty="0">
              <a:latin typeface="Times New Roman" panose="02020603050405020304" charset="0"/>
            </a:endParaRPr>
          </a:p>
        </p:txBody>
      </p:sp>
      <p:sp>
        <p:nvSpPr>
          <p:cNvPr id="359431" name="文本框 359430"/>
          <p:cNvSpPr txBox="1"/>
          <p:nvPr/>
        </p:nvSpPr>
        <p:spPr>
          <a:xfrm>
            <a:off x="2578100" y="3619500"/>
            <a:ext cx="1054100"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决算科核对相关资料和工程状况</a:t>
            </a:r>
            <a:endParaRPr lang="zh-CN" altLang="en-US" sz="1200" dirty="0">
              <a:solidFill>
                <a:schemeClr val="accent2"/>
              </a:solidFill>
              <a:latin typeface="Times New Roman" panose="02020603050405020304" charset="0"/>
            </a:endParaRPr>
          </a:p>
        </p:txBody>
      </p:sp>
      <p:sp>
        <p:nvSpPr>
          <p:cNvPr id="359432" name="直接连接符 359431"/>
          <p:cNvSpPr/>
          <p:nvPr/>
        </p:nvSpPr>
        <p:spPr>
          <a:xfrm>
            <a:off x="1533525" y="974725"/>
            <a:ext cx="0" cy="266700"/>
          </a:xfrm>
          <a:prstGeom prst="line">
            <a:avLst/>
          </a:prstGeom>
          <a:ln w="9525" cap="flat" cmpd="sng">
            <a:solidFill>
              <a:schemeClr val="tx1"/>
            </a:solidFill>
            <a:prstDash val="solid"/>
            <a:headEnd type="none" w="med" len="med"/>
            <a:tailEnd type="triangle" w="med" len="med"/>
          </a:ln>
        </p:spPr>
      </p:sp>
      <p:sp>
        <p:nvSpPr>
          <p:cNvPr id="359433" name="文本框 359432"/>
          <p:cNvSpPr txBox="1"/>
          <p:nvPr/>
        </p:nvSpPr>
        <p:spPr>
          <a:xfrm>
            <a:off x="939800" y="1203325"/>
            <a:ext cx="1203325"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工程部依据决算等资料填写报帐签审单</a:t>
            </a:r>
            <a:endParaRPr lang="zh-CN" altLang="en-US" sz="1200" dirty="0">
              <a:solidFill>
                <a:schemeClr val="accent2"/>
              </a:solidFill>
              <a:latin typeface="Times New Roman" panose="02020603050405020304" charset="0"/>
            </a:endParaRPr>
          </a:p>
        </p:txBody>
      </p:sp>
      <p:sp>
        <p:nvSpPr>
          <p:cNvPr id="359434" name="流程图: 文档 359433"/>
          <p:cNvSpPr/>
          <p:nvPr/>
        </p:nvSpPr>
        <p:spPr>
          <a:xfrm>
            <a:off x="1230313" y="186372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9435" name="文本框 359434"/>
          <p:cNvSpPr txBox="1"/>
          <p:nvPr/>
        </p:nvSpPr>
        <p:spPr>
          <a:xfrm>
            <a:off x="1233488" y="1892300"/>
            <a:ext cx="657225"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报帐签审单</a:t>
            </a:r>
            <a:endParaRPr lang="zh-CN" altLang="en-US" sz="1200" dirty="0">
              <a:latin typeface="Times New Roman" panose="02020603050405020304" charset="0"/>
            </a:endParaRPr>
          </a:p>
        </p:txBody>
      </p:sp>
      <p:sp>
        <p:nvSpPr>
          <p:cNvPr id="359446" name="直接连接符 359445"/>
          <p:cNvSpPr/>
          <p:nvPr/>
        </p:nvSpPr>
        <p:spPr>
          <a:xfrm>
            <a:off x="1541463" y="2366963"/>
            <a:ext cx="0" cy="304800"/>
          </a:xfrm>
          <a:prstGeom prst="line">
            <a:avLst/>
          </a:prstGeom>
          <a:ln w="9525" cap="flat" cmpd="sng">
            <a:solidFill>
              <a:schemeClr val="tx1"/>
            </a:solidFill>
            <a:prstDash val="solid"/>
            <a:headEnd type="none" w="med" len="med"/>
            <a:tailEnd type="triangle" w="med" len="med"/>
          </a:ln>
        </p:spPr>
      </p:sp>
      <p:sp>
        <p:nvSpPr>
          <p:cNvPr id="359447" name="文本框 359446"/>
          <p:cNvSpPr txBox="1"/>
          <p:nvPr/>
        </p:nvSpPr>
        <p:spPr>
          <a:xfrm>
            <a:off x="1155700" y="2620963"/>
            <a:ext cx="822325"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部长签字</a:t>
            </a:r>
            <a:endParaRPr lang="zh-CN" altLang="en-US" sz="1200" dirty="0">
              <a:solidFill>
                <a:schemeClr val="accent2"/>
              </a:solidFill>
              <a:latin typeface="Times New Roman" panose="02020603050405020304" charset="0"/>
            </a:endParaRPr>
          </a:p>
        </p:txBody>
      </p:sp>
      <p:sp>
        <p:nvSpPr>
          <p:cNvPr id="359448" name="直接连接符 359447"/>
          <p:cNvSpPr/>
          <p:nvPr/>
        </p:nvSpPr>
        <p:spPr>
          <a:xfrm>
            <a:off x="1343025" y="3014663"/>
            <a:ext cx="838200" cy="0"/>
          </a:xfrm>
          <a:prstGeom prst="line">
            <a:avLst/>
          </a:prstGeom>
          <a:ln w="9525">
            <a:noFill/>
          </a:ln>
        </p:spPr>
      </p:sp>
      <p:sp>
        <p:nvSpPr>
          <p:cNvPr id="359454" name="直接连接符 359453"/>
          <p:cNvSpPr/>
          <p:nvPr/>
        </p:nvSpPr>
        <p:spPr>
          <a:xfrm>
            <a:off x="1879600" y="3263900"/>
            <a:ext cx="838200" cy="0"/>
          </a:xfrm>
          <a:prstGeom prst="line">
            <a:avLst/>
          </a:prstGeom>
          <a:ln w="9525" cap="flat" cmpd="sng">
            <a:solidFill>
              <a:schemeClr val="tx1"/>
            </a:solidFill>
            <a:prstDash val="solid"/>
            <a:headEnd type="none" w="med" len="med"/>
            <a:tailEnd type="triangle" w="med" len="med"/>
          </a:ln>
        </p:spPr>
      </p:sp>
      <p:sp>
        <p:nvSpPr>
          <p:cNvPr id="359457" name="直接连接符 359456"/>
          <p:cNvSpPr/>
          <p:nvPr/>
        </p:nvSpPr>
        <p:spPr>
          <a:xfrm>
            <a:off x="3098800" y="4227513"/>
            <a:ext cx="0" cy="304800"/>
          </a:xfrm>
          <a:prstGeom prst="line">
            <a:avLst/>
          </a:prstGeom>
          <a:ln w="9525" cap="flat" cmpd="sng">
            <a:solidFill>
              <a:schemeClr val="tx1"/>
            </a:solidFill>
            <a:prstDash val="solid"/>
            <a:headEnd type="none" w="med" len="med"/>
            <a:tailEnd type="triangle" w="med" len="med"/>
          </a:ln>
        </p:spPr>
      </p:sp>
      <p:sp>
        <p:nvSpPr>
          <p:cNvPr id="359458" name="文本框 359457"/>
          <p:cNvSpPr txBox="1"/>
          <p:nvPr/>
        </p:nvSpPr>
        <p:spPr>
          <a:xfrm>
            <a:off x="2668588" y="4479925"/>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结算科长签审</a:t>
            </a:r>
            <a:endParaRPr lang="zh-CN" altLang="en-US" sz="1200" dirty="0">
              <a:solidFill>
                <a:schemeClr val="accent2"/>
              </a:solidFill>
              <a:latin typeface="Times New Roman" panose="02020603050405020304" charset="0"/>
            </a:endParaRPr>
          </a:p>
        </p:txBody>
      </p:sp>
      <p:sp>
        <p:nvSpPr>
          <p:cNvPr id="359459" name="直接连接符 359458"/>
          <p:cNvSpPr/>
          <p:nvPr/>
        </p:nvSpPr>
        <p:spPr>
          <a:xfrm>
            <a:off x="3114675" y="4897438"/>
            <a:ext cx="0" cy="304800"/>
          </a:xfrm>
          <a:prstGeom prst="line">
            <a:avLst/>
          </a:prstGeom>
          <a:ln w="9525" cap="flat" cmpd="sng">
            <a:solidFill>
              <a:schemeClr val="tx1"/>
            </a:solidFill>
            <a:prstDash val="solid"/>
            <a:headEnd type="none" w="med" len="med"/>
            <a:tailEnd type="triangle" w="med" len="med"/>
          </a:ln>
        </p:spPr>
      </p:sp>
      <p:sp>
        <p:nvSpPr>
          <p:cNvPr id="359460" name="文本框 359459"/>
          <p:cNvSpPr txBox="1"/>
          <p:nvPr/>
        </p:nvSpPr>
        <p:spPr>
          <a:xfrm>
            <a:off x="2667000" y="5135563"/>
            <a:ext cx="915988"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财务部长签审</a:t>
            </a:r>
            <a:endParaRPr lang="zh-CN" altLang="en-US" sz="1200" dirty="0">
              <a:solidFill>
                <a:schemeClr val="accent2"/>
              </a:solidFill>
              <a:latin typeface="Times New Roman" panose="02020603050405020304" charset="0"/>
            </a:endParaRPr>
          </a:p>
        </p:txBody>
      </p:sp>
      <p:sp>
        <p:nvSpPr>
          <p:cNvPr id="359474" name="直接连接符 359473"/>
          <p:cNvSpPr/>
          <p:nvPr/>
        </p:nvSpPr>
        <p:spPr>
          <a:xfrm>
            <a:off x="1531938" y="2870200"/>
            <a:ext cx="0" cy="304800"/>
          </a:xfrm>
          <a:prstGeom prst="line">
            <a:avLst/>
          </a:prstGeom>
          <a:ln w="9525" cap="flat" cmpd="sng">
            <a:solidFill>
              <a:schemeClr val="tx1"/>
            </a:solidFill>
            <a:prstDash val="solid"/>
            <a:headEnd type="none" w="med" len="med"/>
            <a:tailEnd type="triangle" w="med" len="med"/>
          </a:ln>
        </p:spPr>
      </p:sp>
      <p:sp>
        <p:nvSpPr>
          <p:cNvPr id="359475" name="文本框 359474"/>
          <p:cNvSpPr txBox="1"/>
          <p:nvPr/>
        </p:nvSpPr>
        <p:spPr>
          <a:xfrm>
            <a:off x="1155700" y="3111500"/>
            <a:ext cx="990600" cy="274638"/>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副总签字</a:t>
            </a:r>
            <a:endParaRPr lang="zh-CN" altLang="en-US" sz="1200" dirty="0">
              <a:solidFill>
                <a:schemeClr val="accent2"/>
              </a:solidFill>
              <a:latin typeface="Times New Roman" panose="02020603050405020304" charset="0"/>
            </a:endParaRPr>
          </a:p>
        </p:txBody>
      </p:sp>
      <p:sp>
        <p:nvSpPr>
          <p:cNvPr id="359487" name="流程图: 文档 359486"/>
          <p:cNvSpPr/>
          <p:nvPr/>
        </p:nvSpPr>
        <p:spPr>
          <a:xfrm>
            <a:off x="2743200" y="3035300"/>
            <a:ext cx="685800" cy="584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9488" name="文本框 359487"/>
          <p:cNvSpPr txBox="1"/>
          <p:nvPr/>
        </p:nvSpPr>
        <p:spPr>
          <a:xfrm>
            <a:off x="2682875" y="3048000"/>
            <a:ext cx="835025" cy="5302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报帐签审单及相关附件</a:t>
            </a:r>
            <a:endParaRPr lang="zh-CN" altLang="en-US" sz="1200" dirty="0">
              <a:latin typeface="Times New Roman" panose="02020603050405020304" charset="0"/>
            </a:endParaRPr>
          </a:p>
        </p:txBody>
      </p:sp>
      <p:sp>
        <p:nvSpPr>
          <p:cNvPr id="359494" name="直接连接符 359493"/>
          <p:cNvSpPr/>
          <p:nvPr/>
        </p:nvSpPr>
        <p:spPr>
          <a:xfrm>
            <a:off x="3124200" y="5592763"/>
            <a:ext cx="0" cy="274637"/>
          </a:xfrm>
          <a:prstGeom prst="line">
            <a:avLst/>
          </a:prstGeom>
          <a:ln w="9525" cap="flat" cmpd="sng">
            <a:solidFill>
              <a:schemeClr val="tx1"/>
            </a:solidFill>
            <a:prstDash val="solid"/>
            <a:headEnd type="none" w="med" len="med"/>
            <a:tailEnd type="triangle" w="med" len="med"/>
          </a:ln>
        </p:spPr>
      </p:sp>
      <p:sp>
        <p:nvSpPr>
          <p:cNvPr id="359495" name="文本框 359494"/>
          <p:cNvSpPr txBox="1"/>
          <p:nvPr/>
        </p:nvSpPr>
        <p:spPr>
          <a:xfrm>
            <a:off x="2540000" y="5816600"/>
            <a:ext cx="12319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核算会计记帐</a:t>
            </a:r>
            <a:endParaRPr lang="zh-CN" altLang="en-US" sz="1200">
              <a:solidFill>
                <a:schemeClr val="accent2"/>
              </a:solidFill>
              <a:latin typeface="Times New Roman" panose="02020603050405020304" charset="0"/>
            </a:endParaRPr>
          </a:p>
        </p:txBody>
      </p:sp>
      <p:sp>
        <p:nvSpPr>
          <p:cNvPr id="359496" name="流程图: 文档 359495"/>
          <p:cNvSpPr/>
          <p:nvPr/>
        </p:nvSpPr>
        <p:spPr>
          <a:xfrm>
            <a:off x="1638300" y="533400"/>
            <a:ext cx="598488" cy="454025"/>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eaLnBrk="0" hangingPunct="0"/>
            <a:r>
              <a:rPr lang="zh-CN" altLang="en-US" sz="1200" dirty="0">
                <a:solidFill>
                  <a:srgbClr val="FF3300"/>
                </a:solidFill>
                <a:latin typeface="Times New Roman" panose="02020603050405020304" charset="0"/>
              </a:rPr>
              <a:t>发票</a:t>
            </a:r>
            <a:endParaRPr lang="zh-CN" altLang="en-US" sz="1200">
              <a:solidFill>
                <a:srgbClr val="FF3300"/>
              </a:solidFill>
              <a:latin typeface="Times New Roman" panose="02020603050405020304" charset="0"/>
            </a:endParaRPr>
          </a:p>
        </p:txBody>
      </p:sp>
      <p:sp>
        <p:nvSpPr>
          <p:cNvPr id="359497" name="文本框 359496"/>
          <p:cNvSpPr txBox="1"/>
          <p:nvPr/>
        </p:nvSpPr>
        <p:spPr>
          <a:xfrm>
            <a:off x="2047875" y="514350"/>
            <a:ext cx="296863" cy="244475"/>
          </a:xfrm>
          <a:prstGeom prst="rect">
            <a:avLst/>
          </a:prstGeom>
          <a:noFill/>
          <a:ln w="9525">
            <a:noFill/>
          </a:ln>
        </p:spPr>
        <p:txBody>
          <a:bodyPr>
            <a:spAutoFit/>
          </a:bodyPr>
          <a:p>
            <a:pPr algn="ctr" eaLnBrk="0" hangingPunct="0"/>
            <a:r>
              <a:rPr lang="en-US" altLang="zh-CN" sz="1000">
                <a:solidFill>
                  <a:srgbClr val="FF3300"/>
                </a:solidFill>
                <a:latin typeface="Times New Roman" panose="02020603050405020304" charset="0"/>
              </a:rPr>
              <a:t>1</a:t>
            </a:r>
            <a:endParaRPr lang="en-US" altLang="zh-CN" sz="10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02" name="流程图: 文档 256001"/>
          <p:cNvSpPr/>
          <p:nvPr/>
        </p:nvSpPr>
        <p:spPr>
          <a:xfrm>
            <a:off x="3114675" y="2724150"/>
            <a:ext cx="598488"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6003" name="流程图: 文档 256002"/>
          <p:cNvSpPr/>
          <p:nvPr/>
        </p:nvSpPr>
        <p:spPr>
          <a:xfrm>
            <a:off x="3038475" y="2797175"/>
            <a:ext cx="598488"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6004" name="流程图: 文档 256003"/>
          <p:cNvSpPr/>
          <p:nvPr/>
        </p:nvSpPr>
        <p:spPr>
          <a:xfrm>
            <a:off x="2976563" y="2843213"/>
            <a:ext cx="598487"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6005" name="文本框 256004"/>
          <p:cNvSpPr txBox="1"/>
          <p:nvPr/>
        </p:nvSpPr>
        <p:spPr>
          <a:xfrm>
            <a:off x="152400" y="0"/>
            <a:ext cx="549275" cy="74613"/>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56006" name="文本框 256005"/>
          <p:cNvSpPr txBox="1"/>
          <p:nvPr/>
        </p:nvSpPr>
        <p:spPr>
          <a:xfrm>
            <a:off x="0" y="228600"/>
            <a:ext cx="549275" cy="74613"/>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56007" name="文本框 256006"/>
          <p:cNvSpPr txBox="1"/>
          <p:nvPr/>
        </p:nvSpPr>
        <p:spPr>
          <a:xfrm>
            <a:off x="0" y="0"/>
            <a:ext cx="428625" cy="2895600"/>
          </a:xfrm>
          <a:prstGeom prst="rect">
            <a:avLst/>
          </a:prstGeom>
          <a:solidFill>
            <a:srgbClr val="FFFF66"/>
          </a:solidFill>
          <a:ln w="9525">
            <a:noFill/>
          </a:ln>
        </p:spPr>
        <p:txBody>
          <a:bodyPr vert="eaVert">
            <a:spAutoFit/>
          </a:bodyPr>
          <a:p>
            <a:pPr algn="dist" eaLnBrk="0" hangingPunct="0"/>
            <a:r>
              <a:rPr lang="zh-CN" altLang="en-US" sz="1600" b="1" dirty="0">
                <a:solidFill>
                  <a:schemeClr val="accent2"/>
                </a:solidFill>
                <a:latin typeface="Times New Roman" panose="02020603050405020304" charset="0"/>
              </a:rPr>
              <a:t>销售结算作业流程</a:t>
            </a:r>
            <a:endParaRPr lang="zh-CN" altLang="en-US" sz="1600" b="1" dirty="0">
              <a:solidFill>
                <a:schemeClr val="accent2"/>
              </a:solidFill>
              <a:latin typeface="Times New Roman" panose="02020603050405020304" charset="0"/>
            </a:endParaRPr>
          </a:p>
        </p:txBody>
      </p:sp>
      <p:sp>
        <p:nvSpPr>
          <p:cNvPr id="256008" name="直接连接符 256007"/>
          <p:cNvSpPr/>
          <p:nvPr/>
        </p:nvSpPr>
        <p:spPr>
          <a:xfrm flipV="1">
            <a:off x="1066800" y="457200"/>
            <a:ext cx="4648200" cy="1588"/>
          </a:xfrm>
          <a:prstGeom prst="line">
            <a:avLst/>
          </a:prstGeom>
          <a:ln w="9525" cap="flat" cmpd="sng">
            <a:solidFill>
              <a:schemeClr val="tx1"/>
            </a:solidFill>
            <a:prstDash val="solid"/>
            <a:headEnd type="none" w="med" len="med"/>
            <a:tailEnd type="none" w="med" len="med"/>
          </a:ln>
        </p:spPr>
      </p:sp>
      <p:sp>
        <p:nvSpPr>
          <p:cNvPr id="256009" name="文本框 256008"/>
          <p:cNvSpPr txBox="1"/>
          <p:nvPr/>
        </p:nvSpPr>
        <p:spPr>
          <a:xfrm>
            <a:off x="1092200" y="123825"/>
            <a:ext cx="4775200" cy="336550"/>
          </a:xfrm>
          <a:prstGeom prst="rect">
            <a:avLst/>
          </a:prstGeom>
          <a:noFill/>
          <a:ln w="9525">
            <a:noFill/>
          </a:ln>
        </p:spPr>
        <p:txBody>
          <a:bodyPr>
            <a:spAutoFit/>
          </a:bodyPr>
          <a:p>
            <a:pPr eaLnBrk="0" hangingPunct="0"/>
            <a:r>
              <a:rPr lang="en-US" altLang="zh-CN" sz="1600" dirty="0">
                <a:latin typeface="Times New Roman" panose="02020603050405020304" charset="0"/>
              </a:rPr>
              <a:t> </a:t>
            </a:r>
            <a:r>
              <a:rPr lang="zh-CN" altLang="en-US" sz="1600" dirty="0">
                <a:latin typeface="Times New Roman" panose="02020603050405020304" charset="0"/>
              </a:rPr>
              <a:t>客户                          销售部                          财务部</a:t>
            </a:r>
            <a:endParaRPr lang="zh-CN" altLang="en-US" sz="1600" dirty="0">
              <a:latin typeface="Times New Roman" panose="02020603050405020304" charset="0"/>
            </a:endParaRPr>
          </a:p>
        </p:txBody>
      </p:sp>
      <p:sp>
        <p:nvSpPr>
          <p:cNvPr id="256011" name="文本框 256010"/>
          <p:cNvSpPr txBox="1"/>
          <p:nvPr/>
        </p:nvSpPr>
        <p:spPr>
          <a:xfrm>
            <a:off x="2773363" y="2273300"/>
            <a:ext cx="954087"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营销办核对并开出发票</a:t>
            </a:r>
            <a:endParaRPr lang="zh-CN" altLang="en-US" sz="1200">
              <a:solidFill>
                <a:schemeClr val="accent2"/>
              </a:solidFill>
              <a:latin typeface="Times New Roman" panose="02020603050405020304" charset="0"/>
            </a:endParaRPr>
          </a:p>
        </p:txBody>
      </p:sp>
      <p:sp>
        <p:nvSpPr>
          <p:cNvPr id="256012" name="直接连接符 256011"/>
          <p:cNvSpPr/>
          <p:nvPr/>
        </p:nvSpPr>
        <p:spPr>
          <a:xfrm>
            <a:off x="3217863" y="1993900"/>
            <a:ext cx="0" cy="304800"/>
          </a:xfrm>
          <a:prstGeom prst="line">
            <a:avLst/>
          </a:prstGeom>
          <a:ln w="9525" cap="flat" cmpd="sng">
            <a:solidFill>
              <a:schemeClr val="tx1"/>
            </a:solidFill>
            <a:prstDash val="solid"/>
            <a:headEnd type="none" w="med" len="med"/>
            <a:tailEnd type="triangle" w="med" len="med"/>
          </a:ln>
        </p:spPr>
      </p:sp>
      <p:sp>
        <p:nvSpPr>
          <p:cNvPr id="256013" name="直接连接符 256012"/>
          <p:cNvSpPr/>
          <p:nvPr/>
        </p:nvSpPr>
        <p:spPr>
          <a:xfrm>
            <a:off x="1371600" y="3581400"/>
            <a:ext cx="0" cy="209550"/>
          </a:xfrm>
          <a:prstGeom prst="line">
            <a:avLst/>
          </a:prstGeom>
          <a:ln w="9525" cap="flat" cmpd="sng">
            <a:solidFill>
              <a:schemeClr val="tx1"/>
            </a:solidFill>
            <a:prstDash val="solid"/>
            <a:headEnd type="none" w="med" len="med"/>
            <a:tailEnd type="triangle" w="med" len="med"/>
          </a:ln>
        </p:spPr>
      </p:sp>
      <p:sp>
        <p:nvSpPr>
          <p:cNvPr id="256015" name="流程图: 文档 256014"/>
          <p:cNvSpPr/>
          <p:nvPr/>
        </p:nvSpPr>
        <p:spPr>
          <a:xfrm>
            <a:off x="2889250" y="2905125"/>
            <a:ext cx="622300" cy="5048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6016" name="流程图: 文档 256015"/>
          <p:cNvSpPr/>
          <p:nvPr/>
        </p:nvSpPr>
        <p:spPr>
          <a:xfrm>
            <a:off x="2852738" y="2978150"/>
            <a:ext cx="598487"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发票</a:t>
            </a:r>
            <a:endParaRPr lang="zh-CN" altLang="en-US" sz="1200">
              <a:latin typeface="Times New Roman" panose="02020603050405020304" charset="0"/>
            </a:endParaRPr>
          </a:p>
        </p:txBody>
      </p:sp>
      <p:sp>
        <p:nvSpPr>
          <p:cNvPr id="256021" name="流程图: 文档 256020"/>
          <p:cNvSpPr/>
          <p:nvPr/>
        </p:nvSpPr>
        <p:spPr>
          <a:xfrm>
            <a:off x="2625725" y="558800"/>
            <a:ext cx="598488"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eaLnBrk="0" hangingPunct="0"/>
            <a:r>
              <a:rPr lang="zh-CN" altLang="en-US" sz="1200" dirty="0">
                <a:solidFill>
                  <a:srgbClr val="FF3300"/>
                </a:solidFill>
                <a:latin typeface="Times New Roman" panose="02020603050405020304" charset="0"/>
              </a:rPr>
              <a:t>发车</a:t>
            </a:r>
            <a:endParaRPr lang="zh-CN" altLang="en-US" sz="1200" dirty="0">
              <a:solidFill>
                <a:srgbClr val="FF3300"/>
              </a:solidFill>
              <a:latin typeface="Times New Roman" panose="02020603050405020304" charset="0"/>
            </a:endParaRPr>
          </a:p>
          <a:p>
            <a:pPr algn="ctr" eaLnBrk="0" hangingPunct="0"/>
            <a:r>
              <a:rPr lang="zh-CN" altLang="en-US" sz="1200" dirty="0">
                <a:solidFill>
                  <a:srgbClr val="FF3300"/>
                </a:solidFill>
                <a:latin typeface="Times New Roman" panose="02020603050405020304" charset="0"/>
              </a:rPr>
              <a:t>小票</a:t>
            </a:r>
            <a:endParaRPr lang="zh-CN" altLang="en-US" sz="1200">
              <a:solidFill>
                <a:srgbClr val="FF3300"/>
              </a:solidFill>
              <a:latin typeface="Times New Roman" panose="02020603050405020304" charset="0"/>
            </a:endParaRPr>
          </a:p>
        </p:txBody>
      </p:sp>
      <p:sp>
        <p:nvSpPr>
          <p:cNvPr id="256022" name="流程图: 文档 256021"/>
          <p:cNvSpPr/>
          <p:nvPr/>
        </p:nvSpPr>
        <p:spPr>
          <a:xfrm>
            <a:off x="3262313" y="561975"/>
            <a:ext cx="598487" cy="454025"/>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eaLnBrk="0" hangingPunct="0"/>
            <a:r>
              <a:rPr lang="zh-CN" altLang="en-US" sz="1200" dirty="0">
                <a:solidFill>
                  <a:srgbClr val="FF3300"/>
                </a:solidFill>
                <a:latin typeface="Times New Roman" panose="02020603050405020304" charset="0"/>
              </a:rPr>
              <a:t>发运单</a:t>
            </a:r>
            <a:endParaRPr lang="zh-CN" altLang="en-US" sz="1200">
              <a:solidFill>
                <a:srgbClr val="FF3300"/>
              </a:solidFill>
              <a:latin typeface="Times New Roman" panose="02020603050405020304" charset="0"/>
            </a:endParaRPr>
          </a:p>
        </p:txBody>
      </p:sp>
      <p:sp>
        <p:nvSpPr>
          <p:cNvPr id="256023" name="流程图: 文档 256022"/>
          <p:cNvSpPr/>
          <p:nvPr/>
        </p:nvSpPr>
        <p:spPr>
          <a:xfrm>
            <a:off x="2913063" y="1562100"/>
            <a:ext cx="598487" cy="457200"/>
          </a:xfrm>
          <a:prstGeom prst="flowChartDocument">
            <a:avLst/>
          </a:prstGeom>
          <a:solidFill>
            <a:schemeClr val="bg1"/>
          </a:solidFill>
          <a:ln w="9525" cap="flat" cmpd="sng">
            <a:solidFill>
              <a:schemeClr val="tx2"/>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监装单</a:t>
            </a:r>
            <a:endParaRPr lang="zh-CN" altLang="en-US" sz="1200">
              <a:latin typeface="Times New Roman" panose="02020603050405020304" charset="0"/>
            </a:endParaRPr>
          </a:p>
        </p:txBody>
      </p:sp>
      <p:sp>
        <p:nvSpPr>
          <p:cNvPr id="256024" name="流程图: 文档 256023"/>
          <p:cNvSpPr/>
          <p:nvPr/>
        </p:nvSpPr>
        <p:spPr>
          <a:xfrm>
            <a:off x="3260725" y="1036638"/>
            <a:ext cx="598488"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合同</a:t>
            </a:r>
            <a:endParaRPr lang="zh-CN" altLang="en-US" sz="1200">
              <a:latin typeface="Times New Roman" panose="02020603050405020304" charset="0"/>
            </a:endParaRPr>
          </a:p>
        </p:txBody>
      </p:sp>
      <p:sp>
        <p:nvSpPr>
          <p:cNvPr id="256025" name="流程图: 文档 256024"/>
          <p:cNvSpPr/>
          <p:nvPr/>
        </p:nvSpPr>
        <p:spPr>
          <a:xfrm>
            <a:off x="2622550" y="1047750"/>
            <a:ext cx="598488"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调价表</a:t>
            </a:r>
            <a:endParaRPr lang="zh-CN" altLang="en-US" sz="1200">
              <a:latin typeface="Times New Roman" panose="02020603050405020304" charset="0"/>
            </a:endParaRPr>
          </a:p>
        </p:txBody>
      </p:sp>
      <p:sp>
        <p:nvSpPr>
          <p:cNvPr id="256026" name="流程图: 文档 256025"/>
          <p:cNvSpPr/>
          <p:nvPr/>
        </p:nvSpPr>
        <p:spPr>
          <a:xfrm>
            <a:off x="1074738" y="4346575"/>
            <a:ext cx="598487"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火车</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小票</a:t>
            </a:r>
            <a:endParaRPr lang="zh-CN" altLang="en-US" sz="1200">
              <a:latin typeface="Times New Roman" panose="02020603050405020304" charset="0"/>
            </a:endParaRPr>
          </a:p>
        </p:txBody>
      </p:sp>
      <p:sp>
        <p:nvSpPr>
          <p:cNvPr id="256029" name="文本框 256028"/>
          <p:cNvSpPr txBox="1"/>
          <p:nvPr/>
        </p:nvSpPr>
        <p:spPr>
          <a:xfrm>
            <a:off x="3538538" y="2676525"/>
            <a:ext cx="296862" cy="244475"/>
          </a:xfrm>
          <a:prstGeom prst="rect">
            <a:avLst/>
          </a:prstGeom>
          <a:noFill/>
          <a:ln w="9525">
            <a:noFill/>
          </a:ln>
        </p:spPr>
        <p:txBody>
          <a:bodyPr>
            <a:spAutoFit/>
          </a:bodyPr>
          <a:p>
            <a:pPr algn="ctr" eaLnBrk="0" hangingPunct="0"/>
            <a:r>
              <a:rPr lang="en-US" altLang="zh-CN" sz="1000">
                <a:latin typeface="Times New Roman" panose="02020603050405020304" charset="0"/>
              </a:rPr>
              <a:t>5</a:t>
            </a:r>
            <a:endParaRPr lang="en-US" altLang="zh-CN" sz="1000">
              <a:latin typeface="Times New Roman" panose="02020603050405020304" charset="0"/>
            </a:endParaRPr>
          </a:p>
        </p:txBody>
      </p:sp>
      <p:sp>
        <p:nvSpPr>
          <p:cNvPr id="256030" name="文本框 256029"/>
          <p:cNvSpPr txBox="1"/>
          <p:nvPr/>
        </p:nvSpPr>
        <p:spPr>
          <a:xfrm>
            <a:off x="3262313" y="2959100"/>
            <a:ext cx="296862" cy="244475"/>
          </a:xfrm>
          <a:prstGeom prst="rect">
            <a:avLst/>
          </a:prstGeom>
          <a:noFill/>
          <a:ln w="9525">
            <a:noFill/>
          </a:ln>
        </p:spPr>
        <p:txBody>
          <a:bodyPr>
            <a:spAutoFit/>
          </a:bodyPr>
          <a:p>
            <a:pPr algn="ctr" eaLnBrk="0" hangingPunct="0"/>
            <a:r>
              <a:rPr lang="en-US" altLang="zh-CN" sz="1000">
                <a:latin typeface="Times New Roman" panose="02020603050405020304" charset="0"/>
              </a:rPr>
              <a:t>1</a:t>
            </a:r>
            <a:endParaRPr lang="en-US" altLang="zh-CN" sz="1000">
              <a:latin typeface="Times New Roman" panose="02020603050405020304" charset="0"/>
            </a:endParaRPr>
          </a:p>
        </p:txBody>
      </p:sp>
      <p:sp>
        <p:nvSpPr>
          <p:cNvPr id="256031" name="文本框 256030"/>
          <p:cNvSpPr txBox="1"/>
          <p:nvPr/>
        </p:nvSpPr>
        <p:spPr>
          <a:xfrm>
            <a:off x="3308350" y="1514475"/>
            <a:ext cx="296863" cy="244475"/>
          </a:xfrm>
          <a:prstGeom prst="rect">
            <a:avLst/>
          </a:prstGeom>
          <a:noFill/>
          <a:ln w="9525">
            <a:noFill/>
          </a:ln>
        </p:spPr>
        <p:txBody>
          <a:bodyPr>
            <a:spAutoFit/>
          </a:bodyPr>
          <a:p>
            <a:pPr algn="ctr" eaLnBrk="0" hangingPunct="0"/>
            <a:r>
              <a:rPr lang="en-US" altLang="zh-CN" sz="1000">
                <a:latin typeface="Times New Roman" panose="02020603050405020304" charset="0"/>
              </a:rPr>
              <a:t>3</a:t>
            </a:r>
            <a:endParaRPr lang="en-US" altLang="zh-CN" sz="1000">
              <a:latin typeface="Times New Roman" panose="02020603050405020304" charset="0"/>
            </a:endParaRPr>
          </a:p>
        </p:txBody>
      </p:sp>
      <p:sp>
        <p:nvSpPr>
          <p:cNvPr id="256033" name="流程图: 文档 256032"/>
          <p:cNvSpPr/>
          <p:nvPr/>
        </p:nvSpPr>
        <p:spPr>
          <a:xfrm>
            <a:off x="1074738" y="3813175"/>
            <a:ext cx="598487"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发票</a:t>
            </a:r>
            <a:endParaRPr lang="zh-CN" altLang="en-US" sz="1200">
              <a:latin typeface="Times New Roman" panose="02020603050405020304" charset="0"/>
            </a:endParaRPr>
          </a:p>
        </p:txBody>
      </p:sp>
      <p:sp>
        <p:nvSpPr>
          <p:cNvPr id="256034" name="文本框 256033"/>
          <p:cNvSpPr txBox="1"/>
          <p:nvPr/>
        </p:nvSpPr>
        <p:spPr>
          <a:xfrm>
            <a:off x="1455738" y="3810000"/>
            <a:ext cx="296862" cy="244475"/>
          </a:xfrm>
          <a:prstGeom prst="rect">
            <a:avLst/>
          </a:prstGeom>
          <a:noFill/>
          <a:ln w="9525">
            <a:noFill/>
          </a:ln>
        </p:spPr>
        <p:txBody>
          <a:bodyPr>
            <a:spAutoFit/>
          </a:bodyPr>
          <a:p>
            <a:pPr algn="ctr" eaLnBrk="0" hangingPunct="0"/>
            <a:r>
              <a:rPr lang="en-US" altLang="zh-CN" sz="1000">
                <a:latin typeface="Times New Roman" panose="02020603050405020304" charset="0"/>
              </a:rPr>
              <a:t>2</a:t>
            </a:r>
            <a:endParaRPr lang="en-US" altLang="zh-CN" sz="1000">
              <a:latin typeface="Times New Roman" panose="02020603050405020304" charset="0"/>
            </a:endParaRPr>
          </a:p>
        </p:txBody>
      </p:sp>
      <p:sp>
        <p:nvSpPr>
          <p:cNvPr id="256037" name="直接连接符 256036"/>
          <p:cNvSpPr/>
          <p:nvPr/>
        </p:nvSpPr>
        <p:spPr>
          <a:xfrm>
            <a:off x="1371600" y="3581400"/>
            <a:ext cx="2895600" cy="0"/>
          </a:xfrm>
          <a:prstGeom prst="line">
            <a:avLst/>
          </a:prstGeom>
          <a:ln w="9525" cap="flat" cmpd="sng">
            <a:solidFill>
              <a:schemeClr val="tx1"/>
            </a:solidFill>
            <a:prstDash val="solid"/>
            <a:headEnd type="none" w="med" len="med"/>
            <a:tailEnd type="none" w="med" len="med"/>
          </a:ln>
        </p:spPr>
      </p:sp>
      <p:sp>
        <p:nvSpPr>
          <p:cNvPr id="256038" name="直接连接符 256037"/>
          <p:cNvSpPr/>
          <p:nvPr/>
        </p:nvSpPr>
        <p:spPr>
          <a:xfrm>
            <a:off x="3200400" y="3429000"/>
            <a:ext cx="0" cy="152400"/>
          </a:xfrm>
          <a:prstGeom prst="line">
            <a:avLst/>
          </a:prstGeom>
          <a:ln w="9525" cap="flat" cmpd="sng">
            <a:solidFill>
              <a:schemeClr val="tx1"/>
            </a:solidFill>
            <a:prstDash val="solid"/>
            <a:headEnd type="none" w="med" len="med"/>
            <a:tailEnd type="none" w="med" len="med"/>
          </a:ln>
        </p:spPr>
      </p:sp>
      <p:sp>
        <p:nvSpPr>
          <p:cNvPr id="256039" name="流程图: 文档 256038"/>
          <p:cNvSpPr/>
          <p:nvPr/>
        </p:nvSpPr>
        <p:spPr>
          <a:xfrm>
            <a:off x="4556125" y="2057400"/>
            <a:ext cx="598488"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eaLnBrk="0" hangingPunct="0"/>
            <a:r>
              <a:rPr lang="zh-CN" altLang="en-US" sz="1200" dirty="0">
                <a:solidFill>
                  <a:srgbClr val="FF3300"/>
                </a:solidFill>
                <a:latin typeface="Times New Roman" panose="02020603050405020304" charset="0"/>
              </a:rPr>
              <a:t>发车</a:t>
            </a:r>
            <a:endParaRPr lang="zh-CN" altLang="en-US" sz="1200" dirty="0">
              <a:solidFill>
                <a:srgbClr val="FF3300"/>
              </a:solidFill>
              <a:latin typeface="Times New Roman" panose="02020603050405020304" charset="0"/>
            </a:endParaRPr>
          </a:p>
          <a:p>
            <a:pPr algn="ctr" eaLnBrk="0" hangingPunct="0"/>
            <a:r>
              <a:rPr lang="zh-CN" altLang="en-US" sz="1200" dirty="0">
                <a:solidFill>
                  <a:srgbClr val="FF3300"/>
                </a:solidFill>
                <a:latin typeface="Times New Roman" panose="02020603050405020304" charset="0"/>
              </a:rPr>
              <a:t>小票</a:t>
            </a:r>
            <a:endParaRPr lang="zh-CN" altLang="en-US" sz="1200">
              <a:solidFill>
                <a:srgbClr val="FF3300"/>
              </a:solidFill>
              <a:latin typeface="Times New Roman" panose="02020603050405020304" charset="0"/>
            </a:endParaRPr>
          </a:p>
        </p:txBody>
      </p:sp>
      <p:sp>
        <p:nvSpPr>
          <p:cNvPr id="256040" name="流程图: 文档 256039"/>
          <p:cNvSpPr/>
          <p:nvPr/>
        </p:nvSpPr>
        <p:spPr>
          <a:xfrm>
            <a:off x="5192713" y="2060575"/>
            <a:ext cx="598487" cy="454025"/>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eaLnBrk="0" hangingPunct="0"/>
            <a:r>
              <a:rPr lang="zh-CN" altLang="en-US" sz="1200" dirty="0">
                <a:solidFill>
                  <a:srgbClr val="FF3300"/>
                </a:solidFill>
                <a:latin typeface="Times New Roman" panose="02020603050405020304" charset="0"/>
              </a:rPr>
              <a:t>发运单</a:t>
            </a:r>
            <a:endParaRPr lang="zh-CN" altLang="en-US" sz="1200">
              <a:solidFill>
                <a:srgbClr val="FF3300"/>
              </a:solidFill>
              <a:latin typeface="Times New Roman" panose="02020603050405020304" charset="0"/>
            </a:endParaRPr>
          </a:p>
        </p:txBody>
      </p:sp>
      <p:sp>
        <p:nvSpPr>
          <p:cNvPr id="256041" name="直接连接符 256040"/>
          <p:cNvSpPr/>
          <p:nvPr/>
        </p:nvSpPr>
        <p:spPr>
          <a:xfrm>
            <a:off x="5175250" y="3022600"/>
            <a:ext cx="0" cy="304800"/>
          </a:xfrm>
          <a:prstGeom prst="line">
            <a:avLst/>
          </a:prstGeom>
          <a:ln w="9525" cap="flat" cmpd="sng">
            <a:solidFill>
              <a:schemeClr val="tx1"/>
            </a:solidFill>
            <a:prstDash val="solid"/>
            <a:headEnd type="none" w="med" len="med"/>
            <a:tailEnd type="triangle" w="med" len="med"/>
          </a:ln>
        </p:spPr>
      </p:sp>
      <p:sp>
        <p:nvSpPr>
          <p:cNvPr id="256042" name="流程图: 文档 256041"/>
          <p:cNvSpPr/>
          <p:nvPr/>
        </p:nvSpPr>
        <p:spPr>
          <a:xfrm>
            <a:off x="4572000" y="2590800"/>
            <a:ext cx="598488" cy="457200"/>
          </a:xfrm>
          <a:prstGeom prst="flowChartDocument">
            <a:avLst/>
          </a:prstGeom>
          <a:solidFill>
            <a:schemeClr val="bg1"/>
          </a:solidFill>
          <a:ln w="9525" cap="flat" cmpd="sng">
            <a:solidFill>
              <a:schemeClr val="tx2"/>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监装单</a:t>
            </a:r>
            <a:endParaRPr lang="zh-CN" altLang="en-US" sz="1200">
              <a:latin typeface="Times New Roman" panose="02020603050405020304" charset="0"/>
            </a:endParaRPr>
          </a:p>
        </p:txBody>
      </p:sp>
      <p:sp>
        <p:nvSpPr>
          <p:cNvPr id="256043" name="文本框 256042"/>
          <p:cNvSpPr txBox="1"/>
          <p:nvPr/>
        </p:nvSpPr>
        <p:spPr>
          <a:xfrm>
            <a:off x="4967288" y="2543175"/>
            <a:ext cx="296862" cy="244475"/>
          </a:xfrm>
          <a:prstGeom prst="rect">
            <a:avLst/>
          </a:prstGeom>
          <a:noFill/>
          <a:ln w="9525">
            <a:noFill/>
          </a:ln>
        </p:spPr>
        <p:txBody>
          <a:bodyPr>
            <a:spAutoFit/>
          </a:bodyPr>
          <a:p>
            <a:pPr algn="ctr" eaLnBrk="0" hangingPunct="0"/>
            <a:r>
              <a:rPr lang="en-US" altLang="zh-CN" sz="1000">
                <a:latin typeface="Times New Roman" panose="02020603050405020304" charset="0"/>
              </a:rPr>
              <a:t>3</a:t>
            </a:r>
            <a:endParaRPr lang="en-US" altLang="zh-CN" sz="1000">
              <a:latin typeface="Times New Roman" panose="02020603050405020304" charset="0"/>
            </a:endParaRPr>
          </a:p>
        </p:txBody>
      </p:sp>
      <p:sp>
        <p:nvSpPr>
          <p:cNvPr id="256045" name="流程图: 文档 256044"/>
          <p:cNvSpPr/>
          <p:nvPr/>
        </p:nvSpPr>
        <p:spPr>
          <a:xfrm>
            <a:off x="5207000" y="2581275"/>
            <a:ext cx="598488"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发票</a:t>
            </a:r>
            <a:endParaRPr lang="zh-CN" altLang="en-US" sz="1200">
              <a:latin typeface="Times New Roman" panose="02020603050405020304" charset="0"/>
            </a:endParaRPr>
          </a:p>
        </p:txBody>
      </p:sp>
      <p:sp>
        <p:nvSpPr>
          <p:cNvPr id="256046" name="文本框 256045"/>
          <p:cNvSpPr txBox="1"/>
          <p:nvPr/>
        </p:nvSpPr>
        <p:spPr>
          <a:xfrm>
            <a:off x="5616575" y="2562225"/>
            <a:ext cx="296863" cy="244475"/>
          </a:xfrm>
          <a:prstGeom prst="rect">
            <a:avLst/>
          </a:prstGeom>
          <a:noFill/>
          <a:ln w="9525">
            <a:noFill/>
          </a:ln>
        </p:spPr>
        <p:txBody>
          <a:bodyPr>
            <a:spAutoFit/>
          </a:bodyPr>
          <a:p>
            <a:pPr algn="ctr" eaLnBrk="0" hangingPunct="0"/>
            <a:r>
              <a:rPr lang="en-US" altLang="zh-CN" sz="1000">
                <a:latin typeface="Times New Roman" panose="02020603050405020304" charset="0"/>
              </a:rPr>
              <a:t>1</a:t>
            </a:r>
            <a:endParaRPr lang="en-US" altLang="zh-CN" sz="1000">
              <a:latin typeface="Times New Roman" panose="02020603050405020304" charset="0"/>
            </a:endParaRPr>
          </a:p>
        </p:txBody>
      </p:sp>
      <p:sp>
        <p:nvSpPr>
          <p:cNvPr id="256047" name="文本框 256046"/>
          <p:cNvSpPr txBox="1"/>
          <p:nvPr/>
        </p:nvSpPr>
        <p:spPr>
          <a:xfrm>
            <a:off x="4735513" y="3276600"/>
            <a:ext cx="954087" cy="639763"/>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核算会计核对合同价格并确认单据</a:t>
            </a:r>
            <a:endParaRPr lang="zh-CN" altLang="en-US" sz="1200">
              <a:solidFill>
                <a:schemeClr val="accent2"/>
              </a:solidFill>
              <a:latin typeface="Times New Roman" panose="02020603050405020304" charset="0"/>
            </a:endParaRPr>
          </a:p>
        </p:txBody>
      </p:sp>
      <p:sp>
        <p:nvSpPr>
          <p:cNvPr id="256048" name="直接连接符 256047"/>
          <p:cNvSpPr/>
          <p:nvPr/>
        </p:nvSpPr>
        <p:spPr>
          <a:xfrm>
            <a:off x="5181600" y="3886200"/>
            <a:ext cx="0" cy="228600"/>
          </a:xfrm>
          <a:prstGeom prst="line">
            <a:avLst/>
          </a:prstGeom>
          <a:ln w="9525" cap="flat" cmpd="sng">
            <a:solidFill>
              <a:schemeClr val="tx1"/>
            </a:solidFill>
            <a:prstDash val="solid"/>
            <a:headEnd type="none" w="med" len="med"/>
            <a:tailEnd type="triangle" w="med" len="med"/>
          </a:ln>
        </p:spPr>
      </p:sp>
      <p:sp>
        <p:nvSpPr>
          <p:cNvPr id="256049" name="文本框 256048"/>
          <p:cNvSpPr txBox="1"/>
          <p:nvPr/>
        </p:nvSpPr>
        <p:spPr>
          <a:xfrm>
            <a:off x="4724400" y="4076700"/>
            <a:ext cx="954088"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核算会计开立转帐传票</a:t>
            </a:r>
            <a:endParaRPr lang="zh-CN" altLang="en-US" sz="1200">
              <a:solidFill>
                <a:schemeClr val="accent2"/>
              </a:solidFill>
              <a:latin typeface="Times New Roman" panose="02020603050405020304" charset="0"/>
            </a:endParaRPr>
          </a:p>
        </p:txBody>
      </p:sp>
      <p:sp>
        <p:nvSpPr>
          <p:cNvPr id="256050" name="流程图: 文档 256049"/>
          <p:cNvSpPr/>
          <p:nvPr/>
        </p:nvSpPr>
        <p:spPr>
          <a:xfrm>
            <a:off x="4813300" y="4524375"/>
            <a:ext cx="762000"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转帐传票</a:t>
            </a:r>
            <a:endParaRPr lang="zh-CN" altLang="en-US" sz="1200">
              <a:latin typeface="Times New Roman" panose="02020603050405020304" charset="0"/>
            </a:endParaRPr>
          </a:p>
        </p:txBody>
      </p:sp>
      <p:sp>
        <p:nvSpPr>
          <p:cNvPr id="256052" name="直接连接符 256051"/>
          <p:cNvSpPr/>
          <p:nvPr/>
        </p:nvSpPr>
        <p:spPr>
          <a:xfrm>
            <a:off x="5194300" y="4978400"/>
            <a:ext cx="0" cy="228600"/>
          </a:xfrm>
          <a:prstGeom prst="line">
            <a:avLst/>
          </a:prstGeom>
          <a:ln w="9525" cap="flat" cmpd="sng">
            <a:solidFill>
              <a:schemeClr val="tx1"/>
            </a:solidFill>
            <a:prstDash val="solid"/>
            <a:headEnd type="none" w="med" len="med"/>
            <a:tailEnd type="triangle" w="med" len="med"/>
          </a:ln>
        </p:spPr>
      </p:sp>
      <p:sp>
        <p:nvSpPr>
          <p:cNvPr id="256053" name="文本框 256052"/>
          <p:cNvSpPr txBox="1"/>
          <p:nvPr/>
        </p:nvSpPr>
        <p:spPr>
          <a:xfrm>
            <a:off x="4648200" y="5168900"/>
            <a:ext cx="11303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核算科长终审</a:t>
            </a:r>
            <a:endParaRPr lang="zh-CN" altLang="en-US" sz="1200">
              <a:solidFill>
                <a:schemeClr val="accent2"/>
              </a:solidFill>
              <a:latin typeface="Times New Roman" panose="02020603050405020304" charset="0"/>
            </a:endParaRPr>
          </a:p>
        </p:txBody>
      </p:sp>
      <p:sp>
        <p:nvSpPr>
          <p:cNvPr id="256054" name="直接连接符 256053"/>
          <p:cNvSpPr/>
          <p:nvPr/>
        </p:nvSpPr>
        <p:spPr>
          <a:xfrm>
            <a:off x="4191000" y="3581400"/>
            <a:ext cx="304800" cy="0"/>
          </a:xfrm>
          <a:prstGeom prst="line">
            <a:avLst/>
          </a:prstGeom>
          <a:ln w="9525" cap="flat" cmpd="sng">
            <a:solidFill>
              <a:schemeClr val="tx1"/>
            </a:solidFill>
            <a:prstDash val="solid"/>
            <a:headEnd type="none" w="med" len="med"/>
            <a:tailEnd type="triangle" w="med" len="med"/>
          </a:ln>
        </p:spPr>
      </p:sp>
      <p:sp>
        <p:nvSpPr>
          <p:cNvPr id="256055" name="直接连接符 256054"/>
          <p:cNvSpPr/>
          <p:nvPr/>
        </p:nvSpPr>
        <p:spPr>
          <a:xfrm>
            <a:off x="5194300" y="5410200"/>
            <a:ext cx="0" cy="228600"/>
          </a:xfrm>
          <a:prstGeom prst="line">
            <a:avLst/>
          </a:prstGeom>
          <a:ln w="9525" cap="flat" cmpd="sng">
            <a:solidFill>
              <a:schemeClr val="tx1"/>
            </a:solidFill>
            <a:prstDash val="solid"/>
            <a:headEnd type="none" w="med" len="med"/>
            <a:tailEnd type="triangle" w="med" len="med"/>
          </a:ln>
        </p:spPr>
      </p:sp>
      <p:sp>
        <p:nvSpPr>
          <p:cNvPr id="256056" name="文本框 256055"/>
          <p:cNvSpPr txBox="1"/>
          <p:nvPr/>
        </p:nvSpPr>
        <p:spPr>
          <a:xfrm>
            <a:off x="4648200" y="5588000"/>
            <a:ext cx="11303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核算会计计帐</a:t>
            </a:r>
            <a:endParaRPr lang="zh-CN" altLang="en-US" sz="1200">
              <a:solidFill>
                <a:schemeClr val="accent2"/>
              </a:solidFill>
              <a:latin typeface="Times New Roman" panose="02020603050405020304" charset="0"/>
            </a:endParaRPr>
          </a:p>
        </p:txBody>
      </p:sp>
      <p:sp>
        <p:nvSpPr>
          <p:cNvPr id="256057" name="直接连接符 256056"/>
          <p:cNvSpPr/>
          <p:nvPr/>
        </p:nvSpPr>
        <p:spPr>
          <a:xfrm>
            <a:off x="5207000" y="5867400"/>
            <a:ext cx="0" cy="228600"/>
          </a:xfrm>
          <a:prstGeom prst="line">
            <a:avLst/>
          </a:prstGeom>
          <a:ln w="28575" cap="flat" cmpd="sng">
            <a:solidFill>
              <a:srgbClr val="FF3300"/>
            </a:solidFill>
            <a:prstDash val="solid"/>
            <a:headEnd type="none" w="med" len="med"/>
            <a:tailEnd type="none" w="med" len="med"/>
          </a:ln>
        </p:spPr>
      </p:sp>
      <p:sp>
        <p:nvSpPr>
          <p:cNvPr id="256058" name="直接连接符 256057"/>
          <p:cNvSpPr/>
          <p:nvPr/>
        </p:nvSpPr>
        <p:spPr>
          <a:xfrm>
            <a:off x="1371600" y="4876800"/>
            <a:ext cx="0" cy="1219200"/>
          </a:xfrm>
          <a:prstGeom prst="line">
            <a:avLst/>
          </a:prstGeom>
          <a:ln w="28575" cap="flat" cmpd="sng">
            <a:solidFill>
              <a:srgbClr val="FF3300"/>
            </a:solidFill>
            <a:prstDash val="solid"/>
            <a:headEnd type="none" w="med" len="med"/>
            <a:tailEnd type="none" w="med" len="med"/>
          </a:ln>
        </p:spPr>
      </p:sp>
      <p:sp>
        <p:nvSpPr>
          <p:cNvPr id="256059" name="直接连接符 256058"/>
          <p:cNvSpPr/>
          <p:nvPr/>
        </p:nvSpPr>
        <p:spPr>
          <a:xfrm>
            <a:off x="1371600" y="6096000"/>
            <a:ext cx="1219200" cy="0"/>
          </a:xfrm>
          <a:prstGeom prst="line">
            <a:avLst/>
          </a:prstGeom>
          <a:ln w="28575" cap="flat" cmpd="sng">
            <a:solidFill>
              <a:srgbClr val="FF3300"/>
            </a:solidFill>
            <a:prstDash val="solid"/>
            <a:headEnd type="none" w="med" len="med"/>
            <a:tailEnd type="triangle" w="med" len="med"/>
          </a:ln>
        </p:spPr>
      </p:sp>
      <p:sp>
        <p:nvSpPr>
          <p:cNvPr id="256060" name="直接连接符 256059"/>
          <p:cNvSpPr/>
          <p:nvPr/>
        </p:nvSpPr>
        <p:spPr>
          <a:xfrm flipH="1">
            <a:off x="3733800" y="6096000"/>
            <a:ext cx="1473200" cy="0"/>
          </a:xfrm>
          <a:prstGeom prst="line">
            <a:avLst/>
          </a:prstGeom>
          <a:ln w="28575" cap="flat" cmpd="sng">
            <a:solidFill>
              <a:srgbClr val="FF3300"/>
            </a:solidFill>
            <a:prstDash val="solid"/>
            <a:headEnd type="none" w="med" len="med"/>
            <a:tailEnd type="triangle" w="med" len="med"/>
          </a:ln>
        </p:spPr>
      </p:sp>
      <p:sp>
        <p:nvSpPr>
          <p:cNvPr id="256062" name="直接连接符 256061"/>
          <p:cNvSpPr/>
          <p:nvPr/>
        </p:nvSpPr>
        <p:spPr>
          <a:xfrm>
            <a:off x="3200400" y="3581400"/>
            <a:ext cx="0" cy="2209800"/>
          </a:xfrm>
          <a:prstGeom prst="line">
            <a:avLst/>
          </a:prstGeom>
          <a:ln w="28575" cap="flat" cmpd="sng">
            <a:solidFill>
              <a:srgbClr val="FF3300"/>
            </a:solidFill>
            <a:prstDash val="solid"/>
            <a:headEnd type="none" w="med" len="med"/>
            <a:tailEnd type="triangle" w="med" len="med"/>
          </a:ln>
        </p:spPr>
      </p:sp>
      <p:sp>
        <p:nvSpPr>
          <p:cNvPr id="256063" name="文本框 256062"/>
          <p:cNvSpPr txBox="1"/>
          <p:nvPr/>
        </p:nvSpPr>
        <p:spPr>
          <a:xfrm>
            <a:off x="2476500" y="5808663"/>
            <a:ext cx="1409700" cy="517525"/>
          </a:xfrm>
          <a:prstGeom prst="rect">
            <a:avLst/>
          </a:prstGeom>
          <a:noFill/>
          <a:ln w="9525">
            <a:noFill/>
          </a:ln>
        </p:spPr>
        <p:txBody>
          <a:bodyPr>
            <a:spAutoFit/>
          </a:bodyPr>
          <a:p>
            <a:pPr algn="ctr" eaLnBrk="0" hangingPunct="0"/>
            <a:r>
              <a:rPr lang="zh-CN" altLang="en-US" sz="1400" b="1" dirty="0">
                <a:solidFill>
                  <a:srgbClr val="FF3300"/>
                </a:solidFill>
                <a:latin typeface="Times New Roman" panose="02020603050405020304" charset="0"/>
              </a:rPr>
              <a:t>月底核对销量和应收帐款</a:t>
            </a:r>
            <a:endParaRPr lang="zh-CN" altLang="en-US" sz="1400" b="1">
              <a:solidFill>
                <a:srgbClr val="FF3300"/>
              </a:solidFill>
              <a:latin typeface="Times New Roman" panose="02020603050405020304" charset="0"/>
            </a:endParaRPr>
          </a:p>
        </p:txBody>
      </p:sp>
      <p:sp>
        <p:nvSpPr>
          <p:cNvPr id="256064" name="直接连接符 256063"/>
          <p:cNvSpPr/>
          <p:nvPr/>
        </p:nvSpPr>
        <p:spPr>
          <a:xfrm>
            <a:off x="5181600" y="6096000"/>
            <a:ext cx="762000" cy="0"/>
          </a:xfrm>
          <a:prstGeom prst="line">
            <a:avLst/>
          </a:prstGeom>
          <a:ln w="28575" cap="flat" cmpd="sng">
            <a:solidFill>
              <a:srgbClr val="FF3300"/>
            </a:solidFill>
            <a:prstDash val="solid"/>
            <a:headEnd type="none" w="med" len="med"/>
            <a:tailEnd type="triangle" w="med" len="med"/>
          </a:ln>
        </p:spPr>
      </p:sp>
      <p:sp>
        <p:nvSpPr>
          <p:cNvPr id="256065" name="文本框 256064"/>
          <p:cNvSpPr txBox="1"/>
          <p:nvPr/>
        </p:nvSpPr>
        <p:spPr>
          <a:xfrm>
            <a:off x="5816600" y="5807075"/>
            <a:ext cx="1562100" cy="517525"/>
          </a:xfrm>
          <a:prstGeom prst="rect">
            <a:avLst/>
          </a:prstGeom>
          <a:noFill/>
          <a:ln w="9525">
            <a:noFill/>
          </a:ln>
        </p:spPr>
        <p:txBody>
          <a:bodyPr>
            <a:spAutoFit/>
          </a:bodyPr>
          <a:p>
            <a:pPr algn="ctr" eaLnBrk="0" hangingPunct="0"/>
            <a:r>
              <a:rPr lang="zh-CN" altLang="en-US" sz="1400" b="1" dirty="0">
                <a:solidFill>
                  <a:srgbClr val="FF3300"/>
                </a:solidFill>
                <a:latin typeface="Times New Roman" panose="02020603050405020304" charset="0"/>
              </a:rPr>
              <a:t>月底和仓库核对库存数量和帐</a:t>
            </a:r>
            <a:endParaRPr lang="zh-CN" altLang="en-US" sz="1400" b="1">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9186" name="文本框 349185"/>
          <p:cNvSpPr txBox="1"/>
          <p:nvPr/>
        </p:nvSpPr>
        <p:spPr>
          <a:xfrm>
            <a:off x="1371600" y="123825"/>
            <a:ext cx="4114800"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各部门                    　　　 财务部</a:t>
            </a:r>
            <a:endParaRPr lang="zh-CN" altLang="en-US" sz="1600" dirty="0">
              <a:latin typeface="Times New Roman" panose="02020603050405020304" charset="0"/>
            </a:endParaRPr>
          </a:p>
        </p:txBody>
      </p:sp>
      <p:sp>
        <p:nvSpPr>
          <p:cNvPr id="349187" name="直接连接符 349186"/>
          <p:cNvSpPr/>
          <p:nvPr/>
        </p:nvSpPr>
        <p:spPr>
          <a:xfrm>
            <a:off x="927100" y="457200"/>
            <a:ext cx="3886200" cy="0"/>
          </a:xfrm>
          <a:prstGeom prst="line">
            <a:avLst/>
          </a:prstGeom>
          <a:ln w="9525" cap="flat" cmpd="sng">
            <a:solidFill>
              <a:schemeClr val="tx1"/>
            </a:solidFill>
            <a:prstDash val="solid"/>
            <a:headEnd type="none" w="med" len="med"/>
            <a:tailEnd type="none" w="med" len="med"/>
          </a:ln>
        </p:spPr>
      </p:sp>
      <p:sp>
        <p:nvSpPr>
          <p:cNvPr id="349191" name="流程图: 文档 349190"/>
          <p:cNvSpPr/>
          <p:nvPr/>
        </p:nvSpPr>
        <p:spPr>
          <a:xfrm>
            <a:off x="1462088" y="57626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9192" name="文本框 349191"/>
          <p:cNvSpPr txBox="1"/>
          <p:nvPr/>
        </p:nvSpPr>
        <p:spPr>
          <a:xfrm>
            <a:off x="1447800" y="595313"/>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申请核准文件</a:t>
            </a:r>
            <a:endParaRPr lang="zh-CN" altLang="en-US" sz="1200">
              <a:latin typeface="Times New Roman" panose="02020603050405020304" charset="0"/>
            </a:endParaRPr>
          </a:p>
        </p:txBody>
      </p:sp>
      <p:sp>
        <p:nvSpPr>
          <p:cNvPr id="349196" name="流程图: 文档 349195"/>
          <p:cNvSpPr/>
          <p:nvPr/>
        </p:nvSpPr>
        <p:spPr>
          <a:xfrm>
            <a:off x="1447800" y="1098550"/>
            <a:ext cx="609600" cy="636588"/>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49197" name="文本框 349196"/>
          <p:cNvSpPr txBox="1"/>
          <p:nvPr/>
        </p:nvSpPr>
        <p:spPr>
          <a:xfrm>
            <a:off x="1417638" y="1092200"/>
            <a:ext cx="690562" cy="53022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发票或有效支付凭证</a:t>
            </a:r>
            <a:endParaRPr lang="zh-CN" altLang="en-US" sz="1200" dirty="0">
              <a:solidFill>
                <a:srgbClr val="FF3300"/>
              </a:solidFill>
              <a:latin typeface="Times New Roman" panose="02020603050405020304" charset="0"/>
            </a:endParaRPr>
          </a:p>
        </p:txBody>
      </p:sp>
      <p:sp>
        <p:nvSpPr>
          <p:cNvPr id="349198" name="文本框 349197"/>
          <p:cNvSpPr txBox="1"/>
          <p:nvPr/>
        </p:nvSpPr>
        <p:spPr>
          <a:xfrm>
            <a:off x="1028700" y="2019300"/>
            <a:ext cx="1447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对各项单据后结算并填写报帐签审单</a:t>
            </a:r>
            <a:endParaRPr lang="zh-CN" altLang="en-US" sz="1200" dirty="0">
              <a:solidFill>
                <a:schemeClr val="accent2"/>
              </a:solidFill>
              <a:latin typeface="Times New Roman" panose="02020603050405020304" charset="0"/>
            </a:endParaRPr>
          </a:p>
        </p:txBody>
      </p:sp>
      <p:sp>
        <p:nvSpPr>
          <p:cNvPr id="349199" name="直接连接符 349198"/>
          <p:cNvSpPr/>
          <p:nvPr/>
        </p:nvSpPr>
        <p:spPr>
          <a:xfrm>
            <a:off x="1736725" y="1816100"/>
            <a:ext cx="0" cy="241300"/>
          </a:xfrm>
          <a:prstGeom prst="line">
            <a:avLst/>
          </a:prstGeom>
          <a:ln w="9525" cap="flat" cmpd="sng">
            <a:solidFill>
              <a:schemeClr val="tx1"/>
            </a:solidFill>
            <a:prstDash val="solid"/>
            <a:headEnd type="none" w="med" len="med"/>
            <a:tailEnd type="triangle" w="med" len="med"/>
          </a:ln>
        </p:spPr>
      </p:sp>
      <p:sp>
        <p:nvSpPr>
          <p:cNvPr id="349200" name="流程图: 文档 349199"/>
          <p:cNvSpPr/>
          <p:nvPr/>
        </p:nvSpPr>
        <p:spPr>
          <a:xfrm>
            <a:off x="1489075" y="25146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9201" name="文本框 349200"/>
          <p:cNvSpPr txBox="1"/>
          <p:nvPr/>
        </p:nvSpPr>
        <p:spPr>
          <a:xfrm>
            <a:off x="1470025" y="2543175"/>
            <a:ext cx="6477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报帐签审单</a:t>
            </a:r>
            <a:endParaRPr lang="zh-CN" altLang="en-US" sz="1200">
              <a:latin typeface="Times New Roman" panose="02020603050405020304" charset="0"/>
            </a:endParaRPr>
          </a:p>
        </p:txBody>
      </p:sp>
      <p:sp>
        <p:nvSpPr>
          <p:cNvPr id="349202" name="直接连接符 349201"/>
          <p:cNvSpPr/>
          <p:nvPr/>
        </p:nvSpPr>
        <p:spPr>
          <a:xfrm>
            <a:off x="1793875" y="2943225"/>
            <a:ext cx="0" cy="247650"/>
          </a:xfrm>
          <a:prstGeom prst="line">
            <a:avLst/>
          </a:prstGeom>
          <a:ln w="9525" cap="flat" cmpd="sng">
            <a:solidFill>
              <a:schemeClr val="tx1"/>
            </a:solidFill>
            <a:prstDash val="solid"/>
            <a:headEnd type="none" w="med" len="med"/>
            <a:tailEnd type="triangle" w="med" len="med"/>
          </a:ln>
        </p:spPr>
      </p:sp>
      <p:sp>
        <p:nvSpPr>
          <p:cNvPr id="349203" name="文本框 349202"/>
          <p:cNvSpPr txBox="1"/>
          <p:nvPr/>
        </p:nvSpPr>
        <p:spPr>
          <a:xfrm>
            <a:off x="3433763" y="5867400"/>
            <a:ext cx="1219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核算会计记帐</a:t>
            </a:r>
            <a:endParaRPr lang="zh-CN" altLang="en-US" sz="1200" dirty="0">
              <a:solidFill>
                <a:schemeClr val="accent2"/>
              </a:solidFill>
              <a:latin typeface="Times New Roman" panose="02020603050405020304" charset="0"/>
            </a:endParaRPr>
          </a:p>
        </p:txBody>
      </p:sp>
      <p:sp>
        <p:nvSpPr>
          <p:cNvPr id="349204" name="文本框 349203"/>
          <p:cNvSpPr txBox="1"/>
          <p:nvPr/>
        </p:nvSpPr>
        <p:spPr>
          <a:xfrm>
            <a:off x="0" y="4763"/>
            <a:ext cx="428625" cy="32718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一般报销请款签审程序</a:t>
            </a:r>
            <a:endParaRPr lang="zh-CN" altLang="en-US" sz="1600" b="1">
              <a:solidFill>
                <a:schemeClr val="accent2"/>
              </a:solidFill>
              <a:latin typeface="Times New Roman" panose="02020603050405020304" charset="0"/>
            </a:endParaRPr>
          </a:p>
        </p:txBody>
      </p:sp>
      <p:sp>
        <p:nvSpPr>
          <p:cNvPr id="349207" name="直接连接符 349206"/>
          <p:cNvSpPr/>
          <p:nvPr/>
        </p:nvSpPr>
        <p:spPr>
          <a:xfrm flipH="1">
            <a:off x="1790700" y="3429000"/>
            <a:ext cx="0" cy="381000"/>
          </a:xfrm>
          <a:prstGeom prst="line">
            <a:avLst/>
          </a:prstGeom>
          <a:ln w="9525" cap="flat" cmpd="sng">
            <a:solidFill>
              <a:schemeClr val="tx1"/>
            </a:solidFill>
            <a:prstDash val="solid"/>
            <a:headEnd type="none" w="med" len="med"/>
            <a:tailEnd type="triangle" w="med" len="med"/>
          </a:ln>
        </p:spPr>
      </p:sp>
      <p:sp>
        <p:nvSpPr>
          <p:cNvPr id="349208" name="文本框 349207"/>
          <p:cNvSpPr txBox="1"/>
          <p:nvPr/>
        </p:nvSpPr>
        <p:spPr>
          <a:xfrm>
            <a:off x="1358900" y="3770313"/>
            <a:ext cx="912813"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349209" name="文本框 349208"/>
          <p:cNvSpPr txBox="1"/>
          <p:nvPr/>
        </p:nvSpPr>
        <p:spPr>
          <a:xfrm>
            <a:off x="3378200" y="5365750"/>
            <a:ext cx="131762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核算科长终审</a:t>
            </a:r>
            <a:endParaRPr lang="zh-CN" altLang="en-US" sz="1200" dirty="0">
              <a:solidFill>
                <a:schemeClr val="accent2"/>
              </a:solidFill>
              <a:latin typeface="Times New Roman" panose="02020603050405020304" charset="0"/>
            </a:endParaRPr>
          </a:p>
        </p:txBody>
      </p:sp>
      <p:sp>
        <p:nvSpPr>
          <p:cNvPr id="349210" name="直接连接符 349209"/>
          <p:cNvSpPr/>
          <p:nvPr/>
        </p:nvSpPr>
        <p:spPr>
          <a:xfrm>
            <a:off x="4030663" y="5168900"/>
            <a:ext cx="0" cy="247650"/>
          </a:xfrm>
          <a:prstGeom prst="line">
            <a:avLst/>
          </a:prstGeom>
          <a:ln w="9525" cap="flat" cmpd="sng">
            <a:solidFill>
              <a:schemeClr val="tx1"/>
            </a:solidFill>
            <a:prstDash val="solid"/>
            <a:headEnd type="none" w="med" len="med"/>
            <a:tailEnd type="triangle" w="med" len="med"/>
          </a:ln>
        </p:spPr>
      </p:sp>
      <p:sp>
        <p:nvSpPr>
          <p:cNvPr id="349211" name="直接连接符 349210"/>
          <p:cNvSpPr/>
          <p:nvPr/>
        </p:nvSpPr>
        <p:spPr>
          <a:xfrm>
            <a:off x="2819400" y="3559175"/>
            <a:ext cx="838200" cy="0"/>
          </a:xfrm>
          <a:prstGeom prst="line">
            <a:avLst/>
          </a:prstGeom>
          <a:ln w="9525" cap="flat" cmpd="sng">
            <a:solidFill>
              <a:schemeClr val="tx1"/>
            </a:solidFill>
            <a:prstDash val="solid"/>
            <a:headEnd type="none" w="med" len="med"/>
            <a:tailEnd type="triangle" w="med" len="med"/>
          </a:ln>
        </p:spPr>
      </p:sp>
      <p:sp>
        <p:nvSpPr>
          <p:cNvPr id="349212" name="直接连接符 349211"/>
          <p:cNvSpPr/>
          <p:nvPr/>
        </p:nvSpPr>
        <p:spPr>
          <a:xfrm>
            <a:off x="4024313" y="5616575"/>
            <a:ext cx="0" cy="304800"/>
          </a:xfrm>
          <a:prstGeom prst="line">
            <a:avLst/>
          </a:prstGeom>
          <a:ln w="9525" cap="flat" cmpd="sng">
            <a:solidFill>
              <a:schemeClr val="tx1"/>
            </a:solidFill>
            <a:prstDash val="solid"/>
            <a:headEnd type="none" w="med" len="med"/>
            <a:tailEnd type="triangle" w="med" len="med"/>
          </a:ln>
        </p:spPr>
      </p:sp>
      <p:sp>
        <p:nvSpPr>
          <p:cNvPr id="349213" name="文本框 349212"/>
          <p:cNvSpPr txBox="1"/>
          <p:nvPr/>
        </p:nvSpPr>
        <p:spPr>
          <a:xfrm>
            <a:off x="1358900" y="3152775"/>
            <a:ext cx="912813"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349214" name="直接连接符 349213"/>
          <p:cNvSpPr/>
          <p:nvPr/>
        </p:nvSpPr>
        <p:spPr>
          <a:xfrm>
            <a:off x="1790700" y="4038600"/>
            <a:ext cx="0" cy="457200"/>
          </a:xfrm>
          <a:prstGeom prst="line">
            <a:avLst/>
          </a:prstGeom>
          <a:ln w="9525" cap="flat" cmpd="sng">
            <a:solidFill>
              <a:schemeClr val="tx1"/>
            </a:solidFill>
            <a:prstDash val="solid"/>
            <a:headEnd type="none" w="med" len="med"/>
            <a:tailEnd type="triangle" w="med" len="med"/>
          </a:ln>
        </p:spPr>
      </p:sp>
      <p:sp>
        <p:nvSpPr>
          <p:cNvPr id="349215" name="文本框 349214"/>
          <p:cNvSpPr txBox="1"/>
          <p:nvPr/>
        </p:nvSpPr>
        <p:spPr>
          <a:xfrm>
            <a:off x="1231900" y="4449763"/>
            <a:ext cx="11557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分管副总核准</a:t>
            </a:r>
            <a:endParaRPr lang="zh-CN" altLang="en-US" sz="1200" dirty="0">
              <a:solidFill>
                <a:schemeClr val="accent2"/>
              </a:solidFill>
              <a:latin typeface="Times New Roman" panose="02020603050405020304" charset="0"/>
            </a:endParaRPr>
          </a:p>
        </p:txBody>
      </p:sp>
      <p:sp>
        <p:nvSpPr>
          <p:cNvPr id="349226" name="直接连接符 349225"/>
          <p:cNvSpPr/>
          <p:nvPr/>
        </p:nvSpPr>
        <p:spPr>
          <a:xfrm>
            <a:off x="4017963" y="4537075"/>
            <a:ext cx="0" cy="241300"/>
          </a:xfrm>
          <a:prstGeom prst="line">
            <a:avLst/>
          </a:prstGeom>
          <a:ln w="9525" cap="flat" cmpd="sng">
            <a:solidFill>
              <a:schemeClr val="tx1"/>
            </a:solidFill>
            <a:prstDash val="solid"/>
            <a:headEnd type="none" w="med" len="med"/>
            <a:tailEnd type="triangle" w="med" len="med"/>
          </a:ln>
        </p:spPr>
      </p:sp>
      <p:sp>
        <p:nvSpPr>
          <p:cNvPr id="349231" name="直接连接符 349230"/>
          <p:cNvSpPr/>
          <p:nvPr/>
        </p:nvSpPr>
        <p:spPr>
          <a:xfrm>
            <a:off x="2819400" y="3562350"/>
            <a:ext cx="0" cy="1009650"/>
          </a:xfrm>
          <a:prstGeom prst="line">
            <a:avLst/>
          </a:prstGeom>
          <a:ln w="9525" cap="flat" cmpd="sng">
            <a:solidFill>
              <a:schemeClr val="tx1"/>
            </a:solidFill>
            <a:prstDash val="solid"/>
            <a:headEnd type="none" w="med" len="med"/>
            <a:tailEnd type="none" w="med" len="med"/>
          </a:ln>
        </p:spPr>
      </p:sp>
      <p:sp>
        <p:nvSpPr>
          <p:cNvPr id="349232" name="直接连接符 349231"/>
          <p:cNvSpPr/>
          <p:nvPr/>
        </p:nvSpPr>
        <p:spPr>
          <a:xfrm>
            <a:off x="2362200" y="4572000"/>
            <a:ext cx="457200" cy="0"/>
          </a:xfrm>
          <a:prstGeom prst="line">
            <a:avLst/>
          </a:prstGeom>
          <a:ln w="9525" cap="flat" cmpd="sng">
            <a:solidFill>
              <a:schemeClr val="tx1"/>
            </a:solidFill>
            <a:prstDash val="solid"/>
            <a:headEnd type="none" w="med" len="med"/>
            <a:tailEnd type="none" w="med" len="med"/>
          </a:ln>
        </p:spPr>
      </p:sp>
      <p:sp>
        <p:nvSpPr>
          <p:cNvPr id="349233" name="文本框 349232"/>
          <p:cNvSpPr txBox="1"/>
          <p:nvPr/>
        </p:nvSpPr>
        <p:spPr>
          <a:xfrm>
            <a:off x="3390900" y="4749800"/>
            <a:ext cx="1295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核算会计核对单据和原请采购单</a:t>
            </a:r>
            <a:endParaRPr lang="zh-CN" altLang="en-US" sz="1200" dirty="0">
              <a:solidFill>
                <a:schemeClr val="accent2"/>
              </a:solidFill>
              <a:latin typeface="Times New Roman" panose="02020603050405020304" charset="0"/>
            </a:endParaRPr>
          </a:p>
        </p:txBody>
      </p:sp>
      <p:sp>
        <p:nvSpPr>
          <p:cNvPr id="349234" name="流程图: 文档 349233"/>
          <p:cNvSpPr/>
          <p:nvPr/>
        </p:nvSpPr>
        <p:spPr>
          <a:xfrm>
            <a:off x="3748088" y="334327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9235" name="文本框 349234"/>
          <p:cNvSpPr txBox="1"/>
          <p:nvPr/>
        </p:nvSpPr>
        <p:spPr>
          <a:xfrm>
            <a:off x="3733800" y="3362325"/>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申请核准文件</a:t>
            </a:r>
            <a:endParaRPr lang="zh-CN" altLang="en-US" sz="1200">
              <a:latin typeface="Times New Roman" panose="02020603050405020304" charset="0"/>
            </a:endParaRPr>
          </a:p>
        </p:txBody>
      </p:sp>
      <p:sp>
        <p:nvSpPr>
          <p:cNvPr id="349236" name="流程图: 文档 349235"/>
          <p:cNvSpPr/>
          <p:nvPr/>
        </p:nvSpPr>
        <p:spPr>
          <a:xfrm>
            <a:off x="3733800" y="3865563"/>
            <a:ext cx="609600" cy="636587"/>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49237" name="文本框 349236"/>
          <p:cNvSpPr txBox="1"/>
          <p:nvPr/>
        </p:nvSpPr>
        <p:spPr>
          <a:xfrm>
            <a:off x="3703638" y="3859213"/>
            <a:ext cx="690562" cy="53022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发票或有效支付凭证</a:t>
            </a:r>
            <a:endParaRPr lang="zh-CN" altLang="en-US" sz="1200" dirty="0">
              <a:solidFill>
                <a:srgbClr val="FF3300"/>
              </a:solidFill>
              <a:latin typeface="Times New Roman" panose="02020603050405020304" charset="0"/>
            </a:endParaRPr>
          </a:p>
        </p:txBody>
      </p:sp>
      <p:sp>
        <p:nvSpPr>
          <p:cNvPr id="349238" name="文本框 349237"/>
          <p:cNvSpPr txBox="1"/>
          <p:nvPr/>
        </p:nvSpPr>
        <p:spPr>
          <a:xfrm>
            <a:off x="1677988" y="3352800"/>
            <a:ext cx="912812" cy="274638"/>
          </a:xfrm>
          <a:prstGeom prst="rect">
            <a:avLst/>
          </a:prstGeom>
          <a:noFill/>
          <a:ln w="9525">
            <a:noFill/>
          </a:ln>
        </p:spPr>
        <p:txBody>
          <a:bodyPr>
            <a:spAutoFit/>
          </a:bodyPr>
          <a:p>
            <a:pPr algn="ctr">
              <a:spcBef>
                <a:spcPct val="50000"/>
              </a:spcBef>
            </a:pPr>
            <a:endParaRPr sz="1200" dirty="0">
              <a:solidFill>
                <a:schemeClr val="accent2"/>
              </a:solidFill>
              <a:latin typeface="Times New Roman" panose="02020603050405020304" charset="0"/>
            </a:endParaRPr>
          </a:p>
        </p:txBody>
      </p:sp>
      <p:sp>
        <p:nvSpPr>
          <p:cNvPr id="349239" name="文本框 349238"/>
          <p:cNvSpPr txBox="1"/>
          <p:nvPr/>
        </p:nvSpPr>
        <p:spPr>
          <a:xfrm>
            <a:off x="1676400" y="3998913"/>
            <a:ext cx="774700" cy="457200"/>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3000</a:t>
            </a:r>
            <a:r>
              <a:rPr lang="zh-CN" altLang="en-US" sz="1200" dirty="0">
                <a:solidFill>
                  <a:schemeClr val="accent2"/>
                </a:solidFill>
                <a:latin typeface="Times New Roman" panose="02020603050405020304" charset="0"/>
              </a:rPr>
              <a:t>元以上</a:t>
            </a:r>
            <a:endParaRPr lang="zh-CN" altLang="en-US" sz="1200" dirty="0">
              <a:solidFill>
                <a:schemeClr val="accent2"/>
              </a:solidFill>
              <a:latin typeface="Times New Roman" panose="02020603050405020304" charset="0"/>
            </a:endParaRPr>
          </a:p>
        </p:txBody>
      </p:sp>
      <p:sp>
        <p:nvSpPr>
          <p:cNvPr id="349240" name="直接连接符 349239"/>
          <p:cNvSpPr/>
          <p:nvPr/>
        </p:nvSpPr>
        <p:spPr>
          <a:xfrm>
            <a:off x="2133600" y="3911600"/>
            <a:ext cx="685800" cy="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文本框 7169"/>
          <p:cNvSpPr txBox="1"/>
          <p:nvPr/>
        </p:nvSpPr>
        <p:spPr>
          <a:xfrm>
            <a:off x="1371600" y="123825"/>
            <a:ext cx="4114800"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供应部                    　　　 财务部</a:t>
            </a:r>
            <a:endParaRPr lang="zh-CN" altLang="en-US" sz="1600" dirty="0">
              <a:latin typeface="Times New Roman" panose="02020603050405020304" charset="0"/>
            </a:endParaRPr>
          </a:p>
        </p:txBody>
      </p:sp>
      <p:sp>
        <p:nvSpPr>
          <p:cNvPr id="7171" name="直接连接符 7170"/>
          <p:cNvSpPr/>
          <p:nvPr/>
        </p:nvSpPr>
        <p:spPr>
          <a:xfrm>
            <a:off x="927100" y="457200"/>
            <a:ext cx="3886200" cy="0"/>
          </a:xfrm>
          <a:prstGeom prst="line">
            <a:avLst/>
          </a:prstGeom>
          <a:ln w="9525" cap="flat" cmpd="sng">
            <a:solidFill>
              <a:schemeClr val="tx1"/>
            </a:solidFill>
            <a:prstDash val="solid"/>
            <a:headEnd type="none" w="med" len="med"/>
            <a:tailEnd type="none" w="med" len="med"/>
          </a:ln>
        </p:spPr>
      </p:sp>
      <p:sp>
        <p:nvSpPr>
          <p:cNvPr id="7172" name="流程图: 文档 7171"/>
          <p:cNvSpPr/>
          <p:nvPr/>
        </p:nvSpPr>
        <p:spPr>
          <a:xfrm>
            <a:off x="1074738" y="571500"/>
            <a:ext cx="609600"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a:endParaRPr dirty="0">
              <a:solidFill>
                <a:srgbClr val="FF3300"/>
              </a:solidFill>
              <a:latin typeface="Times New Roman" panose="02020603050405020304" charset="0"/>
            </a:endParaRPr>
          </a:p>
        </p:txBody>
      </p:sp>
      <p:sp>
        <p:nvSpPr>
          <p:cNvPr id="7173" name="文本框 7172"/>
          <p:cNvSpPr txBox="1"/>
          <p:nvPr/>
        </p:nvSpPr>
        <p:spPr>
          <a:xfrm>
            <a:off x="1058863" y="673100"/>
            <a:ext cx="657225" cy="23812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发运单</a:t>
            </a:r>
            <a:endParaRPr lang="zh-CN" altLang="en-US" sz="1200" dirty="0">
              <a:solidFill>
                <a:srgbClr val="FF3300"/>
              </a:solidFill>
              <a:latin typeface="Times New Roman" panose="02020603050405020304" charset="0"/>
            </a:endParaRPr>
          </a:p>
        </p:txBody>
      </p:sp>
      <p:sp>
        <p:nvSpPr>
          <p:cNvPr id="7174" name="流程图: 文档 7173"/>
          <p:cNvSpPr/>
          <p:nvPr/>
        </p:nvSpPr>
        <p:spPr>
          <a:xfrm>
            <a:off x="1069975" y="1054100"/>
            <a:ext cx="609600"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a:endParaRPr dirty="0">
              <a:solidFill>
                <a:srgbClr val="FF3300"/>
              </a:solidFill>
              <a:latin typeface="Times New Roman" panose="02020603050405020304" charset="0"/>
            </a:endParaRPr>
          </a:p>
        </p:txBody>
      </p:sp>
      <p:sp>
        <p:nvSpPr>
          <p:cNvPr id="7175" name="流程图: 文档 7174"/>
          <p:cNvSpPr/>
          <p:nvPr/>
        </p:nvSpPr>
        <p:spPr>
          <a:xfrm>
            <a:off x="1760538" y="57626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7176" name="文本框 7175"/>
          <p:cNvSpPr txBox="1"/>
          <p:nvPr/>
        </p:nvSpPr>
        <p:spPr>
          <a:xfrm>
            <a:off x="1758950" y="671513"/>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7177" name="文本框 7176"/>
          <p:cNvSpPr txBox="1"/>
          <p:nvPr/>
        </p:nvSpPr>
        <p:spPr>
          <a:xfrm>
            <a:off x="1117600" y="1073150"/>
            <a:ext cx="533400" cy="38417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运输发票</a:t>
            </a:r>
            <a:endParaRPr lang="zh-CN" altLang="en-US" sz="1200" dirty="0">
              <a:solidFill>
                <a:srgbClr val="FF3300"/>
              </a:solidFill>
              <a:latin typeface="Times New Roman" panose="02020603050405020304" charset="0"/>
            </a:endParaRPr>
          </a:p>
        </p:txBody>
      </p:sp>
      <p:sp>
        <p:nvSpPr>
          <p:cNvPr id="7178" name="流程图: 文档 7177"/>
          <p:cNvSpPr/>
          <p:nvPr/>
        </p:nvSpPr>
        <p:spPr>
          <a:xfrm>
            <a:off x="1768475" y="105251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7179" name="文本框 7178"/>
          <p:cNvSpPr txBox="1"/>
          <p:nvPr/>
        </p:nvSpPr>
        <p:spPr>
          <a:xfrm>
            <a:off x="1766888" y="116205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7180" name="流程图: 文档 7179"/>
          <p:cNvSpPr/>
          <p:nvPr/>
        </p:nvSpPr>
        <p:spPr>
          <a:xfrm>
            <a:off x="1447800" y="1573213"/>
            <a:ext cx="609600"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7181" name="文本框 7180"/>
          <p:cNvSpPr txBox="1"/>
          <p:nvPr/>
        </p:nvSpPr>
        <p:spPr>
          <a:xfrm>
            <a:off x="1417638" y="1655763"/>
            <a:ext cx="690562" cy="23812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发票</a:t>
            </a:r>
            <a:endParaRPr lang="zh-CN" altLang="en-US" sz="1200" dirty="0">
              <a:solidFill>
                <a:srgbClr val="FF3300"/>
              </a:solidFill>
              <a:latin typeface="Times New Roman" panose="02020603050405020304" charset="0"/>
            </a:endParaRPr>
          </a:p>
        </p:txBody>
      </p:sp>
      <p:sp>
        <p:nvSpPr>
          <p:cNvPr id="7182" name="文本框 7181"/>
          <p:cNvSpPr txBox="1"/>
          <p:nvPr/>
        </p:nvSpPr>
        <p:spPr>
          <a:xfrm>
            <a:off x="1066800" y="2235200"/>
            <a:ext cx="13716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内勤办核对各项单据后结算并填写报帐签审单</a:t>
            </a:r>
            <a:endParaRPr lang="zh-CN" altLang="en-US" sz="1200" dirty="0">
              <a:solidFill>
                <a:schemeClr val="accent2"/>
              </a:solidFill>
              <a:latin typeface="Times New Roman" panose="02020603050405020304" charset="0"/>
            </a:endParaRPr>
          </a:p>
        </p:txBody>
      </p:sp>
      <p:sp>
        <p:nvSpPr>
          <p:cNvPr id="7183" name="直接连接符 7182"/>
          <p:cNvSpPr/>
          <p:nvPr/>
        </p:nvSpPr>
        <p:spPr>
          <a:xfrm>
            <a:off x="1736725" y="2016125"/>
            <a:ext cx="0" cy="241300"/>
          </a:xfrm>
          <a:prstGeom prst="line">
            <a:avLst/>
          </a:prstGeom>
          <a:ln w="9525" cap="flat" cmpd="sng">
            <a:solidFill>
              <a:schemeClr val="tx1"/>
            </a:solidFill>
            <a:prstDash val="solid"/>
            <a:headEnd type="none" w="med" len="med"/>
            <a:tailEnd type="triangle" w="med" len="med"/>
          </a:ln>
        </p:spPr>
      </p:sp>
      <p:sp>
        <p:nvSpPr>
          <p:cNvPr id="7184" name="流程图: 文档 7183"/>
          <p:cNvSpPr/>
          <p:nvPr/>
        </p:nvSpPr>
        <p:spPr>
          <a:xfrm>
            <a:off x="1489075" y="290512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7185" name="文本框 7184"/>
          <p:cNvSpPr txBox="1"/>
          <p:nvPr/>
        </p:nvSpPr>
        <p:spPr>
          <a:xfrm>
            <a:off x="1470025" y="2933700"/>
            <a:ext cx="6477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报帐签审单</a:t>
            </a:r>
            <a:endParaRPr lang="zh-CN" altLang="en-US" sz="1200">
              <a:latin typeface="Times New Roman" panose="02020603050405020304" charset="0"/>
            </a:endParaRPr>
          </a:p>
        </p:txBody>
      </p:sp>
      <p:sp>
        <p:nvSpPr>
          <p:cNvPr id="7186" name="直接连接符 7185"/>
          <p:cNvSpPr/>
          <p:nvPr/>
        </p:nvSpPr>
        <p:spPr>
          <a:xfrm>
            <a:off x="1793875" y="3333750"/>
            <a:ext cx="0" cy="247650"/>
          </a:xfrm>
          <a:prstGeom prst="line">
            <a:avLst/>
          </a:prstGeom>
          <a:ln w="9525" cap="flat" cmpd="sng">
            <a:solidFill>
              <a:schemeClr val="tx1"/>
            </a:solidFill>
            <a:prstDash val="solid"/>
            <a:headEnd type="none" w="med" len="med"/>
            <a:tailEnd type="triangle" w="med" len="med"/>
          </a:ln>
        </p:spPr>
      </p:sp>
      <p:sp>
        <p:nvSpPr>
          <p:cNvPr id="7203" name="文本框 7202"/>
          <p:cNvSpPr txBox="1"/>
          <p:nvPr/>
        </p:nvSpPr>
        <p:spPr>
          <a:xfrm>
            <a:off x="3509963" y="6165850"/>
            <a:ext cx="106203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核算会计记入库帐帐</a:t>
            </a:r>
            <a:endParaRPr lang="zh-CN" altLang="en-US" sz="1200" dirty="0">
              <a:solidFill>
                <a:schemeClr val="accent2"/>
              </a:solidFill>
              <a:latin typeface="Times New Roman" panose="02020603050405020304" charset="0"/>
            </a:endParaRPr>
          </a:p>
        </p:txBody>
      </p:sp>
      <p:sp>
        <p:nvSpPr>
          <p:cNvPr id="7206" name="文本框 7205"/>
          <p:cNvSpPr txBox="1"/>
          <p:nvPr/>
        </p:nvSpPr>
        <p:spPr>
          <a:xfrm>
            <a:off x="0" y="4763"/>
            <a:ext cx="428625" cy="31194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采购结算请款签审程序</a:t>
            </a:r>
            <a:endParaRPr lang="zh-CN" altLang="en-US" sz="1600" b="1">
              <a:solidFill>
                <a:schemeClr val="accent2"/>
              </a:solidFill>
              <a:latin typeface="Times New Roman" panose="02020603050405020304" charset="0"/>
            </a:endParaRPr>
          </a:p>
        </p:txBody>
      </p:sp>
      <p:sp>
        <p:nvSpPr>
          <p:cNvPr id="7207" name="文本框 7206"/>
          <p:cNvSpPr txBox="1"/>
          <p:nvPr/>
        </p:nvSpPr>
        <p:spPr>
          <a:xfrm>
            <a:off x="2214563" y="5334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7208" name="文本框 7207"/>
          <p:cNvSpPr txBox="1"/>
          <p:nvPr/>
        </p:nvSpPr>
        <p:spPr>
          <a:xfrm>
            <a:off x="2195513" y="100965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7210" name="直接连接符 7209"/>
          <p:cNvSpPr/>
          <p:nvPr/>
        </p:nvSpPr>
        <p:spPr>
          <a:xfrm flipH="1">
            <a:off x="1784350" y="3810000"/>
            <a:ext cx="0" cy="228600"/>
          </a:xfrm>
          <a:prstGeom prst="line">
            <a:avLst/>
          </a:prstGeom>
          <a:ln w="9525" cap="flat" cmpd="sng">
            <a:solidFill>
              <a:schemeClr val="tx1"/>
            </a:solidFill>
            <a:prstDash val="solid"/>
            <a:headEnd type="none" w="med" len="med"/>
            <a:tailEnd type="triangle" w="med" len="med"/>
          </a:ln>
        </p:spPr>
      </p:sp>
      <p:sp>
        <p:nvSpPr>
          <p:cNvPr id="7211" name="文本框 7210"/>
          <p:cNvSpPr txBox="1"/>
          <p:nvPr/>
        </p:nvSpPr>
        <p:spPr>
          <a:xfrm>
            <a:off x="1358900" y="3986213"/>
            <a:ext cx="912813"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7212" name="文本框 7211"/>
          <p:cNvSpPr txBox="1"/>
          <p:nvPr/>
        </p:nvSpPr>
        <p:spPr>
          <a:xfrm>
            <a:off x="3378200" y="5664200"/>
            <a:ext cx="131762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核算科长终审</a:t>
            </a:r>
            <a:endParaRPr lang="zh-CN" altLang="en-US" sz="1200" dirty="0">
              <a:solidFill>
                <a:schemeClr val="accent2"/>
              </a:solidFill>
              <a:latin typeface="Times New Roman" panose="02020603050405020304" charset="0"/>
            </a:endParaRPr>
          </a:p>
        </p:txBody>
      </p:sp>
      <p:sp>
        <p:nvSpPr>
          <p:cNvPr id="7214" name="直接连接符 7213"/>
          <p:cNvSpPr/>
          <p:nvPr/>
        </p:nvSpPr>
        <p:spPr>
          <a:xfrm>
            <a:off x="4030663" y="5467350"/>
            <a:ext cx="0" cy="247650"/>
          </a:xfrm>
          <a:prstGeom prst="line">
            <a:avLst/>
          </a:prstGeom>
          <a:ln w="9525" cap="flat" cmpd="sng">
            <a:solidFill>
              <a:schemeClr val="tx1"/>
            </a:solidFill>
            <a:prstDash val="solid"/>
            <a:headEnd type="none" w="med" len="med"/>
            <a:tailEnd type="triangle" w="med" len="med"/>
          </a:ln>
        </p:spPr>
      </p:sp>
      <p:sp>
        <p:nvSpPr>
          <p:cNvPr id="7236" name="直接连接符 7235"/>
          <p:cNvSpPr/>
          <p:nvPr/>
        </p:nvSpPr>
        <p:spPr>
          <a:xfrm flipV="1">
            <a:off x="2819400" y="3575050"/>
            <a:ext cx="533400" cy="0"/>
          </a:xfrm>
          <a:prstGeom prst="line">
            <a:avLst/>
          </a:prstGeom>
          <a:ln w="9525" cap="flat" cmpd="sng">
            <a:solidFill>
              <a:schemeClr val="tx1"/>
            </a:solidFill>
            <a:prstDash val="solid"/>
            <a:headEnd type="none" w="med" len="med"/>
            <a:tailEnd type="triangle" w="med" len="med"/>
          </a:ln>
        </p:spPr>
      </p:sp>
      <p:sp>
        <p:nvSpPr>
          <p:cNvPr id="7260" name="直接连接符 7259"/>
          <p:cNvSpPr/>
          <p:nvPr/>
        </p:nvSpPr>
        <p:spPr>
          <a:xfrm>
            <a:off x="4024313" y="5915025"/>
            <a:ext cx="0" cy="304800"/>
          </a:xfrm>
          <a:prstGeom prst="line">
            <a:avLst/>
          </a:prstGeom>
          <a:ln w="9525" cap="flat" cmpd="sng">
            <a:solidFill>
              <a:schemeClr val="tx1"/>
            </a:solidFill>
            <a:prstDash val="solid"/>
            <a:headEnd type="none" w="med" len="med"/>
            <a:tailEnd type="triangle" w="med" len="med"/>
          </a:ln>
        </p:spPr>
      </p:sp>
      <p:sp>
        <p:nvSpPr>
          <p:cNvPr id="7264" name="文本框 7263"/>
          <p:cNvSpPr txBox="1"/>
          <p:nvPr/>
        </p:nvSpPr>
        <p:spPr>
          <a:xfrm>
            <a:off x="1358900" y="3543300"/>
            <a:ext cx="912813"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7265" name="直接连接符 7264"/>
          <p:cNvSpPr/>
          <p:nvPr/>
        </p:nvSpPr>
        <p:spPr>
          <a:xfrm flipH="1">
            <a:off x="1784350" y="4222750"/>
            <a:ext cx="0" cy="228600"/>
          </a:xfrm>
          <a:prstGeom prst="line">
            <a:avLst/>
          </a:prstGeom>
          <a:ln w="9525" cap="flat" cmpd="sng">
            <a:solidFill>
              <a:schemeClr val="tx1"/>
            </a:solidFill>
            <a:prstDash val="solid"/>
            <a:headEnd type="none" w="med" len="med"/>
            <a:tailEnd type="triangle" w="med" len="med"/>
          </a:ln>
        </p:spPr>
      </p:sp>
      <p:sp>
        <p:nvSpPr>
          <p:cNvPr id="7266" name="文本框 7265"/>
          <p:cNvSpPr txBox="1"/>
          <p:nvPr/>
        </p:nvSpPr>
        <p:spPr>
          <a:xfrm>
            <a:off x="1358900" y="4437063"/>
            <a:ext cx="912813"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7267" name="流程图: 文档 7266"/>
          <p:cNvSpPr/>
          <p:nvPr/>
        </p:nvSpPr>
        <p:spPr>
          <a:xfrm>
            <a:off x="3355975" y="3390900"/>
            <a:ext cx="609600"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a:endParaRPr dirty="0">
              <a:solidFill>
                <a:srgbClr val="FF3300"/>
              </a:solidFill>
              <a:latin typeface="Times New Roman" panose="02020603050405020304" charset="0"/>
            </a:endParaRPr>
          </a:p>
        </p:txBody>
      </p:sp>
      <p:sp>
        <p:nvSpPr>
          <p:cNvPr id="7268" name="文本框 7267"/>
          <p:cNvSpPr txBox="1"/>
          <p:nvPr/>
        </p:nvSpPr>
        <p:spPr>
          <a:xfrm>
            <a:off x="3340100" y="3492500"/>
            <a:ext cx="657225" cy="23812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发运单</a:t>
            </a:r>
            <a:endParaRPr lang="zh-CN" altLang="en-US" sz="1200" dirty="0">
              <a:solidFill>
                <a:srgbClr val="FF3300"/>
              </a:solidFill>
              <a:latin typeface="Times New Roman" panose="02020603050405020304" charset="0"/>
            </a:endParaRPr>
          </a:p>
        </p:txBody>
      </p:sp>
      <p:sp>
        <p:nvSpPr>
          <p:cNvPr id="7269" name="流程图: 文档 7268"/>
          <p:cNvSpPr/>
          <p:nvPr/>
        </p:nvSpPr>
        <p:spPr>
          <a:xfrm>
            <a:off x="3351213" y="3873500"/>
            <a:ext cx="609600"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wrap="none" anchor="ctr"/>
          <a:p>
            <a:pPr algn="ctr"/>
            <a:endParaRPr dirty="0">
              <a:solidFill>
                <a:srgbClr val="FF3300"/>
              </a:solidFill>
              <a:latin typeface="Times New Roman" panose="02020603050405020304" charset="0"/>
            </a:endParaRPr>
          </a:p>
        </p:txBody>
      </p:sp>
      <p:sp>
        <p:nvSpPr>
          <p:cNvPr id="7270" name="流程图: 文档 7269"/>
          <p:cNvSpPr/>
          <p:nvPr/>
        </p:nvSpPr>
        <p:spPr>
          <a:xfrm>
            <a:off x="4041775" y="339566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7271" name="文本框 7270"/>
          <p:cNvSpPr txBox="1"/>
          <p:nvPr/>
        </p:nvSpPr>
        <p:spPr>
          <a:xfrm>
            <a:off x="4040188" y="3490913"/>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过磅单</a:t>
            </a:r>
            <a:endParaRPr lang="zh-CN" altLang="en-US" sz="1200" dirty="0">
              <a:latin typeface="Times New Roman" panose="02020603050405020304" charset="0"/>
            </a:endParaRPr>
          </a:p>
        </p:txBody>
      </p:sp>
      <p:sp>
        <p:nvSpPr>
          <p:cNvPr id="7272" name="文本框 7271"/>
          <p:cNvSpPr txBox="1"/>
          <p:nvPr/>
        </p:nvSpPr>
        <p:spPr>
          <a:xfrm>
            <a:off x="3398838" y="3892550"/>
            <a:ext cx="533400" cy="38417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运输发票</a:t>
            </a:r>
            <a:endParaRPr lang="zh-CN" altLang="en-US" sz="1200" dirty="0">
              <a:solidFill>
                <a:srgbClr val="FF3300"/>
              </a:solidFill>
              <a:latin typeface="Times New Roman" panose="02020603050405020304" charset="0"/>
            </a:endParaRPr>
          </a:p>
        </p:txBody>
      </p:sp>
      <p:sp>
        <p:nvSpPr>
          <p:cNvPr id="7273" name="流程图: 文档 7272"/>
          <p:cNvSpPr/>
          <p:nvPr/>
        </p:nvSpPr>
        <p:spPr>
          <a:xfrm>
            <a:off x="4049713" y="387191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7274" name="文本框 7273"/>
          <p:cNvSpPr txBox="1"/>
          <p:nvPr/>
        </p:nvSpPr>
        <p:spPr>
          <a:xfrm>
            <a:off x="4048125" y="398145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入库单</a:t>
            </a:r>
            <a:endParaRPr lang="zh-CN" altLang="en-US" sz="1200" dirty="0">
              <a:latin typeface="Times New Roman" panose="02020603050405020304" charset="0"/>
            </a:endParaRPr>
          </a:p>
        </p:txBody>
      </p:sp>
      <p:sp>
        <p:nvSpPr>
          <p:cNvPr id="7275" name="流程图: 文档 7274"/>
          <p:cNvSpPr/>
          <p:nvPr/>
        </p:nvSpPr>
        <p:spPr>
          <a:xfrm>
            <a:off x="3357563" y="4392613"/>
            <a:ext cx="609600"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7276" name="文本框 7275"/>
          <p:cNvSpPr txBox="1"/>
          <p:nvPr/>
        </p:nvSpPr>
        <p:spPr>
          <a:xfrm>
            <a:off x="3327400" y="4475163"/>
            <a:ext cx="690563" cy="238125"/>
          </a:xfrm>
          <a:prstGeom prst="rect">
            <a:avLst/>
          </a:prstGeom>
          <a:noFill/>
          <a:ln w="9525">
            <a:noFill/>
          </a:ln>
        </p:spPr>
        <p:txBody>
          <a:bodyPr>
            <a:spAutoFit/>
          </a:bodyPr>
          <a:p>
            <a:pPr algn="ctr">
              <a:lnSpc>
                <a:spcPct val="80000"/>
              </a:lnSpc>
              <a:spcBef>
                <a:spcPct val="50000"/>
              </a:spcBef>
            </a:pPr>
            <a:r>
              <a:rPr lang="zh-CN" altLang="en-US" sz="1200" dirty="0">
                <a:solidFill>
                  <a:srgbClr val="FF3300"/>
                </a:solidFill>
                <a:latin typeface="Times New Roman" panose="02020603050405020304" charset="0"/>
              </a:rPr>
              <a:t>发票</a:t>
            </a:r>
            <a:endParaRPr lang="zh-CN" altLang="en-US" sz="1200" dirty="0">
              <a:solidFill>
                <a:srgbClr val="FF3300"/>
              </a:solidFill>
              <a:latin typeface="Times New Roman" panose="02020603050405020304" charset="0"/>
            </a:endParaRPr>
          </a:p>
        </p:txBody>
      </p:sp>
      <p:sp>
        <p:nvSpPr>
          <p:cNvPr id="7277" name="直接连接符 7276"/>
          <p:cNvSpPr/>
          <p:nvPr/>
        </p:nvSpPr>
        <p:spPr>
          <a:xfrm>
            <a:off x="4017963" y="4835525"/>
            <a:ext cx="0" cy="241300"/>
          </a:xfrm>
          <a:prstGeom prst="line">
            <a:avLst/>
          </a:prstGeom>
          <a:ln w="9525" cap="flat" cmpd="sng">
            <a:solidFill>
              <a:schemeClr val="tx1"/>
            </a:solidFill>
            <a:prstDash val="solid"/>
            <a:headEnd type="none" w="med" len="med"/>
            <a:tailEnd type="triangle" w="med" len="med"/>
          </a:ln>
        </p:spPr>
      </p:sp>
      <p:sp>
        <p:nvSpPr>
          <p:cNvPr id="7278" name="文本框 7277"/>
          <p:cNvSpPr txBox="1"/>
          <p:nvPr/>
        </p:nvSpPr>
        <p:spPr>
          <a:xfrm>
            <a:off x="4495800" y="33528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7279" name="文本框 7278"/>
          <p:cNvSpPr txBox="1"/>
          <p:nvPr/>
        </p:nvSpPr>
        <p:spPr>
          <a:xfrm>
            <a:off x="4476750" y="382905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7280" name="流程图: 文档 7279"/>
          <p:cNvSpPr/>
          <p:nvPr/>
        </p:nvSpPr>
        <p:spPr>
          <a:xfrm>
            <a:off x="4057650" y="438467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7281" name="文本框 7280"/>
          <p:cNvSpPr txBox="1"/>
          <p:nvPr/>
        </p:nvSpPr>
        <p:spPr>
          <a:xfrm>
            <a:off x="4038600" y="4413250"/>
            <a:ext cx="6477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报帐签审单</a:t>
            </a:r>
            <a:endParaRPr lang="zh-CN" altLang="en-US" sz="1200">
              <a:latin typeface="Times New Roman" panose="02020603050405020304" charset="0"/>
            </a:endParaRPr>
          </a:p>
        </p:txBody>
      </p:sp>
      <p:sp>
        <p:nvSpPr>
          <p:cNvPr id="7282" name="直接连接符 7281"/>
          <p:cNvSpPr/>
          <p:nvPr/>
        </p:nvSpPr>
        <p:spPr>
          <a:xfrm>
            <a:off x="2819400" y="3581400"/>
            <a:ext cx="0" cy="990600"/>
          </a:xfrm>
          <a:prstGeom prst="line">
            <a:avLst/>
          </a:prstGeom>
          <a:ln w="9525" cap="flat" cmpd="sng">
            <a:solidFill>
              <a:schemeClr val="tx1"/>
            </a:solidFill>
            <a:prstDash val="solid"/>
            <a:headEnd type="none" w="med" len="med"/>
            <a:tailEnd type="none" w="med" len="med"/>
          </a:ln>
        </p:spPr>
      </p:sp>
      <p:sp>
        <p:nvSpPr>
          <p:cNvPr id="7283" name="直接连接符 7282"/>
          <p:cNvSpPr/>
          <p:nvPr/>
        </p:nvSpPr>
        <p:spPr>
          <a:xfrm>
            <a:off x="2133600" y="4572000"/>
            <a:ext cx="685800" cy="0"/>
          </a:xfrm>
          <a:prstGeom prst="line">
            <a:avLst/>
          </a:prstGeom>
          <a:ln w="9525" cap="flat" cmpd="sng">
            <a:solidFill>
              <a:schemeClr val="tx1"/>
            </a:solidFill>
            <a:prstDash val="solid"/>
            <a:headEnd type="none" w="med" len="med"/>
            <a:tailEnd type="none" w="med" len="med"/>
          </a:ln>
        </p:spPr>
      </p:sp>
      <p:sp>
        <p:nvSpPr>
          <p:cNvPr id="7284" name="文本框 7283"/>
          <p:cNvSpPr txBox="1"/>
          <p:nvPr/>
        </p:nvSpPr>
        <p:spPr>
          <a:xfrm>
            <a:off x="3390900" y="5048250"/>
            <a:ext cx="1295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核算会计核对单据和原请采购单</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5346" name="文本框 185345"/>
          <p:cNvSpPr txBox="1"/>
          <p:nvPr/>
        </p:nvSpPr>
        <p:spPr>
          <a:xfrm>
            <a:off x="1271588" y="166688"/>
            <a:ext cx="7186612"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基层单位                人事行政部                  总经理</a:t>
            </a:r>
            <a:endParaRPr lang="zh-CN" altLang="en-US" sz="1600" dirty="0">
              <a:latin typeface="Times New Roman" panose="02020603050405020304" charset="0"/>
            </a:endParaRPr>
          </a:p>
        </p:txBody>
      </p:sp>
      <p:sp>
        <p:nvSpPr>
          <p:cNvPr id="185347" name="直接连接符 185346"/>
          <p:cNvSpPr/>
          <p:nvPr/>
        </p:nvSpPr>
        <p:spPr>
          <a:xfrm>
            <a:off x="1181100" y="457200"/>
            <a:ext cx="4529138" cy="0"/>
          </a:xfrm>
          <a:prstGeom prst="line">
            <a:avLst/>
          </a:prstGeom>
          <a:ln w="9525" cap="flat" cmpd="sng">
            <a:solidFill>
              <a:schemeClr val="tx1"/>
            </a:solidFill>
            <a:prstDash val="solid"/>
            <a:headEnd type="none" w="med" len="med"/>
            <a:tailEnd type="none" w="med" len="med"/>
          </a:ln>
        </p:spPr>
      </p:sp>
      <p:sp>
        <p:nvSpPr>
          <p:cNvPr id="185348" name="文本框 185347"/>
          <p:cNvSpPr txBox="1"/>
          <p:nvPr/>
        </p:nvSpPr>
        <p:spPr>
          <a:xfrm>
            <a:off x="1295400" y="533400"/>
            <a:ext cx="9144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提供培训需求意见</a:t>
            </a:r>
            <a:endParaRPr lang="zh-CN" altLang="en-US" sz="1200" dirty="0">
              <a:solidFill>
                <a:schemeClr val="accent2"/>
              </a:solidFill>
              <a:latin typeface="Times New Roman" panose="02020603050405020304" charset="0"/>
            </a:endParaRPr>
          </a:p>
        </p:txBody>
      </p:sp>
      <p:sp>
        <p:nvSpPr>
          <p:cNvPr id="185351" name="直接连接符 185350"/>
          <p:cNvSpPr/>
          <p:nvPr/>
        </p:nvSpPr>
        <p:spPr>
          <a:xfrm>
            <a:off x="4445000" y="3629025"/>
            <a:ext cx="533400" cy="0"/>
          </a:xfrm>
          <a:prstGeom prst="line">
            <a:avLst/>
          </a:prstGeom>
          <a:ln w="9525" cap="flat" cmpd="sng">
            <a:solidFill>
              <a:schemeClr val="tx1"/>
            </a:solidFill>
            <a:prstDash val="solid"/>
            <a:headEnd type="none" w="med" len="med"/>
            <a:tailEnd type="triangle" w="med" len="med"/>
          </a:ln>
        </p:spPr>
      </p:sp>
      <p:sp>
        <p:nvSpPr>
          <p:cNvPr id="185353" name="文本框 185352"/>
          <p:cNvSpPr txBox="1"/>
          <p:nvPr/>
        </p:nvSpPr>
        <p:spPr>
          <a:xfrm>
            <a:off x="5006975" y="4221163"/>
            <a:ext cx="609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85354" name="直接连接符 185353"/>
          <p:cNvSpPr/>
          <p:nvPr/>
        </p:nvSpPr>
        <p:spPr>
          <a:xfrm>
            <a:off x="3530600" y="2724150"/>
            <a:ext cx="0" cy="304800"/>
          </a:xfrm>
          <a:prstGeom prst="line">
            <a:avLst/>
          </a:prstGeom>
          <a:ln w="9525" cap="flat" cmpd="sng">
            <a:solidFill>
              <a:schemeClr val="tx1"/>
            </a:solidFill>
            <a:prstDash val="solid"/>
            <a:headEnd type="none" w="med" len="med"/>
            <a:tailEnd type="triangle" w="med" len="med"/>
          </a:ln>
        </p:spPr>
      </p:sp>
      <p:sp>
        <p:nvSpPr>
          <p:cNvPr id="185360" name="文本框 185359"/>
          <p:cNvSpPr txBox="1"/>
          <p:nvPr/>
        </p:nvSpPr>
        <p:spPr>
          <a:xfrm>
            <a:off x="0" y="0"/>
            <a:ext cx="428625" cy="52578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员工年度、半年度培训计划报批程序</a:t>
            </a:r>
            <a:endParaRPr lang="zh-CN" altLang="en-US" sz="1600" b="1" dirty="0">
              <a:solidFill>
                <a:schemeClr val="accent2"/>
              </a:solidFill>
              <a:latin typeface="Times New Roman" panose="02020603050405020304" charset="0"/>
            </a:endParaRPr>
          </a:p>
        </p:txBody>
      </p:sp>
      <p:sp>
        <p:nvSpPr>
          <p:cNvPr id="185361" name="文本框 185360"/>
          <p:cNvSpPr txBox="1"/>
          <p:nvPr/>
        </p:nvSpPr>
        <p:spPr>
          <a:xfrm>
            <a:off x="2900363" y="547688"/>
            <a:ext cx="1219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搜集整理外部培训市场信息</a:t>
            </a:r>
            <a:endParaRPr lang="zh-CN" altLang="en-US" sz="1200" dirty="0">
              <a:solidFill>
                <a:schemeClr val="accent2"/>
              </a:solidFill>
              <a:latin typeface="Times New Roman" panose="02020603050405020304" charset="0"/>
            </a:endParaRPr>
          </a:p>
        </p:txBody>
      </p:sp>
      <p:sp>
        <p:nvSpPr>
          <p:cNvPr id="185362" name="流程图: 文档 185361"/>
          <p:cNvSpPr/>
          <p:nvPr/>
        </p:nvSpPr>
        <p:spPr>
          <a:xfrm>
            <a:off x="3230563" y="16002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计划</a:t>
            </a:r>
            <a:endParaRPr lang="zh-CN" altLang="en-US" sz="1200">
              <a:latin typeface="Times New Roman" panose="02020603050405020304" charset="0"/>
            </a:endParaRPr>
          </a:p>
        </p:txBody>
      </p:sp>
      <p:sp>
        <p:nvSpPr>
          <p:cNvPr id="185363" name="直接连接符 185362"/>
          <p:cNvSpPr/>
          <p:nvPr/>
        </p:nvSpPr>
        <p:spPr>
          <a:xfrm>
            <a:off x="2057400" y="762000"/>
            <a:ext cx="990600" cy="0"/>
          </a:xfrm>
          <a:prstGeom prst="line">
            <a:avLst/>
          </a:prstGeom>
          <a:ln w="9525" cap="flat" cmpd="sng">
            <a:solidFill>
              <a:schemeClr val="tx1"/>
            </a:solidFill>
            <a:prstDash val="solid"/>
            <a:headEnd type="none" w="med" len="med"/>
            <a:tailEnd type="triangle" w="med" len="med"/>
          </a:ln>
        </p:spPr>
      </p:sp>
      <p:sp>
        <p:nvSpPr>
          <p:cNvPr id="185364" name="直接连接符 185363"/>
          <p:cNvSpPr/>
          <p:nvPr/>
        </p:nvSpPr>
        <p:spPr>
          <a:xfrm>
            <a:off x="3505200" y="927100"/>
            <a:ext cx="0" cy="304800"/>
          </a:xfrm>
          <a:prstGeom prst="line">
            <a:avLst/>
          </a:prstGeom>
          <a:ln w="9525" cap="flat" cmpd="sng">
            <a:solidFill>
              <a:schemeClr val="tx1"/>
            </a:solidFill>
            <a:prstDash val="solid"/>
            <a:headEnd type="none" w="med" len="med"/>
            <a:tailEnd type="triangle" w="med" len="med"/>
          </a:ln>
        </p:spPr>
      </p:sp>
      <p:sp>
        <p:nvSpPr>
          <p:cNvPr id="185365" name="文本框 185364"/>
          <p:cNvSpPr txBox="1"/>
          <p:nvPr/>
        </p:nvSpPr>
        <p:spPr>
          <a:xfrm>
            <a:off x="2946400" y="1168400"/>
            <a:ext cx="11176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编制培训计划和预算</a:t>
            </a:r>
            <a:endParaRPr lang="zh-CN" altLang="en-US" sz="1200" dirty="0">
              <a:solidFill>
                <a:schemeClr val="accent2"/>
              </a:solidFill>
              <a:latin typeface="Times New Roman" panose="02020603050405020304" charset="0"/>
            </a:endParaRPr>
          </a:p>
        </p:txBody>
      </p:sp>
      <p:sp>
        <p:nvSpPr>
          <p:cNvPr id="185367" name="文本框 185366"/>
          <p:cNvSpPr txBox="1"/>
          <p:nvPr/>
        </p:nvSpPr>
        <p:spPr>
          <a:xfrm>
            <a:off x="3087688" y="298608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85368" name="直接连接符 185367"/>
          <p:cNvSpPr/>
          <p:nvPr/>
        </p:nvSpPr>
        <p:spPr>
          <a:xfrm>
            <a:off x="3530600" y="3235325"/>
            <a:ext cx="0" cy="304800"/>
          </a:xfrm>
          <a:prstGeom prst="line">
            <a:avLst/>
          </a:prstGeom>
          <a:ln w="9525" cap="flat" cmpd="sng">
            <a:solidFill>
              <a:schemeClr val="tx1"/>
            </a:solidFill>
            <a:prstDash val="solid"/>
            <a:headEnd type="none" w="med" len="med"/>
            <a:tailEnd type="triangle" w="med" len="med"/>
          </a:ln>
        </p:spPr>
      </p:sp>
      <p:sp>
        <p:nvSpPr>
          <p:cNvPr id="185369" name="文本框 185368"/>
          <p:cNvSpPr txBox="1"/>
          <p:nvPr/>
        </p:nvSpPr>
        <p:spPr>
          <a:xfrm>
            <a:off x="3087688" y="34972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85370" name="直接连接符 185369"/>
          <p:cNvSpPr/>
          <p:nvPr/>
        </p:nvSpPr>
        <p:spPr>
          <a:xfrm>
            <a:off x="5283200" y="3916363"/>
            <a:ext cx="0" cy="304800"/>
          </a:xfrm>
          <a:prstGeom prst="line">
            <a:avLst/>
          </a:prstGeom>
          <a:ln w="9525" cap="flat" cmpd="sng">
            <a:solidFill>
              <a:schemeClr val="tx1"/>
            </a:solidFill>
            <a:prstDash val="solid"/>
            <a:headEnd type="none" w="med" len="med"/>
            <a:tailEnd type="triangle" w="med" len="med"/>
          </a:ln>
        </p:spPr>
      </p:sp>
      <p:sp>
        <p:nvSpPr>
          <p:cNvPr id="185371" name="流程图: 文档 185370"/>
          <p:cNvSpPr/>
          <p:nvPr/>
        </p:nvSpPr>
        <p:spPr>
          <a:xfrm>
            <a:off x="4983163" y="3332163"/>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计划</a:t>
            </a:r>
            <a:endParaRPr lang="zh-CN" altLang="en-US" sz="1200">
              <a:latin typeface="Times New Roman" panose="02020603050405020304" charset="0"/>
            </a:endParaRPr>
          </a:p>
        </p:txBody>
      </p:sp>
      <p:sp>
        <p:nvSpPr>
          <p:cNvPr id="185373" name="直接连接符 185372"/>
          <p:cNvSpPr/>
          <p:nvPr/>
        </p:nvSpPr>
        <p:spPr>
          <a:xfrm>
            <a:off x="3886200" y="3632200"/>
            <a:ext cx="558800" cy="0"/>
          </a:xfrm>
          <a:prstGeom prst="line">
            <a:avLst/>
          </a:prstGeom>
          <a:ln w="9525" cap="flat" cmpd="sng">
            <a:solidFill>
              <a:schemeClr val="tx1"/>
            </a:solidFill>
            <a:prstDash val="solid"/>
            <a:headEnd type="none" w="med" len="med"/>
            <a:tailEnd type="none" w="med" len="med"/>
          </a:ln>
        </p:spPr>
      </p:sp>
      <p:sp>
        <p:nvSpPr>
          <p:cNvPr id="185376" name="文本框 185375"/>
          <p:cNvSpPr txBox="1"/>
          <p:nvPr/>
        </p:nvSpPr>
        <p:spPr>
          <a:xfrm>
            <a:off x="2895600" y="5516563"/>
            <a:ext cx="126365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实施培训计划</a:t>
            </a:r>
            <a:endParaRPr lang="zh-CN" altLang="en-US" sz="1200">
              <a:solidFill>
                <a:schemeClr val="accent2"/>
              </a:solidFill>
              <a:latin typeface="Times New Roman" panose="02020603050405020304" charset="0"/>
            </a:endParaRPr>
          </a:p>
        </p:txBody>
      </p:sp>
      <p:sp>
        <p:nvSpPr>
          <p:cNvPr id="185378" name="直接连接符 185377"/>
          <p:cNvSpPr/>
          <p:nvPr/>
        </p:nvSpPr>
        <p:spPr>
          <a:xfrm>
            <a:off x="3517900" y="5254625"/>
            <a:ext cx="0" cy="304800"/>
          </a:xfrm>
          <a:prstGeom prst="line">
            <a:avLst/>
          </a:prstGeom>
          <a:ln w="9525" cap="flat" cmpd="sng">
            <a:solidFill>
              <a:schemeClr val="tx1"/>
            </a:solidFill>
            <a:prstDash val="solid"/>
            <a:headEnd type="none" w="med" len="med"/>
            <a:tailEnd type="triangle" w="med" len="med"/>
          </a:ln>
        </p:spPr>
      </p:sp>
      <p:sp>
        <p:nvSpPr>
          <p:cNvPr id="185379" name="流程图: 文档 185378"/>
          <p:cNvSpPr/>
          <p:nvPr/>
        </p:nvSpPr>
        <p:spPr>
          <a:xfrm>
            <a:off x="3208338" y="46577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计划</a:t>
            </a:r>
            <a:endParaRPr lang="zh-CN" altLang="en-US" sz="1200">
              <a:latin typeface="Times New Roman" panose="02020603050405020304" charset="0"/>
            </a:endParaRPr>
          </a:p>
        </p:txBody>
      </p:sp>
      <p:sp>
        <p:nvSpPr>
          <p:cNvPr id="185381" name="直接连接符 185380"/>
          <p:cNvSpPr/>
          <p:nvPr/>
        </p:nvSpPr>
        <p:spPr>
          <a:xfrm>
            <a:off x="3505200" y="4365625"/>
            <a:ext cx="0" cy="228600"/>
          </a:xfrm>
          <a:prstGeom prst="line">
            <a:avLst/>
          </a:prstGeom>
          <a:ln w="9525" cap="flat" cmpd="sng">
            <a:solidFill>
              <a:schemeClr val="tx1"/>
            </a:solidFill>
            <a:prstDash val="solid"/>
            <a:headEnd type="none" w="med" len="med"/>
            <a:tailEnd type="triangle" w="med" len="med"/>
          </a:ln>
        </p:spPr>
      </p:sp>
      <p:sp>
        <p:nvSpPr>
          <p:cNvPr id="185382" name="文本框 185381"/>
          <p:cNvSpPr txBox="1"/>
          <p:nvPr/>
        </p:nvSpPr>
        <p:spPr>
          <a:xfrm>
            <a:off x="3011488" y="2452688"/>
            <a:ext cx="10668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科长签审</a:t>
            </a:r>
            <a:endParaRPr lang="zh-CN" altLang="en-US" sz="1200">
              <a:solidFill>
                <a:schemeClr val="accent2"/>
              </a:solidFill>
              <a:latin typeface="Times New Roman" panose="02020603050405020304" charset="0"/>
            </a:endParaRPr>
          </a:p>
        </p:txBody>
      </p:sp>
      <p:sp>
        <p:nvSpPr>
          <p:cNvPr id="185384" name="直接连接符 185383"/>
          <p:cNvSpPr/>
          <p:nvPr/>
        </p:nvSpPr>
        <p:spPr>
          <a:xfrm>
            <a:off x="3530600" y="2181225"/>
            <a:ext cx="0" cy="304800"/>
          </a:xfrm>
          <a:prstGeom prst="line">
            <a:avLst/>
          </a:prstGeom>
          <a:ln w="9525" cap="flat" cmpd="sng">
            <a:solidFill>
              <a:schemeClr val="tx1"/>
            </a:solidFill>
            <a:prstDash val="solid"/>
            <a:headEnd type="none" w="med" len="med"/>
            <a:tailEnd type="triangle" w="med" len="med"/>
          </a:ln>
        </p:spPr>
      </p:sp>
      <p:sp>
        <p:nvSpPr>
          <p:cNvPr id="185385" name="直接连接符 185384"/>
          <p:cNvSpPr/>
          <p:nvPr/>
        </p:nvSpPr>
        <p:spPr>
          <a:xfrm>
            <a:off x="3505200" y="4365625"/>
            <a:ext cx="1600200" cy="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9074" name="文本框 259073"/>
          <p:cNvSpPr txBox="1"/>
          <p:nvPr/>
        </p:nvSpPr>
        <p:spPr>
          <a:xfrm>
            <a:off x="1371600" y="123825"/>
            <a:ext cx="3276600"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相关部门               　　　 财务部</a:t>
            </a:r>
            <a:endParaRPr lang="zh-CN" altLang="en-US" sz="1600" dirty="0">
              <a:latin typeface="Times New Roman" panose="02020603050405020304" charset="0"/>
            </a:endParaRPr>
          </a:p>
        </p:txBody>
      </p:sp>
      <p:sp>
        <p:nvSpPr>
          <p:cNvPr id="259075" name="直接连接符 259074"/>
          <p:cNvSpPr/>
          <p:nvPr/>
        </p:nvSpPr>
        <p:spPr>
          <a:xfrm>
            <a:off x="927100" y="457200"/>
            <a:ext cx="3886200" cy="0"/>
          </a:xfrm>
          <a:prstGeom prst="line">
            <a:avLst/>
          </a:prstGeom>
          <a:ln w="9525" cap="flat" cmpd="sng">
            <a:solidFill>
              <a:schemeClr val="tx1"/>
            </a:solidFill>
            <a:prstDash val="solid"/>
            <a:headEnd type="none" w="med" len="med"/>
            <a:tailEnd type="none" w="med" len="med"/>
          </a:ln>
        </p:spPr>
      </p:sp>
      <p:sp>
        <p:nvSpPr>
          <p:cNvPr id="259092" name="文本框 259091"/>
          <p:cNvSpPr txBox="1"/>
          <p:nvPr/>
        </p:nvSpPr>
        <p:spPr>
          <a:xfrm>
            <a:off x="0" y="4763"/>
            <a:ext cx="428625" cy="42624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无发票以工资结算请款签审程序</a:t>
            </a:r>
            <a:endParaRPr lang="zh-CN" altLang="en-US" sz="1600" b="1">
              <a:solidFill>
                <a:schemeClr val="accent2"/>
              </a:solidFill>
              <a:latin typeface="Times New Roman" panose="02020603050405020304" charset="0"/>
            </a:endParaRPr>
          </a:p>
        </p:txBody>
      </p:sp>
      <p:sp>
        <p:nvSpPr>
          <p:cNvPr id="259122" name="文本框 259121"/>
          <p:cNvSpPr txBox="1"/>
          <p:nvPr/>
        </p:nvSpPr>
        <p:spPr>
          <a:xfrm>
            <a:off x="1130300" y="487363"/>
            <a:ext cx="1422400" cy="822325"/>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相关部门根据原报批签呈和支付明细表制作工资表并填写报帐签审单</a:t>
            </a:r>
            <a:endParaRPr lang="zh-CN" altLang="en-US" sz="1200">
              <a:solidFill>
                <a:srgbClr val="0000FF"/>
              </a:solidFill>
              <a:latin typeface="Times New Roman" panose="02020603050405020304" charset="0"/>
            </a:endParaRPr>
          </a:p>
        </p:txBody>
      </p:sp>
      <p:sp>
        <p:nvSpPr>
          <p:cNvPr id="259123" name="文本框 259122"/>
          <p:cNvSpPr txBox="1"/>
          <p:nvPr/>
        </p:nvSpPr>
        <p:spPr>
          <a:xfrm>
            <a:off x="1193800" y="3327400"/>
            <a:ext cx="1219200" cy="274638"/>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分管副总签审</a:t>
            </a:r>
            <a:endParaRPr lang="zh-CN" altLang="en-US" sz="1200">
              <a:solidFill>
                <a:srgbClr val="0000FF"/>
              </a:solidFill>
              <a:latin typeface="Times New Roman" panose="02020603050405020304" charset="0"/>
            </a:endParaRPr>
          </a:p>
        </p:txBody>
      </p:sp>
      <p:sp>
        <p:nvSpPr>
          <p:cNvPr id="259125" name="流程图: 文档 259124"/>
          <p:cNvSpPr/>
          <p:nvPr/>
        </p:nvSpPr>
        <p:spPr>
          <a:xfrm>
            <a:off x="1206500" y="18288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工资表</a:t>
            </a:r>
            <a:endParaRPr lang="zh-CN" altLang="en-US" sz="1200">
              <a:latin typeface="Times New Roman" panose="02020603050405020304" charset="0"/>
            </a:endParaRPr>
          </a:p>
        </p:txBody>
      </p:sp>
      <p:sp>
        <p:nvSpPr>
          <p:cNvPr id="259128" name="流程图: 文档 259127"/>
          <p:cNvSpPr/>
          <p:nvPr/>
        </p:nvSpPr>
        <p:spPr>
          <a:xfrm>
            <a:off x="1204913" y="12954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支付</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明细表</a:t>
            </a:r>
            <a:endParaRPr lang="zh-CN" altLang="en-US" sz="1200">
              <a:latin typeface="Times New Roman" panose="02020603050405020304" charset="0"/>
            </a:endParaRPr>
          </a:p>
        </p:txBody>
      </p:sp>
      <p:sp>
        <p:nvSpPr>
          <p:cNvPr id="259129" name="直接连接符 259128"/>
          <p:cNvSpPr/>
          <p:nvPr/>
        </p:nvSpPr>
        <p:spPr>
          <a:xfrm flipH="1">
            <a:off x="1803400" y="2819400"/>
            <a:ext cx="0" cy="533400"/>
          </a:xfrm>
          <a:prstGeom prst="line">
            <a:avLst/>
          </a:prstGeom>
          <a:ln w="9525" cap="flat" cmpd="sng">
            <a:solidFill>
              <a:schemeClr val="tx1"/>
            </a:solidFill>
            <a:prstDash val="solid"/>
            <a:headEnd type="none" w="med" len="med"/>
            <a:tailEnd type="triangle" w="med" len="med"/>
          </a:ln>
        </p:spPr>
      </p:sp>
      <p:sp>
        <p:nvSpPr>
          <p:cNvPr id="259132" name="文本框 259131"/>
          <p:cNvSpPr txBox="1"/>
          <p:nvPr/>
        </p:nvSpPr>
        <p:spPr>
          <a:xfrm>
            <a:off x="3556000" y="4165600"/>
            <a:ext cx="908050" cy="457200"/>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核算会计核对单据</a:t>
            </a:r>
            <a:endParaRPr lang="zh-CN" altLang="en-US" sz="1200">
              <a:solidFill>
                <a:srgbClr val="0000FF"/>
              </a:solidFill>
              <a:latin typeface="Times New Roman" panose="02020603050405020304" charset="0"/>
            </a:endParaRPr>
          </a:p>
        </p:txBody>
      </p:sp>
      <p:sp>
        <p:nvSpPr>
          <p:cNvPr id="259133" name="直接连接符 259132"/>
          <p:cNvSpPr/>
          <p:nvPr/>
        </p:nvSpPr>
        <p:spPr>
          <a:xfrm>
            <a:off x="3997325" y="4622800"/>
            <a:ext cx="0" cy="228600"/>
          </a:xfrm>
          <a:prstGeom prst="line">
            <a:avLst/>
          </a:prstGeom>
          <a:ln w="9525" cap="flat" cmpd="sng">
            <a:solidFill>
              <a:schemeClr val="tx1"/>
            </a:solidFill>
            <a:prstDash val="solid"/>
            <a:headEnd type="none" w="med" len="med"/>
            <a:tailEnd type="triangle" w="med" len="med"/>
          </a:ln>
        </p:spPr>
      </p:sp>
      <p:sp>
        <p:nvSpPr>
          <p:cNvPr id="259135" name="文本框 259134"/>
          <p:cNvSpPr txBox="1"/>
          <p:nvPr/>
        </p:nvSpPr>
        <p:spPr>
          <a:xfrm>
            <a:off x="3365500" y="4833938"/>
            <a:ext cx="1295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核算科长签审</a:t>
            </a:r>
            <a:endParaRPr lang="zh-CN" altLang="en-US" sz="1200" dirty="0">
              <a:solidFill>
                <a:schemeClr val="accent2"/>
              </a:solidFill>
              <a:latin typeface="Times New Roman" panose="02020603050405020304" charset="0"/>
            </a:endParaRPr>
          </a:p>
        </p:txBody>
      </p:sp>
      <p:sp>
        <p:nvSpPr>
          <p:cNvPr id="259136" name="文本框 259135"/>
          <p:cNvSpPr txBox="1"/>
          <p:nvPr/>
        </p:nvSpPr>
        <p:spPr>
          <a:xfrm>
            <a:off x="3468688" y="5291138"/>
            <a:ext cx="1103312"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财务部长终审</a:t>
            </a:r>
            <a:endParaRPr lang="zh-CN" altLang="en-US" sz="1200" dirty="0">
              <a:solidFill>
                <a:schemeClr val="accent2"/>
              </a:solidFill>
              <a:latin typeface="Times New Roman" panose="02020603050405020304" charset="0"/>
            </a:endParaRPr>
          </a:p>
        </p:txBody>
      </p:sp>
      <p:sp>
        <p:nvSpPr>
          <p:cNvPr id="259139" name="直接连接符 259138"/>
          <p:cNvSpPr/>
          <p:nvPr/>
        </p:nvSpPr>
        <p:spPr>
          <a:xfrm>
            <a:off x="4003675" y="5075238"/>
            <a:ext cx="0" cy="228600"/>
          </a:xfrm>
          <a:prstGeom prst="line">
            <a:avLst/>
          </a:prstGeom>
          <a:ln w="9525" cap="flat" cmpd="sng">
            <a:solidFill>
              <a:schemeClr val="tx1"/>
            </a:solidFill>
            <a:prstDash val="solid"/>
            <a:headEnd type="none" w="med" len="med"/>
            <a:tailEnd type="triangle" w="med" len="med"/>
          </a:ln>
        </p:spPr>
      </p:sp>
      <p:sp>
        <p:nvSpPr>
          <p:cNvPr id="259141" name="流程图: 文档 259140"/>
          <p:cNvSpPr/>
          <p:nvPr/>
        </p:nvSpPr>
        <p:spPr>
          <a:xfrm>
            <a:off x="1852613" y="12954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原报批</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签呈</a:t>
            </a:r>
            <a:endParaRPr lang="zh-CN" altLang="en-US" sz="1200">
              <a:latin typeface="Times New Roman" panose="02020603050405020304" charset="0"/>
            </a:endParaRPr>
          </a:p>
        </p:txBody>
      </p:sp>
      <p:sp>
        <p:nvSpPr>
          <p:cNvPr id="259142" name="文本框 259141"/>
          <p:cNvSpPr txBox="1"/>
          <p:nvPr/>
        </p:nvSpPr>
        <p:spPr>
          <a:xfrm>
            <a:off x="1219200" y="2565400"/>
            <a:ext cx="1219200" cy="274638"/>
          </a:xfrm>
          <a:prstGeom prst="rect">
            <a:avLst/>
          </a:prstGeom>
          <a:noFill/>
          <a:ln w="9525">
            <a:noFill/>
          </a:ln>
        </p:spPr>
        <p:txBody>
          <a:bodyPr>
            <a:spAutoFit/>
          </a:bodyPr>
          <a:p>
            <a:pPr algn="ctr" eaLnBrk="0" hangingPunct="0"/>
            <a:r>
              <a:rPr lang="zh-CN" altLang="en-US" sz="1200" dirty="0">
                <a:solidFill>
                  <a:srgbClr val="0000FF"/>
                </a:solidFill>
                <a:latin typeface="Times New Roman" panose="02020603050405020304" charset="0"/>
              </a:rPr>
              <a:t>部长签审</a:t>
            </a:r>
            <a:endParaRPr lang="zh-CN" altLang="en-US" sz="1200">
              <a:solidFill>
                <a:srgbClr val="0000FF"/>
              </a:solidFill>
              <a:latin typeface="Times New Roman" panose="02020603050405020304" charset="0"/>
            </a:endParaRPr>
          </a:p>
        </p:txBody>
      </p:sp>
      <p:sp>
        <p:nvSpPr>
          <p:cNvPr id="259143" name="直接连接符 259142"/>
          <p:cNvSpPr/>
          <p:nvPr/>
        </p:nvSpPr>
        <p:spPr>
          <a:xfrm>
            <a:off x="1790700" y="2362200"/>
            <a:ext cx="0" cy="228600"/>
          </a:xfrm>
          <a:prstGeom prst="line">
            <a:avLst/>
          </a:prstGeom>
          <a:ln w="9525" cap="flat" cmpd="sng">
            <a:solidFill>
              <a:schemeClr val="tx1"/>
            </a:solidFill>
            <a:prstDash val="solid"/>
            <a:headEnd type="none" w="med" len="med"/>
            <a:tailEnd type="triangle" w="med" len="med"/>
          </a:ln>
        </p:spPr>
      </p:sp>
      <p:sp>
        <p:nvSpPr>
          <p:cNvPr id="259144" name="流程图: 文档 259143"/>
          <p:cNvSpPr/>
          <p:nvPr/>
        </p:nvSpPr>
        <p:spPr>
          <a:xfrm>
            <a:off x="1847850" y="18161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9145" name="文本框 259144"/>
          <p:cNvSpPr txBox="1"/>
          <p:nvPr/>
        </p:nvSpPr>
        <p:spPr>
          <a:xfrm>
            <a:off x="1828800" y="1844675"/>
            <a:ext cx="6477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报帐签审单</a:t>
            </a:r>
            <a:endParaRPr lang="zh-CN" altLang="en-US" sz="1200">
              <a:latin typeface="Times New Roman" panose="02020603050405020304" charset="0"/>
            </a:endParaRPr>
          </a:p>
        </p:txBody>
      </p:sp>
      <p:sp>
        <p:nvSpPr>
          <p:cNvPr id="259146" name="流程图: 文档 259145"/>
          <p:cNvSpPr/>
          <p:nvPr/>
        </p:nvSpPr>
        <p:spPr>
          <a:xfrm>
            <a:off x="3378200" y="37084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工资表</a:t>
            </a:r>
            <a:endParaRPr lang="zh-CN" altLang="en-US" sz="1200">
              <a:latin typeface="Times New Roman" panose="02020603050405020304" charset="0"/>
            </a:endParaRPr>
          </a:p>
        </p:txBody>
      </p:sp>
      <p:sp>
        <p:nvSpPr>
          <p:cNvPr id="259147" name="流程图: 文档 259146"/>
          <p:cNvSpPr/>
          <p:nvPr/>
        </p:nvSpPr>
        <p:spPr>
          <a:xfrm>
            <a:off x="3376613" y="31750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支付</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明细表</a:t>
            </a:r>
            <a:endParaRPr lang="zh-CN" altLang="en-US" sz="1200">
              <a:latin typeface="Times New Roman" panose="02020603050405020304" charset="0"/>
            </a:endParaRPr>
          </a:p>
        </p:txBody>
      </p:sp>
      <p:sp>
        <p:nvSpPr>
          <p:cNvPr id="259148" name="流程图: 文档 259147"/>
          <p:cNvSpPr/>
          <p:nvPr/>
        </p:nvSpPr>
        <p:spPr>
          <a:xfrm>
            <a:off x="4024313" y="31750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原报批</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签呈</a:t>
            </a:r>
            <a:endParaRPr lang="zh-CN" altLang="en-US" sz="1200">
              <a:latin typeface="Times New Roman" panose="02020603050405020304" charset="0"/>
            </a:endParaRPr>
          </a:p>
        </p:txBody>
      </p:sp>
      <p:sp>
        <p:nvSpPr>
          <p:cNvPr id="259149" name="流程图: 文档 259148"/>
          <p:cNvSpPr/>
          <p:nvPr/>
        </p:nvSpPr>
        <p:spPr>
          <a:xfrm>
            <a:off x="4019550" y="36957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9150" name="文本框 259149"/>
          <p:cNvSpPr txBox="1"/>
          <p:nvPr/>
        </p:nvSpPr>
        <p:spPr>
          <a:xfrm>
            <a:off x="4000500" y="3724275"/>
            <a:ext cx="6477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报帐签审单</a:t>
            </a:r>
            <a:endParaRPr lang="zh-CN" altLang="en-US" sz="1200">
              <a:latin typeface="Times New Roman" panose="02020603050405020304" charset="0"/>
            </a:endParaRPr>
          </a:p>
        </p:txBody>
      </p:sp>
      <p:sp>
        <p:nvSpPr>
          <p:cNvPr id="259151" name="直接连接符 259150"/>
          <p:cNvSpPr/>
          <p:nvPr/>
        </p:nvSpPr>
        <p:spPr>
          <a:xfrm>
            <a:off x="2286000" y="3454400"/>
            <a:ext cx="1066800" cy="0"/>
          </a:xfrm>
          <a:prstGeom prst="line">
            <a:avLst/>
          </a:prstGeom>
          <a:ln w="9525" cap="flat" cmpd="sng">
            <a:solidFill>
              <a:schemeClr val="tx1"/>
            </a:solidFill>
            <a:prstDash val="solid"/>
            <a:headEnd type="none" w="med" len="med"/>
            <a:tailEnd type="triangle" w="med" len="med"/>
          </a:ln>
        </p:spPr>
      </p:sp>
      <p:sp>
        <p:nvSpPr>
          <p:cNvPr id="259152" name="文本框 259151"/>
          <p:cNvSpPr txBox="1"/>
          <p:nvPr/>
        </p:nvSpPr>
        <p:spPr>
          <a:xfrm>
            <a:off x="3408363" y="5765800"/>
            <a:ext cx="1219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核算会计记帐</a:t>
            </a:r>
            <a:endParaRPr lang="zh-CN" altLang="en-US" sz="1200" dirty="0">
              <a:solidFill>
                <a:schemeClr val="accent2"/>
              </a:solidFill>
              <a:latin typeface="Times New Roman" panose="02020603050405020304" charset="0"/>
            </a:endParaRPr>
          </a:p>
        </p:txBody>
      </p:sp>
      <p:sp>
        <p:nvSpPr>
          <p:cNvPr id="259153" name="直接连接符 259152"/>
          <p:cNvSpPr/>
          <p:nvPr/>
        </p:nvSpPr>
        <p:spPr>
          <a:xfrm>
            <a:off x="4013200" y="5562600"/>
            <a:ext cx="0" cy="228600"/>
          </a:xfrm>
          <a:prstGeom prst="line">
            <a:avLst/>
          </a:prstGeom>
          <a:ln w="9525" cap="flat" cmpd="sng">
            <a:solidFill>
              <a:schemeClr val="tx1"/>
            </a:solidFill>
            <a:prstDash val="solid"/>
            <a:headEnd type="none" w="med" len="med"/>
            <a:tailEnd type="triangle" w="med" len="med"/>
          </a:ln>
        </p:spPr>
      </p:sp>
      <p:sp>
        <p:nvSpPr>
          <p:cNvPr id="259154" name="文本框 259153"/>
          <p:cNvSpPr txBox="1"/>
          <p:nvPr/>
        </p:nvSpPr>
        <p:spPr>
          <a:xfrm>
            <a:off x="1676400" y="2806700"/>
            <a:ext cx="774700" cy="457200"/>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3000</a:t>
            </a:r>
            <a:r>
              <a:rPr lang="zh-CN" altLang="en-US" sz="1200" dirty="0">
                <a:solidFill>
                  <a:schemeClr val="accent2"/>
                </a:solidFill>
                <a:latin typeface="Times New Roman" panose="02020603050405020304" charset="0"/>
              </a:rPr>
              <a:t>元以上</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40" name="文本框 14339"/>
          <p:cNvSpPr txBox="1"/>
          <p:nvPr/>
        </p:nvSpPr>
        <p:spPr>
          <a:xfrm>
            <a:off x="0" y="4763"/>
            <a:ext cx="428625" cy="36528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付款计划安排签审程序</a:t>
            </a:r>
            <a:endParaRPr lang="zh-CN" altLang="en-US" sz="1600" b="1">
              <a:solidFill>
                <a:schemeClr val="accent2"/>
              </a:solidFill>
              <a:latin typeface="Times New Roman" panose="02020603050405020304" charset="0"/>
            </a:endParaRPr>
          </a:p>
        </p:txBody>
      </p:sp>
      <p:sp>
        <p:nvSpPr>
          <p:cNvPr id="14341" name="文本框 14340"/>
          <p:cNvSpPr txBox="1"/>
          <p:nvPr/>
        </p:nvSpPr>
        <p:spPr>
          <a:xfrm>
            <a:off x="838200" y="193675"/>
            <a:ext cx="6629400" cy="263525"/>
          </a:xfrm>
          <a:prstGeom prst="rect">
            <a:avLst/>
          </a:prstGeom>
          <a:noFill/>
          <a:ln w="9525">
            <a:noFill/>
          </a:ln>
        </p:spPr>
        <p:txBody>
          <a:bodyPr>
            <a:spAutoFit/>
          </a:bodyPr>
          <a:p>
            <a:pPr>
              <a:lnSpc>
                <a:spcPct val="70000"/>
              </a:lnSpc>
              <a:spcBef>
                <a:spcPct val="50000"/>
              </a:spcBef>
            </a:pPr>
            <a:r>
              <a:rPr lang="zh-CN" altLang="en-US" sz="1600" dirty="0">
                <a:latin typeface="Times New Roman" panose="02020603050405020304" charset="0"/>
              </a:rPr>
              <a:t>集团总裁　　   　集团财经部                 财务部                     各请款部门</a:t>
            </a:r>
            <a:endParaRPr lang="zh-CN" altLang="en-US" sz="1600" dirty="0">
              <a:latin typeface="Times New Roman" panose="02020603050405020304" charset="0"/>
            </a:endParaRPr>
          </a:p>
        </p:txBody>
      </p:sp>
      <p:sp>
        <p:nvSpPr>
          <p:cNvPr id="14342" name="直接连接符 14341"/>
          <p:cNvSpPr/>
          <p:nvPr/>
        </p:nvSpPr>
        <p:spPr>
          <a:xfrm>
            <a:off x="889000" y="457200"/>
            <a:ext cx="6273800" cy="0"/>
          </a:xfrm>
          <a:prstGeom prst="line">
            <a:avLst/>
          </a:prstGeom>
          <a:ln w="9525" cap="flat" cmpd="sng">
            <a:solidFill>
              <a:schemeClr val="tx1"/>
            </a:solidFill>
            <a:prstDash val="solid"/>
            <a:headEnd type="none" w="med" len="med"/>
            <a:tailEnd type="none" w="med" len="med"/>
          </a:ln>
        </p:spPr>
      </p:sp>
      <p:sp>
        <p:nvSpPr>
          <p:cNvPr id="14343" name="文本框 14342"/>
          <p:cNvSpPr txBox="1"/>
          <p:nvPr/>
        </p:nvSpPr>
        <p:spPr>
          <a:xfrm>
            <a:off x="4191000" y="466725"/>
            <a:ext cx="990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填制资金需求申请表 </a:t>
            </a:r>
            <a:endParaRPr lang="zh-CN" altLang="en-US" sz="1200" dirty="0">
              <a:solidFill>
                <a:schemeClr val="accent2"/>
              </a:solidFill>
              <a:latin typeface="Times New Roman" panose="02020603050405020304" charset="0"/>
            </a:endParaRPr>
          </a:p>
        </p:txBody>
      </p:sp>
      <p:sp>
        <p:nvSpPr>
          <p:cNvPr id="14344" name="流程图: 文档 14343"/>
          <p:cNvSpPr/>
          <p:nvPr/>
        </p:nvSpPr>
        <p:spPr>
          <a:xfrm>
            <a:off x="4343400" y="914400"/>
            <a:ext cx="6985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345" name="文本框 14344"/>
          <p:cNvSpPr txBox="1"/>
          <p:nvPr/>
        </p:nvSpPr>
        <p:spPr>
          <a:xfrm>
            <a:off x="4305300" y="990600"/>
            <a:ext cx="8255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资金需求申请表</a:t>
            </a:r>
            <a:endParaRPr lang="zh-CN" altLang="en-US" sz="1200" dirty="0">
              <a:latin typeface="Times New Roman" panose="02020603050405020304" charset="0"/>
            </a:endParaRPr>
          </a:p>
        </p:txBody>
      </p:sp>
      <p:sp>
        <p:nvSpPr>
          <p:cNvPr id="14346" name="直接连接符 14345"/>
          <p:cNvSpPr/>
          <p:nvPr/>
        </p:nvSpPr>
        <p:spPr>
          <a:xfrm>
            <a:off x="2984500" y="1511300"/>
            <a:ext cx="0" cy="228600"/>
          </a:xfrm>
          <a:prstGeom prst="line">
            <a:avLst/>
          </a:prstGeom>
          <a:ln w="9525" cap="flat" cmpd="sng">
            <a:solidFill>
              <a:schemeClr val="tx1"/>
            </a:solidFill>
            <a:prstDash val="solid"/>
            <a:headEnd type="none" w="med" len="med"/>
            <a:tailEnd type="triangle" w="med" len="med"/>
          </a:ln>
        </p:spPr>
      </p:sp>
      <p:sp>
        <p:nvSpPr>
          <p:cNvPr id="14349" name="直接连接符 14348"/>
          <p:cNvSpPr/>
          <p:nvPr/>
        </p:nvSpPr>
        <p:spPr>
          <a:xfrm>
            <a:off x="3027363" y="3398838"/>
            <a:ext cx="0" cy="228600"/>
          </a:xfrm>
          <a:prstGeom prst="line">
            <a:avLst/>
          </a:prstGeom>
          <a:ln w="9525" cap="flat" cmpd="sng">
            <a:solidFill>
              <a:schemeClr val="tx1"/>
            </a:solidFill>
            <a:prstDash val="solid"/>
            <a:headEnd type="none" w="med" len="med"/>
            <a:tailEnd type="triangle" w="med" len="med"/>
          </a:ln>
        </p:spPr>
      </p:sp>
      <p:sp>
        <p:nvSpPr>
          <p:cNvPr id="14350" name="文本框 14349"/>
          <p:cNvSpPr txBox="1"/>
          <p:nvPr/>
        </p:nvSpPr>
        <p:spPr>
          <a:xfrm>
            <a:off x="2463800" y="36115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财经部长签审 </a:t>
            </a:r>
            <a:endParaRPr lang="zh-CN" altLang="en-US" sz="1200" dirty="0">
              <a:solidFill>
                <a:schemeClr val="accent2"/>
              </a:solidFill>
              <a:latin typeface="Times New Roman" panose="02020603050405020304" charset="0"/>
            </a:endParaRPr>
          </a:p>
        </p:txBody>
      </p:sp>
      <p:sp>
        <p:nvSpPr>
          <p:cNvPr id="14363" name="直接连接符 14362"/>
          <p:cNvSpPr/>
          <p:nvPr/>
        </p:nvSpPr>
        <p:spPr>
          <a:xfrm flipH="1">
            <a:off x="1600200" y="3733800"/>
            <a:ext cx="914400" cy="0"/>
          </a:xfrm>
          <a:prstGeom prst="line">
            <a:avLst/>
          </a:prstGeom>
          <a:ln w="9525" cap="flat" cmpd="sng">
            <a:solidFill>
              <a:schemeClr val="tx1"/>
            </a:solidFill>
            <a:prstDash val="solid"/>
            <a:headEnd type="none" w="med" len="med"/>
            <a:tailEnd type="triangle" w="med" len="med"/>
          </a:ln>
        </p:spPr>
      </p:sp>
      <p:sp>
        <p:nvSpPr>
          <p:cNvPr id="14364" name="流程图: 文档 14363"/>
          <p:cNvSpPr/>
          <p:nvPr/>
        </p:nvSpPr>
        <p:spPr>
          <a:xfrm>
            <a:off x="2673350" y="2146300"/>
            <a:ext cx="67945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365" name="文本框 14364"/>
          <p:cNvSpPr txBox="1"/>
          <p:nvPr/>
        </p:nvSpPr>
        <p:spPr>
          <a:xfrm>
            <a:off x="2616200" y="2235200"/>
            <a:ext cx="8382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资金计划安排表</a:t>
            </a:r>
            <a:endParaRPr lang="zh-CN" altLang="en-US" sz="1200" dirty="0">
              <a:latin typeface="Times New Roman" panose="02020603050405020304" charset="0"/>
            </a:endParaRPr>
          </a:p>
        </p:txBody>
      </p:sp>
      <p:sp>
        <p:nvSpPr>
          <p:cNvPr id="14366" name="直接连接符 14365"/>
          <p:cNvSpPr/>
          <p:nvPr/>
        </p:nvSpPr>
        <p:spPr>
          <a:xfrm>
            <a:off x="3021013" y="2754313"/>
            <a:ext cx="0" cy="228600"/>
          </a:xfrm>
          <a:prstGeom prst="line">
            <a:avLst/>
          </a:prstGeom>
          <a:ln w="9525" cap="flat" cmpd="sng">
            <a:solidFill>
              <a:schemeClr val="tx1"/>
            </a:solidFill>
            <a:prstDash val="solid"/>
            <a:headEnd type="none" w="med" len="med"/>
            <a:tailEnd type="triangle" w="med" len="med"/>
          </a:ln>
        </p:spPr>
      </p:sp>
      <p:sp>
        <p:nvSpPr>
          <p:cNvPr id="14367" name="文本框 14366"/>
          <p:cNvSpPr txBox="1"/>
          <p:nvPr/>
        </p:nvSpPr>
        <p:spPr>
          <a:xfrm>
            <a:off x="2505075" y="2949575"/>
            <a:ext cx="106362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资金融通中心主管签审</a:t>
            </a:r>
            <a:endParaRPr lang="zh-CN" altLang="en-US" sz="1200" dirty="0">
              <a:solidFill>
                <a:schemeClr val="accent2"/>
              </a:solidFill>
              <a:latin typeface="Times New Roman" panose="02020603050405020304" charset="0"/>
            </a:endParaRPr>
          </a:p>
        </p:txBody>
      </p:sp>
      <p:sp>
        <p:nvSpPr>
          <p:cNvPr id="14399" name="直接连接符 14398"/>
          <p:cNvSpPr/>
          <p:nvPr/>
        </p:nvSpPr>
        <p:spPr>
          <a:xfrm>
            <a:off x="3568700" y="5105400"/>
            <a:ext cx="317500" cy="0"/>
          </a:xfrm>
          <a:prstGeom prst="line">
            <a:avLst/>
          </a:prstGeom>
          <a:ln w="9525" cap="flat" cmpd="sng">
            <a:solidFill>
              <a:schemeClr val="tx1"/>
            </a:solidFill>
            <a:prstDash val="solid"/>
            <a:headEnd type="none" w="med" len="med"/>
            <a:tailEnd type="none" w="med" len="med"/>
          </a:ln>
        </p:spPr>
      </p:sp>
      <p:sp>
        <p:nvSpPr>
          <p:cNvPr id="14400" name="直接连接符 14399"/>
          <p:cNvSpPr/>
          <p:nvPr/>
        </p:nvSpPr>
        <p:spPr>
          <a:xfrm flipV="1">
            <a:off x="3886200" y="1981200"/>
            <a:ext cx="0" cy="3124200"/>
          </a:xfrm>
          <a:prstGeom prst="line">
            <a:avLst/>
          </a:prstGeom>
          <a:ln w="9525" cap="flat" cmpd="sng">
            <a:solidFill>
              <a:schemeClr val="tx1"/>
            </a:solidFill>
            <a:prstDash val="solid"/>
            <a:headEnd type="none" w="med" len="med"/>
            <a:tailEnd type="none" w="med" len="med"/>
          </a:ln>
        </p:spPr>
      </p:sp>
      <p:sp>
        <p:nvSpPr>
          <p:cNvPr id="14401" name="直接连接符 14400"/>
          <p:cNvSpPr/>
          <p:nvPr/>
        </p:nvSpPr>
        <p:spPr>
          <a:xfrm>
            <a:off x="3886200" y="1981200"/>
            <a:ext cx="381000" cy="0"/>
          </a:xfrm>
          <a:prstGeom prst="line">
            <a:avLst/>
          </a:prstGeom>
          <a:ln w="9525" cap="flat" cmpd="sng">
            <a:solidFill>
              <a:schemeClr val="tx1"/>
            </a:solidFill>
            <a:prstDash val="solid"/>
            <a:headEnd type="none" w="med" len="med"/>
            <a:tailEnd type="triangle" w="med" len="med"/>
          </a:ln>
        </p:spPr>
      </p:sp>
      <p:sp>
        <p:nvSpPr>
          <p:cNvPr id="14413" name="直接连接符 14412"/>
          <p:cNvSpPr/>
          <p:nvPr/>
        </p:nvSpPr>
        <p:spPr>
          <a:xfrm>
            <a:off x="4711700" y="2362200"/>
            <a:ext cx="0" cy="228600"/>
          </a:xfrm>
          <a:prstGeom prst="line">
            <a:avLst/>
          </a:prstGeom>
          <a:ln w="9525" cap="flat" cmpd="sng">
            <a:solidFill>
              <a:schemeClr val="tx1"/>
            </a:solidFill>
            <a:prstDash val="solid"/>
            <a:headEnd type="none" w="med" len="med"/>
            <a:tailEnd type="triangle" w="med" len="med"/>
          </a:ln>
        </p:spPr>
      </p:sp>
      <p:sp>
        <p:nvSpPr>
          <p:cNvPr id="14415" name="直接连接符 14414"/>
          <p:cNvSpPr/>
          <p:nvPr/>
        </p:nvSpPr>
        <p:spPr>
          <a:xfrm>
            <a:off x="3073400" y="4648200"/>
            <a:ext cx="0" cy="228600"/>
          </a:xfrm>
          <a:prstGeom prst="line">
            <a:avLst/>
          </a:prstGeom>
          <a:ln w="9525" cap="flat" cmpd="sng">
            <a:solidFill>
              <a:schemeClr val="tx1"/>
            </a:solidFill>
            <a:prstDash val="solid"/>
            <a:headEnd type="none" w="med" len="med"/>
            <a:tailEnd type="triangle" w="med" len="med"/>
          </a:ln>
        </p:spPr>
      </p:sp>
      <p:sp>
        <p:nvSpPr>
          <p:cNvPr id="14417" name="直接连接符 14416"/>
          <p:cNvSpPr/>
          <p:nvPr/>
        </p:nvSpPr>
        <p:spPr>
          <a:xfrm>
            <a:off x="1447800" y="4343400"/>
            <a:ext cx="1066800" cy="0"/>
          </a:xfrm>
          <a:prstGeom prst="line">
            <a:avLst/>
          </a:prstGeom>
          <a:ln w="9525" cap="flat" cmpd="sng">
            <a:solidFill>
              <a:schemeClr val="tx1"/>
            </a:solidFill>
            <a:prstDash val="solid"/>
            <a:headEnd type="none" w="med" len="med"/>
            <a:tailEnd type="triangle" w="med" len="med"/>
          </a:ln>
        </p:spPr>
      </p:sp>
      <p:sp>
        <p:nvSpPr>
          <p:cNvPr id="14420" name="流程图: 文档 14419"/>
          <p:cNvSpPr/>
          <p:nvPr/>
        </p:nvSpPr>
        <p:spPr>
          <a:xfrm>
            <a:off x="2667000" y="914400"/>
            <a:ext cx="6731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421" name="文本框 14420"/>
          <p:cNvSpPr txBox="1"/>
          <p:nvPr/>
        </p:nvSpPr>
        <p:spPr>
          <a:xfrm>
            <a:off x="2616200" y="1003300"/>
            <a:ext cx="8255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资金需求申请表</a:t>
            </a:r>
            <a:endParaRPr lang="zh-CN" altLang="en-US" sz="1200" dirty="0">
              <a:latin typeface="Times New Roman" panose="02020603050405020304" charset="0"/>
            </a:endParaRPr>
          </a:p>
        </p:txBody>
      </p:sp>
      <p:sp>
        <p:nvSpPr>
          <p:cNvPr id="14422" name="直接连接符 14421"/>
          <p:cNvSpPr/>
          <p:nvPr/>
        </p:nvSpPr>
        <p:spPr>
          <a:xfrm flipH="1">
            <a:off x="3365500" y="1143000"/>
            <a:ext cx="914400" cy="0"/>
          </a:xfrm>
          <a:prstGeom prst="line">
            <a:avLst/>
          </a:prstGeom>
          <a:ln w="9525" cap="flat" cmpd="sng">
            <a:solidFill>
              <a:schemeClr val="tx1"/>
            </a:solidFill>
            <a:prstDash val="solid"/>
            <a:headEnd type="none" w="med" len="med"/>
            <a:tailEnd type="triangle" w="med" len="med"/>
          </a:ln>
        </p:spPr>
      </p:sp>
      <p:sp>
        <p:nvSpPr>
          <p:cNvPr id="14423" name="文本框 14422"/>
          <p:cNvSpPr txBox="1"/>
          <p:nvPr/>
        </p:nvSpPr>
        <p:spPr>
          <a:xfrm>
            <a:off x="2514600" y="1714500"/>
            <a:ext cx="990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汇总完成资金调度规划 </a:t>
            </a:r>
            <a:endParaRPr lang="zh-CN" altLang="en-US" sz="1200" dirty="0">
              <a:solidFill>
                <a:schemeClr val="accent2"/>
              </a:solidFill>
              <a:latin typeface="Times New Roman" panose="02020603050405020304" charset="0"/>
            </a:endParaRPr>
          </a:p>
        </p:txBody>
      </p:sp>
      <p:sp>
        <p:nvSpPr>
          <p:cNvPr id="14424" name="直接连接符 14423"/>
          <p:cNvSpPr/>
          <p:nvPr/>
        </p:nvSpPr>
        <p:spPr>
          <a:xfrm>
            <a:off x="1231900" y="4025900"/>
            <a:ext cx="0" cy="228600"/>
          </a:xfrm>
          <a:prstGeom prst="line">
            <a:avLst/>
          </a:prstGeom>
          <a:ln w="9525" cap="flat" cmpd="sng">
            <a:solidFill>
              <a:schemeClr val="tx1"/>
            </a:solidFill>
            <a:prstDash val="solid"/>
            <a:headEnd type="none" w="med" len="med"/>
            <a:tailEnd type="triangle" w="med" len="med"/>
          </a:ln>
        </p:spPr>
      </p:sp>
      <p:sp>
        <p:nvSpPr>
          <p:cNvPr id="14425" name="流程图: 文档 14424"/>
          <p:cNvSpPr/>
          <p:nvPr/>
        </p:nvSpPr>
        <p:spPr>
          <a:xfrm>
            <a:off x="914400" y="3429000"/>
            <a:ext cx="6731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426" name="文本框 14425"/>
          <p:cNvSpPr txBox="1"/>
          <p:nvPr/>
        </p:nvSpPr>
        <p:spPr>
          <a:xfrm>
            <a:off x="863600" y="3517900"/>
            <a:ext cx="8255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资金计划安排表</a:t>
            </a:r>
            <a:endParaRPr lang="zh-CN" altLang="en-US" sz="1200" dirty="0">
              <a:latin typeface="Times New Roman" panose="02020603050405020304" charset="0"/>
            </a:endParaRPr>
          </a:p>
        </p:txBody>
      </p:sp>
      <p:sp>
        <p:nvSpPr>
          <p:cNvPr id="14427" name="文本框 14426"/>
          <p:cNvSpPr txBox="1"/>
          <p:nvPr/>
        </p:nvSpPr>
        <p:spPr>
          <a:xfrm>
            <a:off x="762000" y="4229100"/>
            <a:ext cx="990600" cy="274638"/>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 </a:t>
            </a:r>
            <a:endParaRPr lang="en-US" altLang="zh-CN" sz="1200" dirty="0">
              <a:solidFill>
                <a:schemeClr val="accent2"/>
              </a:solidFill>
              <a:latin typeface="Times New Roman" panose="02020603050405020304" charset="0"/>
            </a:endParaRPr>
          </a:p>
        </p:txBody>
      </p:sp>
      <p:sp>
        <p:nvSpPr>
          <p:cNvPr id="14428" name="文本框 14427"/>
          <p:cNvSpPr txBox="1"/>
          <p:nvPr/>
        </p:nvSpPr>
        <p:spPr>
          <a:xfrm>
            <a:off x="685800" y="42338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 </a:t>
            </a:r>
            <a:endParaRPr lang="zh-CN" altLang="en-US" sz="1200" dirty="0">
              <a:solidFill>
                <a:schemeClr val="accent2"/>
              </a:solidFill>
              <a:latin typeface="Times New Roman" panose="02020603050405020304" charset="0"/>
            </a:endParaRPr>
          </a:p>
        </p:txBody>
      </p:sp>
      <p:sp>
        <p:nvSpPr>
          <p:cNvPr id="14429" name="流程图: 文档 14428"/>
          <p:cNvSpPr/>
          <p:nvPr/>
        </p:nvSpPr>
        <p:spPr>
          <a:xfrm>
            <a:off x="2717800" y="4038600"/>
            <a:ext cx="6731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430" name="文本框 14429"/>
          <p:cNvSpPr txBox="1"/>
          <p:nvPr/>
        </p:nvSpPr>
        <p:spPr>
          <a:xfrm>
            <a:off x="2667000" y="4127500"/>
            <a:ext cx="8255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资金计划安排表</a:t>
            </a:r>
            <a:endParaRPr lang="zh-CN" altLang="en-US" sz="1200" dirty="0">
              <a:latin typeface="Times New Roman" panose="02020603050405020304" charset="0"/>
            </a:endParaRPr>
          </a:p>
        </p:txBody>
      </p:sp>
      <p:sp>
        <p:nvSpPr>
          <p:cNvPr id="14431" name="文本框 14430"/>
          <p:cNvSpPr txBox="1"/>
          <p:nvPr/>
        </p:nvSpPr>
        <p:spPr>
          <a:xfrm>
            <a:off x="2514600" y="4838700"/>
            <a:ext cx="11430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在资金需求计划表上填写提供资金总额 </a:t>
            </a:r>
            <a:endParaRPr lang="zh-CN" altLang="en-US" sz="1200" dirty="0">
              <a:solidFill>
                <a:schemeClr val="accent2"/>
              </a:solidFill>
              <a:latin typeface="Times New Roman" panose="02020603050405020304" charset="0"/>
            </a:endParaRPr>
          </a:p>
        </p:txBody>
      </p:sp>
      <p:sp>
        <p:nvSpPr>
          <p:cNvPr id="14432" name="流程图: 文档 14431"/>
          <p:cNvSpPr/>
          <p:nvPr/>
        </p:nvSpPr>
        <p:spPr>
          <a:xfrm>
            <a:off x="4343400" y="1752600"/>
            <a:ext cx="6985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433" name="文本框 14432"/>
          <p:cNvSpPr txBox="1"/>
          <p:nvPr/>
        </p:nvSpPr>
        <p:spPr>
          <a:xfrm>
            <a:off x="4305300" y="1828800"/>
            <a:ext cx="8255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资金需求申请表</a:t>
            </a:r>
            <a:endParaRPr lang="zh-CN" altLang="en-US" sz="1200" dirty="0">
              <a:latin typeface="Times New Roman" panose="02020603050405020304" charset="0"/>
            </a:endParaRPr>
          </a:p>
        </p:txBody>
      </p:sp>
      <p:sp>
        <p:nvSpPr>
          <p:cNvPr id="14434" name="文本框 14433"/>
          <p:cNvSpPr txBox="1"/>
          <p:nvPr/>
        </p:nvSpPr>
        <p:spPr>
          <a:xfrm>
            <a:off x="4165600" y="2552700"/>
            <a:ext cx="1016000" cy="822325"/>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提供资金不足需求时规划安排各部门付款额度 </a:t>
            </a:r>
            <a:endParaRPr lang="zh-CN" altLang="en-US" sz="1200" dirty="0">
              <a:solidFill>
                <a:schemeClr val="accent2"/>
              </a:solidFill>
              <a:latin typeface="Times New Roman" panose="02020603050405020304" charset="0"/>
            </a:endParaRPr>
          </a:p>
        </p:txBody>
      </p:sp>
      <p:sp>
        <p:nvSpPr>
          <p:cNvPr id="14435" name="直接连接符 14434"/>
          <p:cNvSpPr/>
          <p:nvPr/>
        </p:nvSpPr>
        <p:spPr>
          <a:xfrm>
            <a:off x="5105400" y="2895600"/>
            <a:ext cx="1447800" cy="0"/>
          </a:xfrm>
          <a:prstGeom prst="line">
            <a:avLst/>
          </a:prstGeom>
          <a:ln w="9525" cap="flat" cmpd="sng">
            <a:solidFill>
              <a:schemeClr val="tx1"/>
            </a:solidFill>
            <a:prstDash val="solid"/>
            <a:headEnd type="none" w="med" len="med"/>
            <a:tailEnd type="triangle" w="med" len="med"/>
          </a:ln>
        </p:spPr>
      </p:sp>
      <p:sp>
        <p:nvSpPr>
          <p:cNvPr id="14436" name="文本框 14435"/>
          <p:cNvSpPr txBox="1"/>
          <p:nvPr/>
        </p:nvSpPr>
        <p:spPr>
          <a:xfrm>
            <a:off x="5156200" y="2659063"/>
            <a:ext cx="1168400" cy="274637"/>
          </a:xfrm>
          <a:prstGeom prst="rect">
            <a:avLst/>
          </a:prstGeom>
          <a:noFill/>
          <a:ln w="9525">
            <a:noFill/>
          </a:ln>
        </p:spPr>
        <p:txBody>
          <a:bodyPr>
            <a:spAutoFit/>
          </a:bodyPr>
          <a:p>
            <a:pPr algn="ctr">
              <a:spcBef>
                <a:spcPct val="50000"/>
              </a:spcBef>
            </a:pPr>
            <a:r>
              <a:rPr lang="zh-CN" altLang="en-US" sz="1200" dirty="0">
                <a:solidFill>
                  <a:srgbClr val="FF3300"/>
                </a:solidFill>
                <a:latin typeface="Times New Roman" panose="02020603050405020304" charset="0"/>
              </a:rPr>
              <a:t>通知付款总额 </a:t>
            </a:r>
            <a:endParaRPr lang="zh-CN" altLang="en-US" sz="1200" dirty="0">
              <a:solidFill>
                <a:srgbClr val="FF3300"/>
              </a:solidFill>
              <a:latin typeface="Times New Roman" panose="02020603050405020304" charset="0"/>
            </a:endParaRPr>
          </a:p>
        </p:txBody>
      </p:sp>
      <p:sp>
        <p:nvSpPr>
          <p:cNvPr id="14437" name="直接连接符 14436"/>
          <p:cNvSpPr/>
          <p:nvPr/>
        </p:nvSpPr>
        <p:spPr>
          <a:xfrm>
            <a:off x="6553200" y="2895600"/>
            <a:ext cx="0" cy="304800"/>
          </a:xfrm>
          <a:prstGeom prst="line">
            <a:avLst/>
          </a:prstGeom>
          <a:ln w="9525" cap="flat" cmpd="sng">
            <a:solidFill>
              <a:schemeClr val="tx1"/>
            </a:solidFill>
            <a:prstDash val="solid"/>
            <a:headEnd type="none" w="med" len="med"/>
            <a:tailEnd type="triangle" w="med" len="med"/>
          </a:ln>
        </p:spPr>
      </p:sp>
      <p:sp>
        <p:nvSpPr>
          <p:cNvPr id="14438" name="文本框 14437"/>
          <p:cNvSpPr txBox="1"/>
          <p:nvPr/>
        </p:nvSpPr>
        <p:spPr>
          <a:xfrm>
            <a:off x="5994400" y="3162300"/>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按付款总额安排付款计划表</a:t>
            </a:r>
            <a:endParaRPr lang="zh-CN" altLang="en-US" sz="1200" dirty="0">
              <a:solidFill>
                <a:schemeClr val="accent2"/>
              </a:solidFill>
              <a:latin typeface="Times New Roman" panose="02020603050405020304" charset="0"/>
            </a:endParaRPr>
          </a:p>
        </p:txBody>
      </p:sp>
      <p:sp>
        <p:nvSpPr>
          <p:cNvPr id="14439" name="流程图: 文档 14438"/>
          <p:cNvSpPr/>
          <p:nvPr/>
        </p:nvSpPr>
        <p:spPr>
          <a:xfrm>
            <a:off x="6273800" y="3619500"/>
            <a:ext cx="5715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440" name="文本框 14439"/>
          <p:cNvSpPr txBox="1"/>
          <p:nvPr/>
        </p:nvSpPr>
        <p:spPr>
          <a:xfrm>
            <a:off x="6184900" y="3695700"/>
            <a:ext cx="7620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付款计划表</a:t>
            </a:r>
            <a:endParaRPr lang="zh-CN" altLang="en-US" sz="1200" dirty="0">
              <a:latin typeface="Times New Roman" panose="02020603050405020304" charset="0"/>
            </a:endParaRPr>
          </a:p>
        </p:txBody>
      </p:sp>
      <p:sp>
        <p:nvSpPr>
          <p:cNvPr id="14441" name="流程图: 文档 14440"/>
          <p:cNvSpPr/>
          <p:nvPr/>
        </p:nvSpPr>
        <p:spPr>
          <a:xfrm>
            <a:off x="4368800" y="4343400"/>
            <a:ext cx="571500" cy="6096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4442" name="文本框 14441"/>
          <p:cNvSpPr txBox="1"/>
          <p:nvPr/>
        </p:nvSpPr>
        <p:spPr>
          <a:xfrm>
            <a:off x="4279900" y="4419600"/>
            <a:ext cx="7620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付款计划表</a:t>
            </a:r>
            <a:endParaRPr lang="zh-CN" altLang="en-US" sz="1200" dirty="0">
              <a:latin typeface="Times New Roman" panose="02020603050405020304" charset="0"/>
            </a:endParaRPr>
          </a:p>
        </p:txBody>
      </p:sp>
      <p:sp>
        <p:nvSpPr>
          <p:cNvPr id="14443" name="直接连接符 14442"/>
          <p:cNvSpPr/>
          <p:nvPr/>
        </p:nvSpPr>
        <p:spPr>
          <a:xfrm flipH="1" flipV="1">
            <a:off x="4965700" y="4648200"/>
            <a:ext cx="1079500" cy="0"/>
          </a:xfrm>
          <a:prstGeom prst="line">
            <a:avLst/>
          </a:prstGeom>
          <a:ln w="9525" cap="flat" cmpd="sng">
            <a:solidFill>
              <a:schemeClr val="tx1"/>
            </a:solidFill>
            <a:prstDash val="solid"/>
            <a:headEnd type="none" w="med" len="med"/>
            <a:tailEnd type="triangle" w="med" len="med"/>
          </a:ln>
        </p:spPr>
      </p:sp>
      <p:sp>
        <p:nvSpPr>
          <p:cNvPr id="14444" name="直接连接符 14443"/>
          <p:cNvSpPr/>
          <p:nvPr/>
        </p:nvSpPr>
        <p:spPr>
          <a:xfrm>
            <a:off x="4660900" y="4953000"/>
            <a:ext cx="0" cy="304800"/>
          </a:xfrm>
          <a:prstGeom prst="line">
            <a:avLst/>
          </a:prstGeom>
          <a:ln w="9525" cap="flat" cmpd="sng">
            <a:solidFill>
              <a:schemeClr val="tx1"/>
            </a:solidFill>
            <a:prstDash val="solid"/>
            <a:headEnd type="none" w="med" len="med"/>
            <a:tailEnd type="triangle" w="med" len="med"/>
          </a:ln>
        </p:spPr>
      </p:sp>
      <p:sp>
        <p:nvSpPr>
          <p:cNvPr id="14447" name="文本框 14446"/>
          <p:cNvSpPr txBox="1"/>
          <p:nvPr/>
        </p:nvSpPr>
        <p:spPr>
          <a:xfrm>
            <a:off x="4114800" y="5248275"/>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执行付款作业 </a:t>
            </a:r>
            <a:endParaRPr lang="zh-CN" altLang="en-US" sz="1200" dirty="0">
              <a:solidFill>
                <a:schemeClr val="accent2"/>
              </a:solidFill>
              <a:latin typeface="Times New Roman" panose="02020603050405020304" charset="0"/>
            </a:endParaRPr>
          </a:p>
        </p:txBody>
      </p:sp>
      <p:sp>
        <p:nvSpPr>
          <p:cNvPr id="14448" name="直接连接符 14447"/>
          <p:cNvSpPr/>
          <p:nvPr/>
        </p:nvSpPr>
        <p:spPr>
          <a:xfrm>
            <a:off x="6553200" y="4229100"/>
            <a:ext cx="0" cy="304800"/>
          </a:xfrm>
          <a:prstGeom prst="line">
            <a:avLst/>
          </a:prstGeom>
          <a:ln w="9525" cap="flat" cmpd="sng">
            <a:solidFill>
              <a:schemeClr val="tx1"/>
            </a:solidFill>
            <a:prstDash val="solid"/>
            <a:headEnd type="none" w="med" len="med"/>
            <a:tailEnd type="triangle" w="med" len="med"/>
          </a:ln>
        </p:spPr>
      </p:sp>
      <p:sp>
        <p:nvSpPr>
          <p:cNvPr id="14449" name="文本框 14448"/>
          <p:cNvSpPr txBox="1"/>
          <p:nvPr/>
        </p:nvSpPr>
        <p:spPr>
          <a:xfrm>
            <a:off x="5994400" y="449580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部门部长终审</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文本框 15361"/>
          <p:cNvSpPr txBox="1"/>
          <p:nvPr/>
        </p:nvSpPr>
        <p:spPr>
          <a:xfrm>
            <a:off x="152400" y="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15363" name="文本框 15362"/>
          <p:cNvSpPr txBox="1"/>
          <p:nvPr/>
        </p:nvSpPr>
        <p:spPr>
          <a:xfrm>
            <a:off x="0" y="22860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15364" name="文本框 15363"/>
          <p:cNvSpPr txBox="1"/>
          <p:nvPr/>
        </p:nvSpPr>
        <p:spPr>
          <a:xfrm>
            <a:off x="0" y="0"/>
            <a:ext cx="428625" cy="3581400"/>
          </a:xfrm>
          <a:prstGeom prst="rect">
            <a:avLst/>
          </a:prstGeom>
          <a:solidFill>
            <a:srgbClr val="FFFF66"/>
          </a:solidFill>
          <a:ln w="9525">
            <a:noFill/>
          </a:ln>
        </p:spPr>
        <p:txBody>
          <a:bodyPr vert="eaVert">
            <a:spAutoFit/>
          </a:bodyPr>
          <a:p>
            <a:pPr algn="dist" eaLnBrk="0" hangingPunct="0"/>
            <a:r>
              <a:rPr lang="zh-CN" altLang="en-US" sz="1600" b="1" dirty="0">
                <a:solidFill>
                  <a:schemeClr val="accent2"/>
                </a:solidFill>
                <a:latin typeface="Times New Roman" panose="02020603050405020304" charset="0"/>
              </a:rPr>
              <a:t>依据付款计划表的付款程序</a:t>
            </a:r>
            <a:endParaRPr lang="zh-CN" altLang="en-US" sz="1600" b="1" dirty="0">
              <a:solidFill>
                <a:schemeClr val="accent2"/>
              </a:solidFill>
              <a:latin typeface="Times New Roman" panose="02020603050405020304" charset="0"/>
            </a:endParaRPr>
          </a:p>
        </p:txBody>
      </p:sp>
      <p:sp>
        <p:nvSpPr>
          <p:cNvPr id="15365" name="直接连接符 15364"/>
          <p:cNvSpPr/>
          <p:nvPr/>
        </p:nvSpPr>
        <p:spPr>
          <a:xfrm flipV="1">
            <a:off x="914400" y="457200"/>
            <a:ext cx="5867400" cy="0"/>
          </a:xfrm>
          <a:prstGeom prst="line">
            <a:avLst/>
          </a:prstGeom>
          <a:ln w="9525" cap="flat" cmpd="sng">
            <a:solidFill>
              <a:schemeClr val="tx1"/>
            </a:solidFill>
            <a:prstDash val="solid"/>
            <a:headEnd type="none" w="med" len="med"/>
            <a:tailEnd type="none" w="med" len="med"/>
          </a:ln>
        </p:spPr>
      </p:sp>
      <p:sp>
        <p:nvSpPr>
          <p:cNvPr id="15366" name="文本框 15365"/>
          <p:cNvSpPr txBox="1"/>
          <p:nvPr/>
        </p:nvSpPr>
        <p:spPr>
          <a:xfrm>
            <a:off x="1295400" y="120650"/>
            <a:ext cx="4953000" cy="336550"/>
          </a:xfrm>
          <a:prstGeom prst="rect">
            <a:avLst/>
          </a:prstGeom>
          <a:noFill/>
          <a:ln w="9525">
            <a:noFill/>
          </a:ln>
        </p:spPr>
        <p:txBody>
          <a:bodyPr>
            <a:spAutoFit/>
          </a:bodyPr>
          <a:p>
            <a:pPr eaLnBrk="0" hangingPunct="0"/>
            <a:r>
              <a:rPr lang="zh-CN" altLang="en-US" sz="1600" dirty="0">
                <a:latin typeface="Times New Roman" panose="02020603050405020304" charset="0"/>
              </a:rPr>
              <a:t>财务部                  　　出纳室　　　　　　厂　商</a:t>
            </a:r>
            <a:endParaRPr lang="zh-CN" altLang="en-US" sz="1600">
              <a:latin typeface="Times New Roman" panose="02020603050405020304" charset="0"/>
            </a:endParaRPr>
          </a:p>
        </p:txBody>
      </p:sp>
      <p:sp>
        <p:nvSpPr>
          <p:cNvPr id="15367" name="文本框 15366"/>
          <p:cNvSpPr txBox="1"/>
          <p:nvPr/>
        </p:nvSpPr>
        <p:spPr>
          <a:xfrm>
            <a:off x="1003300" y="533400"/>
            <a:ext cx="1346200" cy="822325"/>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核算会计依据终审的付款计划表填制付款申请单和转帐传票</a:t>
            </a:r>
            <a:endParaRPr lang="zh-CN" altLang="en-US" sz="1200">
              <a:solidFill>
                <a:schemeClr val="accent2"/>
              </a:solidFill>
              <a:latin typeface="Times New Roman" panose="02020603050405020304" charset="0"/>
            </a:endParaRPr>
          </a:p>
        </p:txBody>
      </p:sp>
      <p:sp>
        <p:nvSpPr>
          <p:cNvPr id="15368" name="文本框 15367"/>
          <p:cNvSpPr txBox="1"/>
          <p:nvPr/>
        </p:nvSpPr>
        <p:spPr>
          <a:xfrm>
            <a:off x="4737100" y="4554538"/>
            <a:ext cx="12954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厂商签收领款</a:t>
            </a:r>
            <a:endParaRPr lang="zh-CN" altLang="en-US" sz="1200">
              <a:solidFill>
                <a:schemeClr val="accent2"/>
              </a:solidFill>
              <a:latin typeface="Times New Roman" panose="02020603050405020304" charset="0"/>
            </a:endParaRPr>
          </a:p>
        </p:txBody>
      </p:sp>
      <p:sp>
        <p:nvSpPr>
          <p:cNvPr id="15371" name="直接连接符 15370"/>
          <p:cNvSpPr/>
          <p:nvPr/>
        </p:nvSpPr>
        <p:spPr>
          <a:xfrm>
            <a:off x="1600200" y="3228975"/>
            <a:ext cx="0" cy="228600"/>
          </a:xfrm>
          <a:prstGeom prst="line">
            <a:avLst/>
          </a:prstGeom>
          <a:ln w="9525" cap="flat" cmpd="sng">
            <a:solidFill>
              <a:schemeClr val="tx1"/>
            </a:solidFill>
            <a:prstDash val="solid"/>
            <a:headEnd type="none" w="med" len="med"/>
            <a:tailEnd type="triangle" w="med" len="med"/>
          </a:ln>
        </p:spPr>
      </p:sp>
      <p:sp>
        <p:nvSpPr>
          <p:cNvPr id="15375" name="文本框 15374"/>
          <p:cNvSpPr txBox="1"/>
          <p:nvPr/>
        </p:nvSpPr>
        <p:spPr>
          <a:xfrm>
            <a:off x="2882900" y="4575175"/>
            <a:ext cx="13716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出纳室付款</a:t>
            </a:r>
            <a:endParaRPr lang="zh-CN" altLang="en-US" sz="1200">
              <a:solidFill>
                <a:schemeClr val="accent2"/>
              </a:solidFill>
              <a:latin typeface="Times New Roman" panose="02020603050405020304" charset="0"/>
            </a:endParaRPr>
          </a:p>
        </p:txBody>
      </p:sp>
      <p:sp>
        <p:nvSpPr>
          <p:cNvPr id="15379" name="文本框 15378"/>
          <p:cNvSpPr txBox="1"/>
          <p:nvPr/>
        </p:nvSpPr>
        <p:spPr>
          <a:xfrm>
            <a:off x="1028700" y="2954338"/>
            <a:ext cx="11811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核算科长签审</a:t>
            </a:r>
            <a:endParaRPr lang="zh-CN" altLang="en-US" sz="1200">
              <a:solidFill>
                <a:schemeClr val="accent2"/>
              </a:solidFill>
              <a:latin typeface="Times New Roman" panose="02020603050405020304" charset="0"/>
            </a:endParaRPr>
          </a:p>
        </p:txBody>
      </p:sp>
      <p:sp>
        <p:nvSpPr>
          <p:cNvPr id="15380" name="直接连接符 15379"/>
          <p:cNvSpPr/>
          <p:nvPr/>
        </p:nvSpPr>
        <p:spPr>
          <a:xfrm>
            <a:off x="1600200" y="2789238"/>
            <a:ext cx="0" cy="228600"/>
          </a:xfrm>
          <a:prstGeom prst="line">
            <a:avLst/>
          </a:prstGeom>
          <a:ln w="9525" cap="flat" cmpd="sng">
            <a:solidFill>
              <a:schemeClr val="tx1"/>
            </a:solidFill>
            <a:prstDash val="solid"/>
            <a:headEnd type="none" w="med" len="med"/>
            <a:tailEnd type="triangle" w="med" len="med"/>
          </a:ln>
        </p:spPr>
      </p:sp>
      <p:sp>
        <p:nvSpPr>
          <p:cNvPr id="15381" name="直接连接符 15380"/>
          <p:cNvSpPr/>
          <p:nvPr/>
        </p:nvSpPr>
        <p:spPr>
          <a:xfrm>
            <a:off x="3556000" y="4371975"/>
            <a:ext cx="0" cy="228600"/>
          </a:xfrm>
          <a:prstGeom prst="line">
            <a:avLst/>
          </a:prstGeom>
          <a:ln w="9525" cap="flat" cmpd="sng">
            <a:solidFill>
              <a:schemeClr val="tx1"/>
            </a:solidFill>
            <a:prstDash val="solid"/>
            <a:headEnd type="none" w="med" len="med"/>
            <a:tailEnd type="triangle" w="med" len="med"/>
          </a:ln>
        </p:spPr>
      </p:sp>
      <p:sp>
        <p:nvSpPr>
          <p:cNvPr id="15388" name="直接连接符 15387"/>
          <p:cNvSpPr/>
          <p:nvPr/>
        </p:nvSpPr>
        <p:spPr>
          <a:xfrm flipH="1" flipV="1">
            <a:off x="3568700" y="4800600"/>
            <a:ext cx="0" cy="152400"/>
          </a:xfrm>
          <a:prstGeom prst="line">
            <a:avLst/>
          </a:prstGeom>
          <a:ln w="9525" cap="flat" cmpd="sng">
            <a:solidFill>
              <a:schemeClr val="tx1"/>
            </a:solidFill>
            <a:prstDash val="solid"/>
            <a:headEnd type="none" w="med" len="med"/>
            <a:tailEnd type="none" w="med" len="med"/>
          </a:ln>
        </p:spPr>
      </p:sp>
      <p:sp>
        <p:nvSpPr>
          <p:cNvPr id="15389" name="直接连接符 15388"/>
          <p:cNvSpPr/>
          <p:nvPr/>
        </p:nvSpPr>
        <p:spPr>
          <a:xfrm flipV="1">
            <a:off x="2133600" y="4079875"/>
            <a:ext cx="1066800" cy="0"/>
          </a:xfrm>
          <a:prstGeom prst="line">
            <a:avLst/>
          </a:prstGeom>
          <a:ln w="9525" cap="flat" cmpd="sng">
            <a:solidFill>
              <a:schemeClr val="tx1"/>
            </a:solidFill>
            <a:prstDash val="solid"/>
            <a:headEnd type="none" w="med" len="med"/>
            <a:tailEnd type="triangle" w="med" len="med"/>
          </a:ln>
        </p:spPr>
      </p:sp>
      <p:sp>
        <p:nvSpPr>
          <p:cNvPr id="15392" name="直接连接符 15391"/>
          <p:cNvSpPr/>
          <p:nvPr/>
        </p:nvSpPr>
        <p:spPr>
          <a:xfrm flipH="1">
            <a:off x="1981200" y="4953000"/>
            <a:ext cx="1587500" cy="0"/>
          </a:xfrm>
          <a:prstGeom prst="line">
            <a:avLst/>
          </a:prstGeom>
          <a:ln w="9525" cap="flat" cmpd="sng">
            <a:solidFill>
              <a:schemeClr val="tx1"/>
            </a:solidFill>
            <a:prstDash val="solid"/>
            <a:headEnd type="none" w="med" len="med"/>
            <a:tailEnd type="triangle" w="med" len="med"/>
          </a:ln>
        </p:spPr>
      </p:sp>
      <p:sp>
        <p:nvSpPr>
          <p:cNvPr id="15397" name="文本框 15396"/>
          <p:cNvSpPr txBox="1"/>
          <p:nvPr/>
        </p:nvSpPr>
        <p:spPr>
          <a:xfrm>
            <a:off x="455613" y="228600"/>
            <a:ext cx="549275" cy="76200"/>
          </a:xfrm>
          <a:prstGeom prst="rect">
            <a:avLst/>
          </a:prstGeom>
          <a:noFill/>
          <a:ln w="9525">
            <a:noFill/>
          </a:ln>
        </p:spPr>
        <p:txBody>
          <a:bodyPr vert="eaVert" anchor="t">
            <a:spAutoFit/>
          </a:bodyPr>
          <a:p>
            <a:pPr algn="ctr" eaLnBrk="0" hangingPunct="0"/>
            <a:endParaRPr dirty="0">
              <a:solidFill>
                <a:schemeClr val="accent2"/>
              </a:solidFill>
              <a:latin typeface="Times New Roman" panose="02020603050405020304" charset="0"/>
            </a:endParaRPr>
          </a:p>
        </p:txBody>
      </p:sp>
      <p:sp>
        <p:nvSpPr>
          <p:cNvPr id="15427" name="直接连接符 15426"/>
          <p:cNvSpPr/>
          <p:nvPr/>
        </p:nvSpPr>
        <p:spPr>
          <a:xfrm flipH="1">
            <a:off x="3962400" y="4752975"/>
            <a:ext cx="838200" cy="0"/>
          </a:xfrm>
          <a:prstGeom prst="line">
            <a:avLst/>
          </a:prstGeom>
          <a:ln w="9525" cap="flat" cmpd="sng">
            <a:solidFill>
              <a:schemeClr val="tx1"/>
            </a:solidFill>
            <a:prstDash val="solid"/>
            <a:headEnd type="none" w="med" len="med"/>
            <a:tailEnd type="triangle" w="med" len="med"/>
          </a:ln>
        </p:spPr>
      </p:sp>
      <p:sp>
        <p:nvSpPr>
          <p:cNvPr id="15430" name="直接连接符 15429"/>
          <p:cNvSpPr/>
          <p:nvPr/>
        </p:nvSpPr>
        <p:spPr>
          <a:xfrm>
            <a:off x="4038600" y="4676775"/>
            <a:ext cx="838200" cy="0"/>
          </a:xfrm>
          <a:prstGeom prst="line">
            <a:avLst/>
          </a:prstGeom>
          <a:ln w="9525" cap="flat" cmpd="sng">
            <a:solidFill>
              <a:schemeClr val="tx1"/>
            </a:solidFill>
            <a:prstDash val="solid"/>
            <a:headEnd type="none" w="med" len="med"/>
            <a:tailEnd type="triangle" w="med" len="med"/>
          </a:ln>
        </p:spPr>
      </p:sp>
      <p:sp>
        <p:nvSpPr>
          <p:cNvPr id="15435" name="流程图: 文档 15434"/>
          <p:cNvSpPr/>
          <p:nvPr/>
        </p:nvSpPr>
        <p:spPr>
          <a:xfrm>
            <a:off x="1333500" y="2009775"/>
            <a:ext cx="76993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15436" name="流程图: 文档 15435"/>
          <p:cNvSpPr/>
          <p:nvPr/>
        </p:nvSpPr>
        <p:spPr>
          <a:xfrm>
            <a:off x="1257300" y="2085975"/>
            <a:ext cx="760413"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15437" name="流程图: 文档 15436"/>
          <p:cNvSpPr/>
          <p:nvPr/>
        </p:nvSpPr>
        <p:spPr>
          <a:xfrm>
            <a:off x="1181100" y="2162175"/>
            <a:ext cx="75723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付款申请</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单和附件</a:t>
            </a:r>
            <a:endParaRPr lang="zh-CN" altLang="en-US" sz="1200">
              <a:latin typeface="Times New Roman" panose="02020603050405020304" charset="0"/>
            </a:endParaRPr>
          </a:p>
        </p:txBody>
      </p:sp>
      <p:sp>
        <p:nvSpPr>
          <p:cNvPr id="15438" name="文本框 15437"/>
          <p:cNvSpPr txBox="1"/>
          <p:nvPr/>
        </p:nvSpPr>
        <p:spPr>
          <a:xfrm>
            <a:off x="1773238" y="2117725"/>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15439" name="文本框 15438"/>
          <p:cNvSpPr txBox="1"/>
          <p:nvPr/>
        </p:nvSpPr>
        <p:spPr>
          <a:xfrm>
            <a:off x="1947863" y="19431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15441" name="流程图: 文档 15440"/>
          <p:cNvSpPr/>
          <p:nvPr/>
        </p:nvSpPr>
        <p:spPr>
          <a:xfrm>
            <a:off x="3319463" y="37147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15442" name="流程图: 文档 15441"/>
          <p:cNvSpPr/>
          <p:nvPr/>
        </p:nvSpPr>
        <p:spPr>
          <a:xfrm>
            <a:off x="3238500" y="379095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付款</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申请单</a:t>
            </a:r>
            <a:endParaRPr lang="zh-CN" altLang="en-US" sz="1200">
              <a:latin typeface="Times New Roman" panose="02020603050405020304" charset="0"/>
            </a:endParaRPr>
          </a:p>
        </p:txBody>
      </p:sp>
      <p:sp>
        <p:nvSpPr>
          <p:cNvPr id="15443" name="文本框 15442"/>
          <p:cNvSpPr txBox="1"/>
          <p:nvPr/>
        </p:nvSpPr>
        <p:spPr>
          <a:xfrm>
            <a:off x="3648075" y="37719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15446" name="流程图: 文档 15445"/>
          <p:cNvSpPr/>
          <p:nvPr/>
        </p:nvSpPr>
        <p:spPr>
          <a:xfrm>
            <a:off x="1358900" y="1358900"/>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记帐凭证</a:t>
            </a:r>
            <a:endParaRPr lang="zh-CN" altLang="en-US" sz="1200">
              <a:latin typeface="Times New Roman" panose="02020603050405020304" charset="0"/>
            </a:endParaRPr>
          </a:p>
        </p:txBody>
      </p:sp>
      <p:sp>
        <p:nvSpPr>
          <p:cNvPr id="15447" name="流程图: 文档 15446"/>
          <p:cNvSpPr/>
          <p:nvPr/>
        </p:nvSpPr>
        <p:spPr>
          <a:xfrm>
            <a:off x="1308100" y="464820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付款</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申请单</a:t>
            </a:r>
            <a:endParaRPr lang="zh-CN" altLang="en-US" sz="1200">
              <a:latin typeface="Times New Roman" panose="02020603050405020304" charset="0"/>
            </a:endParaRPr>
          </a:p>
        </p:txBody>
      </p:sp>
      <p:sp>
        <p:nvSpPr>
          <p:cNvPr id="15448" name="文本框 15447"/>
          <p:cNvSpPr txBox="1"/>
          <p:nvPr/>
        </p:nvSpPr>
        <p:spPr>
          <a:xfrm>
            <a:off x="1739900" y="45974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15496" name="文本框 15495"/>
          <p:cNvSpPr txBox="1"/>
          <p:nvPr/>
        </p:nvSpPr>
        <p:spPr>
          <a:xfrm>
            <a:off x="939800" y="5461000"/>
            <a:ext cx="13716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核算会计记帐</a:t>
            </a:r>
            <a:endParaRPr lang="zh-CN" altLang="en-US" sz="1200">
              <a:solidFill>
                <a:schemeClr val="accent2"/>
              </a:solidFill>
              <a:latin typeface="Times New Roman" panose="02020603050405020304" charset="0"/>
            </a:endParaRPr>
          </a:p>
        </p:txBody>
      </p:sp>
      <p:sp>
        <p:nvSpPr>
          <p:cNvPr id="15498" name="文本框 15497"/>
          <p:cNvSpPr txBox="1"/>
          <p:nvPr/>
        </p:nvSpPr>
        <p:spPr>
          <a:xfrm>
            <a:off x="990600" y="3432175"/>
            <a:ext cx="12573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财务部长签审</a:t>
            </a:r>
            <a:endParaRPr lang="zh-CN" altLang="en-US" sz="1200" dirty="0">
              <a:solidFill>
                <a:schemeClr val="accent2"/>
              </a:solidFill>
              <a:latin typeface="Times New Roman" panose="02020603050405020304" charset="0"/>
            </a:endParaRPr>
          </a:p>
        </p:txBody>
      </p:sp>
      <p:sp>
        <p:nvSpPr>
          <p:cNvPr id="15499" name="直接连接符 15498"/>
          <p:cNvSpPr/>
          <p:nvPr/>
        </p:nvSpPr>
        <p:spPr>
          <a:xfrm>
            <a:off x="1614488" y="3724275"/>
            <a:ext cx="0" cy="228600"/>
          </a:xfrm>
          <a:prstGeom prst="line">
            <a:avLst/>
          </a:prstGeom>
          <a:ln w="9525" cap="flat" cmpd="sng">
            <a:solidFill>
              <a:schemeClr val="tx1"/>
            </a:solidFill>
            <a:prstDash val="solid"/>
            <a:headEnd type="none" w="med" len="med"/>
            <a:tailEnd type="triangle" w="med" len="med"/>
          </a:ln>
        </p:spPr>
      </p:sp>
      <p:sp>
        <p:nvSpPr>
          <p:cNvPr id="15500" name="文本框 15499"/>
          <p:cNvSpPr txBox="1"/>
          <p:nvPr/>
        </p:nvSpPr>
        <p:spPr>
          <a:xfrm>
            <a:off x="925513" y="3933825"/>
            <a:ext cx="1398587"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财务副总终审</a:t>
            </a:r>
            <a:endParaRPr lang="zh-CN" altLang="en-US" sz="1200" dirty="0">
              <a:solidFill>
                <a:schemeClr val="accent2"/>
              </a:solidFill>
              <a:latin typeface="Times New Roman" panose="02020603050405020304" charset="0"/>
            </a:endParaRPr>
          </a:p>
        </p:txBody>
      </p:sp>
      <p:sp>
        <p:nvSpPr>
          <p:cNvPr id="15501" name="直接连接符 15500"/>
          <p:cNvSpPr/>
          <p:nvPr/>
        </p:nvSpPr>
        <p:spPr>
          <a:xfrm>
            <a:off x="1612900" y="5245100"/>
            <a:ext cx="0" cy="228600"/>
          </a:xfrm>
          <a:prstGeom prst="line">
            <a:avLst/>
          </a:prstGeom>
          <a:ln w="9525" cap="flat" cmpd="sng">
            <a:solidFill>
              <a:schemeClr val="tx1"/>
            </a:solidFill>
            <a:prstDash val="solid"/>
            <a:headEnd type="none" w="med" len="med"/>
            <a:tailEnd type="triangle" w="med" len="med"/>
          </a:ln>
        </p:spPr>
      </p:sp>
      <p:sp>
        <p:nvSpPr>
          <p:cNvPr id="15502" name="直接连接符 15501"/>
          <p:cNvSpPr/>
          <p:nvPr/>
        </p:nvSpPr>
        <p:spPr>
          <a:xfrm>
            <a:off x="1614488" y="4219575"/>
            <a:ext cx="0" cy="304800"/>
          </a:xfrm>
          <a:prstGeom prst="line">
            <a:avLst/>
          </a:prstGeom>
          <a:ln w="9525" cap="flat" cmpd="sng">
            <a:solidFill>
              <a:schemeClr val="tx1"/>
            </a:solidFill>
            <a:prstDash val="solid"/>
            <a:headEnd type="none" w="med" len="med"/>
            <a:tailEnd type="triangle" w="med" len="med"/>
          </a:ln>
        </p:spPr>
      </p:sp>
      <p:sp>
        <p:nvSpPr>
          <p:cNvPr id="15504" name="直接连接符 15503"/>
          <p:cNvSpPr/>
          <p:nvPr/>
        </p:nvSpPr>
        <p:spPr>
          <a:xfrm>
            <a:off x="1612900" y="5715000"/>
            <a:ext cx="0" cy="228600"/>
          </a:xfrm>
          <a:prstGeom prst="line">
            <a:avLst/>
          </a:prstGeom>
          <a:ln w="28575" cap="flat" cmpd="sng">
            <a:solidFill>
              <a:srgbClr val="FF3300"/>
            </a:solidFill>
            <a:prstDash val="solid"/>
            <a:headEnd type="none" w="med" len="med"/>
            <a:tailEnd type="none" w="med" len="med"/>
          </a:ln>
        </p:spPr>
      </p:sp>
      <p:sp>
        <p:nvSpPr>
          <p:cNvPr id="15505" name="直接连接符 15504"/>
          <p:cNvSpPr/>
          <p:nvPr/>
        </p:nvSpPr>
        <p:spPr>
          <a:xfrm>
            <a:off x="3581400" y="5181600"/>
            <a:ext cx="0" cy="762000"/>
          </a:xfrm>
          <a:prstGeom prst="line">
            <a:avLst/>
          </a:prstGeom>
          <a:ln w="28575" cap="flat" cmpd="sng">
            <a:solidFill>
              <a:srgbClr val="FF3300"/>
            </a:solidFill>
            <a:prstDash val="solid"/>
            <a:headEnd type="none" w="med" len="med"/>
            <a:tailEnd type="none" w="med" len="med"/>
          </a:ln>
        </p:spPr>
      </p:sp>
      <p:sp>
        <p:nvSpPr>
          <p:cNvPr id="15506" name="直接连接符 15505"/>
          <p:cNvSpPr/>
          <p:nvPr/>
        </p:nvSpPr>
        <p:spPr>
          <a:xfrm>
            <a:off x="1600200" y="5943600"/>
            <a:ext cx="685800" cy="0"/>
          </a:xfrm>
          <a:prstGeom prst="line">
            <a:avLst/>
          </a:prstGeom>
          <a:ln w="28575" cap="flat" cmpd="sng">
            <a:solidFill>
              <a:srgbClr val="FF3300"/>
            </a:solidFill>
            <a:prstDash val="solid"/>
            <a:headEnd type="none" w="med" len="med"/>
            <a:tailEnd type="triangle" w="med" len="med"/>
          </a:ln>
        </p:spPr>
      </p:sp>
      <p:sp>
        <p:nvSpPr>
          <p:cNvPr id="15507" name="直接连接符 15506"/>
          <p:cNvSpPr/>
          <p:nvPr/>
        </p:nvSpPr>
        <p:spPr>
          <a:xfrm flipH="1">
            <a:off x="2971800" y="5943600"/>
            <a:ext cx="609600" cy="0"/>
          </a:xfrm>
          <a:prstGeom prst="line">
            <a:avLst/>
          </a:prstGeom>
          <a:ln w="28575" cap="flat" cmpd="sng">
            <a:solidFill>
              <a:srgbClr val="FF3300"/>
            </a:solidFill>
            <a:prstDash val="solid"/>
            <a:headEnd type="none" w="med" len="med"/>
            <a:tailEnd type="triangle" w="med" len="med"/>
          </a:ln>
        </p:spPr>
      </p:sp>
      <p:sp>
        <p:nvSpPr>
          <p:cNvPr id="15508" name="文本框 15507"/>
          <p:cNvSpPr txBox="1"/>
          <p:nvPr/>
        </p:nvSpPr>
        <p:spPr>
          <a:xfrm>
            <a:off x="1981200" y="5808663"/>
            <a:ext cx="1295400" cy="274637"/>
          </a:xfrm>
          <a:prstGeom prst="rect">
            <a:avLst/>
          </a:prstGeom>
          <a:noFill/>
          <a:ln w="9525">
            <a:noFill/>
          </a:ln>
        </p:spPr>
        <p:txBody>
          <a:bodyPr>
            <a:spAutoFit/>
          </a:bodyPr>
          <a:p>
            <a:pPr algn="ctr" eaLnBrk="0" hangingPunct="0"/>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15509" name="文本框 15508"/>
          <p:cNvSpPr txBox="1"/>
          <p:nvPr/>
        </p:nvSpPr>
        <p:spPr>
          <a:xfrm>
            <a:off x="4267200" y="5862638"/>
            <a:ext cx="3886200" cy="538162"/>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说明：付款申请单第３联，核算会计留存作为</a:t>
            </a:r>
            <a:endParaRPr lang="zh-CN" altLang="en-US" sz="1400" dirty="0">
              <a:solidFill>
                <a:srgbClr val="FF3300"/>
              </a:solidFill>
              <a:latin typeface="Times New Roman" panose="02020603050405020304" charset="0"/>
            </a:endParaRPr>
          </a:p>
          <a:p>
            <a:pPr>
              <a:lnSpc>
                <a:spcPct val="60000"/>
              </a:lnSpc>
              <a:spcBef>
                <a:spcPct val="50000"/>
              </a:spcBef>
            </a:pPr>
            <a:r>
              <a:rPr lang="zh-CN" altLang="en-US" sz="1400" dirty="0">
                <a:solidFill>
                  <a:srgbClr val="FF3300"/>
                </a:solidFill>
                <a:latin typeface="Times New Roman" panose="02020603050405020304" charset="0"/>
              </a:rPr>
              <a:t>　　　出纳未回单据的追踪。</a:t>
            </a:r>
            <a:endParaRPr lang="zh-CN" altLang="en-US" sz="1400">
              <a:solidFill>
                <a:srgbClr val="FF3300"/>
              </a:solidFill>
              <a:latin typeface="Times New Roman" panose="02020603050405020304" charset="0"/>
            </a:endParaRPr>
          </a:p>
        </p:txBody>
      </p:sp>
      <p:sp>
        <p:nvSpPr>
          <p:cNvPr id="15510" name="文本框 15509"/>
          <p:cNvSpPr txBox="1"/>
          <p:nvPr/>
        </p:nvSpPr>
        <p:spPr>
          <a:xfrm>
            <a:off x="1485900" y="3179763"/>
            <a:ext cx="990600" cy="274637"/>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1</a:t>
            </a:r>
            <a:r>
              <a:rPr lang="zh-CN" altLang="en-US" sz="1200" dirty="0">
                <a:solidFill>
                  <a:schemeClr val="accent2"/>
                </a:solidFill>
                <a:latin typeface="Times New Roman" panose="02020603050405020304" charset="0"/>
              </a:rPr>
              <a:t>万元以上</a:t>
            </a:r>
            <a:endParaRPr lang="zh-CN" altLang="en-US" sz="1200" dirty="0">
              <a:solidFill>
                <a:schemeClr val="accent2"/>
              </a:solidFill>
              <a:latin typeface="Times New Roman" panose="02020603050405020304" charset="0"/>
            </a:endParaRPr>
          </a:p>
        </p:txBody>
      </p:sp>
      <p:sp>
        <p:nvSpPr>
          <p:cNvPr id="15511" name="文本框 15510"/>
          <p:cNvSpPr txBox="1"/>
          <p:nvPr/>
        </p:nvSpPr>
        <p:spPr>
          <a:xfrm>
            <a:off x="1524000" y="3662363"/>
            <a:ext cx="990600" cy="274637"/>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10</a:t>
            </a:r>
            <a:r>
              <a:rPr lang="zh-CN" altLang="en-US" sz="1200" dirty="0">
                <a:solidFill>
                  <a:schemeClr val="accent2"/>
                </a:solidFill>
                <a:latin typeface="Times New Roman" panose="02020603050405020304" charset="0"/>
              </a:rPr>
              <a:t>万元以上</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8050" name="文本框 258049"/>
          <p:cNvSpPr txBox="1"/>
          <p:nvPr/>
        </p:nvSpPr>
        <p:spPr>
          <a:xfrm>
            <a:off x="152400" y="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258052" name="文本框 258051"/>
          <p:cNvSpPr txBox="1"/>
          <p:nvPr/>
        </p:nvSpPr>
        <p:spPr>
          <a:xfrm>
            <a:off x="0" y="0"/>
            <a:ext cx="428625" cy="3124200"/>
          </a:xfrm>
          <a:prstGeom prst="rect">
            <a:avLst/>
          </a:prstGeom>
          <a:solidFill>
            <a:srgbClr val="FFFF66"/>
          </a:solidFill>
          <a:ln w="9525">
            <a:noFill/>
          </a:ln>
        </p:spPr>
        <p:txBody>
          <a:bodyPr vert="eaVert">
            <a:spAutoFit/>
          </a:bodyPr>
          <a:p>
            <a:pPr algn="dist" eaLnBrk="0" hangingPunct="0"/>
            <a:r>
              <a:rPr lang="zh-CN" altLang="en-US" sz="1600" b="1" dirty="0">
                <a:solidFill>
                  <a:schemeClr val="accent2"/>
                </a:solidFill>
                <a:latin typeface="Times New Roman" panose="02020603050405020304" charset="0"/>
              </a:rPr>
              <a:t>小额即时付款程序</a:t>
            </a:r>
            <a:endParaRPr lang="zh-CN" altLang="en-US" sz="1600" b="1" dirty="0">
              <a:solidFill>
                <a:schemeClr val="accent2"/>
              </a:solidFill>
              <a:latin typeface="Times New Roman" panose="02020603050405020304" charset="0"/>
            </a:endParaRPr>
          </a:p>
        </p:txBody>
      </p:sp>
      <p:sp>
        <p:nvSpPr>
          <p:cNvPr id="258053" name="直接连接符 258052"/>
          <p:cNvSpPr/>
          <p:nvPr/>
        </p:nvSpPr>
        <p:spPr>
          <a:xfrm flipV="1">
            <a:off x="914400" y="457200"/>
            <a:ext cx="5867400" cy="0"/>
          </a:xfrm>
          <a:prstGeom prst="line">
            <a:avLst/>
          </a:prstGeom>
          <a:ln w="9525" cap="flat" cmpd="sng">
            <a:solidFill>
              <a:schemeClr val="tx1"/>
            </a:solidFill>
            <a:prstDash val="solid"/>
            <a:headEnd type="none" w="med" len="med"/>
            <a:tailEnd type="none" w="med" len="med"/>
          </a:ln>
        </p:spPr>
      </p:sp>
      <p:sp>
        <p:nvSpPr>
          <p:cNvPr id="258054" name="文本框 258053"/>
          <p:cNvSpPr txBox="1"/>
          <p:nvPr/>
        </p:nvSpPr>
        <p:spPr>
          <a:xfrm>
            <a:off x="1295400" y="120650"/>
            <a:ext cx="4953000" cy="336550"/>
          </a:xfrm>
          <a:prstGeom prst="rect">
            <a:avLst/>
          </a:prstGeom>
          <a:noFill/>
          <a:ln w="9525">
            <a:noFill/>
          </a:ln>
        </p:spPr>
        <p:txBody>
          <a:bodyPr>
            <a:spAutoFit/>
          </a:bodyPr>
          <a:p>
            <a:pPr eaLnBrk="0" hangingPunct="0"/>
            <a:r>
              <a:rPr lang="zh-CN" altLang="en-US" sz="1600" dirty="0">
                <a:latin typeface="Times New Roman" panose="02020603050405020304" charset="0"/>
              </a:rPr>
              <a:t>财务部                  　　出纳室                     请款部门</a:t>
            </a:r>
            <a:endParaRPr lang="zh-CN" altLang="en-US" sz="1600">
              <a:latin typeface="Times New Roman" panose="02020603050405020304" charset="0"/>
            </a:endParaRPr>
          </a:p>
        </p:txBody>
      </p:sp>
      <p:sp>
        <p:nvSpPr>
          <p:cNvPr id="258055" name="文本框 258054"/>
          <p:cNvSpPr txBox="1"/>
          <p:nvPr/>
        </p:nvSpPr>
        <p:spPr>
          <a:xfrm>
            <a:off x="990600" y="1308100"/>
            <a:ext cx="1346200" cy="639763"/>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核算会计核对单据并填制付款申请单和转帐传票</a:t>
            </a:r>
            <a:endParaRPr lang="zh-CN" altLang="en-US" sz="1200">
              <a:solidFill>
                <a:schemeClr val="accent2"/>
              </a:solidFill>
              <a:latin typeface="Times New Roman" panose="02020603050405020304" charset="0"/>
            </a:endParaRPr>
          </a:p>
        </p:txBody>
      </p:sp>
      <p:sp>
        <p:nvSpPr>
          <p:cNvPr id="258056" name="文本框 258055"/>
          <p:cNvSpPr txBox="1"/>
          <p:nvPr/>
        </p:nvSpPr>
        <p:spPr>
          <a:xfrm>
            <a:off x="4737100" y="5059363"/>
            <a:ext cx="12954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签收领款</a:t>
            </a:r>
            <a:endParaRPr lang="zh-CN" altLang="en-US" sz="1200">
              <a:solidFill>
                <a:schemeClr val="accent2"/>
              </a:solidFill>
              <a:latin typeface="Times New Roman" panose="02020603050405020304" charset="0"/>
            </a:endParaRPr>
          </a:p>
        </p:txBody>
      </p:sp>
      <p:sp>
        <p:nvSpPr>
          <p:cNvPr id="258057" name="直接连接符 258056"/>
          <p:cNvSpPr/>
          <p:nvPr/>
        </p:nvSpPr>
        <p:spPr>
          <a:xfrm>
            <a:off x="1600200" y="3716338"/>
            <a:ext cx="0" cy="228600"/>
          </a:xfrm>
          <a:prstGeom prst="line">
            <a:avLst/>
          </a:prstGeom>
          <a:ln w="9525" cap="flat" cmpd="sng">
            <a:solidFill>
              <a:schemeClr val="tx1"/>
            </a:solidFill>
            <a:prstDash val="solid"/>
            <a:headEnd type="none" w="med" len="med"/>
            <a:tailEnd type="triangle" w="med" len="med"/>
          </a:ln>
        </p:spPr>
      </p:sp>
      <p:sp>
        <p:nvSpPr>
          <p:cNvPr id="258058" name="文本框 258057"/>
          <p:cNvSpPr txBox="1"/>
          <p:nvPr/>
        </p:nvSpPr>
        <p:spPr>
          <a:xfrm>
            <a:off x="2882900" y="5062538"/>
            <a:ext cx="1371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出纳室付款</a:t>
            </a:r>
            <a:endParaRPr lang="zh-CN" altLang="en-US" sz="1200">
              <a:solidFill>
                <a:schemeClr val="accent2"/>
              </a:solidFill>
              <a:latin typeface="Times New Roman" panose="02020603050405020304" charset="0"/>
            </a:endParaRPr>
          </a:p>
        </p:txBody>
      </p:sp>
      <p:sp>
        <p:nvSpPr>
          <p:cNvPr id="258059" name="文本框 258058"/>
          <p:cNvSpPr txBox="1"/>
          <p:nvPr/>
        </p:nvSpPr>
        <p:spPr>
          <a:xfrm>
            <a:off x="1028700" y="3441700"/>
            <a:ext cx="11811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财务科长签审</a:t>
            </a:r>
            <a:endParaRPr lang="zh-CN" altLang="en-US" sz="1200">
              <a:solidFill>
                <a:schemeClr val="accent2"/>
              </a:solidFill>
              <a:latin typeface="Times New Roman" panose="02020603050405020304" charset="0"/>
            </a:endParaRPr>
          </a:p>
        </p:txBody>
      </p:sp>
      <p:sp>
        <p:nvSpPr>
          <p:cNvPr id="258060" name="直接连接符 258059"/>
          <p:cNvSpPr/>
          <p:nvPr/>
        </p:nvSpPr>
        <p:spPr>
          <a:xfrm>
            <a:off x="1600200" y="3276600"/>
            <a:ext cx="0" cy="228600"/>
          </a:xfrm>
          <a:prstGeom prst="line">
            <a:avLst/>
          </a:prstGeom>
          <a:ln w="9525" cap="flat" cmpd="sng">
            <a:solidFill>
              <a:schemeClr val="tx1"/>
            </a:solidFill>
            <a:prstDash val="solid"/>
            <a:headEnd type="none" w="med" len="med"/>
            <a:tailEnd type="triangle" w="med" len="med"/>
          </a:ln>
        </p:spPr>
      </p:sp>
      <p:sp>
        <p:nvSpPr>
          <p:cNvPr id="258061" name="直接连接符 258060"/>
          <p:cNvSpPr/>
          <p:nvPr/>
        </p:nvSpPr>
        <p:spPr>
          <a:xfrm>
            <a:off x="3556000" y="4859338"/>
            <a:ext cx="0" cy="228600"/>
          </a:xfrm>
          <a:prstGeom prst="line">
            <a:avLst/>
          </a:prstGeom>
          <a:ln w="9525" cap="flat" cmpd="sng">
            <a:solidFill>
              <a:schemeClr val="tx1"/>
            </a:solidFill>
            <a:prstDash val="solid"/>
            <a:headEnd type="none" w="med" len="med"/>
            <a:tailEnd type="triangle" w="med" len="med"/>
          </a:ln>
        </p:spPr>
      </p:sp>
      <p:sp>
        <p:nvSpPr>
          <p:cNvPr id="258062" name="直接连接符 258061"/>
          <p:cNvSpPr/>
          <p:nvPr/>
        </p:nvSpPr>
        <p:spPr>
          <a:xfrm flipH="1" flipV="1">
            <a:off x="3568700" y="5287963"/>
            <a:ext cx="0" cy="152400"/>
          </a:xfrm>
          <a:prstGeom prst="line">
            <a:avLst/>
          </a:prstGeom>
          <a:ln w="9525" cap="flat" cmpd="sng">
            <a:solidFill>
              <a:schemeClr val="tx1"/>
            </a:solidFill>
            <a:prstDash val="solid"/>
            <a:headEnd type="none" w="med" len="med"/>
            <a:tailEnd type="none" w="med" len="med"/>
          </a:ln>
        </p:spPr>
      </p:sp>
      <p:sp>
        <p:nvSpPr>
          <p:cNvPr id="258063" name="直接连接符 258062"/>
          <p:cNvSpPr/>
          <p:nvPr/>
        </p:nvSpPr>
        <p:spPr>
          <a:xfrm flipV="1">
            <a:off x="2133600" y="4567238"/>
            <a:ext cx="1066800" cy="0"/>
          </a:xfrm>
          <a:prstGeom prst="line">
            <a:avLst/>
          </a:prstGeom>
          <a:ln w="9525" cap="flat" cmpd="sng">
            <a:solidFill>
              <a:schemeClr val="tx1"/>
            </a:solidFill>
            <a:prstDash val="solid"/>
            <a:headEnd type="none" w="med" len="med"/>
            <a:tailEnd type="triangle" w="med" len="med"/>
          </a:ln>
        </p:spPr>
      </p:sp>
      <p:sp>
        <p:nvSpPr>
          <p:cNvPr id="258064" name="直接连接符 258063"/>
          <p:cNvSpPr/>
          <p:nvPr/>
        </p:nvSpPr>
        <p:spPr>
          <a:xfrm flipH="1">
            <a:off x="1981200" y="5440363"/>
            <a:ext cx="1587500" cy="0"/>
          </a:xfrm>
          <a:prstGeom prst="line">
            <a:avLst/>
          </a:prstGeom>
          <a:ln w="9525" cap="flat" cmpd="sng">
            <a:solidFill>
              <a:schemeClr val="tx1"/>
            </a:solidFill>
            <a:prstDash val="solid"/>
            <a:headEnd type="none" w="med" len="med"/>
            <a:tailEnd type="triangle" w="med" len="med"/>
          </a:ln>
        </p:spPr>
      </p:sp>
      <p:sp>
        <p:nvSpPr>
          <p:cNvPr id="258066" name="直接连接符 258065"/>
          <p:cNvSpPr/>
          <p:nvPr/>
        </p:nvSpPr>
        <p:spPr>
          <a:xfrm flipH="1">
            <a:off x="3962400" y="5257800"/>
            <a:ext cx="990600" cy="0"/>
          </a:xfrm>
          <a:prstGeom prst="line">
            <a:avLst/>
          </a:prstGeom>
          <a:ln w="9525" cap="flat" cmpd="sng">
            <a:solidFill>
              <a:schemeClr val="tx1"/>
            </a:solidFill>
            <a:prstDash val="solid"/>
            <a:headEnd type="none" w="med" len="med"/>
            <a:tailEnd type="triangle" w="med" len="med"/>
          </a:ln>
        </p:spPr>
      </p:sp>
      <p:sp>
        <p:nvSpPr>
          <p:cNvPr id="258067" name="直接连接符 258066"/>
          <p:cNvSpPr/>
          <p:nvPr/>
        </p:nvSpPr>
        <p:spPr>
          <a:xfrm>
            <a:off x="4038600" y="5181600"/>
            <a:ext cx="990600" cy="0"/>
          </a:xfrm>
          <a:prstGeom prst="line">
            <a:avLst/>
          </a:prstGeom>
          <a:ln w="9525" cap="flat" cmpd="sng">
            <a:solidFill>
              <a:schemeClr val="tx1"/>
            </a:solidFill>
            <a:prstDash val="solid"/>
            <a:headEnd type="none" w="med" len="med"/>
            <a:tailEnd type="triangle" w="med" len="med"/>
          </a:ln>
        </p:spPr>
      </p:sp>
      <p:sp>
        <p:nvSpPr>
          <p:cNvPr id="258068" name="流程图: 文档 258067"/>
          <p:cNvSpPr/>
          <p:nvPr/>
        </p:nvSpPr>
        <p:spPr>
          <a:xfrm>
            <a:off x="1441450" y="258127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8069" name="流程图: 文档 258068"/>
          <p:cNvSpPr/>
          <p:nvPr/>
        </p:nvSpPr>
        <p:spPr>
          <a:xfrm>
            <a:off x="1355725" y="265747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8070" name="流程图: 文档 258069"/>
          <p:cNvSpPr/>
          <p:nvPr/>
        </p:nvSpPr>
        <p:spPr>
          <a:xfrm>
            <a:off x="1274763" y="27336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付款</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申请单</a:t>
            </a:r>
            <a:endParaRPr lang="zh-CN" altLang="en-US" sz="1200">
              <a:latin typeface="Times New Roman" panose="02020603050405020304" charset="0"/>
            </a:endParaRPr>
          </a:p>
        </p:txBody>
      </p:sp>
      <p:sp>
        <p:nvSpPr>
          <p:cNvPr id="258071" name="文本框 258070"/>
          <p:cNvSpPr txBox="1"/>
          <p:nvPr/>
        </p:nvSpPr>
        <p:spPr>
          <a:xfrm>
            <a:off x="1684338" y="2714625"/>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58072" name="文本框 258071"/>
          <p:cNvSpPr txBox="1"/>
          <p:nvPr/>
        </p:nvSpPr>
        <p:spPr>
          <a:xfrm>
            <a:off x="1884363" y="25527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58073" name="流程图: 文档 258072"/>
          <p:cNvSpPr/>
          <p:nvPr/>
        </p:nvSpPr>
        <p:spPr>
          <a:xfrm>
            <a:off x="3405188" y="4125913"/>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8074" name="流程图: 文档 258073"/>
          <p:cNvSpPr/>
          <p:nvPr/>
        </p:nvSpPr>
        <p:spPr>
          <a:xfrm>
            <a:off x="3319463" y="4202113"/>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58075" name="流程图: 文档 258074"/>
          <p:cNvSpPr/>
          <p:nvPr/>
        </p:nvSpPr>
        <p:spPr>
          <a:xfrm>
            <a:off x="3238500" y="4278313"/>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付款</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申请表</a:t>
            </a:r>
            <a:endParaRPr lang="zh-CN" altLang="en-US" sz="1200">
              <a:latin typeface="Times New Roman" panose="02020603050405020304" charset="0"/>
            </a:endParaRPr>
          </a:p>
        </p:txBody>
      </p:sp>
      <p:sp>
        <p:nvSpPr>
          <p:cNvPr id="258076" name="文本框 258075"/>
          <p:cNvSpPr txBox="1"/>
          <p:nvPr/>
        </p:nvSpPr>
        <p:spPr>
          <a:xfrm>
            <a:off x="3648075" y="4259263"/>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58077" name="文本框 258076"/>
          <p:cNvSpPr txBox="1"/>
          <p:nvPr/>
        </p:nvSpPr>
        <p:spPr>
          <a:xfrm>
            <a:off x="3848100" y="409733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58078" name="流程图: 文档 258077"/>
          <p:cNvSpPr/>
          <p:nvPr/>
        </p:nvSpPr>
        <p:spPr>
          <a:xfrm>
            <a:off x="1333500" y="1930400"/>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记帐凭证</a:t>
            </a:r>
            <a:endParaRPr lang="zh-CN" altLang="en-US" sz="1200">
              <a:latin typeface="Times New Roman" panose="02020603050405020304" charset="0"/>
            </a:endParaRPr>
          </a:p>
        </p:txBody>
      </p:sp>
      <p:sp>
        <p:nvSpPr>
          <p:cNvPr id="258079" name="流程图: 文档 258078"/>
          <p:cNvSpPr/>
          <p:nvPr/>
        </p:nvSpPr>
        <p:spPr>
          <a:xfrm>
            <a:off x="1308100" y="5135563"/>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付款</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申请表</a:t>
            </a:r>
            <a:endParaRPr lang="zh-CN" altLang="en-US" sz="1200">
              <a:latin typeface="Times New Roman" panose="02020603050405020304" charset="0"/>
            </a:endParaRPr>
          </a:p>
        </p:txBody>
      </p:sp>
      <p:sp>
        <p:nvSpPr>
          <p:cNvPr id="258080" name="文本框 258079"/>
          <p:cNvSpPr txBox="1"/>
          <p:nvPr/>
        </p:nvSpPr>
        <p:spPr>
          <a:xfrm>
            <a:off x="1739900" y="5084763"/>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58081" name="文本框 258080"/>
          <p:cNvSpPr txBox="1"/>
          <p:nvPr/>
        </p:nvSpPr>
        <p:spPr>
          <a:xfrm>
            <a:off x="939800" y="5948363"/>
            <a:ext cx="1371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核算会计记帐</a:t>
            </a:r>
            <a:endParaRPr lang="zh-CN" altLang="en-US" sz="1200">
              <a:solidFill>
                <a:schemeClr val="accent2"/>
              </a:solidFill>
              <a:latin typeface="Times New Roman" panose="02020603050405020304" charset="0"/>
            </a:endParaRPr>
          </a:p>
        </p:txBody>
      </p:sp>
      <p:sp>
        <p:nvSpPr>
          <p:cNvPr id="258082" name="文本框 258081"/>
          <p:cNvSpPr txBox="1"/>
          <p:nvPr/>
        </p:nvSpPr>
        <p:spPr>
          <a:xfrm>
            <a:off x="990600" y="3919538"/>
            <a:ext cx="12573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财务部长签审</a:t>
            </a:r>
            <a:endParaRPr lang="zh-CN" altLang="en-US" sz="1200" dirty="0">
              <a:solidFill>
                <a:schemeClr val="accent2"/>
              </a:solidFill>
              <a:latin typeface="Times New Roman" panose="02020603050405020304" charset="0"/>
            </a:endParaRPr>
          </a:p>
        </p:txBody>
      </p:sp>
      <p:sp>
        <p:nvSpPr>
          <p:cNvPr id="258083" name="直接连接符 258082"/>
          <p:cNvSpPr/>
          <p:nvPr/>
        </p:nvSpPr>
        <p:spPr>
          <a:xfrm>
            <a:off x="1614488" y="4211638"/>
            <a:ext cx="0" cy="228600"/>
          </a:xfrm>
          <a:prstGeom prst="line">
            <a:avLst/>
          </a:prstGeom>
          <a:ln w="9525" cap="flat" cmpd="sng">
            <a:solidFill>
              <a:schemeClr val="tx1"/>
            </a:solidFill>
            <a:prstDash val="solid"/>
            <a:headEnd type="none" w="med" len="med"/>
            <a:tailEnd type="triangle" w="med" len="med"/>
          </a:ln>
        </p:spPr>
      </p:sp>
      <p:sp>
        <p:nvSpPr>
          <p:cNvPr id="258084" name="文本框 258083"/>
          <p:cNvSpPr txBox="1"/>
          <p:nvPr/>
        </p:nvSpPr>
        <p:spPr>
          <a:xfrm>
            <a:off x="925513" y="4421188"/>
            <a:ext cx="1398587"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财务副总终审</a:t>
            </a:r>
            <a:endParaRPr lang="zh-CN" altLang="en-US" sz="1200" dirty="0">
              <a:solidFill>
                <a:schemeClr val="accent2"/>
              </a:solidFill>
              <a:latin typeface="Times New Roman" panose="02020603050405020304" charset="0"/>
            </a:endParaRPr>
          </a:p>
        </p:txBody>
      </p:sp>
      <p:sp>
        <p:nvSpPr>
          <p:cNvPr id="258085" name="直接连接符 258084"/>
          <p:cNvSpPr/>
          <p:nvPr/>
        </p:nvSpPr>
        <p:spPr>
          <a:xfrm>
            <a:off x="1612900" y="5732463"/>
            <a:ext cx="0" cy="228600"/>
          </a:xfrm>
          <a:prstGeom prst="line">
            <a:avLst/>
          </a:prstGeom>
          <a:ln w="9525" cap="flat" cmpd="sng">
            <a:solidFill>
              <a:schemeClr val="tx1"/>
            </a:solidFill>
            <a:prstDash val="solid"/>
            <a:headEnd type="none" w="med" len="med"/>
            <a:tailEnd type="triangle" w="med" len="med"/>
          </a:ln>
        </p:spPr>
      </p:sp>
      <p:sp>
        <p:nvSpPr>
          <p:cNvPr id="258086" name="直接连接符 258085"/>
          <p:cNvSpPr/>
          <p:nvPr/>
        </p:nvSpPr>
        <p:spPr>
          <a:xfrm>
            <a:off x="1614488" y="4706938"/>
            <a:ext cx="0" cy="304800"/>
          </a:xfrm>
          <a:prstGeom prst="line">
            <a:avLst/>
          </a:prstGeom>
          <a:ln w="9525" cap="flat" cmpd="sng">
            <a:solidFill>
              <a:schemeClr val="tx1"/>
            </a:solidFill>
            <a:prstDash val="solid"/>
            <a:headEnd type="none" w="med" len="med"/>
            <a:tailEnd type="triangle" w="med" len="med"/>
          </a:ln>
        </p:spPr>
      </p:sp>
      <p:sp>
        <p:nvSpPr>
          <p:cNvPr id="258087" name="直接连接符 258086"/>
          <p:cNvSpPr/>
          <p:nvPr/>
        </p:nvSpPr>
        <p:spPr>
          <a:xfrm>
            <a:off x="1612900" y="6202363"/>
            <a:ext cx="0" cy="228600"/>
          </a:xfrm>
          <a:prstGeom prst="line">
            <a:avLst/>
          </a:prstGeom>
          <a:ln w="28575" cap="flat" cmpd="sng">
            <a:solidFill>
              <a:srgbClr val="FF3300"/>
            </a:solidFill>
            <a:prstDash val="solid"/>
            <a:headEnd type="none" w="med" len="med"/>
            <a:tailEnd type="none" w="med" len="med"/>
          </a:ln>
        </p:spPr>
      </p:sp>
      <p:sp>
        <p:nvSpPr>
          <p:cNvPr id="258088" name="直接连接符 258087"/>
          <p:cNvSpPr/>
          <p:nvPr/>
        </p:nvSpPr>
        <p:spPr>
          <a:xfrm>
            <a:off x="3581400" y="5668963"/>
            <a:ext cx="0" cy="762000"/>
          </a:xfrm>
          <a:prstGeom prst="line">
            <a:avLst/>
          </a:prstGeom>
          <a:ln w="28575" cap="flat" cmpd="sng">
            <a:solidFill>
              <a:srgbClr val="FF3300"/>
            </a:solidFill>
            <a:prstDash val="solid"/>
            <a:headEnd type="none" w="med" len="med"/>
            <a:tailEnd type="none" w="med" len="med"/>
          </a:ln>
        </p:spPr>
      </p:sp>
      <p:sp>
        <p:nvSpPr>
          <p:cNvPr id="258089" name="直接连接符 258088"/>
          <p:cNvSpPr/>
          <p:nvPr/>
        </p:nvSpPr>
        <p:spPr>
          <a:xfrm>
            <a:off x="1600200" y="6430963"/>
            <a:ext cx="685800" cy="0"/>
          </a:xfrm>
          <a:prstGeom prst="line">
            <a:avLst/>
          </a:prstGeom>
          <a:ln w="28575" cap="flat" cmpd="sng">
            <a:solidFill>
              <a:srgbClr val="FF3300"/>
            </a:solidFill>
            <a:prstDash val="solid"/>
            <a:headEnd type="none" w="med" len="med"/>
            <a:tailEnd type="triangle" w="med" len="med"/>
          </a:ln>
        </p:spPr>
      </p:sp>
      <p:sp>
        <p:nvSpPr>
          <p:cNvPr id="258090" name="直接连接符 258089"/>
          <p:cNvSpPr/>
          <p:nvPr/>
        </p:nvSpPr>
        <p:spPr>
          <a:xfrm flipH="1">
            <a:off x="2971800" y="6430963"/>
            <a:ext cx="609600" cy="0"/>
          </a:xfrm>
          <a:prstGeom prst="line">
            <a:avLst/>
          </a:prstGeom>
          <a:ln w="28575" cap="flat" cmpd="sng">
            <a:solidFill>
              <a:srgbClr val="FF3300"/>
            </a:solidFill>
            <a:prstDash val="solid"/>
            <a:headEnd type="none" w="med" len="med"/>
            <a:tailEnd type="triangle" w="med" len="med"/>
          </a:ln>
        </p:spPr>
      </p:sp>
      <p:sp>
        <p:nvSpPr>
          <p:cNvPr id="258091" name="文本框 258090"/>
          <p:cNvSpPr txBox="1"/>
          <p:nvPr/>
        </p:nvSpPr>
        <p:spPr>
          <a:xfrm>
            <a:off x="1981200" y="6296025"/>
            <a:ext cx="1295400" cy="274638"/>
          </a:xfrm>
          <a:prstGeom prst="rect">
            <a:avLst/>
          </a:prstGeom>
          <a:noFill/>
          <a:ln w="9525">
            <a:noFill/>
          </a:ln>
        </p:spPr>
        <p:txBody>
          <a:bodyPr>
            <a:spAutoFit/>
          </a:bodyPr>
          <a:p>
            <a:pPr algn="ctr" eaLnBrk="0" hangingPunct="0"/>
            <a:r>
              <a:rPr lang="zh-CN" altLang="en-US" sz="1200" b="1" dirty="0">
                <a:solidFill>
                  <a:srgbClr val="FF3300"/>
                </a:solidFill>
                <a:latin typeface="Times New Roman" panose="02020603050405020304" charset="0"/>
              </a:rPr>
              <a:t>月底对帐</a:t>
            </a:r>
            <a:endParaRPr lang="zh-CN" altLang="en-US" sz="1200" b="1">
              <a:solidFill>
                <a:srgbClr val="FF3300"/>
              </a:solidFill>
              <a:latin typeface="Times New Roman" panose="02020603050405020304" charset="0"/>
            </a:endParaRPr>
          </a:p>
        </p:txBody>
      </p:sp>
      <p:sp>
        <p:nvSpPr>
          <p:cNvPr id="258092" name="流程图: 文档 258091"/>
          <p:cNvSpPr/>
          <p:nvPr/>
        </p:nvSpPr>
        <p:spPr>
          <a:xfrm>
            <a:off x="5054600" y="1447800"/>
            <a:ext cx="6858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8093" name="文本框 258092"/>
          <p:cNvSpPr txBox="1"/>
          <p:nvPr/>
        </p:nvSpPr>
        <p:spPr>
          <a:xfrm>
            <a:off x="4953000" y="1463675"/>
            <a:ext cx="9144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报帐签审单和附件</a:t>
            </a:r>
            <a:endParaRPr lang="zh-CN" altLang="en-US" sz="1200">
              <a:latin typeface="Times New Roman" panose="02020603050405020304" charset="0"/>
            </a:endParaRPr>
          </a:p>
        </p:txBody>
      </p:sp>
      <p:sp>
        <p:nvSpPr>
          <p:cNvPr id="258100" name="流程图: 文档 258099"/>
          <p:cNvSpPr/>
          <p:nvPr/>
        </p:nvSpPr>
        <p:spPr>
          <a:xfrm>
            <a:off x="5054600" y="733425"/>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8101" name="文本框 258100"/>
          <p:cNvSpPr txBox="1"/>
          <p:nvPr/>
        </p:nvSpPr>
        <p:spPr>
          <a:xfrm>
            <a:off x="4991100" y="749300"/>
            <a:ext cx="8382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借款申请单和附件</a:t>
            </a:r>
            <a:endParaRPr lang="zh-CN" altLang="en-US" sz="1200">
              <a:latin typeface="Times New Roman" panose="02020603050405020304" charset="0"/>
            </a:endParaRPr>
          </a:p>
        </p:txBody>
      </p:sp>
      <p:sp>
        <p:nvSpPr>
          <p:cNvPr id="258102" name="文本框 258101"/>
          <p:cNvSpPr txBox="1"/>
          <p:nvPr/>
        </p:nvSpPr>
        <p:spPr>
          <a:xfrm>
            <a:off x="5181600" y="1155700"/>
            <a:ext cx="457200" cy="304800"/>
          </a:xfrm>
          <a:prstGeom prst="rect">
            <a:avLst/>
          </a:prstGeom>
          <a:noFill/>
          <a:ln w="9525">
            <a:noFill/>
          </a:ln>
        </p:spPr>
        <p:txBody>
          <a:bodyPr>
            <a:spAutoFit/>
          </a:bodyPr>
          <a:p>
            <a:pPr algn="ctr" eaLnBrk="0" hangingPunct="0"/>
            <a:r>
              <a:rPr lang="zh-CN" altLang="en-US" sz="1400" b="1">
                <a:solidFill>
                  <a:schemeClr val="accent2"/>
                </a:solidFill>
                <a:latin typeface="Times New Roman" panose="02020603050405020304" charset="0"/>
              </a:rPr>
              <a:t>或</a:t>
            </a:r>
            <a:endParaRPr lang="zh-CN" altLang="en-US" sz="1400" b="1">
              <a:solidFill>
                <a:schemeClr val="accent2"/>
              </a:solidFill>
              <a:latin typeface="Times New Roman" panose="02020603050405020304" charset="0"/>
            </a:endParaRPr>
          </a:p>
        </p:txBody>
      </p:sp>
      <p:sp>
        <p:nvSpPr>
          <p:cNvPr id="258103" name="文本框 258102"/>
          <p:cNvSpPr txBox="1"/>
          <p:nvPr/>
        </p:nvSpPr>
        <p:spPr>
          <a:xfrm>
            <a:off x="4775200" y="469900"/>
            <a:ext cx="12954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经终审核准的</a:t>
            </a:r>
            <a:endParaRPr lang="zh-CN" altLang="en-US" sz="1200">
              <a:solidFill>
                <a:schemeClr val="accent2"/>
              </a:solidFill>
              <a:latin typeface="Times New Roman" panose="02020603050405020304" charset="0"/>
            </a:endParaRPr>
          </a:p>
        </p:txBody>
      </p:sp>
      <p:sp>
        <p:nvSpPr>
          <p:cNvPr id="258104" name="直接连接符 258103"/>
          <p:cNvSpPr/>
          <p:nvPr/>
        </p:nvSpPr>
        <p:spPr>
          <a:xfrm flipH="1">
            <a:off x="2514600" y="787400"/>
            <a:ext cx="2451100" cy="0"/>
          </a:xfrm>
          <a:prstGeom prst="line">
            <a:avLst/>
          </a:prstGeom>
          <a:ln w="9525" cap="flat" cmpd="sng">
            <a:solidFill>
              <a:schemeClr val="tx1"/>
            </a:solidFill>
            <a:prstDash val="solid"/>
            <a:headEnd type="none" w="med" len="med"/>
            <a:tailEnd type="triangle" w="med" len="med"/>
          </a:ln>
        </p:spPr>
      </p:sp>
      <p:sp>
        <p:nvSpPr>
          <p:cNvPr id="258105" name="流程图: 文档 258104"/>
          <p:cNvSpPr/>
          <p:nvPr/>
        </p:nvSpPr>
        <p:spPr>
          <a:xfrm>
            <a:off x="1778000" y="533400"/>
            <a:ext cx="6858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8106" name="文本框 258105"/>
          <p:cNvSpPr txBox="1"/>
          <p:nvPr/>
        </p:nvSpPr>
        <p:spPr>
          <a:xfrm>
            <a:off x="1676400" y="549275"/>
            <a:ext cx="9144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报帐签审单和附件</a:t>
            </a:r>
            <a:endParaRPr lang="zh-CN" altLang="en-US" sz="1200">
              <a:latin typeface="Times New Roman" panose="02020603050405020304" charset="0"/>
            </a:endParaRPr>
          </a:p>
        </p:txBody>
      </p:sp>
      <p:sp>
        <p:nvSpPr>
          <p:cNvPr id="258107" name="流程图: 文档 258106"/>
          <p:cNvSpPr/>
          <p:nvPr/>
        </p:nvSpPr>
        <p:spPr>
          <a:xfrm>
            <a:off x="825500" y="523875"/>
            <a:ext cx="70485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8108" name="文本框 258107"/>
          <p:cNvSpPr txBox="1"/>
          <p:nvPr/>
        </p:nvSpPr>
        <p:spPr>
          <a:xfrm>
            <a:off x="762000" y="539750"/>
            <a:ext cx="8382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借款申请单和附件</a:t>
            </a:r>
            <a:endParaRPr lang="zh-CN" altLang="en-US" sz="1200">
              <a:latin typeface="Times New Roman" panose="02020603050405020304" charset="0"/>
            </a:endParaRPr>
          </a:p>
        </p:txBody>
      </p:sp>
      <p:sp>
        <p:nvSpPr>
          <p:cNvPr id="258109" name="文本框 258108"/>
          <p:cNvSpPr txBox="1"/>
          <p:nvPr/>
        </p:nvSpPr>
        <p:spPr>
          <a:xfrm>
            <a:off x="1447800" y="533400"/>
            <a:ext cx="457200" cy="304800"/>
          </a:xfrm>
          <a:prstGeom prst="rect">
            <a:avLst/>
          </a:prstGeom>
          <a:noFill/>
          <a:ln w="9525">
            <a:noFill/>
          </a:ln>
        </p:spPr>
        <p:txBody>
          <a:bodyPr>
            <a:spAutoFit/>
          </a:bodyPr>
          <a:p>
            <a:pPr algn="ctr" eaLnBrk="0" hangingPunct="0"/>
            <a:r>
              <a:rPr lang="zh-CN" altLang="en-US" sz="1400" b="1">
                <a:solidFill>
                  <a:schemeClr val="accent2"/>
                </a:solidFill>
                <a:latin typeface="Times New Roman" panose="02020603050405020304" charset="0"/>
              </a:rPr>
              <a:t>或</a:t>
            </a:r>
            <a:endParaRPr lang="zh-CN" altLang="en-US" sz="1400" b="1">
              <a:solidFill>
                <a:schemeClr val="accent2"/>
              </a:solidFill>
              <a:latin typeface="Times New Roman" panose="02020603050405020304" charset="0"/>
            </a:endParaRPr>
          </a:p>
        </p:txBody>
      </p:sp>
      <p:sp>
        <p:nvSpPr>
          <p:cNvPr id="258110" name="直接连接符 258109"/>
          <p:cNvSpPr/>
          <p:nvPr/>
        </p:nvSpPr>
        <p:spPr>
          <a:xfrm>
            <a:off x="1143000" y="1143000"/>
            <a:ext cx="990600" cy="0"/>
          </a:xfrm>
          <a:prstGeom prst="line">
            <a:avLst/>
          </a:prstGeom>
          <a:ln w="9525" cap="flat" cmpd="sng">
            <a:solidFill>
              <a:schemeClr val="tx1"/>
            </a:solidFill>
            <a:prstDash val="solid"/>
            <a:headEnd type="none" w="med" len="med"/>
            <a:tailEnd type="none" w="med" len="med"/>
          </a:ln>
        </p:spPr>
      </p:sp>
      <p:sp>
        <p:nvSpPr>
          <p:cNvPr id="258111" name="直接连接符 258110"/>
          <p:cNvSpPr/>
          <p:nvPr/>
        </p:nvSpPr>
        <p:spPr>
          <a:xfrm>
            <a:off x="1143000" y="990600"/>
            <a:ext cx="0" cy="152400"/>
          </a:xfrm>
          <a:prstGeom prst="line">
            <a:avLst/>
          </a:prstGeom>
          <a:ln w="9525" cap="flat" cmpd="sng">
            <a:solidFill>
              <a:schemeClr val="tx1"/>
            </a:solidFill>
            <a:prstDash val="solid"/>
            <a:headEnd type="none" w="med" len="med"/>
            <a:tailEnd type="none" w="med" len="med"/>
          </a:ln>
        </p:spPr>
      </p:sp>
      <p:sp>
        <p:nvSpPr>
          <p:cNvPr id="258112" name="直接连接符 258111"/>
          <p:cNvSpPr/>
          <p:nvPr/>
        </p:nvSpPr>
        <p:spPr>
          <a:xfrm>
            <a:off x="2133600" y="990600"/>
            <a:ext cx="0" cy="152400"/>
          </a:xfrm>
          <a:prstGeom prst="line">
            <a:avLst/>
          </a:prstGeom>
          <a:ln w="9525" cap="flat" cmpd="sng">
            <a:solidFill>
              <a:schemeClr val="tx1"/>
            </a:solidFill>
            <a:prstDash val="solid"/>
            <a:headEnd type="none" w="med" len="med"/>
            <a:tailEnd type="none" w="med" len="med"/>
          </a:ln>
        </p:spPr>
      </p:sp>
      <p:sp>
        <p:nvSpPr>
          <p:cNvPr id="258113" name="直接连接符 258112"/>
          <p:cNvSpPr/>
          <p:nvPr/>
        </p:nvSpPr>
        <p:spPr>
          <a:xfrm>
            <a:off x="1638300" y="1143000"/>
            <a:ext cx="0" cy="228600"/>
          </a:xfrm>
          <a:prstGeom prst="line">
            <a:avLst/>
          </a:prstGeom>
          <a:ln w="9525" cap="flat" cmpd="sng">
            <a:solidFill>
              <a:schemeClr val="tx1"/>
            </a:solidFill>
            <a:prstDash val="solid"/>
            <a:headEnd type="none" w="med" len="med"/>
            <a:tailEnd type="triangle" w="med" len="med"/>
          </a:ln>
        </p:spPr>
      </p:sp>
      <p:sp>
        <p:nvSpPr>
          <p:cNvPr id="258114" name="文本框 258113"/>
          <p:cNvSpPr txBox="1"/>
          <p:nvPr/>
        </p:nvSpPr>
        <p:spPr>
          <a:xfrm>
            <a:off x="1524000" y="3662363"/>
            <a:ext cx="990600" cy="274637"/>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1000</a:t>
            </a:r>
            <a:r>
              <a:rPr lang="zh-CN" altLang="en-US" sz="1200" dirty="0">
                <a:solidFill>
                  <a:schemeClr val="accent2"/>
                </a:solidFill>
                <a:latin typeface="Times New Roman" panose="02020603050405020304" charset="0"/>
              </a:rPr>
              <a:t>元以上</a:t>
            </a:r>
            <a:endParaRPr lang="zh-CN" altLang="en-US" sz="1200" dirty="0">
              <a:solidFill>
                <a:schemeClr val="accent2"/>
              </a:solidFill>
              <a:latin typeface="Times New Roman" panose="02020603050405020304" charset="0"/>
            </a:endParaRPr>
          </a:p>
        </p:txBody>
      </p:sp>
      <p:sp>
        <p:nvSpPr>
          <p:cNvPr id="258115" name="文本框 258114"/>
          <p:cNvSpPr txBox="1"/>
          <p:nvPr/>
        </p:nvSpPr>
        <p:spPr>
          <a:xfrm>
            <a:off x="1536700" y="4152900"/>
            <a:ext cx="990600" cy="274638"/>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5000</a:t>
            </a:r>
            <a:r>
              <a:rPr lang="zh-CN" altLang="en-US" sz="1200" dirty="0">
                <a:solidFill>
                  <a:schemeClr val="accent2"/>
                </a:solidFill>
                <a:latin typeface="Times New Roman" panose="02020603050405020304" charset="0"/>
              </a:rPr>
              <a:t>元以上</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0210" name="文本框 350209"/>
          <p:cNvSpPr txBox="1"/>
          <p:nvPr/>
        </p:nvSpPr>
        <p:spPr>
          <a:xfrm>
            <a:off x="152400" y="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350211" name="文本框 350210"/>
          <p:cNvSpPr txBox="1"/>
          <p:nvPr/>
        </p:nvSpPr>
        <p:spPr>
          <a:xfrm>
            <a:off x="0" y="0"/>
            <a:ext cx="428625" cy="3505200"/>
          </a:xfrm>
          <a:prstGeom prst="rect">
            <a:avLst/>
          </a:prstGeom>
          <a:solidFill>
            <a:srgbClr val="FFFF66"/>
          </a:solidFill>
          <a:ln w="9525">
            <a:noFill/>
          </a:ln>
        </p:spPr>
        <p:txBody>
          <a:bodyPr vert="eaVert">
            <a:spAutoFit/>
          </a:bodyPr>
          <a:p>
            <a:pPr algn="dist" eaLnBrk="0" hangingPunct="0"/>
            <a:r>
              <a:rPr lang="zh-CN" altLang="en-US" sz="1600" b="1" dirty="0">
                <a:solidFill>
                  <a:schemeClr val="accent2"/>
                </a:solidFill>
                <a:latin typeface="Times New Roman" panose="02020603050405020304" charset="0"/>
              </a:rPr>
              <a:t>内部用车运费结算流程</a:t>
            </a:r>
            <a:endParaRPr lang="zh-CN" altLang="en-US" sz="1600" b="1" dirty="0">
              <a:solidFill>
                <a:schemeClr val="accent2"/>
              </a:solidFill>
              <a:latin typeface="Times New Roman" panose="02020603050405020304" charset="0"/>
            </a:endParaRPr>
          </a:p>
        </p:txBody>
      </p:sp>
      <p:sp>
        <p:nvSpPr>
          <p:cNvPr id="350212" name="直接连接符 350211"/>
          <p:cNvSpPr/>
          <p:nvPr/>
        </p:nvSpPr>
        <p:spPr>
          <a:xfrm flipV="1">
            <a:off x="1143000" y="457200"/>
            <a:ext cx="5029200" cy="0"/>
          </a:xfrm>
          <a:prstGeom prst="line">
            <a:avLst/>
          </a:prstGeom>
          <a:ln w="9525" cap="flat" cmpd="sng">
            <a:solidFill>
              <a:schemeClr val="tx1"/>
            </a:solidFill>
            <a:prstDash val="solid"/>
            <a:headEnd type="none" w="med" len="med"/>
            <a:tailEnd type="none" w="med" len="med"/>
          </a:ln>
        </p:spPr>
      </p:sp>
      <p:sp>
        <p:nvSpPr>
          <p:cNvPr id="350213" name="文本框 350212"/>
          <p:cNvSpPr txBox="1"/>
          <p:nvPr/>
        </p:nvSpPr>
        <p:spPr>
          <a:xfrm>
            <a:off x="1295400" y="120650"/>
            <a:ext cx="4953000" cy="336550"/>
          </a:xfrm>
          <a:prstGeom prst="rect">
            <a:avLst/>
          </a:prstGeom>
          <a:noFill/>
          <a:ln w="9525">
            <a:noFill/>
          </a:ln>
        </p:spPr>
        <p:txBody>
          <a:bodyPr>
            <a:spAutoFit/>
          </a:bodyPr>
          <a:p>
            <a:pPr eaLnBrk="0" hangingPunct="0"/>
            <a:r>
              <a:rPr lang="zh-CN" altLang="en-US" sz="1600" dirty="0">
                <a:latin typeface="Times New Roman" panose="02020603050405020304" charset="0"/>
              </a:rPr>
              <a:t>运输部                  　　人事行政部                     财务部</a:t>
            </a:r>
            <a:endParaRPr lang="zh-CN" altLang="en-US" sz="1600">
              <a:latin typeface="Times New Roman" panose="02020603050405020304" charset="0"/>
            </a:endParaRPr>
          </a:p>
        </p:txBody>
      </p:sp>
      <p:sp>
        <p:nvSpPr>
          <p:cNvPr id="350214" name="文本框 350213"/>
          <p:cNvSpPr txBox="1"/>
          <p:nvPr/>
        </p:nvSpPr>
        <p:spPr>
          <a:xfrm>
            <a:off x="1079500" y="533400"/>
            <a:ext cx="1219200" cy="639763"/>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运输部根据派车单编制部门用车汇总表</a:t>
            </a:r>
            <a:endParaRPr lang="zh-CN" altLang="en-US" sz="1200">
              <a:solidFill>
                <a:schemeClr val="accent2"/>
              </a:solidFill>
              <a:latin typeface="Times New Roman" panose="02020603050405020304" charset="0"/>
            </a:endParaRPr>
          </a:p>
        </p:txBody>
      </p:sp>
      <p:sp>
        <p:nvSpPr>
          <p:cNvPr id="350216" name="直接连接符 350215"/>
          <p:cNvSpPr/>
          <p:nvPr/>
        </p:nvSpPr>
        <p:spPr>
          <a:xfrm>
            <a:off x="1651000" y="2243138"/>
            <a:ext cx="0" cy="228600"/>
          </a:xfrm>
          <a:prstGeom prst="line">
            <a:avLst/>
          </a:prstGeom>
          <a:ln w="9525" cap="flat" cmpd="sng">
            <a:solidFill>
              <a:schemeClr val="tx1"/>
            </a:solidFill>
            <a:prstDash val="solid"/>
            <a:headEnd type="none" w="med" len="med"/>
            <a:tailEnd type="triangle" w="med" len="med"/>
          </a:ln>
        </p:spPr>
      </p:sp>
      <p:sp>
        <p:nvSpPr>
          <p:cNvPr id="350218" name="文本框 350217"/>
          <p:cNvSpPr txBox="1"/>
          <p:nvPr/>
        </p:nvSpPr>
        <p:spPr>
          <a:xfrm>
            <a:off x="1079500" y="1968500"/>
            <a:ext cx="11811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调度长签审</a:t>
            </a:r>
            <a:endParaRPr lang="zh-CN" altLang="en-US" sz="1200">
              <a:solidFill>
                <a:schemeClr val="accent2"/>
              </a:solidFill>
              <a:latin typeface="Times New Roman" panose="02020603050405020304" charset="0"/>
            </a:endParaRPr>
          </a:p>
        </p:txBody>
      </p:sp>
      <p:sp>
        <p:nvSpPr>
          <p:cNvPr id="350219" name="直接连接符 350218"/>
          <p:cNvSpPr/>
          <p:nvPr/>
        </p:nvSpPr>
        <p:spPr>
          <a:xfrm>
            <a:off x="1651000" y="1803400"/>
            <a:ext cx="0" cy="228600"/>
          </a:xfrm>
          <a:prstGeom prst="line">
            <a:avLst/>
          </a:prstGeom>
          <a:ln w="9525" cap="flat" cmpd="sng">
            <a:solidFill>
              <a:schemeClr val="tx1"/>
            </a:solidFill>
            <a:prstDash val="solid"/>
            <a:headEnd type="none" w="med" len="med"/>
            <a:tailEnd type="triangle" w="med" len="med"/>
          </a:ln>
        </p:spPr>
      </p:sp>
      <p:sp>
        <p:nvSpPr>
          <p:cNvPr id="350236" name="流程图: 文档 350235"/>
          <p:cNvSpPr/>
          <p:nvPr/>
        </p:nvSpPr>
        <p:spPr>
          <a:xfrm>
            <a:off x="1333500" y="1181100"/>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部门用车</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汇总表</a:t>
            </a:r>
            <a:endParaRPr lang="zh-CN" altLang="en-US" sz="1200">
              <a:latin typeface="Times New Roman" panose="02020603050405020304" charset="0"/>
            </a:endParaRPr>
          </a:p>
        </p:txBody>
      </p:sp>
      <p:sp>
        <p:nvSpPr>
          <p:cNvPr id="350240" name="文本框 350239"/>
          <p:cNvSpPr txBox="1"/>
          <p:nvPr/>
        </p:nvSpPr>
        <p:spPr>
          <a:xfrm>
            <a:off x="1041400" y="2446338"/>
            <a:ext cx="12573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350266" name="流程图: 文档 350265"/>
          <p:cNvSpPr/>
          <p:nvPr/>
        </p:nvSpPr>
        <p:spPr>
          <a:xfrm>
            <a:off x="3505200" y="2289175"/>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部门用车</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汇总表</a:t>
            </a:r>
            <a:endParaRPr lang="zh-CN" altLang="en-US" sz="1200">
              <a:latin typeface="Times New Roman" panose="02020603050405020304" charset="0"/>
            </a:endParaRPr>
          </a:p>
        </p:txBody>
      </p:sp>
      <p:sp>
        <p:nvSpPr>
          <p:cNvPr id="350267" name="直接连接符 350266"/>
          <p:cNvSpPr/>
          <p:nvPr/>
        </p:nvSpPr>
        <p:spPr>
          <a:xfrm>
            <a:off x="2057400" y="2590800"/>
            <a:ext cx="1371600" cy="0"/>
          </a:xfrm>
          <a:prstGeom prst="line">
            <a:avLst/>
          </a:prstGeom>
          <a:ln w="9525" cap="flat" cmpd="sng">
            <a:solidFill>
              <a:schemeClr val="tx1"/>
            </a:solidFill>
            <a:prstDash val="solid"/>
            <a:headEnd type="none" w="med" len="med"/>
            <a:tailEnd type="triangle" w="med" len="med"/>
          </a:ln>
        </p:spPr>
      </p:sp>
      <p:sp>
        <p:nvSpPr>
          <p:cNvPr id="350268" name="直接连接符 350267"/>
          <p:cNvSpPr/>
          <p:nvPr/>
        </p:nvSpPr>
        <p:spPr>
          <a:xfrm>
            <a:off x="3848100" y="2895600"/>
            <a:ext cx="0" cy="228600"/>
          </a:xfrm>
          <a:prstGeom prst="line">
            <a:avLst/>
          </a:prstGeom>
          <a:ln w="9525" cap="flat" cmpd="sng">
            <a:solidFill>
              <a:schemeClr val="tx1"/>
            </a:solidFill>
            <a:prstDash val="solid"/>
            <a:headEnd type="none" w="med" len="med"/>
            <a:tailEnd type="triangle" w="med" len="med"/>
          </a:ln>
        </p:spPr>
      </p:sp>
      <p:sp>
        <p:nvSpPr>
          <p:cNvPr id="350269" name="文本框 350268"/>
          <p:cNvSpPr txBox="1"/>
          <p:nvPr/>
        </p:nvSpPr>
        <p:spPr>
          <a:xfrm>
            <a:off x="3365500" y="3098800"/>
            <a:ext cx="990600" cy="639763"/>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行政科核对派车单后签字确认</a:t>
            </a:r>
            <a:endParaRPr lang="zh-CN" altLang="en-US" sz="1200">
              <a:solidFill>
                <a:schemeClr val="accent2"/>
              </a:solidFill>
              <a:latin typeface="Times New Roman" panose="02020603050405020304" charset="0"/>
            </a:endParaRPr>
          </a:p>
        </p:txBody>
      </p:sp>
      <p:sp>
        <p:nvSpPr>
          <p:cNvPr id="350270" name="流程图: 文档 350269"/>
          <p:cNvSpPr/>
          <p:nvPr/>
        </p:nvSpPr>
        <p:spPr>
          <a:xfrm>
            <a:off x="5321300" y="3046413"/>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部门用车</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汇总表</a:t>
            </a:r>
            <a:endParaRPr lang="zh-CN" altLang="en-US" sz="1200">
              <a:latin typeface="Times New Roman" panose="02020603050405020304" charset="0"/>
            </a:endParaRPr>
          </a:p>
        </p:txBody>
      </p:sp>
      <p:sp>
        <p:nvSpPr>
          <p:cNvPr id="350271" name="直接连接符 350270"/>
          <p:cNvSpPr/>
          <p:nvPr/>
        </p:nvSpPr>
        <p:spPr>
          <a:xfrm flipV="1">
            <a:off x="4229100" y="3348038"/>
            <a:ext cx="1054100" cy="4762"/>
          </a:xfrm>
          <a:prstGeom prst="line">
            <a:avLst/>
          </a:prstGeom>
          <a:ln w="9525" cap="flat" cmpd="sng">
            <a:solidFill>
              <a:schemeClr val="tx1"/>
            </a:solidFill>
            <a:prstDash val="solid"/>
            <a:headEnd type="none" w="med" len="med"/>
            <a:tailEnd type="triangle" w="med" len="med"/>
          </a:ln>
        </p:spPr>
      </p:sp>
      <p:sp>
        <p:nvSpPr>
          <p:cNvPr id="350272" name="直接连接符 350271"/>
          <p:cNvSpPr/>
          <p:nvPr/>
        </p:nvSpPr>
        <p:spPr>
          <a:xfrm>
            <a:off x="5664200" y="3652838"/>
            <a:ext cx="0" cy="228600"/>
          </a:xfrm>
          <a:prstGeom prst="line">
            <a:avLst/>
          </a:prstGeom>
          <a:ln w="9525" cap="flat" cmpd="sng">
            <a:solidFill>
              <a:schemeClr val="tx1"/>
            </a:solidFill>
            <a:prstDash val="solid"/>
            <a:headEnd type="none" w="med" len="med"/>
            <a:tailEnd type="triangle" w="med" len="med"/>
          </a:ln>
        </p:spPr>
      </p:sp>
      <p:sp>
        <p:nvSpPr>
          <p:cNvPr id="350273" name="文本框 350272"/>
          <p:cNvSpPr txBox="1"/>
          <p:nvPr/>
        </p:nvSpPr>
        <p:spPr>
          <a:xfrm>
            <a:off x="5181600" y="3856038"/>
            <a:ext cx="990600" cy="639762"/>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核算会计依据汇总表分摊费用记帐</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1235" name="文本框 351234"/>
          <p:cNvSpPr txBox="1"/>
          <p:nvPr/>
        </p:nvSpPr>
        <p:spPr>
          <a:xfrm>
            <a:off x="0" y="0"/>
            <a:ext cx="428625" cy="3505200"/>
          </a:xfrm>
          <a:prstGeom prst="rect">
            <a:avLst/>
          </a:prstGeom>
          <a:solidFill>
            <a:srgbClr val="FFFF66"/>
          </a:solidFill>
          <a:ln w="9525">
            <a:noFill/>
          </a:ln>
        </p:spPr>
        <p:txBody>
          <a:bodyPr vert="eaVert">
            <a:spAutoFit/>
          </a:bodyPr>
          <a:p>
            <a:pPr algn="dist" eaLnBrk="0" hangingPunct="0"/>
            <a:r>
              <a:rPr lang="zh-CN" altLang="en-US" sz="1600" b="1" dirty="0">
                <a:solidFill>
                  <a:schemeClr val="accent2"/>
                </a:solidFill>
                <a:latin typeface="Times New Roman" panose="02020603050405020304" charset="0"/>
              </a:rPr>
              <a:t>车辆出租及费用结算流程</a:t>
            </a:r>
            <a:endParaRPr lang="zh-CN" altLang="en-US" sz="1600" b="1" dirty="0">
              <a:solidFill>
                <a:schemeClr val="accent2"/>
              </a:solidFill>
              <a:latin typeface="Times New Roman" panose="02020603050405020304" charset="0"/>
            </a:endParaRPr>
          </a:p>
        </p:txBody>
      </p:sp>
      <p:sp>
        <p:nvSpPr>
          <p:cNvPr id="351236" name="直接连接符 351235"/>
          <p:cNvSpPr/>
          <p:nvPr/>
        </p:nvSpPr>
        <p:spPr>
          <a:xfrm flipV="1">
            <a:off x="838200" y="457200"/>
            <a:ext cx="5410200" cy="0"/>
          </a:xfrm>
          <a:prstGeom prst="line">
            <a:avLst/>
          </a:prstGeom>
          <a:ln w="9525" cap="flat" cmpd="sng">
            <a:solidFill>
              <a:schemeClr val="tx1"/>
            </a:solidFill>
            <a:prstDash val="solid"/>
            <a:headEnd type="none" w="med" len="med"/>
            <a:tailEnd type="none" w="med" len="med"/>
          </a:ln>
        </p:spPr>
      </p:sp>
      <p:sp>
        <p:nvSpPr>
          <p:cNvPr id="351237" name="文本框 351236"/>
          <p:cNvSpPr txBox="1"/>
          <p:nvPr/>
        </p:nvSpPr>
        <p:spPr>
          <a:xfrm>
            <a:off x="990600" y="120650"/>
            <a:ext cx="5410200" cy="336550"/>
          </a:xfrm>
          <a:prstGeom prst="rect">
            <a:avLst/>
          </a:prstGeom>
          <a:noFill/>
          <a:ln w="9525">
            <a:noFill/>
          </a:ln>
        </p:spPr>
        <p:txBody>
          <a:bodyPr>
            <a:spAutoFit/>
          </a:bodyPr>
          <a:p>
            <a:pPr eaLnBrk="0" hangingPunct="0"/>
            <a:r>
              <a:rPr lang="zh-CN" altLang="en-US" sz="1600" dirty="0">
                <a:latin typeface="Times New Roman" panose="02020603050405020304" charset="0"/>
              </a:rPr>
              <a:t>租车单位              　 　运输部                   驻厂出纳兼会计</a:t>
            </a:r>
            <a:endParaRPr lang="zh-CN" altLang="en-US" sz="1600">
              <a:latin typeface="Times New Roman" panose="02020603050405020304" charset="0"/>
            </a:endParaRPr>
          </a:p>
        </p:txBody>
      </p:sp>
      <p:sp>
        <p:nvSpPr>
          <p:cNvPr id="351254" name="流程图: 文档 351253"/>
          <p:cNvSpPr/>
          <p:nvPr/>
        </p:nvSpPr>
        <p:spPr>
          <a:xfrm>
            <a:off x="3048000" y="78740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缴款</a:t>
            </a:r>
            <a:endParaRPr lang="zh-CN" altLang="en-US" sz="1200" dirty="0">
              <a:latin typeface="Times New Roman" panose="02020603050405020304" charset="0"/>
            </a:endParaRPr>
          </a:p>
          <a:p>
            <a:pPr algn="ctr"/>
            <a:r>
              <a:rPr lang="zh-CN" altLang="en-US" sz="1200" dirty="0">
                <a:latin typeface="Times New Roman" panose="02020603050405020304" charset="0"/>
              </a:rPr>
              <a:t>通知单</a:t>
            </a:r>
            <a:endParaRPr lang="zh-CN" altLang="en-US" sz="1200">
              <a:latin typeface="Times New Roman" panose="02020603050405020304" charset="0"/>
            </a:endParaRPr>
          </a:p>
        </p:txBody>
      </p:sp>
      <p:sp>
        <p:nvSpPr>
          <p:cNvPr id="351255" name="文本框 351254"/>
          <p:cNvSpPr txBox="1"/>
          <p:nvPr/>
        </p:nvSpPr>
        <p:spPr>
          <a:xfrm>
            <a:off x="4622800" y="1282700"/>
            <a:ext cx="838200" cy="457200"/>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出纳收款并开收据</a:t>
            </a:r>
            <a:endParaRPr lang="zh-CN" altLang="en-US" sz="1200">
              <a:solidFill>
                <a:srgbClr val="0000FF"/>
              </a:solidFill>
              <a:latin typeface="Times New Roman" panose="02020603050405020304" charset="0"/>
            </a:endParaRPr>
          </a:p>
        </p:txBody>
      </p:sp>
      <p:sp>
        <p:nvSpPr>
          <p:cNvPr id="351256" name="流程图: 文档 351255"/>
          <p:cNvSpPr/>
          <p:nvPr/>
        </p:nvSpPr>
        <p:spPr>
          <a:xfrm>
            <a:off x="4724400" y="78740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缴款</a:t>
            </a:r>
            <a:endParaRPr lang="zh-CN" altLang="en-US" sz="1200" dirty="0">
              <a:latin typeface="Times New Roman" panose="02020603050405020304" charset="0"/>
            </a:endParaRPr>
          </a:p>
          <a:p>
            <a:pPr algn="ctr"/>
            <a:r>
              <a:rPr lang="zh-CN" altLang="en-US" sz="1200" dirty="0">
                <a:latin typeface="Times New Roman" panose="02020603050405020304" charset="0"/>
              </a:rPr>
              <a:t>通知单</a:t>
            </a:r>
            <a:endParaRPr lang="zh-CN" altLang="en-US" sz="1200">
              <a:latin typeface="Times New Roman" panose="02020603050405020304" charset="0"/>
            </a:endParaRPr>
          </a:p>
        </p:txBody>
      </p:sp>
      <p:sp>
        <p:nvSpPr>
          <p:cNvPr id="351260" name="直接连接符 351259"/>
          <p:cNvSpPr/>
          <p:nvPr/>
        </p:nvSpPr>
        <p:spPr>
          <a:xfrm>
            <a:off x="5041900" y="1719263"/>
            <a:ext cx="0" cy="228600"/>
          </a:xfrm>
          <a:prstGeom prst="line">
            <a:avLst/>
          </a:prstGeom>
          <a:ln w="9525" cap="flat" cmpd="sng">
            <a:solidFill>
              <a:schemeClr val="tx1"/>
            </a:solidFill>
            <a:prstDash val="solid"/>
            <a:headEnd type="none" w="med" len="med"/>
            <a:tailEnd type="triangle" w="med" len="med"/>
          </a:ln>
        </p:spPr>
      </p:sp>
      <p:sp>
        <p:nvSpPr>
          <p:cNvPr id="351261" name="文本框 351260"/>
          <p:cNvSpPr txBox="1"/>
          <p:nvPr/>
        </p:nvSpPr>
        <p:spPr>
          <a:xfrm>
            <a:off x="3048000" y="2895600"/>
            <a:ext cx="609600" cy="274638"/>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派车</a:t>
            </a:r>
            <a:endParaRPr lang="zh-CN" altLang="en-US" sz="1200">
              <a:solidFill>
                <a:srgbClr val="0000FF"/>
              </a:solidFill>
              <a:latin typeface="Times New Roman" panose="02020603050405020304" charset="0"/>
            </a:endParaRPr>
          </a:p>
        </p:txBody>
      </p:sp>
      <p:sp>
        <p:nvSpPr>
          <p:cNvPr id="351265" name="直接连接符 351264"/>
          <p:cNvSpPr/>
          <p:nvPr/>
        </p:nvSpPr>
        <p:spPr>
          <a:xfrm>
            <a:off x="3687763" y="960438"/>
            <a:ext cx="985837" cy="0"/>
          </a:xfrm>
          <a:prstGeom prst="line">
            <a:avLst/>
          </a:prstGeom>
          <a:ln w="9525" cap="flat" cmpd="sng">
            <a:solidFill>
              <a:schemeClr val="tx1"/>
            </a:solidFill>
            <a:prstDash val="solid"/>
            <a:headEnd type="none" w="med" len="med"/>
            <a:tailEnd type="triangle" w="med" len="med"/>
          </a:ln>
        </p:spPr>
      </p:sp>
      <p:sp>
        <p:nvSpPr>
          <p:cNvPr id="351266" name="流程图: 文档 351265"/>
          <p:cNvSpPr/>
          <p:nvPr/>
        </p:nvSpPr>
        <p:spPr>
          <a:xfrm>
            <a:off x="3060700" y="31496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车辆</a:t>
            </a:r>
            <a:endParaRPr lang="zh-CN" altLang="en-US" sz="1200" dirty="0">
              <a:latin typeface="Times New Roman" panose="02020603050405020304" charset="0"/>
            </a:endParaRPr>
          </a:p>
          <a:p>
            <a:pPr algn="ctr"/>
            <a:r>
              <a:rPr lang="zh-CN" altLang="en-US" sz="1200" dirty="0">
                <a:latin typeface="Times New Roman" panose="02020603050405020304" charset="0"/>
              </a:rPr>
              <a:t>工时单</a:t>
            </a:r>
            <a:endParaRPr lang="zh-CN" altLang="en-US" sz="1200">
              <a:latin typeface="Times New Roman" panose="02020603050405020304" charset="0"/>
            </a:endParaRPr>
          </a:p>
        </p:txBody>
      </p:sp>
      <p:sp>
        <p:nvSpPr>
          <p:cNvPr id="351272" name="流程图: 文档 351271"/>
          <p:cNvSpPr/>
          <p:nvPr/>
        </p:nvSpPr>
        <p:spPr>
          <a:xfrm>
            <a:off x="4799013" y="2024063"/>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1273" name="流程图: 文档 351272"/>
          <p:cNvSpPr/>
          <p:nvPr/>
        </p:nvSpPr>
        <p:spPr>
          <a:xfrm>
            <a:off x="4732338" y="20701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1274" name="流程图: 文档 351273"/>
          <p:cNvSpPr/>
          <p:nvPr/>
        </p:nvSpPr>
        <p:spPr>
          <a:xfrm>
            <a:off x="4684713" y="2103438"/>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收据</a:t>
            </a:r>
            <a:endParaRPr lang="zh-CN" altLang="en-US" sz="1200">
              <a:latin typeface="Times New Roman" panose="02020603050405020304" charset="0"/>
            </a:endParaRPr>
          </a:p>
        </p:txBody>
      </p:sp>
      <p:sp>
        <p:nvSpPr>
          <p:cNvPr id="351275" name="文本框 351274"/>
          <p:cNvSpPr txBox="1"/>
          <p:nvPr/>
        </p:nvSpPr>
        <p:spPr>
          <a:xfrm>
            <a:off x="5099050" y="20828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51276" name="文本框 351275"/>
          <p:cNvSpPr txBox="1"/>
          <p:nvPr/>
        </p:nvSpPr>
        <p:spPr>
          <a:xfrm>
            <a:off x="5260975" y="1965325"/>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1277" name="流程图: 文档 351276"/>
          <p:cNvSpPr/>
          <p:nvPr/>
        </p:nvSpPr>
        <p:spPr>
          <a:xfrm>
            <a:off x="1252538" y="2049463"/>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1278" name="流程图: 文档 351277"/>
          <p:cNvSpPr/>
          <p:nvPr/>
        </p:nvSpPr>
        <p:spPr>
          <a:xfrm>
            <a:off x="1143000" y="2098675"/>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收据</a:t>
            </a:r>
            <a:endParaRPr lang="zh-CN" altLang="en-US" sz="1200">
              <a:latin typeface="Times New Roman" panose="02020603050405020304" charset="0"/>
            </a:endParaRPr>
          </a:p>
        </p:txBody>
      </p:sp>
      <p:sp>
        <p:nvSpPr>
          <p:cNvPr id="351279" name="文本框 351278"/>
          <p:cNvSpPr txBox="1"/>
          <p:nvPr/>
        </p:nvSpPr>
        <p:spPr>
          <a:xfrm>
            <a:off x="1557338" y="207803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351280" name="文本框 351279"/>
          <p:cNvSpPr txBox="1"/>
          <p:nvPr/>
        </p:nvSpPr>
        <p:spPr>
          <a:xfrm>
            <a:off x="1676400" y="2016125"/>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1281" name="直接连接符 351280"/>
          <p:cNvSpPr/>
          <p:nvPr/>
        </p:nvSpPr>
        <p:spPr>
          <a:xfrm flipH="1">
            <a:off x="1892300" y="2209800"/>
            <a:ext cx="2743200" cy="0"/>
          </a:xfrm>
          <a:prstGeom prst="line">
            <a:avLst/>
          </a:prstGeom>
          <a:ln w="9525" cap="flat" cmpd="sng">
            <a:solidFill>
              <a:schemeClr val="tx1"/>
            </a:solidFill>
            <a:prstDash val="solid"/>
            <a:headEnd type="none" w="med" len="med"/>
            <a:tailEnd type="triangle" w="med" len="med"/>
          </a:ln>
        </p:spPr>
      </p:sp>
      <p:sp>
        <p:nvSpPr>
          <p:cNvPr id="351284" name="流程图: 文档 351283"/>
          <p:cNvSpPr/>
          <p:nvPr/>
        </p:nvSpPr>
        <p:spPr>
          <a:xfrm>
            <a:off x="3052763" y="24511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收据</a:t>
            </a:r>
            <a:endParaRPr lang="zh-CN" altLang="en-US" sz="1200">
              <a:latin typeface="Times New Roman" panose="02020603050405020304" charset="0"/>
            </a:endParaRPr>
          </a:p>
        </p:txBody>
      </p:sp>
      <p:sp>
        <p:nvSpPr>
          <p:cNvPr id="351285" name="文本框 351284"/>
          <p:cNvSpPr txBox="1"/>
          <p:nvPr/>
        </p:nvSpPr>
        <p:spPr>
          <a:xfrm>
            <a:off x="3467100" y="2435225"/>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1286" name="直接连接符 351285"/>
          <p:cNvSpPr/>
          <p:nvPr/>
        </p:nvSpPr>
        <p:spPr>
          <a:xfrm flipV="1">
            <a:off x="1447800" y="2667000"/>
            <a:ext cx="1600200" cy="0"/>
          </a:xfrm>
          <a:prstGeom prst="line">
            <a:avLst/>
          </a:prstGeom>
          <a:ln w="9525" cap="flat" cmpd="sng">
            <a:solidFill>
              <a:schemeClr val="tx1"/>
            </a:solidFill>
            <a:prstDash val="solid"/>
            <a:headEnd type="none" w="med" len="med"/>
            <a:tailEnd type="triangle" w="med" len="med"/>
          </a:ln>
        </p:spPr>
      </p:sp>
      <p:sp>
        <p:nvSpPr>
          <p:cNvPr id="351287" name="直接连接符 351286"/>
          <p:cNvSpPr/>
          <p:nvPr/>
        </p:nvSpPr>
        <p:spPr>
          <a:xfrm flipH="1">
            <a:off x="1447800" y="2514600"/>
            <a:ext cx="0" cy="152400"/>
          </a:xfrm>
          <a:prstGeom prst="line">
            <a:avLst/>
          </a:prstGeom>
          <a:ln w="9525" cap="flat" cmpd="sng">
            <a:solidFill>
              <a:schemeClr val="tx1"/>
            </a:solidFill>
            <a:prstDash val="solid"/>
            <a:headEnd type="none" w="med" len="med"/>
            <a:tailEnd type="none" w="med" len="med"/>
          </a:ln>
        </p:spPr>
      </p:sp>
      <p:sp>
        <p:nvSpPr>
          <p:cNvPr id="351305" name="文本框 351304"/>
          <p:cNvSpPr txBox="1"/>
          <p:nvPr/>
        </p:nvSpPr>
        <p:spPr>
          <a:xfrm>
            <a:off x="914400" y="533400"/>
            <a:ext cx="1066800" cy="274638"/>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通知租车</a:t>
            </a:r>
            <a:endParaRPr lang="zh-CN" altLang="en-US" sz="1200">
              <a:solidFill>
                <a:srgbClr val="0000FF"/>
              </a:solidFill>
              <a:latin typeface="Times New Roman" panose="02020603050405020304" charset="0"/>
            </a:endParaRPr>
          </a:p>
        </p:txBody>
      </p:sp>
      <p:sp>
        <p:nvSpPr>
          <p:cNvPr id="351306" name="文本框 351305"/>
          <p:cNvSpPr txBox="1"/>
          <p:nvPr/>
        </p:nvSpPr>
        <p:spPr>
          <a:xfrm>
            <a:off x="3060700" y="457200"/>
            <a:ext cx="635000" cy="274638"/>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开立</a:t>
            </a:r>
            <a:endParaRPr lang="zh-CN" altLang="en-US" sz="1200">
              <a:solidFill>
                <a:srgbClr val="0000FF"/>
              </a:solidFill>
              <a:latin typeface="Times New Roman" panose="02020603050405020304" charset="0"/>
            </a:endParaRPr>
          </a:p>
        </p:txBody>
      </p:sp>
      <p:sp>
        <p:nvSpPr>
          <p:cNvPr id="351307" name="直接连接符 351306"/>
          <p:cNvSpPr/>
          <p:nvPr/>
        </p:nvSpPr>
        <p:spPr>
          <a:xfrm>
            <a:off x="1676400" y="1524000"/>
            <a:ext cx="2971800" cy="0"/>
          </a:xfrm>
          <a:prstGeom prst="line">
            <a:avLst/>
          </a:prstGeom>
          <a:ln w="9525" cap="flat" cmpd="sng">
            <a:solidFill>
              <a:schemeClr val="tx1"/>
            </a:solidFill>
            <a:prstDash val="solid"/>
            <a:headEnd type="none" w="med" len="med"/>
            <a:tailEnd type="triangle" w="med" len="med"/>
          </a:ln>
        </p:spPr>
      </p:sp>
      <p:sp>
        <p:nvSpPr>
          <p:cNvPr id="351308" name="文本框 351307"/>
          <p:cNvSpPr txBox="1"/>
          <p:nvPr/>
        </p:nvSpPr>
        <p:spPr>
          <a:xfrm>
            <a:off x="1181100" y="1371600"/>
            <a:ext cx="609600" cy="274638"/>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缴款</a:t>
            </a:r>
            <a:endParaRPr lang="zh-CN" altLang="en-US" sz="1200">
              <a:solidFill>
                <a:srgbClr val="0000FF"/>
              </a:solidFill>
              <a:latin typeface="Times New Roman" panose="02020603050405020304" charset="0"/>
            </a:endParaRPr>
          </a:p>
        </p:txBody>
      </p:sp>
      <p:sp>
        <p:nvSpPr>
          <p:cNvPr id="351309" name="直接连接符 351308"/>
          <p:cNvSpPr/>
          <p:nvPr/>
        </p:nvSpPr>
        <p:spPr>
          <a:xfrm>
            <a:off x="3352800" y="3632200"/>
            <a:ext cx="0" cy="304800"/>
          </a:xfrm>
          <a:prstGeom prst="line">
            <a:avLst/>
          </a:prstGeom>
          <a:ln w="9525" cap="flat" cmpd="sng">
            <a:solidFill>
              <a:schemeClr val="tx1"/>
            </a:solidFill>
            <a:prstDash val="solid"/>
            <a:headEnd type="none" w="med" len="med"/>
            <a:tailEnd type="triangle" w="med" len="med"/>
          </a:ln>
        </p:spPr>
      </p:sp>
      <p:sp>
        <p:nvSpPr>
          <p:cNvPr id="351310" name="文本框 351309"/>
          <p:cNvSpPr txBox="1"/>
          <p:nvPr/>
        </p:nvSpPr>
        <p:spPr>
          <a:xfrm>
            <a:off x="2933700" y="3898900"/>
            <a:ext cx="863600" cy="457200"/>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结束填写实际工时</a:t>
            </a:r>
            <a:endParaRPr lang="zh-CN" altLang="en-US" sz="1200">
              <a:solidFill>
                <a:srgbClr val="0000FF"/>
              </a:solidFill>
              <a:latin typeface="Times New Roman" panose="02020603050405020304" charset="0"/>
            </a:endParaRPr>
          </a:p>
        </p:txBody>
      </p:sp>
      <p:sp>
        <p:nvSpPr>
          <p:cNvPr id="351311" name="直接连接符 351310"/>
          <p:cNvSpPr/>
          <p:nvPr/>
        </p:nvSpPr>
        <p:spPr>
          <a:xfrm>
            <a:off x="3657600" y="4114800"/>
            <a:ext cx="990600" cy="0"/>
          </a:xfrm>
          <a:prstGeom prst="line">
            <a:avLst/>
          </a:prstGeom>
          <a:ln w="9525" cap="flat" cmpd="sng">
            <a:solidFill>
              <a:schemeClr val="tx1"/>
            </a:solidFill>
            <a:prstDash val="solid"/>
            <a:headEnd type="none" w="med" len="med"/>
            <a:tailEnd type="triangle" w="med" len="med"/>
          </a:ln>
        </p:spPr>
      </p:sp>
      <p:sp>
        <p:nvSpPr>
          <p:cNvPr id="351312" name="流程图: 文档 351311"/>
          <p:cNvSpPr/>
          <p:nvPr/>
        </p:nvSpPr>
        <p:spPr>
          <a:xfrm>
            <a:off x="4735513" y="38862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车辆</a:t>
            </a:r>
            <a:endParaRPr lang="zh-CN" altLang="en-US" sz="1200" dirty="0">
              <a:latin typeface="Times New Roman" panose="02020603050405020304" charset="0"/>
            </a:endParaRPr>
          </a:p>
          <a:p>
            <a:pPr algn="ctr"/>
            <a:r>
              <a:rPr lang="zh-CN" altLang="en-US" sz="1200" dirty="0">
                <a:latin typeface="Times New Roman" panose="02020603050405020304" charset="0"/>
              </a:rPr>
              <a:t>工时单</a:t>
            </a:r>
            <a:endParaRPr lang="zh-CN" altLang="en-US" sz="1200">
              <a:latin typeface="Times New Roman" panose="02020603050405020304" charset="0"/>
            </a:endParaRPr>
          </a:p>
        </p:txBody>
      </p:sp>
      <p:sp>
        <p:nvSpPr>
          <p:cNvPr id="351313" name="直接连接符 351312"/>
          <p:cNvSpPr/>
          <p:nvPr/>
        </p:nvSpPr>
        <p:spPr>
          <a:xfrm>
            <a:off x="5029200" y="4343400"/>
            <a:ext cx="0" cy="228600"/>
          </a:xfrm>
          <a:prstGeom prst="line">
            <a:avLst/>
          </a:prstGeom>
          <a:ln w="9525" cap="flat" cmpd="sng">
            <a:solidFill>
              <a:schemeClr val="tx1"/>
            </a:solidFill>
            <a:prstDash val="solid"/>
            <a:headEnd type="none" w="med" len="med"/>
            <a:tailEnd type="triangle" w="med" len="med"/>
          </a:ln>
        </p:spPr>
      </p:sp>
      <p:sp>
        <p:nvSpPr>
          <p:cNvPr id="351315" name="文本框 351314"/>
          <p:cNvSpPr txBox="1"/>
          <p:nvPr/>
        </p:nvSpPr>
        <p:spPr>
          <a:xfrm>
            <a:off x="4622800" y="4533900"/>
            <a:ext cx="863600" cy="457200"/>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核算会计核对工时</a:t>
            </a:r>
            <a:endParaRPr lang="zh-CN" altLang="en-US" sz="1200">
              <a:solidFill>
                <a:srgbClr val="0000FF"/>
              </a:solidFill>
              <a:latin typeface="Times New Roman" panose="02020603050405020304" charset="0"/>
            </a:endParaRPr>
          </a:p>
        </p:txBody>
      </p:sp>
      <p:sp>
        <p:nvSpPr>
          <p:cNvPr id="351316" name="直接连接符 351315"/>
          <p:cNvSpPr/>
          <p:nvPr/>
        </p:nvSpPr>
        <p:spPr>
          <a:xfrm>
            <a:off x="5029200" y="2514600"/>
            <a:ext cx="0" cy="304800"/>
          </a:xfrm>
          <a:prstGeom prst="line">
            <a:avLst/>
          </a:prstGeom>
          <a:ln w="9525" cap="flat" cmpd="sng">
            <a:solidFill>
              <a:schemeClr val="tx1"/>
            </a:solidFill>
            <a:prstDash val="solid"/>
            <a:headEnd type="none" w="med" len="med"/>
            <a:tailEnd type="triangle" w="med" len="med"/>
          </a:ln>
        </p:spPr>
      </p:sp>
      <p:sp>
        <p:nvSpPr>
          <p:cNvPr id="351317" name="文本框 351316"/>
          <p:cNvSpPr txBox="1"/>
          <p:nvPr/>
        </p:nvSpPr>
        <p:spPr>
          <a:xfrm>
            <a:off x="4610100" y="2794000"/>
            <a:ext cx="863600" cy="274638"/>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记帐</a:t>
            </a:r>
            <a:endParaRPr lang="zh-CN" altLang="en-US" sz="1200">
              <a:solidFill>
                <a:srgbClr val="0000FF"/>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2258" name="流程图: 文档 352257"/>
          <p:cNvSpPr/>
          <p:nvPr/>
        </p:nvSpPr>
        <p:spPr>
          <a:xfrm>
            <a:off x="3732213" y="547688"/>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259" name="流程图: 文档 352258"/>
          <p:cNvSpPr/>
          <p:nvPr/>
        </p:nvSpPr>
        <p:spPr>
          <a:xfrm>
            <a:off x="3649663" y="608013"/>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260" name="文本框 352259"/>
          <p:cNvSpPr txBox="1"/>
          <p:nvPr/>
        </p:nvSpPr>
        <p:spPr>
          <a:xfrm>
            <a:off x="152400" y="0"/>
            <a:ext cx="549275" cy="92075"/>
          </a:xfrm>
          <a:prstGeom prst="rect">
            <a:avLst/>
          </a:prstGeom>
          <a:noFill/>
          <a:ln w="9525">
            <a:noFill/>
          </a:ln>
        </p:spPr>
        <p:txBody>
          <a:bodyPr vert="eaVert" wrap="none" anchor="t">
            <a:spAutoFit/>
          </a:bodyPr>
          <a:p>
            <a:pPr algn="ctr"/>
            <a:endParaRPr dirty="0">
              <a:latin typeface="Times New Roman" panose="02020603050405020304" charset="0"/>
            </a:endParaRPr>
          </a:p>
        </p:txBody>
      </p:sp>
      <p:sp>
        <p:nvSpPr>
          <p:cNvPr id="352261" name="文本框 352260"/>
          <p:cNvSpPr txBox="1"/>
          <p:nvPr/>
        </p:nvSpPr>
        <p:spPr>
          <a:xfrm>
            <a:off x="0" y="228600"/>
            <a:ext cx="549275" cy="92075"/>
          </a:xfrm>
          <a:prstGeom prst="rect">
            <a:avLst/>
          </a:prstGeom>
          <a:noFill/>
          <a:ln w="9525">
            <a:noFill/>
          </a:ln>
        </p:spPr>
        <p:txBody>
          <a:bodyPr vert="eaVert" wrap="none" anchor="t">
            <a:spAutoFit/>
          </a:bodyPr>
          <a:p>
            <a:pPr algn="ctr"/>
            <a:endParaRPr dirty="0">
              <a:latin typeface="Times New Roman" panose="02020603050405020304" charset="0"/>
            </a:endParaRPr>
          </a:p>
        </p:txBody>
      </p:sp>
      <p:sp>
        <p:nvSpPr>
          <p:cNvPr id="352263" name="直接连接符 352262"/>
          <p:cNvSpPr/>
          <p:nvPr/>
        </p:nvSpPr>
        <p:spPr>
          <a:xfrm>
            <a:off x="685800" y="457200"/>
            <a:ext cx="5486400" cy="0"/>
          </a:xfrm>
          <a:prstGeom prst="line">
            <a:avLst/>
          </a:prstGeom>
          <a:ln w="9525" cap="flat" cmpd="sng">
            <a:solidFill>
              <a:schemeClr val="tx1"/>
            </a:solidFill>
            <a:prstDash val="solid"/>
            <a:headEnd type="none" w="med" len="med"/>
            <a:tailEnd type="none" w="med" len="med"/>
          </a:ln>
        </p:spPr>
      </p:sp>
      <p:sp>
        <p:nvSpPr>
          <p:cNvPr id="352264" name="文本框 352263"/>
          <p:cNvSpPr txBox="1"/>
          <p:nvPr/>
        </p:nvSpPr>
        <p:spPr>
          <a:xfrm>
            <a:off x="685800" y="120650"/>
            <a:ext cx="5791200" cy="336550"/>
          </a:xfrm>
          <a:prstGeom prst="rect">
            <a:avLst/>
          </a:prstGeom>
          <a:noFill/>
          <a:ln w="9525">
            <a:noFill/>
          </a:ln>
        </p:spPr>
        <p:txBody>
          <a:bodyPr>
            <a:spAutoFit/>
          </a:bodyPr>
          <a:p>
            <a:r>
              <a:rPr lang="zh-CN" altLang="en-US" sz="1600" dirty="0">
                <a:latin typeface="Times New Roman" panose="02020603050405020304" charset="0"/>
              </a:rPr>
              <a:t>外车单位          用车单位               运输部                财务部</a:t>
            </a:r>
            <a:endParaRPr lang="zh-CN" altLang="en-US" sz="1600">
              <a:latin typeface="Times New Roman" panose="02020603050405020304" charset="0"/>
            </a:endParaRPr>
          </a:p>
        </p:txBody>
      </p:sp>
      <p:sp>
        <p:nvSpPr>
          <p:cNvPr id="352270" name="文本框 352269"/>
          <p:cNvSpPr txBox="1"/>
          <p:nvPr/>
        </p:nvSpPr>
        <p:spPr>
          <a:xfrm>
            <a:off x="0" y="0"/>
            <a:ext cx="428625" cy="4114800"/>
          </a:xfrm>
          <a:prstGeom prst="rect">
            <a:avLst/>
          </a:prstGeom>
          <a:solidFill>
            <a:srgbClr val="FFFF66"/>
          </a:solidFill>
          <a:ln w="9525">
            <a:noFill/>
          </a:ln>
        </p:spPr>
        <p:txBody>
          <a:bodyPr vert="eaVert">
            <a:spAutoFit/>
          </a:bodyPr>
          <a:p>
            <a:pPr algn="dist"/>
            <a:r>
              <a:rPr lang="zh-CN" altLang="en-US" sz="1600" b="1" dirty="0">
                <a:solidFill>
                  <a:srgbClr val="0000FF"/>
                </a:solidFill>
                <a:latin typeface="Times New Roman" panose="02020603050405020304" charset="0"/>
              </a:rPr>
              <a:t>租用外部车费结算请款流程</a:t>
            </a:r>
            <a:endParaRPr lang="zh-CN" altLang="en-US" sz="1600" b="1">
              <a:solidFill>
                <a:srgbClr val="0000FF"/>
              </a:solidFill>
              <a:latin typeface="Times New Roman" panose="02020603050405020304" charset="0"/>
            </a:endParaRPr>
          </a:p>
        </p:txBody>
      </p:sp>
      <p:sp>
        <p:nvSpPr>
          <p:cNvPr id="352274" name="流程图: 文档 352273"/>
          <p:cNvSpPr/>
          <p:nvPr/>
        </p:nvSpPr>
        <p:spPr>
          <a:xfrm>
            <a:off x="3584575" y="665163"/>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用车</a:t>
            </a:r>
            <a:endParaRPr lang="zh-CN" altLang="en-US" sz="1200" dirty="0">
              <a:latin typeface="Times New Roman" panose="02020603050405020304" charset="0"/>
            </a:endParaRPr>
          </a:p>
          <a:p>
            <a:pPr algn="ctr"/>
            <a:r>
              <a:rPr lang="zh-CN" altLang="en-US" sz="1200" dirty="0">
                <a:latin typeface="Times New Roman" panose="02020603050405020304" charset="0"/>
              </a:rPr>
              <a:t>申请</a:t>
            </a:r>
            <a:endParaRPr lang="zh-CN" altLang="en-US" sz="1200">
              <a:latin typeface="Times New Roman" panose="02020603050405020304" charset="0"/>
            </a:endParaRPr>
          </a:p>
        </p:txBody>
      </p:sp>
      <p:sp>
        <p:nvSpPr>
          <p:cNvPr id="352275" name="直接连接符 352274"/>
          <p:cNvSpPr/>
          <p:nvPr/>
        </p:nvSpPr>
        <p:spPr>
          <a:xfrm>
            <a:off x="3965575" y="1147763"/>
            <a:ext cx="0" cy="228600"/>
          </a:xfrm>
          <a:prstGeom prst="line">
            <a:avLst/>
          </a:prstGeom>
          <a:ln w="9525" cap="flat" cmpd="sng">
            <a:solidFill>
              <a:schemeClr val="tx1"/>
            </a:solidFill>
            <a:prstDash val="solid"/>
            <a:headEnd type="none" w="med" len="med"/>
            <a:tailEnd type="triangle" w="med" len="med"/>
          </a:ln>
        </p:spPr>
      </p:sp>
      <p:sp>
        <p:nvSpPr>
          <p:cNvPr id="352276" name="文本框 352275"/>
          <p:cNvSpPr txBox="1"/>
          <p:nvPr/>
        </p:nvSpPr>
        <p:spPr>
          <a:xfrm>
            <a:off x="3495675" y="1325563"/>
            <a:ext cx="847725" cy="457200"/>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联系定价并派车</a:t>
            </a:r>
            <a:endParaRPr lang="zh-CN" altLang="en-US" sz="1200">
              <a:solidFill>
                <a:srgbClr val="0000FF"/>
              </a:solidFill>
              <a:latin typeface="Times New Roman" panose="02020603050405020304" charset="0"/>
            </a:endParaRPr>
          </a:p>
        </p:txBody>
      </p:sp>
      <p:sp>
        <p:nvSpPr>
          <p:cNvPr id="352284" name="直接连接符 352283"/>
          <p:cNvSpPr/>
          <p:nvPr/>
        </p:nvSpPr>
        <p:spPr>
          <a:xfrm>
            <a:off x="2822575" y="881063"/>
            <a:ext cx="762000" cy="0"/>
          </a:xfrm>
          <a:prstGeom prst="line">
            <a:avLst/>
          </a:prstGeom>
          <a:ln w="9525" cap="flat" cmpd="sng">
            <a:solidFill>
              <a:schemeClr val="tx1"/>
            </a:solidFill>
            <a:prstDash val="solid"/>
            <a:headEnd type="none" w="med" len="med"/>
            <a:tailEnd type="triangle" w="med" len="med"/>
          </a:ln>
        </p:spPr>
      </p:sp>
      <p:sp>
        <p:nvSpPr>
          <p:cNvPr id="352286" name="文本框 352285"/>
          <p:cNvSpPr txBox="1"/>
          <p:nvPr/>
        </p:nvSpPr>
        <p:spPr>
          <a:xfrm>
            <a:off x="3998913" y="64293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52287" name="文本框 352286"/>
          <p:cNvSpPr txBox="1"/>
          <p:nvPr/>
        </p:nvSpPr>
        <p:spPr>
          <a:xfrm>
            <a:off x="4171950" y="50323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2288" name="流程图: 文档 352287"/>
          <p:cNvSpPr/>
          <p:nvPr/>
        </p:nvSpPr>
        <p:spPr>
          <a:xfrm>
            <a:off x="2274888" y="600075"/>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289" name="流程图: 文档 352288"/>
          <p:cNvSpPr/>
          <p:nvPr/>
        </p:nvSpPr>
        <p:spPr>
          <a:xfrm>
            <a:off x="2192338" y="660400"/>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290" name="流程图: 文档 352289"/>
          <p:cNvSpPr/>
          <p:nvPr/>
        </p:nvSpPr>
        <p:spPr>
          <a:xfrm>
            <a:off x="2127250" y="71755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用车 </a:t>
            </a:r>
            <a:endParaRPr lang="zh-CN" altLang="en-US" sz="1200" dirty="0">
              <a:latin typeface="Times New Roman" panose="02020603050405020304" charset="0"/>
            </a:endParaRPr>
          </a:p>
          <a:p>
            <a:pPr algn="ctr"/>
            <a:r>
              <a:rPr lang="zh-CN" altLang="en-US" sz="1200" dirty="0">
                <a:latin typeface="Times New Roman" panose="02020603050405020304" charset="0"/>
              </a:rPr>
              <a:t>申请</a:t>
            </a:r>
            <a:endParaRPr lang="zh-CN" altLang="en-US" sz="1200">
              <a:latin typeface="Times New Roman" panose="02020603050405020304" charset="0"/>
            </a:endParaRPr>
          </a:p>
        </p:txBody>
      </p:sp>
      <p:sp>
        <p:nvSpPr>
          <p:cNvPr id="352291" name="文本框 352290"/>
          <p:cNvSpPr txBox="1"/>
          <p:nvPr/>
        </p:nvSpPr>
        <p:spPr>
          <a:xfrm>
            <a:off x="2541588" y="695325"/>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52292" name="文本框 352291"/>
          <p:cNvSpPr txBox="1"/>
          <p:nvPr/>
        </p:nvSpPr>
        <p:spPr>
          <a:xfrm>
            <a:off x="2728913" y="55403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2293" name="流程图: 文档 352292"/>
          <p:cNvSpPr/>
          <p:nvPr/>
        </p:nvSpPr>
        <p:spPr>
          <a:xfrm>
            <a:off x="2281238" y="1431925"/>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294" name="流程图: 文档 352293"/>
          <p:cNvSpPr/>
          <p:nvPr/>
        </p:nvSpPr>
        <p:spPr>
          <a:xfrm>
            <a:off x="2211388" y="1492250"/>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295" name="流程图: 文档 352294"/>
          <p:cNvSpPr/>
          <p:nvPr/>
        </p:nvSpPr>
        <p:spPr>
          <a:xfrm>
            <a:off x="2133600" y="154940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用车 </a:t>
            </a:r>
            <a:endParaRPr lang="zh-CN" altLang="en-US" sz="1200" dirty="0">
              <a:latin typeface="Times New Roman" panose="02020603050405020304" charset="0"/>
            </a:endParaRPr>
          </a:p>
          <a:p>
            <a:pPr algn="ctr"/>
            <a:r>
              <a:rPr lang="zh-CN" altLang="en-US" sz="1200" dirty="0">
                <a:latin typeface="Times New Roman" panose="02020603050405020304" charset="0"/>
              </a:rPr>
              <a:t>申请</a:t>
            </a:r>
            <a:endParaRPr lang="zh-CN" altLang="en-US" sz="1200">
              <a:latin typeface="Times New Roman" panose="02020603050405020304" charset="0"/>
            </a:endParaRPr>
          </a:p>
        </p:txBody>
      </p:sp>
      <p:sp>
        <p:nvSpPr>
          <p:cNvPr id="352296" name="文本框 352295"/>
          <p:cNvSpPr txBox="1"/>
          <p:nvPr/>
        </p:nvSpPr>
        <p:spPr>
          <a:xfrm>
            <a:off x="2547938" y="1527175"/>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52297" name="文本框 352296"/>
          <p:cNvSpPr txBox="1"/>
          <p:nvPr/>
        </p:nvSpPr>
        <p:spPr>
          <a:xfrm>
            <a:off x="2735263" y="1373188"/>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2298" name="直接连接符 352297"/>
          <p:cNvSpPr/>
          <p:nvPr/>
        </p:nvSpPr>
        <p:spPr>
          <a:xfrm flipH="1">
            <a:off x="2933700" y="1584325"/>
            <a:ext cx="609600" cy="0"/>
          </a:xfrm>
          <a:prstGeom prst="line">
            <a:avLst/>
          </a:prstGeom>
          <a:ln w="9525" cap="flat" cmpd="sng">
            <a:solidFill>
              <a:schemeClr val="tx1"/>
            </a:solidFill>
            <a:prstDash val="solid"/>
            <a:headEnd type="none" w="med" len="med"/>
            <a:tailEnd type="triangle" w="med" len="med"/>
          </a:ln>
        </p:spPr>
      </p:sp>
      <p:sp>
        <p:nvSpPr>
          <p:cNvPr id="352321" name="文本框 352320"/>
          <p:cNvSpPr txBox="1"/>
          <p:nvPr/>
        </p:nvSpPr>
        <p:spPr>
          <a:xfrm>
            <a:off x="2032000" y="2260600"/>
            <a:ext cx="1016000" cy="457200"/>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使用后填写用车工时</a:t>
            </a:r>
            <a:endParaRPr lang="zh-CN" altLang="en-US" sz="1200">
              <a:solidFill>
                <a:srgbClr val="0000FF"/>
              </a:solidFill>
              <a:latin typeface="Times New Roman" panose="02020603050405020304" charset="0"/>
            </a:endParaRPr>
          </a:p>
        </p:txBody>
      </p:sp>
      <p:sp>
        <p:nvSpPr>
          <p:cNvPr id="352322" name="直接连接符 352321"/>
          <p:cNvSpPr/>
          <p:nvPr/>
        </p:nvSpPr>
        <p:spPr>
          <a:xfrm>
            <a:off x="2527300" y="2044700"/>
            <a:ext cx="0" cy="228600"/>
          </a:xfrm>
          <a:prstGeom prst="line">
            <a:avLst/>
          </a:prstGeom>
          <a:ln w="9525" cap="flat" cmpd="sng">
            <a:solidFill>
              <a:schemeClr val="tx1"/>
            </a:solidFill>
            <a:prstDash val="solid"/>
            <a:headEnd type="none" w="med" len="med"/>
            <a:tailEnd type="triangle" w="med" len="med"/>
          </a:ln>
        </p:spPr>
      </p:sp>
      <p:sp>
        <p:nvSpPr>
          <p:cNvPr id="352323" name="文本框 352322"/>
          <p:cNvSpPr txBox="1"/>
          <p:nvPr/>
        </p:nvSpPr>
        <p:spPr>
          <a:xfrm>
            <a:off x="3403600" y="3390900"/>
            <a:ext cx="1181100" cy="639763"/>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根据发票和用车工时填写报帐签审单</a:t>
            </a:r>
            <a:endParaRPr lang="zh-CN" altLang="en-US" sz="1200">
              <a:solidFill>
                <a:srgbClr val="0000FF"/>
              </a:solidFill>
              <a:latin typeface="Times New Roman" panose="02020603050405020304" charset="0"/>
            </a:endParaRPr>
          </a:p>
        </p:txBody>
      </p:sp>
      <p:pic>
        <p:nvPicPr>
          <p:cNvPr id="352327" name="图片 352326" descr="IN00561_"/>
          <p:cNvPicPr>
            <a:picLocks noChangeAspect="1"/>
          </p:cNvPicPr>
          <p:nvPr/>
        </p:nvPicPr>
        <p:blipFill>
          <a:blip r:embed="rId1"/>
          <a:stretch>
            <a:fillRect/>
          </a:stretch>
        </p:blipFill>
        <p:spPr>
          <a:xfrm>
            <a:off x="1689100" y="1473200"/>
            <a:ext cx="428625" cy="533400"/>
          </a:xfrm>
          <a:prstGeom prst="rect">
            <a:avLst/>
          </a:prstGeom>
          <a:noFill/>
          <a:ln w="9525">
            <a:noFill/>
          </a:ln>
        </p:spPr>
      </p:pic>
      <p:sp>
        <p:nvSpPr>
          <p:cNvPr id="352328" name="流程图: 文档 352327"/>
          <p:cNvSpPr/>
          <p:nvPr/>
        </p:nvSpPr>
        <p:spPr>
          <a:xfrm>
            <a:off x="3719513" y="2228850"/>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330" name="流程图: 文档 352329"/>
          <p:cNvSpPr/>
          <p:nvPr/>
        </p:nvSpPr>
        <p:spPr>
          <a:xfrm>
            <a:off x="3657600" y="2295525"/>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用车</a:t>
            </a:r>
            <a:endParaRPr lang="zh-CN" altLang="en-US" sz="1200" dirty="0">
              <a:latin typeface="Times New Roman" panose="02020603050405020304" charset="0"/>
            </a:endParaRPr>
          </a:p>
          <a:p>
            <a:pPr algn="ctr"/>
            <a:r>
              <a:rPr lang="zh-CN" altLang="en-US" sz="1200" dirty="0">
                <a:latin typeface="Times New Roman" panose="02020603050405020304" charset="0"/>
              </a:rPr>
              <a:t>申请</a:t>
            </a:r>
            <a:endParaRPr lang="zh-CN" altLang="en-US" sz="1200">
              <a:latin typeface="Times New Roman" panose="02020603050405020304" charset="0"/>
            </a:endParaRPr>
          </a:p>
        </p:txBody>
      </p:sp>
      <p:sp>
        <p:nvSpPr>
          <p:cNvPr id="352332" name="文本框 352331"/>
          <p:cNvSpPr txBox="1"/>
          <p:nvPr/>
        </p:nvSpPr>
        <p:spPr>
          <a:xfrm>
            <a:off x="4071938" y="22733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52333" name="文本框 352332"/>
          <p:cNvSpPr txBox="1"/>
          <p:nvPr/>
        </p:nvSpPr>
        <p:spPr>
          <a:xfrm>
            <a:off x="4168775" y="21717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2340" name="直接连接符 352339"/>
          <p:cNvSpPr/>
          <p:nvPr/>
        </p:nvSpPr>
        <p:spPr>
          <a:xfrm>
            <a:off x="2895600" y="2514600"/>
            <a:ext cx="685800" cy="0"/>
          </a:xfrm>
          <a:prstGeom prst="line">
            <a:avLst/>
          </a:prstGeom>
          <a:ln w="9525" cap="flat" cmpd="sng">
            <a:solidFill>
              <a:schemeClr val="tx1"/>
            </a:solidFill>
            <a:prstDash val="solid"/>
            <a:headEnd type="none" w="med" len="med"/>
            <a:tailEnd type="triangle" w="med" len="med"/>
          </a:ln>
        </p:spPr>
      </p:sp>
      <p:sp>
        <p:nvSpPr>
          <p:cNvPr id="352342" name="流程图: 文档 352341"/>
          <p:cNvSpPr/>
          <p:nvPr/>
        </p:nvSpPr>
        <p:spPr>
          <a:xfrm>
            <a:off x="3695700" y="289560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发票</a:t>
            </a:r>
            <a:endParaRPr lang="zh-CN" altLang="en-US" sz="1200">
              <a:latin typeface="Times New Roman" panose="02020603050405020304" charset="0"/>
            </a:endParaRPr>
          </a:p>
        </p:txBody>
      </p:sp>
      <p:sp>
        <p:nvSpPr>
          <p:cNvPr id="352345" name="直接连接符 352344"/>
          <p:cNvSpPr/>
          <p:nvPr/>
        </p:nvSpPr>
        <p:spPr>
          <a:xfrm>
            <a:off x="1155700" y="3124200"/>
            <a:ext cx="2514600" cy="0"/>
          </a:xfrm>
          <a:prstGeom prst="line">
            <a:avLst/>
          </a:prstGeom>
          <a:ln w="9525" cap="flat" cmpd="sng">
            <a:solidFill>
              <a:schemeClr val="tx1"/>
            </a:solidFill>
            <a:prstDash val="solid"/>
            <a:headEnd type="none" w="med" len="med"/>
            <a:tailEnd type="triangle" w="med" len="med"/>
          </a:ln>
        </p:spPr>
      </p:sp>
      <p:sp>
        <p:nvSpPr>
          <p:cNvPr id="352346" name="直接连接符 352345"/>
          <p:cNvSpPr/>
          <p:nvPr/>
        </p:nvSpPr>
        <p:spPr>
          <a:xfrm>
            <a:off x="3962400" y="4038600"/>
            <a:ext cx="0" cy="304800"/>
          </a:xfrm>
          <a:prstGeom prst="line">
            <a:avLst/>
          </a:prstGeom>
          <a:ln w="9525" cap="flat" cmpd="sng">
            <a:solidFill>
              <a:schemeClr val="tx1"/>
            </a:solidFill>
            <a:prstDash val="solid"/>
            <a:headEnd type="none" w="med" len="med"/>
            <a:tailEnd type="triangle" w="med" len="med"/>
          </a:ln>
        </p:spPr>
      </p:sp>
      <p:sp>
        <p:nvSpPr>
          <p:cNvPr id="352347" name="流程图: 文档 352346"/>
          <p:cNvSpPr/>
          <p:nvPr/>
        </p:nvSpPr>
        <p:spPr>
          <a:xfrm>
            <a:off x="3695700" y="436880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报帐</a:t>
            </a:r>
            <a:endParaRPr lang="zh-CN" altLang="en-US" sz="1200" dirty="0">
              <a:latin typeface="Times New Roman" panose="02020603050405020304" charset="0"/>
            </a:endParaRPr>
          </a:p>
          <a:p>
            <a:pPr algn="ctr"/>
            <a:r>
              <a:rPr lang="zh-CN" altLang="en-US" sz="1200" dirty="0">
                <a:latin typeface="Times New Roman" panose="02020603050405020304" charset="0"/>
              </a:rPr>
              <a:t>签审单</a:t>
            </a:r>
            <a:endParaRPr lang="zh-CN" altLang="en-US" sz="1200">
              <a:latin typeface="Times New Roman" panose="02020603050405020304" charset="0"/>
            </a:endParaRPr>
          </a:p>
        </p:txBody>
      </p:sp>
      <p:sp>
        <p:nvSpPr>
          <p:cNvPr id="352348" name="直接连接符 352347"/>
          <p:cNvSpPr/>
          <p:nvPr/>
        </p:nvSpPr>
        <p:spPr>
          <a:xfrm>
            <a:off x="3975100" y="4927600"/>
            <a:ext cx="0" cy="228600"/>
          </a:xfrm>
          <a:prstGeom prst="line">
            <a:avLst/>
          </a:prstGeom>
          <a:ln w="9525" cap="flat" cmpd="sng">
            <a:solidFill>
              <a:schemeClr val="tx1"/>
            </a:solidFill>
            <a:prstDash val="solid"/>
            <a:headEnd type="none" w="med" len="med"/>
            <a:tailEnd type="triangle" w="med" len="med"/>
          </a:ln>
        </p:spPr>
      </p:sp>
      <p:sp>
        <p:nvSpPr>
          <p:cNvPr id="352349" name="文本框 352348"/>
          <p:cNvSpPr txBox="1"/>
          <p:nvPr/>
        </p:nvSpPr>
        <p:spPr>
          <a:xfrm>
            <a:off x="3571875" y="5105400"/>
            <a:ext cx="847725" cy="274638"/>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经理签审</a:t>
            </a:r>
            <a:endParaRPr lang="zh-CN" altLang="en-US" sz="1200">
              <a:solidFill>
                <a:srgbClr val="0000FF"/>
              </a:solidFill>
              <a:latin typeface="Times New Roman" panose="02020603050405020304" charset="0"/>
            </a:endParaRPr>
          </a:p>
        </p:txBody>
      </p:sp>
      <p:sp>
        <p:nvSpPr>
          <p:cNvPr id="352351" name="流程图: 文档 352350"/>
          <p:cNvSpPr/>
          <p:nvPr/>
        </p:nvSpPr>
        <p:spPr>
          <a:xfrm>
            <a:off x="5116513" y="4603750"/>
            <a:ext cx="598487"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sz="1200" dirty="0">
              <a:latin typeface="Times New Roman" panose="02020603050405020304" charset="0"/>
            </a:endParaRPr>
          </a:p>
        </p:txBody>
      </p:sp>
      <p:sp>
        <p:nvSpPr>
          <p:cNvPr id="352352" name="流程图: 文档 352351"/>
          <p:cNvSpPr/>
          <p:nvPr/>
        </p:nvSpPr>
        <p:spPr>
          <a:xfrm>
            <a:off x="5054600" y="4670425"/>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用车</a:t>
            </a:r>
            <a:endParaRPr lang="zh-CN" altLang="en-US" sz="1200" dirty="0">
              <a:latin typeface="Times New Roman" panose="02020603050405020304" charset="0"/>
            </a:endParaRPr>
          </a:p>
          <a:p>
            <a:pPr algn="ctr"/>
            <a:r>
              <a:rPr lang="zh-CN" altLang="en-US" sz="1200" dirty="0">
                <a:latin typeface="Times New Roman" panose="02020603050405020304" charset="0"/>
              </a:rPr>
              <a:t>申请</a:t>
            </a:r>
            <a:endParaRPr lang="zh-CN" altLang="en-US" sz="1200">
              <a:latin typeface="Times New Roman" panose="02020603050405020304" charset="0"/>
            </a:endParaRPr>
          </a:p>
        </p:txBody>
      </p:sp>
      <p:sp>
        <p:nvSpPr>
          <p:cNvPr id="352353" name="文本框 352352"/>
          <p:cNvSpPr txBox="1"/>
          <p:nvPr/>
        </p:nvSpPr>
        <p:spPr>
          <a:xfrm>
            <a:off x="5468938" y="46482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352354" name="文本框 352353"/>
          <p:cNvSpPr txBox="1"/>
          <p:nvPr/>
        </p:nvSpPr>
        <p:spPr>
          <a:xfrm>
            <a:off x="5565775" y="4546600"/>
            <a:ext cx="2286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352355" name="流程图: 文档 352354"/>
          <p:cNvSpPr/>
          <p:nvPr/>
        </p:nvSpPr>
        <p:spPr>
          <a:xfrm>
            <a:off x="5092700" y="521970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发票</a:t>
            </a:r>
            <a:endParaRPr lang="zh-CN" altLang="en-US" sz="1200">
              <a:latin typeface="Times New Roman" panose="02020603050405020304" charset="0"/>
            </a:endParaRPr>
          </a:p>
        </p:txBody>
      </p:sp>
      <p:sp>
        <p:nvSpPr>
          <p:cNvPr id="352356" name="直接连接符 352355"/>
          <p:cNvSpPr/>
          <p:nvPr/>
        </p:nvSpPr>
        <p:spPr>
          <a:xfrm flipH="1">
            <a:off x="5397500" y="5727700"/>
            <a:ext cx="0" cy="228600"/>
          </a:xfrm>
          <a:prstGeom prst="line">
            <a:avLst/>
          </a:prstGeom>
          <a:ln w="9525" cap="flat" cmpd="sng">
            <a:solidFill>
              <a:schemeClr val="tx1"/>
            </a:solidFill>
            <a:prstDash val="solid"/>
            <a:headEnd type="none" w="med" len="med"/>
            <a:tailEnd type="triangle" w="med" len="med"/>
          </a:ln>
        </p:spPr>
      </p:sp>
      <p:sp>
        <p:nvSpPr>
          <p:cNvPr id="352357" name="流程图: 文档 352356"/>
          <p:cNvSpPr/>
          <p:nvPr/>
        </p:nvSpPr>
        <p:spPr>
          <a:xfrm>
            <a:off x="5054600" y="4038600"/>
            <a:ext cx="598488" cy="5080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报帐</a:t>
            </a:r>
            <a:endParaRPr lang="zh-CN" altLang="en-US" sz="1200" dirty="0">
              <a:latin typeface="Times New Roman" panose="02020603050405020304" charset="0"/>
            </a:endParaRPr>
          </a:p>
          <a:p>
            <a:pPr algn="ctr"/>
            <a:r>
              <a:rPr lang="zh-CN" altLang="en-US" sz="1200" dirty="0">
                <a:latin typeface="Times New Roman" panose="02020603050405020304" charset="0"/>
              </a:rPr>
              <a:t>签审单</a:t>
            </a:r>
            <a:endParaRPr lang="zh-CN" altLang="en-US" sz="1200">
              <a:latin typeface="Times New Roman" panose="02020603050405020304" charset="0"/>
            </a:endParaRPr>
          </a:p>
        </p:txBody>
      </p:sp>
      <p:sp>
        <p:nvSpPr>
          <p:cNvPr id="352358" name="文本框 352357"/>
          <p:cNvSpPr txBox="1"/>
          <p:nvPr/>
        </p:nvSpPr>
        <p:spPr>
          <a:xfrm>
            <a:off x="4838700" y="5905500"/>
            <a:ext cx="1181100" cy="274638"/>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核算会计核对</a:t>
            </a:r>
            <a:endParaRPr lang="zh-CN" altLang="en-US" sz="1200">
              <a:solidFill>
                <a:srgbClr val="0000FF"/>
              </a:solidFill>
              <a:latin typeface="Times New Roman" panose="02020603050405020304" charset="0"/>
            </a:endParaRPr>
          </a:p>
        </p:txBody>
      </p:sp>
      <p:sp>
        <p:nvSpPr>
          <p:cNvPr id="352359" name="直接连接符 352358"/>
          <p:cNvSpPr/>
          <p:nvPr/>
        </p:nvSpPr>
        <p:spPr>
          <a:xfrm flipH="1">
            <a:off x="5410200" y="6176963"/>
            <a:ext cx="0" cy="228600"/>
          </a:xfrm>
          <a:prstGeom prst="line">
            <a:avLst/>
          </a:prstGeom>
          <a:ln w="9525" cap="flat" cmpd="sng">
            <a:solidFill>
              <a:schemeClr val="tx1"/>
            </a:solidFill>
            <a:prstDash val="solid"/>
            <a:headEnd type="none" w="med" len="med"/>
            <a:tailEnd type="triangle" w="med" len="med"/>
          </a:ln>
        </p:spPr>
      </p:sp>
      <p:sp>
        <p:nvSpPr>
          <p:cNvPr id="352360" name="文本框 352359"/>
          <p:cNvSpPr txBox="1"/>
          <p:nvPr/>
        </p:nvSpPr>
        <p:spPr>
          <a:xfrm>
            <a:off x="4851400" y="6354763"/>
            <a:ext cx="1181100" cy="274637"/>
          </a:xfrm>
          <a:prstGeom prst="rect">
            <a:avLst/>
          </a:prstGeom>
          <a:noFill/>
          <a:ln w="9525">
            <a:noFill/>
          </a:ln>
        </p:spPr>
        <p:txBody>
          <a:bodyPr>
            <a:spAutoFit/>
          </a:bodyPr>
          <a:p>
            <a:pPr algn="ctr"/>
            <a:r>
              <a:rPr lang="zh-CN" altLang="en-US" sz="1200" dirty="0">
                <a:solidFill>
                  <a:srgbClr val="0000FF"/>
                </a:solidFill>
                <a:latin typeface="Times New Roman" panose="02020603050405020304" charset="0"/>
              </a:rPr>
              <a:t>核算科长终审</a:t>
            </a:r>
            <a:endParaRPr lang="zh-CN" altLang="en-US" sz="1200">
              <a:solidFill>
                <a:srgbClr val="0000FF"/>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3320" name="流程图: 文档 353319"/>
          <p:cNvSpPr/>
          <p:nvPr/>
        </p:nvSpPr>
        <p:spPr>
          <a:xfrm>
            <a:off x="2984500" y="25273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3283" name="直接连接符 353282"/>
          <p:cNvSpPr/>
          <p:nvPr/>
        </p:nvSpPr>
        <p:spPr>
          <a:xfrm>
            <a:off x="990600" y="444500"/>
            <a:ext cx="6019800" cy="12700"/>
          </a:xfrm>
          <a:prstGeom prst="line">
            <a:avLst/>
          </a:prstGeom>
          <a:ln w="9525" cap="flat" cmpd="sng">
            <a:solidFill>
              <a:schemeClr val="tx1"/>
            </a:solidFill>
            <a:prstDash val="solid"/>
            <a:headEnd type="none" w="med" len="med"/>
            <a:tailEnd type="none" w="med" len="med"/>
          </a:ln>
        </p:spPr>
      </p:sp>
      <p:sp>
        <p:nvSpPr>
          <p:cNvPr id="353284" name="文本框 353283"/>
          <p:cNvSpPr txBox="1"/>
          <p:nvPr/>
        </p:nvSpPr>
        <p:spPr>
          <a:xfrm>
            <a:off x="1270000" y="431800"/>
            <a:ext cx="990600" cy="639763"/>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按月定额下拨基金开据基金领款单</a:t>
            </a:r>
            <a:endParaRPr lang="zh-CN" altLang="en-US" sz="1200">
              <a:solidFill>
                <a:srgbClr val="FF0000"/>
              </a:solidFill>
              <a:latin typeface="Times New Roman" panose="02020603050405020304" charset="0"/>
            </a:endParaRPr>
          </a:p>
        </p:txBody>
      </p:sp>
      <p:sp>
        <p:nvSpPr>
          <p:cNvPr id="353285" name="流程图: 文档 353284"/>
          <p:cNvSpPr/>
          <p:nvPr/>
        </p:nvSpPr>
        <p:spPr>
          <a:xfrm>
            <a:off x="1435100" y="1092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3286" name="文本框 353285"/>
          <p:cNvSpPr txBox="1"/>
          <p:nvPr/>
        </p:nvSpPr>
        <p:spPr>
          <a:xfrm>
            <a:off x="1419225" y="1117600"/>
            <a:ext cx="67627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现金领款单</a:t>
            </a:r>
            <a:endParaRPr lang="zh-CN" altLang="en-US" sz="1200" dirty="0">
              <a:latin typeface="Times New Roman" panose="02020603050405020304" charset="0"/>
            </a:endParaRPr>
          </a:p>
        </p:txBody>
      </p:sp>
      <p:sp>
        <p:nvSpPr>
          <p:cNvPr id="353287" name="文本框 353286"/>
          <p:cNvSpPr txBox="1"/>
          <p:nvPr/>
        </p:nvSpPr>
        <p:spPr>
          <a:xfrm>
            <a:off x="1168400" y="117475"/>
            <a:ext cx="12065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人事行政部 </a:t>
            </a:r>
            <a:endParaRPr lang="zh-CN" altLang="en-US" sz="1600">
              <a:latin typeface="Times New Roman" panose="02020603050405020304" charset="0"/>
            </a:endParaRPr>
          </a:p>
        </p:txBody>
      </p:sp>
      <p:sp>
        <p:nvSpPr>
          <p:cNvPr id="353288" name="文本框 353287"/>
          <p:cNvSpPr txBox="1"/>
          <p:nvPr/>
        </p:nvSpPr>
        <p:spPr>
          <a:xfrm>
            <a:off x="2819400" y="104775"/>
            <a:ext cx="9906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财务部</a:t>
            </a:r>
            <a:endParaRPr lang="zh-CN" altLang="en-US" sz="1600">
              <a:latin typeface="Times New Roman" panose="02020603050405020304" charset="0"/>
            </a:endParaRPr>
          </a:p>
        </p:txBody>
      </p:sp>
      <p:sp>
        <p:nvSpPr>
          <p:cNvPr id="353289" name="流程图: 文档 353288"/>
          <p:cNvSpPr/>
          <p:nvPr/>
        </p:nvSpPr>
        <p:spPr>
          <a:xfrm>
            <a:off x="2974975" y="16510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3290" name="文本框 353289"/>
          <p:cNvSpPr txBox="1"/>
          <p:nvPr/>
        </p:nvSpPr>
        <p:spPr>
          <a:xfrm>
            <a:off x="2959100" y="1676400"/>
            <a:ext cx="67627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现金领款单</a:t>
            </a:r>
            <a:endParaRPr lang="zh-CN" altLang="en-US" sz="1200" dirty="0">
              <a:latin typeface="Times New Roman" panose="02020603050405020304" charset="0"/>
            </a:endParaRPr>
          </a:p>
        </p:txBody>
      </p:sp>
      <p:sp>
        <p:nvSpPr>
          <p:cNvPr id="353291" name="文本框 353290"/>
          <p:cNvSpPr txBox="1"/>
          <p:nvPr/>
        </p:nvSpPr>
        <p:spPr>
          <a:xfrm>
            <a:off x="4546600" y="4076700"/>
            <a:ext cx="685800" cy="457200"/>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出纳室付款</a:t>
            </a:r>
            <a:endParaRPr lang="zh-CN" altLang="en-US" sz="1200">
              <a:solidFill>
                <a:srgbClr val="FF0000"/>
              </a:solidFill>
              <a:latin typeface="Times New Roman" panose="02020603050405020304" charset="0"/>
            </a:endParaRPr>
          </a:p>
        </p:txBody>
      </p:sp>
      <p:sp>
        <p:nvSpPr>
          <p:cNvPr id="353292" name="文本框 353291"/>
          <p:cNvSpPr txBox="1"/>
          <p:nvPr/>
        </p:nvSpPr>
        <p:spPr>
          <a:xfrm>
            <a:off x="0" y="0"/>
            <a:ext cx="428625" cy="3200400"/>
          </a:xfrm>
          <a:prstGeom prst="rect">
            <a:avLst/>
          </a:prstGeom>
          <a:solidFill>
            <a:srgbClr val="FFFF66"/>
          </a:solidFill>
          <a:ln w="9525">
            <a:noFill/>
          </a:ln>
        </p:spPr>
        <p:txBody>
          <a:bodyPr vert="eaVert">
            <a:spAutoFit/>
          </a:bodyPr>
          <a:p>
            <a:pPr algn="dist"/>
            <a:r>
              <a:rPr lang="zh-CN" altLang="en-US" sz="1600" b="1" dirty="0">
                <a:solidFill>
                  <a:schemeClr val="accent2"/>
                </a:solidFill>
                <a:latin typeface="Times New Roman" panose="02020603050405020304" charset="0"/>
              </a:rPr>
              <a:t>下拨基金申请及付款流程</a:t>
            </a:r>
            <a:endParaRPr lang="zh-CN" altLang="en-US" sz="1600" b="1">
              <a:solidFill>
                <a:schemeClr val="accent2"/>
              </a:solidFill>
              <a:latin typeface="Times New Roman" panose="02020603050405020304" charset="0"/>
            </a:endParaRPr>
          </a:p>
        </p:txBody>
      </p:sp>
      <p:sp>
        <p:nvSpPr>
          <p:cNvPr id="353293" name="直接连接符 353292"/>
          <p:cNvSpPr/>
          <p:nvPr/>
        </p:nvSpPr>
        <p:spPr>
          <a:xfrm>
            <a:off x="1752600" y="1524000"/>
            <a:ext cx="0" cy="228600"/>
          </a:xfrm>
          <a:prstGeom prst="line">
            <a:avLst/>
          </a:prstGeom>
          <a:ln w="9525" cap="flat" cmpd="sng">
            <a:solidFill>
              <a:schemeClr val="tx1"/>
            </a:solidFill>
            <a:prstDash val="solid"/>
            <a:headEnd type="none" w="med" len="med"/>
            <a:tailEnd type="triangle" w="med" len="med"/>
          </a:ln>
        </p:spPr>
      </p:sp>
      <p:sp>
        <p:nvSpPr>
          <p:cNvPr id="353294" name="文本框 353293"/>
          <p:cNvSpPr txBox="1"/>
          <p:nvPr/>
        </p:nvSpPr>
        <p:spPr>
          <a:xfrm>
            <a:off x="1257300" y="1752600"/>
            <a:ext cx="977900" cy="274638"/>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部长终审</a:t>
            </a:r>
            <a:endParaRPr lang="zh-CN" altLang="en-US" sz="1200">
              <a:solidFill>
                <a:srgbClr val="FF0000"/>
              </a:solidFill>
              <a:latin typeface="Times New Roman" panose="02020603050405020304" charset="0"/>
            </a:endParaRPr>
          </a:p>
        </p:txBody>
      </p:sp>
      <p:sp>
        <p:nvSpPr>
          <p:cNvPr id="353295" name="直接连接符 353294"/>
          <p:cNvSpPr/>
          <p:nvPr/>
        </p:nvSpPr>
        <p:spPr>
          <a:xfrm>
            <a:off x="4876800" y="3886200"/>
            <a:ext cx="0" cy="228600"/>
          </a:xfrm>
          <a:prstGeom prst="line">
            <a:avLst/>
          </a:prstGeom>
          <a:ln w="9525" cap="flat" cmpd="sng">
            <a:solidFill>
              <a:schemeClr val="tx1"/>
            </a:solidFill>
            <a:prstDash val="solid"/>
            <a:headEnd type="none" w="med" len="med"/>
            <a:tailEnd type="triangle" w="med" len="med"/>
          </a:ln>
        </p:spPr>
      </p:sp>
      <p:sp>
        <p:nvSpPr>
          <p:cNvPr id="353296" name="直接连接符 353295"/>
          <p:cNvSpPr/>
          <p:nvPr/>
        </p:nvSpPr>
        <p:spPr>
          <a:xfrm>
            <a:off x="2057400" y="1879600"/>
            <a:ext cx="914400" cy="0"/>
          </a:xfrm>
          <a:prstGeom prst="line">
            <a:avLst/>
          </a:prstGeom>
          <a:ln w="9525" cap="flat" cmpd="sng">
            <a:solidFill>
              <a:schemeClr val="tx1"/>
            </a:solidFill>
            <a:prstDash val="solid"/>
            <a:headEnd type="none" w="med" len="med"/>
            <a:tailEnd type="triangle" w="med" len="med"/>
          </a:ln>
        </p:spPr>
      </p:sp>
      <p:sp>
        <p:nvSpPr>
          <p:cNvPr id="353297" name="文本框 353296"/>
          <p:cNvSpPr txBox="1"/>
          <p:nvPr/>
        </p:nvSpPr>
        <p:spPr>
          <a:xfrm>
            <a:off x="5816600" y="120650"/>
            <a:ext cx="1295400" cy="336550"/>
          </a:xfrm>
          <a:prstGeom prst="rect">
            <a:avLst/>
          </a:prstGeom>
          <a:noFill/>
          <a:ln w="9525">
            <a:noFill/>
          </a:ln>
        </p:spPr>
        <p:txBody>
          <a:bodyPr>
            <a:spAutoFit/>
          </a:bodyPr>
          <a:p>
            <a:pPr algn="ctr">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各部门</a:t>
            </a:r>
            <a:endParaRPr lang="zh-CN" altLang="en-US" sz="1600">
              <a:latin typeface="Times New Roman" panose="02020603050405020304" charset="0"/>
            </a:endParaRPr>
          </a:p>
        </p:txBody>
      </p:sp>
      <p:sp>
        <p:nvSpPr>
          <p:cNvPr id="353298" name="文本框 353297"/>
          <p:cNvSpPr txBox="1"/>
          <p:nvPr/>
        </p:nvSpPr>
        <p:spPr>
          <a:xfrm>
            <a:off x="6172200" y="4152900"/>
            <a:ext cx="685800" cy="274638"/>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领款</a:t>
            </a:r>
            <a:endParaRPr lang="zh-CN" altLang="en-US" sz="1200">
              <a:solidFill>
                <a:srgbClr val="FF0000"/>
              </a:solidFill>
              <a:latin typeface="Times New Roman" panose="02020603050405020304" charset="0"/>
            </a:endParaRPr>
          </a:p>
        </p:txBody>
      </p:sp>
      <p:sp>
        <p:nvSpPr>
          <p:cNvPr id="353299" name="直接连接符 353298"/>
          <p:cNvSpPr/>
          <p:nvPr/>
        </p:nvSpPr>
        <p:spPr>
          <a:xfrm>
            <a:off x="5229225" y="4352925"/>
            <a:ext cx="1066800" cy="0"/>
          </a:xfrm>
          <a:prstGeom prst="line">
            <a:avLst/>
          </a:prstGeom>
          <a:ln w="9525" cap="flat" cmpd="sng">
            <a:solidFill>
              <a:schemeClr val="tx1"/>
            </a:solidFill>
            <a:prstDash val="solid"/>
            <a:headEnd type="none" w="med" len="med"/>
            <a:tailEnd type="triangle" w="med" len="med"/>
          </a:ln>
        </p:spPr>
      </p:sp>
      <p:sp>
        <p:nvSpPr>
          <p:cNvPr id="353300" name="直接连接符 353299"/>
          <p:cNvSpPr/>
          <p:nvPr/>
        </p:nvSpPr>
        <p:spPr>
          <a:xfrm flipH="1">
            <a:off x="5229225" y="4276725"/>
            <a:ext cx="990600" cy="0"/>
          </a:xfrm>
          <a:prstGeom prst="line">
            <a:avLst/>
          </a:prstGeom>
          <a:ln w="9525" cap="flat" cmpd="sng">
            <a:solidFill>
              <a:schemeClr val="tx1"/>
            </a:solidFill>
            <a:prstDash val="solid"/>
            <a:headEnd type="none" w="med" len="med"/>
            <a:tailEnd type="triangle" w="med" len="med"/>
          </a:ln>
        </p:spPr>
      </p:sp>
      <p:sp>
        <p:nvSpPr>
          <p:cNvPr id="353305" name="直接连接符 353304"/>
          <p:cNvSpPr/>
          <p:nvPr/>
        </p:nvSpPr>
        <p:spPr>
          <a:xfrm>
            <a:off x="3619500" y="4648200"/>
            <a:ext cx="1257300" cy="0"/>
          </a:xfrm>
          <a:prstGeom prst="line">
            <a:avLst/>
          </a:prstGeom>
          <a:ln w="9525" cap="flat" cmpd="sng">
            <a:solidFill>
              <a:schemeClr val="tx1"/>
            </a:solidFill>
            <a:prstDash val="solid"/>
            <a:headEnd type="triangle" w="med" len="med"/>
            <a:tailEnd type="none" w="med" len="med"/>
          </a:ln>
        </p:spPr>
      </p:sp>
      <p:sp>
        <p:nvSpPr>
          <p:cNvPr id="353308" name="文本框 353307"/>
          <p:cNvSpPr txBox="1"/>
          <p:nvPr/>
        </p:nvSpPr>
        <p:spPr>
          <a:xfrm>
            <a:off x="2654300" y="5435600"/>
            <a:ext cx="1295400" cy="274638"/>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核算会计记帐</a:t>
            </a:r>
            <a:endParaRPr lang="zh-CN" altLang="en-US" sz="1200">
              <a:solidFill>
                <a:srgbClr val="0000FF"/>
              </a:solidFill>
              <a:latin typeface="Times New Roman" panose="02020603050405020304" charset="0"/>
            </a:endParaRPr>
          </a:p>
        </p:txBody>
      </p:sp>
      <p:sp>
        <p:nvSpPr>
          <p:cNvPr id="353311" name="直接连接符 353310"/>
          <p:cNvSpPr/>
          <p:nvPr/>
        </p:nvSpPr>
        <p:spPr>
          <a:xfrm>
            <a:off x="4876800" y="4533900"/>
            <a:ext cx="0" cy="114300"/>
          </a:xfrm>
          <a:prstGeom prst="line">
            <a:avLst/>
          </a:prstGeom>
          <a:ln w="9525" cap="flat" cmpd="sng">
            <a:solidFill>
              <a:schemeClr val="tx1"/>
            </a:solidFill>
            <a:prstDash val="solid"/>
            <a:headEnd type="none" w="med" len="med"/>
            <a:tailEnd type="none" w="med" len="med"/>
          </a:ln>
        </p:spPr>
      </p:sp>
      <p:sp>
        <p:nvSpPr>
          <p:cNvPr id="353313" name="文本框 353312"/>
          <p:cNvSpPr txBox="1"/>
          <p:nvPr/>
        </p:nvSpPr>
        <p:spPr>
          <a:xfrm>
            <a:off x="2641600" y="3586163"/>
            <a:ext cx="1295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财务部长终审</a:t>
            </a:r>
            <a:endParaRPr lang="zh-CN" altLang="en-US" sz="1200">
              <a:solidFill>
                <a:schemeClr val="accent2"/>
              </a:solidFill>
              <a:latin typeface="Times New Roman" panose="02020603050405020304" charset="0"/>
            </a:endParaRPr>
          </a:p>
        </p:txBody>
      </p:sp>
      <p:sp>
        <p:nvSpPr>
          <p:cNvPr id="353315" name="文本框 353314"/>
          <p:cNvSpPr txBox="1"/>
          <p:nvPr/>
        </p:nvSpPr>
        <p:spPr>
          <a:xfrm>
            <a:off x="2616200" y="2095500"/>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核算会计核对并开立转帐传票</a:t>
            </a:r>
            <a:endParaRPr lang="zh-CN" altLang="en-US" sz="1200">
              <a:solidFill>
                <a:schemeClr val="accent2"/>
              </a:solidFill>
              <a:latin typeface="Times New Roman" panose="02020603050405020304" charset="0"/>
            </a:endParaRPr>
          </a:p>
        </p:txBody>
      </p:sp>
      <p:sp>
        <p:nvSpPr>
          <p:cNvPr id="353316" name="直接连接符 353315"/>
          <p:cNvSpPr/>
          <p:nvPr/>
        </p:nvSpPr>
        <p:spPr>
          <a:xfrm>
            <a:off x="3276600" y="2984500"/>
            <a:ext cx="0" cy="228600"/>
          </a:xfrm>
          <a:prstGeom prst="line">
            <a:avLst/>
          </a:prstGeom>
          <a:ln w="9525" cap="flat" cmpd="sng">
            <a:solidFill>
              <a:schemeClr val="tx1"/>
            </a:solidFill>
            <a:prstDash val="solid"/>
            <a:headEnd type="none" w="med" len="med"/>
            <a:tailEnd type="triangle" w="med" len="med"/>
          </a:ln>
        </p:spPr>
      </p:sp>
      <p:sp>
        <p:nvSpPr>
          <p:cNvPr id="353317" name="文本框 353316"/>
          <p:cNvSpPr txBox="1"/>
          <p:nvPr/>
        </p:nvSpPr>
        <p:spPr>
          <a:xfrm>
            <a:off x="2590800" y="3136900"/>
            <a:ext cx="1371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科长签审</a:t>
            </a:r>
            <a:endParaRPr lang="zh-CN" altLang="en-US" sz="1200">
              <a:solidFill>
                <a:schemeClr val="accent2"/>
              </a:solidFill>
              <a:latin typeface="Times New Roman" panose="02020603050405020304" charset="0"/>
            </a:endParaRPr>
          </a:p>
        </p:txBody>
      </p:sp>
      <p:sp>
        <p:nvSpPr>
          <p:cNvPr id="353318" name="直接连接符 353317"/>
          <p:cNvSpPr/>
          <p:nvPr/>
        </p:nvSpPr>
        <p:spPr>
          <a:xfrm>
            <a:off x="3276600" y="3390900"/>
            <a:ext cx="0" cy="228600"/>
          </a:xfrm>
          <a:prstGeom prst="line">
            <a:avLst/>
          </a:prstGeom>
          <a:ln w="9525" cap="flat" cmpd="sng">
            <a:solidFill>
              <a:schemeClr val="tx1"/>
            </a:solidFill>
            <a:prstDash val="solid"/>
            <a:headEnd type="none" w="med" len="med"/>
            <a:tailEnd type="triangle" w="med" len="med"/>
          </a:ln>
        </p:spPr>
      </p:sp>
      <p:sp>
        <p:nvSpPr>
          <p:cNvPr id="353319" name="文本框 353318"/>
          <p:cNvSpPr txBox="1"/>
          <p:nvPr/>
        </p:nvSpPr>
        <p:spPr>
          <a:xfrm>
            <a:off x="2984500" y="2549525"/>
            <a:ext cx="6096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记帐凭证</a:t>
            </a:r>
            <a:endParaRPr lang="zh-CN" altLang="en-US" sz="1200">
              <a:latin typeface="Times New Roman" panose="02020603050405020304" charset="0"/>
            </a:endParaRPr>
          </a:p>
        </p:txBody>
      </p:sp>
      <p:sp>
        <p:nvSpPr>
          <p:cNvPr id="353321" name="文本框 353320"/>
          <p:cNvSpPr txBox="1"/>
          <p:nvPr/>
        </p:nvSpPr>
        <p:spPr>
          <a:xfrm>
            <a:off x="4114800" y="120650"/>
            <a:ext cx="1295400" cy="336550"/>
          </a:xfrm>
          <a:prstGeom prst="rect">
            <a:avLst/>
          </a:prstGeom>
          <a:noFill/>
          <a:ln w="9525">
            <a:noFill/>
          </a:ln>
        </p:spPr>
        <p:txBody>
          <a:bodyPr>
            <a:spAutoFit/>
          </a:bodyPr>
          <a:p>
            <a:pPr algn="ctr">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出纳</a:t>
            </a:r>
            <a:endParaRPr lang="zh-CN" altLang="en-US" sz="1600">
              <a:latin typeface="Times New Roman" panose="02020603050405020304" charset="0"/>
            </a:endParaRPr>
          </a:p>
        </p:txBody>
      </p:sp>
      <p:sp>
        <p:nvSpPr>
          <p:cNvPr id="353322" name="流程图: 文档 353321"/>
          <p:cNvSpPr/>
          <p:nvPr/>
        </p:nvSpPr>
        <p:spPr>
          <a:xfrm>
            <a:off x="4587875" y="34036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3323" name="文本框 353322"/>
          <p:cNvSpPr txBox="1"/>
          <p:nvPr/>
        </p:nvSpPr>
        <p:spPr>
          <a:xfrm>
            <a:off x="4572000" y="3429000"/>
            <a:ext cx="67627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现金领款单</a:t>
            </a:r>
            <a:endParaRPr lang="zh-CN" altLang="en-US" sz="1200" dirty="0">
              <a:latin typeface="Times New Roman" panose="02020603050405020304" charset="0"/>
            </a:endParaRPr>
          </a:p>
        </p:txBody>
      </p:sp>
      <p:sp>
        <p:nvSpPr>
          <p:cNvPr id="353324" name="流程图: 文档 353323"/>
          <p:cNvSpPr/>
          <p:nvPr/>
        </p:nvSpPr>
        <p:spPr>
          <a:xfrm>
            <a:off x="4572000" y="289877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3325" name="文本框 353324"/>
          <p:cNvSpPr txBox="1"/>
          <p:nvPr/>
        </p:nvSpPr>
        <p:spPr>
          <a:xfrm>
            <a:off x="4572000" y="2921000"/>
            <a:ext cx="6096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记帐凭证</a:t>
            </a:r>
            <a:endParaRPr lang="zh-CN" altLang="en-US" sz="1200">
              <a:latin typeface="Times New Roman" panose="02020603050405020304" charset="0"/>
            </a:endParaRPr>
          </a:p>
        </p:txBody>
      </p:sp>
      <p:sp>
        <p:nvSpPr>
          <p:cNvPr id="353326" name="直接连接符 353325"/>
          <p:cNvSpPr/>
          <p:nvPr/>
        </p:nvSpPr>
        <p:spPr>
          <a:xfrm>
            <a:off x="3733800" y="3733800"/>
            <a:ext cx="838200" cy="0"/>
          </a:xfrm>
          <a:prstGeom prst="line">
            <a:avLst/>
          </a:prstGeom>
          <a:ln w="9525" cap="flat" cmpd="sng">
            <a:solidFill>
              <a:schemeClr val="tx1"/>
            </a:solidFill>
            <a:prstDash val="solid"/>
            <a:headEnd type="none" w="med" len="med"/>
            <a:tailEnd type="triangle" w="med" len="med"/>
          </a:ln>
        </p:spPr>
      </p:sp>
      <p:sp>
        <p:nvSpPr>
          <p:cNvPr id="353327" name="流程图: 文档 353326"/>
          <p:cNvSpPr/>
          <p:nvPr/>
        </p:nvSpPr>
        <p:spPr>
          <a:xfrm>
            <a:off x="2997200" y="4775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3328" name="文本框 353327"/>
          <p:cNvSpPr txBox="1"/>
          <p:nvPr/>
        </p:nvSpPr>
        <p:spPr>
          <a:xfrm>
            <a:off x="2981325" y="4800600"/>
            <a:ext cx="67627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现金领款单</a:t>
            </a:r>
            <a:endParaRPr lang="zh-CN" altLang="en-US" sz="1200" dirty="0">
              <a:latin typeface="Times New Roman" panose="02020603050405020304" charset="0"/>
            </a:endParaRPr>
          </a:p>
        </p:txBody>
      </p:sp>
      <p:sp>
        <p:nvSpPr>
          <p:cNvPr id="353329" name="流程图: 文档 353328"/>
          <p:cNvSpPr/>
          <p:nvPr/>
        </p:nvSpPr>
        <p:spPr>
          <a:xfrm>
            <a:off x="2981325" y="427037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3330" name="文本框 353329"/>
          <p:cNvSpPr txBox="1"/>
          <p:nvPr/>
        </p:nvSpPr>
        <p:spPr>
          <a:xfrm>
            <a:off x="2981325" y="4292600"/>
            <a:ext cx="6096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记帐凭证</a:t>
            </a:r>
            <a:endParaRPr lang="zh-CN" altLang="en-US" sz="1200">
              <a:latin typeface="Times New Roman" panose="02020603050405020304" charset="0"/>
            </a:endParaRPr>
          </a:p>
        </p:txBody>
      </p:sp>
      <p:sp>
        <p:nvSpPr>
          <p:cNvPr id="353331" name="直接连接符 353330"/>
          <p:cNvSpPr/>
          <p:nvPr/>
        </p:nvSpPr>
        <p:spPr>
          <a:xfrm>
            <a:off x="3276600" y="5257800"/>
            <a:ext cx="0" cy="2286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4306" name="流程图: 文档 354305"/>
          <p:cNvSpPr/>
          <p:nvPr/>
        </p:nvSpPr>
        <p:spPr>
          <a:xfrm>
            <a:off x="2628900" y="1879600"/>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4307" name="文本框 354306"/>
          <p:cNvSpPr txBox="1"/>
          <p:nvPr/>
        </p:nvSpPr>
        <p:spPr>
          <a:xfrm>
            <a:off x="2155825" y="107950"/>
            <a:ext cx="16002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基金领取部门</a:t>
            </a:r>
            <a:endParaRPr lang="zh-CN" altLang="en-US" sz="1600">
              <a:latin typeface="Times New Roman" panose="02020603050405020304" charset="0"/>
            </a:endParaRPr>
          </a:p>
        </p:txBody>
      </p:sp>
      <p:sp>
        <p:nvSpPr>
          <p:cNvPr id="354308" name="直接连接符 354307"/>
          <p:cNvSpPr/>
          <p:nvPr/>
        </p:nvSpPr>
        <p:spPr>
          <a:xfrm flipH="1">
            <a:off x="2057400" y="457200"/>
            <a:ext cx="3962400" cy="3175"/>
          </a:xfrm>
          <a:prstGeom prst="line">
            <a:avLst/>
          </a:prstGeom>
          <a:ln w="9525" cap="flat" cmpd="sng">
            <a:solidFill>
              <a:schemeClr val="tx1"/>
            </a:solidFill>
            <a:prstDash val="solid"/>
            <a:headEnd type="none" w="med" len="med"/>
            <a:tailEnd type="none" w="med" len="med"/>
          </a:ln>
        </p:spPr>
      </p:sp>
      <p:sp>
        <p:nvSpPr>
          <p:cNvPr id="354309" name="流程图: 文档 354308"/>
          <p:cNvSpPr/>
          <p:nvPr/>
        </p:nvSpPr>
        <p:spPr>
          <a:xfrm>
            <a:off x="2606675" y="901700"/>
            <a:ext cx="609600" cy="393700"/>
          </a:xfrm>
          <a:prstGeom prst="flowChartDocument">
            <a:avLst/>
          </a:prstGeom>
          <a:solidFill>
            <a:schemeClr val="bg1"/>
          </a:solidFill>
          <a:ln w="9525" cap="flat" cmpd="sng">
            <a:solidFill>
              <a:srgbClr val="FF0000"/>
            </a:solidFill>
            <a:prstDash val="solid"/>
            <a:miter/>
            <a:headEnd type="none" w="med" len="med"/>
            <a:tailEnd type="none" w="med" len="med"/>
          </a:ln>
        </p:spPr>
        <p:txBody>
          <a:bodyPr wrap="none" anchor="ctr"/>
          <a:p>
            <a:pPr algn="ctr"/>
            <a:r>
              <a:rPr lang="zh-CN" altLang="en-US" sz="1200" dirty="0">
                <a:solidFill>
                  <a:srgbClr val="FF0000"/>
                </a:solidFill>
                <a:latin typeface="Times New Roman" panose="02020603050405020304" charset="0"/>
              </a:rPr>
              <a:t>发票</a:t>
            </a:r>
            <a:endParaRPr lang="zh-CN" altLang="en-US" sz="1200">
              <a:solidFill>
                <a:srgbClr val="FF0000"/>
              </a:solidFill>
              <a:latin typeface="Times New Roman" panose="02020603050405020304" charset="0"/>
            </a:endParaRPr>
          </a:p>
        </p:txBody>
      </p:sp>
      <p:sp>
        <p:nvSpPr>
          <p:cNvPr id="354310" name="文本框 354309"/>
          <p:cNvSpPr txBox="1"/>
          <p:nvPr/>
        </p:nvSpPr>
        <p:spPr>
          <a:xfrm>
            <a:off x="2298700" y="1562100"/>
            <a:ext cx="1219200" cy="274638"/>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填制</a:t>
            </a:r>
            <a:endParaRPr lang="zh-CN" altLang="en-US" sz="1200">
              <a:solidFill>
                <a:srgbClr val="FF0000"/>
              </a:solidFill>
              <a:latin typeface="Times New Roman" panose="02020603050405020304" charset="0"/>
            </a:endParaRPr>
          </a:p>
        </p:txBody>
      </p:sp>
      <p:sp>
        <p:nvSpPr>
          <p:cNvPr id="354311" name="流程图: 文档 354310"/>
          <p:cNvSpPr/>
          <p:nvPr/>
        </p:nvSpPr>
        <p:spPr>
          <a:xfrm>
            <a:off x="2538413" y="1970088"/>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4312" name="文本框 354311"/>
          <p:cNvSpPr txBox="1"/>
          <p:nvPr/>
        </p:nvSpPr>
        <p:spPr>
          <a:xfrm>
            <a:off x="2540000" y="2057400"/>
            <a:ext cx="6826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基金  报销单</a:t>
            </a:r>
            <a:endParaRPr lang="zh-CN" altLang="en-US" sz="1200" dirty="0">
              <a:latin typeface="Times New Roman" panose="02020603050405020304" charset="0"/>
            </a:endParaRPr>
          </a:p>
        </p:txBody>
      </p:sp>
      <p:sp>
        <p:nvSpPr>
          <p:cNvPr id="354313" name="文本框 354312"/>
          <p:cNvSpPr txBox="1"/>
          <p:nvPr/>
        </p:nvSpPr>
        <p:spPr>
          <a:xfrm>
            <a:off x="2967038" y="1938338"/>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1</a:t>
            </a:r>
            <a:endParaRPr lang="en-US" altLang="zh-CN" sz="1200">
              <a:solidFill>
                <a:srgbClr val="FF0000"/>
              </a:solidFill>
              <a:latin typeface="Times New Roman" panose="02020603050405020304" charset="0"/>
            </a:endParaRPr>
          </a:p>
        </p:txBody>
      </p:sp>
      <p:sp>
        <p:nvSpPr>
          <p:cNvPr id="354314" name="文本框 354313"/>
          <p:cNvSpPr txBox="1"/>
          <p:nvPr/>
        </p:nvSpPr>
        <p:spPr>
          <a:xfrm>
            <a:off x="3076575" y="18288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000">
              <a:solidFill>
                <a:srgbClr val="FF0000"/>
              </a:solidFill>
              <a:latin typeface="Times New Roman" panose="02020603050405020304" charset="0"/>
            </a:endParaRPr>
          </a:p>
        </p:txBody>
      </p:sp>
      <p:sp>
        <p:nvSpPr>
          <p:cNvPr id="354316" name="文本框 354315"/>
          <p:cNvSpPr txBox="1"/>
          <p:nvPr/>
        </p:nvSpPr>
        <p:spPr>
          <a:xfrm>
            <a:off x="4622800" y="5994400"/>
            <a:ext cx="1054100" cy="639763"/>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核算会计记帐并冲消基金余额</a:t>
            </a:r>
            <a:endParaRPr lang="zh-CN" altLang="en-US" sz="1200">
              <a:solidFill>
                <a:srgbClr val="FF0000"/>
              </a:solidFill>
              <a:latin typeface="Times New Roman" panose="02020603050405020304" charset="0"/>
            </a:endParaRPr>
          </a:p>
        </p:txBody>
      </p:sp>
      <p:sp>
        <p:nvSpPr>
          <p:cNvPr id="354317" name="流程图: 文档 354316"/>
          <p:cNvSpPr/>
          <p:nvPr/>
        </p:nvSpPr>
        <p:spPr>
          <a:xfrm>
            <a:off x="4508500" y="2687638"/>
            <a:ext cx="609600" cy="5588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4318" name="文本框 354317"/>
          <p:cNvSpPr txBox="1"/>
          <p:nvPr/>
        </p:nvSpPr>
        <p:spPr>
          <a:xfrm>
            <a:off x="4470400" y="2760663"/>
            <a:ext cx="6826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基金  报销单</a:t>
            </a:r>
            <a:endParaRPr lang="zh-CN" altLang="en-US" sz="1200" dirty="0">
              <a:latin typeface="Times New Roman" panose="02020603050405020304" charset="0"/>
            </a:endParaRPr>
          </a:p>
        </p:txBody>
      </p:sp>
      <p:sp>
        <p:nvSpPr>
          <p:cNvPr id="354319" name="文本框 354318"/>
          <p:cNvSpPr txBox="1"/>
          <p:nvPr/>
        </p:nvSpPr>
        <p:spPr>
          <a:xfrm>
            <a:off x="4937125" y="2641600"/>
            <a:ext cx="228600" cy="244475"/>
          </a:xfrm>
          <a:prstGeom prst="rect">
            <a:avLst/>
          </a:prstGeom>
          <a:noFill/>
          <a:ln w="9525">
            <a:noFill/>
          </a:ln>
        </p:spPr>
        <p:txBody>
          <a:bodyPr>
            <a:spAutoFit/>
          </a:bodyPr>
          <a:p>
            <a:pPr algn="ctr">
              <a:spcBef>
                <a:spcPct val="50000"/>
              </a:spcBef>
            </a:pPr>
            <a:r>
              <a:rPr lang="en-US" altLang="zh-CN" sz="1000">
                <a:latin typeface="Times New Roman" panose="02020603050405020304" charset="0"/>
              </a:rPr>
              <a:t>2</a:t>
            </a:r>
            <a:endParaRPr lang="en-US" altLang="zh-CN" sz="1200">
              <a:solidFill>
                <a:srgbClr val="FF0000"/>
              </a:solidFill>
              <a:latin typeface="Times New Roman" panose="02020603050405020304" charset="0"/>
            </a:endParaRPr>
          </a:p>
        </p:txBody>
      </p:sp>
      <p:sp>
        <p:nvSpPr>
          <p:cNvPr id="354320" name="流程图: 文档 354319"/>
          <p:cNvSpPr/>
          <p:nvPr/>
        </p:nvSpPr>
        <p:spPr>
          <a:xfrm>
            <a:off x="5172075" y="2679700"/>
            <a:ext cx="609600" cy="558800"/>
          </a:xfrm>
          <a:prstGeom prst="flowChartDocument">
            <a:avLst/>
          </a:prstGeom>
          <a:solidFill>
            <a:schemeClr val="bg1"/>
          </a:solidFill>
          <a:ln w="9525" cap="flat" cmpd="sng">
            <a:solidFill>
              <a:srgbClr val="FF0000"/>
            </a:solidFill>
            <a:prstDash val="solid"/>
            <a:miter/>
            <a:headEnd type="none" w="med" len="med"/>
            <a:tailEnd type="none" w="med" len="med"/>
          </a:ln>
        </p:spPr>
        <p:txBody>
          <a:bodyPr wrap="none" anchor="ctr"/>
          <a:p>
            <a:pPr algn="ctr"/>
            <a:r>
              <a:rPr lang="zh-CN" altLang="en-US" sz="1200" dirty="0">
                <a:solidFill>
                  <a:srgbClr val="FF0000"/>
                </a:solidFill>
                <a:latin typeface="Times New Roman" panose="02020603050405020304" charset="0"/>
              </a:rPr>
              <a:t>报销</a:t>
            </a:r>
            <a:endParaRPr lang="zh-CN" altLang="en-US" sz="1200" dirty="0">
              <a:solidFill>
                <a:srgbClr val="FF0000"/>
              </a:solidFill>
              <a:latin typeface="Times New Roman" panose="02020603050405020304" charset="0"/>
            </a:endParaRPr>
          </a:p>
          <a:p>
            <a:pPr algn="ctr"/>
            <a:r>
              <a:rPr lang="zh-CN" altLang="en-US" sz="1200" dirty="0">
                <a:solidFill>
                  <a:srgbClr val="FF0000"/>
                </a:solidFill>
                <a:latin typeface="Times New Roman" panose="02020603050405020304" charset="0"/>
              </a:rPr>
              <a:t>发票</a:t>
            </a:r>
            <a:endParaRPr lang="zh-CN" altLang="en-US" sz="1200">
              <a:solidFill>
                <a:srgbClr val="FF0000"/>
              </a:solidFill>
              <a:latin typeface="Times New Roman" panose="02020603050405020304" charset="0"/>
            </a:endParaRPr>
          </a:p>
        </p:txBody>
      </p:sp>
      <p:sp>
        <p:nvSpPr>
          <p:cNvPr id="354322" name="文本框 354321"/>
          <p:cNvSpPr txBox="1"/>
          <p:nvPr/>
        </p:nvSpPr>
        <p:spPr>
          <a:xfrm>
            <a:off x="0" y="0"/>
            <a:ext cx="428625" cy="3276600"/>
          </a:xfrm>
          <a:prstGeom prst="rect">
            <a:avLst/>
          </a:prstGeom>
          <a:solidFill>
            <a:srgbClr val="FFFF66"/>
          </a:solidFill>
          <a:ln w="9525">
            <a:noFill/>
          </a:ln>
        </p:spPr>
        <p:txBody>
          <a:bodyPr vert="eaVert">
            <a:spAutoFit/>
          </a:bodyPr>
          <a:p>
            <a:pPr algn="dist"/>
            <a:r>
              <a:rPr lang="zh-CN" altLang="en-US" sz="1600" b="1" dirty="0">
                <a:solidFill>
                  <a:schemeClr val="accent2"/>
                </a:solidFill>
                <a:latin typeface="Times New Roman" panose="02020603050405020304" charset="0"/>
              </a:rPr>
              <a:t>基金开支报消签审流程</a:t>
            </a:r>
            <a:endParaRPr lang="zh-CN" altLang="en-US" sz="1600" b="1">
              <a:solidFill>
                <a:schemeClr val="accent2"/>
              </a:solidFill>
              <a:latin typeface="Times New Roman" panose="02020603050405020304" charset="0"/>
            </a:endParaRPr>
          </a:p>
        </p:txBody>
      </p:sp>
      <p:sp>
        <p:nvSpPr>
          <p:cNvPr id="354323" name="文本框 354322"/>
          <p:cNvSpPr txBox="1"/>
          <p:nvPr/>
        </p:nvSpPr>
        <p:spPr>
          <a:xfrm>
            <a:off x="2378075" y="457200"/>
            <a:ext cx="1066800" cy="457200"/>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接待、购物等开支的</a:t>
            </a:r>
            <a:endParaRPr lang="zh-CN" altLang="en-US" sz="1200">
              <a:solidFill>
                <a:srgbClr val="0000FF"/>
              </a:solidFill>
              <a:latin typeface="Times New Roman" panose="02020603050405020304" charset="0"/>
            </a:endParaRPr>
          </a:p>
        </p:txBody>
      </p:sp>
      <p:sp>
        <p:nvSpPr>
          <p:cNvPr id="354324" name="直接连接符 354323"/>
          <p:cNvSpPr/>
          <p:nvPr/>
        </p:nvSpPr>
        <p:spPr>
          <a:xfrm flipH="1">
            <a:off x="2895600" y="1295400"/>
            <a:ext cx="0" cy="304800"/>
          </a:xfrm>
          <a:prstGeom prst="line">
            <a:avLst/>
          </a:prstGeom>
          <a:ln w="9525" cap="flat" cmpd="sng">
            <a:solidFill>
              <a:schemeClr val="tx1"/>
            </a:solidFill>
            <a:prstDash val="solid"/>
            <a:headEnd type="none" w="med" len="med"/>
            <a:tailEnd type="triangle" w="med" len="med"/>
          </a:ln>
        </p:spPr>
      </p:sp>
      <p:sp>
        <p:nvSpPr>
          <p:cNvPr id="354326" name="文本框 354325"/>
          <p:cNvSpPr txBox="1"/>
          <p:nvPr/>
        </p:nvSpPr>
        <p:spPr>
          <a:xfrm>
            <a:off x="4724400" y="104775"/>
            <a:ext cx="858838"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财务部</a:t>
            </a:r>
            <a:endParaRPr lang="zh-CN" altLang="en-US" sz="1600">
              <a:latin typeface="Times New Roman" panose="02020603050405020304" charset="0"/>
            </a:endParaRPr>
          </a:p>
        </p:txBody>
      </p:sp>
      <p:sp>
        <p:nvSpPr>
          <p:cNvPr id="354327" name="直接连接符 354326"/>
          <p:cNvSpPr/>
          <p:nvPr/>
        </p:nvSpPr>
        <p:spPr>
          <a:xfrm>
            <a:off x="2895600" y="2514600"/>
            <a:ext cx="0" cy="381000"/>
          </a:xfrm>
          <a:prstGeom prst="line">
            <a:avLst/>
          </a:prstGeom>
          <a:ln w="9525" cap="flat" cmpd="sng">
            <a:solidFill>
              <a:schemeClr val="tx1"/>
            </a:solidFill>
            <a:prstDash val="solid"/>
            <a:headEnd type="none" w="med" len="med"/>
            <a:tailEnd type="triangle" w="med" len="med"/>
          </a:ln>
        </p:spPr>
      </p:sp>
      <p:sp>
        <p:nvSpPr>
          <p:cNvPr id="354328" name="文本框 354327"/>
          <p:cNvSpPr txBox="1"/>
          <p:nvPr/>
        </p:nvSpPr>
        <p:spPr>
          <a:xfrm>
            <a:off x="2311400" y="2849563"/>
            <a:ext cx="1257300" cy="274637"/>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部门主管签审</a:t>
            </a:r>
            <a:endParaRPr lang="zh-CN" altLang="en-US" sz="1200">
              <a:solidFill>
                <a:srgbClr val="FF0000"/>
              </a:solidFill>
              <a:latin typeface="Times New Roman" panose="02020603050405020304" charset="0"/>
            </a:endParaRPr>
          </a:p>
        </p:txBody>
      </p:sp>
      <p:sp>
        <p:nvSpPr>
          <p:cNvPr id="354331" name="直接连接符 354330"/>
          <p:cNvSpPr/>
          <p:nvPr/>
        </p:nvSpPr>
        <p:spPr>
          <a:xfrm>
            <a:off x="3505200" y="2971800"/>
            <a:ext cx="990600" cy="0"/>
          </a:xfrm>
          <a:prstGeom prst="line">
            <a:avLst/>
          </a:prstGeom>
          <a:ln w="9525" cap="flat" cmpd="sng">
            <a:solidFill>
              <a:schemeClr val="tx1"/>
            </a:solidFill>
            <a:prstDash val="solid"/>
            <a:headEnd type="none" w="med" len="med"/>
            <a:tailEnd type="triangle" w="med" len="med"/>
          </a:ln>
        </p:spPr>
      </p:sp>
      <p:sp>
        <p:nvSpPr>
          <p:cNvPr id="354332" name="直接连接符 354331"/>
          <p:cNvSpPr/>
          <p:nvPr/>
        </p:nvSpPr>
        <p:spPr>
          <a:xfrm>
            <a:off x="5143500" y="4470400"/>
            <a:ext cx="0" cy="228600"/>
          </a:xfrm>
          <a:prstGeom prst="line">
            <a:avLst/>
          </a:prstGeom>
          <a:ln w="9525" cap="flat" cmpd="sng">
            <a:solidFill>
              <a:schemeClr val="tx1"/>
            </a:solidFill>
            <a:prstDash val="solid"/>
            <a:headEnd type="none" w="med" len="med"/>
            <a:tailEnd type="triangle" w="med" len="med"/>
          </a:ln>
        </p:spPr>
      </p:sp>
      <p:sp>
        <p:nvSpPr>
          <p:cNvPr id="354333" name="文本框 354332"/>
          <p:cNvSpPr txBox="1"/>
          <p:nvPr/>
        </p:nvSpPr>
        <p:spPr>
          <a:xfrm>
            <a:off x="4775200" y="4632325"/>
            <a:ext cx="86201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财务部长签审</a:t>
            </a:r>
            <a:endParaRPr lang="zh-CN" altLang="en-US" sz="1200" dirty="0">
              <a:solidFill>
                <a:schemeClr val="accent2"/>
              </a:solidFill>
              <a:latin typeface="Times New Roman" panose="02020603050405020304" charset="0"/>
            </a:endParaRPr>
          </a:p>
        </p:txBody>
      </p:sp>
      <p:sp>
        <p:nvSpPr>
          <p:cNvPr id="354334" name="直接连接符 354333"/>
          <p:cNvSpPr/>
          <p:nvPr/>
        </p:nvSpPr>
        <p:spPr>
          <a:xfrm>
            <a:off x="5140325" y="5675313"/>
            <a:ext cx="0" cy="304800"/>
          </a:xfrm>
          <a:prstGeom prst="line">
            <a:avLst/>
          </a:prstGeom>
          <a:ln w="9525" cap="flat" cmpd="sng">
            <a:solidFill>
              <a:schemeClr val="tx1"/>
            </a:solidFill>
            <a:prstDash val="solid"/>
            <a:headEnd type="none" w="med" len="med"/>
            <a:tailEnd type="triangle" w="med" len="med"/>
          </a:ln>
        </p:spPr>
      </p:sp>
      <p:sp>
        <p:nvSpPr>
          <p:cNvPr id="354335" name="直接连接符 354334"/>
          <p:cNvSpPr/>
          <p:nvPr/>
        </p:nvSpPr>
        <p:spPr>
          <a:xfrm>
            <a:off x="5146675" y="5057775"/>
            <a:ext cx="0" cy="228600"/>
          </a:xfrm>
          <a:prstGeom prst="line">
            <a:avLst/>
          </a:prstGeom>
          <a:ln w="9525" cap="flat" cmpd="sng">
            <a:solidFill>
              <a:schemeClr val="tx1"/>
            </a:solidFill>
            <a:prstDash val="solid"/>
            <a:headEnd type="none" w="med" len="med"/>
            <a:tailEnd type="triangle" w="med" len="med"/>
          </a:ln>
        </p:spPr>
      </p:sp>
      <p:sp>
        <p:nvSpPr>
          <p:cNvPr id="354336" name="文本框 354335"/>
          <p:cNvSpPr txBox="1"/>
          <p:nvPr/>
        </p:nvSpPr>
        <p:spPr>
          <a:xfrm>
            <a:off x="4737100" y="5232400"/>
            <a:ext cx="86201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财务副总签审</a:t>
            </a:r>
            <a:endParaRPr lang="zh-CN" altLang="en-US" sz="1200" dirty="0">
              <a:solidFill>
                <a:schemeClr val="accent2"/>
              </a:solidFill>
              <a:latin typeface="Times New Roman" panose="02020603050405020304" charset="0"/>
            </a:endParaRPr>
          </a:p>
        </p:txBody>
      </p:sp>
      <p:sp>
        <p:nvSpPr>
          <p:cNvPr id="354338" name="文本框 354337"/>
          <p:cNvSpPr txBox="1"/>
          <p:nvPr/>
        </p:nvSpPr>
        <p:spPr>
          <a:xfrm>
            <a:off x="4622800" y="3276600"/>
            <a:ext cx="1054100" cy="639763"/>
          </a:xfrm>
          <a:prstGeom prst="rect">
            <a:avLst/>
          </a:prstGeom>
          <a:noFill/>
          <a:ln w="9525">
            <a:noFill/>
          </a:ln>
        </p:spPr>
        <p:txBody>
          <a:bodyPr>
            <a:spAutoFit/>
          </a:bodyPr>
          <a:p>
            <a:pPr algn="ctr">
              <a:spcBef>
                <a:spcPct val="50000"/>
              </a:spcBef>
            </a:pPr>
            <a:r>
              <a:rPr lang="zh-CN" altLang="en-US" sz="1200" dirty="0">
                <a:solidFill>
                  <a:srgbClr val="0000FF"/>
                </a:solidFill>
                <a:latin typeface="Times New Roman" panose="02020603050405020304" charset="0"/>
              </a:rPr>
              <a:t>核算会计核对单据并填写记帐凭证</a:t>
            </a:r>
            <a:endParaRPr lang="zh-CN" altLang="en-US" sz="1200">
              <a:solidFill>
                <a:srgbClr val="FF0000"/>
              </a:solidFill>
              <a:latin typeface="Times New Roman" panose="02020603050405020304" charset="0"/>
            </a:endParaRPr>
          </a:p>
        </p:txBody>
      </p:sp>
      <p:sp>
        <p:nvSpPr>
          <p:cNvPr id="354339" name="直接连接符 354338"/>
          <p:cNvSpPr/>
          <p:nvPr/>
        </p:nvSpPr>
        <p:spPr>
          <a:xfrm>
            <a:off x="5130800" y="3876675"/>
            <a:ext cx="0" cy="228600"/>
          </a:xfrm>
          <a:prstGeom prst="line">
            <a:avLst/>
          </a:prstGeom>
          <a:ln w="9525" cap="flat" cmpd="sng">
            <a:solidFill>
              <a:schemeClr val="tx1"/>
            </a:solidFill>
            <a:prstDash val="solid"/>
            <a:headEnd type="none" w="med" len="med"/>
            <a:tailEnd type="triangle" w="med" len="med"/>
          </a:ln>
        </p:spPr>
      </p:sp>
      <p:sp>
        <p:nvSpPr>
          <p:cNvPr id="354340" name="文本框 354339"/>
          <p:cNvSpPr txBox="1"/>
          <p:nvPr/>
        </p:nvSpPr>
        <p:spPr>
          <a:xfrm>
            <a:off x="4762500" y="4038600"/>
            <a:ext cx="86201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财务部长签审</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1474" name="文本框 361473"/>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361475" name="矩形 361474"/>
          <p:cNvSpPr/>
          <p:nvPr/>
        </p:nvSpPr>
        <p:spPr>
          <a:xfrm>
            <a:off x="1447800" y="18288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修改表单样稿</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6370" name="文本框 186369"/>
          <p:cNvSpPr txBox="1"/>
          <p:nvPr/>
        </p:nvSpPr>
        <p:spPr>
          <a:xfrm>
            <a:off x="1347788" y="180975"/>
            <a:ext cx="4748212" cy="287338"/>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受训人员单位            人事行政部               总经理</a:t>
            </a:r>
            <a:endParaRPr lang="zh-CN" altLang="en-US" sz="1600" dirty="0">
              <a:latin typeface="Times New Roman" panose="02020603050405020304" charset="0"/>
            </a:endParaRPr>
          </a:p>
        </p:txBody>
      </p:sp>
      <p:sp>
        <p:nvSpPr>
          <p:cNvPr id="186371" name="直接连接符 186370"/>
          <p:cNvSpPr/>
          <p:nvPr/>
        </p:nvSpPr>
        <p:spPr>
          <a:xfrm>
            <a:off x="1143000" y="457200"/>
            <a:ext cx="4910138" cy="0"/>
          </a:xfrm>
          <a:prstGeom prst="line">
            <a:avLst/>
          </a:prstGeom>
          <a:ln w="9525" cap="flat" cmpd="sng">
            <a:solidFill>
              <a:schemeClr val="tx1"/>
            </a:solidFill>
            <a:prstDash val="solid"/>
            <a:headEnd type="none" w="med" len="med"/>
            <a:tailEnd type="none" w="med" len="med"/>
          </a:ln>
        </p:spPr>
      </p:sp>
      <p:sp>
        <p:nvSpPr>
          <p:cNvPr id="186372" name="直接连接符 186371"/>
          <p:cNvSpPr/>
          <p:nvPr/>
        </p:nvSpPr>
        <p:spPr>
          <a:xfrm flipH="1">
            <a:off x="3771900" y="2511425"/>
            <a:ext cx="0" cy="228600"/>
          </a:xfrm>
          <a:prstGeom prst="line">
            <a:avLst/>
          </a:prstGeom>
          <a:ln w="9525" cap="flat" cmpd="sng">
            <a:solidFill>
              <a:schemeClr val="tx1"/>
            </a:solidFill>
            <a:prstDash val="solid"/>
            <a:headEnd type="none" w="med" len="med"/>
            <a:tailEnd type="triangle" w="med" len="med"/>
          </a:ln>
        </p:spPr>
      </p:sp>
      <p:sp>
        <p:nvSpPr>
          <p:cNvPr id="186375" name="文本框 186374"/>
          <p:cNvSpPr txBox="1"/>
          <p:nvPr/>
        </p:nvSpPr>
        <p:spPr>
          <a:xfrm>
            <a:off x="0" y="0"/>
            <a:ext cx="428625" cy="3429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送外培训实施程序</a:t>
            </a:r>
            <a:endParaRPr lang="zh-CN" altLang="en-US" sz="1600" b="1" dirty="0">
              <a:solidFill>
                <a:schemeClr val="accent2"/>
              </a:solidFill>
              <a:latin typeface="Times New Roman" panose="02020603050405020304" charset="0"/>
            </a:endParaRPr>
          </a:p>
        </p:txBody>
      </p:sp>
      <p:sp>
        <p:nvSpPr>
          <p:cNvPr id="186376" name="文本框 186375"/>
          <p:cNvSpPr txBox="1"/>
          <p:nvPr/>
        </p:nvSpPr>
        <p:spPr>
          <a:xfrm>
            <a:off x="3157538" y="474663"/>
            <a:ext cx="1219200" cy="639762"/>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按年度终审计划或决策意见对外联系培训</a:t>
            </a:r>
            <a:endParaRPr lang="zh-CN" altLang="en-US" sz="1200" dirty="0">
              <a:solidFill>
                <a:schemeClr val="accent2"/>
              </a:solidFill>
              <a:latin typeface="Times New Roman" panose="02020603050405020304" charset="0"/>
            </a:endParaRPr>
          </a:p>
        </p:txBody>
      </p:sp>
      <p:sp>
        <p:nvSpPr>
          <p:cNvPr id="186377" name="流程图: 文档 186376"/>
          <p:cNvSpPr/>
          <p:nvPr/>
        </p:nvSpPr>
        <p:spPr>
          <a:xfrm>
            <a:off x="3435350" y="154940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意见</a:t>
            </a:r>
            <a:endParaRPr lang="zh-CN" altLang="en-US" sz="1200">
              <a:latin typeface="Times New Roman" panose="02020603050405020304" charset="0"/>
            </a:endParaRPr>
          </a:p>
        </p:txBody>
      </p:sp>
      <p:sp>
        <p:nvSpPr>
          <p:cNvPr id="186378" name="直接连接符 186377"/>
          <p:cNvSpPr/>
          <p:nvPr/>
        </p:nvSpPr>
        <p:spPr>
          <a:xfrm flipH="1">
            <a:off x="3759200" y="1079500"/>
            <a:ext cx="0" cy="228600"/>
          </a:xfrm>
          <a:prstGeom prst="line">
            <a:avLst/>
          </a:prstGeom>
          <a:ln w="9525" cap="flat" cmpd="sng">
            <a:solidFill>
              <a:schemeClr val="tx1"/>
            </a:solidFill>
            <a:prstDash val="solid"/>
            <a:headEnd type="none" w="med" len="med"/>
            <a:tailEnd type="triangle" w="med" len="med"/>
          </a:ln>
        </p:spPr>
      </p:sp>
      <p:sp>
        <p:nvSpPr>
          <p:cNvPr id="186379" name="文本框 186378"/>
          <p:cNvSpPr txBox="1"/>
          <p:nvPr/>
        </p:nvSpPr>
        <p:spPr>
          <a:xfrm>
            <a:off x="3119438" y="1270000"/>
            <a:ext cx="1295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拟制培训意见</a:t>
            </a:r>
            <a:endParaRPr lang="zh-CN" altLang="en-US" sz="1200" dirty="0">
              <a:solidFill>
                <a:schemeClr val="accent2"/>
              </a:solidFill>
              <a:latin typeface="Times New Roman" panose="02020603050405020304" charset="0"/>
            </a:endParaRPr>
          </a:p>
        </p:txBody>
      </p:sp>
      <p:sp>
        <p:nvSpPr>
          <p:cNvPr id="186381" name="文本框 186380"/>
          <p:cNvSpPr txBox="1"/>
          <p:nvPr/>
        </p:nvSpPr>
        <p:spPr>
          <a:xfrm>
            <a:off x="3324225" y="26971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86382" name="文本框 186381"/>
          <p:cNvSpPr txBox="1"/>
          <p:nvPr/>
        </p:nvSpPr>
        <p:spPr>
          <a:xfrm>
            <a:off x="3309938" y="4257675"/>
            <a:ext cx="9144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行政副总签审</a:t>
            </a:r>
            <a:endParaRPr lang="zh-CN" altLang="en-US" sz="1200" dirty="0">
              <a:solidFill>
                <a:schemeClr val="accent2"/>
              </a:solidFill>
              <a:latin typeface="Times New Roman" panose="02020603050405020304" charset="0"/>
            </a:endParaRPr>
          </a:p>
        </p:txBody>
      </p:sp>
      <p:sp>
        <p:nvSpPr>
          <p:cNvPr id="186383" name="文本框 186382"/>
          <p:cNvSpPr txBox="1"/>
          <p:nvPr/>
        </p:nvSpPr>
        <p:spPr>
          <a:xfrm>
            <a:off x="3243263" y="5676900"/>
            <a:ext cx="1042987"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与受训人员签定合同</a:t>
            </a:r>
            <a:endParaRPr lang="zh-CN" altLang="en-US" sz="1200" dirty="0">
              <a:solidFill>
                <a:schemeClr val="accent2"/>
              </a:solidFill>
              <a:latin typeface="Times New Roman" panose="02020603050405020304" charset="0"/>
            </a:endParaRPr>
          </a:p>
        </p:txBody>
      </p:sp>
      <p:sp>
        <p:nvSpPr>
          <p:cNvPr id="186384" name="文本框 186383"/>
          <p:cNvSpPr txBox="1"/>
          <p:nvPr/>
        </p:nvSpPr>
        <p:spPr>
          <a:xfrm>
            <a:off x="1590675" y="3459163"/>
            <a:ext cx="10668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86385" name="直接连接符 186384"/>
          <p:cNvSpPr/>
          <p:nvPr/>
        </p:nvSpPr>
        <p:spPr>
          <a:xfrm>
            <a:off x="2124075" y="3136900"/>
            <a:ext cx="0" cy="304800"/>
          </a:xfrm>
          <a:prstGeom prst="line">
            <a:avLst/>
          </a:prstGeom>
          <a:ln w="9525" cap="flat" cmpd="sng">
            <a:solidFill>
              <a:schemeClr val="tx1"/>
            </a:solidFill>
            <a:prstDash val="solid"/>
            <a:headEnd type="none" w="med" len="med"/>
            <a:tailEnd type="triangle" w="med" len="med"/>
          </a:ln>
        </p:spPr>
      </p:sp>
      <p:sp>
        <p:nvSpPr>
          <p:cNvPr id="186386" name="流程图: 文档 186385"/>
          <p:cNvSpPr/>
          <p:nvPr/>
        </p:nvSpPr>
        <p:spPr>
          <a:xfrm>
            <a:off x="1792288" y="2608263"/>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意见</a:t>
            </a:r>
            <a:endParaRPr lang="zh-CN" altLang="en-US" sz="1200">
              <a:latin typeface="Times New Roman" panose="02020603050405020304" charset="0"/>
            </a:endParaRPr>
          </a:p>
        </p:txBody>
      </p:sp>
      <p:sp>
        <p:nvSpPr>
          <p:cNvPr id="186388" name="直接连接符 186387"/>
          <p:cNvSpPr/>
          <p:nvPr/>
        </p:nvSpPr>
        <p:spPr>
          <a:xfrm flipH="1">
            <a:off x="2438400" y="2832100"/>
            <a:ext cx="990600" cy="0"/>
          </a:xfrm>
          <a:prstGeom prst="line">
            <a:avLst/>
          </a:prstGeom>
          <a:ln w="9525" cap="flat" cmpd="sng">
            <a:solidFill>
              <a:schemeClr val="tx1"/>
            </a:solidFill>
            <a:prstDash val="solid"/>
            <a:headEnd type="none" w="med" len="med"/>
            <a:tailEnd type="triangle" w="med" len="med"/>
          </a:ln>
        </p:spPr>
      </p:sp>
      <p:sp>
        <p:nvSpPr>
          <p:cNvPr id="186389" name="直接连接符 186388"/>
          <p:cNvSpPr/>
          <p:nvPr/>
        </p:nvSpPr>
        <p:spPr>
          <a:xfrm>
            <a:off x="3759200" y="3721100"/>
            <a:ext cx="0" cy="609600"/>
          </a:xfrm>
          <a:prstGeom prst="line">
            <a:avLst/>
          </a:prstGeom>
          <a:ln w="9525" cap="flat" cmpd="sng">
            <a:solidFill>
              <a:schemeClr val="tx1"/>
            </a:solidFill>
            <a:prstDash val="solid"/>
            <a:headEnd type="none" w="med" len="med"/>
            <a:tailEnd type="triangle" w="med" len="med"/>
          </a:ln>
        </p:spPr>
      </p:sp>
      <p:sp>
        <p:nvSpPr>
          <p:cNvPr id="186390" name="流程图: 文档 186389"/>
          <p:cNvSpPr/>
          <p:nvPr/>
        </p:nvSpPr>
        <p:spPr>
          <a:xfrm>
            <a:off x="3435350" y="3214688"/>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意见</a:t>
            </a:r>
            <a:endParaRPr lang="zh-CN" altLang="en-US" sz="1200">
              <a:latin typeface="Times New Roman" panose="02020603050405020304" charset="0"/>
            </a:endParaRPr>
          </a:p>
        </p:txBody>
      </p:sp>
      <p:sp>
        <p:nvSpPr>
          <p:cNvPr id="186392" name="直接连接符 186391"/>
          <p:cNvSpPr/>
          <p:nvPr/>
        </p:nvSpPr>
        <p:spPr>
          <a:xfrm flipV="1">
            <a:off x="2514600" y="3581400"/>
            <a:ext cx="914400" cy="0"/>
          </a:xfrm>
          <a:prstGeom prst="line">
            <a:avLst/>
          </a:prstGeom>
          <a:ln w="9525" cap="flat" cmpd="sng">
            <a:solidFill>
              <a:schemeClr val="tx1"/>
            </a:solidFill>
            <a:prstDash val="solid"/>
            <a:headEnd type="none" w="med" len="med"/>
            <a:tailEnd type="triangle" w="med" len="med"/>
          </a:ln>
        </p:spPr>
      </p:sp>
      <p:sp>
        <p:nvSpPr>
          <p:cNvPr id="186393" name="文本框 186392"/>
          <p:cNvSpPr txBox="1"/>
          <p:nvPr/>
        </p:nvSpPr>
        <p:spPr>
          <a:xfrm>
            <a:off x="4938713" y="495300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86394" name="直接连接符 186393"/>
          <p:cNvSpPr/>
          <p:nvPr/>
        </p:nvSpPr>
        <p:spPr>
          <a:xfrm>
            <a:off x="5395913" y="4645025"/>
            <a:ext cx="0" cy="304800"/>
          </a:xfrm>
          <a:prstGeom prst="line">
            <a:avLst/>
          </a:prstGeom>
          <a:ln w="9525" cap="flat" cmpd="sng">
            <a:solidFill>
              <a:schemeClr val="tx1"/>
            </a:solidFill>
            <a:prstDash val="solid"/>
            <a:headEnd type="none" w="med" len="med"/>
            <a:tailEnd type="triangle" w="med" len="med"/>
          </a:ln>
        </p:spPr>
      </p:sp>
      <p:sp>
        <p:nvSpPr>
          <p:cNvPr id="186395" name="流程图: 文档 186394"/>
          <p:cNvSpPr/>
          <p:nvPr/>
        </p:nvSpPr>
        <p:spPr>
          <a:xfrm>
            <a:off x="5064125" y="4116388"/>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意见</a:t>
            </a:r>
            <a:endParaRPr lang="zh-CN" altLang="en-US" sz="1200">
              <a:latin typeface="Times New Roman" panose="02020603050405020304" charset="0"/>
            </a:endParaRPr>
          </a:p>
        </p:txBody>
      </p:sp>
      <p:sp>
        <p:nvSpPr>
          <p:cNvPr id="186397" name="直接连接符 186396"/>
          <p:cNvSpPr/>
          <p:nvPr/>
        </p:nvSpPr>
        <p:spPr>
          <a:xfrm>
            <a:off x="4114800" y="4435475"/>
            <a:ext cx="914400" cy="0"/>
          </a:xfrm>
          <a:prstGeom prst="line">
            <a:avLst/>
          </a:prstGeom>
          <a:ln w="9525" cap="flat" cmpd="sng">
            <a:solidFill>
              <a:schemeClr val="tx1"/>
            </a:solidFill>
            <a:prstDash val="solid"/>
            <a:headEnd type="none" w="med" len="med"/>
            <a:tailEnd type="triangle" w="med" len="med"/>
          </a:ln>
        </p:spPr>
      </p:sp>
      <p:sp>
        <p:nvSpPr>
          <p:cNvPr id="186398" name="直接连接符 186397"/>
          <p:cNvSpPr/>
          <p:nvPr/>
        </p:nvSpPr>
        <p:spPr>
          <a:xfrm>
            <a:off x="3767138" y="5397500"/>
            <a:ext cx="0" cy="304800"/>
          </a:xfrm>
          <a:prstGeom prst="line">
            <a:avLst/>
          </a:prstGeom>
          <a:ln w="9525" cap="flat" cmpd="sng">
            <a:solidFill>
              <a:schemeClr val="tx1"/>
            </a:solidFill>
            <a:prstDash val="solid"/>
            <a:headEnd type="none" w="med" len="med"/>
            <a:tailEnd type="triangle" w="med" len="med"/>
          </a:ln>
        </p:spPr>
      </p:sp>
      <p:sp>
        <p:nvSpPr>
          <p:cNvPr id="186399" name="流程图: 文档 186398"/>
          <p:cNvSpPr/>
          <p:nvPr/>
        </p:nvSpPr>
        <p:spPr>
          <a:xfrm>
            <a:off x="3435350" y="4868863"/>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意见</a:t>
            </a:r>
            <a:endParaRPr lang="zh-CN" altLang="en-US" sz="1200">
              <a:latin typeface="Times New Roman" panose="02020603050405020304" charset="0"/>
            </a:endParaRPr>
          </a:p>
        </p:txBody>
      </p:sp>
      <p:sp>
        <p:nvSpPr>
          <p:cNvPr id="186401" name="直接连接符 186400"/>
          <p:cNvSpPr/>
          <p:nvPr/>
        </p:nvSpPr>
        <p:spPr>
          <a:xfrm flipH="1">
            <a:off x="4300538" y="5105400"/>
            <a:ext cx="838200" cy="0"/>
          </a:xfrm>
          <a:prstGeom prst="line">
            <a:avLst/>
          </a:prstGeom>
          <a:ln w="9525" cap="flat" cmpd="sng">
            <a:solidFill>
              <a:schemeClr val="tx1"/>
            </a:solidFill>
            <a:prstDash val="solid"/>
            <a:headEnd type="none" w="med" len="med"/>
            <a:tailEnd type="triangle" w="med" len="med"/>
          </a:ln>
        </p:spPr>
      </p:sp>
      <p:sp>
        <p:nvSpPr>
          <p:cNvPr id="186402" name="直接连接符 186401"/>
          <p:cNvSpPr/>
          <p:nvPr/>
        </p:nvSpPr>
        <p:spPr>
          <a:xfrm>
            <a:off x="3767138" y="6076950"/>
            <a:ext cx="0" cy="304800"/>
          </a:xfrm>
          <a:prstGeom prst="line">
            <a:avLst/>
          </a:prstGeom>
          <a:ln w="9525" cap="flat" cmpd="sng">
            <a:solidFill>
              <a:schemeClr val="tx1"/>
            </a:solidFill>
            <a:prstDash val="solid"/>
            <a:headEnd type="none" w="med" len="med"/>
            <a:tailEnd type="triangle" w="med" len="med"/>
          </a:ln>
        </p:spPr>
      </p:sp>
      <p:sp>
        <p:nvSpPr>
          <p:cNvPr id="186403" name="文本框 186402"/>
          <p:cNvSpPr txBox="1"/>
          <p:nvPr/>
        </p:nvSpPr>
        <p:spPr>
          <a:xfrm>
            <a:off x="3324225" y="6324600"/>
            <a:ext cx="901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办理受训手续</a:t>
            </a:r>
            <a:endParaRPr lang="zh-CN" altLang="en-US" sz="1200" dirty="0">
              <a:solidFill>
                <a:schemeClr val="accent2"/>
              </a:solidFill>
              <a:latin typeface="Times New Roman" panose="02020603050405020304" charset="0"/>
            </a:endParaRPr>
          </a:p>
        </p:txBody>
      </p:sp>
      <p:sp>
        <p:nvSpPr>
          <p:cNvPr id="186405" name="文本框 186404"/>
          <p:cNvSpPr txBox="1"/>
          <p:nvPr/>
        </p:nvSpPr>
        <p:spPr>
          <a:xfrm>
            <a:off x="4076700" y="4211638"/>
            <a:ext cx="1041400" cy="274637"/>
          </a:xfrm>
          <a:prstGeom prst="rect">
            <a:avLst/>
          </a:prstGeom>
          <a:noFill/>
          <a:ln w="9525">
            <a:noFill/>
          </a:ln>
        </p:spPr>
        <p:txBody>
          <a:bodyPr>
            <a:spAutoFit/>
          </a:bodyPr>
          <a:p>
            <a:pPr>
              <a:spcBef>
                <a:spcPct val="50000"/>
              </a:spcBef>
            </a:pPr>
            <a:r>
              <a:rPr lang="en-US" altLang="zh-CN" sz="1200" dirty="0">
                <a:solidFill>
                  <a:srgbClr val="0066CC"/>
                </a:solidFill>
                <a:latin typeface="Times New Roman" panose="02020603050405020304" charset="0"/>
              </a:rPr>
              <a:t>2</a:t>
            </a:r>
            <a:r>
              <a:rPr lang="zh-CN" altLang="en-US" sz="1200" dirty="0">
                <a:solidFill>
                  <a:srgbClr val="0066CC"/>
                </a:solidFill>
                <a:latin typeface="Times New Roman" panose="02020603050405020304" charset="0"/>
              </a:rPr>
              <a:t>万元以上</a:t>
            </a:r>
            <a:endParaRPr lang="zh-CN" altLang="en-US" sz="1200">
              <a:solidFill>
                <a:srgbClr val="0066CC"/>
              </a:solidFill>
              <a:latin typeface="Times New Roman" panose="02020603050405020304" charset="0"/>
            </a:endParaRPr>
          </a:p>
        </p:txBody>
      </p:sp>
      <p:sp>
        <p:nvSpPr>
          <p:cNvPr id="186406" name="文本框 186405"/>
          <p:cNvSpPr txBox="1"/>
          <p:nvPr/>
        </p:nvSpPr>
        <p:spPr>
          <a:xfrm>
            <a:off x="3695700" y="3733800"/>
            <a:ext cx="685800" cy="457200"/>
          </a:xfrm>
          <a:prstGeom prst="rect">
            <a:avLst/>
          </a:prstGeom>
          <a:noFill/>
          <a:ln w="9525">
            <a:noFill/>
          </a:ln>
        </p:spPr>
        <p:txBody>
          <a:bodyPr>
            <a:spAutoFit/>
          </a:bodyPr>
          <a:p>
            <a:pPr>
              <a:spcBef>
                <a:spcPct val="50000"/>
              </a:spcBef>
            </a:pPr>
            <a:r>
              <a:rPr lang="en-US" altLang="zh-CN" sz="1200" dirty="0">
                <a:solidFill>
                  <a:srgbClr val="0066CC"/>
                </a:solidFill>
                <a:latin typeface="Times New Roman" panose="02020603050405020304" charset="0"/>
              </a:rPr>
              <a:t>5000</a:t>
            </a:r>
            <a:r>
              <a:rPr lang="zh-CN" altLang="en-US" sz="1200" dirty="0">
                <a:solidFill>
                  <a:srgbClr val="0066CC"/>
                </a:solidFill>
                <a:latin typeface="Times New Roman" panose="02020603050405020304" charset="0"/>
              </a:rPr>
              <a:t>元以上</a:t>
            </a:r>
            <a:endParaRPr lang="zh-CN" altLang="en-US" sz="1200">
              <a:solidFill>
                <a:srgbClr val="0066CC"/>
              </a:solidFill>
              <a:latin typeface="Times New Roman" panose="02020603050405020304" charset="0"/>
            </a:endParaRPr>
          </a:p>
        </p:txBody>
      </p:sp>
      <p:sp>
        <p:nvSpPr>
          <p:cNvPr id="186407" name="直接连接符 186406"/>
          <p:cNvSpPr/>
          <p:nvPr/>
        </p:nvSpPr>
        <p:spPr>
          <a:xfrm flipH="1">
            <a:off x="3775075" y="2095500"/>
            <a:ext cx="0" cy="228600"/>
          </a:xfrm>
          <a:prstGeom prst="line">
            <a:avLst/>
          </a:prstGeom>
          <a:ln w="9525" cap="flat" cmpd="sng">
            <a:solidFill>
              <a:schemeClr val="tx1"/>
            </a:solidFill>
            <a:prstDash val="solid"/>
            <a:headEnd type="none" w="med" len="med"/>
            <a:tailEnd type="triangle" w="med" len="med"/>
          </a:ln>
        </p:spPr>
      </p:sp>
      <p:sp>
        <p:nvSpPr>
          <p:cNvPr id="186408" name="文本框 186407"/>
          <p:cNvSpPr txBox="1"/>
          <p:nvPr/>
        </p:nvSpPr>
        <p:spPr>
          <a:xfrm>
            <a:off x="3327400" y="228123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8706" name="文本框 328705"/>
          <p:cNvSpPr txBox="1"/>
          <p:nvPr/>
        </p:nvSpPr>
        <p:spPr>
          <a:xfrm>
            <a:off x="1447800" y="381000"/>
            <a:ext cx="6248400" cy="396875"/>
          </a:xfrm>
          <a:prstGeom prst="rect">
            <a:avLst/>
          </a:prstGeom>
          <a:noFill/>
          <a:ln w="9525">
            <a:noFill/>
          </a:ln>
        </p:spPr>
        <p:txBody>
          <a:bodyPr>
            <a:spAutoFit/>
          </a:bodyPr>
          <a:p>
            <a:pPr algn="r">
              <a:spcBef>
                <a:spcPct val="50000"/>
              </a:spcBef>
            </a:pPr>
            <a:r>
              <a:rPr lang="en-US" altLang="zh-CN" sz="2000" dirty="0">
                <a:latin typeface="Times New Roman" panose="02020603050405020304" charset="0"/>
              </a:rPr>
              <a:t>******</a:t>
            </a:r>
            <a:r>
              <a:rPr lang="zh-CN" altLang="en-US" sz="2000" dirty="0">
                <a:latin typeface="Times New Roman" panose="02020603050405020304" charset="0"/>
              </a:rPr>
              <a:t>股份有限公司主要原材料采购方案审批表</a:t>
            </a:r>
            <a:endParaRPr lang="zh-CN" altLang="en-US" sz="2000">
              <a:latin typeface="Times New Roman" panose="02020603050405020304" charset="0"/>
            </a:endParaRPr>
          </a:p>
        </p:txBody>
      </p:sp>
      <p:sp>
        <p:nvSpPr>
          <p:cNvPr id="328707" name="文本框 328706"/>
          <p:cNvSpPr txBox="1"/>
          <p:nvPr/>
        </p:nvSpPr>
        <p:spPr>
          <a:xfrm>
            <a:off x="228600" y="1117600"/>
            <a:ext cx="8229600" cy="304800"/>
          </a:xfrm>
          <a:prstGeom prst="rect">
            <a:avLst/>
          </a:prstGeom>
          <a:noFill/>
          <a:ln w="9525">
            <a:noFill/>
          </a:ln>
        </p:spPr>
        <p:txBody>
          <a:bodyPr>
            <a:spAutoFit/>
          </a:bodyPr>
          <a:p>
            <a:pPr>
              <a:spcBef>
                <a:spcPct val="50000"/>
              </a:spcBef>
            </a:pPr>
            <a:r>
              <a:rPr lang="en-US" altLang="zh-CN" sz="1400" dirty="0">
                <a:latin typeface="Times New Roman" panose="02020603050405020304" charset="0"/>
              </a:rPr>
              <a:t>           </a:t>
            </a:r>
            <a:r>
              <a:rPr lang="zh-CN" altLang="en-US" sz="1400" dirty="0">
                <a:latin typeface="Times New Roman" panose="02020603050405020304" charset="0"/>
              </a:rPr>
              <a:t>类别：                                                                                                                  年         月         日</a:t>
            </a:r>
            <a:endParaRPr lang="zh-CN" altLang="en-US" sz="1400">
              <a:latin typeface="Times New Roman" panose="02020603050405020304" charset="0"/>
            </a:endParaRPr>
          </a:p>
        </p:txBody>
      </p:sp>
      <p:sp>
        <p:nvSpPr>
          <p:cNvPr id="328708" name="文本框 328707"/>
          <p:cNvSpPr txBox="1"/>
          <p:nvPr/>
        </p:nvSpPr>
        <p:spPr>
          <a:xfrm>
            <a:off x="3124200" y="5638800"/>
            <a:ext cx="4800600" cy="304800"/>
          </a:xfrm>
          <a:prstGeom prst="rect">
            <a:avLst/>
          </a:prstGeom>
          <a:noFill/>
          <a:ln w="9525">
            <a:noFill/>
          </a:ln>
        </p:spPr>
        <p:txBody>
          <a:bodyPr>
            <a:spAutoFit/>
          </a:bodyPr>
          <a:p>
            <a:pPr>
              <a:spcBef>
                <a:spcPct val="50000"/>
              </a:spcBef>
            </a:pPr>
            <a:r>
              <a:rPr lang="en-US" altLang="zh-CN" sz="1400" dirty="0">
                <a:latin typeface="Times New Roman" panose="02020603050405020304" charset="0"/>
              </a:rPr>
              <a:t>       </a:t>
            </a:r>
            <a:r>
              <a:rPr lang="zh-CN" altLang="en-US" sz="1400" dirty="0">
                <a:latin typeface="Times New Roman" panose="02020603050405020304" charset="0"/>
              </a:rPr>
              <a:t>核决：                                 审核：                             制表：</a:t>
            </a:r>
            <a:endParaRPr lang="zh-CN" altLang="en-US" sz="1400">
              <a:latin typeface="Times New Roman" panose="02020603050405020304" charset="0"/>
            </a:endParaRPr>
          </a:p>
        </p:txBody>
      </p:sp>
      <p:graphicFrame>
        <p:nvGraphicFramePr>
          <p:cNvPr id="328709" name="表格 328708"/>
          <p:cNvGraphicFramePr/>
          <p:nvPr/>
        </p:nvGraphicFramePr>
        <p:xfrm>
          <a:off x="292100" y="1447800"/>
          <a:ext cx="8699500" cy="4184650"/>
        </p:xfrm>
        <a:graphic>
          <a:graphicData uri="http://schemas.openxmlformats.org/drawingml/2006/table">
            <a:tbl>
              <a:tblPr/>
              <a:tblGrid>
                <a:gridCol w="468313"/>
                <a:gridCol w="466725"/>
                <a:gridCol w="468312"/>
                <a:gridCol w="779463"/>
                <a:gridCol w="468312"/>
                <a:gridCol w="468313"/>
                <a:gridCol w="461962"/>
                <a:gridCol w="755650"/>
                <a:gridCol w="468313"/>
                <a:gridCol w="574675"/>
                <a:gridCol w="750887"/>
                <a:gridCol w="468313"/>
                <a:gridCol w="652462"/>
                <a:gridCol w="468313"/>
                <a:gridCol w="468312"/>
                <a:gridCol w="511175"/>
              </a:tblGrid>
              <a:tr h="242888">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主要原材料</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上月采购</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本期计划采购</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主管副总初审</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审定意见</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备注</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序号</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料号</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品名</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规格型号</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单位</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数量</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价格</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付款方式</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数量</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价格</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付款方式</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数量</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价格</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数量</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000" dirty="0"/>
                        <a:t>价格</a:t>
                      </a:r>
                      <a:endParaRPr lang="zh-CN" altLang="en-US" sz="1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24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889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428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2802" name="文本框 332801"/>
          <p:cNvSpPr txBox="1"/>
          <p:nvPr/>
        </p:nvSpPr>
        <p:spPr>
          <a:xfrm>
            <a:off x="704850" y="5105400"/>
            <a:ext cx="75438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核准：               采购主管：               采购员：                 请购主管：              请购人：</a:t>
            </a:r>
            <a:endParaRPr lang="zh-CN" altLang="en-US" sz="1400">
              <a:latin typeface="Times New Roman" panose="02020603050405020304" charset="0"/>
            </a:endParaRPr>
          </a:p>
        </p:txBody>
      </p:sp>
      <p:sp>
        <p:nvSpPr>
          <p:cNvPr id="332803" name="文本框 332802"/>
          <p:cNvSpPr txBox="1"/>
          <p:nvPr/>
        </p:nvSpPr>
        <p:spPr>
          <a:xfrm>
            <a:off x="8458200" y="1784350"/>
            <a:ext cx="396875" cy="2057400"/>
          </a:xfrm>
          <a:prstGeom prst="rect">
            <a:avLst/>
          </a:prstGeom>
          <a:noFill/>
          <a:ln w="9525">
            <a:noFill/>
          </a:ln>
        </p:spPr>
        <p:txBody>
          <a:bodyPr vert="eaVert">
            <a:spAutoFit/>
          </a:bodyPr>
          <a:p>
            <a:pPr algn="ctr">
              <a:spcBef>
                <a:spcPct val="50000"/>
              </a:spcBef>
            </a:pPr>
            <a:r>
              <a:rPr lang="zh-CN" altLang="en-US" sz="1400" dirty="0">
                <a:latin typeface="Times New Roman" panose="02020603050405020304" charset="0"/>
              </a:rPr>
              <a:t>第一联     存       根</a:t>
            </a:r>
            <a:endParaRPr lang="zh-CN" altLang="en-US" sz="1400">
              <a:latin typeface="Times New Roman" panose="02020603050405020304" charset="0"/>
            </a:endParaRPr>
          </a:p>
        </p:txBody>
      </p:sp>
      <p:sp>
        <p:nvSpPr>
          <p:cNvPr id="332804" name="文本框 332803"/>
          <p:cNvSpPr txBox="1"/>
          <p:nvPr/>
        </p:nvSpPr>
        <p:spPr>
          <a:xfrm>
            <a:off x="914400" y="5575300"/>
            <a:ext cx="3733800" cy="581025"/>
          </a:xfrm>
          <a:prstGeom prst="rect">
            <a:avLst/>
          </a:prstGeom>
          <a:noFill/>
          <a:ln w="9525">
            <a:noFill/>
          </a:ln>
        </p:spPr>
        <p:txBody>
          <a:bodyPr>
            <a:spAutoFit/>
          </a:bodyPr>
          <a:p>
            <a:pPr>
              <a:spcBef>
                <a:spcPct val="50000"/>
              </a:spcBef>
            </a:pPr>
            <a:r>
              <a:rPr lang="zh-CN" altLang="en-US" sz="1600" dirty="0">
                <a:solidFill>
                  <a:srgbClr val="FF3300"/>
                </a:solidFill>
                <a:latin typeface="Times New Roman" panose="02020603050405020304" charset="0"/>
              </a:rPr>
              <a:t>第一联：存根            第二联：供应部    第三联：财务            第四联：供应商</a:t>
            </a:r>
            <a:endParaRPr lang="zh-CN" altLang="en-US" sz="1600">
              <a:solidFill>
                <a:srgbClr val="CC00CC"/>
              </a:solidFill>
              <a:latin typeface="Times New Roman" panose="02020603050405020304" charset="0"/>
            </a:endParaRPr>
          </a:p>
        </p:txBody>
      </p:sp>
      <p:sp>
        <p:nvSpPr>
          <p:cNvPr id="332805" name="文本框 332804"/>
          <p:cNvSpPr txBox="1"/>
          <p:nvPr/>
        </p:nvSpPr>
        <p:spPr>
          <a:xfrm>
            <a:off x="5105400" y="5562600"/>
            <a:ext cx="3276600" cy="581025"/>
          </a:xfrm>
          <a:prstGeom prst="rect">
            <a:avLst/>
          </a:prstGeom>
          <a:noFill/>
          <a:ln w="9525">
            <a:noFill/>
          </a:ln>
        </p:spPr>
        <p:txBody>
          <a:bodyPr>
            <a:spAutoFit/>
          </a:bodyPr>
          <a:p>
            <a:pPr>
              <a:spcBef>
                <a:spcPct val="50000"/>
              </a:spcBef>
            </a:pPr>
            <a:r>
              <a:rPr lang="zh-CN" altLang="en-US" sz="1600" dirty="0">
                <a:solidFill>
                  <a:schemeClr val="accent2"/>
                </a:solidFill>
                <a:latin typeface="Times New Roman" panose="02020603050405020304" charset="0"/>
              </a:rPr>
              <a:t>注：此单据代替</a:t>
            </a:r>
            <a:r>
              <a:rPr lang="en-US" altLang="zh-CN" sz="1600" dirty="0">
                <a:solidFill>
                  <a:schemeClr val="accent2"/>
                </a:solidFill>
                <a:latin typeface="Times New Roman" panose="02020603050405020304" charset="0"/>
              </a:rPr>
              <a:t>《</a:t>
            </a:r>
            <a:r>
              <a:rPr lang="zh-CN" altLang="en-US" sz="1600" dirty="0">
                <a:solidFill>
                  <a:schemeClr val="accent2"/>
                </a:solidFill>
                <a:latin typeface="Times New Roman" panose="02020603050405020304" charset="0"/>
              </a:rPr>
              <a:t>采购计划单</a:t>
            </a:r>
            <a:r>
              <a:rPr lang="en-US" altLang="zh-CN" sz="1600" dirty="0">
                <a:solidFill>
                  <a:schemeClr val="accent2"/>
                </a:solidFill>
                <a:latin typeface="Times New Roman" panose="02020603050405020304" charset="0"/>
              </a:rPr>
              <a:t>》</a:t>
            </a:r>
            <a:r>
              <a:rPr lang="zh-CN" altLang="en-US" sz="1600" dirty="0">
                <a:solidFill>
                  <a:schemeClr val="accent2"/>
                </a:solidFill>
                <a:latin typeface="Times New Roman" panose="02020603050405020304" charset="0"/>
              </a:rPr>
              <a:t>、 </a:t>
            </a:r>
            <a:r>
              <a:rPr lang="en-US" altLang="zh-CN" sz="1600" dirty="0">
                <a:solidFill>
                  <a:schemeClr val="accent2"/>
                </a:solidFill>
                <a:latin typeface="Times New Roman" panose="02020603050405020304" charset="0"/>
              </a:rPr>
              <a:t>《</a:t>
            </a:r>
            <a:r>
              <a:rPr lang="zh-CN" altLang="en-US" sz="1600" dirty="0">
                <a:solidFill>
                  <a:schemeClr val="accent2"/>
                </a:solidFill>
                <a:latin typeface="Times New Roman" panose="02020603050405020304" charset="0"/>
              </a:rPr>
              <a:t>采购合同</a:t>
            </a:r>
            <a:r>
              <a:rPr lang="en-US" altLang="zh-CN" sz="1600" dirty="0">
                <a:solidFill>
                  <a:schemeClr val="accent2"/>
                </a:solidFill>
                <a:latin typeface="Times New Roman" panose="02020603050405020304" charset="0"/>
              </a:rPr>
              <a:t>》</a:t>
            </a:r>
            <a:r>
              <a:rPr lang="zh-CN" altLang="en-US" sz="1600" dirty="0">
                <a:solidFill>
                  <a:schemeClr val="accent2"/>
                </a:solidFill>
                <a:latin typeface="Times New Roman" panose="02020603050405020304" charset="0"/>
              </a:rPr>
              <a:t>和</a:t>
            </a:r>
            <a:r>
              <a:rPr lang="en-US" altLang="zh-CN" sz="1600" dirty="0">
                <a:solidFill>
                  <a:schemeClr val="accent2"/>
                </a:solidFill>
                <a:latin typeface="Times New Roman" panose="02020603050405020304" charset="0"/>
              </a:rPr>
              <a:t>《</a:t>
            </a:r>
            <a:r>
              <a:rPr lang="zh-CN" altLang="en-US" sz="1600" dirty="0">
                <a:solidFill>
                  <a:schemeClr val="accent2"/>
                </a:solidFill>
                <a:latin typeface="Times New Roman" panose="02020603050405020304" charset="0"/>
              </a:rPr>
              <a:t>采购定单</a:t>
            </a:r>
            <a:r>
              <a:rPr lang="en-US" altLang="zh-CN" sz="1600">
                <a:solidFill>
                  <a:schemeClr val="accent2"/>
                </a:solidFill>
                <a:latin typeface="Times New Roman" panose="02020603050405020304" charset="0"/>
              </a:rPr>
              <a:t>》</a:t>
            </a:r>
            <a:endParaRPr lang="en-US" altLang="zh-CN" sz="1600">
              <a:solidFill>
                <a:schemeClr val="accent2"/>
              </a:solidFill>
              <a:latin typeface="Times New Roman" panose="02020603050405020304" charset="0"/>
            </a:endParaRPr>
          </a:p>
        </p:txBody>
      </p:sp>
      <p:sp>
        <p:nvSpPr>
          <p:cNvPr id="332806" name="文本框 332805"/>
          <p:cNvSpPr txBox="1"/>
          <p:nvPr/>
        </p:nvSpPr>
        <p:spPr>
          <a:xfrm>
            <a:off x="1524000" y="547688"/>
            <a:ext cx="5334000" cy="457200"/>
          </a:xfrm>
          <a:prstGeom prst="rect">
            <a:avLst/>
          </a:prstGeom>
          <a:noFill/>
          <a:ln w="9525">
            <a:noFill/>
          </a:ln>
        </p:spPr>
        <p:txBody>
          <a:bodyPr>
            <a:spAutoFit/>
          </a:bodyPr>
          <a:p>
            <a:pPr algn="r">
              <a:spcBef>
                <a:spcPct val="50000"/>
              </a:spcBef>
            </a:pPr>
            <a:r>
              <a:rPr lang="en-US" altLang="zh-CN" dirty="0">
                <a:latin typeface="Times New Roman" panose="02020603050405020304" charset="0"/>
              </a:rPr>
              <a:t>******</a:t>
            </a:r>
            <a:r>
              <a:rPr lang="zh-CN" altLang="en-US" dirty="0">
                <a:latin typeface="Times New Roman" panose="02020603050405020304" charset="0"/>
              </a:rPr>
              <a:t>集团物资请购申请单兼采购单</a:t>
            </a:r>
            <a:endParaRPr lang="zh-CN" altLang="en-US">
              <a:latin typeface="Times New Roman" panose="02020603050405020304" charset="0"/>
            </a:endParaRPr>
          </a:p>
        </p:txBody>
      </p:sp>
      <p:sp>
        <p:nvSpPr>
          <p:cNvPr id="332807" name="文本框 332806"/>
          <p:cNvSpPr txBox="1"/>
          <p:nvPr/>
        </p:nvSpPr>
        <p:spPr>
          <a:xfrm>
            <a:off x="7086600" y="746125"/>
            <a:ext cx="1600200" cy="396875"/>
          </a:xfrm>
          <a:prstGeom prst="rect">
            <a:avLst/>
          </a:prstGeom>
          <a:noFill/>
          <a:ln w="9525">
            <a:noFill/>
          </a:ln>
        </p:spPr>
        <p:txBody>
          <a:bodyPr>
            <a:spAutoFit/>
          </a:bodyPr>
          <a:p>
            <a:pPr>
              <a:spcBef>
                <a:spcPct val="50000"/>
              </a:spcBef>
            </a:pPr>
            <a:r>
              <a:rPr lang="en-US" altLang="zh-CN" sz="2000">
                <a:latin typeface="仿宋_GB2312" pitchFamily="49" charset="-122"/>
                <a:ea typeface="仿宋_GB2312" pitchFamily="49" charset="-122"/>
              </a:rPr>
              <a:t>No.0018849</a:t>
            </a:r>
            <a:endParaRPr lang="en-US" altLang="zh-CN" sz="2000">
              <a:latin typeface="仿宋_GB2312" pitchFamily="49" charset="-122"/>
              <a:ea typeface="仿宋_GB2312" pitchFamily="49" charset="-122"/>
            </a:endParaRPr>
          </a:p>
        </p:txBody>
      </p:sp>
      <p:graphicFrame>
        <p:nvGraphicFramePr>
          <p:cNvPr id="332878" name="表格 332877"/>
          <p:cNvGraphicFramePr/>
          <p:nvPr/>
        </p:nvGraphicFramePr>
        <p:xfrm>
          <a:off x="533400" y="1631950"/>
          <a:ext cx="7924800" cy="3475038"/>
        </p:xfrm>
        <a:graphic>
          <a:graphicData uri="http://schemas.openxmlformats.org/drawingml/2006/table">
            <a:tbl>
              <a:tblPr/>
              <a:tblGrid>
                <a:gridCol w="381000"/>
                <a:gridCol w="1143000"/>
                <a:gridCol w="1143000"/>
                <a:gridCol w="1295400"/>
                <a:gridCol w="1219200"/>
                <a:gridCol w="479425"/>
                <a:gridCol w="511175"/>
                <a:gridCol w="620713"/>
                <a:gridCol w="1131887"/>
              </a:tblGrid>
              <a:tr h="412750">
                <a:tc row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1400" dirty="0"/>
                    </a:p>
                    <a:p>
                      <a:pPr marL="0" lvl="0" indent="0" algn="ctr">
                        <a:buNone/>
                      </a:pPr>
                      <a:r>
                        <a:rPr lang="zh-CN" altLang="en-US" sz="1400" dirty="0"/>
                        <a:t>请购方填</a:t>
                      </a:r>
                      <a:endParaRPr lang="zh-CN" altLang="en-US" sz="14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料       号</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品            名</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规格型号</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49250">
                <a:tc vMerge="1">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请购数量</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单             位</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需用日期</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34975">
                <a:tc vMerge="1">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库存数量</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已订未交数量</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用       途</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90525">
                <a:tc row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1400" dirty="0"/>
                    </a:p>
                    <a:p>
                      <a:pPr marL="0" lvl="0" indent="0" algn="ctr">
                        <a:buNone/>
                      </a:pPr>
                      <a:r>
                        <a:rPr lang="zh-CN" altLang="en-US" sz="1400" dirty="0"/>
                        <a:t>采购方填</a:t>
                      </a:r>
                      <a:endParaRPr lang="zh-CN" altLang="en-US" sz="14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供应商编号</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供应商名称</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电        话</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7350">
                <a:tc vMerge="1">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订购数量</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单            位</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进货日期</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19100">
                <a:tc vMerge="1">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付款方式</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7">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10810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1400" dirty="0"/>
                    </a:p>
                    <a:p>
                      <a:pPr marL="0" lvl="0" indent="0" algn="ctr">
                        <a:buNone/>
                      </a:pPr>
                      <a:r>
                        <a:rPr lang="zh-CN" altLang="en-US" sz="1400" dirty="0"/>
                        <a:t>备注</a:t>
                      </a:r>
                      <a:endParaRPr lang="zh-CN" altLang="en-US" sz="14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1400" dirty="0"/>
                    </a:p>
                    <a:p>
                      <a:pPr marL="0" lvl="0" indent="0" algn="ctr">
                        <a:buNone/>
                      </a:pPr>
                      <a:r>
                        <a:rPr lang="zh-CN" altLang="en-US" sz="1400" dirty="0"/>
                        <a:t>供应商确认</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2865" name="文本框 332864"/>
          <p:cNvSpPr txBox="1"/>
          <p:nvPr/>
        </p:nvSpPr>
        <p:spPr>
          <a:xfrm>
            <a:off x="457200" y="1295400"/>
            <a:ext cx="82296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申请单位                                                                                                             年          月         日</a:t>
            </a:r>
            <a:endParaRPr lang="zh-CN" altLang="en-US" sz="160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9731" name="文本框 329730"/>
          <p:cNvSpPr txBox="1"/>
          <p:nvPr/>
        </p:nvSpPr>
        <p:spPr>
          <a:xfrm>
            <a:off x="1447800" y="708025"/>
            <a:ext cx="6248400" cy="457200"/>
          </a:xfrm>
          <a:prstGeom prst="rect">
            <a:avLst/>
          </a:prstGeom>
          <a:noFill/>
          <a:ln w="9525">
            <a:noFill/>
          </a:ln>
        </p:spPr>
        <p:txBody>
          <a:bodyPr>
            <a:spAutoFit/>
          </a:bodyPr>
          <a:p>
            <a:pPr algn="ctr">
              <a:spcBef>
                <a:spcPct val="50000"/>
              </a:spcBef>
            </a:pPr>
            <a:r>
              <a:rPr lang="en-US" altLang="zh-CN" dirty="0">
                <a:latin typeface="Times New Roman" panose="02020603050405020304" charset="0"/>
              </a:rPr>
              <a:t>******</a:t>
            </a:r>
            <a:r>
              <a:rPr lang="zh-CN" altLang="en-US" dirty="0">
                <a:latin typeface="Times New Roman" panose="02020603050405020304" charset="0"/>
              </a:rPr>
              <a:t>集团物资采购价格履历表</a:t>
            </a:r>
            <a:endParaRPr lang="zh-CN" altLang="en-US">
              <a:latin typeface="Times New Roman" panose="02020603050405020304" charset="0"/>
            </a:endParaRPr>
          </a:p>
        </p:txBody>
      </p:sp>
      <p:graphicFrame>
        <p:nvGraphicFramePr>
          <p:cNvPr id="330107" name="表格 330106"/>
          <p:cNvGraphicFramePr/>
          <p:nvPr/>
        </p:nvGraphicFramePr>
        <p:xfrm>
          <a:off x="914400" y="1276350"/>
          <a:ext cx="7315200" cy="4667250"/>
        </p:xfrm>
        <a:graphic>
          <a:graphicData uri="http://schemas.openxmlformats.org/drawingml/2006/table">
            <a:tbl>
              <a:tblPr/>
              <a:tblGrid>
                <a:gridCol w="534988"/>
                <a:gridCol w="1414462"/>
                <a:gridCol w="957263"/>
                <a:gridCol w="598487"/>
                <a:gridCol w="1755775"/>
                <a:gridCol w="530225"/>
                <a:gridCol w="1524000"/>
              </a:tblGrid>
              <a:tr h="2984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料号</a:t>
                      </a:r>
                      <a:endParaRPr lang="zh-CN" altLang="en-US"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品名</a:t>
                      </a:r>
                      <a:r>
                        <a:rPr lang="en-US" altLang="zh-CN" sz="1200" dirty="0"/>
                        <a:t>/</a:t>
                      </a:r>
                      <a:r>
                        <a:rPr lang="zh-CN" altLang="en-US" sz="1200" dirty="0"/>
                        <a:t>规格</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单位</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日期</a:t>
                      </a:r>
                      <a:endParaRPr lang="zh-CN" altLang="en-US" sz="12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供应商</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数量</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单价</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付款方式</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备                  注</a:t>
                      </a:r>
                      <a:endParaRPr lang="zh-CN" altLang="en-US" sz="1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730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63525" name="对象 363524"/>
          <p:cNvGraphicFramePr/>
          <p:nvPr/>
        </p:nvGraphicFramePr>
        <p:xfrm>
          <a:off x="609600" y="1000125"/>
          <a:ext cx="7924800" cy="3571875"/>
        </p:xfrm>
        <a:graphic>
          <a:graphicData uri="http://schemas.openxmlformats.org/presentationml/2006/ole">
            <mc:AlternateContent xmlns:mc="http://schemas.openxmlformats.org/markup-compatibility/2006">
              <mc:Choice xmlns:v="urn:schemas-microsoft-com:vml" Requires="v">
                <p:oleObj spid="_x0000_s3076" name="" r:id="rId1" imgW="7338060" imgH="2449830" progId="Excel.Sheet.8">
                  <p:embed/>
                </p:oleObj>
              </mc:Choice>
              <mc:Fallback>
                <p:oleObj name="" r:id="rId1" imgW="7338060" imgH="2449830" progId="Excel.Sheet.8">
                  <p:embed/>
                  <p:pic>
                    <p:nvPicPr>
                      <p:cNvPr id="0" name="图片 3075"/>
                      <p:cNvPicPr/>
                      <p:nvPr/>
                    </p:nvPicPr>
                    <p:blipFill>
                      <a:blip r:embed="rId2"/>
                      <a:stretch>
                        <a:fillRect/>
                      </a:stretch>
                    </p:blipFill>
                    <p:spPr>
                      <a:xfrm>
                        <a:off x="609600" y="1000125"/>
                        <a:ext cx="7924800" cy="3571875"/>
                      </a:xfrm>
                      <a:prstGeom prst="rect">
                        <a:avLst/>
                      </a:prstGeom>
                      <a:noFill/>
                      <a:ln w="38100">
                        <a:noFill/>
                        <a:miter/>
                      </a:ln>
                    </p:spPr>
                  </p:pic>
                </p:oleObj>
              </mc:Fallback>
            </mc:AlternateContent>
          </a:graphicData>
        </a:graphic>
      </p:graphicFrame>
      <p:sp>
        <p:nvSpPr>
          <p:cNvPr id="363526" name="文本框 363525"/>
          <p:cNvSpPr txBox="1"/>
          <p:nvPr/>
        </p:nvSpPr>
        <p:spPr>
          <a:xfrm>
            <a:off x="838200" y="5057775"/>
            <a:ext cx="7391400" cy="581025"/>
          </a:xfrm>
          <a:prstGeom prst="rect">
            <a:avLst/>
          </a:prstGeom>
          <a:noFill/>
          <a:ln w="9525">
            <a:noFill/>
          </a:ln>
        </p:spPr>
        <p:txBody>
          <a:bodyPr>
            <a:spAutoFit/>
          </a:bodyPr>
          <a:p>
            <a:pPr algn="ctr" fontAlgn="ctr">
              <a:spcBef>
                <a:spcPct val="50000"/>
              </a:spcBef>
            </a:pPr>
            <a:r>
              <a:rPr lang="zh-CN" altLang="en-US" sz="1600" dirty="0">
                <a:solidFill>
                  <a:srgbClr val="FF3300"/>
                </a:solidFill>
                <a:latin typeface="Times New Roman" panose="02020603050405020304" charset="0"/>
              </a:rPr>
              <a:t>此单由五金仓管员填写，第一联：送分厂材料会计，第二联：送财务部，第三联：供货结算凭证，第四联：送供应部门，第五联：承运人，第六联：库房保管存查</a:t>
            </a:r>
            <a:endParaRPr lang="zh-CN" altLang="en-US" sz="16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65573" name="对象 365572"/>
          <p:cNvGraphicFramePr/>
          <p:nvPr/>
        </p:nvGraphicFramePr>
        <p:xfrm>
          <a:off x="685800" y="476250"/>
          <a:ext cx="7848600" cy="5086350"/>
        </p:xfrm>
        <a:graphic>
          <a:graphicData uri="http://schemas.openxmlformats.org/presentationml/2006/ole">
            <mc:AlternateContent xmlns:mc="http://schemas.openxmlformats.org/markup-compatibility/2006">
              <mc:Choice xmlns:v="urn:schemas-microsoft-com:vml" Requires="v">
                <p:oleObj spid="_x0000_s3077" name="" r:id="rId1" imgW="9279255" imgH="5610860" progId="Excel.Sheet.8">
                  <p:embed/>
                </p:oleObj>
              </mc:Choice>
              <mc:Fallback>
                <p:oleObj name="" r:id="rId1" imgW="9279255" imgH="5610860" progId="Excel.Sheet.8">
                  <p:embed/>
                  <p:pic>
                    <p:nvPicPr>
                      <p:cNvPr id="0" name="图片 3076"/>
                      <p:cNvPicPr/>
                      <p:nvPr/>
                    </p:nvPicPr>
                    <p:blipFill>
                      <a:blip r:embed="rId2"/>
                      <a:stretch>
                        <a:fillRect/>
                      </a:stretch>
                    </p:blipFill>
                    <p:spPr>
                      <a:xfrm>
                        <a:off x="685800" y="476250"/>
                        <a:ext cx="7848600" cy="5086350"/>
                      </a:xfrm>
                      <a:prstGeom prst="rect">
                        <a:avLst/>
                      </a:prstGeom>
                      <a:noFill/>
                      <a:ln w="38100">
                        <a:noFill/>
                        <a:miter/>
                      </a:ln>
                    </p:spPr>
                  </p:pic>
                </p:oleObj>
              </mc:Fallback>
            </mc:AlternateContent>
          </a:graphicData>
        </a:graphic>
      </p:graphicFrame>
      <p:sp>
        <p:nvSpPr>
          <p:cNvPr id="365574" name="文本框 365573"/>
          <p:cNvSpPr txBox="1"/>
          <p:nvPr/>
        </p:nvSpPr>
        <p:spPr>
          <a:xfrm>
            <a:off x="7239000" y="990600"/>
            <a:ext cx="1143000" cy="366713"/>
          </a:xfrm>
          <a:prstGeom prst="rect">
            <a:avLst/>
          </a:prstGeom>
          <a:noFill/>
          <a:ln w="9525">
            <a:noFill/>
          </a:ln>
        </p:spPr>
        <p:txBody>
          <a:bodyPr>
            <a:spAutoFit/>
          </a:bodyPr>
          <a:p>
            <a:pPr fontAlgn="ctr">
              <a:spcBef>
                <a:spcPct val="50000"/>
              </a:spcBef>
            </a:pPr>
            <a:r>
              <a:rPr lang="zh-CN" altLang="en-US" sz="1800" dirty="0">
                <a:latin typeface="Times New Roman" panose="02020603050405020304" charset="0"/>
              </a:rPr>
              <a:t>页号：   </a:t>
            </a:r>
            <a:r>
              <a:rPr lang="en-US" altLang="zh-CN" sz="1800">
                <a:latin typeface="Times New Roman" panose="02020603050405020304" charset="0"/>
              </a:rPr>
              <a:t>/</a:t>
            </a:r>
            <a:endParaRPr lang="en-US" altLang="zh-CN" sz="180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69669" name="对象 369668"/>
          <p:cNvGraphicFramePr/>
          <p:nvPr/>
        </p:nvGraphicFramePr>
        <p:xfrm>
          <a:off x="1041400" y="914400"/>
          <a:ext cx="7340600" cy="3581400"/>
        </p:xfrm>
        <a:graphic>
          <a:graphicData uri="http://schemas.openxmlformats.org/presentationml/2006/ole">
            <mc:AlternateContent xmlns:mc="http://schemas.openxmlformats.org/markup-compatibility/2006">
              <mc:Choice xmlns:v="urn:schemas-microsoft-com:vml" Requires="v">
                <p:oleObj spid="_x0000_s3078" name="" r:id="rId1" imgW="6344285" imgH="2032000" progId="Excel.Sheet.8">
                  <p:embed/>
                </p:oleObj>
              </mc:Choice>
              <mc:Fallback>
                <p:oleObj name="" r:id="rId1" imgW="6344285" imgH="2032000" progId="Excel.Sheet.8">
                  <p:embed/>
                  <p:pic>
                    <p:nvPicPr>
                      <p:cNvPr id="0" name="图片 3077"/>
                      <p:cNvPicPr/>
                      <p:nvPr/>
                    </p:nvPicPr>
                    <p:blipFill>
                      <a:blip r:embed="rId2"/>
                      <a:stretch>
                        <a:fillRect/>
                      </a:stretch>
                    </p:blipFill>
                    <p:spPr>
                      <a:xfrm>
                        <a:off x="1041400" y="914400"/>
                        <a:ext cx="7340600" cy="3581400"/>
                      </a:xfrm>
                      <a:prstGeom prst="rect">
                        <a:avLst/>
                      </a:prstGeom>
                      <a:noFill/>
                      <a:ln w="38100">
                        <a:noFill/>
                        <a:miter/>
                      </a:ln>
                    </p:spPr>
                  </p:pic>
                </p:oleObj>
              </mc:Fallback>
            </mc:AlternateContent>
          </a:graphicData>
        </a:graphic>
      </p:graphicFrame>
      <p:sp>
        <p:nvSpPr>
          <p:cNvPr id="369670" name="文本框 369669"/>
          <p:cNvSpPr txBox="1"/>
          <p:nvPr/>
        </p:nvSpPr>
        <p:spPr>
          <a:xfrm>
            <a:off x="685800" y="4800600"/>
            <a:ext cx="8001000" cy="703263"/>
          </a:xfrm>
          <a:prstGeom prst="rect">
            <a:avLst/>
          </a:prstGeom>
          <a:noFill/>
          <a:ln w="9525">
            <a:noFill/>
          </a:ln>
        </p:spPr>
        <p:txBody>
          <a:bodyPr>
            <a:spAutoFit/>
          </a:bodyPr>
          <a:p>
            <a:pPr algn="ctr" fontAlgn="ctr">
              <a:spcBef>
                <a:spcPct val="50000"/>
              </a:spcBef>
            </a:pPr>
            <a:r>
              <a:rPr lang="zh-CN" altLang="en-US" sz="1600" dirty="0">
                <a:solidFill>
                  <a:srgbClr val="FF3300"/>
                </a:solidFill>
                <a:latin typeface="Times New Roman" panose="02020603050405020304" charset="0"/>
              </a:rPr>
              <a:t>此表由过磅员填写，第一联：存根，第二联：分厂会计，第三联：公司财务，</a:t>
            </a:r>
            <a:endParaRPr lang="zh-CN" altLang="en-US" sz="1600" dirty="0">
              <a:solidFill>
                <a:srgbClr val="FF3300"/>
              </a:solidFill>
              <a:latin typeface="Times New Roman" panose="02020603050405020304" charset="0"/>
            </a:endParaRPr>
          </a:p>
          <a:p>
            <a:pPr algn="ctr" fontAlgn="ctr">
              <a:spcBef>
                <a:spcPct val="50000"/>
              </a:spcBef>
            </a:pPr>
            <a:r>
              <a:rPr lang="zh-CN" altLang="en-US" sz="1600" dirty="0">
                <a:solidFill>
                  <a:srgbClr val="FF3300"/>
                </a:solidFill>
                <a:latin typeface="Times New Roman" panose="02020603050405020304" charset="0"/>
              </a:rPr>
              <a:t>第四联：仓库保管，第五联：承运人</a:t>
            </a:r>
            <a:endParaRPr lang="zh-CN" altLang="en-US" sz="16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75813" name="对象 375812"/>
          <p:cNvGraphicFramePr/>
          <p:nvPr/>
        </p:nvGraphicFramePr>
        <p:xfrm>
          <a:off x="538163" y="752475"/>
          <a:ext cx="7996237" cy="5267325"/>
        </p:xfrm>
        <a:graphic>
          <a:graphicData uri="http://schemas.openxmlformats.org/presentationml/2006/ole">
            <mc:AlternateContent xmlns:mc="http://schemas.openxmlformats.org/markup-compatibility/2006">
              <mc:Choice xmlns:v="urn:schemas-microsoft-com:vml" Requires="v">
                <p:oleObj spid="_x0000_s3079" name="" r:id="rId1" imgW="9538970" imgH="5824855" progId="Excel.Sheet.8">
                  <p:embed/>
                </p:oleObj>
              </mc:Choice>
              <mc:Fallback>
                <p:oleObj name="" r:id="rId1" imgW="9538970" imgH="5824855" progId="Excel.Sheet.8">
                  <p:embed/>
                  <p:pic>
                    <p:nvPicPr>
                      <p:cNvPr id="0" name="图片 3078"/>
                      <p:cNvPicPr/>
                      <p:nvPr/>
                    </p:nvPicPr>
                    <p:blipFill>
                      <a:blip r:embed="rId2"/>
                      <a:stretch>
                        <a:fillRect/>
                      </a:stretch>
                    </p:blipFill>
                    <p:spPr>
                      <a:xfrm>
                        <a:off x="538163" y="752475"/>
                        <a:ext cx="7996237" cy="5267325"/>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64549" name="对象 364548"/>
          <p:cNvGraphicFramePr/>
          <p:nvPr/>
        </p:nvGraphicFramePr>
        <p:xfrm>
          <a:off x="685800" y="1143000"/>
          <a:ext cx="7772400" cy="3962400"/>
        </p:xfrm>
        <a:graphic>
          <a:graphicData uri="http://schemas.openxmlformats.org/presentationml/2006/ole">
            <mc:AlternateContent xmlns:mc="http://schemas.openxmlformats.org/markup-compatibility/2006">
              <mc:Choice xmlns:v="urn:schemas-microsoft-com:vml" Requires="v">
                <p:oleObj spid="_x0000_s3080" name="" r:id="rId1" imgW="7292340" imgH="2844800" progId="Excel.Sheet.8">
                  <p:embed/>
                </p:oleObj>
              </mc:Choice>
              <mc:Fallback>
                <p:oleObj name="" r:id="rId1" imgW="7292340" imgH="2844800" progId="Excel.Sheet.8">
                  <p:embed/>
                  <p:pic>
                    <p:nvPicPr>
                      <p:cNvPr id="0" name="图片 3079"/>
                      <p:cNvPicPr/>
                      <p:nvPr/>
                    </p:nvPicPr>
                    <p:blipFill>
                      <a:blip r:embed="rId2"/>
                      <a:stretch>
                        <a:fillRect/>
                      </a:stretch>
                    </p:blipFill>
                    <p:spPr>
                      <a:xfrm>
                        <a:off x="685800" y="1143000"/>
                        <a:ext cx="7772400" cy="3962400"/>
                      </a:xfrm>
                      <a:prstGeom prst="rect">
                        <a:avLst/>
                      </a:prstGeom>
                      <a:noFill/>
                      <a:ln w="38100">
                        <a:noFill/>
                        <a:miter/>
                      </a:ln>
                    </p:spPr>
                  </p:pic>
                </p:oleObj>
              </mc:Fallback>
            </mc:AlternateContent>
          </a:graphicData>
        </a:graphic>
      </p:graphicFrame>
      <p:sp>
        <p:nvSpPr>
          <p:cNvPr id="364550" name="文本框 364549"/>
          <p:cNvSpPr txBox="1"/>
          <p:nvPr/>
        </p:nvSpPr>
        <p:spPr>
          <a:xfrm>
            <a:off x="762000" y="5410200"/>
            <a:ext cx="7543800" cy="581025"/>
          </a:xfrm>
          <a:prstGeom prst="rect">
            <a:avLst/>
          </a:prstGeom>
          <a:noFill/>
          <a:ln w="9525">
            <a:noFill/>
          </a:ln>
        </p:spPr>
        <p:txBody>
          <a:bodyPr>
            <a:spAutoFit/>
          </a:bodyPr>
          <a:p>
            <a:pPr algn="ctr" fontAlgn="ctr">
              <a:spcBef>
                <a:spcPct val="50000"/>
              </a:spcBef>
            </a:pPr>
            <a:r>
              <a:rPr lang="zh-CN" altLang="en-US" sz="1600" dirty="0">
                <a:solidFill>
                  <a:srgbClr val="FF3300"/>
                </a:solidFill>
                <a:latin typeface="Times New Roman" panose="02020603050405020304" charset="0"/>
              </a:rPr>
              <a:t>此单由</a:t>
            </a:r>
            <a:r>
              <a:rPr lang="zh-CN" altLang="en-US" sz="1600" dirty="0">
                <a:solidFill>
                  <a:srgbClr val="FF00FF"/>
                </a:solidFill>
                <a:latin typeface="Times New Roman" panose="02020603050405020304" charset="0"/>
              </a:rPr>
              <a:t>领料员</a:t>
            </a:r>
            <a:r>
              <a:rPr lang="zh-CN" altLang="en-US" sz="1600" dirty="0">
                <a:solidFill>
                  <a:srgbClr val="FF3300"/>
                </a:solidFill>
                <a:latin typeface="Times New Roman" panose="02020603050405020304" charset="0"/>
              </a:rPr>
              <a:t>填写，第一联：材料会计凭证，第二联：会计凭证，第三联：领料，第四联：保管凭证</a:t>
            </a:r>
            <a:endParaRPr lang="zh-CN" altLang="en-US" sz="16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4067" name="文本框 344066"/>
          <p:cNvSpPr txBox="1"/>
          <p:nvPr/>
        </p:nvSpPr>
        <p:spPr>
          <a:xfrm>
            <a:off x="2286000" y="735013"/>
            <a:ext cx="4419600" cy="457200"/>
          </a:xfrm>
          <a:prstGeom prst="rect">
            <a:avLst/>
          </a:prstGeom>
          <a:noFill/>
          <a:ln w="9525">
            <a:noFill/>
          </a:ln>
        </p:spPr>
        <p:txBody>
          <a:bodyPr>
            <a:spAutoFit/>
          </a:bodyPr>
          <a:p>
            <a:pPr algn="ctr">
              <a:spcBef>
                <a:spcPct val="50000"/>
              </a:spcBef>
            </a:pPr>
            <a:r>
              <a:rPr lang="en-US" altLang="zh-CN" dirty="0">
                <a:latin typeface="Times New Roman" panose="02020603050405020304" charset="0"/>
              </a:rPr>
              <a:t>******</a:t>
            </a:r>
            <a:r>
              <a:rPr lang="zh-CN" altLang="en-US" dirty="0">
                <a:latin typeface="Times New Roman" panose="02020603050405020304" charset="0"/>
              </a:rPr>
              <a:t>集团内部物资调拨单</a:t>
            </a:r>
            <a:endParaRPr lang="zh-CN" altLang="en-US" dirty="0">
              <a:latin typeface="Times New Roman" panose="02020603050405020304" charset="0"/>
            </a:endParaRPr>
          </a:p>
        </p:txBody>
      </p:sp>
      <p:sp>
        <p:nvSpPr>
          <p:cNvPr id="344068" name="文本框 344067"/>
          <p:cNvSpPr txBox="1"/>
          <p:nvPr/>
        </p:nvSpPr>
        <p:spPr>
          <a:xfrm>
            <a:off x="1524000" y="5410200"/>
            <a:ext cx="60960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核决人：               调出单位主管：             申报单位主管：              经办人：            </a:t>
            </a:r>
            <a:endParaRPr lang="zh-CN" altLang="en-US" sz="1400">
              <a:latin typeface="Times New Roman" panose="02020603050405020304" charset="0"/>
            </a:endParaRPr>
          </a:p>
        </p:txBody>
      </p:sp>
      <p:sp>
        <p:nvSpPr>
          <p:cNvPr id="344069" name="文本框 344068"/>
          <p:cNvSpPr txBox="1"/>
          <p:nvPr/>
        </p:nvSpPr>
        <p:spPr>
          <a:xfrm>
            <a:off x="1295400" y="5929313"/>
            <a:ext cx="6629400" cy="623887"/>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第一联：存根（代入库）； 第二联：调入单位财务； 第三联：总调室（复核）； </a:t>
            </a:r>
            <a:endParaRPr lang="zh-CN" altLang="en-US" sz="1400" dirty="0">
              <a:solidFill>
                <a:srgbClr val="FF3300"/>
              </a:solidFill>
              <a:latin typeface="Times New Roman" panose="02020603050405020304" charset="0"/>
            </a:endParaRPr>
          </a:p>
          <a:p>
            <a:pPr>
              <a:spcBef>
                <a:spcPct val="50000"/>
              </a:spcBef>
            </a:pPr>
            <a:r>
              <a:rPr lang="zh-CN" altLang="en-US" sz="1400" dirty="0">
                <a:solidFill>
                  <a:srgbClr val="FF3300"/>
                </a:solidFill>
                <a:latin typeface="Times New Roman" panose="02020603050405020304" charset="0"/>
              </a:rPr>
              <a:t>第四联：调出单位财务；第五联：调出单位仓管员（代领料）； 第六联：出门证</a:t>
            </a:r>
            <a:endParaRPr lang="zh-CN" altLang="en-US" sz="1400">
              <a:solidFill>
                <a:srgbClr val="FF3300"/>
              </a:solidFill>
              <a:latin typeface="Times New Roman" panose="02020603050405020304" charset="0"/>
            </a:endParaRPr>
          </a:p>
        </p:txBody>
      </p:sp>
      <p:graphicFrame>
        <p:nvGraphicFramePr>
          <p:cNvPr id="344171" name="表格 344170"/>
          <p:cNvGraphicFramePr/>
          <p:nvPr/>
        </p:nvGraphicFramePr>
        <p:xfrm>
          <a:off x="838200" y="1651000"/>
          <a:ext cx="7315200" cy="3683000"/>
        </p:xfrm>
        <a:graphic>
          <a:graphicData uri="http://schemas.openxmlformats.org/drawingml/2006/table">
            <a:tbl>
              <a:tblPr/>
              <a:tblGrid>
                <a:gridCol w="685800"/>
                <a:gridCol w="1752600"/>
                <a:gridCol w="609600"/>
                <a:gridCol w="1828800"/>
                <a:gridCol w="609600"/>
                <a:gridCol w="1828800"/>
              </a:tblGrid>
              <a:tr h="51593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申请单位</a:t>
                      </a:r>
                      <a:endParaRPr lang="zh-CN" altLang="en-US" sz="1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用途说明</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593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400" dirty="0"/>
                    </a:p>
                    <a:p>
                      <a:pPr marL="0" lvl="0" indent="0" algn="ctr">
                        <a:buNone/>
                      </a:pPr>
                      <a:r>
                        <a:rPr lang="zh-CN" altLang="en-US" sz="1400" dirty="0"/>
                        <a:t>料号</a:t>
                      </a:r>
                      <a:endParaRPr lang="zh-CN" altLang="en-US" sz="1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400" dirty="0"/>
                    </a:p>
                    <a:p>
                      <a:pPr marL="0" lvl="0" indent="0" algn="ctr">
                        <a:buNone/>
                      </a:pPr>
                      <a:r>
                        <a:rPr lang="zh-CN" altLang="en-US" sz="1400" dirty="0"/>
                        <a:t>品名</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规格型号</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593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400" dirty="0"/>
                    </a:p>
                    <a:p>
                      <a:pPr marL="0" lvl="0" indent="0" algn="ctr">
                        <a:buNone/>
                      </a:pPr>
                      <a:r>
                        <a:rPr lang="zh-CN" altLang="en-US" sz="1400" dirty="0"/>
                        <a:t>单位</a:t>
                      </a:r>
                      <a:endParaRPr lang="zh-CN" altLang="en-US" sz="1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需求数量</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需求日期</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51593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b="1" dirty="0"/>
                        <a:t>调出单位</a:t>
                      </a:r>
                      <a:endParaRPr lang="zh-CN" altLang="en-US" sz="14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b="1" dirty="0"/>
                        <a:t>调出数量</a:t>
                      </a:r>
                      <a:endParaRPr lang="zh-CN" altLang="en-US" sz="1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b="1" dirty="0"/>
                        <a:t>调出日期</a:t>
                      </a:r>
                      <a:endParaRPr lang="zh-CN" altLang="en-US" sz="1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400" dirty="0"/>
                    </a:p>
                    <a:p>
                      <a:pPr marL="0" lvl="0" indent="0">
                        <a:buNone/>
                      </a:pPr>
                      <a:r>
                        <a:rPr lang="zh-CN" altLang="en-US" sz="1400" dirty="0"/>
                        <a:t>　　年　　月　　日</a:t>
                      </a:r>
                      <a:endParaRPr lang="zh-CN" altLang="en-US" sz="1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51593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b="1" dirty="0"/>
                        <a:t>调出单位</a:t>
                      </a:r>
                      <a:endParaRPr lang="zh-CN" altLang="en-US" sz="14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b="1" dirty="0"/>
                        <a:t>调入数量</a:t>
                      </a:r>
                      <a:endParaRPr lang="zh-CN" altLang="en-US" sz="1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b="1" dirty="0"/>
                        <a:t>调入日期</a:t>
                      </a:r>
                      <a:endParaRPr lang="zh-CN" altLang="en-US" sz="1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400"/>
                    </a:p>
                    <a:p>
                      <a:pPr marL="0" lvl="0" indent="0">
                        <a:buNone/>
                      </a:pPr>
                      <a:r>
                        <a:rPr lang="zh-CN" altLang="en-US" sz="1400" dirty="0"/>
                        <a:t>　　年　　月　　日</a:t>
                      </a:r>
                      <a:endParaRPr lang="zh-CN" altLang="en-US" sz="1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11033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1400"/>
                    </a:p>
                    <a:p>
                      <a:pPr marL="0" lvl="0" indent="0" algn="ctr">
                        <a:buNone/>
                      </a:pPr>
                      <a:r>
                        <a:rPr lang="zh-CN" altLang="en-US" sz="1400" dirty="0"/>
                        <a:t>备注</a:t>
                      </a:r>
                      <a:endParaRPr lang="zh-CN" altLang="en-US" sz="1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sp>
        <p:nvSpPr>
          <p:cNvPr id="344108" name="矩形 344107"/>
          <p:cNvSpPr/>
          <p:nvPr/>
        </p:nvSpPr>
        <p:spPr>
          <a:xfrm>
            <a:off x="6019800" y="1358900"/>
            <a:ext cx="23622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日期：     年         月        日</a:t>
            </a:r>
            <a:endParaRPr lang="zh-CN" altLang="en-US" sz="1400" dirty="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67621" name="对象 367620"/>
          <p:cNvGraphicFramePr/>
          <p:nvPr/>
        </p:nvGraphicFramePr>
        <p:xfrm>
          <a:off x="495300" y="990600"/>
          <a:ext cx="8153400" cy="3733800"/>
        </p:xfrm>
        <a:graphic>
          <a:graphicData uri="http://schemas.openxmlformats.org/presentationml/2006/ole">
            <mc:AlternateContent xmlns:mc="http://schemas.openxmlformats.org/markup-compatibility/2006">
              <mc:Choice xmlns:v="urn:schemas-microsoft-com:vml" Requires="v">
                <p:oleObj spid="_x0000_s3081" name="" r:id="rId1" imgW="10114915" imgH="4470400" progId="Excel.Sheet.8">
                  <p:embed/>
                </p:oleObj>
              </mc:Choice>
              <mc:Fallback>
                <p:oleObj name="" r:id="rId1" imgW="10114915" imgH="4470400" progId="Excel.Sheet.8">
                  <p:embed/>
                  <p:pic>
                    <p:nvPicPr>
                      <p:cNvPr id="0" name="图片 3080"/>
                      <p:cNvPicPr/>
                      <p:nvPr/>
                    </p:nvPicPr>
                    <p:blipFill>
                      <a:blip r:embed="rId2"/>
                      <a:stretch>
                        <a:fillRect/>
                      </a:stretch>
                    </p:blipFill>
                    <p:spPr>
                      <a:xfrm>
                        <a:off x="495300" y="990600"/>
                        <a:ext cx="8153400" cy="3733800"/>
                      </a:xfrm>
                      <a:prstGeom prst="rect">
                        <a:avLst/>
                      </a:prstGeom>
                      <a:noFill/>
                      <a:ln w="38100">
                        <a:noFill/>
                        <a:miter/>
                      </a:ln>
                    </p:spPr>
                  </p:pic>
                </p:oleObj>
              </mc:Fallback>
            </mc:AlternateContent>
          </a:graphicData>
        </a:graphic>
      </p:graphicFrame>
      <p:sp>
        <p:nvSpPr>
          <p:cNvPr id="367622" name="文本框 367621"/>
          <p:cNvSpPr txBox="1"/>
          <p:nvPr/>
        </p:nvSpPr>
        <p:spPr>
          <a:xfrm>
            <a:off x="485775" y="4981575"/>
            <a:ext cx="8394700" cy="581025"/>
          </a:xfrm>
          <a:prstGeom prst="rect">
            <a:avLst/>
          </a:prstGeom>
          <a:noFill/>
          <a:ln w="9525">
            <a:noFill/>
          </a:ln>
        </p:spPr>
        <p:txBody>
          <a:bodyPr>
            <a:spAutoFit/>
          </a:bodyPr>
          <a:p>
            <a:pPr algn="ctr" fontAlgn="ctr">
              <a:spcBef>
                <a:spcPct val="50000"/>
              </a:spcBef>
            </a:pPr>
            <a:r>
              <a:rPr lang="zh-CN" altLang="en-US" sz="1600" dirty="0">
                <a:solidFill>
                  <a:srgbClr val="FF3300"/>
                </a:solidFill>
                <a:latin typeface="Times New Roman" panose="02020603050405020304" charset="0"/>
              </a:rPr>
              <a:t>此联由销售结算室填写，共六联。第一联：存根；第二联：随货同行；第三联：会计做帐；第四联：保管留存；第五联：承运人；第六联：收货人</a:t>
            </a:r>
            <a:endParaRPr lang="zh-CN" altLang="en-US" sz="16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8418" name="文本框 188417"/>
          <p:cNvSpPr txBox="1"/>
          <p:nvPr/>
        </p:nvSpPr>
        <p:spPr>
          <a:xfrm>
            <a:off x="838200" y="180975"/>
            <a:ext cx="3962400" cy="287338"/>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人事行政部                   总经理</a:t>
            </a:r>
            <a:endParaRPr lang="zh-CN" altLang="en-US" sz="1600" dirty="0">
              <a:latin typeface="Times New Roman" panose="02020603050405020304" charset="0"/>
            </a:endParaRPr>
          </a:p>
        </p:txBody>
      </p:sp>
      <p:sp>
        <p:nvSpPr>
          <p:cNvPr id="188419" name="直接连接符 188418"/>
          <p:cNvSpPr/>
          <p:nvPr/>
        </p:nvSpPr>
        <p:spPr>
          <a:xfrm>
            <a:off x="1219200" y="457200"/>
            <a:ext cx="3429000" cy="0"/>
          </a:xfrm>
          <a:prstGeom prst="line">
            <a:avLst/>
          </a:prstGeom>
          <a:ln w="9525" cap="flat" cmpd="sng">
            <a:solidFill>
              <a:schemeClr val="tx1"/>
            </a:solidFill>
            <a:prstDash val="solid"/>
            <a:headEnd type="none" w="med" len="med"/>
            <a:tailEnd type="none" w="med" len="med"/>
          </a:ln>
        </p:spPr>
      </p:sp>
      <p:sp>
        <p:nvSpPr>
          <p:cNvPr id="188420" name="直接连接符 188419"/>
          <p:cNvSpPr/>
          <p:nvPr/>
        </p:nvSpPr>
        <p:spPr>
          <a:xfrm>
            <a:off x="2219325" y="2346325"/>
            <a:ext cx="0" cy="304800"/>
          </a:xfrm>
          <a:prstGeom prst="line">
            <a:avLst/>
          </a:prstGeom>
          <a:ln w="9525" cap="flat" cmpd="sng">
            <a:solidFill>
              <a:schemeClr val="tx1"/>
            </a:solidFill>
            <a:prstDash val="solid"/>
            <a:headEnd type="none" w="med" len="med"/>
            <a:tailEnd type="triangle" w="med" len="med"/>
          </a:ln>
        </p:spPr>
      </p:sp>
      <p:sp>
        <p:nvSpPr>
          <p:cNvPr id="188423" name="文本框 188422"/>
          <p:cNvSpPr txBox="1"/>
          <p:nvPr/>
        </p:nvSpPr>
        <p:spPr>
          <a:xfrm>
            <a:off x="0" y="0"/>
            <a:ext cx="428625" cy="3429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内部培训实施程序</a:t>
            </a:r>
            <a:endParaRPr lang="zh-CN" altLang="en-US" sz="1600" b="1" dirty="0">
              <a:solidFill>
                <a:schemeClr val="accent2"/>
              </a:solidFill>
              <a:latin typeface="Times New Roman" panose="02020603050405020304" charset="0"/>
            </a:endParaRPr>
          </a:p>
        </p:txBody>
      </p:sp>
      <p:sp>
        <p:nvSpPr>
          <p:cNvPr id="188424" name="文本框 188423"/>
          <p:cNvSpPr txBox="1"/>
          <p:nvPr/>
        </p:nvSpPr>
        <p:spPr>
          <a:xfrm>
            <a:off x="1609725" y="455613"/>
            <a:ext cx="1219200" cy="639762"/>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按年度终审计划或决策意见对内联系培训</a:t>
            </a:r>
            <a:endParaRPr lang="zh-CN" altLang="en-US" sz="1200" dirty="0">
              <a:solidFill>
                <a:schemeClr val="accent2"/>
              </a:solidFill>
              <a:latin typeface="Times New Roman" panose="02020603050405020304" charset="0"/>
            </a:endParaRPr>
          </a:p>
        </p:txBody>
      </p:sp>
      <p:sp>
        <p:nvSpPr>
          <p:cNvPr id="188425" name="流程图: 文档 188424"/>
          <p:cNvSpPr/>
          <p:nvPr/>
        </p:nvSpPr>
        <p:spPr>
          <a:xfrm>
            <a:off x="1916113" y="177958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方案</a:t>
            </a:r>
            <a:endParaRPr lang="zh-CN" altLang="en-US" sz="1200">
              <a:latin typeface="Times New Roman" panose="02020603050405020304" charset="0"/>
            </a:endParaRPr>
          </a:p>
        </p:txBody>
      </p:sp>
      <p:sp>
        <p:nvSpPr>
          <p:cNvPr id="188426" name="直接连接符 188425"/>
          <p:cNvSpPr/>
          <p:nvPr/>
        </p:nvSpPr>
        <p:spPr>
          <a:xfrm>
            <a:off x="2219325" y="1079500"/>
            <a:ext cx="0" cy="304800"/>
          </a:xfrm>
          <a:prstGeom prst="line">
            <a:avLst/>
          </a:prstGeom>
          <a:ln w="9525" cap="flat" cmpd="sng">
            <a:solidFill>
              <a:schemeClr val="tx1"/>
            </a:solidFill>
            <a:prstDash val="solid"/>
            <a:headEnd type="none" w="med" len="med"/>
            <a:tailEnd type="triangle" w="med" len="med"/>
          </a:ln>
        </p:spPr>
      </p:sp>
      <p:sp>
        <p:nvSpPr>
          <p:cNvPr id="188427" name="文本框 188426"/>
          <p:cNvSpPr txBox="1"/>
          <p:nvPr/>
        </p:nvSpPr>
        <p:spPr>
          <a:xfrm>
            <a:off x="1622425" y="1355725"/>
            <a:ext cx="1209675"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拟制培训方案和费用预算</a:t>
            </a:r>
            <a:endParaRPr lang="zh-CN" altLang="en-US" sz="1200" dirty="0">
              <a:solidFill>
                <a:schemeClr val="accent2"/>
              </a:solidFill>
              <a:latin typeface="Times New Roman" panose="02020603050405020304" charset="0"/>
            </a:endParaRPr>
          </a:p>
        </p:txBody>
      </p:sp>
      <p:sp>
        <p:nvSpPr>
          <p:cNvPr id="188429" name="文本框 188428"/>
          <p:cNvSpPr txBox="1"/>
          <p:nvPr/>
        </p:nvSpPr>
        <p:spPr>
          <a:xfrm>
            <a:off x="1776413" y="309245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88430" name="文本框 188429"/>
          <p:cNvSpPr txBox="1"/>
          <p:nvPr/>
        </p:nvSpPr>
        <p:spPr>
          <a:xfrm>
            <a:off x="1762125" y="384333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88431" name="文本框 188430"/>
          <p:cNvSpPr txBox="1"/>
          <p:nvPr/>
        </p:nvSpPr>
        <p:spPr>
          <a:xfrm>
            <a:off x="1695450" y="5262563"/>
            <a:ext cx="1042988"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准备培训资料及经费</a:t>
            </a:r>
            <a:endParaRPr lang="zh-CN" altLang="en-US" sz="1200" dirty="0">
              <a:solidFill>
                <a:schemeClr val="accent2"/>
              </a:solidFill>
              <a:latin typeface="Times New Roman" panose="02020603050405020304" charset="0"/>
            </a:endParaRPr>
          </a:p>
        </p:txBody>
      </p:sp>
      <p:sp>
        <p:nvSpPr>
          <p:cNvPr id="188432" name="直接连接符 188431"/>
          <p:cNvSpPr/>
          <p:nvPr/>
        </p:nvSpPr>
        <p:spPr>
          <a:xfrm>
            <a:off x="2222500" y="3378200"/>
            <a:ext cx="0" cy="457200"/>
          </a:xfrm>
          <a:prstGeom prst="line">
            <a:avLst/>
          </a:prstGeom>
          <a:ln w="9525" cap="flat" cmpd="sng">
            <a:solidFill>
              <a:schemeClr val="tx1"/>
            </a:solidFill>
            <a:prstDash val="solid"/>
            <a:headEnd type="none" w="med" len="med"/>
            <a:tailEnd type="triangle" w="med" len="med"/>
          </a:ln>
        </p:spPr>
      </p:sp>
      <p:sp>
        <p:nvSpPr>
          <p:cNvPr id="188433" name="文本框 188432"/>
          <p:cNvSpPr txBox="1"/>
          <p:nvPr/>
        </p:nvSpPr>
        <p:spPr>
          <a:xfrm>
            <a:off x="3352800" y="45386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88434" name="直接连接符 188433"/>
          <p:cNvSpPr/>
          <p:nvPr/>
        </p:nvSpPr>
        <p:spPr>
          <a:xfrm>
            <a:off x="3810000" y="4230688"/>
            <a:ext cx="0" cy="304800"/>
          </a:xfrm>
          <a:prstGeom prst="line">
            <a:avLst/>
          </a:prstGeom>
          <a:ln w="9525" cap="flat" cmpd="sng">
            <a:solidFill>
              <a:schemeClr val="tx1"/>
            </a:solidFill>
            <a:prstDash val="solid"/>
            <a:headEnd type="none" w="med" len="med"/>
            <a:tailEnd type="triangle" w="med" len="med"/>
          </a:ln>
        </p:spPr>
      </p:sp>
      <p:sp>
        <p:nvSpPr>
          <p:cNvPr id="188435" name="流程图: 文档 188434"/>
          <p:cNvSpPr/>
          <p:nvPr/>
        </p:nvSpPr>
        <p:spPr>
          <a:xfrm>
            <a:off x="3538538" y="37020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方案</a:t>
            </a:r>
            <a:endParaRPr lang="zh-CN" altLang="en-US" sz="1200">
              <a:latin typeface="Times New Roman" panose="02020603050405020304" charset="0"/>
            </a:endParaRPr>
          </a:p>
        </p:txBody>
      </p:sp>
      <p:sp>
        <p:nvSpPr>
          <p:cNvPr id="188437" name="直接连接符 188436"/>
          <p:cNvSpPr/>
          <p:nvPr/>
        </p:nvSpPr>
        <p:spPr>
          <a:xfrm>
            <a:off x="2590800" y="3973513"/>
            <a:ext cx="914400" cy="1587"/>
          </a:xfrm>
          <a:prstGeom prst="line">
            <a:avLst/>
          </a:prstGeom>
          <a:ln w="9525" cap="flat" cmpd="sng">
            <a:solidFill>
              <a:schemeClr val="tx1"/>
            </a:solidFill>
            <a:prstDash val="solid"/>
            <a:headEnd type="none" w="med" len="med"/>
            <a:tailEnd type="triangle" w="med" len="med"/>
          </a:ln>
        </p:spPr>
      </p:sp>
      <p:sp>
        <p:nvSpPr>
          <p:cNvPr id="188438" name="直接连接符 188437"/>
          <p:cNvSpPr/>
          <p:nvPr/>
        </p:nvSpPr>
        <p:spPr>
          <a:xfrm>
            <a:off x="2219325" y="4983163"/>
            <a:ext cx="0" cy="304800"/>
          </a:xfrm>
          <a:prstGeom prst="line">
            <a:avLst/>
          </a:prstGeom>
          <a:ln w="9525" cap="flat" cmpd="sng">
            <a:solidFill>
              <a:schemeClr val="tx1"/>
            </a:solidFill>
            <a:prstDash val="solid"/>
            <a:headEnd type="none" w="med" len="med"/>
            <a:tailEnd type="triangle" w="med" len="med"/>
          </a:ln>
        </p:spPr>
      </p:sp>
      <p:sp>
        <p:nvSpPr>
          <p:cNvPr id="188439" name="流程图: 文档 188438"/>
          <p:cNvSpPr/>
          <p:nvPr/>
        </p:nvSpPr>
        <p:spPr>
          <a:xfrm>
            <a:off x="1916113" y="44545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培训</a:t>
            </a:r>
            <a:endParaRPr lang="zh-CN" altLang="en-US" sz="1200" dirty="0">
              <a:latin typeface="Times New Roman" panose="02020603050405020304" charset="0"/>
            </a:endParaRPr>
          </a:p>
          <a:p>
            <a:pPr algn="ctr"/>
            <a:r>
              <a:rPr lang="zh-CN" altLang="en-US" sz="1200" dirty="0">
                <a:latin typeface="Times New Roman" panose="02020603050405020304" charset="0"/>
              </a:rPr>
              <a:t>方案</a:t>
            </a:r>
            <a:endParaRPr lang="zh-CN" altLang="en-US" sz="1200">
              <a:latin typeface="Times New Roman" panose="02020603050405020304" charset="0"/>
            </a:endParaRPr>
          </a:p>
        </p:txBody>
      </p:sp>
      <p:sp>
        <p:nvSpPr>
          <p:cNvPr id="188441" name="直接连接符 188440"/>
          <p:cNvSpPr/>
          <p:nvPr/>
        </p:nvSpPr>
        <p:spPr>
          <a:xfrm flipH="1">
            <a:off x="2527300" y="4673600"/>
            <a:ext cx="1066800" cy="0"/>
          </a:xfrm>
          <a:prstGeom prst="line">
            <a:avLst/>
          </a:prstGeom>
          <a:ln w="9525" cap="flat" cmpd="sng">
            <a:solidFill>
              <a:schemeClr val="tx1"/>
            </a:solidFill>
            <a:prstDash val="solid"/>
            <a:headEnd type="none" w="med" len="med"/>
            <a:tailEnd type="triangle" w="med" len="med"/>
          </a:ln>
        </p:spPr>
      </p:sp>
      <p:sp>
        <p:nvSpPr>
          <p:cNvPr id="188442" name="直接连接符 188441"/>
          <p:cNvSpPr/>
          <p:nvPr/>
        </p:nvSpPr>
        <p:spPr>
          <a:xfrm>
            <a:off x="2219325" y="5662613"/>
            <a:ext cx="0" cy="304800"/>
          </a:xfrm>
          <a:prstGeom prst="line">
            <a:avLst/>
          </a:prstGeom>
          <a:ln w="9525" cap="flat" cmpd="sng">
            <a:solidFill>
              <a:schemeClr val="tx1"/>
            </a:solidFill>
            <a:prstDash val="solid"/>
            <a:headEnd type="none" w="med" len="med"/>
            <a:tailEnd type="triangle" w="med" len="med"/>
          </a:ln>
        </p:spPr>
      </p:sp>
      <p:sp>
        <p:nvSpPr>
          <p:cNvPr id="188443" name="文本框 188442"/>
          <p:cNvSpPr txBox="1"/>
          <p:nvPr/>
        </p:nvSpPr>
        <p:spPr>
          <a:xfrm>
            <a:off x="1776413" y="5910263"/>
            <a:ext cx="9017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实施培训</a:t>
            </a:r>
            <a:endParaRPr lang="zh-CN" altLang="en-US" sz="1200" dirty="0">
              <a:solidFill>
                <a:schemeClr val="accent2"/>
              </a:solidFill>
              <a:latin typeface="Times New Roman" panose="02020603050405020304" charset="0"/>
            </a:endParaRPr>
          </a:p>
        </p:txBody>
      </p:sp>
      <p:sp>
        <p:nvSpPr>
          <p:cNvPr id="188445" name="文本框 188444"/>
          <p:cNvSpPr txBox="1"/>
          <p:nvPr/>
        </p:nvSpPr>
        <p:spPr>
          <a:xfrm>
            <a:off x="2578100" y="3746500"/>
            <a:ext cx="1041400" cy="274638"/>
          </a:xfrm>
          <a:prstGeom prst="rect">
            <a:avLst/>
          </a:prstGeom>
          <a:noFill/>
          <a:ln w="9525">
            <a:noFill/>
          </a:ln>
        </p:spPr>
        <p:txBody>
          <a:bodyPr>
            <a:spAutoFit/>
          </a:bodyPr>
          <a:p>
            <a:pPr>
              <a:spcBef>
                <a:spcPct val="50000"/>
              </a:spcBef>
            </a:pPr>
            <a:r>
              <a:rPr lang="en-US" altLang="zh-CN" sz="1200" dirty="0">
                <a:solidFill>
                  <a:srgbClr val="0066CC"/>
                </a:solidFill>
                <a:latin typeface="Times New Roman" panose="02020603050405020304" charset="0"/>
              </a:rPr>
              <a:t>2</a:t>
            </a:r>
            <a:r>
              <a:rPr lang="zh-CN" altLang="en-US" sz="1200" dirty="0">
                <a:solidFill>
                  <a:srgbClr val="0066CC"/>
                </a:solidFill>
                <a:latin typeface="Times New Roman" panose="02020603050405020304" charset="0"/>
              </a:rPr>
              <a:t>万元以上</a:t>
            </a:r>
            <a:endParaRPr lang="zh-CN" altLang="en-US" sz="1200">
              <a:solidFill>
                <a:srgbClr val="0066CC"/>
              </a:solidFill>
              <a:latin typeface="Times New Roman" panose="02020603050405020304" charset="0"/>
            </a:endParaRPr>
          </a:p>
        </p:txBody>
      </p:sp>
      <p:sp>
        <p:nvSpPr>
          <p:cNvPr id="188446" name="文本框 188445"/>
          <p:cNvSpPr txBox="1"/>
          <p:nvPr/>
        </p:nvSpPr>
        <p:spPr>
          <a:xfrm>
            <a:off x="2171700" y="3327400"/>
            <a:ext cx="685800" cy="457200"/>
          </a:xfrm>
          <a:prstGeom prst="rect">
            <a:avLst/>
          </a:prstGeom>
          <a:noFill/>
          <a:ln w="9525">
            <a:noFill/>
          </a:ln>
        </p:spPr>
        <p:txBody>
          <a:bodyPr>
            <a:spAutoFit/>
          </a:bodyPr>
          <a:p>
            <a:pPr>
              <a:spcBef>
                <a:spcPct val="50000"/>
              </a:spcBef>
            </a:pPr>
            <a:r>
              <a:rPr lang="en-US" altLang="zh-CN" sz="1200" dirty="0">
                <a:solidFill>
                  <a:srgbClr val="0066CC"/>
                </a:solidFill>
                <a:latin typeface="Times New Roman" panose="02020603050405020304" charset="0"/>
              </a:rPr>
              <a:t>5000</a:t>
            </a:r>
            <a:r>
              <a:rPr lang="zh-CN" altLang="en-US" sz="1200" dirty="0">
                <a:solidFill>
                  <a:srgbClr val="0066CC"/>
                </a:solidFill>
                <a:latin typeface="Times New Roman" panose="02020603050405020304" charset="0"/>
              </a:rPr>
              <a:t>元以上</a:t>
            </a:r>
            <a:endParaRPr lang="zh-CN" altLang="en-US" sz="1200">
              <a:solidFill>
                <a:srgbClr val="0066CC"/>
              </a:solidFill>
              <a:latin typeface="Times New Roman" panose="02020603050405020304" charset="0"/>
            </a:endParaRPr>
          </a:p>
        </p:txBody>
      </p:sp>
      <p:sp>
        <p:nvSpPr>
          <p:cNvPr id="188447" name="直接连接符 188446"/>
          <p:cNvSpPr/>
          <p:nvPr/>
        </p:nvSpPr>
        <p:spPr>
          <a:xfrm>
            <a:off x="2222500" y="2844800"/>
            <a:ext cx="0" cy="304800"/>
          </a:xfrm>
          <a:prstGeom prst="line">
            <a:avLst/>
          </a:prstGeom>
          <a:ln w="9525" cap="flat" cmpd="sng">
            <a:solidFill>
              <a:schemeClr val="tx1"/>
            </a:solidFill>
            <a:prstDash val="solid"/>
            <a:headEnd type="none" w="med" len="med"/>
            <a:tailEnd type="triangle" w="med" len="med"/>
          </a:ln>
        </p:spPr>
      </p:sp>
      <p:sp>
        <p:nvSpPr>
          <p:cNvPr id="188448" name="文本框 188447"/>
          <p:cNvSpPr txBox="1"/>
          <p:nvPr/>
        </p:nvSpPr>
        <p:spPr>
          <a:xfrm>
            <a:off x="1790700" y="259080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68645" name="对象 368644"/>
          <p:cNvGraphicFramePr/>
          <p:nvPr/>
        </p:nvGraphicFramePr>
        <p:xfrm>
          <a:off x="873125" y="1231900"/>
          <a:ext cx="7432675" cy="3262313"/>
        </p:xfrm>
        <a:graphic>
          <a:graphicData uri="http://schemas.openxmlformats.org/presentationml/2006/ole">
            <mc:AlternateContent xmlns:mc="http://schemas.openxmlformats.org/markup-compatibility/2006">
              <mc:Choice xmlns:v="urn:schemas-microsoft-com:vml" Requires="v">
                <p:oleObj spid="_x0000_s3082" name="" r:id="rId1" imgW="8557260" imgH="3770630" progId="Excel.Sheet.8">
                  <p:embed/>
                </p:oleObj>
              </mc:Choice>
              <mc:Fallback>
                <p:oleObj name="" r:id="rId1" imgW="8557260" imgH="3770630" progId="Excel.Sheet.8">
                  <p:embed/>
                  <p:pic>
                    <p:nvPicPr>
                      <p:cNvPr id="0" name="图片 3081"/>
                      <p:cNvPicPr/>
                      <p:nvPr/>
                    </p:nvPicPr>
                    <p:blipFill>
                      <a:blip r:embed="rId2"/>
                      <a:stretch>
                        <a:fillRect/>
                      </a:stretch>
                    </p:blipFill>
                    <p:spPr>
                      <a:xfrm>
                        <a:off x="873125" y="1231900"/>
                        <a:ext cx="7432675" cy="3262313"/>
                      </a:xfrm>
                      <a:prstGeom prst="rect">
                        <a:avLst/>
                      </a:prstGeom>
                      <a:noFill/>
                      <a:ln w="38100">
                        <a:noFill/>
                        <a:miter/>
                      </a:ln>
                    </p:spPr>
                  </p:pic>
                </p:oleObj>
              </mc:Fallback>
            </mc:AlternateContent>
          </a:graphicData>
        </a:graphic>
      </p:graphicFrame>
      <p:sp>
        <p:nvSpPr>
          <p:cNvPr id="368646" name="文本框 368645"/>
          <p:cNvSpPr txBox="1"/>
          <p:nvPr/>
        </p:nvSpPr>
        <p:spPr>
          <a:xfrm>
            <a:off x="685800" y="4814888"/>
            <a:ext cx="7924800" cy="581025"/>
          </a:xfrm>
          <a:prstGeom prst="rect">
            <a:avLst/>
          </a:prstGeom>
          <a:noFill/>
          <a:ln w="9525">
            <a:noFill/>
          </a:ln>
        </p:spPr>
        <p:txBody>
          <a:bodyPr>
            <a:spAutoFit/>
          </a:bodyPr>
          <a:p>
            <a:pPr algn="ctr" fontAlgn="ctr">
              <a:spcBef>
                <a:spcPct val="50000"/>
              </a:spcBef>
            </a:pPr>
            <a:r>
              <a:rPr lang="zh-CN" altLang="en-US" sz="1600" dirty="0">
                <a:solidFill>
                  <a:srgbClr val="FF3300"/>
                </a:solidFill>
                <a:latin typeface="Times New Roman" panose="02020603050405020304" charset="0"/>
              </a:rPr>
              <a:t>此联由分公司结算室填写，共五联。第一联：存根；第二联：会计；第三联：库房留存；第四联：收货人；第五联：承运人，</a:t>
            </a:r>
            <a:r>
              <a:rPr lang="zh-CN" altLang="en-US" sz="1600" dirty="0">
                <a:solidFill>
                  <a:srgbClr val="FF00FF"/>
                </a:solidFill>
                <a:latin typeface="Times New Roman" panose="02020603050405020304" charset="0"/>
              </a:rPr>
              <a:t>第六联：出门证（新增加）</a:t>
            </a:r>
            <a:endParaRPr lang="zh-CN" altLang="en-US" sz="1600" dirty="0">
              <a:solidFill>
                <a:srgbClr val="FF00FF"/>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70693" name="对象 370692"/>
          <p:cNvGraphicFramePr/>
          <p:nvPr/>
        </p:nvGraphicFramePr>
        <p:xfrm>
          <a:off x="469900" y="1143000"/>
          <a:ext cx="8305800" cy="3416300"/>
        </p:xfrm>
        <a:graphic>
          <a:graphicData uri="http://schemas.openxmlformats.org/presentationml/2006/ole">
            <mc:AlternateContent xmlns:mc="http://schemas.openxmlformats.org/markup-compatibility/2006">
              <mc:Choice xmlns:v="urn:schemas-microsoft-com:vml" Requires="v">
                <p:oleObj spid="_x0000_s3083" name="" r:id="rId1" imgW="9245600" imgH="3804285" progId="Excel.Sheet.8">
                  <p:embed/>
                </p:oleObj>
              </mc:Choice>
              <mc:Fallback>
                <p:oleObj name="" r:id="rId1" imgW="9245600" imgH="3804285" progId="Excel.Sheet.8">
                  <p:embed/>
                  <p:pic>
                    <p:nvPicPr>
                      <p:cNvPr id="0" name="图片 3082"/>
                      <p:cNvPicPr/>
                      <p:nvPr/>
                    </p:nvPicPr>
                    <p:blipFill>
                      <a:blip r:embed="rId2"/>
                      <a:stretch>
                        <a:fillRect/>
                      </a:stretch>
                    </p:blipFill>
                    <p:spPr>
                      <a:xfrm>
                        <a:off x="469900" y="1143000"/>
                        <a:ext cx="8305800" cy="3416300"/>
                      </a:xfrm>
                      <a:prstGeom prst="rect">
                        <a:avLst/>
                      </a:prstGeom>
                      <a:noFill/>
                      <a:ln w="38100">
                        <a:noFill/>
                        <a:miter/>
                      </a:ln>
                    </p:spPr>
                  </p:pic>
                </p:oleObj>
              </mc:Fallback>
            </mc:AlternateContent>
          </a:graphicData>
        </a:graphic>
      </p:graphicFrame>
      <p:sp>
        <p:nvSpPr>
          <p:cNvPr id="370694" name="文本框 370693"/>
          <p:cNvSpPr txBox="1"/>
          <p:nvPr/>
        </p:nvSpPr>
        <p:spPr>
          <a:xfrm>
            <a:off x="609600" y="4921250"/>
            <a:ext cx="7924800" cy="336550"/>
          </a:xfrm>
          <a:prstGeom prst="rect">
            <a:avLst/>
          </a:prstGeom>
          <a:noFill/>
          <a:ln w="9525">
            <a:noFill/>
          </a:ln>
        </p:spPr>
        <p:txBody>
          <a:bodyPr>
            <a:spAutoFit/>
          </a:bodyPr>
          <a:p>
            <a:pPr algn="ctr" fontAlgn="ctr">
              <a:spcBef>
                <a:spcPct val="50000"/>
              </a:spcBef>
            </a:pPr>
            <a:r>
              <a:rPr lang="zh-CN" altLang="en-US" sz="1600" dirty="0">
                <a:solidFill>
                  <a:srgbClr val="FF3300"/>
                </a:solidFill>
                <a:latin typeface="Times New Roman" panose="02020603050405020304" charset="0"/>
              </a:rPr>
              <a:t>此联由营销办公室填写，共二联。第一联：销售联；第二联：财务会计联；</a:t>
            </a:r>
            <a:endParaRPr lang="zh-CN" altLang="en-US" sz="1600" dirty="0">
              <a:solidFill>
                <a:srgbClr val="FF00FF"/>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9971" name="文本框 339970"/>
          <p:cNvSpPr txBox="1"/>
          <p:nvPr/>
        </p:nvSpPr>
        <p:spPr>
          <a:xfrm>
            <a:off x="1371600" y="781050"/>
            <a:ext cx="6019800" cy="519113"/>
          </a:xfrm>
          <a:prstGeom prst="rect">
            <a:avLst/>
          </a:prstGeom>
          <a:noFill/>
          <a:ln w="9525">
            <a:noFill/>
          </a:ln>
        </p:spPr>
        <p:txBody>
          <a:bodyPr>
            <a:spAutoFit/>
          </a:bodyPr>
          <a:p>
            <a:pPr algn="ctr">
              <a:spcBef>
                <a:spcPct val="50000"/>
              </a:spcBef>
            </a:pPr>
            <a:r>
              <a:rPr lang="en-US" altLang="zh-CN" sz="2800" dirty="0">
                <a:latin typeface="Times New Roman" panose="02020603050405020304" charset="0"/>
              </a:rPr>
              <a:t>******</a:t>
            </a:r>
            <a:r>
              <a:rPr lang="zh-CN" altLang="en-US" sz="2800" dirty="0">
                <a:latin typeface="Times New Roman" panose="02020603050405020304" charset="0"/>
              </a:rPr>
              <a:t>集团借款申请单</a:t>
            </a:r>
            <a:endParaRPr lang="zh-CN" altLang="en-US" sz="2800">
              <a:latin typeface="Times New Roman" panose="02020603050405020304" charset="0"/>
            </a:endParaRPr>
          </a:p>
        </p:txBody>
      </p:sp>
      <p:sp>
        <p:nvSpPr>
          <p:cNvPr id="339972" name="文本框 339971"/>
          <p:cNvSpPr txBox="1"/>
          <p:nvPr/>
        </p:nvSpPr>
        <p:spPr>
          <a:xfrm>
            <a:off x="304800" y="1371600"/>
            <a:ext cx="84582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申报日期：        年     月      日                                                                                                               单位：元</a:t>
            </a:r>
            <a:endParaRPr lang="zh-CN" altLang="en-US" sz="1400">
              <a:latin typeface="Times New Roman" panose="02020603050405020304" charset="0"/>
            </a:endParaRPr>
          </a:p>
        </p:txBody>
      </p:sp>
      <p:sp>
        <p:nvSpPr>
          <p:cNvPr id="339973" name="文本框 339972"/>
          <p:cNvSpPr txBox="1"/>
          <p:nvPr/>
        </p:nvSpPr>
        <p:spPr>
          <a:xfrm>
            <a:off x="342900" y="5562600"/>
            <a:ext cx="57150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注：按现金管理规定，出差借款在回公司后三天内必须结清帐务。</a:t>
            </a:r>
            <a:endParaRPr lang="zh-CN" altLang="en-US" sz="1400">
              <a:latin typeface="Times New Roman" panose="02020603050405020304" charset="0"/>
            </a:endParaRPr>
          </a:p>
        </p:txBody>
      </p:sp>
      <p:sp>
        <p:nvSpPr>
          <p:cNvPr id="339974" name="文本框 339973"/>
          <p:cNvSpPr txBox="1"/>
          <p:nvPr/>
        </p:nvSpPr>
        <p:spPr>
          <a:xfrm>
            <a:off x="1371600" y="6064250"/>
            <a:ext cx="6400800" cy="336550"/>
          </a:xfrm>
          <a:prstGeom prst="rect">
            <a:avLst/>
          </a:prstGeom>
          <a:noFill/>
          <a:ln w="9525">
            <a:noFill/>
          </a:ln>
        </p:spPr>
        <p:txBody>
          <a:bodyPr>
            <a:spAutoFit/>
          </a:bodyPr>
          <a:p>
            <a:pPr>
              <a:spcBef>
                <a:spcPct val="50000"/>
              </a:spcBef>
            </a:pPr>
            <a:r>
              <a:rPr lang="zh-CN" altLang="en-US" sz="1600" dirty="0">
                <a:solidFill>
                  <a:srgbClr val="FF3300"/>
                </a:solidFill>
                <a:latin typeface="Times New Roman" panose="02020603050405020304" charset="0"/>
              </a:rPr>
              <a:t>第一联：借款人存     第二联：会计核算记帐     </a:t>
            </a:r>
            <a:r>
              <a:rPr lang="zh-CN" altLang="en-US" sz="1600" dirty="0">
                <a:solidFill>
                  <a:schemeClr val="accent2"/>
                </a:solidFill>
                <a:latin typeface="Times New Roman" panose="02020603050405020304" charset="0"/>
              </a:rPr>
              <a:t>第三联：部室留存</a:t>
            </a:r>
            <a:endParaRPr lang="zh-CN" altLang="en-US" sz="1600">
              <a:solidFill>
                <a:schemeClr val="accent2"/>
              </a:solidFill>
              <a:latin typeface="Times New Roman" panose="02020603050405020304" charset="0"/>
            </a:endParaRPr>
          </a:p>
        </p:txBody>
      </p:sp>
      <p:sp>
        <p:nvSpPr>
          <p:cNvPr id="339975" name="文本框 339974"/>
          <p:cNvSpPr txBox="1"/>
          <p:nvPr/>
        </p:nvSpPr>
        <p:spPr>
          <a:xfrm>
            <a:off x="8305800" y="2279650"/>
            <a:ext cx="396875" cy="1828800"/>
          </a:xfrm>
          <a:prstGeom prst="rect">
            <a:avLst/>
          </a:prstGeom>
          <a:noFill/>
          <a:ln w="9525">
            <a:noFill/>
          </a:ln>
        </p:spPr>
        <p:txBody>
          <a:bodyPr vert="eaVert">
            <a:spAutoFit/>
          </a:bodyPr>
          <a:p>
            <a:pPr algn="ctr">
              <a:spcBef>
                <a:spcPct val="50000"/>
              </a:spcBef>
            </a:pPr>
            <a:r>
              <a:rPr lang="zh-CN" altLang="en-US" sz="1400" dirty="0">
                <a:latin typeface="Times New Roman" panose="02020603050405020304" charset="0"/>
              </a:rPr>
              <a:t>第一联  借款人存</a:t>
            </a:r>
            <a:endParaRPr lang="zh-CN" altLang="en-US" sz="1400">
              <a:latin typeface="Times New Roman" panose="02020603050405020304" charset="0"/>
            </a:endParaRPr>
          </a:p>
        </p:txBody>
      </p:sp>
      <p:sp>
        <p:nvSpPr>
          <p:cNvPr id="339976" name="直接连接符 339975"/>
          <p:cNvSpPr/>
          <p:nvPr/>
        </p:nvSpPr>
        <p:spPr>
          <a:xfrm>
            <a:off x="2667000" y="1295400"/>
            <a:ext cx="3352800" cy="0"/>
          </a:xfrm>
          <a:prstGeom prst="line">
            <a:avLst/>
          </a:prstGeom>
          <a:ln w="19050" cap="flat" cmpd="sng">
            <a:solidFill>
              <a:schemeClr val="tx1"/>
            </a:solidFill>
            <a:prstDash val="solid"/>
            <a:headEnd type="none" w="med" len="med"/>
            <a:tailEnd type="none" w="med" len="med"/>
          </a:ln>
        </p:spPr>
      </p:sp>
      <p:graphicFrame>
        <p:nvGraphicFramePr>
          <p:cNvPr id="340175" name="表格 340174"/>
          <p:cNvGraphicFramePr/>
          <p:nvPr/>
        </p:nvGraphicFramePr>
        <p:xfrm>
          <a:off x="381000" y="1638300"/>
          <a:ext cx="7924800" cy="3903663"/>
        </p:xfrm>
        <a:graphic>
          <a:graphicData uri="http://schemas.openxmlformats.org/drawingml/2006/table">
            <a:tbl>
              <a:tblPr/>
              <a:tblGrid>
                <a:gridCol w="533400"/>
                <a:gridCol w="458788"/>
                <a:gridCol w="760412"/>
                <a:gridCol w="914400"/>
                <a:gridCol w="1066800"/>
                <a:gridCol w="990600"/>
                <a:gridCol w="182563"/>
                <a:gridCol w="731837"/>
                <a:gridCol w="304800"/>
                <a:gridCol w="914400"/>
                <a:gridCol w="1066800"/>
              </a:tblGrid>
              <a:tr h="681038">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800" dirty="0"/>
                    </a:p>
                    <a:p>
                      <a:pPr marL="0" lvl="0" indent="0" algn="ctr">
                        <a:buNone/>
                      </a:pPr>
                      <a:r>
                        <a:rPr lang="zh-CN" altLang="en-US" sz="1400" dirty="0"/>
                        <a:t>借款部门</a:t>
                      </a:r>
                      <a:endParaRPr lang="zh-CN" altLang="en-US" sz="1400" dirty="0"/>
                    </a:p>
                    <a:p>
                      <a:pPr marL="0" lvl="0" indent="0" algn="ctr">
                        <a:buNone/>
                      </a:pPr>
                      <a:endParaRPr lang="zh-CN" altLang="en-US" sz="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800" dirty="0"/>
                    </a:p>
                    <a:p>
                      <a:pPr marL="0" lvl="0" indent="0" algn="ctr">
                        <a:buNone/>
                      </a:pPr>
                      <a:r>
                        <a:rPr lang="zh-CN" altLang="en-US" sz="1400" dirty="0"/>
                        <a:t>付款方式</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r">
                        <a:buNone/>
                      </a:pPr>
                      <a:endParaRPr lang="en-US" altLang="zh-CN" sz="800"/>
                    </a:p>
                    <a:p>
                      <a:pPr marL="0" lvl="0" indent="0" algn="r">
                        <a:buNone/>
                      </a:pPr>
                      <a:r>
                        <a:rPr lang="zh-CN" altLang="en-US" sz="1400" dirty="0"/>
                        <a:t>口 现金　口 汇票　口电汇</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1325562">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1400" dirty="0"/>
                    </a:p>
                    <a:p>
                      <a:pPr marL="0" lvl="0" indent="0" algn="ctr">
                        <a:buNone/>
                      </a:pPr>
                      <a:endParaRPr lang="en-US" altLang="zh-CN" sz="1400" dirty="0"/>
                    </a:p>
                    <a:p>
                      <a:pPr marL="0" lvl="0" indent="0" algn="ctr">
                        <a:buNone/>
                      </a:pPr>
                      <a:r>
                        <a:rPr lang="zh-CN" altLang="en-US" sz="1400" dirty="0"/>
                        <a:t>借款用途</a:t>
                      </a:r>
                      <a:endParaRPr lang="zh-CN" altLang="en-US" sz="1400" dirty="0"/>
                    </a:p>
                    <a:p>
                      <a:pPr marL="0" lvl="0" indent="0" algn="ctr">
                        <a:buNone/>
                      </a:pPr>
                      <a:endParaRPr lang="zh-CN" altLang="en-US" sz="1400" dirty="0"/>
                    </a:p>
                    <a:p>
                      <a:pPr marL="0" lvl="0" indent="0" algn="ctr">
                        <a:buNone/>
                      </a:pP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6">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600" dirty="0"/>
                    </a:p>
                    <a:p>
                      <a:pPr marL="0" lvl="0" indent="0">
                        <a:buNone/>
                      </a:pPr>
                      <a:r>
                        <a:rPr lang="zh-CN" altLang="en-US" sz="1400" dirty="0"/>
                        <a:t>收款人：</a:t>
                      </a:r>
                      <a:endParaRPr lang="zh-CN" altLang="en-US" sz="1400" dirty="0"/>
                    </a:p>
                    <a:p>
                      <a:pPr marL="0" lvl="0" indent="0">
                        <a:buNone/>
                      </a:pPr>
                      <a:endParaRPr lang="zh-CN" altLang="en-US" sz="300" dirty="0"/>
                    </a:p>
                    <a:p>
                      <a:pPr marL="0" lvl="0" indent="0">
                        <a:buNone/>
                      </a:pPr>
                      <a:r>
                        <a:rPr lang="zh-CN" altLang="en-US" sz="1400" dirty="0"/>
                        <a:t>开户行：</a:t>
                      </a:r>
                      <a:endParaRPr lang="zh-CN" altLang="en-US" sz="1400" dirty="0"/>
                    </a:p>
                    <a:p>
                      <a:pPr marL="0" lvl="0" indent="0">
                        <a:buNone/>
                      </a:pPr>
                      <a:endParaRPr lang="zh-CN" altLang="en-US" sz="300" dirty="0"/>
                    </a:p>
                    <a:p>
                      <a:pPr marL="0" lvl="0" indent="0">
                        <a:buNone/>
                      </a:pPr>
                      <a:r>
                        <a:rPr lang="zh-CN" altLang="en-US" sz="1400" dirty="0"/>
                        <a:t>帐　号：</a:t>
                      </a:r>
                      <a:endParaRPr lang="zh-CN" altLang="en-US" sz="140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69900">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300" dirty="0"/>
                    </a:p>
                    <a:p>
                      <a:pPr marL="0" lvl="0" indent="0" algn="ctr">
                        <a:buNone/>
                      </a:pPr>
                      <a:r>
                        <a:rPr lang="zh-CN" altLang="en-US" sz="1400" dirty="0"/>
                        <a:t>预算总额</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300" dirty="0"/>
                    </a:p>
                    <a:p>
                      <a:pPr marL="0" lvl="0" indent="0">
                        <a:buNone/>
                      </a:pPr>
                      <a:r>
                        <a:rPr lang="zh-CN" altLang="en-US" sz="1400" dirty="0"/>
                        <a:t>人民币：</a:t>
                      </a:r>
                      <a:endParaRPr lang="zh-CN" altLang="en-US" sz="140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300" dirty="0"/>
                    </a:p>
                    <a:p>
                      <a:pPr marL="0" lvl="0" indent="0" algn="ctr">
                        <a:buNone/>
                      </a:pPr>
                      <a:r>
                        <a:rPr lang="zh-CN" altLang="en-US" sz="1400" dirty="0"/>
                        <a:t>已借金额</a:t>
                      </a:r>
                      <a:endParaRPr lang="zh-CN" altLang="en-US" sz="140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300" dirty="0"/>
                    </a:p>
                    <a:p>
                      <a:pPr marL="0" lvl="0" indent="0">
                        <a:buNone/>
                      </a:pPr>
                      <a:r>
                        <a:rPr lang="zh-CN" altLang="en-US" sz="1400" dirty="0"/>
                        <a:t>人民币：</a:t>
                      </a:r>
                      <a:endParaRPr lang="zh-CN" altLang="en-US" sz="140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612775">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800" dirty="0"/>
                    </a:p>
                    <a:p>
                      <a:pPr marL="0" lvl="0" indent="0" algn="ctr">
                        <a:buNone/>
                      </a:pPr>
                      <a:r>
                        <a:rPr lang="zh-CN" altLang="en-US" sz="1400" dirty="0"/>
                        <a:t>借款金额</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6">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800"/>
                    </a:p>
                    <a:p>
                      <a:pPr marL="0" lvl="0" indent="0">
                        <a:buNone/>
                      </a:pPr>
                      <a:r>
                        <a:rPr lang="zh-CN" altLang="en-US" sz="1400" dirty="0"/>
                        <a:t>　　仟　　百　　万　　仟　　百　　拾　　元　　角整</a:t>
                      </a:r>
                      <a:endParaRPr lang="zh-CN" altLang="en-US" sz="140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800"/>
                    </a:p>
                    <a:p>
                      <a:pPr marL="0" lvl="0" indent="0">
                        <a:buNone/>
                      </a:pPr>
                      <a:r>
                        <a:rPr lang="zh-CN" altLang="en-US" sz="1400" dirty="0"/>
                        <a:t>人民币：</a:t>
                      </a:r>
                      <a:endParaRPr lang="zh-CN" altLang="en-US" sz="140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90525">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总</a:t>
                      </a:r>
                      <a:endParaRPr lang="zh-CN" altLang="en-US" sz="1400" dirty="0"/>
                    </a:p>
                    <a:p>
                      <a:pPr marL="0" lvl="0" indent="0" algn="ctr">
                        <a:buNone/>
                      </a:pPr>
                      <a:r>
                        <a:rPr lang="zh-CN" altLang="en-US" sz="1400" dirty="0"/>
                        <a:t>经</a:t>
                      </a:r>
                      <a:endParaRPr lang="zh-CN" altLang="en-US" sz="1400" dirty="0"/>
                    </a:p>
                    <a:p>
                      <a:pPr marL="0" lvl="0" indent="0" algn="ctr">
                        <a:buNone/>
                      </a:pPr>
                      <a:r>
                        <a:rPr lang="zh-CN" altLang="en-US" sz="1400" dirty="0"/>
                        <a:t>理</a:t>
                      </a:r>
                      <a:endParaRPr lang="zh-CN" altLang="en-US" sz="140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400" dirty="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系统副总</a:t>
                      </a:r>
                      <a:endParaRPr lang="zh-CN" altLang="en-US" sz="140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部长</a:t>
                      </a:r>
                      <a:r>
                        <a:rPr lang="en-US" altLang="zh-CN" sz="1400" dirty="0"/>
                        <a:t>(</a:t>
                      </a:r>
                      <a:r>
                        <a:rPr lang="zh-CN" altLang="en-US" sz="1400" dirty="0"/>
                        <a:t>经理</a:t>
                      </a:r>
                      <a:r>
                        <a:rPr lang="en-US" altLang="zh-CN" sz="1400"/>
                        <a:t>)</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9525"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9525" cap="flat" cmpd="sng">
                      <a:solidFill>
                        <a:schemeClr val="tx1"/>
                      </a:solidFill>
                      <a:prstDash val="solid"/>
                      <a:headEnd type="none" w="med" len="med"/>
                      <a:tailEnd type="none" w="med" len="med"/>
                    </a:lnB>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9525"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申请人</a:t>
                      </a:r>
                      <a:endParaRPr lang="zh-CN" altLang="en-US" sz="140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3863">
                <a:tc vMerge="1">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gridSpan="2">
                  <a:tcPr>
                    <a:lnL w="9525" cap="flat" cmpd="sng">
                      <a:solidFill>
                        <a:schemeClr val="tx1"/>
                      </a:solidFill>
                      <a:prstDash val="solid"/>
                      <a:headEnd type="none" w="med" len="med"/>
                      <a:tailEnd type="none" w="med" len="med"/>
                    </a:lnL>
                    <a:lnB w="12700" cap="flat" cmpd="sng">
                      <a:solidFill>
                        <a:schemeClr val="tx1"/>
                      </a:solidFill>
                      <a:prstDash val="solid"/>
                      <a:headEnd type="none" w="med" len="med"/>
                      <a:tailEnd type="none" w="med" len="med"/>
                    </a:lnB>
                  </a:tcPr>
                </a:tc>
                <a:tc vMerge="1" hMerge="1">
                  <a:tcPr>
                    <a:lnR w="952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财务副总</a:t>
                      </a:r>
                      <a:endParaRPr lang="zh-CN" altLang="en-US" sz="140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财务部长</a:t>
                      </a:r>
                      <a:endParaRPr lang="zh-CN" altLang="en-US" sz="1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952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952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9525" cap="flat" cmpd="sng">
                      <a:solidFill>
                        <a:schemeClr val="tx1"/>
                      </a:solidFill>
                      <a:prstDash val="solid"/>
                      <a:headEnd type="none" w="med" len="med"/>
                      <a:tailEnd type="none" w="med" len="med"/>
                    </a:lnR>
                    <a:lnT w="952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400" dirty="0"/>
                        <a:t>财务科长</a:t>
                      </a:r>
                      <a:endParaRPr lang="zh-CN" altLang="en-US" sz="140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0994" name="文本框 340993"/>
          <p:cNvSpPr txBox="1"/>
          <p:nvPr/>
        </p:nvSpPr>
        <p:spPr>
          <a:xfrm>
            <a:off x="1219200" y="882650"/>
            <a:ext cx="6934200" cy="519113"/>
          </a:xfrm>
          <a:prstGeom prst="rect">
            <a:avLst/>
          </a:prstGeom>
          <a:noFill/>
          <a:ln w="9525">
            <a:noFill/>
          </a:ln>
        </p:spPr>
        <p:txBody>
          <a:bodyPr>
            <a:spAutoFit/>
          </a:bodyPr>
          <a:p>
            <a:pPr algn="ctr">
              <a:spcBef>
                <a:spcPct val="50000"/>
              </a:spcBef>
            </a:pPr>
            <a:r>
              <a:rPr lang="en-US" altLang="zh-CN" sz="2800" dirty="0">
                <a:latin typeface="Times New Roman" panose="02020603050405020304" charset="0"/>
              </a:rPr>
              <a:t>******  </a:t>
            </a:r>
            <a:r>
              <a:rPr lang="zh-CN" altLang="en-US" sz="2800" dirty="0">
                <a:latin typeface="Times New Roman" panose="02020603050405020304" charset="0"/>
              </a:rPr>
              <a:t>集   团   付  款  申  请  单</a:t>
            </a:r>
            <a:endParaRPr lang="zh-CN" altLang="en-US" sz="2800">
              <a:latin typeface="Times New Roman" panose="02020603050405020304" charset="0"/>
            </a:endParaRPr>
          </a:p>
        </p:txBody>
      </p:sp>
      <p:sp>
        <p:nvSpPr>
          <p:cNvPr id="340995" name="文本框 340994"/>
          <p:cNvSpPr txBox="1"/>
          <p:nvPr/>
        </p:nvSpPr>
        <p:spPr>
          <a:xfrm>
            <a:off x="304800" y="1720850"/>
            <a:ext cx="84582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申报日期：     年     月      日            付款类别：</a:t>
            </a:r>
            <a:r>
              <a:rPr lang="en-US" altLang="zh-CN" sz="1200" dirty="0">
                <a:latin typeface="Times New Roman" panose="02020603050405020304" charset="0"/>
              </a:rPr>
              <a:t>1.</a:t>
            </a:r>
            <a:r>
              <a:rPr lang="zh-CN" altLang="en-US" sz="1200" dirty="0">
                <a:latin typeface="Times New Roman" panose="02020603050405020304" charset="0"/>
              </a:rPr>
              <a:t>口 采购；</a:t>
            </a:r>
            <a:r>
              <a:rPr lang="en-US" altLang="zh-CN" sz="1200" dirty="0">
                <a:latin typeface="Times New Roman" panose="02020603050405020304" charset="0"/>
              </a:rPr>
              <a:t>2.</a:t>
            </a:r>
            <a:r>
              <a:rPr lang="zh-CN" altLang="en-US" sz="1200" dirty="0">
                <a:latin typeface="Times New Roman" panose="02020603050405020304" charset="0"/>
              </a:rPr>
              <a:t>口 工程；</a:t>
            </a:r>
            <a:r>
              <a:rPr lang="en-US" altLang="zh-CN" sz="1200" dirty="0">
                <a:latin typeface="Times New Roman" panose="02020603050405020304" charset="0"/>
              </a:rPr>
              <a:t>3.</a:t>
            </a:r>
            <a:r>
              <a:rPr lang="zh-CN" altLang="en-US" sz="1200" dirty="0">
                <a:latin typeface="Times New Roman" panose="02020603050405020304" charset="0"/>
              </a:rPr>
              <a:t>口 储运；</a:t>
            </a:r>
            <a:r>
              <a:rPr lang="en-US" altLang="zh-CN" sz="1200" dirty="0">
                <a:latin typeface="Times New Roman" panose="02020603050405020304" charset="0"/>
              </a:rPr>
              <a:t>4.</a:t>
            </a:r>
            <a:r>
              <a:rPr lang="zh-CN" altLang="en-US" sz="1200" dirty="0">
                <a:latin typeface="Times New Roman" panose="02020603050405020304" charset="0"/>
              </a:rPr>
              <a:t>其他                                             单位：元</a:t>
            </a:r>
            <a:endParaRPr lang="zh-CN" altLang="en-US" sz="1200">
              <a:latin typeface="Times New Roman" panose="02020603050405020304" charset="0"/>
            </a:endParaRPr>
          </a:p>
        </p:txBody>
      </p:sp>
      <p:sp>
        <p:nvSpPr>
          <p:cNvPr id="340996" name="文本框 340995"/>
          <p:cNvSpPr txBox="1"/>
          <p:nvPr/>
        </p:nvSpPr>
        <p:spPr>
          <a:xfrm>
            <a:off x="381000" y="4678363"/>
            <a:ext cx="34290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注：凡需付款，须提前一天办好审批手续。</a:t>
            </a:r>
            <a:endParaRPr lang="zh-CN" altLang="en-US" sz="1200">
              <a:latin typeface="Times New Roman" panose="02020603050405020304" charset="0"/>
            </a:endParaRPr>
          </a:p>
        </p:txBody>
      </p:sp>
      <p:sp>
        <p:nvSpPr>
          <p:cNvPr id="340997" name="文本框 340996"/>
          <p:cNvSpPr txBox="1"/>
          <p:nvPr/>
        </p:nvSpPr>
        <p:spPr>
          <a:xfrm>
            <a:off x="457200" y="5287963"/>
            <a:ext cx="5181600" cy="274637"/>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第一联：借款人存     第二联：会计核算记帐     </a:t>
            </a:r>
            <a:r>
              <a:rPr lang="zh-CN" altLang="en-US" sz="1200" dirty="0">
                <a:solidFill>
                  <a:schemeClr val="accent2"/>
                </a:solidFill>
                <a:latin typeface="Times New Roman" panose="02020603050405020304" charset="0"/>
              </a:rPr>
              <a:t>第三联：部室留存</a:t>
            </a:r>
            <a:endParaRPr lang="zh-CN" altLang="en-US" sz="1200">
              <a:solidFill>
                <a:schemeClr val="accent2"/>
              </a:solidFill>
              <a:latin typeface="Times New Roman" panose="02020603050405020304" charset="0"/>
            </a:endParaRPr>
          </a:p>
        </p:txBody>
      </p:sp>
      <p:sp>
        <p:nvSpPr>
          <p:cNvPr id="340998" name="文本框 340997"/>
          <p:cNvSpPr txBox="1"/>
          <p:nvPr/>
        </p:nvSpPr>
        <p:spPr>
          <a:xfrm>
            <a:off x="8597900" y="2087563"/>
            <a:ext cx="366713" cy="2133600"/>
          </a:xfrm>
          <a:prstGeom prst="rect">
            <a:avLst/>
          </a:prstGeom>
          <a:noFill/>
          <a:ln w="9525">
            <a:noFill/>
          </a:ln>
        </p:spPr>
        <p:txBody>
          <a:bodyPr vert="eaVert">
            <a:spAutoFit/>
          </a:bodyPr>
          <a:p>
            <a:pPr algn="ctr">
              <a:spcBef>
                <a:spcPct val="50000"/>
              </a:spcBef>
            </a:pPr>
            <a:r>
              <a:rPr lang="zh-CN" altLang="en-US" sz="1200" dirty="0">
                <a:latin typeface="Times New Roman" panose="02020603050405020304" charset="0"/>
              </a:rPr>
              <a:t>第一联  借款人存</a:t>
            </a:r>
            <a:endParaRPr lang="zh-CN" altLang="en-US" sz="1200">
              <a:latin typeface="Times New Roman" panose="02020603050405020304" charset="0"/>
            </a:endParaRPr>
          </a:p>
        </p:txBody>
      </p:sp>
      <p:sp>
        <p:nvSpPr>
          <p:cNvPr id="340999" name="直接连接符 340998"/>
          <p:cNvSpPr/>
          <p:nvPr/>
        </p:nvSpPr>
        <p:spPr>
          <a:xfrm>
            <a:off x="1981200" y="1339850"/>
            <a:ext cx="5715000" cy="0"/>
          </a:xfrm>
          <a:prstGeom prst="line">
            <a:avLst/>
          </a:prstGeom>
          <a:ln w="19050" cap="flat" cmpd="sng">
            <a:solidFill>
              <a:schemeClr val="tx1"/>
            </a:solidFill>
            <a:prstDash val="solid"/>
            <a:headEnd type="none" w="med" len="med"/>
            <a:tailEnd type="none" w="med" len="med"/>
          </a:ln>
        </p:spPr>
      </p:sp>
      <p:graphicFrame>
        <p:nvGraphicFramePr>
          <p:cNvPr id="341093" name="表格 341092"/>
          <p:cNvGraphicFramePr/>
          <p:nvPr/>
        </p:nvGraphicFramePr>
        <p:xfrm>
          <a:off x="381000" y="2011363"/>
          <a:ext cx="8153400" cy="2636837"/>
        </p:xfrm>
        <a:graphic>
          <a:graphicData uri="http://schemas.openxmlformats.org/drawingml/2006/table">
            <a:tbl>
              <a:tblPr/>
              <a:tblGrid>
                <a:gridCol w="838200"/>
                <a:gridCol w="182563"/>
                <a:gridCol w="731837"/>
                <a:gridCol w="838200"/>
                <a:gridCol w="466725"/>
                <a:gridCol w="371475"/>
                <a:gridCol w="646113"/>
                <a:gridCol w="496887"/>
                <a:gridCol w="1541463"/>
                <a:gridCol w="1019175"/>
                <a:gridCol w="1020762"/>
              </a:tblGrid>
              <a:tr h="33496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收款单位</a:t>
                      </a:r>
                      <a:endParaRPr lang="zh-CN" altLang="en-US" sz="12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联系人</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电话</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337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开户银行</a:t>
                      </a:r>
                      <a:endParaRPr lang="zh-CN" altLang="en-US" sz="12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帐号</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496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付款项目</a:t>
                      </a:r>
                      <a:endParaRPr lang="zh-CN" altLang="en-US" sz="12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合同编号</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合同金额</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付款方式</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337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已 付 款</a:t>
                      </a:r>
                      <a:endParaRPr lang="zh-CN" altLang="en-US" sz="12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应付款</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申请付款额</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en-US" altLang="zh-CN" sz="1200">
                          <a:cs typeface="Tahoma" panose="020B0604030504040204" pitchFamily="34" charset="0"/>
                        </a:rPr>
                        <a:t>¥               </a:t>
                      </a:r>
                      <a:r>
                        <a:rPr lang="zh-CN" altLang="en-US" sz="1200" dirty="0"/>
                        <a:t>元，大写：</a:t>
                      </a:r>
                      <a:endParaRPr lang="zh-CN" altLang="en-US" sz="120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98488">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备       注</a:t>
                      </a:r>
                      <a:endParaRPr lang="zh-CN" altLang="en-US" sz="12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9">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50837">
                <a:tc rowSpan="2"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1000" dirty="0"/>
                    </a:p>
                    <a:p>
                      <a:pPr marL="0" lvl="0" indent="0" algn="ctr">
                        <a:buNone/>
                      </a:pPr>
                      <a:r>
                        <a:rPr lang="zh-CN" altLang="en-US" sz="1200" dirty="0"/>
                        <a:t>总经理</a:t>
                      </a:r>
                      <a:endParaRPr lang="zh-CN" altLang="en-US" sz="12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rowSpan="2"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tcPr>
                </a:tc>
                <a:tc rowSpan="2"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rowSpan="2" hMerge="1">
                  <a:tcPr>
                    <a:lnT w="12700" cap="flat" cmpd="sng">
                      <a:solidFill>
                        <a:schemeClr val="tx1"/>
                      </a:solidFill>
                      <a:prstDash val="solid"/>
                      <a:headEnd type="none" w="med" len="med"/>
                      <a:tailEnd type="none" w="med" len="med"/>
                    </a:lnT>
                  </a:tcPr>
                </a:tc>
                <a:tc rowSpan="2"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财务副总</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财务部长</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50838">
                <a:tc vMerge="1" gridSpan="2">
                  <a:tcPr>
                    <a:lnL w="19050" cap="flat" cmpd="sng">
                      <a:solidFill>
                        <a:schemeClr val="tx1"/>
                      </a:solidFill>
                      <a:prstDash val="solid"/>
                      <a:headEnd type="none" w="med" len="med"/>
                      <a:tailEnd type="none" w="med" len="med"/>
                    </a:lnL>
                    <a:lnB w="19050" cap="flat" cmpd="sng">
                      <a:solidFill>
                        <a:schemeClr val="tx1"/>
                      </a:solidFill>
                      <a:prstDash val="solid"/>
                      <a:headEnd type="none" w="med" len="med"/>
                      <a:tailEnd type="none" w="med" len="med"/>
                    </a:lnB>
                  </a:tcPr>
                </a:tc>
                <a:tc vMerge="1" hMerge="1">
                  <a:tcPr>
                    <a:lnR w="12700" cap="flat" cmpd="sng">
                      <a:solidFill>
                        <a:schemeClr val="tx1"/>
                      </a:solidFill>
                      <a:prstDash val="solid"/>
                      <a:headEnd type="none" w="med" len="med"/>
                      <a:tailEnd type="none" w="med" len="med"/>
                    </a:lnR>
                    <a:lnB w="19050" cap="flat" cmpd="sng">
                      <a:solidFill>
                        <a:schemeClr val="tx1"/>
                      </a:solidFill>
                      <a:prstDash val="solid"/>
                      <a:headEnd type="none" w="med" len="med"/>
                      <a:tailEnd type="none" w="med" len="med"/>
                    </a:lnB>
                  </a:tcPr>
                </a:tc>
                <a:tc vMerge="1" gridSpan="3">
                  <a:tcPr>
                    <a:lnL w="12700" cap="flat" cmpd="sng">
                      <a:solidFill>
                        <a:schemeClr val="tx1"/>
                      </a:solidFill>
                      <a:prstDash val="solid"/>
                      <a:headEnd type="none" w="med" len="med"/>
                      <a:tailEnd type="none" w="med" len="med"/>
                    </a:lnL>
                    <a:lnB w="19050" cap="flat" cmpd="sng">
                      <a:solidFill>
                        <a:schemeClr val="tx1"/>
                      </a:solidFill>
                      <a:prstDash val="solid"/>
                      <a:headEnd type="none" w="med" len="med"/>
                      <a:tailEnd type="none" w="med" len="med"/>
                    </a:lnB>
                  </a:tcPr>
                </a:tc>
                <a:tc vMerge="1" hMerge="1">
                  <a:tcPr>
                    <a:lnB w="19050" cap="flat" cmpd="sng">
                      <a:solidFill>
                        <a:schemeClr val="tx1"/>
                      </a:solidFill>
                      <a:prstDash val="solid"/>
                      <a:headEnd type="none" w="med" len="med"/>
                      <a:tailEnd type="none" w="med" len="med"/>
                    </a:lnB>
                  </a:tcPr>
                </a:tc>
                <a:tc vMerge="1" hMerge="1">
                  <a:tcPr>
                    <a:lnR w="12700" cap="flat" cmpd="sng">
                      <a:solidFill>
                        <a:schemeClr val="tx1"/>
                      </a:solidFill>
                      <a:prstDash val="solid"/>
                      <a:headEnd type="none" w="med" len="med"/>
                      <a:tailEnd type="none" w="med" len="med"/>
                    </a:lnR>
                    <a:lnB w="1905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核算科长</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核算会计</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2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41092" name="直接连接符 341091"/>
          <p:cNvSpPr/>
          <p:nvPr/>
        </p:nvSpPr>
        <p:spPr>
          <a:xfrm>
            <a:off x="6172200" y="1943100"/>
            <a:ext cx="1143000" cy="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98338" name="对象 398337"/>
          <p:cNvGraphicFramePr/>
          <p:nvPr/>
        </p:nvGraphicFramePr>
        <p:xfrm>
          <a:off x="584200" y="1320800"/>
          <a:ext cx="8496300" cy="5664200"/>
        </p:xfrm>
        <a:graphic>
          <a:graphicData uri="http://schemas.openxmlformats.org/presentationml/2006/ole">
            <mc:AlternateContent xmlns:mc="http://schemas.openxmlformats.org/markup-compatibility/2006">
              <mc:Choice xmlns:v="urn:schemas-microsoft-com:vml" Requires="v">
                <p:oleObj spid="_x0000_s3084" name="" r:id="rId1" imgW="8498840" imgH="5445760" progId="Word.Document.8">
                  <p:embed/>
                </p:oleObj>
              </mc:Choice>
              <mc:Fallback>
                <p:oleObj name="" r:id="rId1" imgW="8498840" imgH="5445760" progId="Word.Document.8">
                  <p:embed/>
                  <p:pic>
                    <p:nvPicPr>
                      <p:cNvPr id="0" name="图片 3083"/>
                      <p:cNvPicPr/>
                      <p:nvPr/>
                    </p:nvPicPr>
                    <p:blipFill>
                      <a:blip r:embed="rId2"/>
                      <a:stretch>
                        <a:fillRect/>
                      </a:stretch>
                    </p:blipFill>
                    <p:spPr>
                      <a:xfrm>
                        <a:off x="584200" y="1320800"/>
                        <a:ext cx="8496300" cy="5664200"/>
                      </a:xfrm>
                      <a:prstGeom prst="rect">
                        <a:avLst/>
                      </a:prstGeom>
                      <a:noFill/>
                      <a:ln w="38100">
                        <a:noFill/>
                        <a:miter/>
                      </a:ln>
                    </p:spPr>
                  </p:pic>
                </p:oleObj>
              </mc:Fallback>
            </mc:AlternateContent>
          </a:graphicData>
        </a:graphic>
      </p:graphicFrame>
      <p:sp>
        <p:nvSpPr>
          <p:cNvPr id="398344" name="文本框 398343"/>
          <p:cNvSpPr txBox="1"/>
          <p:nvPr/>
        </p:nvSpPr>
        <p:spPr>
          <a:xfrm>
            <a:off x="609600" y="1003300"/>
            <a:ext cx="81534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公司名称：                                                                                                              日期：          年      月     日</a:t>
            </a:r>
            <a:endParaRPr lang="zh-CN" altLang="en-US" sz="1400">
              <a:latin typeface="Times New Roman" panose="02020603050405020304" charset="0"/>
            </a:endParaRPr>
          </a:p>
        </p:txBody>
      </p:sp>
      <p:sp>
        <p:nvSpPr>
          <p:cNvPr id="398345" name="矩形 398344"/>
          <p:cNvSpPr/>
          <p:nvPr/>
        </p:nvSpPr>
        <p:spPr>
          <a:xfrm>
            <a:off x="2095500" y="457200"/>
            <a:ext cx="4648200" cy="533400"/>
          </a:xfrm>
          <a:prstGeom prst="rect">
            <a:avLst/>
          </a:prstGeom>
          <a:solidFill>
            <a:schemeClr val="bg1"/>
          </a:solidFill>
          <a:ln w="9525">
            <a:noFill/>
          </a:ln>
        </p:spPr>
        <p:txBody>
          <a:bodyPr/>
          <a:p>
            <a:endParaRPr lang="zh-CN" altLang="en-US"/>
          </a:p>
        </p:txBody>
      </p:sp>
      <p:sp>
        <p:nvSpPr>
          <p:cNvPr id="398346" name="文本框 398345"/>
          <p:cNvSpPr txBox="1"/>
          <p:nvPr/>
        </p:nvSpPr>
        <p:spPr>
          <a:xfrm>
            <a:off x="2209800" y="527050"/>
            <a:ext cx="5257800" cy="457200"/>
          </a:xfrm>
          <a:prstGeom prst="rect">
            <a:avLst/>
          </a:prstGeom>
          <a:noFill/>
          <a:ln w="9525">
            <a:noFill/>
          </a:ln>
        </p:spPr>
        <p:txBody>
          <a:bodyPr>
            <a:spAutoFit/>
          </a:bodyPr>
          <a:p>
            <a:pPr>
              <a:spcBef>
                <a:spcPct val="50000"/>
              </a:spcBef>
            </a:pPr>
            <a:r>
              <a:rPr lang="en-US" altLang="zh-CN" dirty="0">
                <a:latin typeface="Times New Roman" panose="02020603050405020304" charset="0"/>
              </a:rPr>
              <a:t>******</a:t>
            </a:r>
            <a:r>
              <a:rPr lang="zh-CN" altLang="en-US" dirty="0">
                <a:latin typeface="Times New Roman" panose="02020603050405020304" charset="0"/>
              </a:rPr>
              <a:t>集团　　月份现金流量预计表</a:t>
            </a:r>
            <a:endParaRPr lang="zh-CN" altLang="en-US">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79906" name="对象 379905"/>
          <p:cNvGraphicFramePr/>
          <p:nvPr/>
        </p:nvGraphicFramePr>
        <p:xfrm>
          <a:off x="584200" y="1612900"/>
          <a:ext cx="8496300" cy="3797300"/>
        </p:xfrm>
        <a:graphic>
          <a:graphicData uri="http://schemas.openxmlformats.org/presentationml/2006/ole">
            <mc:AlternateContent xmlns:mc="http://schemas.openxmlformats.org/markup-compatibility/2006">
              <mc:Choice xmlns:v="urn:schemas-microsoft-com:vml" Requires="v">
                <p:oleObj spid="_x0000_s3085" name="" r:id="rId1" imgW="8498840" imgH="3657600" progId="Word.Document.8">
                  <p:embed/>
                </p:oleObj>
              </mc:Choice>
              <mc:Fallback>
                <p:oleObj name="" r:id="rId1" imgW="8498840" imgH="3657600" progId="Word.Document.8">
                  <p:embed/>
                  <p:pic>
                    <p:nvPicPr>
                      <p:cNvPr id="0" name="图片 3084"/>
                      <p:cNvPicPr/>
                      <p:nvPr/>
                    </p:nvPicPr>
                    <p:blipFill>
                      <a:blip r:embed="rId2"/>
                      <a:stretch>
                        <a:fillRect/>
                      </a:stretch>
                    </p:blipFill>
                    <p:spPr>
                      <a:xfrm>
                        <a:off x="584200" y="1612900"/>
                        <a:ext cx="8496300" cy="3797300"/>
                      </a:xfrm>
                      <a:prstGeom prst="rect">
                        <a:avLst/>
                      </a:prstGeom>
                      <a:noFill/>
                      <a:ln w="38100">
                        <a:noFill/>
                        <a:miter/>
                      </a:ln>
                    </p:spPr>
                  </p:pic>
                </p:oleObj>
              </mc:Fallback>
            </mc:AlternateContent>
          </a:graphicData>
        </a:graphic>
      </p:graphicFrame>
      <p:sp>
        <p:nvSpPr>
          <p:cNvPr id="379908" name="文本框 379907"/>
          <p:cNvSpPr txBox="1"/>
          <p:nvPr/>
        </p:nvSpPr>
        <p:spPr>
          <a:xfrm>
            <a:off x="1371600" y="457200"/>
            <a:ext cx="6553200" cy="457200"/>
          </a:xfrm>
          <a:prstGeom prst="rect">
            <a:avLst/>
          </a:prstGeom>
          <a:noFill/>
          <a:ln w="9525">
            <a:noFill/>
          </a:ln>
        </p:spPr>
        <p:txBody>
          <a:bodyPr>
            <a:spAutoFit/>
          </a:bodyPr>
          <a:p>
            <a:pPr algn="ctr">
              <a:spcBef>
                <a:spcPct val="50000"/>
              </a:spcBef>
            </a:pPr>
            <a:r>
              <a:rPr lang="en-US" altLang="zh-CN" dirty="0">
                <a:latin typeface="Times New Roman" panose="02020603050405020304" charset="0"/>
              </a:rPr>
              <a:t>******</a:t>
            </a:r>
            <a:r>
              <a:rPr lang="zh-CN" altLang="en-US" dirty="0">
                <a:latin typeface="Times New Roman" panose="02020603050405020304" charset="0"/>
              </a:rPr>
              <a:t>集团支付资金需求汇总申请表</a:t>
            </a:r>
            <a:endParaRPr lang="zh-CN" altLang="en-US">
              <a:latin typeface="Times New Roman" panose="02020603050405020304" charset="0"/>
            </a:endParaRPr>
          </a:p>
        </p:txBody>
      </p:sp>
      <p:sp>
        <p:nvSpPr>
          <p:cNvPr id="379910" name="文本框 379909"/>
          <p:cNvSpPr txBox="1"/>
          <p:nvPr/>
        </p:nvSpPr>
        <p:spPr>
          <a:xfrm>
            <a:off x="762000" y="4876800"/>
            <a:ext cx="7772400" cy="623888"/>
          </a:xfrm>
          <a:prstGeom prst="rect">
            <a:avLst/>
          </a:prstGeom>
          <a:noFill/>
          <a:ln w="9525">
            <a:noFill/>
          </a:ln>
        </p:spPr>
        <p:txBody>
          <a:bodyPr>
            <a:spAutoFit/>
          </a:bodyPr>
          <a:p>
            <a:pPr algn="ctr">
              <a:spcBef>
                <a:spcPct val="50000"/>
              </a:spcBef>
            </a:pPr>
            <a:r>
              <a:rPr lang="en-US" altLang="zh-CN" sz="1400" dirty="0">
                <a:latin typeface="Times New Roman" panose="02020603050405020304" charset="0"/>
              </a:rPr>
              <a:t>                </a:t>
            </a:r>
            <a:r>
              <a:rPr lang="zh-CN" altLang="en-US" sz="1400" dirty="0">
                <a:latin typeface="Times New Roman" panose="02020603050405020304" charset="0"/>
              </a:rPr>
              <a:t>财务副总                 财务部长                   核算科长               经办人</a:t>
            </a:r>
            <a:endParaRPr lang="zh-CN" altLang="en-US" sz="1400" dirty="0">
              <a:latin typeface="Times New Roman" panose="02020603050405020304" charset="0"/>
            </a:endParaRPr>
          </a:p>
          <a:p>
            <a:pPr algn="ctr">
              <a:spcBef>
                <a:spcPct val="50000"/>
              </a:spcBef>
            </a:pPr>
            <a:endParaRPr lang="zh-CN" altLang="en-US" sz="1400">
              <a:latin typeface="Times New Roman" panose="02020603050405020304" charset="0"/>
            </a:endParaRPr>
          </a:p>
        </p:txBody>
      </p:sp>
      <p:sp>
        <p:nvSpPr>
          <p:cNvPr id="379911" name="文本框 379910"/>
          <p:cNvSpPr txBox="1"/>
          <p:nvPr/>
        </p:nvSpPr>
        <p:spPr>
          <a:xfrm>
            <a:off x="609600" y="5397500"/>
            <a:ext cx="7848600" cy="1111250"/>
          </a:xfrm>
          <a:prstGeom prst="rect">
            <a:avLst/>
          </a:prstGeom>
          <a:noFill/>
          <a:ln w="9525">
            <a:noFill/>
          </a:ln>
        </p:spPr>
        <p:txBody>
          <a:bodyPr>
            <a:spAutoFit/>
          </a:bodyPr>
          <a:p>
            <a:pPr>
              <a:spcBef>
                <a:spcPct val="50000"/>
              </a:spcBef>
            </a:pPr>
            <a:r>
              <a:rPr lang="zh-CN" altLang="en-US" sz="1400" dirty="0">
                <a:latin typeface="宋体" panose="02010600030101010101" pitchFamily="2" charset="-122"/>
              </a:rPr>
              <a:t>说明：</a:t>
            </a:r>
            <a:endParaRPr lang="zh-CN" altLang="en-US" sz="1400" dirty="0">
              <a:latin typeface="宋体" panose="02010600030101010101" pitchFamily="2" charset="-122"/>
            </a:endParaRPr>
          </a:p>
          <a:p>
            <a:pPr>
              <a:lnSpc>
                <a:spcPct val="45000"/>
              </a:lnSpc>
              <a:spcBef>
                <a:spcPct val="50000"/>
              </a:spcBef>
            </a:pPr>
            <a:r>
              <a:rPr lang="en-US" altLang="zh-CN" sz="1400" dirty="0">
                <a:latin typeface="宋体" panose="02010600030101010101" pitchFamily="2" charset="-122"/>
              </a:rPr>
              <a:t>1</a:t>
            </a:r>
            <a:r>
              <a:rPr lang="zh-CN" altLang="en-US" sz="1400" dirty="0">
                <a:latin typeface="宋体" panose="02010600030101010101" pitchFamily="2" charset="-122"/>
              </a:rPr>
              <a:t>、流程的顺序为：各子公司财务部填写本表单，经财务副总签审后报集团财经管理部，财经管理</a:t>
            </a:r>
            <a:endParaRPr lang="zh-CN" altLang="en-US" sz="1400" dirty="0">
              <a:latin typeface="宋体" panose="02010600030101010101" pitchFamily="2" charset="-122"/>
            </a:endParaRPr>
          </a:p>
          <a:p>
            <a:pPr>
              <a:lnSpc>
                <a:spcPct val="45000"/>
              </a:lnSpc>
              <a:spcBef>
                <a:spcPct val="50000"/>
              </a:spcBef>
            </a:pPr>
            <a:r>
              <a:rPr lang="zh-CN" altLang="en-US" sz="1400" dirty="0">
                <a:latin typeface="宋体" panose="02010600030101010101" pitchFamily="2" charset="-122"/>
              </a:rPr>
              <a:t>　 部统计个子公司资金需求并预估“可提供资金总额”后返回子公司。</a:t>
            </a:r>
            <a:endParaRPr lang="zh-CN" altLang="en-US" sz="1400" dirty="0">
              <a:latin typeface="宋体" panose="02010600030101010101" pitchFamily="2" charset="-122"/>
            </a:endParaRPr>
          </a:p>
          <a:p>
            <a:pPr>
              <a:lnSpc>
                <a:spcPct val="45000"/>
              </a:lnSpc>
              <a:spcBef>
                <a:spcPct val="50000"/>
              </a:spcBef>
            </a:pPr>
            <a:r>
              <a:rPr lang="en-US" altLang="zh-CN" sz="1400" dirty="0">
                <a:latin typeface="宋体" panose="02010600030101010101" pitchFamily="2" charset="-122"/>
              </a:rPr>
              <a:t>2</a:t>
            </a:r>
            <a:r>
              <a:rPr lang="zh-CN" altLang="en-US" sz="1400" dirty="0">
                <a:latin typeface="宋体" panose="02010600030101010101" pitchFamily="2" charset="-122"/>
              </a:rPr>
              <a:t>、应付款不是应付帐款，是指本月到期的应付帐款和本月发生需在本月支付的款项，即在本月应</a:t>
            </a:r>
            <a:endParaRPr lang="zh-CN" altLang="en-US" sz="1400" dirty="0">
              <a:latin typeface="宋体" panose="02010600030101010101" pitchFamily="2" charset="-122"/>
            </a:endParaRPr>
          </a:p>
          <a:p>
            <a:pPr>
              <a:lnSpc>
                <a:spcPct val="45000"/>
              </a:lnSpc>
              <a:spcBef>
                <a:spcPct val="50000"/>
              </a:spcBef>
            </a:pPr>
            <a:r>
              <a:rPr lang="zh-CN" altLang="en-US" sz="1400" dirty="0">
                <a:latin typeface="宋体" panose="02010600030101010101" pitchFamily="2" charset="-122"/>
              </a:rPr>
              <a:t>   当是即支付的款项。</a:t>
            </a:r>
            <a:endParaRPr lang="zh-CN" altLang="en-US" sz="1400">
              <a:latin typeface="宋体" panose="02010600030101010101" pitchFamily="2" charset="-122"/>
            </a:endParaRPr>
          </a:p>
        </p:txBody>
      </p:sp>
      <p:sp>
        <p:nvSpPr>
          <p:cNvPr id="379912" name="文本框 379911"/>
          <p:cNvSpPr txBox="1"/>
          <p:nvPr/>
        </p:nvSpPr>
        <p:spPr>
          <a:xfrm>
            <a:off x="609600" y="1295400"/>
            <a:ext cx="8153400" cy="304800"/>
          </a:xfrm>
          <a:prstGeom prst="rect">
            <a:avLst/>
          </a:prstGeom>
          <a:noFill/>
          <a:ln w="9525">
            <a:noFill/>
          </a:ln>
        </p:spPr>
        <p:txBody>
          <a:bodyPr>
            <a:spAutoFit/>
          </a:bodyPr>
          <a:p>
            <a:pPr>
              <a:spcBef>
                <a:spcPct val="50000"/>
              </a:spcBef>
            </a:pPr>
            <a:r>
              <a:rPr lang="zh-CN" altLang="en-US" sz="1400" dirty="0">
                <a:latin typeface="Times New Roman" panose="02020603050405020304" charset="0"/>
              </a:rPr>
              <a:t>公司名称：                                                                                                              日期：          年      月     日</a:t>
            </a:r>
            <a:endParaRPr lang="zh-CN" altLang="en-US" sz="140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7922" name="文本框 337921"/>
          <p:cNvSpPr txBox="1"/>
          <p:nvPr/>
        </p:nvSpPr>
        <p:spPr>
          <a:xfrm>
            <a:off x="1371600" y="304800"/>
            <a:ext cx="7162800" cy="519113"/>
          </a:xfrm>
          <a:prstGeom prst="rect">
            <a:avLst/>
          </a:prstGeom>
          <a:noFill/>
          <a:ln w="9525">
            <a:noFill/>
          </a:ln>
        </p:spPr>
        <p:txBody>
          <a:bodyPr>
            <a:spAutoFit/>
          </a:bodyPr>
          <a:p>
            <a:pPr algn="ctr">
              <a:spcBef>
                <a:spcPct val="50000"/>
              </a:spcBef>
            </a:pPr>
            <a:r>
              <a:rPr lang="en-US" altLang="zh-CN" sz="2800" dirty="0">
                <a:latin typeface="Times New Roman" panose="02020603050405020304" charset="0"/>
              </a:rPr>
              <a:t>******</a:t>
            </a:r>
            <a:r>
              <a:rPr lang="zh-CN" altLang="en-US" sz="2800" dirty="0">
                <a:latin typeface="Times New Roman" panose="02020603050405020304" charset="0"/>
              </a:rPr>
              <a:t>集团报帐发票逐级复审签字单</a:t>
            </a:r>
            <a:endParaRPr lang="zh-CN" altLang="en-US" sz="2800">
              <a:latin typeface="Times New Roman" panose="02020603050405020304" charset="0"/>
            </a:endParaRPr>
          </a:p>
        </p:txBody>
      </p:sp>
      <p:sp>
        <p:nvSpPr>
          <p:cNvPr id="337923" name="文本框 337922"/>
          <p:cNvSpPr txBox="1"/>
          <p:nvPr/>
        </p:nvSpPr>
        <p:spPr>
          <a:xfrm>
            <a:off x="304800" y="1219200"/>
            <a:ext cx="8458200" cy="366713"/>
          </a:xfrm>
          <a:prstGeom prst="rect">
            <a:avLst/>
          </a:prstGeom>
          <a:noFill/>
          <a:ln w="9525">
            <a:noFill/>
          </a:ln>
        </p:spPr>
        <p:txBody>
          <a:bodyPr>
            <a:spAutoFit/>
          </a:bodyPr>
          <a:p>
            <a:pPr>
              <a:spcBef>
                <a:spcPct val="50000"/>
              </a:spcBef>
            </a:pPr>
            <a:r>
              <a:rPr lang="zh-CN" altLang="en-US" sz="1800" dirty="0">
                <a:latin typeface="Times New Roman" panose="02020603050405020304" charset="0"/>
              </a:rPr>
              <a:t>制单部门：                                                                        填报日期：        年     月      日</a:t>
            </a:r>
            <a:endParaRPr lang="zh-CN" altLang="en-US" sz="1800">
              <a:latin typeface="Times New Roman" panose="02020603050405020304" charset="0"/>
            </a:endParaRPr>
          </a:p>
        </p:txBody>
      </p:sp>
      <p:sp>
        <p:nvSpPr>
          <p:cNvPr id="337924" name="直接连接符 337923"/>
          <p:cNvSpPr/>
          <p:nvPr/>
        </p:nvSpPr>
        <p:spPr>
          <a:xfrm>
            <a:off x="1981200" y="787400"/>
            <a:ext cx="5791200" cy="0"/>
          </a:xfrm>
          <a:prstGeom prst="line">
            <a:avLst/>
          </a:prstGeom>
          <a:ln w="19050" cap="flat" cmpd="sng">
            <a:solidFill>
              <a:schemeClr val="tx1"/>
            </a:solidFill>
            <a:prstDash val="solid"/>
            <a:headEnd type="none" w="med" len="med"/>
            <a:tailEnd type="none" w="med" len="med"/>
          </a:ln>
        </p:spPr>
      </p:sp>
      <p:graphicFrame>
        <p:nvGraphicFramePr>
          <p:cNvPr id="338085" name="表格 338084"/>
          <p:cNvGraphicFramePr/>
          <p:nvPr/>
        </p:nvGraphicFramePr>
        <p:xfrm>
          <a:off x="304800" y="1585913"/>
          <a:ext cx="8305800" cy="3625850"/>
        </p:xfrm>
        <a:graphic>
          <a:graphicData uri="http://schemas.openxmlformats.org/drawingml/2006/table">
            <a:tbl>
              <a:tblPr/>
              <a:tblGrid>
                <a:gridCol w="381000"/>
                <a:gridCol w="668338"/>
                <a:gridCol w="627062"/>
                <a:gridCol w="457200"/>
                <a:gridCol w="182563"/>
                <a:gridCol w="914400"/>
                <a:gridCol w="182562"/>
                <a:gridCol w="625475"/>
                <a:gridCol w="381000"/>
                <a:gridCol w="685800"/>
                <a:gridCol w="685800"/>
                <a:gridCol w="457200"/>
                <a:gridCol w="533400"/>
                <a:gridCol w="669925"/>
                <a:gridCol w="854075"/>
              </a:tblGrid>
              <a:tr h="319088">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合同单位</a:t>
                      </a:r>
                      <a:endParaRPr lang="zh-CN" altLang="en-US" sz="15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详细地址</a:t>
                      </a:r>
                      <a:endParaRPr lang="zh-CN" altLang="en-US"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9">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8300">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联系人</a:t>
                      </a:r>
                      <a:endParaRPr lang="zh-CN" altLang="en-US" sz="15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电话号码</a:t>
                      </a:r>
                      <a:endParaRPr lang="zh-CN" altLang="en-US"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附件：　　　　件</a:t>
                      </a:r>
                      <a:endParaRPr lang="zh-CN" altLang="en-US"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发票：　　　张</a:t>
                      </a:r>
                      <a:endParaRPr lang="zh-CN" altLang="en-US" sz="150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8300">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报帐名称</a:t>
                      </a:r>
                      <a:endParaRPr lang="zh-CN" altLang="en-US" sz="150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合同号码</a:t>
                      </a:r>
                      <a:endParaRPr lang="zh-CN" altLang="en-US"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报帐金额</a:t>
                      </a:r>
                      <a:endParaRPr lang="zh-CN" altLang="en-US"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9">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情         况           说          明</a:t>
                      </a:r>
                      <a:endParaRPr lang="zh-CN" altLang="en-US" sz="150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8300">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9">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8300">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9">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8300">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9">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9887">
                <a:tc gridSpan="1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500" dirty="0"/>
                        <a:t>合计金额：   佰         拾         万         仟         佰           拾           元             角        分    小写</a:t>
                      </a:r>
                      <a:r>
                        <a:rPr lang="en-US" altLang="zh-CN" sz="1600">
                          <a:cs typeface="Tahoma" panose="020B0604030504040204" pitchFamily="34" charset="0"/>
                        </a:rPr>
                        <a:t>¥            </a:t>
                      </a:r>
                      <a:r>
                        <a:rPr lang="zh-CN" altLang="en-US" sz="1600" dirty="0"/>
                        <a:t>元</a:t>
                      </a:r>
                      <a:endParaRPr lang="zh-CN" altLang="en-US"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47688">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1500" dirty="0"/>
                    </a:p>
                    <a:p>
                      <a:pPr marL="0" lvl="0" indent="0">
                        <a:buNone/>
                      </a:pPr>
                      <a:r>
                        <a:rPr lang="zh-CN" altLang="en-US" sz="1500" dirty="0"/>
                        <a:t>终审</a:t>
                      </a:r>
                      <a:endParaRPr lang="zh-CN" altLang="en-US" sz="1500"/>
                    </a:p>
                  </a:txBody>
                  <a:tcPr>
                    <a:lnL w="1905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rowSpan="2"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rowSpan="2"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财务副总</a:t>
                      </a:r>
                      <a:endParaRPr lang="zh-CN" altLang="en-US" sz="150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500" dirty="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财务部长</a:t>
                      </a:r>
                      <a:endParaRPr lang="zh-CN" altLang="en-US" sz="150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500" dirty="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核算科长</a:t>
                      </a:r>
                      <a:endParaRPr lang="zh-CN" altLang="en-US"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500" dirty="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核算会计</a:t>
                      </a:r>
                      <a:endParaRPr lang="zh-CN" altLang="en-US" sz="150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952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7687">
                <a:tc vMerge="1">
                  <a:tcPr>
                    <a:lnL w="1905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B w="19050" cap="flat" cmpd="sng">
                      <a:solidFill>
                        <a:schemeClr val="tx1"/>
                      </a:solidFill>
                      <a:prstDash val="solid"/>
                      <a:headEnd type="none" w="med" len="med"/>
                      <a:tailEnd type="none" w="med" len="med"/>
                    </a:lnB>
                  </a:tcPr>
                </a:tc>
                <a:tc vMerge="1" gridSpan="2">
                  <a:tcPr>
                    <a:lnL w="9525" cap="flat" cmpd="sng">
                      <a:solidFill>
                        <a:schemeClr val="tx1"/>
                      </a:solidFill>
                      <a:prstDash val="solid"/>
                      <a:headEnd type="none" w="med" len="med"/>
                      <a:tailEnd type="none" w="med" len="med"/>
                    </a:lnL>
                    <a:lnB w="19050" cap="flat" cmpd="sng">
                      <a:solidFill>
                        <a:schemeClr val="tx1"/>
                      </a:solidFill>
                      <a:prstDash val="solid"/>
                      <a:headEnd type="none" w="med" len="med"/>
                      <a:tailEnd type="none" w="med" len="med"/>
                    </a:lnB>
                  </a:tcPr>
                </a:tc>
                <a:tc vMerge="1" hMerge="1">
                  <a:tcPr>
                    <a:lnR w="9525" cap="flat" cmpd="sng">
                      <a:solidFill>
                        <a:schemeClr val="tx1"/>
                      </a:solidFill>
                      <a:prstDash val="solid"/>
                      <a:headEnd type="none" w="med" len="med"/>
                      <a:tailEnd type="none" w="med" len="med"/>
                    </a:lnR>
                    <a:lnB w="1905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分管副总</a:t>
                      </a:r>
                      <a:endParaRPr lang="zh-CN" altLang="en-US" sz="150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500" dirty="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部长</a:t>
                      </a:r>
                      <a:endParaRPr lang="zh-CN" altLang="en-US" sz="150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500" dirty="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科长</a:t>
                      </a:r>
                      <a:endParaRPr lang="zh-CN" altLang="en-US" sz="15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zh-CN" altLang="en-US" sz="1500" dirty="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500" dirty="0"/>
                        <a:t>经办人</a:t>
                      </a:r>
                      <a:endParaRPr lang="zh-CN" altLang="en-US" sz="1500"/>
                    </a:p>
                  </a:txBody>
                  <a:tcPr>
                    <a:lnL w="9525"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500" dirty="0"/>
                    </a:p>
                  </a:txBody>
                  <a:tcPr>
                    <a:lnL w="952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7995" name="文本框 337994"/>
          <p:cNvSpPr txBox="1"/>
          <p:nvPr/>
        </p:nvSpPr>
        <p:spPr>
          <a:xfrm>
            <a:off x="3352800" y="5624513"/>
            <a:ext cx="46482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发票         张   原始附件            张</a:t>
            </a:r>
            <a:endParaRPr lang="zh-CN" altLang="en-US" sz="1600">
              <a:latin typeface="Times New Roman" panose="02020603050405020304" charset="0"/>
            </a:endParaRPr>
          </a:p>
        </p:txBody>
      </p:sp>
      <p:sp>
        <p:nvSpPr>
          <p:cNvPr id="337997" name="文本框 337996"/>
          <p:cNvSpPr txBox="1"/>
          <p:nvPr/>
        </p:nvSpPr>
        <p:spPr>
          <a:xfrm>
            <a:off x="304800" y="5929313"/>
            <a:ext cx="6629400" cy="549275"/>
          </a:xfrm>
          <a:prstGeom prst="rect">
            <a:avLst/>
          </a:prstGeom>
          <a:noFill/>
          <a:ln w="9525">
            <a:noFill/>
          </a:ln>
        </p:spPr>
        <p:txBody>
          <a:bodyPr>
            <a:spAutoFit/>
          </a:bodyPr>
          <a:p>
            <a:pPr>
              <a:spcBef>
                <a:spcPct val="50000"/>
              </a:spcBef>
            </a:pPr>
            <a:r>
              <a:rPr lang="zh-CN" altLang="en-US" sz="1200" dirty="0">
                <a:solidFill>
                  <a:srgbClr val="FF0000"/>
                </a:solidFill>
                <a:latin typeface="Times New Roman" panose="02020603050405020304" charset="0"/>
              </a:rPr>
              <a:t>备注：</a:t>
            </a:r>
            <a:r>
              <a:rPr lang="en-US" altLang="zh-CN" sz="1200" dirty="0">
                <a:solidFill>
                  <a:srgbClr val="FF0000"/>
                </a:solidFill>
                <a:latin typeface="Times New Roman" panose="02020603050405020304" charset="0"/>
              </a:rPr>
              <a:t>1</a:t>
            </a:r>
            <a:r>
              <a:rPr lang="zh-CN" altLang="en-US" sz="1200" dirty="0">
                <a:solidFill>
                  <a:srgbClr val="FF0000"/>
                </a:solidFill>
                <a:latin typeface="Times New Roman" panose="02020603050405020304" charset="0"/>
              </a:rPr>
              <a:t>、不同付款对象必须分别开立报帐单；</a:t>
            </a:r>
            <a:endParaRPr lang="zh-CN" altLang="en-US" sz="1200" dirty="0">
              <a:solidFill>
                <a:srgbClr val="FF0000"/>
              </a:solidFill>
              <a:latin typeface="Times New Roman" panose="02020603050405020304" charset="0"/>
            </a:endParaRPr>
          </a:p>
          <a:p>
            <a:pPr>
              <a:spcBef>
                <a:spcPct val="50000"/>
              </a:spcBef>
            </a:pPr>
            <a:r>
              <a:rPr lang="zh-CN" altLang="en-US" sz="1200" dirty="0">
                <a:solidFill>
                  <a:srgbClr val="FF0000"/>
                </a:solidFill>
                <a:latin typeface="Times New Roman" panose="02020603050405020304" charset="0"/>
              </a:rPr>
              <a:t>           </a:t>
            </a:r>
            <a:r>
              <a:rPr lang="en-US" altLang="zh-CN" sz="1200" dirty="0">
                <a:solidFill>
                  <a:srgbClr val="FF0000"/>
                </a:solidFill>
                <a:latin typeface="Times New Roman" panose="02020603050405020304" charset="0"/>
              </a:rPr>
              <a:t>2</a:t>
            </a:r>
            <a:r>
              <a:rPr lang="zh-CN" altLang="en-US" sz="1200" dirty="0">
                <a:solidFill>
                  <a:srgbClr val="FF0000"/>
                </a:solidFill>
                <a:latin typeface="Times New Roman" panose="02020603050405020304" charset="0"/>
              </a:rPr>
              <a:t>、不同类别会计科目 （如：运费、原材料等）必须分别开立报帐单。</a:t>
            </a:r>
            <a:endParaRPr lang="zh-CN" altLang="en-US" sz="1200">
              <a:solidFill>
                <a:srgbClr val="FF00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2019" name="文本框 342018"/>
          <p:cNvSpPr txBox="1"/>
          <p:nvPr/>
        </p:nvSpPr>
        <p:spPr>
          <a:xfrm>
            <a:off x="1752600" y="868363"/>
            <a:ext cx="5791200" cy="519112"/>
          </a:xfrm>
          <a:prstGeom prst="rect">
            <a:avLst/>
          </a:prstGeom>
          <a:noFill/>
          <a:ln w="9525">
            <a:noFill/>
          </a:ln>
        </p:spPr>
        <p:txBody>
          <a:bodyPr>
            <a:spAutoFit/>
          </a:bodyPr>
          <a:p>
            <a:pPr algn="ctr">
              <a:spcBef>
                <a:spcPct val="50000"/>
              </a:spcBef>
            </a:pPr>
            <a:r>
              <a:rPr lang="en-US" altLang="zh-CN" sz="2800" dirty="0">
                <a:latin typeface="Times New Roman" panose="02020603050405020304" charset="0"/>
              </a:rPr>
              <a:t>******</a:t>
            </a:r>
            <a:r>
              <a:rPr lang="zh-CN" altLang="en-US" sz="2800" dirty="0">
                <a:latin typeface="Times New Roman" panose="02020603050405020304" charset="0"/>
              </a:rPr>
              <a:t>集团员工请假申请单</a:t>
            </a:r>
            <a:endParaRPr lang="zh-CN" altLang="en-US" sz="2800">
              <a:latin typeface="Times New Roman" panose="02020603050405020304" charset="0"/>
            </a:endParaRPr>
          </a:p>
        </p:txBody>
      </p:sp>
      <p:sp>
        <p:nvSpPr>
          <p:cNvPr id="342020" name="文本框 342019"/>
          <p:cNvSpPr txBox="1"/>
          <p:nvPr/>
        </p:nvSpPr>
        <p:spPr>
          <a:xfrm>
            <a:off x="5791200" y="1706563"/>
            <a:ext cx="2667000" cy="274637"/>
          </a:xfrm>
          <a:prstGeom prst="rect">
            <a:avLst/>
          </a:prstGeom>
          <a:noFill/>
          <a:ln w="9525">
            <a:noFill/>
          </a:ln>
        </p:spPr>
        <p:txBody>
          <a:bodyPr>
            <a:spAutoFit/>
          </a:bodyPr>
          <a:p>
            <a:pPr algn="r">
              <a:spcBef>
                <a:spcPct val="50000"/>
              </a:spcBef>
            </a:pPr>
            <a:r>
              <a:rPr lang="zh-CN" altLang="en-US" sz="1200" dirty="0">
                <a:latin typeface="Times New Roman" panose="02020603050405020304" charset="0"/>
              </a:rPr>
              <a:t>申请日期：     年     月      日             </a:t>
            </a:r>
            <a:endParaRPr lang="zh-CN" altLang="en-US" sz="1200">
              <a:latin typeface="Times New Roman" panose="02020603050405020304" charset="0"/>
            </a:endParaRPr>
          </a:p>
        </p:txBody>
      </p:sp>
      <p:sp>
        <p:nvSpPr>
          <p:cNvPr id="342021" name="文本框 342020"/>
          <p:cNvSpPr txBox="1"/>
          <p:nvPr/>
        </p:nvSpPr>
        <p:spPr>
          <a:xfrm>
            <a:off x="838200" y="5059363"/>
            <a:ext cx="5181600" cy="274637"/>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第一联：申请人存     第二联：部室留存；第三联：人事行政部留存</a:t>
            </a:r>
            <a:endParaRPr lang="zh-CN" altLang="en-US" sz="1200">
              <a:solidFill>
                <a:srgbClr val="FF99FF"/>
              </a:solidFill>
              <a:latin typeface="Times New Roman" panose="02020603050405020304" charset="0"/>
            </a:endParaRPr>
          </a:p>
        </p:txBody>
      </p:sp>
      <p:sp>
        <p:nvSpPr>
          <p:cNvPr id="342022" name="文本框 342021"/>
          <p:cNvSpPr txBox="1"/>
          <p:nvPr/>
        </p:nvSpPr>
        <p:spPr>
          <a:xfrm>
            <a:off x="8345488" y="2500313"/>
            <a:ext cx="366712" cy="1614487"/>
          </a:xfrm>
          <a:prstGeom prst="rect">
            <a:avLst/>
          </a:prstGeom>
          <a:noFill/>
          <a:ln w="9525">
            <a:noFill/>
          </a:ln>
        </p:spPr>
        <p:txBody>
          <a:bodyPr vert="eaVert">
            <a:spAutoFit/>
          </a:bodyPr>
          <a:p>
            <a:pPr algn="ctr">
              <a:spcBef>
                <a:spcPct val="50000"/>
              </a:spcBef>
            </a:pPr>
            <a:r>
              <a:rPr lang="zh-CN" altLang="en-US" sz="1200" dirty="0">
                <a:latin typeface="Times New Roman" panose="02020603050405020304" charset="0"/>
              </a:rPr>
              <a:t>第一联  申请人存</a:t>
            </a:r>
            <a:endParaRPr lang="zh-CN" altLang="en-US" sz="1200">
              <a:latin typeface="Times New Roman" panose="02020603050405020304" charset="0"/>
            </a:endParaRPr>
          </a:p>
        </p:txBody>
      </p:sp>
      <p:sp>
        <p:nvSpPr>
          <p:cNvPr id="342023" name="直接连接符 342022"/>
          <p:cNvSpPr/>
          <p:nvPr/>
        </p:nvSpPr>
        <p:spPr>
          <a:xfrm flipV="1">
            <a:off x="2552700" y="1358900"/>
            <a:ext cx="4114800" cy="0"/>
          </a:xfrm>
          <a:prstGeom prst="line">
            <a:avLst/>
          </a:prstGeom>
          <a:ln w="19050" cap="flat" cmpd="sng">
            <a:solidFill>
              <a:schemeClr val="tx1"/>
            </a:solidFill>
            <a:prstDash val="solid"/>
            <a:headEnd type="none" w="med" len="med"/>
            <a:tailEnd type="none" w="med" len="med"/>
          </a:ln>
        </p:spPr>
      </p:sp>
      <p:graphicFrame>
        <p:nvGraphicFramePr>
          <p:cNvPr id="342125" name="表格 342124"/>
          <p:cNvGraphicFramePr/>
          <p:nvPr/>
        </p:nvGraphicFramePr>
        <p:xfrm>
          <a:off x="838200" y="1960563"/>
          <a:ext cx="7543800" cy="2930525"/>
        </p:xfrm>
        <a:graphic>
          <a:graphicData uri="http://schemas.openxmlformats.org/drawingml/2006/table">
            <a:tbl>
              <a:tblPr/>
              <a:tblGrid>
                <a:gridCol w="838200"/>
                <a:gridCol w="1066800"/>
                <a:gridCol w="609600"/>
                <a:gridCol w="228600"/>
                <a:gridCol w="515938"/>
                <a:gridCol w="703262"/>
                <a:gridCol w="690563"/>
                <a:gridCol w="841375"/>
                <a:gridCol w="373062"/>
                <a:gridCol w="685800"/>
                <a:gridCol w="990600"/>
              </a:tblGrid>
              <a:tr h="5048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300" dirty="0"/>
                    </a:p>
                    <a:p>
                      <a:pPr marL="0" lvl="0" indent="0" algn="ctr">
                        <a:buNone/>
                      </a:pPr>
                      <a:r>
                        <a:rPr lang="zh-CN" altLang="en-US" sz="1200" dirty="0"/>
                        <a:t>申请人</a:t>
                      </a:r>
                      <a:endParaRPr lang="zh-CN" altLang="en-US" sz="120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300" dirty="0"/>
                    </a:p>
                    <a:p>
                      <a:pPr marL="0" lvl="0" indent="0" algn="ctr">
                        <a:buNone/>
                      </a:pPr>
                      <a:r>
                        <a:rPr lang="zh-CN" altLang="en-US" sz="1200" dirty="0"/>
                        <a:t>单位</a:t>
                      </a:r>
                      <a:endParaRPr lang="zh-CN" altLang="en-US" sz="1200"/>
                    </a:p>
                  </a:txBody>
                  <a:tcPr>
                    <a:lnL w="12700" cap="flat" cmpd="sng">
                      <a:solidFill>
                        <a:schemeClr val="tx1"/>
                      </a:solidFill>
                      <a:prstDash val="solid"/>
                      <a:headEnd type="none" w="med" len="med"/>
                      <a:tailEnd type="none" w="med" len="med"/>
                    </a:lnL>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952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952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400" dirty="0"/>
                    </a:p>
                    <a:p>
                      <a:pPr marL="0" lvl="0" indent="0">
                        <a:buNone/>
                      </a:pPr>
                      <a:r>
                        <a:rPr lang="zh-CN" altLang="en-US" sz="1200" dirty="0"/>
                        <a:t>联系电话</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91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endParaRPr lang="en-US" altLang="zh-CN" sz="400" dirty="0"/>
                    </a:p>
                    <a:p>
                      <a:pPr marL="0" lvl="0" indent="0" algn="ctr">
                        <a:buNone/>
                      </a:pPr>
                      <a:r>
                        <a:rPr lang="zh-CN" altLang="en-US" sz="1200" dirty="0"/>
                        <a:t>请假时间</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600"/>
                    </a:p>
                    <a:p>
                      <a:pPr marL="0" lvl="0" indent="0">
                        <a:buNone/>
                      </a:pPr>
                      <a:r>
                        <a:rPr lang="zh-CN" altLang="en-US" sz="1200" dirty="0"/>
                        <a:t>　　　月　 　日　 　时～　　　月　　 日  　　时</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400" dirty="0"/>
                    </a:p>
                    <a:p>
                      <a:pPr marL="0" lvl="0" indent="0">
                        <a:buNone/>
                      </a:pPr>
                      <a:r>
                        <a:rPr lang="zh-CN" altLang="en-US" sz="1200" dirty="0"/>
                        <a:t>是否带薪</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en-US" altLang="zh-CN" sz="1200" dirty="0"/>
                        <a:t>1</a:t>
                      </a:r>
                      <a:r>
                        <a:rPr lang="zh-CN" altLang="en-US" sz="1200" dirty="0"/>
                        <a:t>、口带薪休假</a:t>
                      </a:r>
                      <a:endParaRPr lang="zh-CN" altLang="en-US" sz="1200" dirty="0"/>
                    </a:p>
                    <a:p>
                      <a:pPr marL="0" lvl="0" indent="0">
                        <a:buNone/>
                      </a:pPr>
                      <a:r>
                        <a:rPr lang="en-US" altLang="zh-CN" sz="1200" dirty="0"/>
                        <a:t>2</a:t>
                      </a:r>
                      <a:r>
                        <a:rPr lang="zh-CN" altLang="en-US" sz="1200" dirty="0"/>
                        <a:t>、口停薪休假</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15113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en-US" altLang="zh-CN" sz="1200" dirty="0"/>
                    </a:p>
                    <a:p>
                      <a:pPr marL="0" lvl="0" indent="0">
                        <a:buNone/>
                      </a:pPr>
                      <a:endParaRPr lang="en-US" altLang="zh-CN" sz="1200" dirty="0"/>
                    </a:p>
                    <a:p>
                      <a:pPr marL="0" lvl="0" indent="0">
                        <a:buNone/>
                      </a:pPr>
                      <a:r>
                        <a:rPr lang="zh-CN" altLang="en-US" sz="1200" dirty="0"/>
                        <a:t>请假原因</a:t>
                      </a:r>
                      <a:endParaRPr lang="zh-CN" altLang="en-US" sz="1200" dirty="0"/>
                    </a:p>
                    <a:p>
                      <a:pPr marL="0" lvl="0" indent="0">
                        <a:buNone/>
                      </a:pP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10">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952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lgn="ctr">
                        <a:buNone/>
                      </a:pPr>
                      <a:r>
                        <a:rPr lang="zh-CN" altLang="en-US" sz="1200" dirty="0"/>
                        <a:t>终　审</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200" dirty="0"/>
                        <a:t>部门主管</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200" dirty="0"/>
                        <a:t>代理人</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r>
                        <a:rPr lang="zh-CN" altLang="en-US" sz="1200" dirty="0"/>
                        <a:t>申请人</a:t>
                      </a:r>
                      <a:endParaRPr lang="zh-CN" altLang="en-US" sz="1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buNone/>
                      </a:pPr>
                      <a:endParaRPr lang="zh-CN" altLang="en-US" sz="12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562" name="文本框 194561"/>
          <p:cNvSpPr txBox="1"/>
          <p:nvPr/>
        </p:nvSpPr>
        <p:spPr>
          <a:xfrm>
            <a:off x="1295400" y="182563"/>
            <a:ext cx="3200400"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分厂人事科</a:t>
            </a:r>
            <a:endParaRPr lang="zh-CN" altLang="en-US" sz="1600" dirty="0">
              <a:latin typeface="Times New Roman" panose="02020603050405020304" charset="0"/>
            </a:endParaRPr>
          </a:p>
        </p:txBody>
      </p:sp>
      <p:sp>
        <p:nvSpPr>
          <p:cNvPr id="194563" name="直接连接符 194562"/>
          <p:cNvSpPr/>
          <p:nvPr/>
        </p:nvSpPr>
        <p:spPr>
          <a:xfrm>
            <a:off x="1143000" y="457200"/>
            <a:ext cx="3124200" cy="0"/>
          </a:xfrm>
          <a:prstGeom prst="line">
            <a:avLst/>
          </a:prstGeom>
          <a:ln w="9525" cap="flat" cmpd="sng">
            <a:solidFill>
              <a:schemeClr val="tx1"/>
            </a:solidFill>
            <a:prstDash val="solid"/>
            <a:headEnd type="none" w="med" len="med"/>
            <a:tailEnd type="none" w="med" len="med"/>
          </a:ln>
        </p:spPr>
      </p:sp>
      <p:sp>
        <p:nvSpPr>
          <p:cNvPr id="194564" name="直接连接符 194563"/>
          <p:cNvSpPr/>
          <p:nvPr/>
        </p:nvSpPr>
        <p:spPr>
          <a:xfrm>
            <a:off x="1765300" y="2514600"/>
            <a:ext cx="0" cy="533400"/>
          </a:xfrm>
          <a:prstGeom prst="line">
            <a:avLst/>
          </a:prstGeom>
          <a:ln w="9525" cap="flat" cmpd="sng">
            <a:solidFill>
              <a:schemeClr val="tx1"/>
            </a:solidFill>
            <a:prstDash val="solid"/>
            <a:headEnd type="none" w="med" len="med"/>
            <a:tailEnd type="triangle" w="med" len="med"/>
          </a:ln>
        </p:spPr>
      </p:sp>
      <p:sp>
        <p:nvSpPr>
          <p:cNvPr id="194565" name="文本框 194564"/>
          <p:cNvSpPr txBox="1"/>
          <p:nvPr/>
        </p:nvSpPr>
        <p:spPr>
          <a:xfrm>
            <a:off x="0" y="0"/>
            <a:ext cx="428625" cy="3429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工人请假申请程序</a:t>
            </a:r>
            <a:endParaRPr lang="zh-CN" altLang="en-US" sz="1600" b="1" dirty="0">
              <a:solidFill>
                <a:schemeClr val="accent2"/>
              </a:solidFill>
              <a:latin typeface="Times New Roman" panose="02020603050405020304" charset="0"/>
            </a:endParaRPr>
          </a:p>
        </p:txBody>
      </p:sp>
      <p:sp>
        <p:nvSpPr>
          <p:cNvPr id="194566" name="流程图: 文档 194565"/>
          <p:cNvSpPr/>
          <p:nvPr/>
        </p:nvSpPr>
        <p:spPr>
          <a:xfrm>
            <a:off x="1458913" y="85883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请假单</a:t>
            </a:r>
            <a:endParaRPr lang="zh-CN" altLang="en-US" sz="1200">
              <a:latin typeface="Times New Roman" panose="02020603050405020304" charset="0"/>
            </a:endParaRPr>
          </a:p>
        </p:txBody>
      </p:sp>
      <p:sp>
        <p:nvSpPr>
          <p:cNvPr id="194567" name="直接连接符 194566"/>
          <p:cNvSpPr/>
          <p:nvPr/>
        </p:nvSpPr>
        <p:spPr>
          <a:xfrm>
            <a:off x="1762125" y="1493838"/>
            <a:ext cx="0" cy="304800"/>
          </a:xfrm>
          <a:prstGeom prst="line">
            <a:avLst/>
          </a:prstGeom>
          <a:ln w="9525" cap="flat" cmpd="sng">
            <a:solidFill>
              <a:schemeClr val="tx1"/>
            </a:solidFill>
            <a:prstDash val="solid"/>
            <a:headEnd type="none" w="med" len="med"/>
            <a:tailEnd type="triangle" w="med" len="med"/>
          </a:ln>
        </p:spPr>
      </p:sp>
      <p:sp>
        <p:nvSpPr>
          <p:cNvPr id="194568" name="文本框 194567"/>
          <p:cNvSpPr txBox="1"/>
          <p:nvPr/>
        </p:nvSpPr>
        <p:spPr>
          <a:xfrm>
            <a:off x="1114425" y="533400"/>
            <a:ext cx="1295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请假当事人填写</a:t>
            </a:r>
            <a:endParaRPr lang="zh-CN" altLang="en-US" sz="1200">
              <a:solidFill>
                <a:schemeClr val="accent2"/>
              </a:solidFill>
              <a:latin typeface="Times New Roman" panose="02020603050405020304" charset="0"/>
            </a:endParaRPr>
          </a:p>
        </p:txBody>
      </p:sp>
      <p:sp>
        <p:nvSpPr>
          <p:cNvPr id="194569" name="文本框 194568"/>
          <p:cNvSpPr txBox="1"/>
          <p:nvPr/>
        </p:nvSpPr>
        <p:spPr>
          <a:xfrm>
            <a:off x="1319213" y="3003550"/>
            <a:ext cx="966787"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副经理签审</a:t>
            </a:r>
            <a:endParaRPr lang="zh-CN" altLang="en-US" sz="1200" dirty="0">
              <a:solidFill>
                <a:schemeClr val="accent2"/>
              </a:solidFill>
              <a:latin typeface="Times New Roman" panose="02020603050405020304" charset="0"/>
            </a:endParaRPr>
          </a:p>
        </p:txBody>
      </p:sp>
      <p:sp>
        <p:nvSpPr>
          <p:cNvPr id="194570" name="文本框 194569"/>
          <p:cNvSpPr txBox="1"/>
          <p:nvPr/>
        </p:nvSpPr>
        <p:spPr>
          <a:xfrm>
            <a:off x="1304925" y="375443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经理终审</a:t>
            </a:r>
            <a:endParaRPr lang="zh-CN" altLang="en-US" sz="1200" dirty="0">
              <a:solidFill>
                <a:schemeClr val="accent2"/>
              </a:solidFill>
              <a:latin typeface="Times New Roman" panose="02020603050405020304" charset="0"/>
            </a:endParaRPr>
          </a:p>
        </p:txBody>
      </p:sp>
      <p:sp>
        <p:nvSpPr>
          <p:cNvPr id="194571" name="直接连接符 194570"/>
          <p:cNvSpPr/>
          <p:nvPr/>
        </p:nvSpPr>
        <p:spPr>
          <a:xfrm flipH="1">
            <a:off x="1765300" y="3276600"/>
            <a:ext cx="0" cy="533400"/>
          </a:xfrm>
          <a:prstGeom prst="line">
            <a:avLst/>
          </a:prstGeom>
          <a:ln w="9525" cap="flat" cmpd="sng">
            <a:solidFill>
              <a:schemeClr val="tx1"/>
            </a:solidFill>
            <a:prstDash val="solid"/>
            <a:headEnd type="none" w="med" len="med"/>
            <a:tailEnd type="triangle" w="med" len="med"/>
          </a:ln>
        </p:spPr>
      </p:sp>
      <p:sp>
        <p:nvSpPr>
          <p:cNvPr id="194572" name="文本框 194571"/>
          <p:cNvSpPr txBox="1"/>
          <p:nvPr/>
        </p:nvSpPr>
        <p:spPr>
          <a:xfrm>
            <a:off x="3048000" y="44497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存档</a:t>
            </a:r>
            <a:endParaRPr lang="zh-CN" altLang="en-US" sz="1200">
              <a:solidFill>
                <a:schemeClr val="accent2"/>
              </a:solidFill>
              <a:latin typeface="Times New Roman" panose="02020603050405020304" charset="0"/>
            </a:endParaRPr>
          </a:p>
        </p:txBody>
      </p:sp>
      <p:sp>
        <p:nvSpPr>
          <p:cNvPr id="194573" name="直接连接符 194572"/>
          <p:cNvSpPr/>
          <p:nvPr/>
        </p:nvSpPr>
        <p:spPr>
          <a:xfrm>
            <a:off x="3505200" y="4141788"/>
            <a:ext cx="0" cy="304800"/>
          </a:xfrm>
          <a:prstGeom prst="line">
            <a:avLst/>
          </a:prstGeom>
          <a:ln w="9525" cap="flat" cmpd="sng">
            <a:solidFill>
              <a:schemeClr val="tx1"/>
            </a:solidFill>
            <a:prstDash val="solid"/>
            <a:headEnd type="none" w="med" len="med"/>
            <a:tailEnd type="triangle" w="med" len="med"/>
          </a:ln>
        </p:spPr>
      </p:sp>
      <p:sp>
        <p:nvSpPr>
          <p:cNvPr id="194574" name="流程图: 文档 194573"/>
          <p:cNvSpPr/>
          <p:nvPr/>
        </p:nvSpPr>
        <p:spPr>
          <a:xfrm>
            <a:off x="3233738" y="36131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请假单</a:t>
            </a:r>
            <a:endParaRPr lang="zh-CN" altLang="en-US" sz="1200">
              <a:latin typeface="Times New Roman" panose="02020603050405020304" charset="0"/>
            </a:endParaRPr>
          </a:p>
        </p:txBody>
      </p:sp>
      <p:sp>
        <p:nvSpPr>
          <p:cNvPr id="194575" name="直接连接符 194574"/>
          <p:cNvSpPr/>
          <p:nvPr/>
        </p:nvSpPr>
        <p:spPr>
          <a:xfrm>
            <a:off x="2159000" y="3884613"/>
            <a:ext cx="1041400" cy="1587"/>
          </a:xfrm>
          <a:prstGeom prst="line">
            <a:avLst/>
          </a:prstGeom>
          <a:ln w="9525" cap="flat" cmpd="sng">
            <a:solidFill>
              <a:schemeClr val="tx1"/>
            </a:solidFill>
            <a:prstDash val="solid"/>
            <a:headEnd type="none" w="med" len="med"/>
            <a:tailEnd type="triangle" w="med" len="med"/>
          </a:ln>
        </p:spPr>
      </p:sp>
      <p:sp>
        <p:nvSpPr>
          <p:cNvPr id="194576" name="直接连接符 194575"/>
          <p:cNvSpPr/>
          <p:nvPr/>
        </p:nvSpPr>
        <p:spPr>
          <a:xfrm>
            <a:off x="1778000" y="4013200"/>
            <a:ext cx="0" cy="381000"/>
          </a:xfrm>
          <a:prstGeom prst="line">
            <a:avLst/>
          </a:prstGeom>
          <a:ln w="9525" cap="flat" cmpd="sng">
            <a:solidFill>
              <a:schemeClr val="tx1"/>
            </a:solidFill>
            <a:prstDash val="solid"/>
            <a:headEnd type="none" w="med" len="med"/>
            <a:tailEnd type="triangle" w="med" len="med"/>
          </a:ln>
        </p:spPr>
      </p:sp>
      <p:sp>
        <p:nvSpPr>
          <p:cNvPr id="194580" name="文本框 194579"/>
          <p:cNvSpPr txBox="1"/>
          <p:nvPr/>
        </p:nvSpPr>
        <p:spPr>
          <a:xfrm>
            <a:off x="1331913" y="4368800"/>
            <a:ext cx="901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当事人工作交代</a:t>
            </a:r>
            <a:endParaRPr lang="zh-CN" altLang="en-US" sz="1200">
              <a:solidFill>
                <a:schemeClr val="accent2"/>
              </a:solidFill>
              <a:latin typeface="Times New Roman" panose="02020603050405020304" charset="0"/>
            </a:endParaRPr>
          </a:p>
        </p:txBody>
      </p:sp>
      <p:sp>
        <p:nvSpPr>
          <p:cNvPr id="194581" name="文本框 194580"/>
          <p:cNvSpPr txBox="1"/>
          <p:nvPr/>
        </p:nvSpPr>
        <p:spPr>
          <a:xfrm>
            <a:off x="1219200" y="2209800"/>
            <a:ext cx="1117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车间主任签审</a:t>
            </a:r>
            <a:endParaRPr lang="zh-CN" altLang="en-US" sz="1200" dirty="0">
              <a:solidFill>
                <a:schemeClr val="accent2"/>
              </a:solidFill>
              <a:latin typeface="Times New Roman" panose="02020603050405020304" charset="0"/>
            </a:endParaRPr>
          </a:p>
        </p:txBody>
      </p:sp>
      <p:sp>
        <p:nvSpPr>
          <p:cNvPr id="194582" name="文本框 194581"/>
          <p:cNvSpPr txBox="1"/>
          <p:nvPr/>
        </p:nvSpPr>
        <p:spPr>
          <a:xfrm>
            <a:off x="1687513" y="3232150"/>
            <a:ext cx="509587" cy="457200"/>
          </a:xfrm>
          <a:prstGeom prst="rect">
            <a:avLst/>
          </a:prstGeom>
          <a:noFill/>
          <a:ln w="9525">
            <a:noFill/>
          </a:ln>
        </p:spPr>
        <p:txBody>
          <a:bodyPr>
            <a:spAutoFit/>
          </a:bodyPr>
          <a:p>
            <a:pPr algn="ctr" eaLnBrk="0" hangingPunct="0">
              <a:spcBef>
                <a:spcPct val="50000"/>
              </a:spcBef>
            </a:pPr>
            <a:r>
              <a:rPr lang="en-US" altLang="zh-CN" sz="1200" dirty="0">
                <a:solidFill>
                  <a:schemeClr val="accent2"/>
                </a:solidFill>
                <a:latin typeface="Times New Roman" panose="02020603050405020304" charset="0"/>
              </a:rPr>
              <a:t>8</a:t>
            </a:r>
            <a:r>
              <a:rPr lang="zh-CN" altLang="en-US" sz="1200" dirty="0">
                <a:solidFill>
                  <a:schemeClr val="accent2"/>
                </a:solidFill>
                <a:latin typeface="Times New Roman" panose="02020603050405020304" charset="0"/>
              </a:rPr>
              <a:t>天以上</a:t>
            </a:r>
            <a:endParaRPr lang="zh-CN" altLang="en-US" sz="1200">
              <a:solidFill>
                <a:schemeClr val="accent2"/>
              </a:solidFill>
              <a:latin typeface="Times New Roman" panose="02020603050405020304" charset="0"/>
            </a:endParaRPr>
          </a:p>
        </p:txBody>
      </p:sp>
      <p:sp>
        <p:nvSpPr>
          <p:cNvPr id="194583" name="文本框 194582"/>
          <p:cNvSpPr txBox="1"/>
          <p:nvPr/>
        </p:nvSpPr>
        <p:spPr>
          <a:xfrm>
            <a:off x="1676400" y="2489200"/>
            <a:ext cx="533400" cy="457200"/>
          </a:xfrm>
          <a:prstGeom prst="rect">
            <a:avLst/>
          </a:prstGeom>
          <a:noFill/>
          <a:ln w="9525">
            <a:noFill/>
          </a:ln>
        </p:spPr>
        <p:txBody>
          <a:bodyPr>
            <a:spAutoFit/>
          </a:bodyPr>
          <a:p>
            <a:pPr algn="ctr" eaLnBrk="0" hangingPunct="0">
              <a:spcBef>
                <a:spcPct val="50000"/>
              </a:spcBef>
            </a:pPr>
            <a:r>
              <a:rPr lang="en-US" altLang="zh-CN" sz="1200" dirty="0">
                <a:solidFill>
                  <a:schemeClr val="accent2"/>
                </a:solidFill>
                <a:latin typeface="Times New Roman" panose="02020603050405020304" charset="0"/>
              </a:rPr>
              <a:t>3</a:t>
            </a:r>
            <a:r>
              <a:rPr lang="zh-CN" altLang="en-US" sz="1200" dirty="0">
                <a:solidFill>
                  <a:schemeClr val="accent2"/>
                </a:solidFill>
                <a:latin typeface="Times New Roman" panose="02020603050405020304" charset="0"/>
              </a:rPr>
              <a:t>天以上</a:t>
            </a:r>
            <a:endParaRPr lang="zh-CN" altLang="en-US" sz="1200" dirty="0">
              <a:solidFill>
                <a:schemeClr val="accent2"/>
              </a:solidFill>
              <a:latin typeface="Times New Roman" panose="02020603050405020304" charset="0"/>
            </a:endParaRPr>
          </a:p>
        </p:txBody>
      </p:sp>
      <p:sp>
        <p:nvSpPr>
          <p:cNvPr id="194594" name="文本框 194593"/>
          <p:cNvSpPr txBox="1"/>
          <p:nvPr/>
        </p:nvSpPr>
        <p:spPr>
          <a:xfrm>
            <a:off x="1333500" y="175260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班长签审</a:t>
            </a:r>
            <a:endParaRPr lang="zh-CN" altLang="en-US" sz="1200" dirty="0">
              <a:solidFill>
                <a:schemeClr val="accent2"/>
              </a:solidFill>
              <a:latin typeface="Times New Roman" panose="02020603050405020304" charset="0"/>
            </a:endParaRPr>
          </a:p>
        </p:txBody>
      </p:sp>
      <p:sp>
        <p:nvSpPr>
          <p:cNvPr id="194595" name="直接连接符 194594"/>
          <p:cNvSpPr/>
          <p:nvPr/>
        </p:nvSpPr>
        <p:spPr>
          <a:xfrm>
            <a:off x="1765300" y="1981200"/>
            <a:ext cx="0" cy="3048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1490" name="文本框 191489"/>
          <p:cNvSpPr txBox="1"/>
          <p:nvPr/>
        </p:nvSpPr>
        <p:spPr>
          <a:xfrm>
            <a:off x="1295400" y="180975"/>
            <a:ext cx="6172200" cy="287338"/>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总经理                  集团总裁                人事行政部</a:t>
            </a:r>
            <a:endParaRPr lang="zh-CN" altLang="en-US" sz="1600" dirty="0">
              <a:latin typeface="Times New Roman" panose="02020603050405020304" charset="0"/>
            </a:endParaRPr>
          </a:p>
        </p:txBody>
      </p:sp>
      <p:sp>
        <p:nvSpPr>
          <p:cNvPr id="191491" name="直接连接符 191490"/>
          <p:cNvSpPr/>
          <p:nvPr/>
        </p:nvSpPr>
        <p:spPr>
          <a:xfrm>
            <a:off x="1143000" y="457200"/>
            <a:ext cx="6324600" cy="0"/>
          </a:xfrm>
          <a:prstGeom prst="line">
            <a:avLst/>
          </a:prstGeom>
          <a:ln w="9525" cap="flat" cmpd="sng">
            <a:solidFill>
              <a:schemeClr val="tx1"/>
            </a:solidFill>
            <a:prstDash val="solid"/>
            <a:headEnd type="none" w="med" len="med"/>
            <a:tailEnd type="none" w="med" len="med"/>
          </a:ln>
        </p:spPr>
      </p:sp>
      <p:sp>
        <p:nvSpPr>
          <p:cNvPr id="191492" name="直接连接符 191491"/>
          <p:cNvSpPr/>
          <p:nvPr/>
        </p:nvSpPr>
        <p:spPr>
          <a:xfrm>
            <a:off x="1752600" y="1981200"/>
            <a:ext cx="0" cy="304800"/>
          </a:xfrm>
          <a:prstGeom prst="line">
            <a:avLst/>
          </a:prstGeom>
          <a:ln w="9525" cap="flat" cmpd="sng">
            <a:solidFill>
              <a:schemeClr val="tx1"/>
            </a:solidFill>
            <a:prstDash val="solid"/>
            <a:headEnd type="none" w="med" len="med"/>
            <a:tailEnd type="triangle" w="med" len="med"/>
          </a:ln>
        </p:spPr>
      </p:sp>
      <p:sp>
        <p:nvSpPr>
          <p:cNvPr id="191493" name="文本框 191492"/>
          <p:cNvSpPr txBox="1"/>
          <p:nvPr/>
        </p:nvSpPr>
        <p:spPr>
          <a:xfrm>
            <a:off x="0" y="0"/>
            <a:ext cx="428625" cy="3429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职员及干部请假申请程序</a:t>
            </a:r>
            <a:endParaRPr lang="zh-CN" altLang="en-US" sz="1600" b="1" dirty="0">
              <a:solidFill>
                <a:schemeClr val="accent2"/>
              </a:solidFill>
              <a:latin typeface="Times New Roman" panose="02020603050405020304" charset="0"/>
            </a:endParaRPr>
          </a:p>
        </p:txBody>
      </p:sp>
      <p:sp>
        <p:nvSpPr>
          <p:cNvPr id="191495" name="流程图: 文档 191494"/>
          <p:cNvSpPr/>
          <p:nvPr/>
        </p:nvSpPr>
        <p:spPr>
          <a:xfrm>
            <a:off x="1458913" y="85883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请假单</a:t>
            </a:r>
            <a:endParaRPr lang="zh-CN" altLang="en-US" sz="1200">
              <a:latin typeface="Times New Roman" panose="02020603050405020304" charset="0"/>
            </a:endParaRPr>
          </a:p>
        </p:txBody>
      </p:sp>
      <p:sp>
        <p:nvSpPr>
          <p:cNvPr id="191496" name="直接连接符 191495"/>
          <p:cNvSpPr/>
          <p:nvPr/>
        </p:nvSpPr>
        <p:spPr>
          <a:xfrm>
            <a:off x="1762125" y="1447800"/>
            <a:ext cx="0" cy="304800"/>
          </a:xfrm>
          <a:prstGeom prst="line">
            <a:avLst/>
          </a:prstGeom>
          <a:ln w="9525" cap="flat" cmpd="sng">
            <a:solidFill>
              <a:schemeClr val="tx1"/>
            </a:solidFill>
            <a:prstDash val="solid"/>
            <a:headEnd type="none" w="med" len="med"/>
            <a:tailEnd type="triangle" w="med" len="med"/>
          </a:ln>
        </p:spPr>
      </p:sp>
      <p:sp>
        <p:nvSpPr>
          <p:cNvPr id="191497" name="文本框 191496"/>
          <p:cNvSpPr txBox="1"/>
          <p:nvPr/>
        </p:nvSpPr>
        <p:spPr>
          <a:xfrm>
            <a:off x="1114425" y="533400"/>
            <a:ext cx="1295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请假当事人填写</a:t>
            </a:r>
            <a:endParaRPr lang="zh-CN" altLang="en-US" sz="1200">
              <a:solidFill>
                <a:schemeClr val="accent2"/>
              </a:solidFill>
              <a:latin typeface="Times New Roman" panose="02020603050405020304" charset="0"/>
            </a:endParaRPr>
          </a:p>
        </p:txBody>
      </p:sp>
      <p:sp>
        <p:nvSpPr>
          <p:cNvPr id="191498" name="文本框 191497"/>
          <p:cNvSpPr txBox="1"/>
          <p:nvPr/>
        </p:nvSpPr>
        <p:spPr>
          <a:xfrm>
            <a:off x="1319213" y="224155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91499" name="文本框 191498"/>
          <p:cNvSpPr txBox="1"/>
          <p:nvPr/>
        </p:nvSpPr>
        <p:spPr>
          <a:xfrm>
            <a:off x="1304925" y="276383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91501" name="直接连接符 191500"/>
          <p:cNvSpPr/>
          <p:nvPr/>
        </p:nvSpPr>
        <p:spPr>
          <a:xfrm flipH="1">
            <a:off x="1752600" y="2514600"/>
            <a:ext cx="0" cy="304800"/>
          </a:xfrm>
          <a:prstGeom prst="line">
            <a:avLst/>
          </a:prstGeom>
          <a:ln w="9525" cap="flat" cmpd="sng">
            <a:solidFill>
              <a:schemeClr val="tx1"/>
            </a:solidFill>
            <a:prstDash val="solid"/>
            <a:headEnd type="none" w="med" len="med"/>
            <a:tailEnd type="triangle" w="med" len="med"/>
          </a:ln>
        </p:spPr>
      </p:sp>
      <p:sp>
        <p:nvSpPr>
          <p:cNvPr id="191502" name="文本框 191501"/>
          <p:cNvSpPr txBox="1"/>
          <p:nvPr/>
        </p:nvSpPr>
        <p:spPr>
          <a:xfrm>
            <a:off x="2819400" y="34591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91503" name="直接连接符 191502"/>
          <p:cNvSpPr/>
          <p:nvPr/>
        </p:nvSpPr>
        <p:spPr>
          <a:xfrm>
            <a:off x="3276600" y="3151188"/>
            <a:ext cx="0" cy="304800"/>
          </a:xfrm>
          <a:prstGeom prst="line">
            <a:avLst/>
          </a:prstGeom>
          <a:ln w="9525" cap="flat" cmpd="sng">
            <a:solidFill>
              <a:schemeClr val="tx1"/>
            </a:solidFill>
            <a:prstDash val="solid"/>
            <a:headEnd type="none" w="med" len="med"/>
            <a:tailEnd type="triangle" w="med" len="med"/>
          </a:ln>
        </p:spPr>
      </p:sp>
      <p:sp>
        <p:nvSpPr>
          <p:cNvPr id="191504" name="流程图: 文档 191503"/>
          <p:cNvSpPr/>
          <p:nvPr/>
        </p:nvSpPr>
        <p:spPr>
          <a:xfrm>
            <a:off x="3005138" y="26225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请假单</a:t>
            </a:r>
            <a:endParaRPr lang="zh-CN" altLang="en-US" sz="1200">
              <a:latin typeface="Times New Roman" panose="02020603050405020304" charset="0"/>
            </a:endParaRPr>
          </a:p>
        </p:txBody>
      </p:sp>
      <p:sp>
        <p:nvSpPr>
          <p:cNvPr id="191505" name="直接连接符 191504"/>
          <p:cNvSpPr/>
          <p:nvPr/>
        </p:nvSpPr>
        <p:spPr>
          <a:xfrm>
            <a:off x="2159000" y="2894013"/>
            <a:ext cx="762000" cy="1587"/>
          </a:xfrm>
          <a:prstGeom prst="line">
            <a:avLst/>
          </a:prstGeom>
          <a:ln w="9525" cap="flat" cmpd="sng">
            <a:solidFill>
              <a:schemeClr val="tx1"/>
            </a:solidFill>
            <a:prstDash val="solid"/>
            <a:headEnd type="none" w="med" len="med"/>
            <a:tailEnd type="triangle" w="med" len="med"/>
          </a:ln>
        </p:spPr>
      </p:sp>
      <p:sp>
        <p:nvSpPr>
          <p:cNvPr id="191506" name="直接连接符 191505"/>
          <p:cNvSpPr/>
          <p:nvPr/>
        </p:nvSpPr>
        <p:spPr>
          <a:xfrm flipH="1">
            <a:off x="1765300" y="3886200"/>
            <a:ext cx="0" cy="533400"/>
          </a:xfrm>
          <a:prstGeom prst="line">
            <a:avLst/>
          </a:prstGeom>
          <a:ln w="9525" cap="flat" cmpd="sng">
            <a:solidFill>
              <a:schemeClr val="tx1"/>
            </a:solidFill>
            <a:prstDash val="solid"/>
            <a:headEnd type="none" w="med" len="med"/>
            <a:tailEnd type="triangle" w="med" len="med"/>
          </a:ln>
        </p:spPr>
      </p:sp>
      <p:sp>
        <p:nvSpPr>
          <p:cNvPr id="191507" name="流程图: 文档 191506"/>
          <p:cNvSpPr/>
          <p:nvPr/>
        </p:nvSpPr>
        <p:spPr>
          <a:xfrm>
            <a:off x="1458913" y="33750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请假单</a:t>
            </a:r>
            <a:endParaRPr lang="zh-CN" altLang="en-US" sz="1200">
              <a:latin typeface="Times New Roman" panose="02020603050405020304" charset="0"/>
            </a:endParaRPr>
          </a:p>
        </p:txBody>
      </p:sp>
      <p:sp>
        <p:nvSpPr>
          <p:cNvPr id="191508" name="直接连接符 191507"/>
          <p:cNvSpPr/>
          <p:nvPr/>
        </p:nvSpPr>
        <p:spPr>
          <a:xfrm flipH="1">
            <a:off x="2057400" y="3611563"/>
            <a:ext cx="838200" cy="0"/>
          </a:xfrm>
          <a:prstGeom prst="line">
            <a:avLst/>
          </a:prstGeom>
          <a:ln w="9525" cap="flat" cmpd="sng">
            <a:solidFill>
              <a:schemeClr val="tx1"/>
            </a:solidFill>
            <a:prstDash val="solid"/>
            <a:headEnd type="none" w="med" len="med"/>
            <a:tailEnd type="triangle" w="med" len="med"/>
          </a:ln>
        </p:spPr>
      </p:sp>
      <p:sp>
        <p:nvSpPr>
          <p:cNvPr id="191509" name="直接连接符 191508"/>
          <p:cNvSpPr/>
          <p:nvPr/>
        </p:nvSpPr>
        <p:spPr>
          <a:xfrm>
            <a:off x="6629400" y="4114800"/>
            <a:ext cx="0" cy="304800"/>
          </a:xfrm>
          <a:prstGeom prst="line">
            <a:avLst/>
          </a:prstGeom>
          <a:ln w="9525" cap="flat" cmpd="sng">
            <a:solidFill>
              <a:schemeClr val="tx1"/>
            </a:solidFill>
            <a:prstDash val="solid"/>
            <a:headEnd type="none" w="med" len="med"/>
            <a:tailEnd type="triangle" w="med" len="med"/>
          </a:ln>
        </p:spPr>
      </p:sp>
      <p:sp>
        <p:nvSpPr>
          <p:cNvPr id="191510" name="文本框 191509"/>
          <p:cNvSpPr txBox="1"/>
          <p:nvPr/>
        </p:nvSpPr>
        <p:spPr>
          <a:xfrm>
            <a:off x="1331913" y="4394200"/>
            <a:ext cx="901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当事人工作交代</a:t>
            </a:r>
            <a:endParaRPr lang="zh-CN" altLang="en-US" sz="1200">
              <a:solidFill>
                <a:schemeClr val="accent2"/>
              </a:solidFill>
              <a:latin typeface="Times New Roman" panose="02020603050405020304" charset="0"/>
            </a:endParaRPr>
          </a:p>
        </p:txBody>
      </p:sp>
      <p:sp>
        <p:nvSpPr>
          <p:cNvPr id="191512" name="文本框 191511"/>
          <p:cNvSpPr txBox="1"/>
          <p:nvPr/>
        </p:nvSpPr>
        <p:spPr>
          <a:xfrm>
            <a:off x="1320800" y="17065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191516" name="文本框 191515"/>
          <p:cNvSpPr txBox="1"/>
          <p:nvPr/>
        </p:nvSpPr>
        <p:spPr>
          <a:xfrm>
            <a:off x="4419600" y="34591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91517" name="直接连接符 191516"/>
          <p:cNvSpPr/>
          <p:nvPr/>
        </p:nvSpPr>
        <p:spPr>
          <a:xfrm>
            <a:off x="4876800" y="3151188"/>
            <a:ext cx="0" cy="304800"/>
          </a:xfrm>
          <a:prstGeom prst="line">
            <a:avLst/>
          </a:prstGeom>
          <a:ln w="9525" cap="flat" cmpd="sng">
            <a:solidFill>
              <a:schemeClr val="tx1"/>
            </a:solidFill>
            <a:prstDash val="solid"/>
            <a:headEnd type="none" w="med" len="med"/>
            <a:tailEnd type="triangle" w="med" len="med"/>
          </a:ln>
        </p:spPr>
      </p:sp>
      <p:sp>
        <p:nvSpPr>
          <p:cNvPr id="191518" name="流程图: 文档 191517"/>
          <p:cNvSpPr/>
          <p:nvPr/>
        </p:nvSpPr>
        <p:spPr>
          <a:xfrm>
            <a:off x="4605338" y="26225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请假单</a:t>
            </a:r>
            <a:endParaRPr lang="zh-CN" altLang="en-US" sz="1200">
              <a:latin typeface="Times New Roman" panose="02020603050405020304" charset="0"/>
            </a:endParaRPr>
          </a:p>
        </p:txBody>
      </p:sp>
      <p:sp>
        <p:nvSpPr>
          <p:cNvPr id="191519" name="直接连接符 191518"/>
          <p:cNvSpPr/>
          <p:nvPr/>
        </p:nvSpPr>
        <p:spPr>
          <a:xfrm flipV="1">
            <a:off x="3733800" y="2894013"/>
            <a:ext cx="809625" cy="1587"/>
          </a:xfrm>
          <a:prstGeom prst="line">
            <a:avLst/>
          </a:prstGeom>
          <a:ln w="9525" cap="flat" cmpd="sng">
            <a:solidFill>
              <a:schemeClr val="tx1"/>
            </a:solidFill>
            <a:prstDash val="solid"/>
            <a:headEnd type="none" w="med" len="med"/>
            <a:tailEnd type="triangle" w="med" len="med"/>
          </a:ln>
        </p:spPr>
      </p:sp>
      <p:sp>
        <p:nvSpPr>
          <p:cNvPr id="191520" name="直接连接符 191519"/>
          <p:cNvSpPr/>
          <p:nvPr/>
        </p:nvSpPr>
        <p:spPr>
          <a:xfrm flipH="1">
            <a:off x="3429000" y="3594100"/>
            <a:ext cx="1219200" cy="0"/>
          </a:xfrm>
          <a:prstGeom prst="line">
            <a:avLst/>
          </a:prstGeom>
          <a:ln w="9525" cap="flat" cmpd="sng">
            <a:solidFill>
              <a:schemeClr val="tx1"/>
            </a:solidFill>
            <a:prstDash val="solid"/>
            <a:headEnd type="none" w="med" len="med"/>
            <a:tailEnd type="triangle" w="med" len="med"/>
          </a:ln>
        </p:spPr>
      </p:sp>
      <p:sp>
        <p:nvSpPr>
          <p:cNvPr id="191522" name="直接连接符 191521"/>
          <p:cNvSpPr/>
          <p:nvPr/>
        </p:nvSpPr>
        <p:spPr>
          <a:xfrm>
            <a:off x="1765300" y="4114800"/>
            <a:ext cx="4876800" cy="0"/>
          </a:xfrm>
          <a:prstGeom prst="line">
            <a:avLst/>
          </a:prstGeom>
          <a:ln w="9525" cap="flat" cmpd="sng">
            <a:solidFill>
              <a:schemeClr val="tx1"/>
            </a:solidFill>
            <a:prstDash val="solid"/>
            <a:headEnd type="none" w="med" len="med"/>
            <a:tailEnd type="none" w="med" len="med"/>
          </a:ln>
        </p:spPr>
      </p:sp>
      <p:sp>
        <p:nvSpPr>
          <p:cNvPr id="191523" name="流程图: 文档 191522"/>
          <p:cNvSpPr/>
          <p:nvPr/>
        </p:nvSpPr>
        <p:spPr>
          <a:xfrm>
            <a:off x="6329363" y="44704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请假单</a:t>
            </a:r>
            <a:endParaRPr lang="zh-CN" altLang="en-US" sz="1200">
              <a:latin typeface="Times New Roman" panose="02020603050405020304" charset="0"/>
            </a:endParaRPr>
          </a:p>
        </p:txBody>
      </p:sp>
      <p:sp>
        <p:nvSpPr>
          <p:cNvPr id="191524" name="文本框 191523"/>
          <p:cNvSpPr txBox="1"/>
          <p:nvPr/>
        </p:nvSpPr>
        <p:spPr>
          <a:xfrm>
            <a:off x="6191250" y="5080000"/>
            <a:ext cx="901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考勤结算并存档</a:t>
            </a:r>
            <a:endParaRPr lang="zh-CN" altLang="en-US" sz="1200" dirty="0">
              <a:solidFill>
                <a:schemeClr val="accent2"/>
              </a:solidFill>
              <a:latin typeface="Times New Roman" panose="02020603050405020304" charset="0"/>
            </a:endParaRPr>
          </a:p>
        </p:txBody>
      </p:sp>
      <p:sp>
        <p:nvSpPr>
          <p:cNvPr id="191525" name="矩形 191524"/>
          <p:cNvSpPr/>
          <p:nvPr/>
        </p:nvSpPr>
        <p:spPr>
          <a:xfrm>
            <a:off x="76200" y="5200650"/>
            <a:ext cx="7162800" cy="1581150"/>
          </a:xfrm>
          <a:prstGeom prst="rect">
            <a:avLst/>
          </a:prstGeom>
          <a:noFill/>
          <a:ln w="9525">
            <a:noFill/>
          </a:ln>
        </p:spPr>
        <p:txBody>
          <a:bodyPr>
            <a:spAutoFit/>
          </a:bodyPr>
          <a:p>
            <a:r>
              <a:rPr lang="zh-CN" altLang="en-US" sz="1400" dirty="0">
                <a:solidFill>
                  <a:srgbClr val="FF3300"/>
                </a:solidFill>
                <a:latin typeface="Times New Roman" panose="02020603050405020304" charset="0"/>
              </a:rPr>
              <a:t>说明：</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终审依据请假核决权限，见下一页附表。</a:t>
            </a:r>
            <a:endParaRPr lang="zh-CN" altLang="en-US" sz="1400" dirty="0">
              <a:solidFill>
                <a:srgbClr val="FF3300"/>
              </a:solidFill>
              <a:latin typeface="Times New Roman" panose="02020603050405020304" charset="0"/>
            </a:endParaRPr>
          </a:p>
          <a:p>
            <a:r>
              <a:rPr lang="zh-CN" altLang="en-US" sz="1400" dirty="0">
                <a:solidFill>
                  <a:srgbClr val="FF3300"/>
                </a:solidFill>
                <a:latin typeface="Times New Roman" panose="02020603050405020304" charset="0"/>
              </a:rPr>
              <a:t>　　　</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请假必须采取事先请假并填写请假申请单，经核准后，才能离岗。</a:t>
            </a:r>
            <a:endParaRPr lang="zh-CN" altLang="en-US" sz="1400" dirty="0">
              <a:solidFill>
                <a:srgbClr val="FF3300"/>
              </a:solidFill>
              <a:latin typeface="Times New Roman" panose="02020603050405020304" charset="0"/>
            </a:endParaRPr>
          </a:p>
          <a:p>
            <a:pPr eaLnBrk="0" hangingPunct="0"/>
            <a:r>
              <a:rPr lang="zh-CN" altLang="en-US" sz="1400" dirty="0">
                <a:solidFill>
                  <a:srgbClr val="FF3300"/>
                </a:solidFill>
                <a:latin typeface="Times New Roman" panose="02020603050405020304" charset="0"/>
              </a:rPr>
              <a:t>　　　</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因特殊事件或伤病得先口头请假，事后补请假单。</a:t>
            </a:r>
            <a:endParaRPr lang="zh-CN" altLang="en-US" sz="1400" dirty="0">
              <a:solidFill>
                <a:srgbClr val="FF3300"/>
              </a:solidFill>
              <a:latin typeface="Times New Roman" panose="02020603050405020304" charset="0"/>
            </a:endParaRPr>
          </a:p>
          <a:p>
            <a:pPr eaLnBrk="0" hangingPunct="0"/>
            <a:r>
              <a:rPr lang="zh-CN" altLang="en-US" sz="1400" dirty="0">
                <a:solidFill>
                  <a:srgbClr val="FF3300"/>
                </a:solidFill>
                <a:latin typeface="Times New Roman" panose="02020603050405020304" charset="0"/>
              </a:rPr>
              <a:t>　　　</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请假应附相关证明文件，分厂科级</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含</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以上请假资料，需送子公司力资源部统计</a:t>
            </a:r>
            <a:endParaRPr lang="zh-CN" altLang="en-US" sz="1400" dirty="0">
              <a:solidFill>
                <a:srgbClr val="FF3300"/>
              </a:solidFill>
              <a:latin typeface="Times New Roman" panose="02020603050405020304" charset="0"/>
            </a:endParaRPr>
          </a:p>
          <a:p>
            <a:pPr eaLnBrk="0" hangingPunct="0"/>
            <a:r>
              <a:rPr lang="zh-CN" altLang="en-US" sz="1400" dirty="0">
                <a:solidFill>
                  <a:srgbClr val="FF3300"/>
                </a:solidFill>
                <a:latin typeface="Times New Roman" panose="02020603050405020304" charset="0"/>
              </a:rPr>
              <a:t>　　　</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请假超过劳动法规定的事、病假天数时，须报子公司人力资源部会签核准</a:t>
            </a:r>
            <a:endParaRPr lang="zh-CN" altLang="en-US" sz="1400" dirty="0">
              <a:solidFill>
                <a:srgbClr val="FF3300"/>
              </a:solidFill>
              <a:latin typeface="Times New Roman" panose="02020603050405020304" charset="0"/>
            </a:endParaRPr>
          </a:p>
          <a:p>
            <a:pPr eaLnBrk="0" hangingPunct="0"/>
            <a:r>
              <a:rPr lang="zh-CN" altLang="en-US" sz="1400" dirty="0">
                <a:solidFill>
                  <a:srgbClr val="FF3300"/>
                </a:solidFill>
                <a:latin typeface="Times New Roman" panose="02020603050405020304" charset="0"/>
              </a:rPr>
              <a:t>　　　</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如果没有分厂副经理主管的，他的裁决权由分厂经理执行。</a:t>
            </a:r>
            <a:endParaRPr lang="zh-CN" altLang="en-US" sz="1400" dirty="0">
              <a:solidFill>
                <a:srgbClr val="FF3300"/>
              </a:solidFill>
              <a:latin typeface="Times New Roman" panose="02020603050405020304" charset="0"/>
            </a:endParaRPr>
          </a:p>
          <a:p>
            <a:pPr eaLnBrk="0" hangingPunct="0"/>
            <a:r>
              <a:rPr lang="zh-CN" altLang="en-US" sz="1400" dirty="0">
                <a:solidFill>
                  <a:srgbClr val="FF3300"/>
                </a:solidFill>
                <a:latin typeface="Times New Roman" panose="02020603050405020304" charset="0"/>
              </a:rPr>
              <a:t>　　　</a:t>
            </a:r>
            <a:r>
              <a:rPr lang="en-US" altLang="zh-CN" sz="1400"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总经理、董事长一天的请假得采取口头请假的方式。</a:t>
            </a:r>
            <a:endParaRPr lang="zh-CN" altLang="en-US" sz="14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3250" name="矩形 393249"/>
          <p:cNvSpPr/>
          <p:nvPr/>
        </p:nvSpPr>
        <p:spPr>
          <a:xfrm>
            <a:off x="-182562" y="-2374900"/>
            <a:ext cx="9144000" cy="701675"/>
          </a:xfrm>
          <a:prstGeom prst="rect">
            <a:avLst/>
          </a:prstGeom>
          <a:noFill/>
          <a:ln w="9525">
            <a:noFill/>
          </a:ln>
        </p:spPr>
        <p:txBody>
          <a:bodyPr>
            <a:spAutoFit/>
          </a:bodyPr>
          <a:p>
            <a:r>
              <a:rPr lang="zh-CN" altLang="en-US" sz="1600" b="1" dirty="0">
                <a:latin typeface="Times New Roman" panose="02020603050405020304" charset="0"/>
              </a:rPr>
              <a:t>请假核决权限表（一级子公司）</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grpSp>
        <p:nvGrpSpPr>
          <p:cNvPr id="393514" name="组合 393513"/>
          <p:cNvGrpSpPr/>
          <p:nvPr/>
        </p:nvGrpSpPr>
        <p:grpSpPr>
          <a:xfrm>
            <a:off x="152400" y="533400"/>
            <a:ext cx="8915400" cy="5486400"/>
            <a:chOff x="-3" y="439"/>
            <a:chExt cx="5996" cy="5627"/>
          </a:xfrm>
        </p:grpSpPr>
        <p:grpSp>
          <p:nvGrpSpPr>
            <p:cNvPr id="393512" name="组合 393511"/>
            <p:cNvGrpSpPr/>
            <p:nvPr/>
          </p:nvGrpSpPr>
          <p:grpSpPr>
            <a:xfrm>
              <a:off x="0" y="442"/>
              <a:ext cx="5990" cy="5621"/>
              <a:chOff x="0" y="442"/>
              <a:chExt cx="5990" cy="5621"/>
            </a:xfrm>
          </p:grpSpPr>
          <p:grpSp>
            <p:nvGrpSpPr>
              <p:cNvPr id="393339" name="组合 393338"/>
              <p:cNvGrpSpPr/>
              <p:nvPr/>
            </p:nvGrpSpPr>
            <p:grpSpPr>
              <a:xfrm>
                <a:off x="0" y="442"/>
                <a:ext cx="584" cy="767"/>
                <a:chOff x="0" y="442"/>
                <a:chExt cx="584" cy="767"/>
              </a:xfrm>
            </p:grpSpPr>
            <p:sp>
              <p:nvSpPr>
                <p:cNvPr id="393251" name="矩形 393250"/>
                <p:cNvSpPr/>
                <p:nvPr/>
              </p:nvSpPr>
              <p:spPr>
                <a:xfrm>
                  <a:off x="43" y="442"/>
                  <a:ext cx="498" cy="767"/>
                </a:xfrm>
                <a:prstGeom prst="rect">
                  <a:avLst/>
                </a:prstGeom>
                <a:noFill/>
                <a:ln w="9525">
                  <a:noFill/>
                </a:ln>
              </p:spPr>
              <p:txBody>
                <a:bodyPr/>
                <a:p>
                  <a:r>
                    <a:rPr lang="en-US" altLang="zh-CN" sz="1200" dirty="0">
                      <a:latin typeface="Times New Roman" panose="02020603050405020304" charset="0"/>
                    </a:rPr>
                    <a:t>          </a:t>
                  </a:r>
                  <a:r>
                    <a:rPr lang="zh-CN" altLang="en-US" sz="1200" dirty="0">
                      <a:latin typeface="Times New Roman" panose="02020603050405020304" charset="0"/>
                    </a:rPr>
                    <a:t>裁</a:t>
                  </a:r>
                  <a:endParaRPr lang="zh-CN" altLang="en-US" sz="1200" b="1" dirty="0">
                    <a:latin typeface="Times New Roman" panose="02020603050405020304" charset="0"/>
                  </a:endParaRPr>
                </a:p>
                <a:p>
                  <a:pPr eaLnBrk="0" hangingPunct="0"/>
                  <a:r>
                    <a:rPr lang="zh-CN" altLang="en-US" sz="1200" dirty="0">
                      <a:latin typeface="Times New Roman" panose="02020603050405020304" charset="0"/>
                    </a:rPr>
                    <a:t>　      决</a:t>
                  </a:r>
                  <a:endParaRPr lang="zh-CN" altLang="en-US" sz="1200" dirty="0">
                    <a:latin typeface="Times New Roman" panose="02020603050405020304" charset="0"/>
                  </a:endParaRPr>
                </a:p>
                <a:p>
                  <a:pPr eaLnBrk="0" hangingPunct="0"/>
                  <a:r>
                    <a:rPr lang="zh-CN" altLang="en-US" sz="1200" dirty="0">
                      <a:latin typeface="Times New Roman" panose="02020603050405020304" charset="0"/>
                    </a:rPr>
                    <a:t>申</a:t>
                  </a:r>
                  <a:endParaRPr lang="zh-CN" altLang="en-US" sz="1000" dirty="0">
                    <a:latin typeface="Times New Roman" panose="02020603050405020304" charset="0"/>
                  </a:endParaRPr>
                </a:p>
                <a:p>
                  <a:pPr eaLnBrk="0" hangingPunct="0"/>
                  <a:r>
                    <a:rPr lang="zh-CN" altLang="en-US" sz="1200" dirty="0">
                      <a:latin typeface="Times New Roman" panose="02020603050405020304" charset="0"/>
                    </a:rPr>
                    <a:t>请</a:t>
                  </a:r>
                  <a:endParaRPr lang="zh-CN" altLang="en-US" sz="1000" dirty="0">
                    <a:latin typeface="Times New Roman" panose="02020603050405020304" charset="0"/>
                  </a:endParaRPr>
                </a:p>
                <a:p>
                  <a:pPr algn="r" eaLnBrk="0" hangingPunct="0"/>
                  <a:endParaRPr lang="zh-CN" altLang="en-US" dirty="0">
                    <a:latin typeface="Times New Roman" panose="02020603050405020304" charset="0"/>
                  </a:endParaRPr>
                </a:p>
              </p:txBody>
            </p:sp>
            <p:sp>
              <p:nvSpPr>
                <p:cNvPr id="393338" name="矩形 393337"/>
                <p:cNvSpPr/>
                <p:nvPr/>
              </p:nvSpPr>
              <p:spPr>
                <a:xfrm>
                  <a:off x="0" y="442"/>
                  <a:ext cx="584"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41" name="组合 393340"/>
              <p:cNvGrpSpPr/>
              <p:nvPr/>
            </p:nvGrpSpPr>
            <p:grpSpPr>
              <a:xfrm>
                <a:off x="584" y="442"/>
                <a:ext cx="464" cy="767"/>
                <a:chOff x="584" y="442"/>
                <a:chExt cx="464" cy="767"/>
              </a:xfrm>
            </p:grpSpPr>
            <p:sp>
              <p:nvSpPr>
                <p:cNvPr id="393252" name="矩形 393251"/>
                <p:cNvSpPr/>
                <p:nvPr/>
              </p:nvSpPr>
              <p:spPr>
                <a:xfrm>
                  <a:off x="627" y="442"/>
                  <a:ext cx="378" cy="767"/>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班组长</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40" name="矩形 393339"/>
                <p:cNvSpPr/>
                <p:nvPr/>
              </p:nvSpPr>
              <p:spPr>
                <a:xfrm>
                  <a:off x="584" y="442"/>
                  <a:ext cx="464"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43" name="组合 393342"/>
              <p:cNvGrpSpPr/>
              <p:nvPr/>
            </p:nvGrpSpPr>
            <p:grpSpPr>
              <a:xfrm>
                <a:off x="1048" y="442"/>
                <a:ext cx="758" cy="767"/>
                <a:chOff x="1048" y="442"/>
                <a:chExt cx="758" cy="767"/>
              </a:xfrm>
            </p:grpSpPr>
            <p:sp>
              <p:nvSpPr>
                <p:cNvPr id="393253" name="矩形 393252"/>
                <p:cNvSpPr/>
                <p:nvPr/>
              </p:nvSpPr>
              <p:spPr>
                <a:xfrm>
                  <a:off x="1091" y="442"/>
                  <a:ext cx="672" cy="767"/>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科长</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车间主任</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42" name="矩形 393341"/>
                <p:cNvSpPr/>
                <p:nvPr/>
              </p:nvSpPr>
              <p:spPr>
                <a:xfrm>
                  <a:off x="1048" y="442"/>
                  <a:ext cx="758"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45" name="组合 393344"/>
              <p:cNvGrpSpPr/>
              <p:nvPr/>
            </p:nvGrpSpPr>
            <p:grpSpPr>
              <a:xfrm>
                <a:off x="1806" y="442"/>
                <a:ext cx="766" cy="767"/>
                <a:chOff x="1806" y="442"/>
                <a:chExt cx="766" cy="767"/>
              </a:xfrm>
            </p:grpSpPr>
            <p:sp>
              <p:nvSpPr>
                <p:cNvPr id="393254" name="矩形 393253"/>
                <p:cNvSpPr/>
                <p:nvPr/>
              </p:nvSpPr>
              <p:spPr>
                <a:xfrm>
                  <a:off x="1849" y="442"/>
                  <a:ext cx="680" cy="767"/>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分厂副经理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44" name="矩形 393343"/>
                <p:cNvSpPr/>
                <p:nvPr/>
              </p:nvSpPr>
              <p:spPr>
                <a:xfrm>
                  <a:off x="1806" y="442"/>
                  <a:ext cx="766"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47" name="组合 393346"/>
              <p:cNvGrpSpPr/>
              <p:nvPr/>
            </p:nvGrpSpPr>
            <p:grpSpPr>
              <a:xfrm>
                <a:off x="2572" y="442"/>
                <a:ext cx="766" cy="767"/>
                <a:chOff x="2572" y="442"/>
                <a:chExt cx="766" cy="767"/>
              </a:xfrm>
            </p:grpSpPr>
            <p:sp>
              <p:nvSpPr>
                <p:cNvPr id="393255" name="矩形 393254"/>
                <p:cNvSpPr/>
                <p:nvPr/>
              </p:nvSpPr>
              <p:spPr>
                <a:xfrm>
                  <a:off x="2615" y="442"/>
                  <a:ext cx="680" cy="767"/>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部门经理</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分厂经理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46" name="矩形 393345"/>
                <p:cNvSpPr/>
                <p:nvPr/>
              </p:nvSpPr>
              <p:spPr>
                <a:xfrm>
                  <a:off x="2572" y="442"/>
                  <a:ext cx="766"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49" name="组合 393348"/>
              <p:cNvGrpSpPr/>
              <p:nvPr/>
            </p:nvGrpSpPr>
            <p:grpSpPr>
              <a:xfrm>
                <a:off x="3338" y="442"/>
                <a:ext cx="726" cy="767"/>
                <a:chOff x="3338" y="442"/>
                <a:chExt cx="726" cy="767"/>
              </a:xfrm>
            </p:grpSpPr>
            <p:sp>
              <p:nvSpPr>
                <p:cNvPr id="393256" name="矩形 393255"/>
                <p:cNvSpPr/>
                <p:nvPr/>
              </p:nvSpPr>
              <p:spPr>
                <a:xfrm>
                  <a:off x="3381" y="442"/>
                  <a:ext cx="640" cy="767"/>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zh-CN" altLang="en-US" sz="1200" dirty="0">
                      <a:latin typeface="Times New Roman" panose="02020603050405020304" charset="0"/>
                    </a:rPr>
                    <a:t>分管副总</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348" name="矩形 393347"/>
                <p:cNvSpPr/>
                <p:nvPr/>
              </p:nvSpPr>
              <p:spPr>
                <a:xfrm>
                  <a:off x="3338" y="442"/>
                  <a:ext cx="726"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51" name="组合 393350"/>
              <p:cNvGrpSpPr/>
              <p:nvPr/>
            </p:nvGrpSpPr>
            <p:grpSpPr>
              <a:xfrm>
                <a:off x="4064" y="442"/>
                <a:ext cx="646" cy="767"/>
                <a:chOff x="4064" y="442"/>
                <a:chExt cx="646" cy="767"/>
              </a:xfrm>
            </p:grpSpPr>
            <p:sp>
              <p:nvSpPr>
                <p:cNvPr id="393257" name="矩形 393256"/>
                <p:cNvSpPr/>
                <p:nvPr/>
              </p:nvSpPr>
              <p:spPr>
                <a:xfrm>
                  <a:off x="4107" y="442"/>
                  <a:ext cx="560" cy="767"/>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总经理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50" name="矩形 393349"/>
                <p:cNvSpPr/>
                <p:nvPr/>
              </p:nvSpPr>
              <p:spPr>
                <a:xfrm>
                  <a:off x="4064" y="442"/>
                  <a:ext cx="646"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53" name="组合 393352"/>
              <p:cNvGrpSpPr/>
              <p:nvPr/>
            </p:nvGrpSpPr>
            <p:grpSpPr>
              <a:xfrm>
                <a:off x="4710" y="442"/>
                <a:ext cx="686" cy="767"/>
                <a:chOff x="4710" y="442"/>
                <a:chExt cx="686" cy="767"/>
              </a:xfrm>
            </p:grpSpPr>
            <p:sp>
              <p:nvSpPr>
                <p:cNvPr id="393258" name="矩形 393257"/>
                <p:cNvSpPr/>
                <p:nvPr/>
              </p:nvSpPr>
              <p:spPr>
                <a:xfrm>
                  <a:off x="4753" y="442"/>
                  <a:ext cx="600" cy="767"/>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董事长</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52" name="矩形 393351"/>
                <p:cNvSpPr/>
                <p:nvPr/>
              </p:nvSpPr>
              <p:spPr>
                <a:xfrm>
                  <a:off x="4710" y="442"/>
                  <a:ext cx="686"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55" name="组合 393354"/>
              <p:cNvGrpSpPr/>
              <p:nvPr/>
            </p:nvGrpSpPr>
            <p:grpSpPr>
              <a:xfrm>
                <a:off x="5396" y="442"/>
                <a:ext cx="594" cy="767"/>
                <a:chOff x="5396" y="442"/>
                <a:chExt cx="594" cy="767"/>
              </a:xfrm>
            </p:grpSpPr>
            <p:sp>
              <p:nvSpPr>
                <p:cNvPr id="393259" name="矩形 393258"/>
                <p:cNvSpPr/>
                <p:nvPr/>
              </p:nvSpPr>
              <p:spPr>
                <a:xfrm>
                  <a:off x="5439" y="442"/>
                  <a:ext cx="508" cy="767"/>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集团公司总裁</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54" name="矩形 393353"/>
                <p:cNvSpPr/>
                <p:nvPr/>
              </p:nvSpPr>
              <p:spPr>
                <a:xfrm>
                  <a:off x="5396" y="442"/>
                  <a:ext cx="594" cy="767"/>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57" name="组合 393356"/>
              <p:cNvGrpSpPr/>
              <p:nvPr/>
            </p:nvGrpSpPr>
            <p:grpSpPr>
              <a:xfrm>
                <a:off x="0" y="1209"/>
                <a:ext cx="584" cy="633"/>
                <a:chOff x="0" y="1209"/>
                <a:chExt cx="584" cy="633"/>
              </a:xfrm>
            </p:grpSpPr>
            <p:sp>
              <p:nvSpPr>
                <p:cNvPr id="393260" name="矩形 393259"/>
                <p:cNvSpPr/>
                <p:nvPr/>
              </p:nvSpPr>
              <p:spPr>
                <a:xfrm>
                  <a:off x="43" y="1209"/>
                  <a:ext cx="498" cy="633"/>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作业工人</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56" name="矩形 393355"/>
                <p:cNvSpPr/>
                <p:nvPr/>
              </p:nvSpPr>
              <p:spPr>
                <a:xfrm>
                  <a:off x="0" y="1209"/>
                  <a:ext cx="584"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59" name="组合 393358"/>
              <p:cNvGrpSpPr/>
              <p:nvPr/>
            </p:nvGrpSpPr>
            <p:grpSpPr>
              <a:xfrm>
                <a:off x="584" y="1209"/>
                <a:ext cx="464" cy="633"/>
                <a:chOff x="584" y="1209"/>
                <a:chExt cx="464" cy="633"/>
              </a:xfrm>
            </p:grpSpPr>
            <p:sp>
              <p:nvSpPr>
                <p:cNvPr id="393261" name="矩形 393260"/>
                <p:cNvSpPr/>
                <p:nvPr/>
              </p:nvSpPr>
              <p:spPr>
                <a:xfrm>
                  <a:off x="627" y="1209"/>
                  <a:ext cx="378"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58" name="矩形 393357"/>
                <p:cNvSpPr/>
                <p:nvPr/>
              </p:nvSpPr>
              <p:spPr>
                <a:xfrm>
                  <a:off x="584" y="1209"/>
                  <a:ext cx="464"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61" name="组合 393360"/>
              <p:cNvGrpSpPr/>
              <p:nvPr/>
            </p:nvGrpSpPr>
            <p:grpSpPr>
              <a:xfrm>
                <a:off x="1048" y="1209"/>
                <a:ext cx="758" cy="633"/>
                <a:chOff x="1048" y="1209"/>
                <a:chExt cx="758" cy="633"/>
              </a:xfrm>
            </p:grpSpPr>
            <p:sp>
              <p:nvSpPr>
                <p:cNvPr id="393262" name="矩形 393261"/>
                <p:cNvSpPr/>
                <p:nvPr/>
              </p:nvSpPr>
              <p:spPr>
                <a:xfrm>
                  <a:off x="1091" y="1209"/>
                  <a:ext cx="672"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dirty="0">
                      <a:latin typeface="Times New Roman" panose="02020603050405020304" charset="0"/>
                    </a:rPr>
                    <a:t>)</a:t>
                  </a:r>
                  <a:r>
                    <a:rPr lang="zh-CN" altLang="en-US" sz="1200" dirty="0">
                      <a:latin typeface="Times New Roman" panose="02020603050405020304" charset="0"/>
                    </a:rPr>
                    <a:t>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360" name="矩形 393359"/>
                <p:cNvSpPr/>
                <p:nvPr/>
              </p:nvSpPr>
              <p:spPr>
                <a:xfrm>
                  <a:off x="1048" y="1209"/>
                  <a:ext cx="758"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63" name="组合 393362"/>
              <p:cNvGrpSpPr/>
              <p:nvPr/>
            </p:nvGrpSpPr>
            <p:grpSpPr>
              <a:xfrm>
                <a:off x="1806" y="1209"/>
                <a:ext cx="766" cy="633"/>
                <a:chOff x="1806" y="1209"/>
                <a:chExt cx="766" cy="633"/>
              </a:xfrm>
            </p:grpSpPr>
            <p:sp>
              <p:nvSpPr>
                <p:cNvPr id="393263" name="矩形 393262"/>
                <p:cNvSpPr/>
                <p:nvPr/>
              </p:nvSpPr>
              <p:spPr>
                <a:xfrm>
                  <a:off x="1849" y="1209"/>
                  <a:ext cx="68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4</a:t>
                  </a:r>
                  <a:r>
                    <a:rPr lang="zh-CN" altLang="en-US" sz="1200" dirty="0">
                      <a:latin typeface="Times New Roman" panose="02020603050405020304" charset="0"/>
                    </a:rPr>
                    <a:t>～</a:t>
                  </a:r>
                  <a:r>
                    <a:rPr lang="en-US" altLang="zh-CN" sz="1200" dirty="0">
                      <a:latin typeface="Times New Roman" panose="02020603050405020304" charset="0"/>
                    </a:rPr>
                    <a:t>7</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3362" name="矩形 393361"/>
                <p:cNvSpPr/>
                <p:nvPr/>
              </p:nvSpPr>
              <p:spPr>
                <a:xfrm>
                  <a:off x="1806" y="1209"/>
                  <a:ext cx="76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65" name="组合 393364"/>
              <p:cNvGrpSpPr/>
              <p:nvPr/>
            </p:nvGrpSpPr>
            <p:grpSpPr>
              <a:xfrm>
                <a:off x="2572" y="1209"/>
                <a:ext cx="766" cy="633"/>
                <a:chOff x="2572" y="1209"/>
                <a:chExt cx="766" cy="633"/>
              </a:xfrm>
            </p:grpSpPr>
            <p:sp>
              <p:nvSpPr>
                <p:cNvPr id="393264" name="矩形 393263"/>
                <p:cNvSpPr/>
                <p:nvPr/>
              </p:nvSpPr>
              <p:spPr>
                <a:xfrm>
                  <a:off x="2615" y="1209"/>
                  <a:ext cx="68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8</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364" name="矩形 393363"/>
                <p:cNvSpPr/>
                <p:nvPr/>
              </p:nvSpPr>
              <p:spPr>
                <a:xfrm>
                  <a:off x="2572" y="1209"/>
                  <a:ext cx="76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67" name="组合 393366"/>
              <p:cNvGrpSpPr/>
              <p:nvPr/>
            </p:nvGrpSpPr>
            <p:grpSpPr>
              <a:xfrm>
                <a:off x="3338" y="1209"/>
                <a:ext cx="726" cy="633"/>
                <a:chOff x="3338" y="1209"/>
                <a:chExt cx="726" cy="633"/>
              </a:xfrm>
            </p:grpSpPr>
            <p:sp>
              <p:nvSpPr>
                <p:cNvPr id="393265" name="矩形 393264"/>
                <p:cNvSpPr/>
                <p:nvPr/>
              </p:nvSpPr>
              <p:spPr>
                <a:xfrm>
                  <a:off x="3381" y="1209"/>
                  <a:ext cx="640"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66" name="矩形 393365"/>
                <p:cNvSpPr/>
                <p:nvPr/>
              </p:nvSpPr>
              <p:spPr>
                <a:xfrm>
                  <a:off x="3338" y="1209"/>
                  <a:ext cx="72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69" name="组合 393368"/>
              <p:cNvGrpSpPr/>
              <p:nvPr/>
            </p:nvGrpSpPr>
            <p:grpSpPr>
              <a:xfrm>
                <a:off x="4064" y="1209"/>
                <a:ext cx="646" cy="633"/>
                <a:chOff x="4064" y="1209"/>
                <a:chExt cx="646" cy="633"/>
              </a:xfrm>
            </p:grpSpPr>
            <p:sp>
              <p:nvSpPr>
                <p:cNvPr id="393266" name="矩形 393265"/>
                <p:cNvSpPr/>
                <p:nvPr/>
              </p:nvSpPr>
              <p:spPr>
                <a:xfrm>
                  <a:off x="4107" y="1209"/>
                  <a:ext cx="56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68" name="矩形 393367"/>
                <p:cNvSpPr/>
                <p:nvPr/>
              </p:nvSpPr>
              <p:spPr>
                <a:xfrm>
                  <a:off x="4064" y="1209"/>
                  <a:ext cx="64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71" name="组合 393370"/>
              <p:cNvGrpSpPr/>
              <p:nvPr/>
            </p:nvGrpSpPr>
            <p:grpSpPr>
              <a:xfrm>
                <a:off x="4710" y="1209"/>
                <a:ext cx="686" cy="633"/>
                <a:chOff x="4710" y="1209"/>
                <a:chExt cx="686" cy="633"/>
              </a:xfrm>
            </p:grpSpPr>
            <p:sp>
              <p:nvSpPr>
                <p:cNvPr id="393267" name="矩形 393266"/>
                <p:cNvSpPr/>
                <p:nvPr/>
              </p:nvSpPr>
              <p:spPr>
                <a:xfrm>
                  <a:off x="4753" y="1209"/>
                  <a:ext cx="600"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70" name="矩形 393369"/>
                <p:cNvSpPr/>
                <p:nvPr/>
              </p:nvSpPr>
              <p:spPr>
                <a:xfrm>
                  <a:off x="4710" y="1209"/>
                  <a:ext cx="68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73" name="组合 393372"/>
              <p:cNvGrpSpPr/>
              <p:nvPr/>
            </p:nvGrpSpPr>
            <p:grpSpPr>
              <a:xfrm>
                <a:off x="5396" y="1209"/>
                <a:ext cx="594" cy="633"/>
                <a:chOff x="5396" y="1209"/>
                <a:chExt cx="594" cy="633"/>
              </a:xfrm>
            </p:grpSpPr>
            <p:sp>
              <p:nvSpPr>
                <p:cNvPr id="393268" name="矩形 393267"/>
                <p:cNvSpPr/>
                <p:nvPr/>
              </p:nvSpPr>
              <p:spPr>
                <a:xfrm>
                  <a:off x="5439" y="1209"/>
                  <a:ext cx="508"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72" name="矩形 393371"/>
                <p:cNvSpPr/>
                <p:nvPr/>
              </p:nvSpPr>
              <p:spPr>
                <a:xfrm>
                  <a:off x="5396" y="1209"/>
                  <a:ext cx="594"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75" name="组合 393374"/>
              <p:cNvGrpSpPr/>
              <p:nvPr/>
            </p:nvGrpSpPr>
            <p:grpSpPr>
              <a:xfrm>
                <a:off x="0" y="1842"/>
                <a:ext cx="584" cy="518"/>
                <a:chOff x="0" y="1842"/>
                <a:chExt cx="584" cy="518"/>
              </a:xfrm>
            </p:grpSpPr>
            <p:sp>
              <p:nvSpPr>
                <p:cNvPr id="393269" name="矩形 393268"/>
                <p:cNvSpPr/>
                <p:nvPr/>
              </p:nvSpPr>
              <p:spPr>
                <a:xfrm>
                  <a:off x="43" y="1842"/>
                  <a:ext cx="498" cy="518"/>
                </a:xfrm>
                <a:prstGeom prst="rect">
                  <a:avLst/>
                </a:prstGeom>
                <a:noFill/>
                <a:ln w="9525">
                  <a:noFill/>
                </a:ln>
              </p:spPr>
              <p:txBody>
                <a:bodyPr/>
                <a:p>
                  <a:pPr algn="ctr"/>
                  <a:r>
                    <a:rPr lang="zh-CN" altLang="en-US" sz="1200" dirty="0">
                      <a:latin typeface="Times New Roman" panose="02020603050405020304" charset="0"/>
                    </a:rPr>
                    <a:t>班组长</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职员</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74" name="矩形 393373"/>
                <p:cNvSpPr/>
                <p:nvPr/>
              </p:nvSpPr>
              <p:spPr>
                <a:xfrm>
                  <a:off x="0" y="1842"/>
                  <a:ext cx="58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77" name="组合 393376"/>
              <p:cNvGrpSpPr/>
              <p:nvPr/>
            </p:nvGrpSpPr>
            <p:grpSpPr>
              <a:xfrm>
                <a:off x="584" y="1842"/>
                <a:ext cx="464" cy="518"/>
                <a:chOff x="584" y="1842"/>
                <a:chExt cx="464" cy="518"/>
              </a:xfrm>
            </p:grpSpPr>
            <p:sp>
              <p:nvSpPr>
                <p:cNvPr id="393270" name="矩形 393269"/>
                <p:cNvSpPr/>
                <p:nvPr/>
              </p:nvSpPr>
              <p:spPr>
                <a:xfrm>
                  <a:off x="627" y="1842"/>
                  <a:ext cx="37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76" name="矩形 393375"/>
                <p:cNvSpPr/>
                <p:nvPr/>
              </p:nvSpPr>
              <p:spPr>
                <a:xfrm>
                  <a:off x="584" y="1842"/>
                  <a:ext cx="46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79" name="组合 393378"/>
              <p:cNvGrpSpPr/>
              <p:nvPr/>
            </p:nvGrpSpPr>
            <p:grpSpPr>
              <a:xfrm>
                <a:off x="1048" y="1842"/>
                <a:ext cx="758" cy="518"/>
                <a:chOff x="1048" y="1842"/>
                <a:chExt cx="758" cy="518"/>
              </a:xfrm>
            </p:grpSpPr>
            <p:sp>
              <p:nvSpPr>
                <p:cNvPr id="393271" name="矩形 393270"/>
                <p:cNvSpPr/>
                <p:nvPr/>
              </p:nvSpPr>
              <p:spPr>
                <a:xfrm>
                  <a:off x="1091" y="1842"/>
                  <a:ext cx="672"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dirty="0">
                      <a:latin typeface="Times New Roman" panose="02020603050405020304" charset="0"/>
                    </a:rPr>
                    <a:t>)</a:t>
                  </a:r>
                  <a:r>
                    <a:rPr lang="zh-CN" altLang="en-US" sz="1200" dirty="0">
                      <a:latin typeface="Times New Roman" panose="02020603050405020304" charset="0"/>
                    </a:rPr>
                    <a:t>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378" name="矩形 393377"/>
                <p:cNvSpPr/>
                <p:nvPr/>
              </p:nvSpPr>
              <p:spPr>
                <a:xfrm>
                  <a:off x="1048" y="1842"/>
                  <a:ext cx="758"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81" name="组合 393380"/>
              <p:cNvGrpSpPr/>
              <p:nvPr/>
            </p:nvGrpSpPr>
            <p:grpSpPr>
              <a:xfrm>
                <a:off x="1806" y="1842"/>
                <a:ext cx="766" cy="518"/>
                <a:chOff x="1806" y="1842"/>
                <a:chExt cx="766" cy="518"/>
              </a:xfrm>
            </p:grpSpPr>
            <p:sp>
              <p:nvSpPr>
                <p:cNvPr id="393272" name="矩形 393271"/>
                <p:cNvSpPr/>
                <p:nvPr/>
              </p:nvSpPr>
              <p:spPr>
                <a:xfrm>
                  <a:off x="1849" y="1842"/>
                  <a:ext cx="68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4</a:t>
                  </a:r>
                  <a:r>
                    <a:rPr lang="zh-CN" altLang="en-US" sz="1200" dirty="0">
                      <a:latin typeface="Times New Roman" panose="02020603050405020304" charset="0"/>
                    </a:rPr>
                    <a:t>～</a:t>
                  </a:r>
                  <a:r>
                    <a:rPr lang="en-US" altLang="zh-CN" sz="1200" dirty="0">
                      <a:latin typeface="Times New Roman" panose="02020603050405020304" charset="0"/>
                    </a:rPr>
                    <a:t>7</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3380" name="矩形 393379"/>
                <p:cNvSpPr/>
                <p:nvPr/>
              </p:nvSpPr>
              <p:spPr>
                <a:xfrm>
                  <a:off x="1806" y="1842"/>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83" name="组合 393382"/>
              <p:cNvGrpSpPr/>
              <p:nvPr/>
            </p:nvGrpSpPr>
            <p:grpSpPr>
              <a:xfrm>
                <a:off x="2572" y="1842"/>
                <a:ext cx="766" cy="518"/>
                <a:chOff x="2572" y="1842"/>
                <a:chExt cx="766" cy="518"/>
              </a:xfrm>
            </p:grpSpPr>
            <p:sp>
              <p:nvSpPr>
                <p:cNvPr id="393273" name="矩形 393272"/>
                <p:cNvSpPr/>
                <p:nvPr/>
              </p:nvSpPr>
              <p:spPr>
                <a:xfrm>
                  <a:off x="2615" y="1842"/>
                  <a:ext cx="68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8</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382" name="矩形 393381"/>
                <p:cNvSpPr/>
                <p:nvPr/>
              </p:nvSpPr>
              <p:spPr>
                <a:xfrm>
                  <a:off x="2572" y="1842"/>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85" name="组合 393384"/>
              <p:cNvGrpSpPr/>
              <p:nvPr/>
            </p:nvGrpSpPr>
            <p:grpSpPr>
              <a:xfrm>
                <a:off x="3338" y="1842"/>
                <a:ext cx="726" cy="518"/>
                <a:chOff x="3338" y="1842"/>
                <a:chExt cx="726" cy="518"/>
              </a:xfrm>
            </p:grpSpPr>
            <p:sp>
              <p:nvSpPr>
                <p:cNvPr id="393274" name="矩形 393273"/>
                <p:cNvSpPr/>
                <p:nvPr/>
              </p:nvSpPr>
              <p:spPr>
                <a:xfrm>
                  <a:off x="3381" y="1842"/>
                  <a:ext cx="64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84" name="矩形 393383"/>
                <p:cNvSpPr/>
                <p:nvPr/>
              </p:nvSpPr>
              <p:spPr>
                <a:xfrm>
                  <a:off x="3338" y="1842"/>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87" name="组合 393386"/>
              <p:cNvGrpSpPr/>
              <p:nvPr/>
            </p:nvGrpSpPr>
            <p:grpSpPr>
              <a:xfrm>
                <a:off x="4064" y="1842"/>
                <a:ext cx="646" cy="518"/>
                <a:chOff x="4064" y="1842"/>
                <a:chExt cx="646" cy="518"/>
              </a:xfrm>
            </p:grpSpPr>
            <p:sp>
              <p:nvSpPr>
                <p:cNvPr id="393275" name="矩形 393274"/>
                <p:cNvSpPr/>
                <p:nvPr/>
              </p:nvSpPr>
              <p:spPr>
                <a:xfrm>
                  <a:off x="4107" y="1842"/>
                  <a:ext cx="56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86" name="矩形 393385"/>
                <p:cNvSpPr/>
                <p:nvPr/>
              </p:nvSpPr>
              <p:spPr>
                <a:xfrm>
                  <a:off x="4064" y="1842"/>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89" name="组合 393388"/>
              <p:cNvGrpSpPr/>
              <p:nvPr/>
            </p:nvGrpSpPr>
            <p:grpSpPr>
              <a:xfrm>
                <a:off x="4710" y="1842"/>
                <a:ext cx="686" cy="518"/>
                <a:chOff x="4710" y="1842"/>
                <a:chExt cx="686" cy="518"/>
              </a:xfrm>
            </p:grpSpPr>
            <p:sp>
              <p:nvSpPr>
                <p:cNvPr id="393276" name="矩形 393275"/>
                <p:cNvSpPr/>
                <p:nvPr/>
              </p:nvSpPr>
              <p:spPr>
                <a:xfrm>
                  <a:off x="4753" y="1842"/>
                  <a:ext cx="60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88" name="矩形 393387"/>
                <p:cNvSpPr/>
                <p:nvPr/>
              </p:nvSpPr>
              <p:spPr>
                <a:xfrm>
                  <a:off x="4710" y="1842"/>
                  <a:ext cx="68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91" name="组合 393390"/>
              <p:cNvGrpSpPr/>
              <p:nvPr/>
            </p:nvGrpSpPr>
            <p:grpSpPr>
              <a:xfrm>
                <a:off x="5396" y="1842"/>
                <a:ext cx="594" cy="518"/>
                <a:chOff x="5396" y="1842"/>
                <a:chExt cx="594" cy="518"/>
              </a:xfrm>
            </p:grpSpPr>
            <p:sp>
              <p:nvSpPr>
                <p:cNvPr id="393277" name="矩形 393276"/>
                <p:cNvSpPr/>
                <p:nvPr/>
              </p:nvSpPr>
              <p:spPr>
                <a:xfrm>
                  <a:off x="5439" y="1842"/>
                  <a:ext cx="50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390" name="矩形 393389"/>
                <p:cNvSpPr/>
                <p:nvPr/>
              </p:nvSpPr>
              <p:spPr>
                <a:xfrm>
                  <a:off x="5396" y="1842"/>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93" name="组合 393392"/>
              <p:cNvGrpSpPr/>
              <p:nvPr/>
            </p:nvGrpSpPr>
            <p:grpSpPr>
              <a:xfrm>
                <a:off x="0" y="2360"/>
                <a:ext cx="584" cy="1113"/>
                <a:chOff x="0" y="2360"/>
                <a:chExt cx="584" cy="1113"/>
              </a:xfrm>
            </p:grpSpPr>
            <p:sp>
              <p:nvSpPr>
                <p:cNvPr id="393278" name="矩形 393277"/>
                <p:cNvSpPr/>
                <p:nvPr/>
              </p:nvSpPr>
              <p:spPr>
                <a:xfrm>
                  <a:off x="43" y="2360"/>
                  <a:ext cx="498" cy="1113"/>
                </a:xfrm>
                <a:prstGeom prst="rect">
                  <a:avLst/>
                </a:prstGeom>
                <a:noFill/>
                <a:ln w="9525">
                  <a:noFill/>
                </a:ln>
              </p:spPr>
              <p:txBody>
                <a:bodyPr/>
                <a:p>
                  <a:pPr algn="ctr"/>
                  <a:endParaRPr lang="en-US" altLang="zh-CN" sz="1200" dirty="0">
                    <a:latin typeface="Times New Roman" panose="02020603050405020304" charset="0"/>
                  </a:endParaRPr>
                </a:p>
                <a:p>
                  <a:pPr algn="ctr"/>
                  <a:endParaRPr lang="en-US" altLang="zh-CN" sz="1200" dirty="0">
                    <a:latin typeface="Times New Roman" panose="02020603050405020304" charset="0"/>
                  </a:endParaRPr>
                </a:p>
                <a:p>
                  <a:pPr algn="ctr"/>
                  <a:r>
                    <a:rPr lang="zh-CN" altLang="en-US" sz="1200" dirty="0">
                      <a:latin typeface="Times New Roman" panose="02020603050405020304" charset="0"/>
                    </a:rPr>
                    <a:t>科长车间主任</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392" name="矩形 393391"/>
                <p:cNvSpPr/>
                <p:nvPr/>
              </p:nvSpPr>
              <p:spPr>
                <a:xfrm>
                  <a:off x="0" y="2360"/>
                  <a:ext cx="584" cy="111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95" name="组合 393394"/>
              <p:cNvGrpSpPr/>
              <p:nvPr/>
            </p:nvGrpSpPr>
            <p:grpSpPr>
              <a:xfrm>
                <a:off x="584" y="2360"/>
                <a:ext cx="1222" cy="633"/>
                <a:chOff x="584" y="2360"/>
                <a:chExt cx="1222" cy="633"/>
              </a:xfrm>
            </p:grpSpPr>
            <p:sp>
              <p:nvSpPr>
                <p:cNvPr id="393279" name="矩形 393278"/>
                <p:cNvSpPr/>
                <p:nvPr/>
              </p:nvSpPr>
              <p:spPr>
                <a:xfrm>
                  <a:off x="627" y="2360"/>
                  <a:ext cx="1136" cy="633"/>
                </a:xfrm>
                <a:prstGeom prst="rect">
                  <a:avLst/>
                </a:prstGeom>
                <a:noFill/>
                <a:ln w="9525">
                  <a:noFill/>
                </a:ln>
              </p:spPr>
              <p:txBody>
                <a:bodyPr/>
                <a:p>
                  <a:r>
                    <a:rPr lang="zh-CN" altLang="en-US" sz="1000" dirty="0">
                      <a:latin typeface="Times New Roman" panose="02020603050405020304" charset="0"/>
                    </a:rPr>
                    <a:t>直接领导为分厂副经理</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394" name="矩形 393393"/>
                <p:cNvSpPr/>
                <p:nvPr/>
              </p:nvSpPr>
              <p:spPr>
                <a:xfrm>
                  <a:off x="584" y="2360"/>
                  <a:ext cx="1222"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97" name="组合 393396"/>
              <p:cNvGrpSpPr/>
              <p:nvPr/>
            </p:nvGrpSpPr>
            <p:grpSpPr>
              <a:xfrm>
                <a:off x="1806" y="2360"/>
                <a:ext cx="766" cy="633"/>
                <a:chOff x="1806" y="2360"/>
                <a:chExt cx="766" cy="633"/>
              </a:xfrm>
            </p:grpSpPr>
            <p:sp>
              <p:nvSpPr>
                <p:cNvPr id="393280" name="矩形 393279"/>
                <p:cNvSpPr/>
                <p:nvPr/>
              </p:nvSpPr>
              <p:spPr>
                <a:xfrm>
                  <a:off x="1849" y="2360"/>
                  <a:ext cx="680" cy="633"/>
                </a:xfrm>
                <a:prstGeom prst="rect">
                  <a:avLst/>
                </a:prstGeom>
                <a:noFill/>
                <a:ln w="9525">
                  <a:noFill/>
                </a:ln>
              </p:spPr>
              <p:txBody>
                <a:bodyPr/>
                <a:p>
                  <a:r>
                    <a:rPr lang="en-US" altLang="zh-CN" sz="1200" dirty="0">
                      <a:latin typeface="Times New Roman" panose="02020603050405020304" charset="0"/>
                    </a:rPr>
                    <a:t>3</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dirty="0">
                      <a:latin typeface="Times New Roman" panose="02020603050405020304" charset="0"/>
                    </a:rPr>
                    <a:t>)</a:t>
                  </a:r>
                  <a:r>
                    <a:rPr lang="zh-CN" altLang="en-US" sz="1200" dirty="0">
                      <a:latin typeface="Times New Roman" panose="02020603050405020304" charset="0"/>
                    </a:rPr>
                    <a:t>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396" name="矩形 393395"/>
                <p:cNvSpPr/>
                <p:nvPr/>
              </p:nvSpPr>
              <p:spPr>
                <a:xfrm>
                  <a:off x="1806" y="2360"/>
                  <a:ext cx="76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399" name="组合 393398"/>
              <p:cNvGrpSpPr/>
              <p:nvPr/>
            </p:nvGrpSpPr>
            <p:grpSpPr>
              <a:xfrm>
                <a:off x="2572" y="2360"/>
                <a:ext cx="766" cy="633"/>
                <a:chOff x="2572" y="2360"/>
                <a:chExt cx="766" cy="633"/>
              </a:xfrm>
            </p:grpSpPr>
            <p:sp>
              <p:nvSpPr>
                <p:cNvPr id="393281" name="矩形 393280"/>
                <p:cNvSpPr/>
                <p:nvPr/>
              </p:nvSpPr>
              <p:spPr>
                <a:xfrm>
                  <a:off x="2615" y="2360"/>
                  <a:ext cx="680" cy="633"/>
                </a:xfrm>
                <a:prstGeom prst="rect">
                  <a:avLst/>
                </a:prstGeom>
                <a:noFill/>
                <a:ln w="9525">
                  <a:noFill/>
                </a:ln>
              </p:spPr>
              <p:txBody>
                <a:bodyPr/>
                <a:p>
                  <a:r>
                    <a:rPr lang="en-US" altLang="zh-CN" sz="1200" dirty="0">
                      <a:latin typeface="Times New Roman" panose="02020603050405020304" charset="0"/>
                    </a:rPr>
                    <a:t>4</a:t>
                  </a:r>
                  <a:r>
                    <a:rPr lang="zh-CN" altLang="en-US" sz="1200" dirty="0">
                      <a:latin typeface="Times New Roman" panose="02020603050405020304" charset="0"/>
                    </a:rPr>
                    <a:t>～</a:t>
                  </a:r>
                  <a:r>
                    <a:rPr lang="en-US" altLang="zh-CN" sz="1200" dirty="0">
                      <a:latin typeface="Times New Roman" panose="02020603050405020304" charset="0"/>
                    </a:rPr>
                    <a:t>7</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3398" name="矩形 393397"/>
                <p:cNvSpPr/>
                <p:nvPr/>
              </p:nvSpPr>
              <p:spPr>
                <a:xfrm>
                  <a:off x="2572" y="2360"/>
                  <a:ext cx="76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01" name="组合 393400"/>
              <p:cNvGrpSpPr/>
              <p:nvPr/>
            </p:nvGrpSpPr>
            <p:grpSpPr>
              <a:xfrm>
                <a:off x="3338" y="2360"/>
                <a:ext cx="726" cy="633"/>
                <a:chOff x="3338" y="2360"/>
                <a:chExt cx="726" cy="633"/>
              </a:xfrm>
            </p:grpSpPr>
            <p:sp>
              <p:nvSpPr>
                <p:cNvPr id="393282" name="矩形 393281"/>
                <p:cNvSpPr/>
                <p:nvPr/>
              </p:nvSpPr>
              <p:spPr>
                <a:xfrm>
                  <a:off x="3381" y="2360"/>
                  <a:ext cx="640" cy="633"/>
                </a:xfrm>
                <a:prstGeom prst="rect">
                  <a:avLst/>
                </a:prstGeom>
                <a:noFill/>
                <a:ln w="9525">
                  <a:noFill/>
                </a:ln>
              </p:spPr>
              <p:txBody>
                <a:bodyPr/>
                <a:p>
                  <a:r>
                    <a:rPr lang="en-US" altLang="zh-CN" sz="1200" dirty="0">
                      <a:latin typeface="Times New Roman" panose="02020603050405020304" charset="0"/>
                    </a:rPr>
                    <a:t>8</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00" name="矩形 393399"/>
                <p:cNvSpPr/>
                <p:nvPr/>
              </p:nvSpPr>
              <p:spPr>
                <a:xfrm>
                  <a:off x="3338" y="2360"/>
                  <a:ext cx="72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03" name="组合 393402"/>
              <p:cNvGrpSpPr/>
              <p:nvPr/>
            </p:nvGrpSpPr>
            <p:grpSpPr>
              <a:xfrm>
                <a:off x="4064" y="2360"/>
                <a:ext cx="646" cy="633"/>
                <a:chOff x="4064" y="2360"/>
                <a:chExt cx="646" cy="633"/>
              </a:xfrm>
            </p:grpSpPr>
            <p:sp>
              <p:nvSpPr>
                <p:cNvPr id="393283" name="矩形 393282"/>
                <p:cNvSpPr/>
                <p:nvPr/>
              </p:nvSpPr>
              <p:spPr>
                <a:xfrm>
                  <a:off x="4107" y="2360"/>
                  <a:ext cx="560"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02" name="矩形 393401"/>
                <p:cNvSpPr/>
                <p:nvPr/>
              </p:nvSpPr>
              <p:spPr>
                <a:xfrm>
                  <a:off x="4064" y="2360"/>
                  <a:ext cx="64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05" name="组合 393404"/>
              <p:cNvGrpSpPr/>
              <p:nvPr/>
            </p:nvGrpSpPr>
            <p:grpSpPr>
              <a:xfrm>
                <a:off x="4710" y="2360"/>
                <a:ext cx="686" cy="633"/>
                <a:chOff x="4710" y="2360"/>
                <a:chExt cx="686" cy="633"/>
              </a:xfrm>
            </p:grpSpPr>
            <p:sp>
              <p:nvSpPr>
                <p:cNvPr id="393284" name="矩形 393283"/>
                <p:cNvSpPr/>
                <p:nvPr/>
              </p:nvSpPr>
              <p:spPr>
                <a:xfrm>
                  <a:off x="4753" y="2360"/>
                  <a:ext cx="600"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04" name="矩形 393403"/>
                <p:cNvSpPr/>
                <p:nvPr/>
              </p:nvSpPr>
              <p:spPr>
                <a:xfrm>
                  <a:off x="4710" y="2360"/>
                  <a:ext cx="68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07" name="组合 393406"/>
              <p:cNvGrpSpPr/>
              <p:nvPr/>
            </p:nvGrpSpPr>
            <p:grpSpPr>
              <a:xfrm>
                <a:off x="5396" y="2360"/>
                <a:ext cx="594" cy="633"/>
                <a:chOff x="5396" y="2360"/>
                <a:chExt cx="594" cy="633"/>
              </a:xfrm>
            </p:grpSpPr>
            <p:sp>
              <p:nvSpPr>
                <p:cNvPr id="393285" name="矩形 393284"/>
                <p:cNvSpPr/>
                <p:nvPr/>
              </p:nvSpPr>
              <p:spPr>
                <a:xfrm>
                  <a:off x="5439" y="2360"/>
                  <a:ext cx="508"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06" name="矩形 393405"/>
                <p:cNvSpPr/>
                <p:nvPr/>
              </p:nvSpPr>
              <p:spPr>
                <a:xfrm>
                  <a:off x="5396" y="2360"/>
                  <a:ext cx="594"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09" name="组合 393408"/>
              <p:cNvGrpSpPr/>
              <p:nvPr/>
            </p:nvGrpSpPr>
            <p:grpSpPr>
              <a:xfrm>
                <a:off x="584" y="2993"/>
                <a:ext cx="1222" cy="480"/>
                <a:chOff x="584" y="2993"/>
                <a:chExt cx="1222" cy="480"/>
              </a:xfrm>
            </p:grpSpPr>
            <p:sp>
              <p:nvSpPr>
                <p:cNvPr id="393286" name="矩形 393285"/>
                <p:cNvSpPr/>
                <p:nvPr/>
              </p:nvSpPr>
              <p:spPr>
                <a:xfrm>
                  <a:off x="627" y="2993"/>
                  <a:ext cx="1136" cy="480"/>
                </a:xfrm>
                <a:prstGeom prst="rect">
                  <a:avLst/>
                </a:prstGeom>
                <a:noFill/>
                <a:ln w="9525">
                  <a:noFill/>
                </a:ln>
              </p:spPr>
              <p:txBody>
                <a:bodyPr/>
                <a:p>
                  <a:r>
                    <a:rPr lang="zh-CN" altLang="en-US" sz="1000" dirty="0">
                      <a:latin typeface="Times New Roman" panose="02020603050405020304" charset="0"/>
                    </a:rPr>
                    <a:t>直接领导为部门经理或分厂经理</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08" name="矩形 393407"/>
                <p:cNvSpPr/>
                <p:nvPr/>
              </p:nvSpPr>
              <p:spPr>
                <a:xfrm>
                  <a:off x="584" y="2993"/>
                  <a:ext cx="1222"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11" name="组合 393410"/>
              <p:cNvGrpSpPr/>
              <p:nvPr/>
            </p:nvGrpSpPr>
            <p:grpSpPr>
              <a:xfrm>
                <a:off x="1806" y="2993"/>
                <a:ext cx="766" cy="480"/>
                <a:chOff x="1806" y="2993"/>
                <a:chExt cx="766" cy="480"/>
              </a:xfrm>
            </p:grpSpPr>
            <p:sp>
              <p:nvSpPr>
                <p:cNvPr id="393287" name="矩形 393286"/>
                <p:cNvSpPr/>
                <p:nvPr/>
              </p:nvSpPr>
              <p:spPr>
                <a:xfrm>
                  <a:off x="1849" y="2993"/>
                  <a:ext cx="680"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10" name="矩形 393409"/>
                <p:cNvSpPr/>
                <p:nvPr/>
              </p:nvSpPr>
              <p:spPr>
                <a:xfrm>
                  <a:off x="1806" y="2993"/>
                  <a:ext cx="76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13" name="组合 393412"/>
              <p:cNvGrpSpPr/>
              <p:nvPr/>
            </p:nvGrpSpPr>
            <p:grpSpPr>
              <a:xfrm>
                <a:off x="2572" y="2993"/>
                <a:ext cx="766" cy="480"/>
                <a:chOff x="2572" y="2993"/>
                <a:chExt cx="766" cy="480"/>
              </a:xfrm>
            </p:grpSpPr>
            <p:sp>
              <p:nvSpPr>
                <p:cNvPr id="393288" name="矩形 393287"/>
                <p:cNvSpPr/>
                <p:nvPr/>
              </p:nvSpPr>
              <p:spPr>
                <a:xfrm>
                  <a:off x="2615" y="2993"/>
                  <a:ext cx="680" cy="480"/>
                </a:xfrm>
                <a:prstGeom prst="rect">
                  <a:avLst/>
                </a:prstGeom>
                <a:noFill/>
                <a:ln w="9525">
                  <a:noFill/>
                </a:ln>
              </p:spPr>
              <p:txBody>
                <a:bodyPr/>
                <a:p>
                  <a:r>
                    <a:rPr lang="en-US" altLang="zh-CN" sz="1200" dirty="0">
                      <a:latin typeface="Times New Roman" panose="02020603050405020304" charset="0"/>
                    </a:rPr>
                    <a:t>7</a:t>
                  </a:r>
                  <a:r>
                    <a:rPr lang="zh-CN" altLang="en-US" sz="1200" dirty="0">
                      <a:latin typeface="Times New Roman" panose="02020603050405020304" charset="0"/>
                    </a:rPr>
                    <a:t>天以内</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3412" name="矩形 393411"/>
                <p:cNvSpPr/>
                <p:nvPr/>
              </p:nvSpPr>
              <p:spPr>
                <a:xfrm>
                  <a:off x="2572" y="2993"/>
                  <a:ext cx="76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15" name="组合 393414"/>
              <p:cNvGrpSpPr/>
              <p:nvPr/>
            </p:nvGrpSpPr>
            <p:grpSpPr>
              <a:xfrm>
                <a:off x="3338" y="2993"/>
                <a:ext cx="726" cy="480"/>
                <a:chOff x="3338" y="2993"/>
                <a:chExt cx="726" cy="480"/>
              </a:xfrm>
            </p:grpSpPr>
            <p:sp>
              <p:nvSpPr>
                <p:cNvPr id="393289" name="矩形 393288"/>
                <p:cNvSpPr/>
                <p:nvPr/>
              </p:nvSpPr>
              <p:spPr>
                <a:xfrm>
                  <a:off x="3381" y="2993"/>
                  <a:ext cx="640" cy="480"/>
                </a:xfrm>
                <a:prstGeom prst="rect">
                  <a:avLst/>
                </a:prstGeom>
                <a:noFill/>
                <a:ln w="9525">
                  <a:noFill/>
                </a:ln>
              </p:spPr>
              <p:txBody>
                <a:bodyPr/>
                <a:p>
                  <a:r>
                    <a:rPr lang="en-US" altLang="zh-CN" sz="1200" dirty="0">
                      <a:latin typeface="Times New Roman" panose="02020603050405020304" charset="0"/>
                    </a:rPr>
                    <a:t>8</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14" name="矩形 393413"/>
                <p:cNvSpPr/>
                <p:nvPr/>
              </p:nvSpPr>
              <p:spPr>
                <a:xfrm>
                  <a:off x="3338" y="2993"/>
                  <a:ext cx="72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17" name="组合 393416"/>
              <p:cNvGrpSpPr/>
              <p:nvPr/>
            </p:nvGrpSpPr>
            <p:grpSpPr>
              <a:xfrm>
                <a:off x="4064" y="2993"/>
                <a:ext cx="646" cy="480"/>
                <a:chOff x="4064" y="2993"/>
                <a:chExt cx="646" cy="480"/>
              </a:xfrm>
            </p:grpSpPr>
            <p:sp>
              <p:nvSpPr>
                <p:cNvPr id="393290" name="矩形 393289"/>
                <p:cNvSpPr/>
                <p:nvPr/>
              </p:nvSpPr>
              <p:spPr>
                <a:xfrm>
                  <a:off x="4107" y="2993"/>
                  <a:ext cx="560"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16" name="矩形 393415"/>
                <p:cNvSpPr/>
                <p:nvPr/>
              </p:nvSpPr>
              <p:spPr>
                <a:xfrm>
                  <a:off x="4064" y="2993"/>
                  <a:ext cx="64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19" name="组合 393418"/>
              <p:cNvGrpSpPr/>
              <p:nvPr/>
            </p:nvGrpSpPr>
            <p:grpSpPr>
              <a:xfrm>
                <a:off x="4710" y="2993"/>
                <a:ext cx="686" cy="480"/>
                <a:chOff x="4710" y="2993"/>
                <a:chExt cx="686" cy="480"/>
              </a:xfrm>
            </p:grpSpPr>
            <p:sp>
              <p:nvSpPr>
                <p:cNvPr id="393291" name="矩形 393290"/>
                <p:cNvSpPr/>
                <p:nvPr/>
              </p:nvSpPr>
              <p:spPr>
                <a:xfrm>
                  <a:off x="4753" y="2993"/>
                  <a:ext cx="600"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18" name="矩形 393417"/>
                <p:cNvSpPr/>
                <p:nvPr/>
              </p:nvSpPr>
              <p:spPr>
                <a:xfrm>
                  <a:off x="4710" y="2993"/>
                  <a:ext cx="68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21" name="组合 393420"/>
              <p:cNvGrpSpPr/>
              <p:nvPr/>
            </p:nvGrpSpPr>
            <p:grpSpPr>
              <a:xfrm>
                <a:off x="5396" y="2993"/>
                <a:ext cx="594" cy="480"/>
                <a:chOff x="5396" y="2993"/>
                <a:chExt cx="594" cy="480"/>
              </a:xfrm>
            </p:grpSpPr>
            <p:sp>
              <p:nvSpPr>
                <p:cNvPr id="393292" name="矩形 393291"/>
                <p:cNvSpPr/>
                <p:nvPr/>
              </p:nvSpPr>
              <p:spPr>
                <a:xfrm>
                  <a:off x="5439" y="2993"/>
                  <a:ext cx="508"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20" name="矩形 393419"/>
                <p:cNvSpPr/>
                <p:nvPr/>
              </p:nvSpPr>
              <p:spPr>
                <a:xfrm>
                  <a:off x="5396" y="2993"/>
                  <a:ext cx="594"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23" name="组合 393422"/>
              <p:cNvGrpSpPr/>
              <p:nvPr/>
            </p:nvGrpSpPr>
            <p:grpSpPr>
              <a:xfrm>
                <a:off x="0" y="3473"/>
                <a:ext cx="584" cy="518"/>
                <a:chOff x="0" y="3473"/>
                <a:chExt cx="584" cy="518"/>
              </a:xfrm>
            </p:grpSpPr>
            <p:sp>
              <p:nvSpPr>
                <p:cNvPr id="393293" name="矩形 393292"/>
                <p:cNvSpPr/>
                <p:nvPr/>
              </p:nvSpPr>
              <p:spPr>
                <a:xfrm>
                  <a:off x="43" y="3473"/>
                  <a:ext cx="498" cy="518"/>
                </a:xfrm>
                <a:prstGeom prst="rect">
                  <a:avLst/>
                </a:prstGeom>
                <a:noFill/>
                <a:ln w="9525">
                  <a:noFill/>
                </a:ln>
              </p:spPr>
              <p:txBody>
                <a:bodyPr/>
                <a:p>
                  <a:pPr algn="ctr"/>
                  <a:r>
                    <a:rPr lang="zh-CN" altLang="en-US" sz="1200" dirty="0">
                      <a:latin typeface="Times New Roman" panose="02020603050405020304" charset="0"/>
                    </a:rPr>
                    <a:t>分厂</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副经理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422" name="矩形 393421"/>
                <p:cNvSpPr/>
                <p:nvPr/>
              </p:nvSpPr>
              <p:spPr>
                <a:xfrm>
                  <a:off x="0" y="3473"/>
                  <a:ext cx="58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25" name="组合 393424"/>
              <p:cNvGrpSpPr/>
              <p:nvPr/>
            </p:nvGrpSpPr>
            <p:grpSpPr>
              <a:xfrm>
                <a:off x="584" y="3473"/>
                <a:ext cx="464" cy="518"/>
                <a:chOff x="584" y="3473"/>
                <a:chExt cx="464" cy="518"/>
              </a:xfrm>
            </p:grpSpPr>
            <p:sp>
              <p:nvSpPr>
                <p:cNvPr id="393294" name="矩形 393293"/>
                <p:cNvSpPr/>
                <p:nvPr/>
              </p:nvSpPr>
              <p:spPr>
                <a:xfrm>
                  <a:off x="627" y="3473"/>
                  <a:ext cx="37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24" name="矩形 393423"/>
                <p:cNvSpPr/>
                <p:nvPr/>
              </p:nvSpPr>
              <p:spPr>
                <a:xfrm>
                  <a:off x="584" y="3473"/>
                  <a:ext cx="46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27" name="组合 393426"/>
              <p:cNvGrpSpPr/>
              <p:nvPr/>
            </p:nvGrpSpPr>
            <p:grpSpPr>
              <a:xfrm>
                <a:off x="1048" y="3473"/>
                <a:ext cx="758" cy="518"/>
                <a:chOff x="1048" y="3473"/>
                <a:chExt cx="758" cy="518"/>
              </a:xfrm>
            </p:grpSpPr>
            <p:sp>
              <p:nvSpPr>
                <p:cNvPr id="393295" name="矩形 393294"/>
                <p:cNvSpPr/>
                <p:nvPr/>
              </p:nvSpPr>
              <p:spPr>
                <a:xfrm>
                  <a:off x="1091" y="3473"/>
                  <a:ext cx="672"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26" name="矩形 393425"/>
                <p:cNvSpPr/>
                <p:nvPr/>
              </p:nvSpPr>
              <p:spPr>
                <a:xfrm>
                  <a:off x="1048" y="3473"/>
                  <a:ext cx="758"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29" name="组合 393428"/>
              <p:cNvGrpSpPr/>
              <p:nvPr/>
            </p:nvGrpSpPr>
            <p:grpSpPr>
              <a:xfrm>
                <a:off x="1806" y="3473"/>
                <a:ext cx="766" cy="518"/>
                <a:chOff x="1806" y="3473"/>
                <a:chExt cx="766" cy="518"/>
              </a:xfrm>
            </p:grpSpPr>
            <p:sp>
              <p:nvSpPr>
                <p:cNvPr id="393296" name="矩形 393295"/>
                <p:cNvSpPr/>
                <p:nvPr/>
              </p:nvSpPr>
              <p:spPr>
                <a:xfrm>
                  <a:off x="1849" y="3473"/>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28" name="矩形 393427"/>
                <p:cNvSpPr/>
                <p:nvPr/>
              </p:nvSpPr>
              <p:spPr>
                <a:xfrm>
                  <a:off x="1806" y="3473"/>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31" name="组合 393430"/>
              <p:cNvGrpSpPr/>
              <p:nvPr/>
            </p:nvGrpSpPr>
            <p:grpSpPr>
              <a:xfrm>
                <a:off x="2572" y="3473"/>
                <a:ext cx="766" cy="518"/>
                <a:chOff x="2572" y="3473"/>
                <a:chExt cx="766" cy="518"/>
              </a:xfrm>
            </p:grpSpPr>
            <p:sp>
              <p:nvSpPr>
                <p:cNvPr id="393297" name="矩形 393296"/>
                <p:cNvSpPr/>
                <p:nvPr/>
              </p:nvSpPr>
              <p:spPr>
                <a:xfrm>
                  <a:off x="2615" y="3473"/>
                  <a:ext cx="68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dirty="0">
                      <a:latin typeface="Times New Roman" panose="02020603050405020304" charset="0"/>
                    </a:rPr>
                    <a:t>)</a:t>
                  </a:r>
                  <a:r>
                    <a:rPr lang="zh-CN" altLang="en-US" sz="1200" dirty="0">
                      <a:latin typeface="Times New Roman" panose="02020603050405020304" charset="0"/>
                    </a:rPr>
                    <a:t>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30" name="矩形 393429"/>
                <p:cNvSpPr/>
                <p:nvPr/>
              </p:nvSpPr>
              <p:spPr>
                <a:xfrm>
                  <a:off x="2572" y="3473"/>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33" name="组合 393432"/>
              <p:cNvGrpSpPr/>
              <p:nvPr/>
            </p:nvGrpSpPr>
            <p:grpSpPr>
              <a:xfrm>
                <a:off x="3338" y="3473"/>
                <a:ext cx="726" cy="518"/>
                <a:chOff x="3338" y="3473"/>
                <a:chExt cx="726" cy="518"/>
              </a:xfrm>
            </p:grpSpPr>
            <p:sp>
              <p:nvSpPr>
                <p:cNvPr id="393298" name="矩形 393297"/>
                <p:cNvSpPr/>
                <p:nvPr/>
              </p:nvSpPr>
              <p:spPr>
                <a:xfrm>
                  <a:off x="3381" y="3473"/>
                  <a:ext cx="64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32" name="矩形 393431"/>
                <p:cNvSpPr/>
                <p:nvPr/>
              </p:nvSpPr>
              <p:spPr>
                <a:xfrm>
                  <a:off x="3338" y="3473"/>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35" name="组合 393434"/>
              <p:cNvGrpSpPr/>
              <p:nvPr/>
            </p:nvGrpSpPr>
            <p:grpSpPr>
              <a:xfrm>
                <a:off x="4064" y="3473"/>
                <a:ext cx="646" cy="518"/>
                <a:chOff x="4064" y="3473"/>
                <a:chExt cx="646" cy="518"/>
              </a:xfrm>
            </p:grpSpPr>
            <p:sp>
              <p:nvSpPr>
                <p:cNvPr id="393299" name="矩形 393298"/>
                <p:cNvSpPr/>
                <p:nvPr/>
              </p:nvSpPr>
              <p:spPr>
                <a:xfrm>
                  <a:off x="4107" y="3473"/>
                  <a:ext cx="56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34" name="矩形 393433"/>
                <p:cNvSpPr/>
                <p:nvPr/>
              </p:nvSpPr>
              <p:spPr>
                <a:xfrm>
                  <a:off x="4064" y="3473"/>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37" name="组合 393436"/>
              <p:cNvGrpSpPr/>
              <p:nvPr/>
            </p:nvGrpSpPr>
            <p:grpSpPr>
              <a:xfrm>
                <a:off x="4710" y="3473"/>
                <a:ext cx="686" cy="518"/>
                <a:chOff x="4710" y="3473"/>
                <a:chExt cx="686" cy="518"/>
              </a:xfrm>
            </p:grpSpPr>
            <p:sp>
              <p:nvSpPr>
                <p:cNvPr id="393300" name="矩形 393299"/>
                <p:cNvSpPr/>
                <p:nvPr/>
              </p:nvSpPr>
              <p:spPr>
                <a:xfrm>
                  <a:off x="4753" y="3473"/>
                  <a:ext cx="60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36" name="矩形 393435"/>
                <p:cNvSpPr/>
                <p:nvPr/>
              </p:nvSpPr>
              <p:spPr>
                <a:xfrm>
                  <a:off x="4710" y="3473"/>
                  <a:ext cx="68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39" name="组合 393438"/>
              <p:cNvGrpSpPr/>
              <p:nvPr/>
            </p:nvGrpSpPr>
            <p:grpSpPr>
              <a:xfrm>
                <a:off x="5396" y="3473"/>
                <a:ext cx="594" cy="518"/>
                <a:chOff x="5396" y="3473"/>
                <a:chExt cx="594" cy="518"/>
              </a:xfrm>
            </p:grpSpPr>
            <p:sp>
              <p:nvSpPr>
                <p:cNvPr id="393301" name="矩形 393300"/>
                <p:cNvSpPr/>
                <p:nvPr/>
              </p:nvSpPr>
              <p:spPr>
                <a:xfrm>
                  <a:off x="5439" y="3473"/>
                  <a:ext cx="50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38" name="矩形 393437"/>
                <p:cNvSpPr/>
                <p:nvPr/>
              </p:nvSpPr>
              <p:spPr>
                <a:xfrm>
                  <a:off x="5396" y="3473"/>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41" name="组合 393440"/>
              <p:cNvGrpSpPr/>
              <p:nvPr/>
            </p:nvGrpSpPr>
            <p:grpSpPr>
              <a:xfrm>
                <a:off x="0" y="3991"/>
                <a:ext cx="584" cy="518"/>
                <a:chOff x="0" y="3991"/>
                <a:chExt cx="584" cy="518"/>
              </a:xfrm>
            </p:grpSpPr>
            <p:sp>
              <p:nvSpPr>
                <p:cNvPr id="393302" name="矩形 393301"/>
                <p:cNvSpPr/>
                <p:nvPr/>
              </p:nvSpPr>
              <p:spPr>
                <a:xfrm>
                  <a:off x="43" y="3991"/>
                  <a:ext cx="498" cy="518"/>
                </a:xfrm>
                <a:prstGeom prst="rect">
                  <a:avLst/>
                </a:prstGeom>
                <a:noFill/>
                <a:ln w="9525">
                  <a:noFill/>
                </a:ln>
              </p:spPr>
              <p:txBody>
                <a:bodyPr/>
                <a:p>
                  <a:pPr algn="ctr"/>
                  <a:r>
                    <a:rPr lang="zh-CN" altLang="en-US" sz="1200" dirty="0">
                      <a:latin typeface="Times New Roman" panose="02020603050405020304" charset="0"/>
                    </a:rPr>
                    <a:t>分厂经理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440" name="矩形 393439"/>
                <p:cNvSpPr/>
                <p:nvPr/>
              </p:nvSpPr>
              <p:spPr>
                <a:xfrm>
                  <a:off x="0" y="3991"/>
                  <a:ext cx="58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43" name="组合 393442"/>
              <p:cNvGrpSpPr/>
              <p:nvPr/>
            </p:nvGrpSpPr>
            <p:grpSpPr>
              <a:xfrm>
                <a:off x="584" y="3991"/>
                <a:ext cx="464" cy="518"/>
                <a:chOff x="584" y="3991"/>
                <a:chExt cx="464" cy="518"/>
              </a:xfrm>
            </p:grpSpPr>
            <p:sp>
              <p:nvSpPr>
                <p:cNvPr id="393303" name="矩形 393302"/>
                <p:cNvSpPr/>
                <p:nvPr/>
              </p:nvSpPr>
              <p:spPr>
                <a:xfrm>
                  <a:off x="627" y="3991"/>
                  <a:ext cx="37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42" name="矩形 393441"/>
                <p:cNvSpPr/>
                <p:nvPr/>
              </p:nvSpPr>
              <p:spPr>
                <a:xfrm>
                  <a:off x="584" y="3991"/>
                  <a:ext cx="46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45" name="组合 393444"/>
              <p:cNvGrpSpPr/>
              <p:nvPr/>
            </p:nvGrpSpPr>
            <p:grpSpPr>
              <a:xfrm>
                <a:off x="1048" y="3991"/>
                <a:ext cx="758" cy="518"/>
                <a:chOff x="1048" y="3991"/>
                <a:chExt cx="758" cy="518"/>
              </a:xfrm>
            </p:grpSpPr>
            <p:sp>
              <p:nvSpPr>
                <p:cNvPr id="393304" name="矩形 393303"/>
                <p:cNvSpPr/>
                <p:nvPr/>
              </p:nvSpPr>
              <p:spPr>
                <a:xfrm>
                  <a:off x="1091" y="3991"/>
                  <a:ext cx="672"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44" name="矩形 393443"/>
                <p:cNvSpPr/>
                <p:nvPr/>
              </p:nvSpPr>
              <p:spPr>
                <a:xfrm>
                  <a:off x="1048" y="3991"/>
                  <a:ext cx="758"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47" name="组合 393446"/>
              <p:cNvGrpSpPr/>
              <p:nvPr/>
            </p:nvGrpSpPr>
            <p:grpSpPr>
              <a:xfrm>
                <a:off x="1806" y="3991"/>
                <a:ext cx="766" cy="518"/>
                <a:chOff x="1806" y="3991"/>
                <a:chExt cx="766" cy="518"/>
              </a:xfrm>
            </p:grpSpPr>
            <p:sp>
              <p:nvSpPr>
                <p:cNvPr id="393305" name="矩形 393304"/>
                <p:cNvSpPr/>
                <p:nvPr/>
              </p:nvSpPr>
              <p:spPr>
                <a:xfrm>
                  <a:off x="1849" y="3991"/>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46" name="矩形 393445"/>
                <p:cNvSpPr/>
                <p:nvPr/>
              </p:nvSpPr>
              <p:spPr>
                <a:xfrm>
                  <a:off x="1806" y="3991"/>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49" name="组合 393448"/>
              <p:cNvGrpSpPr/>
              <p:nvPr/>
            </p:nvGrpSpPr>
            <p:grpSpPr>
              <a:xfrm>
                <a:off x="2572" y="3991"/>
                <a:ext cx="766" cy="518"/>
                <a:chOff x="2572" y="3991"/>
                <a:chExt cx="766" cy="518"/>
              </a:xfrm>
            </p:grpSpPr>
            <p:sp>
              <p:nvSpPr>
                <p:cNvPr id="393306" name="矩形 393305"/>
                <p:cNvSpPr/>
                <p:nvPr/>
              </p:nvSpPr>
              <p:spPr>
                <a:xfrm>
                  <a:off x="2615" y="3991"/>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48" name="矩形 393447"/>
                <p:cNvSpPr/>
                <p:nvPr/>
              </p:nvSpPr>
              <p:spPr>
                <a:xfrm>
                  <a:off x="2572" y="3991"/>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51" name="组合 393450"/>
              <p:cNvGrpSpPr/>
              <p:nvPr/>
            </p:nvGrpSpPr>
            <p:grpSpPr>
              <a:xfrm>
                <a:off x="3338" y="3991"/>
                <a:ext cx="726" cy="518"/>
                <a:chOff x="3338" y="3991"/>
                <a:chExt cx="726" cy="518"/>
              </a:xfrm>
            </p:grpSpPr>
            <p:sp>
              <p:nvSpPr>
                <p:cNvPr id="393307" name="矩形 393306"/>
                <p:cNvSpPr/>
                <p:nvPr/>
              </p:nvSpPr>
              <p:spPr>
                <a:xfrm>
                  <a:off x="3381" y="3991"/>
                  <a:ext cx="64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50" name="矩形 393449"/>
                <p:cNvSpPr/>
                <p:nvPr/>
              </p:nvSpPr>
              <p:spPr>
                <a:xfrm>
                  <a:off x="3338" y="3991"/>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53" name="组合 393452"/>
              <p:cNvGrpSpPr/>
              <p:nvPr/>
            </p:nvGrpSpPr>
            <p:grpSpPr>
              <a:xfrm>
                <a:off x="4064" y="3991"/>
                <a:ext cx="646" cy="518"/>
                <a:chOff x="4064" y="3991"/>
                <a:chExt cx="646" cy="518"/>
              </a:xfrm>
            </p:grpSpPr>
            <p:sp>
              <p:nvSpPr>
                <p:cNvPr id="393308" name="矩形 393307"/>
                <p:cNvSpPr/>
                <p:nvPr/>
              </p:nvSpPr>
              <p:spPr>
                <a:xfrm>
                  <a:off x="4107" y="3991"/>
                  <a:ext cx="56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52" name="矩形 393451"/>
                <p:cNvSpPr/>
                <p:nvPr/>
              </p:nvSpPr>
              <p:spPr>
                <a:xfrm>
                  <a:off x="4064" y="3991"/>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55" name="组合 393454"/>
              <p:cNvGrpSpPr/>
              <p:nvPr/>
            </p:nvGrpSpPr>
            <p:grpSpPr>
              <a:xfrm>
                <a:off x="4710" y="3991"/>
                <a:ext cx="686" cy="518"/>
                <a:chOff x="4710" y="3991"/>
                <a:chExt cx="686" cy="518"/>
              </a:xfrm>
            </p:grpSpPr>
            <p:sp>
              <p:nvSpPr>
                <p:cNvPr id="393309" name="矩形 393308"/>
                <p:cNvSpPr/>
                <p:nvPr/>
              </p:nvSpPr>
              <p:spPr>
                <a:xfrm>
                  <a:off x="4753" y="3991"/>
                  <a:ext cx="60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54" name="矩形 393453"/>
                <p:cNvSpPr/>
                <p:nvPr/>
              </p:nvSpPr>
              <p:spPr>
                <a:xfrm>
                  <a:off x="4710" y="3991"/>
                  <a:ext cx="68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57" name="组合 393456"/>
              <p:cNvGrpSpPr/>
              <p:nvPr/>
            </p:nvGrpSpPr>
            <p:grpSpPr>
              <a:xfrm>
                <a:off x="5396" y="3991"/>
                <a:ext cx="594" cy="518"/>
                <a:chOff x="5396" y="3991"/>
                <a:chExt cx="594" cy="518"/>
              </a:xfrm>
            </p:grpSpPr>
            <p:sp>
              <p:nvSpPr>
                <p:cNvPr id="393310" name="矩形 393309"/>
                <p:cNvSpPr/>
                <p:nvPr/>
              </p:nvSpPr>
              <p:spPr>
                <a:xfrm>
                  <a:off x="5439" y="3991"/>
                  <a:ext cx="50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56" name="矩形 393455"/>
                <p:cNvSpPr/>
                <p:nvPr/>
              </p:nvSpPr>
              <p:spPr>
                <a:xfrm>
                  <a:off x="5396" y="3991"/>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59" name="组合 393458"/>
              <p:cNvGrpSpPr/>
              <p:nvPr/>
            </p:nvGrpSpPr>
            <p:grpSpPr>
              <a:xfrm>
                <a:off x="0" y="4509"/>
                <a:ext cx="584" cy="518"/>
                <a:chOff x="0" y="4509"/>
                <a:chExt cx="584" cy="518"/>
              </a:xfrm>
            </p:grpSpPr>
            <p:sp>
              <p:nvSpPr>
                <p:cNvPr id="393311" name="矩形 393310"/>
                <p:cNvSpPr/>
                <p:nvPr/>
              </p:nvSpPr>
              <p:spPr>
                <a:xfrm>
                  <a:off x="43" y="4509"/>
                  <a:ext cx="498" cy="518"/>
                </a:xfrm>
                <a:prstGeom prst="rect">
                  <a:avLst/>
                </a:prstGeom>
                <a:noFill/>
                <a:ln w="9525">
                  <a:noFill/>
                </a:ln>
              </p:spPr>
              <p:txBody>
                <a:bodyPr/>
                <a:p>
                  <a:pPr algn="ctr"/>
                  <a:r>
                    <a:rPr lang="zh-CN" altLang="en-US" sz="1200" dirty="0">
                      <a:latin typeface="Times New Roman" panose="02020603050405020304" charset="0"/>
                    </a:rPr>
                    <a:t>副总</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458" name="矩形 393457"/>
                <p:cNvSpPr/>
                <p:nvPr/>
              </p:nvSpPr>
              <p:spPr>
                <a:xfrm>
                  <a:off x="0" y="4509"/>
                  <a:ext cx="58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61" name="组合 393460"/>
              <p:cNvGrpSpPr/>
              <p:nvPr/>
            </p:nvGrpSpPr>
            <p:grpSpPr>
              <a:xfrm>
                <a:off x="584" y="4509"/>
                <a:ext cx="464" cy="518"/>
                <a:chOff x="584" y="4509"/>
                <a:chExt cx="464" cy="518"/>
              </a:xfrm>
            </p:grpSpPr>
            <p:sp>
              <p:nvSpPr>
                <p:cNvPr id="393312" name="矩形 393311"/>
                <p:cNvSpPr/>
                <p:nvPr/>
              </p:nvSpPr>
              <p:spPr>
                <a:xfrm>
                  <a:off x="627" y="4509"/>
                  <a:ext cx="37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60" name="矩形 393459"/>
                <p:cNvSpPr/>
                <p:nvPr/>
              </p:nvSpPr>
              <p:spPr>
                <a:xfrm>
                  <a:off x="584" y="4509"/>
                  <a:ext cx="46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63" name="组合 393462"/>
              <p:cNvGrpSpPr/>
              <p:nvPr/>
            </p:nvGrpSpPr>
            <p:grpSpPr>
              <a:xfrm>
                <a:off x="1048" y="4509"/>
                <a:ext cx="758" cy="518"/>
                <a:chOff x="1048" y="4509"/>
                <a:chExt cx="758" cy="518"/>
              </a:xfrm>
            </p:grpSpPr>
            <p:sp>
              <p:nvSpPr>
                <p:cNvPr id="393313" name="矩形 393312"/>
                <p:cNvSpPr/>
                <p:nvPr/>
              </p:nvSpPr>
              <p:spPr>
                <a:xfrm>
                  <a:off x="1091" y="4509"/>
                  <a:ext cx="672"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62" name="矩形 393461"/>
                <p:cNvSpPr/>
                <p:nvPr/>
              </p:nvSpPr>
              <p:spPr>
                <a:xfrm>
                  <a:off x="1048" y="4509"/>
                  <a:ext cx="758"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65" name="组合 393464"/>
              <p:cNvGrpSpPr/>
              <p:nvPr/>
            </p:nvGrpSpPr>
            <p:grpSpPr>
              <a:xfrm>
                <a:off x="1806" y="4509"/>
                <a:ext cx="766" cy="518"/>
                <a:chOff x="1806" y="4509"/>
                <a:chExt cx="766" cy="518"/>
              </a:xfrm>
            </p:grpSpPr>
            <p:sp>
              <p:nvSpPr>
                <p:cNvPr id="393314" name="矩形 393313"/>
                <p:cNvSpPr/>
                <p:nvPr/>
              </p:nvSpPr>
              <p:spPr>
                <a:xfrm>
                  <a:off x="1849" y="4509"/>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64" name="矩形 393463"/>
                <p:cNvSpPr/>
                <p:nvPr/>
              </p:nvSpPr>
              <p:spPr>
                <a:xfrm>
                  <a:off x="1806" y="4509"/>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67" name="组合 393466"/>
              <p:cNvGrpSpPr/>
              <p:nvPr/>
            </p:nvGrpSpPr>
            <p:grpSpPr>
              <a:xfrm>
                <a:off x="2572" y="4509"/>
                <a:ext cx="766" cy="518"/>
                <a:chOff x="2572" y="4509"/>
                <a:chExt cx="766" cy="518"/>
              </a:xfrm>
            </p:grpSpPr>
            <p:sp>
              <p:nvSpPr>
                <p:cNvPr id="393315" name="矩形 393314"/>
                <p:cNvSpPr/>
                <p:nvPr/>
              </p:nvSpPr>
              <p:spPr>
                <a:xfrm>
                  <a:off x="2615" y="4509"/>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66" name="矩形 393465"/>
                <p:cNvSpPr/>
                <p:nvPr/>
              </p:nvSpPr>
              <p:spPr>
                <a:xfrm>
                  <a:off x="2572" y="4509"/>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69" name="组合 393468"/>
              <p:cNvGrpSpPr/>
              <p:nvPr/>
            </p:nvGrpSpPr>
            <p:grpSpPr>
              <a:xfrm>
                <a:off x="3338" y="4509"/>
                <a:ext cx="726" cy="518"/>
                <a:chOff x="3338" y="4509"/>
                <a:chExt cx="726" cy="518"/>
              </a:xfrm>
            </p:grpSpPr>
            <p:sp>
              <p:nvSpPr>
                <p:cNvPr id="393316" name="矩形 393315"/>
                <p:cNvSpPr/>
                <p:nvPr/>
              </p:nvSpPr>
              <p:spPr>
                <a:xfrm>
                  <a:off x="3381" y="4509"/>
                  <a:ext cx="64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68" name="矩形 393467"/>
                <p:cNvSpPr/>
                <p:nvPr/>
              </p:nvSpPr>
              <p:spPr>
                <a:xfrm>
                  <a:off x="3338" y="4509"/>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71" name="组合 393470"/>
              <p:cNvGrpSpPr/>
              <p:nvPr/>
            </p:nvGrpSpPr>
            <p:grpSpPr>
              <a:xfrm>
                <a:off x="4064" y="4509"/>
                <a:ext cx="646" cy="518"/>
                <a:chOff x="4064" y="4509"/>
                <a:chExt cx="646" cy="518"/>
              </a:xfrm>
            </p:grpSpPr>
            <p:sp>
              <p:nvSpPr>
                <p:cNvPr id="393317" name="矩形 393316"/>
                <p:cNvSpPr/>
                <p:nvPr/>
              </p:nvSpPr>
              <p:spPr>
                <a:xfrm>
                  <a:off x="4107" y="4509"/>
                  <a:ext cx="56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70" name="矩形 393469"/>
                <p:cNvSpPr/>
                <p:nvPr/>
              </p:nvSpPr>
              <p:spPr>
                <a:xfrm>
                  <a:off x="4064" y="4509"/>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73" name="组合 393472"/>
              <p:cNvGrpSpPr/>
              <p:nvPr/>
            </p:nvGrpSpPr>
            <p:grpSpPr>
              <a:xfrm>
                <a:off x="4710" y="4509"/>
                <a:ext cx="686" cy="518"/>
                <a:chOff x="4710" y="4509"/>
                <a:chExt cx="686" cy="518"/>
              </a:xfrm>
            </p:grpSpPr>
            <p:sp>
              <p:nvSpPr>
                <p:cNvPr id="393318" name="矩形 393317"/>
                <p:cNvSpPr/>
                <p:nvPr/>
              </p:nvSpPr>
              <p:spPr>
                <a:xfrm>
                  <a:off x="4753" y="4509"/>
                  <a:ext cx="60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72" name="矩形 393471"/>
                <p:cNvSpPr/>
                <p:nvPr/>
              </p:nvSpPr>
              <p:spPr>
                <a:xfrm>
                  <a:off x="4710" y="4509"/>
                  <a:ext cx="68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75" name="组合 393474"/>
              <p:cNvGrpSpPr/>
              <p:nvPr/>
            </p:nvGrpSpPr>
            <p:grpSpPr>
              <a:xfrm>
                <a:off x="5396" y="4509"/>
                <a:ext cx="594" cy="518"/>
                <a:chOff x="5396" y="4509"/>
                <a:chExt cx="594" cy="518"/>
              </a:xfrm>
            </p:grpSpPr>
            <p:sp>
              <p:nvSpPr>
                <p:cNvPr id="393319" name="矩形 393318"/>
                <p:cNvSpPr/>
                <p:nvPr/>
              </p:nvSpPr>
              <p:spPr>
                <a:xfrm>
                  <a:off x="5439" y="4509"/>
                  <a:ext cx="508"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7</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74" name="矩形 393473"/>
                <p:cNvSpPr/>
                <p:nvPr/>
              </p:nvSpPr>
              <p:spPr>
                <a:xfrm>
                  <a:off x="5396" y="4509"/>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77" name="组合 393476"/>
              <p:cNvGrpSpPr/>
              <p:nvPr/>
            </p:nvGrpSpPr>
            <p:grpSpPr>
              <a:xfrm>
                <a:off x="0" y="5027"/>
                <a:ext cx="584" cy="518"/>
                <a:chOff x="0" y="5027"/>
                <a:chExt cx="584" cy="518"/>
              </a:xfrm>
            </p:grpSpPr>
            <p:sp>
              <p:nvSpPr>
                <p:cNvPr id="393320" name="矩形 393319"/>
                <p:cNvSpPr/>
                <p:nvPr/>
              </p:nvSpPr>
              <p:spPr>
                <a:xfrm>
                  <a:off x="43" y="5027"/>
                  <a:ext cx="498" cy="518"/>
                </a:xfrm>
                <a:prstGeom prst="rect">
                  <a:avLst/>
                </a:prstGeom>
                <a:noFill/>
                <a:ln w="9525">
                  <a:noFill/>
                </a:ln>
              </p:spPr>
              <p:txBody>
                <a:bodyPr/>
                <a:p>
                  <a:pPr algn="ctr"/>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总经理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476" name="矩形 393475"/>
                <p:cNvSpPr/>
                <p:nvPr/>
              </p:nvSpPr>
              <p:spPr>
                <a:xfrm>
                  <a:off x="0" y="5027"/>
                  <a:ext cx="58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79" name="组合 393478"/>
              <p:cNvGrpSpPr/>
              <p:nvPr/>
            </p:nvGrpSpPr>
            <p:grpSpPr>
              <a:xfrm>
                <a:off x="584" y="5027"/>
                <a:ext cx="464" cy="518"/>
                <a:chOff x="584" y="5027"/>
                <a:chExt cx="464" cy="518"/>
              </a:xfrm>
            </p:grpSpPr>
            <p:sp>
              <p:nvSpPr>
                <p:cNvPr id="393321" name="矩形 393320"/>
                <p:cNvSpPr/>
                <p:nvPr/>
              </p:nvSpPr>
              <p:spPr>
                <a:xfrm>
                  <a:off x="627" y="5027"/>
                  <a:ext cx="37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78" name="矩形 393477"/>
                <p:cNvSpPr/>
                <p:nvPr/>
              </p:nvSpPr>
              <p:spPr>
                <a:xfrm>
                  <a:off x="584" y="5027"/>
                  <a:ext cx="46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81" name="组合 393480"/>
              <p:cNvGrpSpPr/>
              <p:nvPr/>
            </p:nvGrpSpPr>
            <p:grpSpPr>
              <a:xfrm>
                <a:off x="1048" y="5027"/>
                <a:ext cx="758" cy="518"/>
                <a:chOff x="1048" y="5027"/>
                <a:chExt cx="758" cy="518"/>
              </a:xfrm>
            </p:grpSpPr>
            <p:sp>
              <p:nvSpPr>
                <p:cNvPr id="393322" name="矩形 393321"/>
                <p:cNvSpPr/>
                <p:nvPr/>
              </p:nvSpPr>
              <p:spPr>
                <a:xfrm>
                  <a:off x="1091" y="5027"/>
                  <a:ext cx="672"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80" name="矩形 393479"/>
                <p:cNvSpPr/>
                <p:nvPr/>
              </p:nvSpPr>
              <p:spPr>
                <a:xfrm>
                  <a:off x="1048" y="5027"/>
                  <a:ext cx="758"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83" name="组合 393482"/>
              <p:cNvGrpSpPr/>
              <p:nvPr/>
            </p:nvGrpSpPr>
            <p:grpSpPr>
              <a:xfrm>
                <a:off x="1806" y="5027"/>
                <a:ext cx="766" cy="518"/>
                <a:chOff x="1806" y="5027"/>
                <a:chExt cx="766" cy="518"/>
              </a:xfrm>
            </p:grpSpPr>
            <p:sp>
              <p:nvSpPr>
                <p:cNvPr id="393323" name="矩形 393322"/>
                <p:cNvSpPr/>
                <p:nvPr/>
              </p:nvSpPr>
              <p:spPr>
                <a:xfrm>
                  <a:off x="1849" y="5027"/>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82" name="矩形 393481"/>
                <p:cNvSpPr/>
                <p:nvPr/>
              </p:nvSpPr>
              <p:spPr>
                <a:xfrm>
                  <a:off x="1806" y="5027"/>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85" name="组合 393484"/>
              <p:cNvGrpSpPr/>
              <p:nvPr/>
            </p:nvGrpSpPr>
            <p:grpSpPr>
              <a:xfrm>
                <a:off x="2572" y="5027"/>
                <a:ext cx="766" cy="518"/>
                <a:chOff x="2572" y="5027"/>
                <a:chExt cx="766" cy="518"/>
              </a:xfrm>
            </p:grpSpPr>
            <p:sp>
              <p:nvSpPr>
                <p:cNvPr id="393324" name="矩形 393323"/>
                <p:cNvSpPr/>
                <p:nvPr/>
              </p:nvSpPr>
              <p:spPr>
                <a:xfrm>
                  <a:off x="2615" y="5027"/>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84" name="矩形 393483"/>
                <p:cNvSpPr/>
                <p:nvPr/>
              </p:nvSpPr>
              <p:spPr>
                <a:xfrm>
                  <a:off x="2572" y="5027"/>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87" name="组合 393486"/>
              <p:cNvGrpSpPr/>
              <p:nvPr/>
            </p:nvGrpSpPr>
            <p:grpSpPr>
              <a:xfrm>
                <a:off x="3338" y="5027"/>
                <a:ext cx="726" cy="518"/>
                <a:chOff x="3338" y="5027"/>
                <a:chExt cx="726" cy="518"/>
              </a:xfrm>
            </p:grpSpPr>
            <p:sp>
              <p:nvSpPr>
                <p:cNvPr id="393325" name="矩形 393324"/>
                <p:cNvSpPr/>
                <p:nvPr/>
              </p:nvSpPr>
              <p:spPr>
                <a:xfrm>
                  <a:off x="3381" y="5027"/>
                  <a:ext cx="64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86" name="矩形 393485"/>
                <p:cNvSpPr/>
                <p:nvPr/>
              </p:nvSpPr>
              <p:spPr>
                <a:xfrm>
                  <a:off x="3338" y="5027"/>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89" name="组合 393488"/>
              <p:cNvGrpSpPr/>
              <p:nvPr/>
            </p:nvGrpSpPr>
            <p:grpSpPr>
              <a:xfrm>
                <a:off x="4064" y="5027"/>
                <a:ext cx="646" cy="518"/>
                <a:chOff x="4064" y="5027"/>
                <a:chExt cx="646" cy="518"/>
              </a:xfrm>
            </p:grpSpPr>
            <p:sp>
              <p:nvSpPr>
                <p:cNvPr id="393326" name="矩形 393325"/>
                <p:cNvSpPr/>
                <p:nvPr/>
              </p:nvSpPr>
              <p:spPr>
                <a:xfrm>
                  <a:off x="4107" y="5027"/>
                  <a:ext cx="56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88" name="矩形 393487"/>
                <p:cNvSpPr/>
                <p:nvPr/>
              </p:nvSpPr>
              <p:spPr>
                <a:xfrm>
                  <a:off x="4064" y="5027"/>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91" name="组合 393490"/>
              <p:cNvGrpSpPr/>
              <p:nvPr/>
            </p:nvGrpSpPr>
            <p:grpSpPr>
              <a:xfrm>
                <a:off x="4710" y="5027"/>
                <a:ext cx="686" cy="518"/>
                <a:chOff x="4710" y="5027"/>
                <a:chExt cx="686" cy="518"/>
              </a:xfrm>
            </p:grpSpPr>
            <p:sp>
              <p:nvSpPr>
                <p:cNvPr id="393327" name="矩形 393326"/>
                <p:cNvSpPr/>
                <p:nvPr/>
              </p:nvSpPr>
              <p:spPr>
                <a:xfrm>
                  <a:off x="4753" y="5027"/>
                  <a:ext cx="60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1</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90" name="矩形 393489"/>
                <p:cNvSpPr/>
                <p:nvPr/>
              </p:nvSpPr>
              <p:spPr>
                <a:xfrm>
                  <a:off x="4710" y="5027"/>
                  <a:ext cx="68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93" name="组合 393492"/>
              <p:cNvGrpSpPr/>
              <p:nvPr/>
            </p:nvGrpSpPr>
            <p:grpSpPr>
              <a:xfrm>
                <a:off x="5396" y="5027"/>
                <a:ext cx="594" cy="518"/>
                <a:chOff x="5396" y="5027"/>
                <a:chExt cx="594" cy="518"/>
              </a:xfrm>
            </p:grpSpPr>
            <p:sp>
              <p:nvSpPr>
                <p:cNvPr id="393328" name="矩形 393327"/>
                <p:cNvSpPr/>
                <p:nvPr/>
              </p:nvSpPr>
              <p:spPr>
                <a:xfrm>
                  <a:off x="5439" y="5027"/>
                  <a:ext cx="508"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3</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492" name="矩形 393491"/>
                <p:cNvSpPr/>
                <p:nvPr/>
              </p:nvSpPr>
              <p:spPr>
                <a:xfrm>
                  <a:off x="5396" y="5027"/>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95" name="组合 393494"/>
              <p:cNvGrpSpPr/>
              <p:nvPr/>
            </p:nvGrpSpPr>
            <p:grpSpPr>
              <a:xfrm>
                <a:off x="0" y="5545"/>
                <a:ext cx="584" cy="518"/>
                <a:chOff x="0" y="5545"/>
                <a:chExt cx="584" cy="518"/>
              </a:xfrm>
            </p:grpSpPr>
            <p:sp>
              <p:nvSpPr>
                <p:cNvPr id="393329" name="矩形 393328"/>
                <p:cNvSpPr/>
                <p:nvPr/>
              </p:nvSpPr>
              <p:spPr>
                <a:xfrm>
                  <a:off x="43" y="5545"/>
                  <a:ext cx="498" cy="518"/>
                </a:xfrm>
                <a:prstGeom prst="rect">
                  <a:avLst/>
                </a:prstGeom>
                <a:noFill/>
                <a:ln w="9525">
                  <a:noFill/>
                </a:ln>
              </p:spPr>
              <p:txBody>
                <a:bodyPr/>
                <a:p>
                  <a:pPr algn="ctr"/>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董事长</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3494" name="矩形 393493"/>
                <p:cNvSpPr/>
                <p:nvPr/>
              </p:nvSpPr>
              <p:spPr>
                <a:xfrm>
                  <a:off x="0" y="5545"/>
                  <a:ext cx="58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97" name="组合 393496"/>
              <p:cNvGrpSpPr/>
              <p:nvPr/>
            </p:nvGrpSpPr>
            <p:grpSpPr>
              <a:xfrm>
                <a:off x="584" y="5545"/>
                <a:ext cx="464" cy="518"/>
                <a:chOff x="584" y="5545"/>
                <a:chExt cx="464" cy="518"/>
              </a:xfrm>
            </p:grpSpPr>
            <p:sp>
              <p:nvSpPr>
                <p:cNvPr id="393330" name="矩形 393329"/>
                <p:cNvSpPr/>
                <p:nvPr/>
              </p:nvSpPr>
              <p:spPr>
                <a:xfrm>
                  <a:off x="627" y="5545"/>
                  <a:ext cx="37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96" name="矩形 393495"/>
                <p:cNvSpPr/>
                <p:nvPr/>
              </p:nvSpPr>
              <p:spPr>
                <a:xfrm>
                  <a:off x="584" y="5545"/>
                  <a:ext cx="46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499" name="组合 393498"/>
              <p:cNvGrpSpPr/>
              <p:nvPr/>
            </p:nvGrpSpPr>
            <p:grpSpPr>
              <a:xfrm>
                <a:off x="1048" y="5545"/>
                <a:ext cx="758" cy="518"/>
                <a:chOff x="1048" y="5545"/>
                <a:chExt cx="758" cy="518"/>
              </a:xfrm>
            </p:grpSpPr>
            <p:sp>
              <p:nvSpPr>
                <p:cNvPr id="393331" name="矩形 393330"/>
                <p:cNvSpPr/>
                <p:nvPr/>
              </p:nvSpPr>
              <p:spPr>
                <a:xfrm>
                  <a:off x="1091" y="5545"/>
                  <a:ext cx="672"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498" name="矩形 393497"/>
                <p:cNvSpPr/>
                <p:nvPr/>
              </p:nvSpPr>
              <p:spPr>
                <a:xfrm>
                  <a:off x="1048" y="5545"/>
                  <a:ext cx="758"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501" name="组合 393500"/>
              <p:cNvGrpSpPr/>
              <p:nvPr/>
            </p:nvGrpSpPr>
            <p:grpSpPr>
              <a:xfrm>
                <a:off x="1806" y="5545"/>
                <a:ext cx="766" cy="518"/>
                <a:chOff x="1806" y="5545"/>
                <a:chExt cx="766" cy="518"/>
              </a:xfrm>
            </p:grpSpPr>
            <p:sp>
              <p:nvSpPr>
                <p:cNvPr id="393332" name="矩形 393331"/>
                <p:cNvSpPr/>
                <p:nvPr/>
              </p:nvSpPr>
              <p:spPr>
                <a:xfrm>
                  <a:off x="1849" y="5545"/>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500" name="矩形 393499"/>
                <p:cNvSpPr/>
                <p:nvPr/>
              </p:nvSpPr>
              <p:spPr>
                <a:xfrm>
                  <a:off x="1806" y="5545"/>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503" name="组合 393502"/>
              <p:cNvGrpSpPr/>
              <p:nvPr/>
            </p:nvGrpSpPr>
            <p:grpSpPr>
              <a:xfrm>
                <a:off x="2572" y="5545"/>
                <a:ext cx="766" cy="518"/>
                <a:chOff x="2572" y="5545"/>
                <a:chExt cx="766" cy="518"/>
              </a:xfrm>
            </p:grpSpPr>
            <p:sp>
              <p:nvSpPr>
                <p:cNvPr id="393333" name="矩形 393332"/>
                <p:cNvSpPr/>
                <p:nvPr/>
              </p:nvSpPr>
              <p:spPr>
                <a:xfrm>
                  <a:off x="2615" y="5545"/>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502" name="矩形 393501"/>
                <p:cNvSpPr/>
                <p:nvPr/>
              </p:nvSpPr>
              <p:spPr>
                <a:xfrm>
                  <a:off x="2572" y="5545"/>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505" name="组合 393504"/>
              <p:cNvGrpSpPr/>
              <p:nvPr/>
            </p:nvGrpSpPr>
            <p:grpSpPr>
              <a:xfrm>
                <a:off x="3338" y="5545"/>
                <a:ext cx="726" cy="518"/>
                <a:chOff x="3338" y="5545"/>
                <a:chExt cx="726" cy="518"/>
              </a:xfrm>
            </p:grpSpPr>
            <p:sp>
              <p:nvSpPr>
                <p:cNvPr id="393334" name="矩形 393333"/>
                <p:cNvSpPr/>
                <p:nvPr/>
              </p:nvSpPr>
              <p:spPr>
                <a:xfrm>
                  <a:off x="3381" y="5545"/>
                  <a:ext cx="64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504" name="矩形 393503"/>
                <p:cNvSpPr/>
                <p:nvPr/>
              </p:nvSpPr>
              <p:spPr>
                <a:xfrm>
                  <a:off x="3338" y="5545"/>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507" name="组合 393506"/>
              <p:cNvGrpSpPr/>
              <p:nvPr/>
            </p:nvGrpSpPr>
            <p:grpSpPr>
              <a:xfrm>
                <a:off x="4064" y="5545"/>
                <a:ext cx="646" cy="518"/>
                <a:chOff x="4064" y="5545"/>
                <a:chExt cx="646" cy="518"/>
              </a:xfrm>
            </p:grpSpPr>
            <p:sp>
              <p:nvSpPr>
                <p:cNvPr id="393335" name="矩形 393334"/>
                <p:cNvSpPr/>
                <p:nvPr/>
              </p:nvSpPr>
              <p:spPr>
                <a:xfrm>
                  <a:off x="4107" y="5545"/>
                  <a:ext cx="56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506" name="矩形 393505"/>
                <p:cNvSpPr/>
                <p:nvPr/>
              </p:nvSpPr>
              <p:spPr>
                <a:xfrm>
                  <a:off x="4064" y="5545"/>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509" name="组合 393508"/>
              <p:cNvGrpSpPr/>
              <p:nvPr/>
            </p:nvGrpSpPr>
            <p:grpSpPr>
              <a:xfrm>
                <a:off x="4710" y="5545"/>
                <a:ext cx="686" cy="518"/>
                <a:chOff x="4710" y="5545"/>
                <a:chExt cx="686" cy="518"/>
              </a:xfrm>
            </p:grpSpPr>
            <p:sp>
              <p:nvSpPr>
                <p:cNvPr id="393336" name="矩形 393335"/>
                <p:cNvSpPr/>
                <p:nvPr/>
              </p:nvSpPr>
              <p:spPr>
                <a:xfrm>
                  <a:off x="4753" y="5545"/>
                  <a:ext cx="60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3508" name="矩形 393507"/>
                <p:cNvSpPr/>
                <p:nvPr/>
              </p:nvSpPr>
              <p:spPr>
                <a:xfrm>
                  <a:off x="4710" y="5545"/>
                  <a:ext cx="68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3511" name="组合 393510"/>
              <p:cNvGrpSpPr/>
              <p:nvPr/>
            </p:nvGrpSpPr>
            <p:grpSpPr>
              <a:xfrm>
                <a:off x="5396" y="5545"/>
                <a:ext cx="594" cy="518"/>
                <a:chOff x="5396" y="5545"/>
                <a:chExt cx="594" cy="518"/>
              </a:xfrm>
            </p:grpSpPr>
            <p:sp>
              <p:nvSpPr>
                <p:cNvPr id="393337" name="矩形 393336"/>
                <p:cNvSpPr/>
                <p:nvPr/>
              </p:nvSpPr>
              <p:spPr>
                <a:xfrm>
                  <a:off x="5439" y="5545"/>
                  <a:ext cx="508"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1</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3510" name="矩形 393509"/>
                <p:cNvSpPr/>
                <p:nvPr/>
              </p:nvSpPr>
              <p:spPr>
                <a:xfrm>
                  <a:off x="5396" y="5545"/>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sp>
          <p:nvSpPr>
            <p:cNvPr id="393513" name="矩形 393512"/>
            <p:cNvSpPr/>
            <p:nvPr/>
          </p:nvSpPr>
          <p:spPr>
            <a:xfrm>
              <a:off x="-3" y="439"/>
              <a:ext cx="5996" cy="5627"/>
            </a:xfrm>
            <a:prstGeom prst="rect">
              <a:avLst/>
            </a:prstGeom>
            <a:noFill/>
            <a:ln w="9525" cap="flat" cmpd="sng">
              <a:solidFill>
                <a:srgbClr val="A0A0A0"/>
              </a:solidFill>
              <a:prstDash val="solid"/>
              <a:miter/>
              <a:headEnd type="none" w="med" len="med"/>
              <a:tailEnd type="none" w="med" len="med"/>
            </a:ln>
          </p:spPr>
          <p:txBody>
            <a:bodyPr/>
            <a:p>
              <a:endParaRPr lang="zh-CN" altLang="en-US"/>
            </a:p>
          </p:txBody>
        </p:sp>
      </p:grpSp>
      <p:sp>
        <p:nvSpPr>
          <p:cNvPr id="393516" name="文本框 393515"/>
          <p:cNvSpPr txBox="1"/>
          <p:nvPr/>
        </p:nvSpPr>
        <p:spPr>
          <a:xfrm>
            <a:off x="76200" y="196850"/>
            <a:ext cx="2590800" cy="336550"/>
          </a:xfrm>
          <a:prstGeom prst="rect">
            <a:avLst/>
          </a:prstGeom>
          <a:noFill/>
          <a:ln w="9525">
            <a:noFill/>
          </a:ln>
        </p:spPr>
        <p:txBody>
          <a:bodyPr>
            <a:spAutoFit/>
          </a:bodyPr>
          <a:p>
            <a:pPr algn="dist">
              <a:spcBef>
                <a:spcPct val="50000"/>
              </a:spcBef>
            </a:pPr>
            <a:r>
              <a:rPr lang="zh-CN" altLang="en-US" sz="1600" b="1" dirty="0">
                <a:latin typeface="Times New Roman" panose="02020603050405020304" charset="0"/>
              </a:rPr>
              <a:t>员工请假核决权限表</a:t>
            </a:r>
            <a:endParaRPr lang="zh-CN" altLang="en-US" sz="1600" b="1">
              <a:latin typeface="Times New Roman" panose="02020603050405020304" charset="0"/>
            </a:endParaRPr>
          </a:p>
        </p:txBody>
      </p:sp>
      <p:sp>
        <p:nvSpPr>
          <p:cNvPr id="393743" name="直接连接符 393742"/>
          <p:cNvSpPr/>
          <p:nvPr/>
        </p:nvSpPr>
        <p:spPr>
          <a:xfrm>
            <a:off x="152400" y="533400"/>
            <a:ext cx="838200" cy="76200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6610" name="文本框 196609"/>
          <p:cNvSpPr txBox="1"/>
          <p:nvPr/>
        </p:nvSpPr>
        <p:spPr>
          <a:xfrm>
            <a:off x="1295400" y="180975"/>
            <a:ext cx="6172200" cy="287338"/>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人事行政部</a:t>
            </a:r>
            <a:endParaRPr lang="zh-CN" altLang="en-US" sz="1600" dirty="0">
              <a:latin typeface="Times New Roman" panose="02020603050405020304" charset="0"/>
            </a:endParaRPr>
          </a:p>
        </p:txBody>
      </p:sp>
      <p:sp>
        <p:nvSpPr>
          <p:cNvPr id="196611" name="直接连接符 196610"/>
          <p:cNvSpPr/>
          <p:nvPr/>
        </p:nvSpPr>
        <p:spPr>
          <a:xfrm>
            <a:off x="1066800" y="457200"/>
            <a:ext cx="3276600" cy="0"/>
          </a:xfrm>
          <a:prstGeom prst="line">
            <a:avLst/>
          </a:prstGeom>
          <a:ln w="9525" cap="flat" cmpd="sng">
            <a:solidFill>
              <a:schemeClr val="tx1"/>
            </a:solidFill>
            <a:prstDash val="solid"/>
            <a:headEnd type="none" w="med" len="med"/>
            <a:tailEnd type="none" w="med" len="med"/>
          </a:ln>
        </p:spPr>
      </p:sp>
      <p:sp>
        <p:nvSpPr>
          <p:cNvPr id="196612" name="直接连接符 196611"/>
          <p:cNvSpPr/>
          <p:nvPr/>
        </p:nvSpPr>
        <p:spPr>
          <a:xfrm>
            <a:off x="1765300" y="3530600"/>
            <a:ext cx="0" cy="533400"/>
          </a:xfrm>
          <a:prstGeom prst="line">
            <a:avLst/>
          </a:prstGeom>
          <a:ln w="9525" cap="flat" cmpd="sng">
            <a:solidFill>
              <a:schemeClr val="tx1"/>
            </a:solidFill>
            <a:prstDash val="solid"/>
            <a:headEnd type="none" w="med" len="med"/>
            <a:tailEnd type="triangle" w="med" len="med"/>
          </a:ln>
        </p:spPr>
      </p:sp>
      <p:sp>
        <p:nvSpPr>
          <p:cNvPr id="196613" name="文本框 196612"/>
          <p:cNvSpPr txBox="1"/>
          <p:nvPr/>
        </p:nvSpPr>
        <p:spPr>
          <a:xfrm>
            <a:off x="0" y="0"/>
            <a:ext cx="428625" cy="3429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工人出差申请程序</a:t>
            </a:r>
            <a:endParaRPr lang="zh-CN" altLang="en-US" sz="1600" b="1" dirty="0">
              <a:solidFill>
                <a:schemeClr val="accent2"/>
              </a:solidFill>
              <a:latin typeface="Times New Roman" panose="02020603050405020304" charset="0"/>
            </a:endParaRPr>
          </a:p>
        </p:txBody>
      </p:sp>
      <p:sp>
        <p:nvSpPr>
          <p:cNvPr id="196614" name="流程图: 文档 196613"/>
          <p:cNvSpPr/>
          <p:nvPr/>
        </p:nvSpPr>
        <p:spPr>
          <a:xfrm>
            <a:off x="1458913" y="85883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6615" name="直接连接符 196614"/>
          <p:cNvSpPr/>
          <p:nvPr/>
        </p:nvSpPr>
        <p:spPr>
          <a:xfrm flipH="1">
            <a:off x="1752600" y="1447800"/>
            <a:ext cx="0" cy="228600"/>
          </a:xfrm>
          <a:prstGeom prst="line">
            <a:avLst/>
          </a:prstGeom>
          <a:ln w="9525" cap="flat" cmpd="sng">
            <a:solidFill>
              <a:schemeClr val="tx1"/>
            </a:solidFill>
            <a:prstDash val="solid"/>
            <a:headEnd type="none" w="med" len="med"/>
            <a:tailEnd type="triangle" w="med" len="med"/>
          </a:ln>
        </p:spPr>
      </p:sp>
      <p:sp>
        <p:nvSpPr>
          <p:cNvPr id="196616" name="文本框 196615"/>
          <p:cNvSpPr txBox="1"/>
          <p:nvPr/>
        </p:nvSpPr>
        <p:spPr>
          <a:xfrm>
            <a:off x="1114425" y="533400"/>
            <a:ext cx="1295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出差当事人填写</a:t>
            </a:r>
            <a:endParaRPr lang="zh-CN" altLang="en-US" sz="1200">
              <a:solidFill>
                <a:schemeClr val="accent2"/>
              </a:solidFill>
              <a:latin typeface="Times New Roman" panose="02020603050405020304" charset="0"/>
            </a:endParaRPr>
          </a:p>
        </p:txBody>
      </p:sp>
      <p:sp>
        <p:nvSpPr>
          <p:cNvPr id="196617" name="文本框 196616"/>
          <p:cNvSpPr txBox="1"/>
          <p:nvPr/>
        </p:nvSpPr>
        <p:spPr>
          <a:xfrm>
            <a:off x="1319213" y="401955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196618" name="文本框 196617"/>
          <p:cNvSpPr txBox="1"/>
          <p:nvPr/>
        </p:nvSpPr>
        <p:spPr>
          <a:xfrm>
            <a:off x="1304925" y="477043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96619" name="直接连接符 196618"/>
          <p:cNvSpPr/>
          <p:nvPr/>
        </p:nvSpPr>
        <p:spPr>
          <a:xfrm flipH="1">
            <a:off x="1765300" y="4292600"/>
            <a:ext cx="0" cy="533400"/>
          </a:xfrm>
          <a:prstGeom prst="line">
            <a:avLst/>
          </a:prstGeom>
          <a:ln w="9525" cap="flat" cmpd="sng">
            <a:solidFill>
              <a:schemeClr val="tx1"/>
            </a:solidFill>
            <a:prstDash val="solid"/>
            <a:headEnd type="none" w="med" len="med"/>
            <a:tailEnd type="triangle" w="med" len="med"/>
          </a:ln>
        </p:spPr>
      </p:sp>
      <p:sp>
        <p:nvSpPr>
          <p:cNvPr id="196620" name="文本框 196619"/>
          <p:cNvSpPr txBox="1"/>
          <p:nvPr/>
        </p:nvSpPr>
        <p:spPr>
          <a:xfrm>
            <a:off x="2819400" y="54657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96621" name="直接连接符 196620"/>
          <p:cNvSpPr/>
          <p:nvPr/>
        </p:nvSpPr>
        <p:spPr>
          <a:xfrm>
            <a:off x="3276600" y="5157788"/>
            <a:ext cx="0" cy="304800"/>
          </a:xfrm>
          <a:prstGeom prst="line">
            <a:avLst/>
          </a:prstGeom>
          <a:ln w="9525" cap="flat" cmpd="sng">
            <a:solidFill>
              <a:schemeClr val="tx1"/>
            </a:solidFill>
            <a:prstDash val="solid"/>
            <a:headEnd type="none" w="med" len="med"/>
            <a:tailEnd type="triangle" w="med" len="med"/>
          </a:ln>
        </p:spPr>
      </p:sp>
      <p:sp>
        <p:nvSpPr>
          <p:cNvPr id="196622" name="流程图: 文档 196621"/>
          <p:cNvSpPr/>
          <p:nvPr/>
        </p:nvSpPr>
        <p:spPr>
          <a:xfrm>
            <a:off x="3005138" y="46291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6623" name="直接连接符 196622"/>
          <p:cNvSpPr/>
          <p:nvPr/>
        </p:nvSpPr>
        <p:spPr>
          <a:xfrm>
            <a:off x="2159000" y="4900613"/>
            <a:ext cx="762000" cy="1587"/>
          </a:xfrm>
          <a:prstGeom prst="line">
            <a:avLst/>
          </a:prstGeom>
          <a:ln w="9525" cap="flat" cmpd="sng">
            <a:solidFill>
              <a:schemeClr val="tx1"/>
            </a:solidFill>
            <a:prstDash val="solid"/>
            <a:headEnd type="none" w="med" len="med"/>
            <a:tailEnd type="triangle" w="med" len="med"/>
          </a:ln>
        </p:spPr>
      </p:sp>
      <p:sp>
        <p:nvSpPr>
          <p:cNvPr id="196624" name="直接连接符 196623"/>
          <p:cNvSpPr/>
          <p:nvPr/>
        </p:nvSpPr>
        <p:spPr>
          <a:xfrm flipH="1">
            <a:off x="1752600" y="5943600"/>
            <a:ext cx="0" cy="228600"/>
          </a:xfrm>
          <a:prstGeom prst="line">
            <a:avLst/>
          </a:prstGeom>
          <a:ln w="9525" cap="flat" cmpd="sng">
            <a:solidFill>
              <a:schemeClr val="tx1"/>
            </a:solidFill>
            <a:prstDash val="solid"/>
            <a:headEnd type="none" w="med" len="med"/>
            <a:tailEnd type="triangle" w="med" len="med"/>
          </a:ln>
        </p:spPr>
      </p:sp>
      <p:sp>
        <p:nvSpPr>
          <p:cNvPr id="196625" name="流程图: 文档 196624"/>
          <p:cNvSpPr/>
          <p:nvPr/>
        </p:nvSpPr>
        <p:spPr>
          <a:xfrm>
            <a:off x="1458913" y="53816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6626" name="直接连接符 196625"/>
          <p:cNvSpPr/>
          <p:nvPr/>
        </p:nvSpPr>
        <p:spPr>
          <a:xfrm flipH="1">
            <a:off x="2133600" y="5618163"/>
            <a:ext cx="838200" cy="0"/>
          </a:xfrm>
          <a:prstGeom prst="line">
            <a:avLst/>
          </a:prstGeom>
          <a:ln w="9525" cap="flat" cmpd="sng">
            <a:solidFill>
              <a:schemeClr val="tx1"/>
            </a:solidFill>
            <a:prstDash val="solid"/>
            <a:headEnd type="none" w="med" len="med"/>
            <a:tailEnd type="triangle" w="med" len="med"/>
          </a:ln>
        </p:spPr>
      </p:sp>
      <p:sp>
        <p:nvSpPr>
          <p:cNvPr id="196628" name="文本框 196627"/>
          <p:cNvSpPr txBox="1"/>
          <p:nvPr/>
        </p:nvSpPr>
        <p:spPr>
          <a:xfrm>
            <a:off x="1331913" y="6146800"/>
            <a:ext cx="901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当事人工作交代</a:t>
            </a:r>
            <a:endParaRPr lang="zh-CN" altLang="en-US" sz="1200">
              <a:solidFill>
                <a:schemeClr val="accent2"/>
              </a:solidFill>
              <a:latin typeface="Times New Roman" panose="02020603050405020304" charset="0"/>
            </a:endParaRPr>
          </a:p>
        </p:txBody>
      </p:sp>
      <p:sp>
        <p:nvSpPr>
          <p:cNvPr id="196629" name="文本框 196628"/>
          <p:cNvSpPr txBox="1"/>
          <p:nvPr/>
        </p:nvSpPr>
        <p:spPr>
          <a:xfrm>
            <a:off x="1320800" y="163830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班长签审</a:t>
            </a:r>
            <a:endParaRPr lang="zh-CN" altLang="en-US" sz="1200" dirty="0">
              <a:solidFill>
                <a:schemeClr val="accent2"/>
              </a:solidFill>
              <a:latin typeface="Times New Roman" panose="02020603050405020304" charset="0"/>
            </a:endParaRPr>
          </a:p>
        </p:txBody>
      </p:sp>
      <p:sp>
        <p:nvSpPr>
          <p:cNvPr id="196642" name="直接连接符 196641"/>
          <p:cNvSpPr/>
          <p:nvPr/>
        </p:nvSpPr>
        <p:spPr>
          <a:xfrm>
            <a:off x="1768475" y="1905000"/>
            <a:ext cx="0" cy="533400"/>
          </a:xfrm>
          <a:prstGeom prst="line">
            <a:avLst/>
          </a:prstGeom>
          <a:ln w="9525" cap="flat" cmpd="sng">
            <a:solidFill>
              <a:schemeClr val="tx1"/>
            </a:solidFill>
            <a:prstDash val="solid"/>
            <a:headEnd type="none" w="med" len="med"/>
            <a:tailEnd type="triangle" w="med" len="med"/>
          </a:ln>
        </p:spPr>
      </p:sp>
      <p:sp>
        <p:nvSpPr>
          <p:cNvPr id="196643" name="文本框 196642"/>
          <p:cNvSpPr txBox="1"/>
          <p:nvPr/>
        </p:nvSpPr>
        <p:spPr>
          <a:xfrm>
            <a:off x="1385888" y="2368550"/>
            <a:ext cx="811212"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车间主任科长签审</a:t>
            </a:r>
            <a:endParaRPr lang="zh-CN" altLang="en-US" sz="1200" dirty="0">
              <a:solidFill>
                <a:schemeClr val="accent2"/>
              </a:solidFill>
              <a:latin typeface="Times New Roman" panose="02020603050405020304" charset="0"/>
            </a:endParaRPr>
          </a:p>
        </p:txBody>
      </p:sp>
      <p:sp>
        <p:nvSpPr>
          <p:cNvPr id="196644" name="文本框 196643"/>
          <p:cNvSpPr txBox="1"/>
          <p:nvPr/>
        </p:nvSpPr>
        <p:spPr>
          <a:xfrm>
            <a:off x="1219200" y="3246438"/>
            <a:ext cx="11303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副经理签审</a:t>
            </a:r>
            <a:endParaRPr lang="zh-CN" altLang="en-US" sz="1200" dirty="0">
              <a:solidFill>
                <a:schemeClr val="accent2"/>
              </a:solidFill>
              <a:latin typeface="Times New Roman" panose="02020603050405020304" charset="0"/>
            </a:endParaRPr>
          </a:p>
        </p:txBody>
      </p:sp>
      <p:sp>
        <p:nvSpPr>
          <p:cNvPr id="196645" name="直接连接符 196644"/>
          <p:cNvSpPr/>
          <p:nvPr/>
        </p:nvSpPr>
        <p:spPr>
          <a:xfrm flipH="1">
            <a:off x="1768475" y="2768600"/>
            <a:ext cx="0" cy="533400"/>
          </a:xfrm>
          <a:prstGeom prst="line">
            <a:avLst/>
          </a:prstGeom>
          <a:ln w="9525" cap="flat" cmpd="sng">
            <a:solidFill>
              <a:schemeClr val="tx1"/>
            </a:solidFill>
            <a:prstDash val="solid"/>
            <a:headEnd type="none" w="med" len="med"/>
            <a:tailEnd type="triangle" w="med" len="med"/>
          </a:ln>
        </p:spPr>
      </p:sp>
      <p:sp>
        <p:nvSpPr>
          <p:cNvPr id="196646" name="文本框 196645"/>
          <p:cNvSpPr txBox="1"/>
          <p:nvPr/>
        </p:nvSpPr>
        <p:spPr>
          <a:xfrm>
            <a:off x="1676400" y="1905000"/>
            <a:ext cx="533400" cy="457200"/>
          </a:xfrm>
          <a:prstGeom prst="rect">
            <a:avLst/>
          </a:prstGeom>
          <a:noFill/>
          <a:ln w="9525">
            <a:noFill/>
          </a:ln>
        </p:spPr>
        <p:txBody>
          <a:bodyPr>
            <a:spAutoFit/>
          </a:bodyPr>
          <a:p>
            <a:pPr algn="ctr" eaLnBrk="0" hangingPunct="0">
              <a:spcBef>
                <a:spcPct val="50000"/>
              </a:spcBef>
            </a:pPr>
            <a:r>
              <a:rPr lang="en-US" altLang="zh-CN" sz="1200" dirty="0">
                <a:solidFill>
                  <a:schemeClr val="accent2"/>
                </a:solidFill>
                <a:latin typeface="Times New Roman" panose="02020603050405020304" charset="0"/>
              </a:rPr>
              <a:t>1</a:t>
            </a:r>
            <a:r>
              <a:rPr lang="zh-CN" altLang="en-US" sz="1200" dirty="0">
                <a:solidFill>
                  <a:schemeClr val="accent2"/>
                </a:solidFill>
                <a:latin typeface="Times New Roman" panose="02020603050405020304" charset="0"/>
              </a:rPr>
              <a:t>天以内</a:t>
            </a:r>
            <a:endParaRPr lang="zh-CN" altLang="en-US" sz="1200">
              <a:solidFill>
                <a:schemeClr val="accent2"/>
              </a:solidFill>
              <a:latin typeface="Times New Roman" panose="02020603050405020304" charset="0"/>
            </a:endParaRPr>
          </a:p>
        </p:txBody>
      </p:sp>
      <p:sp>
        <p:nvSpPr>
          <p:cNvPr id="196647" name="文本框 196646"/>
          <p:cNvSpPr txBox="1"/>
          <p:nvPr/>
        </p:nvSpPr>
        <p:spPr>
          <a:xfrm>
            <a:off x="1676400" y="2768600"/>
            <a:ext cx="533400" cy="457200"/>
          </a:xfrm>
          <a:prstGeom prst="rect">
            <a:avLst/>
          </a:prstGeom>
          <a:noFill/>
          <a:ln w="9525">
            <a:noFill/>
          </a:ln>
        </p:spPr>
        <p:txBody>
          <a:bodyPr>
            <a:spAutoFit/>
          </a:bodyPr>
          <a:p>
            <a:pPr algn="ctr" eaLnBrk="0" hangingPunct="0">
              <a:spcBef>
                <a:spcPct val="50000"/>
              </a:spcBef>
            </a:pPr>
            <a:r>
              <a:rPr lang="en-US" altLang="zh-CN" sz="1200" dirty="0">
                <a:solidFill>
                  <a:schemeClr val="accent2"/>
                </a:solidFill>
                <a:latin typeface="Times New Roman" panose="02020603050405020304" charset="0"/>
              </a:rPr>
              <a:t>1</a:t>
            </a:r>
            <a:r>
              <a:rPr lang="zh-CN" altLang="en-US" sz="1200" dirty="0">
                <a:solidFill>
                  <a:schemeClr val="accent2"/>
                </a:solidFill>
                <a:latin typeface="Times New Roman" panose="02020603050405020304" charset="0"/>
              </a:rPr>
              <a:t>天以上</a:t>
            </a:r>
            <a:endParaRPr lang="zh-CN" altLang="en-US" sz="1200">
              <a:solidFill>
                <a:schemeClr val="accent2"/>
              </a:solidFill>
              <a:latin typeface="Times New Roman" panose="02020603050405020304" charset="0"/>
            </a:endParaRPr>
          </a:p>
        </p:txBody>
      </p:sp>
      <p:sp>
        <p:nvSpPr>
          <p:cNvPr id="196648" name="文本框 196647"/>
          <p:cNvSpPr txBox="1"/>
          <p:nvPr/>
        </p:nvSpPr>
        <p:spPr>
          <a:xfrm>
            <a:off x="1676400" y="3517900"/>
            <a:ext cx="533400" cy="457200"/>
          </a:xfrm>
          <a:prstGeom prst="rect">
            <a:avLst/>
          </a:prstGeom>
          <a:noFill/>
          <a:ln w="9525">
            <a:noFill/>
          </a:ln>
        </p:spPr>
        <p:txBody>
          <a:bodyPr>
            <a:spAutoFit/>
          </a:bodyPr>
          <a:p>
            <a:pPr algn="ctr" eaLnBrk="0" hangingPunct="0">
              <a:spcBef>
                <a:spcPct val="50000"/>
              </a:spcBef>
            </a:pPr>
            <a:r>
              <a:rPr lang="en-US" altLang="zh-CN" sz="1200" dirty="0">
                <a:solidFill>
                  <a:schemeClr val="accent2"/>
                </a:solidFill>
                <a:latin typeface="Times New Roman" panose="02020603050405020304" charset="0"/>
              </a:rPr>
              <a:t>5</a:t>
            </a:r>
            <a:r>
              <a:rPr lang="zh-CN" altLang="en-US" sz="1200" dirty="0">
                <a:solidFill>
                  <a:schemeClr val="accent2"/>
                </a:solidFill>
                <a:latin typeface="Times New Roman" panose="02020603050405020304" charset="0"/>
              </a:rPr>
              <a:t>天以上</a:t>
            </a:r>
            <a:endParaRPr lang="zh-CN" altLang="en-US" sz="1200">
              <a:solidFill>
                <a:schemeClr val="accent2"/>
              </a:solidFill>
              <a:latin typeface="Times New Roman" panose="02020603050405020304" charset="0"/>
            </a:endParaRPr>
          </a:p>
        </p:txBody>
      </p:sp>
      <p:sp>
        <p:nvSpPr>
          <p:cNvPr id="196649" name="文本框 196648"/>
          <p:cNvSpPr txBox="1"/>
          <p:nvPr/>
        </p:nvSpPr>
        <p:spPr>
          <a:xfrm>
            <a:off x="1689100" y="4279900"/>
            <a:ext cx="533400" cy="457200"/>
          </a:xfrm>
          <a:prstGeom prst="rect">
            <a:avLst/>
          </a:prstGeom>
          <a:noFill/>
          <a:ln w="9525">
            <a:noFill/>
          </a:ln>
        </p:spPr>
        <p:txBody>
          <a:bodyPr>
            <a:spAutoFit/>
          </a:bodyPr>
          <a:p>
            <a:pPr algn="ctr" eaLnBrk="0" hangingPunct="0">
              <a:spcBef>
                <a:spcPct val="50000"/>
              </a:spcBef>
            </a:pPr>
            <a:r>
              <a:rPr lang="en-US" altLang="zh-CN" sz="1200" dirty="0">
                <a:solidFill>
                  <a:schemeClr val="accent2"/>
                </a:solidFill>
                <a:latin typeface="Times New Roman" panose="02020603050405020304" charset="0"/>
              </a:rPr>
              <a:t>11</a:t>
            </a:r>
            <a:r>
              <a:rPr lang="zh-CN" altLang="en-US" sz="1200" dirty="0">
                <a:solidFill>
                  <a:schemeClr val="accent2"/>
                </a:solidFill>
                <a:latin typeface="Times New Roman" panose="02020603050405020304" charset="0"/>
              </a:rPr>
              <a:t>天以上</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7940" name="文本框 167939"/>
          <p:cNvSpPr txBox="1"/>
          <p:nvPr/>
        </p:nvSpPr>
        <p:spPr>
          <a:xfrm>
            <a:off x="0" y="0"/>
            <a:ext cx="428625" cy="40386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组织机构图计划编制报批程序</a:t>
            </a:r>
            <a:endParaRPr lang="zh-CN" altLang="en-US" sz="1600" b="1" dirty="0">
              <a:solidFill>
                <a:schemeClr val="accent2"/>
              </a:solidFill>
              <a:latin typeface="Times New Roman" panose="02020603050405020304" charset="0"/>
            </a:endParaRPr>
          </a:p>
        </p:txBody>
      </p:sp>
      <p:sp>
        <p:nvSpPr>
          <p:cNvPr id="167941" name="文本框 167940"/>
          <p:cNvSpPr txBox="1"/>
          <p:nvPr/>
        </p:nvSpPr>
        <p:spPr>
          <a:xfrm>
            <a:off x="1362075" y="166688"/>
            <a:ext cx="5343525"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人事行政部                      总经理                           集团总裁</a:t>
            </a:r>
            <a:endParaRPr lang="zh-CN" altLang="en-US" sz="1600">
              <a:latin typeface="Times New Roman" panose="02020603050405020304" charset="0"/>
            </a:endParaRPr>
          </a:p>
        </p:txBody>
      </p:sp>
      <p:sp>
        <p:nvSpPr>
          <p:cNvPr id="167942" name="直接连接符 167941"/>
          <p:cNvSpPr/>
          <p:nvPr/>
        </p:nvSpPr>
        <p:spPr>
          <a:xfrm>
            <a:off x="1219200" y="457200"/>
            <a:ext cx="5410200" cy="0"/>
          </a:xfrm>
          <a:prstGeom prst="line">
            <a:avLst/>
          </a:prstGeom>
          <a:ln w="9525" cap="flat" cmpd="sng">
            <a:solidFill>
              <a:schemeClr val="tx1"/>
            </a:solidFill>
            <a:prstDash val="solid"/>
            <a:headEnd type="none" w="med" len="med"/>
            <a:tailEnd type="none" w="med" len="med"/>
          </a:ln>
        </p:spPr>
      </p:sp>
      <p:sp>
        <p:nvSpPr>
          <p:cNvPr id="167943" name="文本框 167942"/>
          <p:cNvSpPr txBox="1"/>
          <p:nvPr/>
        </p:nvSpPr>
        <p:spPr>
          <a:xfrm>
            <a:off x="1223963" y="508000"/>
            <a:ext cx="1404937"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根据决策讨论定稿的组织机构拟制</a:t>
            </a:r>
            <a:endParaRPr lang="zh-CN" altLang="en-US" sz="1200" dirty="0">
              <a:solidFill>
                <a:schemeClr val="accent2"/>
              </a:solidFill>
              <a:latin typeface="Times New Roman" panose="02020603050405020304" charset="0"/>
            </a:endParaRPr>
          </a:p>
        </p:txBody>
      </p:sp>
      <p:sp>
        <p:nvSpPr>
          <p:cNvPr id="167945" name="文本框 167944"/>
          <p:cNvSpPr txBox="1"/>
          <p:nvPr/>
        </p:nvSpPr>
        <p:spPr>
          <a:xfrm>
            <a:off x="3619500" y="3251200"/>
            <a:ext cx="609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签审</a:t>
            </a:r>
            <a:endParaRPr lang="zh-CN" altLang="en-US" sz="1200" dirty="0">
              <a:solidFill>
                <a:schemeClr val="accent2"/>
              </a:solidFill>
              <a:latin typeface="Times New Roman" panose="02020603050405020304" charset="0"/>
            </a:endParaRPr>
          </a:p>
        </p:txBody>
      </p:sp>
      <p:sp>
        <p:nvSpPr>
          <p:cNvPr id="167947" name="直接连接符 167946"/>
          <p:cNvSpPr/>
          <p:nvPr/>
        </p:nvSpPr>
        <p:spPr>
          <a:xfrm flipH="1">
            <a:off x="2273300" y="4673600"/>
            <a:ext cx="3505200" cy="0"/>
          </a:xfrm>
          <a:prstGeom prst="line">
            <a:avLst/>
          </a:prstGeom>
          <a:ln w="9525" cap="flat" cmpd="sng">
            <a:solidFill>
              <a:schemeClr val="tx1"/>
            </a:solidFill>
            <a:prstDash val="solid"/>
            <a:headEnd type="none" w="med" len="med"/>
            <a:tailEnd type="triangle" w="med" len="med"/>
          </a:ln>
        </p:spPr>
      </p:sp>
      <p:sp>
        <p:nvSpPr>
          <p:cNvPr id="167948" name="文本框 167947"/>
          <p:cNvSpPr txBox="1"/>
          <p:nvPr/>
        </p:nvSpPr>
        <p:spPr>
          <a:xfrm>
            <a:off x="1544638" y="2979738"/>
            <a:ext cx="871537"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167949" name="流程图: 文档 167948"/>
          <p:cNvSpPr/>
          <p:nvPr/>
        </p:nvSpPr>
        <p:spPr>
          <a:xfrm>
            <a:off x="1657350" y="160020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决策</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67950" name="直接连接符 167949"/>
          <p:cNvSpPr/>
          <p:nvPr/>
        </p:nvSpPr>
        <p:spPr>
          <a:xfrm>
            <a:off x="3929063" y="2954338"/>
            <a:ext cx="0" cy="304800"/>
          </a:xfrm>
          <a:prstGeom prst="line">
            <a:avLst/>
          </a:prstGeom>
          <a:ln w="9525" cap="flat" cmpd="sng">
            <a:solidFill>
              <a:schemeClr val="tx1"/>
            </a:solidFill>
            <a:prstDash val="solid"/>
            <a:headEnd type="none" w="med" len="med"/>
            <a:tailEnd type="triangle" w="med" len="med"/>
          </a:ln>
        </p:spPr>
      </p:sp>
      <p:sp>
        <p:nvSpPr>
          <p:cNvPr id="167951" name="流程图: 文档 167950"/>
          <p:cNvSpPr/>
          <p:nvPr/>
        </p:nvSpPr>
        <p:spPr>
          <a:xfrm>
            <a:off x="3643313" y="2430463"/>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决策</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67954" name="直接连接符 167953"/>
          <p:cNvSpPr/>
          <p:nvPr/>
        </p:nvSpPr>
        <p:spPr>
          <a:xfrm>
            <a:off x="2366963" y="3232150"/>
            <a:ext cx="533400" cy="0"/>
          </a:xfrm>
          <a:prstGeom prst="line">
            <a:avLst/>
          </a:prstGeom>
          <a:ln w="9525" cap="flat" cmpd="sng">
            <a:solidFill>
              <a:schemeClr val="tx1"/>
            </a:solidFill>
            <a:prstDash val="solid"/>
            <a:headEnd type="none" w="med" len="med"/>
            <a:tailEnd type="none" w="med" len="med"/>
          </a:ln>
        </p:spPr>
      </p:sp>
      <p:sp>
        <p:nvSpPr>
          <p:cNvPr id="167955" name="直接连接符 167954"/>
          <p:cNvSpPr/>
          <p:nvPr/>
        </p:nvSpPr>
        <p:spPr>
          <a:xfrm flipV="1">
            <a:off x="2895600" y="2097088"/>
            <a:ext cx="0" cy="1135062"/>
          </a:xfrm>
          <a:prstGeom prst="line">
            <a:avLst/>
          </a:prstGeom>
          <a:ln w="9525" cap="flat" cmpd="sng">
            <a:solidFill>
              <a:schemeClr val="tx1"/>
            </a:solidFill>
            <a:prstDash val="solid"/>
            <a:headEnd type="none" w="med" len="med"/>
            <a:tailEnd type="none" w="med" len="med"/>
          </a:ln>
        </p:spPr>
      </p:sp>
      <p:sp>
        <p:nvSpPr>
          <p:cNvPr id="167956" name="直接连接符 167955"/>
          <p:cNvSpPr/>
          <p:nvPr/>
        </p:nvSpPr>
        <p:spPr>
          <a:xfrm>
            <a:off x="2895600" y="2097088"/>
            <a:ext cx="762000" cy="0"/>
          </a:xfrm>
          <a:prstGeom prst="line">
            <a:avLst/>
          </a:prstGeom>
          <a:ln w="9525" cap="flat" cmpd="sng">
            <a:solidFill>
              <a:schemeClr val="tx1"/>
            </a:solidFill>
            <a:prstDash val="solid"/>
            <a:headEnd type="none" w="med" len="med"/>
            <a:tailEnd type="triangle" w="med" len="med"/>
          </a:ln>
        </p:spPr>
      </p:sp>
      <p:sp>
        <p:nvSpPr>
          <p:cNvPr id="167960" name="直接连接符 167959"/>
          <p:cNvSpPr/>
          <p:nvPr/>
        </p:nvSpPr>
        <p:spPr>
          <a:xfrm>
            <a:off x="1947863" y="5583238"/>
            <a:ext cx="0" cy="304800"/>
          </a:xfrm>
          <a:prstGeom prst="line">
            <a:avLst/>
          </a:prstGeom>
          <a:ln w="9525" cap="flat" cmpd="sng">
            <a:solidFill>
              <a:schemeClr val="tx1"/>
            </a:solidFill>
            <a:prstDash val="solid"/>
            <a:headEnd type="none" w="med" len="med"/>
            <a:tailEnd type="triangle" w="med" len="med"/>
          </a:ln>
        </p:spPr>
      </p:sp>
      <p:sp>
        <p:nvSpPr>
          <p:cNvPr id="167961" name="流程图: 文档 167960"/>
          <p:cNvSpPr/>
          <p:nvPr/>
        </p:nvSpPr>
        <p:spPr>
          <a:xfrm>
            <a:off x="1633538" y="506253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决策</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67962" name="文本框 167961"/>
          <p:cNvSpPr txBox="1"/>
          <p:nvPr/>
        </p:nvSpPr>
        <p:spPr>
          <a:xfrm>
            <a:off x="1443038" y="5821363"/>
            <a:ext cx="1008062"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发文、存档</a:t>
            </a:r>
            <a:endParaRPr lang="zh-CN" altLang="en-US" sz="1200" dirty="0">
              <a:solidFill>
                <a:schemeClr val="accent2"/>
              </a:solidFill>
              <a:latin typeface="Times New Roman" panose="02020603050405020304" charset="0"/>
            </a:endParaRPr>
          </a:p>
        </p:txBody>
      </p:sp>
      <p:sp>
        <p:nvSpPr>
          <p:cNvPr id="167963" name="流程图: 文档 167962"/>
          <p:cNvSpPr/>
          <p:nvPr/>
        </p:nvSpPr>
        <p:spPr>
          <a:xfrm>
            <a:off x="1638300" y="98107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组织</a:t>
            </a:r>
            <a:endParaRPr lang="zh-CN" altLang="en-US" sz="1200" dirty="0">
              <a:latin typeface="Times New Roman" panose="02020603050405020304" charset="0"/>
            </a:endParaRPr>
          </a:p>
          <a:p>
            <a:pPr algn="ctr"/>
            <a:r>
              <a:rPr lang="zh-CN" altLang="en-US" sz="1200" dirty="0">
                <a:latin typeface="Times New Roman" panose="02020603050405020304" charset="0"/>
              </a:rPr>
              <a:t>机构图</a:t>
            </a:r>
            <a:endParaRPr lang="zh-CN" altLang="en-US" sz="1200" dirty="0">
              <a:latin typeface="Times New Roman" panose="02020603050405020304" charset="0"/>
            </a:endParaRPr>
          </a:p>
        </p:txBody>
      </p:sp>
      <p:sp>
        <p:nvSpPr>
          <p:cNvPr id="167964" name="流程图: 文档 167963"/>
          <p:cNvSpPr/>
          <p:nvPr/>
        </p:nvSpPr>
        <p:spPr>
          <a:xfrm>
            <a:off x="3662363" y="18129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组织</a:t>
            </a:r>
            <a:endParaRPr lang="zh-CN" altLang="en-US" sz="1200" dirty="0">
              <a:latin typeface="Times New Roman" panose="02020603050405020304" charset="0"/>
            </a:endParaRPr>
          </a:p>
          <a:p>
            <a:pPr algn="ctr"/>
            <a:r>
              <a:rPr lang="zh-CN" altLang="en-US" sz="1200" dirty="0">
                <a:latin typeface="Times New Roman" panose="02020603050405020304" charset="0"/>
              </a:rPr>
              <a:t>机构图</a:t>
            </a:r>
            <a:endParaRPr lang="zh-CN" altLang="en-US" sz="1200" dirty="0">
              <a:latin typeface="Times New Roman" panose="02020603050405020304" charset="0"/>
            </a:endParaRPr>
          </a:p>
        </p:txBody>
      </p:sp>
      <p:sp>
        <p:nvSpPr>
          <p:cNvPr id="167966" name="流程图: 文档 167965"/>
          <p:cNvSpPr/>
          <p:nvPr/>
        </p:nvSpPr>
        <p:spPr>
          <a:xfrm>
            <a:off x="1624013" y="44513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组织</a:t>
            </a:r>
            <a:endParaRPr lang="zh-CN" altLang="en-US" sz="1200" dirty="0">
              <a:latin typeface="Times New Roman" panose="02020603050405020304" charset="0"/>
            </a:endParaRPr>
          </a:p>
          <a:p>
            <a:pPr algn="ctr"/>
            <a:r>
              <a:rPr lang="zh-CN" altLang="en-US" sz="1200" dirty="0">
                <a:latin typeface="Times New Roman" panose="02020603050405020304" charset="0"/>
              </a:rPr>
              <a:t>机构图</a:t>
            </a:r>
            <a:endParaRPr lang="zh-CN" altLang="en-US" sz="1200" dirty="0">
              <a:latin typeface="Times New Roman" panose="02020603050405020304" charset="0"/>
            </a:endParaRPr>
          </a:p>
        </p:txBody>
      </p:sp>
      <p:sp>
        <p:nvSpPr>
          <p:cNvPr id="167968" name="直接连接符 167967"/>
          <p:cNvSpPr/>
          <p:nvPr/>
        </p:nvSpPr>
        <p:spPr>
          <a:xfrm>
            <a:off x="1981200" y="2208213"/>
            <a:ext cx="0" cy="304800"/>
          </a:xfrm>
          <a:prstGeom prst="line">
            <a:avLst/>
          </a:prstGeom>
          <a:ln w="9525" cap="flat" cmpd="sng">
            <a:solidFill>
              <a:schemeClr val="tx1"/>
            </a:solidFill>
            <a:prstDash val="solid"/>
            <a:headEnd type="none" w="med" len="med"/>
            <a:tailEnd type="triangle" w="med" len="med"/>
          </a:ln>
        </p:spPr>
      </p:sp>
      <p:sp>
        <p:nvSpPr>
          <p:cNvPr id="167969" name="文本框 167968"/>
          <p:cNvSpPr txBox="1"/>
          <p:nvPr/>
        </p:nvSpPr>
        <p:spPr>
          <a:xfrm>
            <a:off x="1409700" y="2513013"/>
            <a:ext cx="11430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67970" name="直接连接符 167969"/>
          <p:cNvSpPr/>
          <p:nvPr/>
        </p:nvSpPr>
        <p:spPr>
          <a:xfrm>
            <a:off x="1981200" y="2784475"/>
            <a:ext cx="0" cy="228600"/>
          </a:xfrm>
          <a:prstGeom prst="line">
            <a:avLst/>
          </a:prstGeom>
          <a:ln w="9525" cap="flat" cmpd="sng">
            <a:solidFill>
              <a:schemeClr val="tx1"/>
            </a:solidFill>
            <a:prstDash val="solid"/>
            <a:headEnd type="none" w="med" len="med"/>
            <a:tailEnd type="triangle" w="med" len="med"/>
          </a:ln>
        </p:spPr>
      </p:sp>
      <p:sp>
        <p:nvSpPr>
          <p:cNvPr id="167973" name="文本框 167972"/>
          <p:cNvSpPr txBox="1"/>
          <p:nvPr/>
        </p:nvSpPr>
        <p:spPr>
          <a:xfrm>
            <a:off x="5683250" y="4525963"/>
            <a:ext cx="609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签审</a:t>
            </a:r>
            <a:endParaRPr lang="zh-CN" altLang="en-US" sz="1200" dirty="0">
              <a:solidFill>
                <a:schemeClr val="accent2"/>
              </a:solidFill>
              <a:latin typeface="Times New Roman" panose="02020603050405020304" charset="0"/>
            </a:endParaRPr>
          </a:p>
        </p:txBody>
      </p:sp>
      <p:sp>
        <p:nvSpPr>
          <p:cNvPr id="167974" name="直接连接符 167973"/>
          <p:cNvSpPr/>
          <p:nvPr/>
        </p:nvSpPr>
        <p:spPr>
          <a:xfrm>
            <a:off x="5992813" y="4229100"/>
            <a:ext cx="0" cy="304800"/>
          </a:xfrm>
          <a:prstGeom prst="line">
            <a:avLst/>
          </a:prstGeom>
          <a:ln w="9525" cap="flat" cmpd="sng">
            <a:solidFill>
              <a:schemeClr val="tx1"/>
            </a:solidFill>
            <a:prstDash val="solid"/>
            <a:headEnd type="none" w="med" len="med"/>
            <a:tailEnd type="triangle" w="med" len="med"/>
          </a:ln>
        </p:spPr>
      </p:sp>
      <p:sp>
        <p:nvSpPr>
          <p:cNvPr id="167975" name="流程图: 文档 167974"/>
          <p:cNvSpPr/>
          <p:nvPr/>
        </p:nvSpPr>
        <p:spPr>
          <a:xfrm>
            <a:off x="5707063" y="37052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决策</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67976" name="直接连接符 167975"/>
          <p:cNvSpPr/>
          <p:nvPr/>
        </p:nvSpPr>
        <p:spPr>
          <a:xfrm flipV="1">
            <a:off x="4114800" y="3378200"/>
            <a:ext cx="1600200" cy="0"/>
          </a:xfrm>
          <a:prstGeom prst="line">
            <a:avLst/>
          </a:prstGeom>
          <a:ln w="9525" cap="flat" cmpd="sng">
            <a:solidFill>
              <a:schemeClr val="tx1"/>
            </a:solidFill>
            <a:prstDash val="solid"/>
            <a:headEnd type="none" w="med" len="med"/>
            <a:tailEnd type="triangle" w="med" len="med"/>
          </a:ln>
        </p:spPr>
      </p:sp>
      <p:sp>
        <p:nvSpPr>
          <p:cNvPr id="167977" name="流程图: 文档 167976"/>
          <p:cNvSpPr/>
          <p:nvPr/>
        </p:nvSpPr>
        <p:spPr>
          <a:xfrm>
            <a:off x="5726113" y="308768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组织</a:t>
            </a:r>
            <a:endParaRPr lang="zh-CN" altLang="en-US" sz="1200" dirty="0">
              <a:latin typeface="Times New Roman" panose="02020603050405020304" charset="0"/>
            </a:endParaRPr>
          </a:p>
          <a:p>
            <a:pPr algn="ctr"/>
            <a:r>
              <a:rPr lang="zh-CN" altLang="en-US" sz="1200" dirty="0">
                <a:latin typeface="Times New Roman" panose="02020603050405020304" charset="0"/>
              </a:rPr>
              <a:t>机构图</a:t>
            </a:r>
            <a:endParaRPr lang="zh-CN" altLang="en-US" sz="1200" dirty="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5586" name="文本框 195585"/>
          <p:cNvSpPr txBox="1"/>
          <p:nvPr/>
        </p:nvSpPr>
        <p:spPr>
          <a:xfrm>
            <a:off x="1295400" y="180975"/>
            <a:ext cx="6172200" cy="287338"/>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总经理                  集团总裁                人事行政部</a:t>
            </a:r>
            <a:endParaRPr lang="zh-CN" altLang="en-US" sz="1600" dirty="0">
              <a:latin typeface="Times New Roman" panose="02020603050405020304" charset="0"/>
            </a:endParaRPr>
          </a:p>
        </p:txBody>
      </p:sp>
      <p:sp>
        <p:nvSpPr>
          <p:cNvPr id="195587" name="直接连接符 195586"/>
          <p:cNvSpPr/>
          <p:nvPr/>
        </p:nvSpPr>
        <p:spPr>
          <a:xfrm>
            <a:off x="1143000" y="457200"/>
            <a:ext cx="6324600" cy="0"/>
          </a:xfrm>
          <a:prstGeom prst="line">
            <a:avLst/>
          </a:prstGeom>
          <a:ln w="9525" cap="flat" cmpd="sng">
            <a:solidFill>
              <a:schemeClr val="tx1"/>
            </a:solidFill>
            <a:prstDash val="solid"/>
            <a:headEnd type="none" w="med" len="med"/>
            <a:tailEnd type="none" w="med" len="med"/>
          </a:ln>
        </p:spPr>
      </p:sp>
      <p:sp>
        <p:nvSpPr>
          <p:cNvPr id="195588" name="直接连接符 195587"/>
          <p:cNvSpPr/>
          <p:nvPr/>
        </p:nvSpPr>
        <p:spPr>
          <a:xfrm>
            <a:off x="1765300" y="2133600"/>
            <a:ext cx="0" cy="533400"/>
          </a:xfrm>
          <a:prstGeom prst="line">
            <a:avLst/>
          </a:prstGeom>
          <a:ln w="9525" cap="flat" cmpd="sng">
            <a:solidFill>
              <a:schemeClr val="tx1"/>
            </a:solidFill>
            <a:prstDash val="solid"/>
            <a:headEnd type="none" w="med" len="med"/>
            <a:tailEnd type="triangle" w="med" len="med"/>
          </a:ln>
        </p:spPr>
      </p:sp>
      <p:sp>
        <p:nvSpPr>
          <p:cNvPr id="195589" name="文本框 195588"/>
          <p:cNvSpPr txBox="1"/>
          <p:nvPr/>
        </p:nvSpPr>
        <p:spPr>
          <a:xfrm>
            <a:off x="0" y="0"/>
            <a:ext cx="428625" cy="3429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职员出差申请程序</a:t>
            </a:r>
            <a:endParaRPr lang="zh-CN" altLang="en-US" sz="1600" b="1" dirty="0">
              <a:solidFill>
                <a:schemeClr val="accent2"/>
              </a:solidFill>
              <a:latin typeface="Times New Roman" panose="02020603050405020304" charset="0"/>
            </a:endParaRPr>
          </a:p>
        </p:txBody>
      </p:sp>
      <p:sp>
        <p:nvSpPr>
          <p:cNvPr id="195590" name="流程图: 文档 195589"/>
          <p:cNvSpPr/>
          <p:nvPr/>
        </p:nvSpPr>
        <p:spPr>
          <a:xfrm>
            <a:off x="1458913" y="858838"/>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5591" name="直接连接符 195590"/>
          <p:cNvSpPr/>
          <p:nvPr/>
        </p:nvSpPr>
        <p:spPr>
          <a:xfrm>
            <a:off x="1762125" y="1493838"/>
            <a:ext cx="0" cy="304800"/>
          </a:xfrm>
          <a:prstGeom prst="line">
            <a:avLst/>
          </a:prstGeom>
          <a:ln w="9525" cap="flat" cmpd="sng">
            <a:solidFill>
              <a:schemeClr val="tx1"/>
            </a:solidFill>
            <a:prstDash val="solid"/>
            <a:headEnd type="none" w="med" len="med"/>
            <a:tailEnd type="triangle" w="med" len="med"/>
          </a:ln>
        </p:spPr>
      </p:sp>
      <p:sp>
        <p:nvSpPr>
          <p:cNvPr id="195592" name="文本框 195591"/>
          <p:cNvSpPr txBox="1"/>
          <p:nvPr/>
        </p:nvSpPr>
        <p:spPr>
          <a:xfrm>
            <a:off x="1114425" y="533400"/>
            <a:ext cx="1295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出差当事人填写</a:t>
            </a:r>
            <a:endParaRPr lang="zh-CN" altLang="en-US" sz="1200">
              <a:solidFill>
                <a:schemeClr val="accent2"/>
              </a:solidFill>
              <a:latin typeface="Times New Roman" panose="02020603050405020304" charset="0"/>
            </a:endParaRPr>
          </a:p>
        </p:txBody>
      </p:sp>
      <p:sp>
        <p:nvSpPr>
          <p:cNvPr id="195593" name="文本框 195592"/>
          <p:cNvSpPr txBox="1"/>
          <p:nvPr/>
        </p:nvSpPr>
        <p:spPr>
          <a:xfrm>
            <a:off x="1319213" y="262255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95594" name="文本框 195593"/>
          <p:cNvSpPr txBox="1"/>
          <p:nvPr/>
        </p:nvSpPr>
        <p:spPr>
          <a:xfrm>
            <a:off x="1304925" y="3373438"/>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95595" name="直接连接符 195594"/>
          <p:cNvSpPr/>
          <p:nvPr/>
        </p:nvSpPr>
        <p:spPr>
          <a:xfrm flipH="1">
            <a:off x="1765300" y="2895600"/>
            <a:ext cx="0" cy="533400"/>
          </a:xfrm>
          <a:prstGeom prst="line">
            <a:avLst/>
          </a:prstGeom>
          <a:ln w="9525" cap="flat" cmpd="sng">
            <a:solidFill>
              <a:schemeClr val="tx1"/>
            </a:solidFill>
            <a:prstDash val="solid"/>
            <a:headEnd type="none" w="med" len="med"/>
            <a:tailEnd type="triangle" w="med" len="med"/>
          </a:ln>
        </p:spPr>
      </p:sp>
      <p:sp>
        <p:nvSpPr>
          <p:cNvPr id="195596" name="文本框 195595"/>
          <p:cNvSpPr txBox="1"/>
          <p:nvPr/>
        </p:nvSpPr>
        <p:spPr>
          <a:xfrm>
            <a:off x="2819400" y="40687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95597" name="直接连接符 195596"/>
          <p:cNvSpPr/>
          <p:nvPr/>
        </p:nvSpPr>
        <p:spPr>
          <a:xfrm>
            <a:off x="3276600" y="3760788"/>
            <a:ext cx="0" cy="304800"/>
          </a:xfrm>
          <a:prstGeom prst="line">
            <a:avLst/>
          </a:prstGeom>
          <a:ln w="9525" cap="flat" cmpd="sng">
            <a:solidFill>
              <a:schemeClr val="tx1"/>
            </a:solidFill>
            <a:prstDash val="solid"/>
            <a:headEnd type="none" w="med" len="med"/>
            <a:tailEnd type="triangle" w="med" len="med"/>
          </a:ln>
        </p:spPr>
      </p:sp>
      <p:sp>
        <p:nvSpPr>
          <p:cNvPr id="195598" name="流程图: 文档 195597"/>
          <p:cNvSpPr/>
          <p:nvPr/>
        </p:nvSpPr>
        <p:spPr>
          <a:xfrm>
            <a:off x="3005138" y="32321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5599" name="直接连接符 195598"/>
          <p:cNvSpPr/>
          <p:nvPr/>
        </p:nvSpPr>
        <p:spPr>
          <a:xfrm>
            <a:off x="2159000" y="3503613"/>
            <a:ext cx="762000" cy="1587"/>
          </a:xfrm>
          <a:prstGeom prst="line">
            <a:avLst/>
          </a:prstGeom>
          <a:ln w="9525" cap="flat" cmpd="sng">
            <a:solidFill>
              <a:schemeClr val="tx1"/>
            </a:solidFill>
            <a:prstDash val="solid"/>
            <a:headEnd type="none" w="med" len="med"/>
            <a:tailEnd type="triangle" w="med" len="med"/>
          </a:ln>
        </p:spPr>
      </p:sp>
      <p:sp>
        <p:nvSpPr>
          <p:cNvPr id="195600" name="直接连接符 195599"/>
          <p:cNvSpPr/>
          <p:nvPr/>
        </p:nvSpPr>
        <p:spPr>
          <a:xfrm flipH="1">
            <a:off x="1765300" y="4495800"/>
            <a:ext cx="0" cy="533400"/>
          </a:xfrm>
          <a:prstGeom prst="line">
            <a:avLst/>
          </a:prstGeom>
          <a:ln w="9525" cap="flat" cmpd="sng">
            <a:solidFill>
              <a:schemeClr val="tx1"/>
            </a:solidFill>
            <a:prstDash val="solid"/>
            <a:headEnd type="none" w="med" len="med"/>
            <a:tailEnd type="triangle" w="med" len="med"/>
          </a:ln>
        </p:spPr>
      </p:sp>
      <p:sp>
        <p:nvSpPr>
          <p:cNvPr id="195601" name="流程图: 文档 195600"/>
          <p:cNvSpPr/>
          <p:nvPr/>
        </p:nvSpPr>
        <p:spPr>
          <a:xfrm>
            <a:off x="1458913" y="39846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5602" name="直接连接符 195601"/>
          <p:cNvSpPr/>
          <p:nvPr/>
        </p:nvSpPr>
        <p:spPr>
          <a:xfrm flipH="1">
            <a:off x="2057400" y="4221163"/>
            <a:ext cx="838200" cy="0"/>
          </a:xfrm>
          <a:prstGeom prst="line">
            <a:avLst/>
          </a:prstGeom>
          <a:ln w="9525" cap="flat" cmpd="sng">
            <a:solidFill>
              <a:schemeClr val="tx1"/>
            </a:solidFill>
            <a:prstDash val="solid"/>
            <a:headEnd type="none" w="med" len="med"/>
            <a:tailEnd type="triangle" w="med" len="med"/>
          </a:ln>
        </p:spPr>
      </p:sp>
      <p:sp>
        <p:nvSpPr>
          <p:cNvPr id="195603" name="直接连接符 195602"/>
          <p:cNvSpPr/>
          <p:nvPr/>
        </p:nvSpPr>
        <p:spPr>
          <a:xfrm>
            <a:off x="6629400" y="4724400"/>
            <a:ext cx="0" cy="304800"/>
          </a:xfrm>
          <a:prstGeom prst="line">
            <a:avLst/>
          </a:prstGeom>
          <a:ln w="9525" cap="flat" cmpd="sng">
            <a:solidFill>
              <a:schemeClr val="tx1"/>
            </a:solidFill>
            <a:prstDash val="solid"/>
            <a:headEnd type="none" w="med" len="med"/>
            <a:tailEnd type="triangle" w="med" len="med"/>
          </a:ln>
        </p:spPr>
      </p:sp>
      <p:sp>
        <p:nvSpPr>
          <p:cNvPr id="195604" name="文本框 195603"/>
          <p:cNvSpPr txBox="1"/>
          <p:nvPr/>
        </p:nvSpPr>
        <p:spPr>
          <a:xfrm>
            <a:off x="1331913" y="5003800"/>
            <a:ext cx="901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当事人工作交代</a:t>
            </a:r>
            <a:endParaRPr lang="zh-CN" altLang="en-US" sz="1200">
              <a:solidFill>
                <a:schemeClr val="accent2"/>
              </a:solidFill>
              <a:latin typeface="Times New Roman" panose="02020603050405020304" charset="0"/>
            </a:endParaRPr>
          </a:p>
        </p:txBody>
      </p:sp>
      <p:sp>
        <p:nvSpPr>
          <p:cNvPr id="195605" name="文本框 195604"/>
          <p:cNvSpPr txBox="1"/>
          <p:nvPr/>
        </p:nvSpPr>
        <p:spPr>
          <a:xfrm>
            <a:off x="1320800" y="1828800"/>
            <a:ext cx="9144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195609" name="文本框 195608"/>
          <p:cNvSpPr txBox="1"/>
          <p:nvPr/>
        </p:nvSpPr>
        <p:spPr>
          <a:xfrm>
            <a:off x="4419600" y="4068763"/>
            <a:ext cx="9144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95610" name="直接连接符 195609"/>
          <p:cNvSpPr/>
          <p:nvPr/>
        </p:nvSpPr>
        <p:spPr>
          <a:xfrm>
            <a:off x="4876800" y="3760788"/>
            <a:ext cx="0" cy="304800"/>
          </a:xfrm>
          <a:prstGeom prst="line">
            <a:avLst/>
          </a:prstGeom>
          <a:ln w="9525" cap="flat" cmpd="sng">
            <a:solidFill>
              <a:schemeClr val="tx1"/>
            </a:solidFill>
            <a:prstDash val="solid"/>
            <a:headEnd type="none" w="med" len="med"/>
            <a:tailEnd type="triangle" w="med" len="med"/>
          </a:ln>
        </p:spPr>
      </p:sp>
      <p:sp>
        <p:nvSpPr>
          <p:cNvPr id="195611" name="流程图: 文档 195610"/>
          <p:cNvSpPr/>
          <p:nvPr/>
        </p:nvSpPr>
        <p:spPr>
          <a:xfrm>
            <a:off x="4605338" y="32321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5612" name="直接连接符 195611"/>
          <p:cNvSpPr/>
          <p:nvPr/>
        </p:nvSpPr>
        <p:spPr>
          <a:xfrm flipV="1">
            <a:off x="3733800" y="3503613"/>
            <a:ext cx="809625" cy="1587"/>
          </a:xfrm>
          <a:prstGeom prst="line">
            <a:avLst/>
          </a:prstGeom>
          <a:ln w="9525" cap="flat" cmpd="sng">
            <a:solidFill>
              <a:schemeClr val="tx1"/>
            </a:solidFill>
            <a:prstDash val="solid"/>
            <a:headEnd type="none" w="med" len="med"/>
            <a:tailEnd type="triangle" w="med" len="med"/>
          </a:ln>
        </p:spPr>
      </p:sp>
      <p:sp>
        <p:nvSpPr>
          <p:cNvPr id="195613" name="直接连接符 195612"/>
          <p:cNvSpPr/>
          <p:nvPr/>
        </p:nvSpPr>
        <p:spPr>
          <a:xfrm flipH="1">
            <a:off x="3429000" y="4203700"/>
            <a:ext cx="1219200" cy="0"/>
          </a:xfrm>
          <a:prstGeom prst="line">
            <a:avLst/>
          </a:prstGeom>
          <a:ln w="9525" cap="flat" cmpd="sng">
            <a:solidFill>
              <a:schemeClr val="tx1"/>
            </a:solidFill>
            <a:prstDash val="solid"/>
            <a:headEnd type="none" w="med" len="med"/>
            <a:tailEnd type="triangle" w="med" len="med"/>
          </a:ln>
        </p:spPr>
      </p:sp>
      <p:sp>
        <p:nvSpPr>
          <p:cNvPr id="195615" name="直接连接符 195614"/>
          <p:cNvSpPr/>
          <p:nvPr/>
        </p:nvSpPr>
        <p:spPr>
          <a:xfrm>
            <a:off x="1765300" y="4724400"/>
            <a:ext cx="4876800" cy="0"/>
          </a:xfrm>
          <a:prstGeom prst="line">
            <a:avLst/>
          </a:prstGeom>
          <a:ln w="9525" cap="flat" cmpd="sng">
            <a:solidFill>
              <a:schemeClr val="tx1"/>
            </a:solidFill>
            <a:prstDash val="solid"/>
            <a:headEnd type="none" w="med" len="med"/>
            <a:tailEnd type="none" w="med" len="med"/>
          </a:ln>
        </p:spPr>
      </p:sp>
      <p:sp>
        <p:nvSpPr>
          <p:cNvPr id="195616" name="流程图: 文档 195615"/>
          <p:cNvSpPr/>
          <p:nvPr/>
        </p:nvSpPr>
        <p:spPr>
          <a:xfrm>
            <a:off x="6329363" y="50800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出差单</a:t>
            </a:r>
            <a:endParaRPr lang="zh-CN" altLang="en-US" sz="1200">
              <a:latin typeface="Times New Roman" panose="02020603050405020304" charset="0"/>
            </a:endParaRPr>
          </a:p>
        </p:txBody>
      </p:sp>
      <p:sp>
        <p:nvSpPr>
          <p:cNvPr id="195617" name="文本框 195616"/>
          <p:cNvSpPr txBox="1"/>
          <p:nvPr/>
        </p:nvSpPr>
        <p:spPr>
          <a:xfrm>
            <a:off x="6191250" y="5689600"/>
            <a:ext cx="9017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存档</a:t>
            </a:r>
            <a:endParaRPr lang="zh-CN" altLang="en-US" sz="1200" dirty="0">
              <a:solidFill>
                <a:schemeClr val="accent2"/>
              </a:solidFill>
              <a:latin typeface="Times New Roman" panose="02020603050405020304" charset="0"/>
            </a:endParaRPr>
          </a:p>
        </p:txBody>
      </p:sp>
      <p:sp>
        <p:nvSpPr>
          <p:cNvPr id="195620" name="矩形 195619"/>
          <p:cNvSpPr/>
          <p:nvPr/>
        </p:nvSpPr>
        <p:spPr>
          <a:xfrm>
            <a:off x="152400" y="5943600"/>
            <a:ext cx="6629400" cy="730250"/>
          </a:xfrm>
          <a:prstGeom prst="rect">
            <a:avLst/>
          </a:prstGeom>
          <a:noFill/>
          <a:ln w="9525">
            <a:noFill/>
          </a:ln>
        </p:spPr>
        <p:txBody>
          <a:bodyPr>
            <a:spAutoFit/>
          </a:bodyPr>
          <a:p>
            <a:r>
              <a:rPr lang="zh-CN" altLang="en-US" sz="1400" dirty="0">
                <a:solidFill>
                  <a:srgbClr val="FF3300"/>
                </a:solidFill>
                <a:latin typeface="Times New Roman" panose="02020603050405020304" charset="0"/>
              </a:rPr>
              <a:t>说明：</a:t>
            </a:r>
            <a:r>
              <a:rPr lang="en-US" altLang="zh-CN" sz="1400" b="1"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终审依据出差核决权限，见下一页附表。</a:t>
            </a:r>
            <a:endParaRPr lang="zh-CN" altLang="en-US" sz="1400" dirty="0">
              <a:solidFill>
                <a:srgbClr val="FF3300"/>
              </a:solidFill>
              <a:latin typeface="Times New Roman" panose="02020603050405020304" charset="0"/>
            </a:endParaRPr>
          </a:p>
          <a:p>
            <a:r>
              <a:rPr lang="zh-CN" altLang="en-US" sz="1400" dirty="0">
                <a:solidFill>
                  <a:srgbClr val="FF3300"/>
                </a:solidFill>
                <a:latin typeface="Times New Roman" panose="02020603050405020304" charset="0"/>
              </a:rPr>
              <a:t>　　　</a:t>
            </a:r>
            <a:r>
              <a:rPr lang="en-US" altLang="zh-CN" sz="1400" b="1"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出差必须采取事先申请并填写出差申请单，经核准后，才能出差。</a:t>
            </a:r>
            <a:endParaRPr lang="zh-CN" altLang="en-US" sz="1400" dirty="0">
              <a:solidFill>
                <a:srgbClr val="FF3300"/>
              </a:solidFill>
              <a:latin typeface="Times New Roman" panose="02020603050405020304" charset="0"/>
            </a:endParaRPr>
          </a:p>
          <a:p>
            <a:pPr eaLnBrk="0" hangingPunct="0"/>
            <a:r>
              <a:rPr lang="zh-CN" altLang="en-US" sz="1400" b="1" dirty="0">
                <a:solidFill>
                  <a:srgbClr val="FF3300"/>
                </a:solidFill>
                <a:latin typeface="Times New Roman" panose="02020603050405020304" charset="0"/>
              </a:rPr>
              <a:t>　　　</a:t>
            </a:r>
            <a:r>
              <a:rPr lang="en-US" altLang="zh-CN" sz="1400" b="1" dirty="0">
                <a:solidFill>
                  <a:srgbClr val="FF3300"/>
                </a:solidFill>
                <a:latin typeface="Times New Roman" panose="02020603050405020304" charset="0"/>
              </a:rPr>
              <a:t>*</a:t>
            </a:r>
            <a:r>
              <a:rPr lang="zh-CN" altLang="en-US" sz="1400" dirty="0">
                <a:solidFill>
                  <a:srgbClr val="FF3300"/>
                </a:solidFill>
                <a:latin typeface="Times New Roman" panose="02020603050405020304" charset="0"/>
              </a:rPr>
              <a:t>因特殊事件来不及事先申请的，在出差返回后，立即补签出差申请单。</a:t>
            </a:r>
            <a:endParaRPr lang="zh-CN" altLang="en-US" sz="14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4274" name="矩形 394273"/>
          <p:cNvSpPr/>
          <p:nvPr/>
        </p:nvSpPr>
        <p:spPr>
          <a:xfrm>
            <a:off x="76200" y="88900"/>
            <a:ext cx="4370388" cy="336550"/>
          </a:xfrm>
          <a:prstGeom prst="rect">
            <a:avLst/>
          </a:prstGeom>
          <a:noFill/>
          <a:ln w="9525">
            <a:noFill/>
          </a:ln>
        </p:spPr>
        <p:txBody>
          <a:bodyPr>
            <a:spAutoFit/>
          </a:bodyPr>
          <a:p>
            <a:r>
              <a:rPr lang="zh-CN" altLang="en-US" sz="1600" b="1" dirty="0">
                <a:solidFill>
                  <a:srgbClr val="000000"/>
                </a:solidFill>
                <a:latin typeface="Times New Roman" panose="02020603050405020304" charset="0"/>
              </a:rPr>
              <a:t>一级子公司</a:t>
            </a:r>
            <a:r>
              <a:rPr lang="zh-CN" altLang="en-US" sz="1600" b="1" dirty="0">
                <a:latin typeface="Times New Roman" panose="02020603050405020304" charset="0"/>
              </a:rPr>
              <a:t>出差核决权限表（国内）</a:t>
            </a:r>
            <a:endParaRPr lang="zh-CN" altLang="en-US" dirty="0">
              <a:latin typeface="Times New Roman" panose="02020603050405020304" charset="0"/>
            </a:endParaRPr>
          </a:p>
        </p:txBody>
      </p:sp>
      <p:grpSp>
        <p:nvGrpSpPr>
          <p:cNvPr id="394538" name="组合 394537"/>
          <p:cNvGrpSpPr/>
          <p:nvPr/>
        </p:nvGrpSpPr>
        <p:grpSpPr>
          <a:xfrm>
            <a:off x="120650" y="609600"/>
            <a:ext cx="8947150" cy="5638800"/>
            <a:chOff x="-3" y="535"/>
            <a:chExt cx="5993" cy="5474"/>
          </a:xfrm>
        </p:grpSpPr>
        <p:grpSp>
          <p:nvGrpSpPr>
            <p:cNvPr id="394536" name="组合 394535"/>
            <p:cNvGrpSpPr/>
            <p:nvPr/>
          </p:nvGrpSpPr>
          <p:grpSpPr>
            <a:xfrm>
              <a:off x="0" y="538"/>
              <a:ext cx="5987" cy="5468"/>
              <a:chOff x="0" y="538"/>
              <a:chExt cx="5987" cy="5468"/>
            </a:xfrm>
          </p:grpSpPr>
          <p:grpSp>
            <p:nvGrpSpPr>
              <p:cNvPr id="394363" name="组合 394362"/>
              <p:cNvGrpSpPr/>
              <p:nvPr/>
            </p:nvGrpSpPr>
            <p:grpSpPr>
              <a:xfrm>
                <a:off x="0" y="538"/>
                <a:ext cx="591" cy="729"/>
                <a:chOff x="0" y="538"/>
                <a:chExt cx="591" cy="729"/>
              </a:xfrm>
            </p:grpSpPr>
            <p:sp>
              <p:nvSpPr>
                <p:cNvPr id="394275" name="矩形 394274"/>
                <p:cNvSpPr/>
                <p:nvPr/>
              </p:nvSpPr>
              <p:spPr>
                <a:xfrm>
                  <a:off x="43" y="538"/>
                  <a:ext cx="505" cy="729"/>
                </a:xfrm>
                <a:prstGeom prst="rect">
                  <a:avLst/>
                </a:prstGeom>
                <a:noFill/>
                <a:ln w="9525">
                  <a:noFill/>
                </a:ln>
              </p:spPr>
              <p:txBody>
                <a:bodyPr/>
                <a:p>
                  <a:pPr algn="r"/>
                  <a:r>
                    <a:rPr lang="zh-CN" altLang="en-US" sz="1200" dirty="0">
                      <a:latin typeface="Times New Roman" panose="02020603050405020304" charset="0"/>
                    </a:rPr>
                    <a:t>裁</a:t>
                  </a:r>
                  <a:endParaRPr lang="zh-CN" altLang="en-US" sz="1200" dirty="0">
                    <a:latin typeface="Times New Roman" panose="02020603050405020304" charset="0"/>
                  </a:endParaRPr>
                </a:p>
                <a:p>
                  <a:pPr algn="r" eaLnBrk="0" hangingPunct="0"/>
                  <a:r>
                    <a:rPr lang="zh-CN" altLang="en-US" sz="1200" dirty="0">
                      <a:latin typeface="Times New Roman" panose="02020603050405020304" charset="0"/>
                    </a:rPr>
                    <a:t>决</a:t>
                  </a:r>
                  <a:endParaRPr lang="zh-CN" altLang="en-US" sz="1000" dirty="0">
                    <a:latin typeface="Times New Roman" panose="02020603050405020304" charset="0"/>
                  </a:endParaRPr>
                </a:p>
                <a:p>
                  <a:pPr eaLnBrk="0" hangingPunct="0"/>
                  <a:r>
                    <a:rPr lang="zh-CN" altLang="en-US" sz="1200" dirty="0">
                      <a:latin typeface="Times New Roman" panose="02020603050405020304" charset="0"/>
                    </a:rPr>
                    <a:t>申</a:t>
                  </a:r>
                  <a:endParaRPr lang="zh-CN" altLang="en-US" sz="1000" dirty="0">
                    <a:latin typeface="Times New Roman" panose="02020603050405020304" charset="0"/>
                  </a:endParaRPr>
                </a:p>
                <a:p>
                  <a:pPr eaLnBrk="0" hangingPunct="0"/>
                  <a:r>
                    <a:rPr lang="zh-CN" altLang="en-US" sz="1200" dirty="0">
                      <a:latin typeface="Times New Roman" panose="02020603050405020304" charset="0"/>
                    </a:rPr>
                    <a:t>请</a:t>
                  </a:r>
                  <a:endParaRPr lang="zh-CN" altLang="en-US" sz="1000" dirty="0">
                    <a:latin typeface="Times New Roman" panose="02020603050405020304" charset="0"/>
                  </a:endParaRPr>
                </a:p>
                <a:p>
                  <a:pPr algn="r" eaLnBrk="0" hangingPunct="0"/>
                  <a:endParaRPr lang="zh-CN" altLang="en-US" dirty="0">
                    <a:latin typeface="Times New Roman" panose="02020603050405020304" charset="0"/>
                  </a:endParaRPr>
                </a:p>
              </p:txBody>
            </p:sp>
            <p:sp>
              <p:nvSpPr>
                <p:cNvPr id="394362" name="矩形 394361"/>
                <p:cNvSpPr/>
                <p:nvPr/>
              </p:nvSpPr>
              <p:spPr>
                <a:xfrm>
                  <a:off x="0" y="538"/>
                  <a:ext cx="591"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65" name="组合 394364"/>
              <p:cNvGrpSpPr/>
              <p:nvPr/>
            </p:nvGrpSpPr>
            <p:grpSpPr>
              <a:xfrm>
                <a:off x="591" y="538"/>
                <a:ext cx="436" cy="729"/>
                <a:chOff x="591" y="538"/>
                <a:chExt cx="436" cy="729"/>
              </a:xfrm>
            </p:grpSpPr>
            <p:sp>
              <p:nvSpPr>
                <p:cNvPr id="394276" name="矩形 394275"/>
                <p:cNvSpPr/>
                <p:nvPr/>
              </p:nvSpPr>
              <p:spPr>
                <a:xfrm>
                  <a:off x="634" y="538"/>
                  <a:ext cx="350"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班组长</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64" name="矩形 394363"/>
                <p:cNvSpPr/>
                <p:nvPr/>
              </p:nvSpPr>
              <p:spPr>
                <a:xfrm>
                  <a:off x="591" y="538"/>
                  <a:ext cx="436"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67" name="组合 394366"/>
              <p:cNvGrpSpPr/>
              <p:nvPr/>
            </p:nvGrpSpPr>
            <p:grpSpPr>
              <a:xfrm>
                <a:off x="1027" y="538"/>
                <a:ext cx="656" cy="729"/>
                <a:chOff x="1027" y="538"/>
                <a:chExt cx="656" cy="729"/>
              </a:xfrm>
            </p:grpSpPr>
            <p:sp>
              <p:nvSpPr>
                <p:cNvPr id="394277" name="矩形 394276"/>
                <p:cNvSpPr/>
                <p:nvPr/>
              </p:nvSpPr>
              <p:spPr>
                <a:xfrm>
                  <a:off x="1070" y="538"/>
                  <a:ext cx="570"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科长</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车间主任</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66" name="矩形 394365"/>
                <p:cNvSpPr/>
                <p:nvPr/>
              </p:nvSpPr>
              <p:spPr>
                <a:xfrm>
                  <a:off x="1027" y="538"/>
                  <a:ext cx="656"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69" name="组合 394368"/>
              <p:cNvGrpSpPr/>
              <p:nvPr/>
            </p:nvGrpSpPr>
            <p:grpSpPr>
              <a:xfrm>
                <a:off x="1683" y="538"/>
                <a:ext cx="766" cy="729"/>
                <a:chOff x="1683" y="538"/>
                <a:chExt cx="766" cy="729"/>
              </a:xfrm>
            </p:grpSpPr>
            <p:sp>
              <p:nvSpPr>
                <p:cNvPr id="394278" name="矩形 394277"/>
                <p:cNvSpPr/>
                <p:nvPr/>
              </p:nvSpPr>
              <p:spPr>
                <a:xfrm>
                  <a:off x="1726" y="538"/>
                  <a:ext cx="680"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分厂副经理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68" name="矩形 394367"/>
                <p:cNvSpPr/>
                <p:nvPr/>
              </p:nvSpPr>
              <p:spPr>
                <a:xfrm>
                  <a:off x="1683" y="538"/>
                  <a:ext cx="766"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71" name="组合 394370"/>
              <p:cNvGrpSpPr/>
              <p:nvPr/>
            </p:nvGrpSpPr>
            <p:grpSpPr>
              <a:xfrm>
                <a:off x="2449" y="538"/>
                <a:ext cx="766" cy="729"/>
                <a:chOff x="2449" y="538"/>
                <a:chExt cx="766" cy="729"/>
              </a:xfrm>
            </p:grpSpPr>
            <p:sp>
              <p:nvSpPr>
                <p:cNvPr id="394279" name="矩形 394278"/>
                <p:cNvSpPr/>
                <p:nvPr/>
              </p:nvSpPr>
              <p:spPr>
                <a:xfrm>
                  <a:off x="2492" y="538"/>
                  <a:ext cx="680"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部门经理</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分厂经理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70" name="矩形 394369"/>
                <p:cNvSpPr/>
                <p:nvPr/>
              </p:nvSpPr>
              <p:spPr>
                <a:xfrm>
                  <a:off x="2449" y="538"/>
                  <a:ext cx="766"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73" name="组合 394372"/>
              <p:cNvGrpSpPr/>
              <p:nvPr/>
            </p:nvGrpSpPr>
            <p:grpSpPr>
              <a:xfrm>
                <a:off x="3215" y="538"/>
                <a:ext cx="806" cy="729"/>
                <a:chOff x="3215" y="538"/>
                <a:chExt cx="806" cy="729"/>
              </a:xfrm>
            </p:grpSpPr>
            <p:sp>
              <p:nvSpPr>
                <p:cNvPr id="394280" name="矩形 394279"/>
                <p:cNvSpPr/>
                <p:nvPr/>
              </p:nvSpPr>
              <p:spPr>
                <a:xfrm>
                  <a:off x="3258" y="538"/>
                  <a:ext cx="720"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分管副总</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72" name="矩形 394371"/>
                <p:cNvSpPr/>
                <p:nvPr/>
              </p:nvSpPr>
              <p:spPr>
                <a:xfrm>
                  <a:off x="3215" y="538"/>
                  <a:ext cx="806"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75" name="组合 394374"/>
              <p:cNvGrpSpPr/>
              <p:nvPr/>
            </p:nvGrpSpPr>
            <p:grpSpPr>
              <a:xfrm>
                <a:off x="4021" y="538"/>
                <a:ext cx="726" cy="729"/>
                <a:chOff x="4021" y="538"/>
                <a:chExt cx="726" cy="729"/>
              </a:xfrm>
            </p:grpSpPr>
            <p:sp>
              <p:nvSpPr>
                <p:cNvPr id="394281" name="矩形 394280"/>
                <p:cNvSpPr/>
                <p:nvPr/>
              </p:nvSpPr>
              <p:spPr>
                <a:xfrm>
                  <a:off x="4064" y="538"/>
                  <a:ext cx="640"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总经理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74" name="矩形 394373"/>
                <p:cNvSpPr/>
                <p:nvPr/>
              </p:nvSpPr>
              <p:spPr>
                <a:xfrm>
                  <a:off x="4021" y="538"/>
                  <a:ext cx="726"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77" name="组合 394376"/>
              <p:cNvGrpSpPr/>
              <p:nvPr/>
            </p:nvGrpSpPr>
            <p:grpSpPr>
              <a:xfrm>
                <a:off x="4747" y="538"/>
                <a:ext cx="646" cy="729"/>
                <a:chOff x="4747" y="538"/>
                <a:chExt cx="646" cy="729"/>
              </a:xfrm>
            </p:grpSpPr>
            <p:sp>
              <p:nvSpPr>
                <p:cNvPr id="394282" name="矩形 394281"/>
                <p:cNvSpPr/>
                <p:nvPr/>
              </p:nvSpPr>
              <p:spPr>
                <a:xfrm>
                  <a:off x="4790" y="538"/>
                  <a:ext cx="560"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董事长</a:t>
                  </a:r>
                  <a:endParaRPr lang="zh-CN" altLang="en-US" sz="1000" dirty="0">
                    <a:latin typeface="Times New Roman" panose="02020603050405020304" charset="0"/>
                  </a:endParaRPr>
                </a:p>
                <a:p>
                  <a:pPr algn="ct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algn="ctr" eaLnBrk="0" hangingPunct="0"/>
                  <a:endParaRPr lang="en-US" altLang="zh-CN" dirty="0">
                    <a:latin typeface="Times New Roman" panose="02020603050405020304" charset="0"/>
                  </a:endParaRPr>
                </a:p>
              </p:txBody>
            </p:sp>
            <p:sp>
              <p:nvSpPr>
                <p:cNvPr id="394376" name="矩形 394375"/>
                <p:cNvSpPr/>
                <p:nvPr/>
              </p:nvSpPr>
              <p:spPr>
                <a:xfrm>
                  <a:off x="4747" y="538"/>
                  <a:ext cx="646"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79" name="组合 394378"/>
              <p:cNvGrpSpPr/>
              <p:nvPr/>
            </p:nvGrpSpPr>
            <p:grpSpPr>
              <a:xfrm>
                <a:off x="5393" y="538"/>
                <a:ext cx="594" cy="729"/>
                <a:chOff x="5393" y="538"/>
                <a:chExt cx="594" cy="729"/>
              </a:xfrm>
            </p:grpSpPr>
            <p:sp>
              <p:nvSpPr>
                <p:cNvPr id="394283" name="矩形 394282"/>
                <p:cNvSpPr/>
                <p:nvPr/>
              </p:nvSpPr>
              <p:spPr>
                <a:xfrm>
                  <a:off x="5436" y="538"/>
                  <a:ext cx="508" cy="729"/>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集团公司总裁</a:t>
                  </a:r>
                  <a:endParaRPr lang="zh-CN" altLang="en-US" sz="1000" dirty="0">
                    <a:latin typeface="Times New Roman" panose="02020603050405020304" charset="0"/>
                  </a:endParaRPr>
                </a:p>
                <a:p>
                  <a:pPr algn="ct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algn="ctr" eaLnBrk="0" hangingPunct="0"/>
                  <a:endParaRPr lang="en-US" altLang="zh-CN" dirty="0">
                    <a:latin typeface="Times New Roman" panose="02020603050405020304" charset="0"/>
                  </a:endParaRPr>
                </a:p>
              </p:txBody>
            </p:sp>
            <p:sp>
              <p:nvSpPr>
                <p:cNvPr id="394378" name="矩形 394377"/>
                <p:cNvSpPr/>
                <p:nvPr/>
              </p:nvSpPr>
              <p:spPr>
                <a:xfrm>
                  <a:off x="5393" y="538"/>
                  <a:ext cx="594" cy="729"/>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81" name="组合 394380"/>
              <p:cNvGrpSpPr/>
              <p:nvPr/>
            </p:nvGrpSpPr>
            <p:grpSpPr>
              <a:xfrm>
                <a:off x="0" y="1267"/>
                <a:ext cx="591" cy="633"/>
                <a:chOff x="0" y="1267"/>
                <a:chExt cx="591" cy="633"/>
              </a:xfrm>
            </p:grpSpPr>
            <p:sp>
              <p:nvSpPr>
                <p:cNvPr id="394284" name="矩形 394283"/>
                <p:cNvSpPr/>
                <p:nvPr/>
              </p:nvSpPr>
              <p:spPr>
                <a:xfrm>
                  <a:off x="43" y="1267"/>
                  <a:ext cx="505" cy="633"/>
                </a:xfrm>
                <a:prstGeom prst="rect">
                  <a:avLst/>
                </a:prstGeom>
                <a:noFill/>
                <a:ln w="9525">
                  <a:noFill/>
                </a:ln>
              </p:spPr>
              <p:txBody>
                <a:bodyPr/>
                <a:p>
                  <a:pPr algn="ctr"/>
                  <a:r>
                    <a:rPr lang="en-US" altLang="zh-CN" sz="1200" dirty="0">
                      <a:latin typeface="Times New Roman" panose="02020603050405020304" charset="0"/>
                    </a:rPr>
                    <a:t> </a:t>
                  </a:r>
                  <a:endParaRPr lang="en-US" altLang="zh-CN" sz="1000" dirty="0">
                    <a:latin typeface="Times New Roman" panose="02020603050405020304" charset="0"/>
                  </a:endParaRPr>
                </a:p>
                <a:p>
                  <a:pPr algn="ctr" eaLnBrk="0" hangingPunct="0"/>
                  <a:r>
                    <a:rPr lang="zh-CN" altLang="en-US" sz="1200" dirty="0">
                      <a:latin typeface="Times New Roman" panose="02020603050405020304" charset="0"/>
                    </a:rPr>
                    <a:t>作业工人</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80" name="矩形 394379"/>
                <p:cNvSpPr/>
                <p:nvPr/>
              </p:nvSpPr>
              <p:spPr>
                <a:xfrm>
                  <a:off x="0" y="1267"/>
                  <a:ext cx="591"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83" name="组合 394382"/>
              <p:cNvGrpSpPr/>
              <p:nvPr/>
            </p:nvGrpSpPr>
            <p:grpSpPr>
              <a:xfrm>
                <a:off x="591" y="1267"/>
                <a:ext cx="436" cy="633"/>
                <a:chOff x="591" y="1267"/>
                <a:chExt cx="436" cy="633"/>
              </a:xfrm>
            </p:grpSpPr>
            <p:sp>
              <p:nvSpPr>
                <p:cNvPr id="394285" name="矩形 394284"/>
                <p:cNvSpPr/>
                <p:nvPr/>
              </p:nvSpPr>
              <p:spPr>
                <a:xfrm>
                  <a:off x="634" y="1267"/>
                  <a:ext cx="350"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382" name="矩形 394381"/>
                <p:cNvSpPr/>
                <p:nvPr/>
              </p:nvSpPr>
              <p:spPr>
                <a:xfrm>
                  <a:off x="591" y="1267"/>
                  <a:ext cx="43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85" name="组合 394384"/>
              <p:cNvGrpSpPr/>
              <p:nvPr/>
            </p:nvGrpSpPr>
            <p:grpSpPr>
              <a:xfrm>
                <a:off x="1027" y="1267"/>
                <a:ext cx="656" cy="633"/>
                <a:chOff x="1027" y="1267"/>
                <a:chExt cx="656" cy="633"/>
              </a:xfrm>
            </p:grpSpPr>
            <p:sp>
              <p:nvSpPr>
                <p:cNvPr id="394286" name="矩形 394285"/>
                <p:cNvSpPr/>
                <p:nvPr/>
              </p:nvSpPr>
              <p:spPr>
                <a:xfrm>
                  <a:off x="1070" y="1267"/>
                  <a:ext cx="57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1</a:t>
                  </a:r>
                  <a:r>
                    <a:rPr lang="zh-CN" altLang="en-US" sz="1200" dirty="0">
                      <a:latin typeface="Times New Roman" panose="02020603050405020304" charset="0"/>
                    </a:rPr>
                    <a:t>天以内</a:t>
                  </a:r>
                  <a:endParaRPr lang="zh-CN" altLang="en-US" sz="1000" dirty="0">
                    <a:latin typeface="Times New Roman" panose="02020603050405020304" charset="0"/>
                  </a:endParaRPr>
                </a:p>
                <a:p>
                  <a:pPr eaLnBrk="0" hangingPunct="0"/>
                  <a:r>
                    <a:rPr lang="zh-CN" altLang="en-US" sz="1200" dirty="0">
                      <a:latin typeface="Times New Roman" panose="02020603050405020304" charset="0"/>
                    </a:rPr>
                    <a:t>（含）</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384" name="矩形 394383"/>
                <p:cNvSpPr/>
                <p:nvPr/>
              </p:nvSpPr>
              <p:spPr>
                <a:xfrm>
                  <a:off x="1027" y="1267"/>
                  <a:ext cx="65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87" name="组合 394386"/>
              <p:cNvGrpSpPr/>
              <p:nvPr/>
            </p:nvGrpSpPr>
            <p:grpSpPr>
              <a:xfrm>
                <a:off x="1683" y="1267"/>
                <a:ext cx="766" cy="633"/>
                <a:chOff x="1683" y="1267"/>
                <a:chExt cx="766" cy="633"/>
              </a:xfrm>
            </p:grpSpPr>
            <p:sp>
              <p:nvSpPr>
                <p:cNvPr id="394287" name="矩形 394286"/>
                <p:cNvSpPr/>
                <p:nvPr/>
              </p:nvSpPr>
              <p:spPr>
                <a:xfrm>
                  <a:off x="1726" y="1267"/>
                  <a:ext cx="68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2</a:t>
                  </a:r>
                  <a:r>
                    <a:rPr lang="zh-CN" altLang="en-US" sz="1200" dirty="0">
                      <a:latin typeface="Times New Roman" panose="02020603050405020304" charset="0"/>
                    </a:rPr>
                    <a:t>～</a:t>
                  </a:r>
                  <a:r>
                    <a:rPr lang="en-US" altLang="zh-CN" sz="1200" dirty="0">
                      <a:latin typeface="Times New Roman" panose="02020603050405020304" charset="0"/>
                    </a:rPr>
                    <a:t>5</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4386" name="矩形 394385"/>
                <p:cNvSpPr/>
                <p:nvPr/>
              </p:nvSpPr>
              <p:spPr>
                <a:xfrm>
                  <a:off x="1683" y="1267"/>
                  <a:ext cx="76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89" name="组合 394388"/>
              <p:cNvGrpSpPr/>
              <p:nvPr/>
            </p:nvGrpSpPr>
            <p:grpSpPr>
              <a:xfrm>
                <a:off x="2449" y="1267"/>
                <a:ext cx="766" cy="633"/>
                <a:chOff x="2449" y="1267"/>
                <a:chExt cx="766" cy="633"/>
              </a:xfrm>
            </p:grpSpPr>
            <p:sp>
              <p:nvSpPr>
                <p:cNvPr id="394288" name="矩形 394287"/>
                <p:cNvSpPr/>
                <p:nvPr/>
              </p:nvSpPr>
              <p:spPr>
                <a:xfrm>
                  <a:off x="2492" y="1267"/>
                  <a:ext cx="68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6</a:t>
                  </a:r>
                  <a:r>
                    <a:rPr lang="zh-CN" altLang="en-US" sz="1200" dirty="0">
                      <a:latin typeface="Times New Roman" panose="02020603050405020304" charset="0"/>
                    </a:rPr>
                    <a:t>～</a:t>
                  </a:r>
                  <a:r>
                    <a:rPr lang="en-US" altLang="zh-CN" sz="1200" dirty="0">
                      <a:latin typeface="Times New Roman" panose="02020603050405020304" charset="0"/>
                    </a:rPr>
                    <a:t>10</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4388" name="矩形 394387"/>
                <p:cNvSpPr/>
                <p:nvPr/>
              </p:nvSpPr>
              <p:spPr>
                <a:xfrm>
                  <a:off x="2449" y="1267"/>
                  <a:ext cx="76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91" name="组合 394390"/>
              <p:cNvGrpSpPr/>
              <p:nvPr/>
            </p:nvGrpSpPr>
            <p:grpSpPr>
              <a:xfrm>
                <a:off x="3215" y="1267"/>
                <a:ext cx="806" cy="633"/>
                <a:chOff x="3215" y="1267"/>
                <a:chExt cx="806" cy="633"/>
              </a:xfrm>
            </p:grpSpPr>
            <p:sp>
              <p:nvSpPr>
                <p:cNvPr id="394289" name="矩形 394288"/>
                <p:cNvSpPr/>
                <p:nvPr/>
              </p:nvSpPr>
              <p:spPr>
                <a:xfrm>
                  <a:off x="3258" y="1267"/>
                  <a:ext cx="72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11</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390" name="矩形 394389"/>
                <p:cNvSpPr/>
                <p:nvPr/>
              </p:nvSpPr>
              <p:spPr>
                <a:xfrm>
                  <a:off x="3215" y="1267"/>
                  <a:ext cx="80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93" name="组合 394392"/>
              <p:cNvGrpSpPr/>
              <p:nvPr/>
            </p:nvGrpSpPr>
            <p:grpSpPr>
              <a:xfrm>
                <a:off x="4021" y="1267"/>
                <a:ext cx="726" cy="633"/>
                <a:chOff x="4021" y="1267"/>
                <a:chExt cx="726" cy="633"/>
              </a:xfrm>
            </p:grpSpPr>
            <p:sp>
              <p:nvSpPr>
                <p:cNvPr id="394290" name="矩形 394289"/>
                <p:cNvSpPr/>
                <p:nvPr/>
              </p:nvSpPr>
              <p:spPr>
                <a:xfrm>
                  <a:off x="4064" y="1267"/>
                  <a:ext cx="640" cy="633"/>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392" name="矩形 394391"/>
                <p:cNvSpPr/>
                <p:nvPr/>
              </p:nvSpPr>
              <p:spPr>
                <a:xfrm>
                  <a:off x="4021" y="1267"/>
                  <a:ext cx="72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95" name="组合 394394"/>
              <p:cNvGrpSpPr/>
              <p:nvPr/>
            </p:nvGrpSpPr>
            <p:grpSpPr>
              <a:xfrm>
                <a:off x="4747" y="1267"/>
                <a:ext cx="646" cy="633"/>
                <a:chOff x="4747" y="1267"/>
                <a:chExt cx="646" cy="633"/>
              </a:xfrm>
            </p:grpSpPr>
            <p:sp>
              <p:nvSpPr>
                <p:cNvPr id="394291" name="矩形 394290"/>
                <p:cNvSpPr/>
                <p:nvPr/>
              </p:nvSpPr>
              <p:spPr>
                <a:xfrm>
                  <a:off x="4790" y="1267"/>
                  <a:ext cx="560"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394" name="矩形 394393"/>
                <p:cNvSpPr/>
                <p:nvPr/>
              </p:nvSpPr>
              <p:spPr>
                <a:xfrm>
                  <a:off x="4747" y="1267"/>
                  <a:ext cx="646"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97" name="组合 394396"/>
              <p:cNvGrpSpPr/>
              <p:nvPr/>
            </p:nvGrpSpPr>
            <p:grpSpPr>
              <a:xfrm>
                <a:off x="5393" y="1267"/>
                <a:ext cx="594" cy="633"/>
                <a:chOff x="5393" y="1267"/>
                <a:chExt cx="594" cy="633"/>
              </a:xfrm>
            </p:grpSpPr>
            <p:sp>
              <p:nvSpPr>
                <p:cNvPr id="394292" name="矩形 394291"/>
                <p:cNvSpPr/>
                <p:nvPr/>
              </p:nvSpPr>
              <p:spPr>
                <a:xfrm>
                  <a:off x="5436" y="1267"/>
                  <a:ext cx="508" cy="633"/>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396" name="矩形 394395"/>
                <p:cNvSpPr/>
                <p:nvPr/>
              </p:nvSpPr>
              <p:spPr>
                <a:xfrm>
                  <a:off x="5393" y="1267"/>
                  <a:ext cx="594" cy="633"/>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399" name="组合 394398"/>
              <p:cNvGrpSpPr/>
              <p:nvPr/>
            </p:nvGrpSpPr>
            <p:grpSpPr>
              <a:xfrm>
                <a:off x="0" y="1900"/>
                <a:ext cx="591" cy="518"/>
                <a:chOff x="0" y="1900"/>
                <a:chExt cx="591" cy="518"/>
              </a:xfrm>
            </p:grpSpPr>
            <p:sp>
              <p:nvSpPr>
                <p:cNvPr id="394293" name="矩形 394292"/>
                <p:cNvSpPr/>
                <p:nvPr/>
              </p:nvSpPr>
              <p:spPr>
                <a:xfrm>
                  <a:off x="43" y="1900"/>
                  <a:ext cx="505" cy="518"/>
                </a:xfrm>
                <a:prstGeom prst="rect">
                  <a:avLst/>
                </a:prstGeom>
                <a:noFill/>
                <a:ln w="9525">
                  <a:noFill/>
                </a:ln>
              </p:spPr>
              <p:txBody>
                <a:bodyPr/>
                <a:p>
                  <a:pPr algn="ctr"/>
                  <a:r>
                    <a:rPr lang="zh-CN" altLang="en-US" sz="1200" dirty="0">
                      <a:latin typeface="Times New Roman" panose="02020603050405020304" charset="0"/>
                    </a:rPr>
                    <a:t>班组长</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职员</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398" name="矩形 394397"/>
                <p:cNvSpPr/>
                <p:nvPr/>
              </p:nvSpPr>
              <p:spPr>
                <a:xfrm>
                  <a:off x="0" y="1900"/>
                  <a:ext cx="591"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01" name="组合 394400"/>
              <p:cNvGrpSpPr/>
              <p:nvPr/>
            </p:nvGrpSpPr>
            <p:grpSpPr>
              <a:xfrm>
                <a:off x="591" y="1900"/>
                <a:ext cx="436" cy="518"/>
                <a:chOff x="591" y="1900"/>
                <a:chExt cx="436" cy="518"/>
              </a:xfrm>
            </p:grpSpPr>
            <p:sp>
              <p:nvSpPr>
                <p:cNvPr id="394294" name="矩形 394293"/>
                <p:cNvSpPr/>
                <p:nvPr/>
              </p:nvSpPr>
              <p:spPr>
                <a:xfrm>
                  <a:off x="634" y="1900"/>
                  <a:ext cx="35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00" name="矩形 394399"/>
                <p:cNvSpPr/>
                <p:nvPr/>
              </p:nvSpPr>
              <p:spPr>
                <a:xfrm>
                  <a:off x="591" y="1900"/>
                  <a:ext cx="43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03" name="组合 394402"/>
              <p:cNvGrpSpPr/>
              <p:nvPr/>
            </p:nvGrpSpPr>
            <p:grpSpPr>
              <a:xfrm>
                <a:off x="1027" y="1900"/>
                <a:ext cx="656" cy="518"/>
                <a:chOff x="1027" y="1900"/>
                <a:chExt cx="656" cy="518"/>
              </a:xfrm>
            </p:grpSpPr>
            <p:sp>
              <p:nvSpPr>
                <p:cNvPr id="394295" name="矩形 394294"/>
                <p:cNvSpPr/>
                <p:nvPr/>
              </p:nvSpPr>
              <p:spPr>
                <a:xfrm>
                  <a:off x="1070" y="1900"/>
                  <a:ext cx="57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02" name="矩形 394401"/>
                <p:cNvSpPr/>
                <p:nvPr/>
              </p:nvSpPr>
              <p:spPr>
                <a:xfrm>
                  <a:off x="1027" y="1900"/>
                  <a:ext cx="65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05" name="组合 394404"/>
              <p:cNvGrpSpPr/>
              <p:nvPr/>
            </p:nvGrpSpPr>
            <p:grpSpPr>
              <a:xfrm>
                <a:off x="1683" y="1900"/>
                <a:ext cx="766" cy="518"/>
                <a:chOff x="1683" y="1900"/>
                <a:chExt cx="766" cy="518"/>
              </a:xfrm>
            </p:grpSpPr>
            <p:sp>
              <p:nvSpPr>
                <p:cNvPr id="394296" name="矩形 394295"/>
                <p:cNvSpPr/>
                <p:nvPr/>
              </p:nvSpPr>
              <p:spPr>
                <a:xfrm>
                  <a:off x="1726" y="1900"/>
                  <a:ext cx="680" cy="518"/>
                </a:xfrm>
                <a:prstGeom prst="rect">
                  <a:avLst/>
                </a:prstGeom>
                <a:noFill/>
                <a:ln w="9525">
                  <a:noFill/>
                </a:ln>
              </p:spPr>
              <p:txBody>
                <a:bodyPr/>
                <a:p>
                  <a:r>
                    <a:rPr lang="en-US" altLang="zh-CN" sz="1200" dirty="0">
                      <a:latin typeface="Times New Roman" panose="02020603050405020304" charset="0"/>
                    </a:rPr>
                    <a:t>5</a:t>
                  </a:r>
                  <a:r>
                    <a:rPr lang="zh-CN" altLang="en-US" sz="1200" dirty="0">
                      <a:latin typeface="Times New Roman" panose="02020603050405020304" charset="0"/>
                    </a:rPr>
                    <a:t>天以内</a:t>
                  </a:r>
                  <a:endParaRPr lang="zh-CN" altLang="en-US"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04" name="矩形 394403"/>
                <p:cNvSpPr/>
                <p:nvPr/>
              </p:nvSpPr>
              <p:spPr>
                <a:xfrm>
                  <a:off x="1683" y="1900"/>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07" name="组合 394406"/>
              <p:cNvGrpSpPr/>
              <p:nvPr/>
            </p:nvGrpSpPr>
            <p:grpSpPr>
              <a:xfrm>
                <a:off x="2449" y="1900"/>
                <a:ext cx="766" cy="518"/>
                <a:chOff x="2449" y="1900"/>
                <a:chExt cx="766" cy="518"/>
              </a:xfrm>
            </p:grpSpPr>
            <p:sp>
              <p:nvSpPr>
                <p:cNvPr id="394297" name="矩形 394296"/>
                <p:cNvSpPr/>
                <p:nvPr/>
              </p:nvSpPr>
              <p:spPr>
                <a:xfrm>
                  <a:off x="2492" y="1900"/>
                  <a:ext cx="680" cy="518"/>
                </a:xfrm>
                <a:prstGeom prst="rect">
                  <a:avLst/>
                </a:prstGeom>
                <a:noFill/>
                <a:ln w="9525">
                  <a:noFill/>
                </a:ln>
              </p:spPr>
              <p:txBody>
                <a:bodyPr/>
                <a:p>
                  <a:r>
                    <a:rPr lang="en-US" altLang="zh-CN" sz="1200" dirty="0">
                      <a:latin typeface="Times New Roman" panose="02020603050405020304" charset="0"/>
                    </a:rPr>
                    <a:t>6-10</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4406" name="矩形 394405"/>
                <p:cNvSpPr/>
                <p:nvPr/>
              </p:nvSpPr>
              <p:spPr>
                <a:xfrm>
                  <a:off x="2449" y="1900"/>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09" name="组合 394408"/>
              <p:cNvGrpSpPr/>
              <p:nvPr/>
            </p:nvGrpSpPr>
            <p:grpSpPr>
              <a:xfrm>
                <a:off x="3215" y="1900"/>
                <a:ext cx="806" cy="518"/>
                <a:chOff x="3215" y="1900"/>
                <a:chExt cx="806" cy="518"/>
              </a:xfrm>
            </p:grpSpPr>
            <p:sp>
              <p:nvSpPr>
                <p:cNvPr id="394298" name="矩形 394297"/>
                <p:cNvSpPr/>
                <p:nvPr/>
              </p:nvSpPr>
              <p:spPr>
                <a:xfrm>
                  <a:off x="3258" y="1900"/>
                  <a:ext cx="720" cy="518"/>
                </a:xfrm>
                <a:prstGeom prst="rect">
                  <a:avLst/>
                </a:prstGeom>
                <a:noFill/>
                <a:ln w="9525">
                  <a:noFill/>
                </a:ln>
              </p:spPr>
              <p:txBody>
                <a:bodyPr/>
                <a:p>
                  <a:r>
                    <a:rPr lang="en-US" altLang="zh-CN" sz="1200" dirty="0">
                      <a:latin typeface="Times New Roman" panose="02020603050405020304" charset="0"/>
                    </a:rPr>
                    <a:t>11</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08" name="矩形 394407"/>
                <p:cNvSpPr/>
                <p:nvPr/>
              </p:nvSpPr>
              <p:spPr>
                <a:xfrm>
                  <a:off x="3215" y="1900"/>
                  <a:ext cx="80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11" name="组合 394410"/>
              <p:cNvGrpSpPr/>
              <p:nvPr/>
            </p:nvGrpSpPr>
            <p:grpSpPr>
              <a:xfrm>
                <a:off x="4021" y="1900"/>
                <a:ext cx="726" cy="518"/>
                <a:chOff x="4021" y="1900"/>
                <a:chExt cx="726" cy="518"/>
              </a:xfrm>
            </p:grpSpPr>
            <p:sp>
              <p:nvSpPr>
                <p:cNvPr id="394299" name="矩形 394298"/>
                <p:cNvSpPr/>
                <p:nvPr/>
              </p:nvSpPr>
              <p:spPr>
                <a:xfrm>
                  <a:off x="4064" y="1900"/>
                  <a:ext cx="64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10" name="矩形 394409"/>
                <p:cNvSpPr/>
                <p:nvPr/>
              </p:nvSpPr>
              <p:spPr>
                <a:xfrm>
                  <a:off x="4021" y="1900"/>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13" name="组合 394412"/>
              <p:cNvGrpSpPr/>
              <p:nvPr/>
            </p:nvGrpSpPr>
            <p:grpSpPr>
              <a:xfrm>
                <a:off x="4747" y="1900"/>
                <a:ext cx="646" cy="518"/>
                <a:chOff x="4747" y="1900"/>
                <a:chExt cx="646" cy="518"/>
              </a:xfrm>
            </p:grpSpPr>
            <p:sp>
              <p:nvSpPr>
                <p:cNvPr id="394300" name="矩形 394299"/>
                <p:cNvSpPr/>
                <p:nvPr/>
              </p:nvSpPr>
              <p:spPr>
                <a:xfrm>
                  <a:off x="4790" y="1900"/>
                  <a:ext cx="56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12" name="矩形 394411"/>
                <p:cNvSpPr/>
                <p:nvPr/>
              </p:nvSpPr>
              <p:spPr>
                <a:xfrm>
                  <a:off x="4747" y="1900"/>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15" name="组合 394414"/>
              <p:cNvGrpSpPr/>
              <p:nvPr/>
            </p:nvGrpSpPr>
            <p:grpSpPr>
              <a:xfrm>
                <a:off x="5393" y="1900"/>
                <a:ext cx="594" cy="518"/>
                <a:chOff x="5393" y="1900"/>
                <a:chExt cx="594" cy="518"/>
              </a:xfrm>
            </p:grpSpPr>
            <p:sp>
              <p:nvSpPr>
                <p:cNvPr id="394301" name="矩形 394300"/>
                <p:cNvSpPr/>
                <p:nvPr/>
              </p:nvSpPr>
              <p:spPr>
                <a:xfrm>
                  <a:off x="5436" y="1900"/>
                  <a:ext cx="50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14" name="矩形 394413"/>
                <p:cNvSpPr/>
                <p:nvPr/>
              </p:nvSpPr>
              <p:spPr>
                <a:xfrm>
                  <a:off x="5393" y="1900"/>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17" name="组合 394416"/>
              <p:cNvGrpSpPr/>
              <p:nvPr/>
            </p:nvGrpSpPr>
            <p:grpSpPr>
              <a:xfrm>
                <a:off x="0" y="2418"/>
                <a:ext cx="591" cy="998"/>
                <a:chOff x="0" y="2418"/>
                <a:chExt cx="591" cy="998"/>
              </a:xfrm>
            </p:grpSpPr>
            <p:sp>
              <p:nvSpPr>
                <p:cNvPr id="394302" name="矩形 394301"/>
                <p:cNvSpPr/>
                <p:nvPr/>
              </p:nvSpPr>
              <p:spPr>
                <a:xfrm>
                  <a:off x="43" y="2418"/>
                  <a:ext cx="505" cy="998"/>
                </a:xfrm>
                <a:prstGeom prst="rect">
                  <a:avLst/>
                </a:prstGeom>
                <a:noFill/>
                <a:ln w="9525">
                  <a:noFill/>
                </a:ln>
              </p:spPr>
              <p:txBody>
                <a:bodyPr/>
                <a:p>
                  <a:pPr algn="ctr"/>
                  <a:endParaRPr lang="en-US" altLang="zh-CN" sz="1200" dirty="0">
                    <a:latin typeface="Times New Roman" panose="02020603050405020304" charset="0"/>
                  </a:endParaRPr>
                </a:p>
                <a:p>
                  <a:pPr algn="ctr"/>
                  <a:r>
                    <a:rPr lang="zh-CN" altLang="en-US" sz="1200" dirty="0">
                      <a:latin typeface="Times New Roman" panose="02020603050405020304" charset="0"/>
                    </a:rPr>
                    <a:t>科长、车间主任</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416" name="矩形 394415"/>
                <p:cNvSpPr/>
                <p:nvPr/>
              </p:nvSpPr>
              <p:spPr>
                <a:xfrm>
                  <a:off x="0" y="2418"/>
                  <a:ext cx="591" cy="99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19" name="组合 394418"/>
              <p:cNvGrpSpPr/>
              <p:nvPr/>
            </p:nvGrpSpPr>
            <p:grpSpPr>
              <a:xfrm>
                <a:off x="591" y="2418"/>
                <a:ext cx="1092" cy="518"/>
                <a:chOff x="591" y="2418"/>
                <a:chExt cx="1092" cy="518"/>
              </a:xfrm>
            </p:grpSpPr>
            <p:sp>
              <p:nvSpPr>
                <p:cNvPr id="394303" name="矩形 394302"/>
                <p:cNvSpPr/>
                <p:nvPr/>
              </p:nvSpPr>
              <p:spPr>
                <a:xfrm>
                  <a:off x="634" y="2418"/>
                  <a:ext cx="1006" cy="518"/>
                </a:xfrm>
                <a:prstGeom prst="rect">
                  <a:avLst/>
                </a:prstGeom>
                <a:noFill/>
                <a:ln w="9525">
                  <a:noFill/>
                </a:ln>
              </p:spPr>
              <p:txBody>
                <a:bodyPr/>
                <a:p>
                  <a:r>
                    <a:rPr lang="zh-CN" altLang="en-US" sz="1000" dirty="0">
                      <a:latin typeface="Times New Roman" panose="02020603050405020304" charset="0"/>
                    </a:rPr>
                    <a:t>直接领导为分厂副经理</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18" name="矩形 394417"/>
                <p:cNvSpPr/>
                <p:nvPr/>
              </p:nvSpPr>
              <p:spPr>
                <a:xfrm>
                  <a:off x="591" y="2418"/>
                  <a:ext cx="1092"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21" name="组合 394420"/>
              <p:cNvGrpSpPr/>
              <p:nvPr/>
            </p:nvGrpSpPr>
            <p:grpSpPr>
              <a:xfrm>
                <a:off x="1683" y="2418"/>
                <a:ext cx="766" cy="518"/>
                <a:chOff x="1683" y="2418"/>
                <a:chExt cx="766" cy="518"/>
              </a:xfrm>
            </p:grpSpPr>
            <p:sp>
              <p:nvSpPr>
                <p:cNvPr id="394304" name="矩形 394303"/>
                <p:cNvSpPr/>
                <p:nvPr/>
              </p:nvSpPr>
              <p:spPr>
                <a:xfrm>
                  <a:off x="1726" y="2418"/>
                  <a:ext cx="680" cy="518"/>
                </a:xfrm>
                <a:prstGeom prst="rect">
                  <a:avLst/>
                </a:prstGeom>
                <a:noFill/>
                <a:ln w="9525">
                  <a:noFill/>
                </a:ln>
              </p:spPr>
              <p:txBody>
                <a:bodyPr/>
                <a:p>
                  <a:r>
                    <a:rPr lang="en-US" altLang="zh-CN" sz="1200" dirty="0">
                      <a:latin typeface="Times New Roman" panose="02020603050405020304" charset="0"/>
                    </a:rPr>
                    <a:t>3</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dirty="0">
                      <a:latin typeface="Times New Roman" panose="02020603050405020304" charset="0"/>
                    </a:rPr>
                    <a:t>)</a:t>
                  </a:r>
                  <a:r>
                    <a:rPr lang="zh-CN" altLang="en-US" sz="1200" dirty="0">
                      <a:latin typeface="Times New Roman" panose="02020603050405020304" charset="0"/>
                    </a:rPr>
                    <a:t>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20" name="矩形 394419"/>
                <p:cNvSpPr/>
                <p:nvPr/>
              </p:nvSpPr>
              <p:spPr>
                <a:xfrm>
                  <a:off x="1683" y="2418"/>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23" name="组合 394422"/>
              <p:cNvGrpSpPr/>
              <p:nvPr/>
            </p:nvGrpSpPr>
            <p:grpSpPr>
              <a:xfrm>
                <a:off x="2449" y="2418"/>
                <a:ext cx="766" cy="518"/>
                <a:chOff x="2449" y="2418"/>
                <a:chExt cx="766" cy="518"/>
              </a:xfrm>
            </p:grpSpPr>
            <p:sp>
              <p:nvSpPr>
                <p:cNvPr id="394305" name="矩形 394304"/>
                <p:cNvSpPr/>
                <p:nvPr/>
              </p:nvSpPr>
              <p:spPr>
                <a:xfrm>
                  <a:off x="2492" y="2418"/>
                  <a:ext cx="680" cy="518"/>
                </a:xfrm>
                <a:prstGeom prst="rect">
                  <a:avLst/>
                </a:prstGeom>
                <a:noFill/>
                <a:ln w="9525">
                  <a:noFill/>
                </a:ln>
              </p:spPr>
              <p:txBody>
                <a:bodyPr/>
                <a:p>
                  <a:r>
                    <a:rPr lang="en-US" altLang="zh-CN" sz="1200" dirty="0">
                      <a:latin typeface="Times New Roman" panose="02020603050405020304" charset="0"/>
                    </a:rPr>
                    <a:t>4</a:t>
                  </a:r>
                  <a:r>
                    <a:rPr lang="zh-CN" altLang="en-US" sz="1200" dirty="0">
                      <a:latin typeface="Times New Roman" panose="02020603050405020304" charset="0"/>
                    </a:rPr>
                    <a:t>～</a:t>
                  </a:r>
                  <a:r>
                    <a:rPr lang="en-US" altLang="zh-CN" sz="1200" dirty="0">
                      <a:latin typeface="Times New Roman" panose="02020603050405020304" charset="0"/>
                    </a:rPr>
                    <a:t>7</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4422" name="矩形 394421"/>
                <p:cNvSpPr/>
                <p:nvPr/>
              </p:nvSpPr>
              <p:spPr>
                <a:xfrm>
                  <a:off x="2449" y="2418"/>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25" name="组合 394424"/>
              <p:cNvGrpSpPr/>
              <p:nvPr/>
            </p:nvGrpSpPr>
            <p:grpSpPr>
              <a:xfrm>
                <a:off x="3215" y="2418"/>
                <a:ext cx="806" cy="518"/>
                <a:chOff x="3215" y="2418"/>
                <a:chExt cx="806" cy="518"/>
              </a:xfrm>
            </p:grpSpPr>
            <p:sp>
              <p:nvSpPr>
                <p:cNvPr id="394306" name="矩形 394305"/>
                <p:cNvSpPr/>
                <p:nvPr/>
              </p:nvSpPr>
              <p:spPr>
                <a:xfrm>
                  <a:off x="3258" y="2418"/>
                  <a:ext cx="720" cy="518"/>
                </a:xfrm>
                <a:prstGeom prst="rect">
                  <a:avLst/>
                </a:prstGeom>
                <a:noFill/>
                <a:ln w="9525">
                  <a:noFill/>
                </a:ln>
              </p:spPr>
              <p:txBody>
                <a:bodyPr/>
                <a:p>
                  <a:r>
                    <a:rPr lang="en-US" altLang="zh-CN" sz="1200" dirty="0">
                      <a:latin typeface="Times New Roman" panose="02020603050405020304" charset="0"/>
                    </a:rPr>
                    <a:t>8</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24" name="矩形 394423"/>
                <p:cNvSpPr/>
                <p:nvPr/>
              </p:nvSpPr>
              <p:spPr>
                <a:xfrm>
                  <a:off x="3215" y="2418"/>
                  <a:ext cx="80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27" name="组合 394426"/>
              <p:cNvGrpSpPr/>
              <p:nvPr/>
            </p:nvGrpSpPr>
            <p:grpSpPr>
              <a:xfrm>
                <a:off x="4021" y="2418"/>
                <a:ext cx="726" cy="518"/>
                <a:chOff x="4021" y="2418"/>
                <a:chExt cx="726" cy="518"/>
              </a:xfrm>
            </p:grpSpPr>
            <p:sp>
              <p:nvSpPr>
                <p:cNvPr id="394307" name="矩形 394306"/>
                <p:cNvSpPr/>
                <p:nvPr/>
              </p:nvSpPr>
              <p:spPr>
                <a:xfrm>
                  <a:off x="4064" y="2418"/>
                  <a:ext cx="64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26" name="矩形 394425"/>
                <p:cNvSpPr/>
                <p:nvPr/>
              </p:nvSpPr>
              <p:spPr>
                <a:xfrm>
                  <a:off x="4021" y="2418"/>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29" name="组合 394428"/>
              <p:cNvGrpSpPr/>
              <p:nvPr/>
            </p:nvGrpSpPr>
            <p:grpSpPr>
              <a:xfrm>
                <a:off x="4747" y="2418"/>
                <a:ext cx="646" cy="518"/>
                <a:chOff x="4747" y="2418"/>
                <a:chExt cx="646" cy="518"/>
              </a:xfrm>
            </p:grpSpPr>
            <p:sp>
              <p:nvSpPr>
                <p:cNvPr id="394308" name="矩形 394307"/>
                <p:cNvSpPr/>
                <p:nvPr/>
              </p:nvSpPr>
              <p:spPr>
                <a:xfrm>
                  <a:off x="4790" y="2418"/>
                  <a:ext cx="56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28" name="矩形 394427"/>
                <p:cNvSpPr/>
                <p:nvPr/>
              </p:nvSpPr>
              <p:spPr>
                <a:xfrm>
                  <a:off x="4747" y="2418"/>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31" name="组合 394430"/>
              <p:cNvGrpSpPr/>
              <p:nvPr/>
            </p:nvGrpSpPr>
            <p:grpSpPr>
              <a:xfrm>
                <a:off x="5393" y="2418"/>
                <a:ext cx="594" cy="518"/>
                <a:chOff x="5393" y="2418"/>
                <a:chExt cx="594" cy="518"/>
              </a:xfrm>
            </p:grpSpPr>
            <p:sp>
              <p:nvSpPr>
                <p:cNvPr id="394309" name="矩形 394308"/>
                <p:cNvSpPr/>
                <p:nvPr/>
              </p:nvSpPr>
              <p:spPr>
                <a:xfrm>
                  <a:off x="5436" y="2418"/>
                  <a:ext cx="50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30" name="矩形 394429"/>
                <p:cNvSpPr/>
                <p:nvPr/>
              </p:nvSpPr>
              <p:spPr>
                <a:xfrm>
                  <a:off x="5393" y="2418"/>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33" name="组合 394432"/>
              <p:cNvGrpSpPr/>
              <p:nvPr/>
            </p:nvGrpSpPr>
            <p:grpSpPr>
              <a:xfrm>
                <a:off x="591" y="2936"/>
                <a:ext cx="1092" cy="480"/>
                <a:chOff x="591" y="2936"/>
                <a:chExt cx="1092" cy="480"/>
              </a:xfrm>
            </p:grpSpPr>
            <p:sp>
              <p:nvSpPr>
                <p:cNvPr id="394310" name="矩形 394309"/>
                <p:cNvSpPr/>
                <p:nvPr/>
              </p:nvSpPr>
              <p:spPr>
                <a:xfrm>
                  <a:off x="634" y="2936"/>
                  <a:ext cx="1006" cy="480"/>
                </a:xfrm>
                <a:prstGeom prst="rect">
                  <a:avLst/>
                </a:prstGeom>
                <a:noFill/>
                <a:ln w="9525">
                  <a:noFill/>
                </a:ln>
              </p:spPr>
              <p:txBody>
                <a:bodyPr/>
                <a:p>
                  <a:r>
                    <a:rPr lang="zh-CN" altLang="en-US" sz="1000" dirty="0">
                      <a:latin typeface="Times New Roman" panose="02020603050405020304" charset="0"/>
                    </a:rPr>
                    <a:t>直接领导为部门经理或分厂经理</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32" name="矩形 394431"/>
                <p:cNvSpPr/>
                <p:nvPr/>
              </p:nvSpPr>
              <p:spPr>
                <a:xfrm>
                  <a:off x="591" y="2936"/>
                  <a:ext cx="1092"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35" name="组合 394434"/>
              <p:cNvGrpSpPr/>
              <p:nvPr/>
            </p:nvGrpSpPr>
            <p:grpSpPr>
              <a:xfrm>
                <a:off x="1683" y="2936"/>
                <a:ext cx="766" cy="480"/>
                <a:chOff x="1683" y="2936"/>
                <a:chExt cx="766" cy="480"/>
              </a:xfrm>
            </p:grpSpPr>
            <p:sp>
              <p:nvSpPr>
                <p:cNvPr id="394311" name="矩形 394310"/>
                <p:cNvSpPr/>
                <p:nvPr/>
              </p:nvSpPr>
              <p:spPr>
                <a:xfrm>
                  <a:off x="1726" y="2936"/>
                  <a:ext cx="680"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34" name="矩形 394433"/>
                <p:cNvSpPr/>
                <p:nvPr/>
              </p:nvSpPr>
              <p:spPr>
                <a:xfrm>
                  <a:off x="1683" y="2936"/>
                  <a:ext cx="76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37" name="组合 394436"/>
              <p:cNvGrpSpPr/>
              <p:nvPr/>
            </p:nvGrpSpPr>
            <p:grpSpPr>
              <a:xfrm>
                <a:off x="2449" y="2936"/>
                <a:ext cx="766" cy="480"/>
                <a:chOff x="2449" y="2936"/>
                <a:chExt cx="766" cy="480"/>
              </a:xfrm>
            </p:grpSpPr>
            <p:sp>
              <p:nvSpPr>
                <p:cNvPr id="394312" name="矩形 394311"/>
                <p:cNvSpPr/>
                <p:nvPr/>
              </p:nvSpPr>
              <p:spPr>
                <a:xfrm>
                  <a:off x="2492" y="2936"/>
                  <a:ext cx="680" cy="480"/>
                </a:xfrm>
                <a:prstGeom prst="rect">
                  <a:avLst/>
                </a:prstGeom>
                <a:noFill/>
                <a:ln w="9525">
                  <a:noFill/>
                </a:ln>
              </p:spPr>
              <p:txBody>
                <a:bodyPr/>
                <a:p>
                  <a:r>
                    <a:rPr lang="en-US" altLang="zh-CN" sz="1200" dirty="0">
                      <a:latin typeface="Times New Roman" panose="02020603050405020304" charset="0"/>
                    </a:rPr>
                    <a:t>7</a:t>
                  </a:r>
                  <a:r>
                    <a:rPr lang="zh-CN" altLang="en-US" sz="1200" dirty="0">
                      <a:latin typeface="Times New Roman" panose="02020603050405020304" charset="0"/>
                    </a:rPr>
                    <a:t>天以内</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4436" name="矩形 394435"/>
                <p:cNvSpPr/>
                <p:nvPr/>
              </p:nvSpPr>
              <p:spPr>
                <a:xfrm>
                  <a:off x="2449" y="2936"/>
                  <a:ext cx="76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39" name="组合 394438"/>
              <p:cNvGrpSpPr/>
              <p:nvPr/>
            </p:nvGrpSpPr>
            <p:grpSpPr>
              <a:xfrm>
                <a:off x="3215" y="2936"/>
                <a:ext cx="806" cy="480"/>
                <a:chOff x="3215" y="2936"/>
                <a:chExt cx="806" cy="480"/>
              </a:xfrm>
            </p:grpSpPr>
            <p:sp>
              <p:nvSpPr>
                <p:cNvPr id="394313" name="矩形 394312"/>
                <p:cNvSpPr/>
                <p:nvPr/>
              </p:nvSpPr>
              <p:spPr>
                <a:xfrm>
                  <a:off x="3258" y="2936"/>
                  <a:ext cx="720" cy="480"/>
                </a:xfrm>
                <a:prstGeom prst="rect">
                  <a:avLst/>
                </a:prstGeom>
                <a:noFill/>
                <a:ln w="9525">
                  <a:noFill/>
                </a:ln>
              </p:spPr>
              <p:txBody>
                <a:bodyPr/>
                <a:p>
                  <a:r>
                    <a:rPr lang="en-US" altLang="zh-CN" sz="1200" dirty="0">
                      <a:latin typeface="Times New Roman" panose="02020603050405020304" charset="0"/>
                    </a:rPr>
                    <a:t>8</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38" name="矩形 394437"/>
                <p:cNvSpPr/>
                <p:nvPr/>
              </p:nvSpPr>
              <p:spPr>
                <a:xfrm>
                  <a:off x="3215" y="2936"/>
                  <a:ext cx="80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41" name="组合 394440"/>
              <p:cNvGrpSpPr/>
              <p:nvPr/>
            </p:nvGrpSpPr>
            <p:grpSpPr>
              <a:xfrm>
                <a:off x="4021" y="2936"/>
                <a:ext cx="726" cy="480"/>
                <a:chOff x="4021" y="2936"/>
                <a:chExt cx="726" cy="480"/>
              </a:xfrm>
            </p:grpSpPr>
            <p:sp>
              <p:nvSpPr>
                <p:cNvPr id="394314" name="矩形 394313"/>
                <p:cNvSpPr/>
                <p:nvPr/>
              </p:nvSpPr>
              <p:spPr>
                <a:xfrm>
                  <a:off x="4064" y="2936"/>
                  <a:ext cx="640"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40" name="矩形 394439"/>
                <p:cNvSpPr/>
                <p:nvPr/>
              </p:nvSpPr>
              <p:spPr>
                <a:xfrm>
                  <a:off x="4021" y="2936"/>
                  <a:ext cx="72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43" name="组合 394442"/>
              <p:cNvGrpSpPr/>
              <p:nvPr/>
            </p:nvGrpSpPr>
            <p:grpSpPr>
              <a:xfrm>
                <a:off x="4747" y="2936"/>
                <a:ext cx="646" cy="480"/>
                <a:chOff x="4747" y="2936"/>
                <a:chExt cx="646" cy="480"/>
              </a:xfrm>
            </p:grpSpPr>
            <p:sp>
              <p:nvSpPr>
                <p:cNvPr id="394315" name="矩形 394314"/>
                <p:cNvSpPr/>
                <p:nvPr/>
              </p:nvSpPr>
              <p:spPr>
                <a:xfrm>
                  <a:off x="4790" y="2936"/>
                  <a:ext cx="560"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42" name="矩形 394441"/>
                <p:cNvSpPr/>
                <p:nvPr/>
              </p:nvSpPr>
              <p:spPr>
                <a:xfrm>
                  <a:off x="4747" y="2936"/>
                  <a:ext cx="646"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45" name="组合 394444"/>
              <p:cNvGrpSpPr/>
              <p:nvPr/>
            </p:nvGrpSpPr>
            <p:grpSpPr>
              <a:xfrm>
                <a:off x="5393" y="2936"/>
                <a:ext cx="594" cy="480"/>
                <a:chOff x="5393" y="2936"/>
                <a:chExt cx="594" cy="480"/>
              </a:xfrm>
            </p:grpSpPr>
            <p:sp>
              <p:nvSpPr>
                <p:cNvPr id="394316" name="矩形 394315"/>
                <p:cNvSpPr/>
                <p:nvPr/>
              </p:nvSpPr>
              <p:spPr>
                <a:xfrm>
                  <a:off x="5436" y="2936"/>
                  <a:ext cx="508" cy="480"/>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44" name="矩形 394443"/>
                <p:cNvSpPr/>
                <p:nvPr/>
              </p:nvSpPr>
              <p:spPr>
                <a:xfrm>
                  <a:off x="5393" y="2936"/>
                  <a:ext cx="594" cy="480"/>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47" name="组合 394446"/>
              <p:cNvGrpSpPr/>
              <p:nvPr/>
            </p:nvGrpSpPr>
            <p:grpSpPr>
              <a:xfrm>
                <a:off x="0" y="3416"/>
                <a:ext cx="591" cy="518"/>
                <a:chOff x="0" y="3416"/>
                <a:chExt cx="591" cy="518"/>
              </a:xfrm>
            </p:grpSpPr>
            <p:sp>
              <p:nvSpPr>
                <p:cNvPr id="394317" name="矩形 394316"/>
                <p:cNvSpPr/>
                <p:nvPr/>
              </p:nvSpPr>
              <p:spPr>
                <a:xfrm>
                  <a:off x="43" y="3416"/>
                  <a:ext cx="505" cy="518"/>
                </a:xfrm>
                <a:prstGeom prst="rect">
                  <a:avLst/>
                </a:prstGeom>
                <a:noFill/>
                <a:ln w="9525">
                  <a:noFill/>
                </a:ln>
              </p:spPr>
              <p:txBody>
                <a:bodyPr/>
                <a:p>
                  <a:pPr algn="ctr"/>
                  <a:r>
                    <a:rPr lang="zh-CN" altLang="en-US" sz="1200" dirty="0">
                      <a:latin typeface="Times New Roman" panose="02020603050405020304" charset="0"/>
                    </a:rPr>
                    <a:t>分厂</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副经理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446" name="矩形 394445"/>
                <p:cNvSpPr/>
                <p:nvPr/>
              </p:nvSpPr>
              <p:spPr>
                <a:xfrm>
                  <a:off x="0" y="3416"/>
                  <a:ext cx="591"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49" name="组合 394448"/>
              <p:cNvGrpSpPr/>
              <p:nvPr/>
            </p:nvGrpSpPr>
            <p:grpSpPr>
              <a:xfrm>
                <a:off x="591" y="3416"/>
                <a:ext cx="436" cy="518"/>
                <a:chOff x="591" y="3416"/>
                <a:chExt cx="436" cy="518"/>
              </a:xfrm>
            </p:grpSpPr>
            <p:sp>
              <p:nvSpPr>
                <p:cNvPr id="394318" name="矩形 394317"/>
                <p:cNvSpPr/>
                <p:nvPr/>
              </p:nvSpPr>
              <p:spPr>
                <a:xfrm>
                  <a:off x="634" y="3416"/>
                  <a:ext cx="35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48" name="矩形 394447"/>
                <p:cNvSpPr/>
                <p:nvPr/>
              </p:nvSpPr>
              <p:spPr>
                <a:xfrm>
                  <a:off x="591" y="3416"/>
                  <a:ext cx="43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51" name="组合 394450"/>
              <p:cNvGrpSpPr/>
              <p:nvPr/>
            </p:nvGrpSpPr>
            <p:grpSpPr>
              <a:xfrm>
                <a:off x="1027" y="3416"/>
                <a:ext cx="656" cy="518"/>
                <a:chOff x="1027" y="3416"/>
                <a:chExt cx="656" cy="518"/>
              </a:xfrm>
            </p:grpSpPr>
            <p:sp>
              <p:nvSpPr>
                <p:cNvPr id="394319" name="矩形 394318"/>
                <p:cNvSpPr/>
                <p:nvPr/>
              </p:nvSpPr>
              <p:spPr>
                <a:xfrm>
                  <a:off x="1070" y="3416"/>
                  <a:ext cx="57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50" name="矩形 394449"/>
                <p:cNvSpPr/>
                <p:nvPr/>
              </p:nvSpPr>
              <p:spPr>
                <a:xfrm>
                  <a:off x="1027" y="3416"/>
                  <a:ext cx="65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53" name="组合 394452"/>
              <p:cNvGrpSpPr/>
              <p:nvPr/>
            </p:nvGrpSpPr>
            <p:grpSpPr>
              <a:xfrm>
                <a:off x="1683" y="3416"/>
                <a:ext cx="766" cy="518"/>
                <a:chOff x="1683" y="3416"/>
                <a:chExt cx="766" cy="518"/>
              </a:xfrm>
            </p:grpSpPr>
            <p:sp>
              <p:nvSpPr>
                <p:cNvPr id="394320" name="矩形 394319"/>
                <p:cNvSpPr/>
                <p:nvPr/>
              </p:nvSpPr>
              <p:spPr>
                <a:xfrm>
                  <a:off x="1726" y="3416"/>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52" name="矩形 394451"/>
                <p:cNvSpPr/>
                <p:nvPr/>
              </p:nvSpPr>
              <p:spPr>
                <a:xfrm>
                  <a:off x="1683" y="3416"/>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55" name="组合 394454"/>
              <p:cNvGrpSpPr/>
              <p:nvPr/>
            </p:nvGrpSpPr>
            <p:grpSpPr>
              <a:xfrm>
                <a:off x="2449" y="3416"/>
                <a:ext cx="766" cy="518"/>
                <a:chOff x="2449" y="3416"/>
                <a:chExt cx="766" cy="518"/>
              </a:xfrm>
            </p:grpSpPr>
            <p:sp>
              <p:nvSpPr>
                <p:cNvPr id="394321" name="矩形 394320"/>
                <p:cNvSpPr/>
                <p:nvPr/>
              </p:nvSpPr>
              <p:spPr>
                <a:xfrm>
                  <a:off x="2492" y="3416"/>
                  <a:ext cx="68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5</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dirty="0">
                      <a:latin typeface="Times New Roman" panose="02020603050405020304" charset="0"/>
                    </a:rPr>
                    <a:t>)</a:t>
                  </a:r>
                  <a:r>
                    <a:rPr lang="zh-CN" altLang="en-US" sz="1200" dirty="0">
                      <a:latin typeface="Times New Roman" panose="02020603050405020304" charset="0"/>
                    </a:rPr>
                    <a:t>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54" name="矩形 394453"/>
                <p:cNvSpPr/>
                <p:nvPr/>
              </p:nvSpPr>
              <p:spPr>
                <a:xfrm>
                  <a:off x="2449" y="3416"/>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57" name="组合 394456"/>
              <p:cNvGrpSpPr/>
              <p:nvPr/>
            </p:nvGrpSpPr>
            <p:grpSpPr>
              <a:xfrm>
                <a:off x="3215" y="3416"/>
                <a:ext cx="806" cy="518"/>
                <a:chOff x="3215" y="3416"/>
                <a:chExt cx="806" cy="518"/>
              </a:xfrm>
            </p:grpSpPr>
            <p:sp>
              <p:nvSpPr>
                <p:cNvPr id="394322" name="矩形 394321"/>
                <p:cNvSpPr/>
                <p:nvPr/>
              </p:nvSpPr>
              <p:spPr>
                <a:xfrm>
                  <a:off x="3258" y="3416"/>
                  <a:ext cx="72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6-15</a:t>
                  </a:r>
                  <a:r>
                    <a:rPr lang="zh-CN" altLang="en-US" sz="1200" dirty="0">
                      <a:latin typeface="Times New Roman" panose="02020603050405020304" charset="0"/>
                    </a:rPr>
                    <a:t>天</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56" name="矩形 394455"/>
                <p:cNvSpPr/>
                <p:nvPr/>
              </p:nvSpPr>
              <p:spPr>
                <a:xfrm>
                  <a:off x="3215" y="3416"/>
                  <a:ext cx="80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59" name="组合 394458"/>
              <p:cNvGrpSpPr/>
              <p:nvPr/>
            </p:nvGrpSpPr>
            <p:grpSpPr>
              <a:xfrm>
                <a:off x="4021" y="3416"/>
                <a:ext cx="726" cy="518"/>
                <a:chOff x="4021" y="3416"/>
                <a:chExt cx="726" cy="518"/>
              </a:xfrm>
            </p:grpSpPr>
            <p:sp>
              <p:nvSpPr>
                <p:cNvPr id="394323" name="矩形 394322"/>
                <p:cNvSpPr/>
                <p:nvPr/>
              </p:nvSpPr>
              <p:spPr>
                <a:xfrm>
                  <a:off x="4064" y="3416"/>
                  <a:ext cx="64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16</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58" name="矩形 394457"/>
                <p:cNvSpPr/>
                <p:nvPr/>
              </p:nvSpPr>
              <p:spPr>
                <a:xfrm>
                  <a:off x="4021" y="3416"/>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61" name="组合 394460"/>
              <p:cNvGrpSpPr/>
              <p:nvPr/>
            </p:nvGrpSpPr>
            <p:grpSpPr>
              <a:xfrm>
                <a:off x="4747" y="3416"/>
                <a:ext cx="646" cy="518"/>
                <a:chOff x="4747" y="3416"/>
                <a:chExt cx="646" cy="518"/>
              </a:xfrm>
            </p:grpSpPr>
            <p:sp>
              <p:nvSpPr>
                <p:cNvPr id="394324" name="矩形 394323"/>
                <p:cNvSpPr/>
                <p:nvPr/>
              </p:nvSpPr>
              <p:spPr>
                <a:xfrm>
                  <a:off x="4790" y="3416"/>
                  <a:ext cx="56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60" name="矩形 394459"/>
                <p:cNvSpPr/>
                <p:nvPr/>
              </p:nvSpPr>
              <p:spPr>
                <a:xfrm>
                  <a:off x="4747" y="3416"/>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63" name="组合 394462"/>
              <p:cNvGrpSpPr/>
              <p:nvPr/>
            </p:nvGrpSpPr>
            <p:grpSpPr>
              <a:xfrm>
                <a:off x="5393" y="3416"/>
                <a:ext cx="594" cy="518"/>
                <a:chOff x="5393" y="3416"/>
                <a:chExt cx="594" cy="518"/>
              </a:xfrm>
            </p:grpSpPr>
            <p:sp>
              <p:nvSpPr>
                <p:cNvPr id="394325" name="矩形 394324"/>
                <p:cNvSpPr/>
                <p:nvPr/>
              </p:nvSpPr>
              <p:spPr>
                <a:xfrm>
                  <a:off x="5436" y="3416"/>
                  <a:ext cx="50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62" name="矩形 394461"/>
                <p:cNvSpPr/>
                <p:nvPr/>
              </p:nvSpPr>
              <p:spPr>
                <a:xfrm>
                  <a:off x="5393" y="3416"/>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65" name="组合 394464"/>
              <p:cNvGrpSpPr/>
              <p:nvPr/>
            </p:nvGrpSpPr>
            <p:grpSpPr>
              <a:xfrm>
                <a:off x="0" y="3934"/>
                <a:ext cx="591" cy="518"/>
                <a:chOff x="0" y="3934"/>
                <a:chExt cx="591" cy="518"/>
              </a:xfrm>
            </p:grpSpPr>
            <p:sp>
              <p:nvSpPr>
                <p:cNvPr id="394326" name="矩形 394325"/>
                <p:cNvSpPr/>
                <p:nvPr/>
              </p:nvSpPr>
              <p:spPr>
                <a:xfrm>
                  <a:off x="43" y="3934"/>
                  <a:ext cx="505" cy="518"/>
                </a:xfrm>
                <a:prstGeom prst="rect">
                  <a:avLst/>
                </a:prstGeom>
                <a:noFill/>
                <a:ln w="9525">
                  <a:noFill/>
                </a:ln>
              </p:spPr>
              <p:txBody>
                <a:bodyPr/>
                <a:p>
                  <a:pPr algn="ctr"/>
                  <a:r>
                    <a:rPr lang="zh-CN" altLang="en-US" sz="1200" dirty="0">
                      <a:latin typeface="Times New Roman" panose="02020603050405020304" charset="0"/>
                    </a:rPr>
                    <a:t>部长分厂经理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464" name="矩形 394463"/>
                <p:cNvSpPr/>
                <p:nvPr/>
              </p:nvSpPr>
              <p:spPr>
                <a:xfrm>
                  <a:off x="0" y="3934"/>
                  <a:ext cx="591"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67" name="组合 394466"/>
              <p:cNvGrpSpPr/>
              <p:nvPr/>
            </p:nvGrpSpPr>
            <p:grpSpPr>
              <a:xfrm>
                <a:off x="591" y="3934"/>
                <a:ext cx="436" cy="518"/>
                <a:chOff x="591" y="3934"/>
                <a:chExt cx="436" cy="518"/>
              </a:xfrm>
            </p:grpSpPr>
            <p:sp>
              <p:nvSpPr>
                <p:cNvPr id="394327" name="矩形 394326"/>
                <p:cNvSpPr/>
                <p:nvPr/>
              </p:nvSpPr>
              <p:spPr>
                <a:xfrm>
                  <a:off x="634" y="3934"/>
                  <a:ext cx="35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66" name="矩形 394465"/>
                <p:cNvSpPr/>
                <p:nvPr/>
              </p:nvSpPr>
              <p:spPr>
                <a:xfrm>
                  <a:off x="591" y="3934"/>
                  <a:ext cx="43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69" name="组合 394468"/>
              <p:cNvGrpSpPr/>
              <p:nvPr/>
            </p:nvGrpSpPr>
            <p:grpSpPr>
              <a:xfrm>
                <a:off x="1027" y="3934"/>
                <a:ext cx="656" cy="518"/>
                <a:chOff x="1027" y="3934"/>
                <a:chExt cx="656" cy="518"/>
              </a:xfrm>
            </p:grpSpPr>
            <p:sp>
              <p:nvSpPr>
                <p:cNvPr id="394328" name="矩形 394327"/>
                <p:cNvSpPr/>
                <p:nvPr/>
              </p:nvSpPr>
              <p:spPr>
                <a:xfrm>
                  <a:off x="1070" y="3934"/>
                  <a:ext cx="57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68" name="矩形 394467"/>
                <p:cNvSpPr/>
                <p:nvPr/>
              </p:nvSpPr>
              <p:spPr>
                <a:xfrm>
                  <a:off x="1027" y="3934"/>
                  <a:ext cx="65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71" name="组合 394470"/>
              <p:cNvGrpSpPr/>
              <p:nvPr/>
            </p:nvGrpSpPr>
            <p:grpSpPr>
              <a:xfrm>
                <a:off x="1683" y="3934"/>
                <a:ext cx="766" cy="518"/>
                <a:chOff x="1683" y="3934"/>
                <a:chExt cx="766" cy="518"/>
              </a:xfrm>
            </p:grpSpPr>
            <p:sp>
              <p:nvSpPr>
                <p:cNvPr id="394329" name="矩形 394328"/>
                <p:cNvSpPr/>
                <p:nvPr/>
              </p:nvSpPr>
              <p:spPr>
                <a:xfrm>
                  <a:off x="1726" y="3934"/>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70" name="矩形 394469"/>
                <p:cNvSpPr/>
                <p:nvPr/>
              </p:nvSpPr>
              <p:spPr>
                <a:xfrm>
                  <a:off x="1683" y="3934"/>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73" name="组合 394472"/>
              <p:cNvGrpSpPr/>
              <p:nvPr/>
            </p:nvGrpSpPr>
            <p:grpSpPr>
              <a:xfrm>
                <a:off x="2449" y="3934"/>
                <a:ext cx="766" cy="518"/>
                <a:chOff x="2449" y="3934"/>
                <a:chExt cx="766" cy="518"/>
              </a:xfrm>
            </p:grpSpPr>
            <p:sp>
              <p:nvSpPr>
                <p:cNvPr id="394330" name="矩形 394329"/>
                <p:cNvSpPr/>
                <p:nvPr/>
              </p:nvSpPr>
              <p:spPr>
                <a:xfrm>
                  <a:off x="2492" y="3934"/>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72" name="矩形 394471"/>
                <p:cNvSpPr/>
                <p:nvPr/>
              </p:nvSpPr>
              <p:spPr>
                <a:xfrm>
                  <a:off x="2449" y="3934"/>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75" name="组合 394474"/>
              <p:cNvGrpSpPr/>
              <p:nvPr/>
            </p:nvGrpSpPr>
            <p:grpSpPr>
              <a:xfrm>
                <a:off x="3215" y="3934"/>
                <a:ext cx="806" cy="518"/>
                <a:chOff x="3215" y="3934"/>
                <a:chExt cx="806" cy="518"/>
              </a:xfrm>
            </p:grpSpPr>
            <p:sp>
              <p:nvSpPr>
                <p:cNvPr id="394331" name="矩形 394330"/>
                <p:cNvSpPr/>
                <p:nvPr/>
              </p:nvSpPr>
              <p:spPr>
                <a:xfrm>
                  <a:off x="3258" y="3934"/>
                  <a:ext cx="72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15</a:t>
                  </a:r>
                  <a:r>
                    <a:rPr lang="zh-CN" altLang="en-US" sz="1200" dirty="0">
                      <a:latin typeface="Times New Roman" panose="02020603050405020304" charset="0"/>
                    </a:rPr>
                    <a:t>天</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dirty="0">
                      <a:latin typeface="Times New Roman" panose="02020603050405020304" charset="0"/>
                    </a:rPr>
                    <a:t>)</a:t>
                  </a:r>
                  <a:r>
                    <a:rPr lang="zh-CN" altLang="en-US" sz="1200" dirty="0">
                      <a:latin typeface="Times New Roman" panose="02020603050405020304" charset="0"/>
                    </a:rPr>
                    <a:t>以内</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74" name="矩形 394473"/>
                <p:cNvSpPr/>
                <p:nvPr/>
              </p:nvSpPr>
              <p:spPr>
                <a:xfrm>
                  <a:off x="3215" y="3934"/>
                  <a:ext cx="80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77" name="组合 394476"/>
              <p:cNvGrpSpPr/>
              <p:nvPr/>
            </p:nvGrpSpPr>
            <p:grpSpPr>
              <a:xfrm>
                <a:off x="4021" y="3934"/>
                <a:ext cx="726" cy="518"/>
                <a:chOff x="4021" y="3934"/>
                <a:chExt cx="726" cy="518"/>
              </a:xfrm>
            </p:grpSpPr>
            <p:sp>
              <p:nvSpPr>
                <p:cNvPr id="394332" name="矩形 394331"/>
                <p:cNvSpPr/>
                <p:nvPr/>
              </p:nvSpPr>
              <p:spPr>
                <a:xfrm>
                  <a:off x="4064" y="3934"/>
                  <a:ext cx="64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200" dirty="0">
                      <a:latin typeface="Times New Roman" panose="02020603050405020304" charset="0"/>
                    </a:rPr>
                    <a:t>16</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76" name="矩形 394475"/>
                <p:cNvSpPr/>
                <p:nvPr/>
              </p:nvSpPr>
              <p:spPr>
                <a:xfrm>
                  <a:off x="4021" y="3934"/>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79" name="组合 394478"/>
              <p:cNvGrpSpPr/>
              <p:nvPr/>
            </p:nvGrpSpPr>
            <p:grpSpPr>
              <a:xfrm>
                <a:off x="4747" y="3934"/>
                <a:ext cx="646" cy="518"/>
                <a:chOff x="4747" y="3934"/>
                <a:chExt cx="646" cy="518"/>
              </a:xfrm>
            </p:grpSpPr>
            <p:sp>
              <p:nvSpPr>
                <p:cNvPr id="394333" name="矩形 394332"/>
                <p:cNvSpPr/>
                <p:nvPr/>
              </p:nvSpPr>
              <p:spPr>
                <a:xfrm>
                  <a:off x="4790" y="3934"/>
                  <a:ext cx="560"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78" name="矩形 394477"/>
                <p:cNvSpPr/>
                <p:nvPr/>
              </p:nvSpPr>
              <p:spPr>
                <a:xfrm>
                  <a:off x="4747" y="3934"/>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81" name="组合 394480"/>
              <p:cNvGrpSpPr/>
              <p:nvPr/>
            </p:nvGrpSpPr>
            <p:grpSpPr>
              <a:xfrm>
                <a:off x="5393" y="3934"/>
                <a:ext cx="594" cy="518"/>
                <a:chOff x="5393" y="3934"/>
                <a:chExt cx="594" cy="518"/>
              </a:xfrm>
            </p:grpSpPr>
            <p:sp>
              <p:nvSpPr>
                <p:cNvPr id="394334" name="矩形 394333"/>
                <p:cNvSpPr/>
                <p:nvPr/>
              </p:nvSpPr>
              <p:spPr>
                <a:xfrm>
                  <a:off x="5436" y="3934"/>
                  <a:ext cx="508" cy="518"/>
                </a:xfrm>
                <a:prstGeom prst="rect">
                  <a:avLst/>
                </a:prstGeom>
                <a:noFill/>
                <a:ln w="9525">
                  <a:noFill/>
                </a:ln>
              </p:spPr>
              <p:txBody>
                <a:bodyPr/>
                <a:p>
                  <a:r>
                    <a:rPr lang="en-US" altLang="zh-CN" sz="1200" dirty="0">
                      <a:latin typeface="Times New Roman" panose="02020603050405020304" charset="0"/>
                    </a:rPr>
                    <a:t> </a:t>
                  </a:r>
                  <a:endParaRPr lang="en-US" altLang="zh-CN" sz="1000" dirty="0">
                    <a:latin typeface="Times New Roman" panose="02020603050405020304" charset="0"/>
                  </a:endParaRPr>
                </a:p>
                <a:p>
                  <a:pPr eaLnBrk="0" hangingPunct="0"/>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80" name="矩形 394479"/>
                <p:cNvSpPr/>
                <p:nvPr/>
              </p:nvSpPr>
              <p:spPr>
                <a:xfrm>
                  <a:off x="5393" y="3934"/>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83" name="组合 394482"/>
              <p:cNvGrpSpPr/>
              <p:nvPr/>
            </p:nvGrpSpPr>
            <p:grpSpPr>
              <a:xfrm>
                <a:off x="0" y="4452"/>
                <a:ext cx="591" cy="518"/>
                <a:chOff x="0" y="4452"/>
                <a:chExt cx="591" cy="518"/>
              </a:xfrm>
            </p:grpSpPr>
            <p:sp>
              <p:nvSpPr>
                <p:cNvPr id="394335" name="矩形 394334"/>
                <p:cNvSpPr/>
                <p:nvPr/>
              </p:nvSpPr>
              <p:spPr>
                <a:xfrm>
                  <a:off x="43" y="4452"/>
                  <a:ext cx="505" cy="518"/>
                </a:xfrm>
                <a:prstGeom prst="rect">
                  <a:avLst/>
                </a:prstGeom>
                <a:noFill/>
                <a:ln w="9525">
                  <a:noFill/>
                </a:ln>
              </p:spPr>
              <p:txBody>
                <a:bodyPr/>
                <a:p>
                  <a:pPr algn="ctr"/>
                  <a:r>
                    <a:rPr lang="zh-CN" altLang="en-US" sz="1200" dirty="0">
                      <a:latin typeface="Times New Roman" panose="02020603050405020304" charset="0"/>
                    </a:rPr>
                    <a:t>副总</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482" name="矩形 394481"/>
                <p:cNvSpPr/>
                <p:nvPr/>
              </p:nvSpPr>
              <p:spPr>
                <a:xfrm>
                  <a:off x="0" y="4452"/>
                  <a:ext cx="591"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85" name="组合 394484"/>
              <p:cNvGrpSpPr/>
              <p:nvPr/>
            </p:nvGrpSpPr>
            <p:grpSpPr>
              <a:xfrm>
                <a:off x="591" y="4452"/>
                <a:ext cx="436" cy="518"/>
                <a:chOff x="591" y="4452"/>
                <a:chExt cx="436" cy="518"/>
              </a:xfrm>
            </p:grpSpPr>
            <p:sp>
              <p:nvSpPr>
                <p:cNvPr id="394336" name="矩形 394335"/>
                <p:cNvSpPr/>
                <p:nvPr/>
              </p:nvSpPr>
              <p:spPr>
                <a:xfrm>
                  <a:off x="634" y="4452"/>
                  <a:ext cx="35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84" name="矩形 394483"/>
                <p:cNvSpPr/>
                <p:nvPr/>
              </p:nvSpPr>
              <p:spPr>
                <a:xfrm>
                  <a:off x="591" y="4452"/>
                  <a:ext cx="43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87" name="组合 394486"/>
              <p:cNvGrpSpPr/>
              <p:nvPr/>
            </p:nvGrpSpPr>
            <p:grpSpPr>
              <a:xfrm>
                <a:off x="1027" y="4452"/>
                <a:ext cx="656" cy="518"/>
                <a:chOff x="1027" y="4452"/>
                <a:chExt cx="656" cy="518"/>
              </a:xfrm>
            </p:grpSpPr>
            <p:sp>
              <p:nvSpPr>
                <p:cNvPr id="394337" name="矩形 394336"/>
                <p:cNvSpPr/>
                <p:nvPr/>
              </p:nvSpPr>
              <p:spPr>
                <a:xfrm>
                  <a:off x="1070" y="4452"/>
                  <a:ext cx="57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86" name="矩形 394485"/>
                <p:cNvSpPr/>
                <p:nvPr/>
              </p:nvSpPr>
              <p:spPr>
                <a:xfrm>
                  <a:off x="1027" y="4452"/>
                  <a:ext cx="65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89" name="组合 394488"/>
              <p:cNvGrpSpPr/>
              <p:nvPr/>
            </p:nvGrpSpPr>
            <p:grpSpPr>
              <a:xfrm>
                <a:off x="1683" y="4452"/>
                <a:ext cx="766" cy="518"/>
                <a:chOff x="1683" y="4452"/>
                <a:chExt cx="766" cy="518"/>
              </a:xfrm>
            </p:grpSpPr>
            <p:sp>
              <p:nvSpPr>
                <p:cNvPr id="394338" name="矩形 394337"/>
                <p:cNvSpPr/>
                <p:nvPr/>
              </p:nvSpPr>
              <p:spPr>
                <a:xfrm>
                  <a:off x="1726" y="4452"/>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88" name="矩形 394487"/>
                <p:cNvSpPr/>
                <p:nvPr/>
              </p:nvSpPr>
              <p:spPr>
                <a:xfrm>
                  <a:off x="1683" y="4452"/>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91" name="组合 394490"/>
              <p:cNvGrpSpPr/>
              <p:nvPr/>
            </p:nvGrpSpPr>
            <p:grpSpPr>
              <a:xfrm>
                <a:off x="2449" y="4452"/>
                <a:ext cx="766" cy="518"/>
                <a:chOff x="2449" y="4452"/>
                <a:chExt cx="766" cy="518"/>
              </a:xfrm>
            </p:grpSpPr>
            <p:sp>
              <p:nvSpPr>
                <p:cNvPr id="394339" name="矩形 394338"/>
                <p:cNvSpPr/>
                <p:nvPr/>
              </p:nvSpPr>
              <p:spPr>
                <a:xfrm>
                  <a:off x="2492" y="4452"/>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90" name="矩形 394489"/>
                <p:cNvSpPr/>
                <p:nvPr/>
              </p:nvSpPr>
              <p:spPr>
                <a:xfrm>
                  <a:off x="2449" y="4452"/>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93" name="组合 394492"/>
              <p:cNvGrpSpPr/>
              <p:nvPr/>
            </p:nvGrpSpPr>
            <p:grpSpPr>
              <a:xfrm>
                <a:off x="3215" y="4452"/>
                <a:ext cx="806" cy="518"/>
                <a:chOff x="3215" y="4452"/>
                <a:chExt cx="806" cy="518"/>
              </a:xfrm>
            </p:grpSpPr>
            <p:sp>
              <p:nvSpPr>
                <p:cNvPr id="394340" name="矩形 394339"/>
                <p:cNvSpPr/>
                <p:nvPr/>
              </p:nvSpPr>
              <p:spPr>
                <a:xfrm>
                  <a:off x="3258" y="4452"/>
                  <a:ext cx="72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92" name="矩形 394491"/>
                <p:cNvSpPr/>
                <p:nvPr/>
              </p:nvSpPr>
              <p:spPr>
                <a:xfrm>
                  <a:off x="3215" y="4452"/>
                  <a:ext cx="80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95" name="组合 394494"/>
              <p:cNvGrpSpPr/>
              <p:nvPr/>
            </p:nvGrpSpPr>
            <p:grpSpPr>
              <a:xfrm>
                <a:off x="4021" y="4452"/>
                <a:ext cx="726" cy="518"/>
                <a:chOff x="4021" y="4452"/>
                <a:chExt cx="726" cy="518"/>
              </a:xfrm>
            </p:grpSpPr>
            <p:sp>
              <p:nvSpPr>
                <p:cNvPr id="394341" name="矩形 394340"/>
                <p:cNvSpPr/>
                <p:nvPr/>
              </p:nvSpPr>
              <p:spPr>
                <a:xfrm>
                  <a:off x="4064" y="4452"/>
                  <a:ext cx="640" cy="518"/>
                </a:xfrm>
                <a:prstGeom prst="rect">
                  <a:avLst/>
                </a:prstGeom>
                <a:noFill/>
                <a:ln w="9525">
                  <a:noFill/>
                </a:ln>
              </p:spPr>
              <p:txBody>
                <a:bodyPr/>
                <a:p>
                  <a:r>
                    <a:rPr lang="en-US" altLang="zh-CN" sz="1200" dirty="0">
                      <a:latin typeface="Times New Roman" panose="02020603050405020304" charset="0"/>
                    </a:rPr>
                    <a:t>15</a:t>
                  </a:r>
                  <a:r>
                    <a:rPr lang="zh-CN" altLang="en-US" sz="1200" dirty="0">
                      <a:latin typeface="Times New Roman" panose="02020603050405020304" charset="0"/>
                    </a:rPr>
                    <a:t>天以内</a:t>
                  </a:r>
                  <a:r>
                    <a:rPr lang="en-US" altLang="zh-CN" sz="1200" dirty="0">
                      <a:latin typeface="Times New Roman" panose="02020603050405020304" charset="0"/>
                    </a:rPr>
                    <a:t>(</a:t>
                  </a:r>
                  <a:r>
                    <a:rPr lang="zh-CN" altLang="en-US" sz="1200" dirty="0">
                      <a:latin typeface="Times New Roman" panose="02020603050405020304" charset="0"/>
                    </a:rPr>
                    <a:t>含</a:t>
                  </a:r>
                  <a:r>
                    <a:rPr lang="en-US" altLang="zh-CN" sz="1200">
                      <a:latin typeface="Times New Roman" panose="02020603050405020304" charset="0"/>
                    </a:rPr>
                    <a:t>)</a:t>
                  </a:r>
                  <a:endParaRPr lang="en-US" altLang="zh-CN" sz="1000">
                    <a:latin typeface="Times New Roman" panose="02020603050405020304" charset="0"/>
                  </a:endParaRPr>
                </a:p>
                <a:p>
                  <a:pPr eaLnBrk="0" hangingPunct="0"/>
                  <a:endParaRPr lang="en-US" altLang="zh-CN" dirty="0">
                    <a:latin typeface="Times New Roman" panose="02020603050405020304" charset="0"/>
                  </a:endParaRPr>
                </a:p>
              </p:txBody>
            </p:sp>
            <p:sp>
              <p:nvSpPr>
                <p:cNvPr id="394494" name="矩形 394493"/>
                <p:cNvSpPr/>
                <p:nvPr/>
              </p:nvSpPr>
              <p:spPr>
                <a:xfrm>
                  <a:off x="4021" y="4452"/>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97" name="组合 394496"/>
              <p:cNvGrpSpPr/>
              <p:nvPr/>
            </p:nvGrpSpPr>
            <p:grpSpPr>
              <a:xfrm>
                <a:off x="4747" y="4452"/>
                <a:ext cx="646" cy="518"/>
                <a:chOff x="4747" y="4452"/>
                <a:chExt cx="646" cy="518"/>
              </a:xfrm>
            </p:grpSpPr>
            <p:sp>
              <p:nvSpPr>
                <p:cNvPr id="394342" name="矩形 394341"/>
                <p:cNvSpPr/>
                <p:nvPr/>
              </p:nvSpPr>
              <p:spPr>
                <a:xfrm>
                  <a:off x="4790" y="4452"/>
                  <a:ext cx="560" cy="518"/>
                </a:xfrm>
                <a:prstGeom prst="rect">
                  <a:avLst/>
                </a:prstGeom>
                <a:noFill/>
                <a:ln w="9525">
                  <a:noFill/>
                </a:ln>
              </p:spPr>
              <p:txBody>
                <a:bodyPr/>
                <a:p>
                  <a:r>
                    <a:rPr lang="en-US" altLang="zh-CN" sz="1200" dirty="0">
                      <a:latin typeface="Times New Roman" panose="02020603050405020304" charset="0"/>
                    </a:rPr>
                    <a:t>16</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496" name="矩形 394495"/>
                <p:cNvSpPr/>
                <p:nvPr/>
              </p:nvSpPr>
              <p:spPr>
                <a:xfrm>
                  <a:off x="4747" y="4452"/>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499" name="组合 394498"/>
              <p:cNvGrpSpPr/>
              <p:nvPr/>
            </p:nvGrpSpPr>
            <p:grpSpPr>
              <a:xfrm>
                <a:off x="5393" y="4452"/>
                <a:ext cx="594" cy="518"/>
                <a:chOff x="5393" y="4452"/>
                <a:chExt cx="594" cy="518"/>
              </a:xfrm>
            </p:grpSpPr>
            <p:sp>
              <p:nvSpPr>
                <p:cNvPr id="394343" name="矩形 394342"/>
                <p:cNvSpPr/>
                <p:nvPr/>
              </p:nvSpPr>
              <p:spPr>
                <a:xfrm>
                  <a:off x="5436" y="4452"/>
                  <a:ext cx="508"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498" name="矩形 394497"/>
                <p:cNvSpPr/>
                <p:nvPr/>
              </p:nvSpPr>
              <p:spPr>
                <a:xfrm>
                  <a:off x="5393" y="4452"/>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01" name="组合 394500"/>
              <p:cNvGrpSpPr/>
              <p:nvPr/>
            </p:nvGrpSpPr>
            <p:grpSpPr>
              <a:xfrm>
                <a:off x="0" y="4970"/>
                <a:ext cx="591" cy="518"/>
                <a:chOff x="0" y="4970"/>
                <a:chExt cx="591" cy="518"/>
              </a:xfrm>
            </p:grpSpPr>
            <p:sp>
              <p:nvSpPr>
                <p:cNvPr id="394344" name="矩形 394343"/>
                <p:cNvSpPr/>
                <p:nvPr/>
              </p:nvSpPr>
              <p:spPr>
                <a:xfrm>
                  <a:off x="43" y="4970"/>
                  <a:ext cx="505" cy="518"/>
                </a:xfrm>
                <a:prstGeom prst="rect">
                  <a:avLst/>
                </a:prstGeom>
                <a:noFill/>
                <a:ln w="9525">
                  <a:noFill/>
                </a:ln>
              </p:spPr>
              <p:txBody>
                <a:bodyPr/>
                <a:p>
                  <a:pPr algn="ctr"/>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总经理</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500" name="矩形 394499"/>
                <p:cNvSpPr/>
                <p:nvPr/>
              </p:nvSpPr>
              <p:spPr>
                <a:xfrm>
                  <a:off x="0" y="4970"/>
                  <a:ext cx="591"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03" name="组合 394502"/>
              <p:cNvGrpSpPr/>
              <p:nvPr/>
            </p:nvGrpSpPr>
            <p:grpSpPr>
              <a:xfrm>
                <a:off x="591" y="4970"/>
                <a:ext cx="436" cy="518"/>
                <a:chOff x="591" y="4970"/>
                <a:chExt cx="436" cy="518"/>
              </a:xfrm>
            </p:grpSpPr>
            <p:sp>
              <p:nvSpPr>
                <p:cNvPr id="394345" name="矩形 394344"/>
                <p:cNvSpPr/>
                <p:nvPr/>
              </p:nvSpPr>
              <p:spPr>
                <a:xfrm>
                  <a:off x="634" y="4970"/>
                  <a:ext cx="35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02" name="矩形 394501"/>
                <p:cNvSpPr/>
                <p:nvPr/>
              </p:nvSpPr>
              <p:spPr>
                <a:xfrm>
                  <a:off x="591" y="4970"/>
                  <a:ext cx="43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05" name="组合 394504"/>
              <p:cNvGrpSpPr/>
              <p:nvPr/>
            </p:nvGrpSpPr>
            <p:grpSpPr>
              <a:xfrm>
                <a:off x="1027" y="4970"/>
                <a:ext cx="656" cy="518"/>
                <a:chOff x="1027" y="4970"/>
                <a:chExt cx="656" cy="518"/>
              </a:xfrm>
            </p:grpSpPr>
            <p:sp>
              <p:nvSpPr>
                <p:cNvPr id="394346" name="矩形 394345"/>
                <p:cNvSpPr/>
                <p:nvPr/>
              </p:nvSpPr>
              <p:spPr>
                <a:xfrm>
                  <a:off x="1070" y="4970"/>
                  <a:ext cx="57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04" name="矩形 394503"/>
                <p:cNvSpPr/>
                <p:nvPr/>
              </p:nvSpPr>
              <p:spPr>
                <a:xfrm>
                  <a:off x="1027" y="4970"/>
                  <a:ext cx="65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07" name="组合 394506"/>
              <p:cNvGrpSpPr/>
              <p:nvPr/>
            </p:nvGrpSpPr>
            <p:grpSpPr>
              <a:xfrm>
                <a:off x="1683" y="4970"/>
                <a:ext cx="766" cy="518"/>
                <a:chOff x="1683" y="4970"/>
                <a:chExt cx="766" cy="518"/>
              </a:xfrm>
            </p:grpSpPr>
            <p:sp>
              <p:nvSpPr>
                <p:cNvPr id="394347" name="矩形 394346"/>
                <p:cNvSpPr/>
                <p:nvPr/>
              </p:nvSpPr>
              <p:spPr>
                <a:xfrm>
                  <a:off x="1726" y="4970"/>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06" name="矩形 394505"/>
                <p:cNvSpPr/>
                <p:nvPr/>
              </p:nvSpPr>
              <p:spPr>
                <a:xfrm>
                  <a:off x="1683" y="4970"/>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09" name="组合 394508"/>
              <p:cNvGrpSpPr/>
              <p:nvPr/>
            </p:nvGrpSpPr>
            <p:grpSpPr>
              <a:xfrm>
                <a:off x="2449" y="4970"/>
                <a:ext cx="766" cy="518"/>
                <a:chOff x="2449" y="4970"/>
                <a:chExt cx="766" cy="518"/>
              </a:xfrm>
            </p:grpSpPr>
            <p:sp>
              <p:nvSpPr>
                <p:cNvPr id="394348" name="矩形 394347"/>
                <p:cNvSpPr/>
                <p:nvPr/>
              </p:nvSpPr>
              <p:spPr>
                <a:xfrm>
                  <a:off x="2492" y="4970"/>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08" name="矩形 394507"/>
                <p:cNvSpPr/>
                <p:nvPr/>
              </p:nvSpPr>
              <p:spPr>
                <a:xfrm>
                  <a:off x="2449" y="4970"/>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11" name="组合 394510"/>
              <p:cNvGrpSpPr/>
              <p:nvPr/>
            </p:nvGrpSpPr>
            <p:grpSpPr>
              <a:xfrm>
                <a:off x="3215" y="4970"/>
                <a:ext cx="806" cy="518"/>
                <a:chOff x="3215" y="4970"/>
                <a:chExt cx="806" cy="518"/>
              </a:xfrm>
            </p:grpSpPr>
            <p:sp>
              <p:nvSpPr>
                <p:cNvPr id="394349" name="矩形 394348"/>
                <p:cNvSpPr/>
                <p:nvPr/>
              </p:nvSpPr>
              <p:spPr>
                <a:xfrm>
                  <a:off x="3258" y="4970"/>
                  <a:ext cx="72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10" name="矩形 394509"/>
                <p:cNvSpPr/>
                <p:nvPr/>
              </p:nvSpPr>
              <p:spPr>
                <a:xfrm>
                  <a:off x="3215" y="4970"/>
                  <a:ext cx="80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13" name="组合 394512"/>
              <p:cNvGrpSpPr/>
              <p:nvPr/>
            </p:nvGrpSpPr>
            <p:grpSpPr>
              <a:xfrm>
                <a:off x="4021" y="4970"/>
                <a:ext cx="726" cy="518"/>
                <a:chOff x="4021" y="4970"/>
                <a:chExt cx="726" cy="518"/>
              </a:xfrm>
            </p:grpSpPr>
            <p:sp>
              <p:nvSpPr>
                <p:cNvPr id="394350" name="矩形 394349"/>
                <p:cNvSpPr/>
                <p:nvPr/>
              </p:nvSpPr>
              <p:spPr>
                <a:xfrm>
                  <a:off x="4064" y="4970"/>
                  <a:ext cx="64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12" name="矩形 394511"/>
                <p:cNvSpPr/>
                <p:nvPr/>
              </p:nvSpPr>
              <p:spPr>
                <a:xfrm>
                  <a:off x="4021" y="4970"/>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15" name="组合 394514"/>
              <p:cNvGrpSpPr/>
              <p:nvPr/>
            </p:nvGrpSpPr>
            <p:grpSpPr>
              <a:xfrm>
                <a:off x="4747" y="4970"/>
                <a:ext cx="646" cy="518"/>
                <a:chOff x="4747" y="4970"/>
                <a:chExt cx="646" cy="518"/>
              </a:xfrm>
            </p:grpSpPr>
            <p:sp>
              <p:nvSpPr>
                <p:cNvPr id="394351" name="矩形 394350"/>
                <p:cNvSpPr/>
                <p:nvPr/>
              </p:nvSpPr>
              <p:spPr>
                <a:xfrm>
                  <a:off x="4790" y="4970"/>
                  <a:ext cx="560" cy="518"/>
                </a:xfrm>
                <a:prstGeom prst="rect">
                  <a:avLst/>
                </a:prstGeom>
                <a:noFill/>
                <a:ln w="9525">
                  <a:noFill/>
                </a:ln>
              </p:spPr>
              <p:txBody>
                <a:bodyPr/>
                <a:p>
                  <a:r>
                    <a:rPr lang="en-US" altLang="zh-CN" sz="1200" dirty="0">
                      <a:latin typeface="Times New Roman" panose="02020603050405020304" charset="0"/>
                    </a:rPr>
                    <a:t>7</a:t>
                  </a:r>
                  <a:r>
                    <a:rPr lang="zh-CN" altLang="en-US" sz="1200" dirty="0">
                      <a:latin typeface="Times New Roman" panose="02020603050405020304" charset="0"/>
                    </a:rPr>
                    <a:t>天以内</a:t>
                  </a:r>
                  <a:endParaRPr lang="zh-CN" altLang="en-US" sz="1000" dirty="0">
                    <a:latin typeface="Times New Roman" panose="02020603050405020304" charset="0"/>
                  </a:endParaRPr>
                </a:p>
                <a:p>
                  <a:pPr eaLnBrk="0" hangingPunct="0"/>
                  <a:r>
                    <a:rPr lang="zh-CN" altLang="en-US" sz="1200" dirty="0">
                      <a:latin typeface="Times New Roman" panose="02020603050405020304" charset="0"/>
                    </a:rPr>
                    <a:t>（含）</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514" name="矩形 394513"/>
                <p:cNvSpPr/>
                <p:nvPr/>
              </p:nvSpPr>
              <p:spPr>
                <a:xfrm>
                  <a:off x="4747" y="4970"/>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17" name="组合 394516"/>
              <p:cNvGrpSpPr/>
              <p:nvPr/>
            </p:nvGrpSpPr>
            <p:grpSpPr>
              <a:xfrm>
                <a:off x="5393" y="4970"/>
                <a:ext cx="594" cy="518"/>
                <a:chOff x="5393" y="4970"/>
                <a:chExt cx="594" cy="518"/>
              </a:xfrm>
            </p:grpSpPr>
            <p:sp>
              <p:nvSpPr>
                <p:cNvPr id="394352" name="矩形 394351"/>
                <p:cNvSpPr/>
                <p:nvPr/>
              </p:nvSpPr>
              <p:spPr>
                <a:xfrm>
                  <a:off x="5436" y="4970"/>
                  <a:ext cx="508" cy="518"/>
                </a:xfrm>
                <a:prstGeom prst="rect">
                  <a:avLst/>
                </a:prstGeom>
                <a:noFill/>
                <a:ln w="9525">
                  <a:noFill/>
                </a:ln>
              </p:spPr>
              <p:txBody>
                <a:bodyPr/>
                <a:p>
                  <a:r>
                    <a:rPr lang="en-US" altLang="zh-CN" sz="1200" dirty="0">
                      <a:latin typeface="Times New Roman" panose="02020603050405020304" charset="0"/>
                    </a:rPr>
                    <a:t>7</a:t>
                  </a:r>
                  <a:r>
                    <a:rPr lang="zh-CN" altLang="en-US" sz="1200" dirty="0">
                      <a:latin typeface="Times New Roman" panose="02020603050405020304" charset="0"/>
                    </a:rPr>
                    <a:t>天以上</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516" name="矩形 394515"/>
                <p:cNvSpPr/>
                <p:nvPr/>
              </p:nvSpPr>
              <p:spPr>
                <a:xfrm>
                  <a:off x="5393" y="4970"/>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19" name="组合 394518"/>
              <p:cNvGrpSpPr/>
              <p:nvPr/>
            </p:nvGrpSpPr>
            <p:grpSpPr>
              <a:xfrm>
                <a:off x="0" y="5488"/>
                <a:ext cx="591" cy="518"/>
                <a:chOff x="0" y="5488"/>
                <a:chExt cx="591" cy="518"/>
              </a:xfrm>
            </p:grpSpPr>
            <p:sp>
              <p:nvSpPr>
                <p:cNvPr id="394353" name="矩形 394352"/>
                <p:cNvSpPr/>
                <p:nvPr/>
              </p:nvSpPr>
              <p:spPr>
                <a:xfrm>
                  <a:off x="43" y="5488"/>
                  <a:ext cx="505" cy="518"/>
                </a:xfrm>
                <a:prstGeom prst="rect">
                  <a:avLst/>
                </a:prstGeom>
                <a:noFill/>
                <a:ln w="9525">
                  <a:noFill/>
                </a:ln>
              </p:spPr>
              <p:txBody>
                <a:bodyPr/>
                <a:p>
                  <a:pPr algn="ctr"/>
                  <a:r>
                    <a:rPr lang="zh-CN" altLang="en-US" sz="1200" dirty="0">
                      <a:latin typeface="Times New Roman" panose="02020603050405020304" charset="0"/>
                    </a:rPr>
                    <a:t>子公司</a:t>
                  </a:r>
                  <a:endParaRPr lang="zh-CN" altLang="en-US" sz="1000" dirty="0">
                    <a:latin typeface="Times New Roman" panose="02020603050405020304" charset="0"/>
                  </a:endParaRPr>
                </a:p>
                <a:p>
                  <a:pPr algn="ctr" eaLnBrk="0" hangingPunct="0"/>
                  <a:r>
                    <a:rPr lang="zh-CN" altLang="en-US" sz="1200" dirty="0">
                      <a:latin typeface="Times New Roman" panose="02020603050405020304" charset="0"/>
                    </a:rPr>
                    <a:t>董事长</a:t>
                  </a:r>
                  <a:endParaRPr lang="zh-CN" altLang="en-US" sz="1000" dirty="0">
                    <a:latin typeface="Times New Roman" panose="02020603050405020304" charset="0"/>
                  </a:endParaRPr>
                </a:p>
                <a:p>
                  <a:pPr algn="ctr" eaLnBrk="0" hangingPunct="0"/>
                  <a:endParaRPr lang="zh-CN" altLang="en-US" dirty="0">
                    <a:latin typeface="Times New Roman" panose="02020603050405020304" charset="0"/>
                  </a:endParaRPr>
                </a:p>
              </p:txBody>
            </p:sp>
            <p:sp>
              <p:nvSpPr>
                <p:cNvPr id="394518" name="矩形 394517"/>
                <p:cNvSpPr/>
                <p:nvPr/>
              </p:nvSpPr>
              <p:spPr>
                <a:xfrm>
                  <a:off x="0" y="5488"/>
                  <a:ext cx="591"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21" name="组合 394520"/>
              <p:cNvGrpSpPr/>
              <p:nvPr/>
            </p:nvGrpSpPr>
            <p:grpSpPr>
              <a:xfrm>
                <a:off x="591" y="5488"/>
                <a:ext cx="436" cy="518"/>
                <a:chOff x="591" y="5488"/>
                <a:chExt cx="436" cy="518"/>
              </a:xfrm>
            </p:grpSpPr>
            <p:sp>
              <p:nvSpPr>
                <p:cNvPr id="394354" name="矩形 394353"/>
                <p:cNvSpPr/>
                <p:nvPr/>
              </p:nvSpPr>
              <p:spPr>
                <a:xfrm>
                  <a:off x="634" y="5488"/>
                  <a:ext cx="35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20" name="矩形 394519"/>
                <p:cNvSpPr/>
                <p:nvPr/>
              </p:nvSpPr>
              <p:spPr>
                <a:xfrm>
                  <a:off x="591" y="5488"/>
                  <a:ext cx="43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23" name="组合 394522"/>
              <p:cNvGrpSpPr/>
              <p:nvPr/>
            </p:nvGrpSpPr>
            <p:grpSpPr>
              <a:xfrm>
                <a:off x="1027" y="5488"/>
                <a:ext cx="656" cy="518"/>
                <a:chOff x="1027" y="5488"/>
                <a:chExt cx="656" cy="518"/>
              </a:xfrm>
            </p:grpSpPr>
            <p:sp>
              <p:nvSpPr>
                <p:cNvPr id="394355" name="矩形 394354"/>
                <p:cNvSpPr/>
                <p:nvPr/>
              </p:nvSpPr>
              <p:spPr>
                <a:xfrm>
                  <a:off x="1070" y="5488"/>
                  <a:ext cx="57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22" name="矩形 394521"/>
                <p:cNvSpPr/>
                <p:nvPr/>
              </p:nvSpPr>
              <p:spPr>
                <a:xfrm>
                  <a:off x="1027" y="5488"/>
                  <a:ext cx="65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25" name="组合 394524"/>
              <p:cNvGrpSpPr/>
              <p:nvPr/>
            </p:nvGrpSpPr>
            <p:grpSpPr>
              <a:xfrm>
                <a:off x="1683" y="5488"/>
                <a:ext cx="766" cy="518"/>
                <a:chOff x="1683" y="5488"/>
                <a:chExt cx="766" cy="518"/>
              </a:xfrm>
            </p:grpSpPr>
            <p:sp>
              <p:nvSpPr>
                <p:cNvPr id="394356" name="矩形 394355"/>
                <p:cNvSpPr/>
                <p:nvPr/>
              </p:nvSpPr>
              <p:spPr>
                <a:xfrm>
                  <a:off x="1726" y="5488"/>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24" name="矩形 394523"/>
                <p:cNvSpPr/>
                <p:nvPr/>
              </p:nvSpPr>
              <p:spPr>
                <a:xfrm>
                  <a:off x="1683" y="5488"/>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27" name="组合 394526"/>
              <p:cNvGrpSpPr/>
              <p:nvPr/>
            </p:nvGrpSpPr>
            <p:grpSpPr>
              <a:xfrm>
                <a:off x="2449" y="5488"/>
                <a:ext cx="766" cy="518"/>
                <a:chOff x="2449" y="5488"/>
                <a:chExt cx="766" cy="518"/>
              </a:xfrm>
            </p:grpSpPr>
            <p:sp>
              <p:nvSpPr>
                <p:cNvPr id="394357" name="矩形 394356"/>
                <p:cNvSpPr/>
                <p:nvPr/>
              </p:nvSpPr>
              <p:spPr>
                <a:xfrm>
                  <a:off x="2492" y="5488"/>
                  <a:ext cx="68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26" name="矩形 394525"/>
                <p:cNvSpPr/>
                <p:nvPr/>
              </p:nvSpPr>
              <p:spPr>
                <a:xfrm>
                  <a:off x="2449" y="5488"/>
                  <a:ext cx="76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29" name="组合 394528"/>
              <p:cNvGrpSpPr/>
              <p:nvPr/>
            </p:nvGrpSpPr>
            <p:grpSpPr>
              <a:xfrm>
                <a:off x="3215" y="5488"/>
                <a:ext cx="806" cy="518"/>
                <a:chOff x="3215" y="5488"/>
                <a:chExt cx="806" cy="518"/>
              </a:xfrm>
            </p:grpSpPr>
            <p:sp>
              <p:nvSpPr>
                <p:cNvPr id="394358" name="矩形 394357"/>
                <p:cNvSpPr/>
                <p:nvPr/>
              </p:nvSpPr>
              <p:spPr>
                <a:xfrm>
                  <a:off x="3258" y="5488"/>
                  <a:ext cx="72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28" name="矩形 394527"/>
                <p:cNvSpPr/>
                <p:nvPr/>
              </p:nvSpPr>
              <p:spPr>
                <a:xfrm>
                  <a:off x="3215" y="5488"/>
                  <a:ext cx="80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31" name="组合 394530"/>
              <p:cNvGrpSpPr/>
              <p:nvPr/>
            </p:nvGrpSpPr>
            <p:grpSpPr>
              <a:xfrm>
                <a:off x="4021" y="5488"/>
                <a:ext cx="726" cy="518"/>
                <a:chOff x="4021" y="5488"/>
                <a:chExt cx="726" cy="518"/>
              </a:xfrm>
            </p:grpSpPr>
            <p:sp>
              <p:nvSpPr>
                <p:cNvPr id="394359" name="矩形 394358"/>
                <p:cNvSpPr/>
                <p:nvPr/>
              </p:nvSpPr>
              <p:spPr>
                <a:xfrm>
                  <a:off x="4064" y="5488"/>
                  <a:ext cx="64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30" name="矩形 394529"/>
                <p:cNvSpPr/>
                <p:nvPr/>
              </p:nvSpPr>
              <p:spPr>
                <a:xfrm>
                  <a:off x="4021" y="5488"/>
                  <a:ext cx="72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33" name="组合 394532"/>
              <p:cNvGrpSpPr/>
              <p:nvPr/>
            </p:nvGrpSpPr>
            <p:grpSpPr>
              <a:xfrm>
                <a:off x="4747" y="5488"/>
                <a:ext cx="646" cy="518"/>
                <a:chOff x="4747" y="5488"/>
                <a:chExt cx="646" cy="518"/>
              </a:xfrm>
            </p:grpSpPr>
            <p:sp>
              <p:nvSpPr>
                <p:cNvPr id="394360" name="矩形 394359"/>
                <p:cNvSpPr/>
                <p:nvPr/>
              </p:nvSpPr>
              <p:spPr>
                <a:xfrm>
                  <a:off x="4790" y="5488"/>
                  <a:ext cx="560" cy="518"/>
                </a:xfrm>
                <a:prstGeom prst="rect">
                  <a:avLst/>
                </a:prstGeom>
                <a:noFill/>
                <a:ln w="9525">
                  <a:noFill/>
                </a:ln>
              </p:spPr>
              <p:txBody>
                <a:bodyPr/>
                <a:p>
                  <a:r>
                    <a:rPr lang="en-US" altLang="zh-CN" sz="1000" dirty="0">
                      <a:latin typeface="Times New Roman" panose="02020603050405020304" charset="0"/>
                    </a:rPr>
                    <a:t> </a:t>
                  </a:r>
                  <a:endParaRPr lang="en-US" altLang="zh-CN" sz="1000" dirty="0">
                    <a:latin typeface="Times New Roman" panose="02020603050405020304" charset="0"/>
                  </a:endParaRPr>
                </a:p>
                <a:p>
                  <a:pPr eaLnBrk="0" hangingPunct="0"/>
                  <a:endParaRPr lang="en-US" altLang="zh-CN" dirty="0">
                    <a:latin typeface="Times New Roman" panose="02020603050405020304" charset="0"/>
                  </a:endParaRPr>
                </a:p>
              </p:txBody>
            </p:sp>
            <p:sp>
              <p:nvSpPr>
                <p:cNvPr id="394532" name="矩形 394531"/>
                <p:cNvSpPr/>
                <p:nvPr/>
              </p:nvSpPr>
              <p:spPr>
                <a:xfrm>
                  <a:off x="4747" y="5488"/>
                  <a:ext cx="646"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394535" name="组合 394534"/>
              <p:cNvGrpSpPr/>
              <p:nvPr/>
            </p:nvGrpSpPr>
            <p:grpSpPr>
              <a:xfrm>
                <a:off x="5393" y="5488"/>
                <a:ext cx="594" cy="518"/>
                <a:chOff x="5393" y="5488"/>
                <a:chExt cx="594" cy="518"/>
              </a:xfrm>
            </p:grpSpPr>
            <p:sp>
              <p:nvSpPr>
                <p:cNvPr id="394361" name="矩形 394360"/>
                <p:cNvSpPr/>
                <p:nvPr/>
              </p:nvSpPr>
              <p:spPr>
                <a:xfrm>
                  <a:off x="5436" y="5488"/>
                  <a:ext cx="508" cy="518"/>
                </a:xfrm>
                <a:prstGeom prst="rect">
                  <a:avLst/>
                </a:prstGeom>
                <a:noFill/>
                <a:ln w="9525">
                  <a:noFill/>
                </a:ln>
              </p:spPr>
              <p:txBody>
                <a:bodyPr/>
                <a:p>
                  <a:r>
                    <a:rPr lang="en-US" altLang="zh-CN" sz="1200" dirty="0">
                      <a:latin typeface="Times New Roman" panose="02020603050405020304" charset="0"/>
                    </a:rPr>
                    <a:t>1</a:t>
                  </a:r>
                  <a:r>
                    <a:rPr lang="zh-CN" altLang="en-US" sz="1200" dirty="0">
                      <a:latin typeface="Times New Roman" panose="02020603050405020304" charset="0"/>
                    </a:rPr>
                    <a:t>天以内</a:t>
                  </a:r>
                  <a:endParaRPr lang="zh-CN" altLang="en-US" sz="1000" dirty="0">
                    <a:latin typeface="Times New Roman" panose="02020603050405020304" charset="0"/>
                  </a:endParaRPr>
                </a:p>
                <a:p>
                  <a:pPr eaLnBrk="0" hangingPunct="0"/>
                  <a:r>
                    <a:rPr lang="zh-CN" altLang="en-US" sz="1200" dirty="0">
                      <a:latin typeface="Times New Roman" panose="02020603050405020304" charset="0"/>
                    </a:rPr>
                    <a:t>（含）</a:t>
                  </a:r>
                  <a:endParaRPr lang="zh-CN" altLang="en-US" sz="1000" dirty="0">
                    <a:latin typeface="Times New Roman" panose="02020603050405020304" charset="0"/>
                  </a:endParaRPr>
                </a:p>
                <a:p>
                  <a:pPr eaLnBrk="0" hangingPunct="0"/>
                  <a:endParaRPr lang="zh-CN" altLang="en-US" dirty="0">
                    <a:latin typeface="Times New Roman" panose="02020603050405020304" charset="0"/>
                  </a:endParaRPr>
                </a:p>
              </p:txBody>
            </p:sp>
            <p:sp>
              <p:nvSpPr>
                <p:cNvPr id="394534" name="矩形 394533"/>
                <p:cNvSpPr/>
                <p:nvPr/>
              </p:nvSpPr>
              <p:spPr>
                <a:xfrm>
                  <a:off x="5393" y="5488"/>
                  <a:ext cx="594" cy="518"/>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sp>
          <p:nvSpPr>
            <p:cNvPr id="394537" name="矩形 394536"/>
            <p:cNvSpPr/>
            <p:nvPr/>
          </p:nvSpPr>
          <p:spPr>
            <a:xfrm>
              <a:off x="-3" y="535"/>
              <a:ext cx="5993" cy="5474"/>
            </a:xfrm>
            <a:prstGeom prst="rect">
              <a:avLst/>
            </a:prstGeom>
            <a:noFill/>
            <a:ln w="9525" cap="flat" cmpd="sng">
              <a:solidFill>
                <a:srgbClr val="A0A0A0"/>
              </a:solidFill>
              <a:prstDash val="solid"/>
              <a:miter/>
              <a:headEnd type="none" w="med" len="med"/>
              <a:tailEnd type="none" w="med" len="med"/>
            </a:ln>
          </p:spPr>
          <p:txBody>
            <a:bodyPr/>
            <a:p>
              <a:endParaRPr lang="zh-CN" altLang="en-US"/>
            </a:p>
          </p:txBody>
        </p:sp>
      </p:gr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2146" name="文本框 262145"/>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262147" name="矩形 262146"/>
          <p:cNvSpPr/>
          <p:nvPr/>
        </p:nvSpPr>
        <p:spPr>
          <a:xfrm>
            <a:off x="1524000" y="16002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人事行政作业</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62148" name="矩形 262147"/>
          <p:cNvSpPr/>
          <p:nvPr/>
        </p:nvSpPr>
        <p:spPr>
          <a:xfrm>
            <a:off x="3200400" y="3352800"/>
            <a:ext cx="2895600" cy="609600"/>
          </a:xfrm>
          <a:prstGeom prst="rect">
            <a:avLst/>
          </a:prstGeom>
        </p:spPr>
        <p:txBody>
          <a:bodyPr wrap="none" fromWordArt="1">
            <a:prstTxWarp prst="textPlain">
              <a:avLst>
                <a:gd name="adj" fmla="val 50000"/>
              </a:avLst>
            </a:prstTxWarp>
            <a:normAutofit/>
          </a:bodyPr>
          <a:p>
            <a:pPr algn="ctr"/>
            <a:r>
              <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rPr>
              <a:t>行政部分</a:t>
            </a:r>
            <a:endPar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7634" name="文本框 197633"/>
          <p:cNvSpPr txBox="1"/>
          <p:nvPr/>
        </p:nvSpPr>
        <p:spPr>
          <a:xfrm>
            <a:off x="1465263" y="169863"/>
            <a:ext cx="2840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相关单位</a:t>
            </a:r>
            <a:endParaRPr lang="zh-CN" altLang="en-US" sz="1600" dirty="0">
              <a:latin typeface="Times New Roman" panose="02020603050405020304" charset="0"/>
            </a:endParaRPr>
          </a:p>
        </p:txBody>
      </p:sp>
      <p:sp>
        <p:nvSpPr>
          <p:cNvPr id="197635" name="直接连接符 197634"/>
          <p:cNvSpPr/>
          <p:nvPr/>
        </p:nvSpPr>
        <p:spPr>
          <a:xfrm>
            <a:off x="2038350" y="1143000"/>
            <a:ext cx="0" cy="319088"/>
          </a:xfrm>
          <a:prstGeom prst="line">
            <a:avLst/>
          </a:prstGeom>
          <a:ln w="9525" cap="flat" cmpd="sng">
            <a:solidFill>
              <a:schemeClr val="tx1"/>
            </a:solidFill>
            <a:prstDash val="solid"/>
            <a:headEnd type="none" w="med" len="med"/>
            <a:tailEnd type="triangle" w="med" len="med"/>
          </a:ln>
        </p:spPr>
      </p:sp>
      <p:sp>
        <p:nvSpPr>
          <p:cNvPr id="197636" name="直接连接符 197635"/>
          <p:cNvSpPr/>
          <p:nvPr/>
        </p:nvSpPr>
        <p:spPr>
          <a:xfrm flipV="1">
            <a:off x="1524000" y="457200"/>
            <a:ext cx="2743200" cy="0"/>
          </a:xfrm>
          <a:prstGeom prst="line">
            <a:avLst/>
          </a:prstGeom>
          <a:ln w="9525" cap="flat" cmpd="sng">
            <a:solidFill>
              <a:schemeClr val="tx1"/>
            </a:solidFill>
            <a:prstDash val="solid"/>
            <a:headEnd type="none" w="med" len="med"/>
            <a:tailEnd type="none" w="med" len="med"/>
          </a:ln>
        </p:spPr>
      </p:sp>
      <p:sp>
        <p:nvSpPr>
          <p:cNvPr id="197637" name="文本框 197636"/>
          <p:cNvSpPr txBox="1"/>
          <p:nvPr/>
        </p:nvSpPr>
        <p:spPr>
          <a:xfrm>
            <a:off x="1376363" y="1423988"/>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在收（发）文登记簿上编号登记</a:t>
            </a:r>
            <a:endParaRPr lang="zh-CN" altLang="en-US" sz="1200" dirty="0">
              <a:solidFill>
                <a:schemeClr val="accent2"/>
              </a:solidFill>
              <a:latin typeface="Times New Roman" panose="02020603050405020304" charset="0"/>
            </a:endParaRPr>
          </a:p>
        </p:txBody>
      </p:sp>
      <p:sp>
        <p:nvSpPr>
          <p:cNvPr id="197639" name="文本框 197638"/>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收文传阅</a:t>
            </a:r>
            <a:endParaRPr lang="zh-CN" altLang="en-US" sz="1600" b="1" dirty="0">
              <a:solidFill>
                <a:schemeClr val="accent2"/>
              </a:solidFill>
              <a:latin typeface="Times New Roman" panose="02020603050405020304" charset="0"/>
            </a:endParaRPr>
          </a:p>
        </p:txBody>
      </p:sp>
      <p:sp>
        <p:nvSpPr>
          <p:cNvPr id="197640" name="直接连接符 197639"/>
          <p:cNvSpPr/>
          <p:nvPr/>
        </p:nvSpPr>
        <p:spPr>
          <a:xfrm>
            <a:off x="2043113" y="1843088"/>
            <a:ext cx="0" cy="319087"/>
          </a:xfrm>
          <a:prstGeom prst="line">
            <a:avLst/>
          </a:prstGeom>
          <a:ln w="9525" cap="flat" cmpd="sng">
            <a:solidFill>
              <a:schemeClr val="tx1"/>
            </a:solidFill>
            <a:prstDash val="solid"/>
            <a:headEnd type="none" w="med" len="med"/>
            <a:tailEnd type="triangle" w="med" len="med"/>
          </a:ln>
        </p:spPr>
      </p:sp>
      <p:sp>
        <p:nvSpPr>
          <p:cNvPr id="197641" name="文本框 197640"/>
          <p:cNvSpPr txBox="1"/>
          <p:nvPr/>
        </p:nvSpPr>
        <p:spPr>
          <a:xfrm>
            <a:off x="1381125" y="2138363"/>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填写文件传阅（处理）单</a:t>
            </a:r>
            <a:endParaRPr lang="zh-CN" altLang="en-US" sz="1200" dirty="0">
              <a:solidFill>
                <a:schemeClr val="accent2"/>
              </a:solidFill>
              <a:latin typeface="Times New Roman" panose="02020603050405020304" charset="0"/>
            </a:endParaRPr>
          </a:p>
        </p:txBody>
      </p:sp>
      <p:sp>
        <p:nvSpPr>
          <p:cNvPr id="197642" name="直接连接符 197641"/>
          <p:cNvSpPr/>
          <p:nvPr/>
        </p:nvSpPr>
        <p:spPr>
          <a:xfrm flipH="1">
            <a:off x="2028825" y="3105150"/>
            <a:ext cx="0" cy="304800"/>
          </a:xfrm>
          <a:prstGeom prst="line">
            <a:avLst/>
          </a:prstGeom>
          <a:ln w="9525" cap="flat" cmpd="sng">
            <a:solidFill>
              <a:schemeClr val="tx1"/>
            </a:solidFill>
            <a:prstDash val="solid"/>
            <a:headEnd type="none" w="med" len="med"/>
            <a:tailEnd type="triangle" w="med" len="med"/>
          </a:ln>
        </p:spPr>
      </p:sp>
      <p:sp>
        <p:nvSpPr>
          <p:cNvPr id="197643" name="文本框 197642"/>
          <p:cNvSpPr txBox="1"/>
          <p:nvPr/>
        </p:nvSpPr>
        <p:spPr>
          <a:xfrm>
            <a:off x="1552575" y="3429000"/>
            <a:ext cx="990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行政副总  阅签送意见 </a:t>
            </a:r>
            <a:endParaRPr lang="zh-CN" altLang="en-US" sz="1200" dirty="0">
              <a:solidFill>
                <a:schemeClr val="accent2"/>
              </a:solidFill>
              <a:latin typeface="Times New Roman" panose="02020603050405020304" charset="0"/>
            </a:endParaRPr>
          </a:p>
        </p:txBody>
      </p:sp>
      <p:sp>
        <p:nvSpPr>
          <p:cNvPr id="197644" name="直接连接符 197643"/>
          <p:cNvSpPr/>
          <p:nvPr/>
        </p:nvSpPr>
        <p:spPr>
          <a:xfrm>
            <a:off x="3784600" y="2870200"/>
            <a:ext cx="0" cy="319088"/>
          </a:xfrm>
          <a:prstGeom prst="line">
            <a:avLst/>
          </a:prstGeom>
          <a:ln w="9525" cap="flat" cmpd="sng">
            <a:solidFill>
              <a:schemeClr val="tx1"/>
            </a:solidFill>
            <a:prstDash val="solid"/>
            <a:headEnd type="none" w="med" len="med"/>
            <a:tailEnd type="triangle" w="med" len="med"/>
          </a:ln>
        </p:spPr>
      </p:sp>
      <p:sp>
        <p:nvSpPr>
          <p:cNvPr id="197645" name="文本框 197644"/>
          <p:cNvSpPr txBox="1"/>
          <p:nvPr/>
        </p:nvSpPr>
        <p:spPr>
          <a:xfrm>
            <a:off x="3205163" y="3186113"/>
            <a:ext cx="1181100"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经办人在收（发）文登记簿上签字领取</a:t>
            </a:r>
            <a:endParaRPr lang="zh-CN" altLang="en-US" sz="1200" dirty="0">
              <a:solidFill>
                <a:schemeClr val="accent2"/>
              </a:solidFill>
              <a:latin typeface="Times New Roman" panose="02020603050405020304" charset="0"/>
            </a:endParaRPr>
          </a:p>
        </p:txBody>
      </p:sp>
      <p:sp>
        <p:nvSpPr>
          <p:cNvPr id="197646" name="直接连接符 197645"/>
          <p:cNvSpPr/>
          <p:nvPr/>
        </p:nvSpPr>
        <p:spPr>
          <a:xfrm>
            <a:off x="3779838" y="3765550"/>
            <a:ext cx="0" cy="319088"/>
          </a:xfrm>
          <a:prstGeom prst="line">
            <a:avLst/>
          </a:prstGeom>
          <a:ln w="9525" cap="flat" cmpd="sng">
            <a:solidFill>
              <a:schemeClr val="tx1"/>
            </a:solidFill>
            <a:prstDash val="solid"/>
            <a:headEnd type="none" w="med" len="med"/>
            <a:tailEnd type="triangle" w="med" len="med"/>
          </a:ln>
        </p:spPr>
      </p:sp>
      <p:sp>
        <p:nvSpPr>
          <p:cNvPr id="197647" name="文本框 197646"/>
          <p:cNvSpPr txBox="1"/>
          <p:nvPr/>
        </p:nvSpPr>
        <p:spPr>
          <a:xfrm>
            <a:off x="3271838" y="4038600"/>
            <a:ext cx="10334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阅后签字并落实办理</a:t>
            </a:r>
            <a:endParaRPr lang="zh-CN" altLang="en-US" sz="1200" dirty="0">
              <a:solidFill>
                <a:schemeClr val="accent2"/>
              </a:solidFill>
              <a:latin typeface="Times New Roman" panose="02020603050405020304" charset="0"/>
            </a:endParaRPr>
          </a:p>
        </p:txBody>
      </p:sp>
      <p:sp>
        <p:nvSpPr>
          <p:cNvPr id="197648" name="直接连接符 197647"/>
          <p:cNvSpPr/>
          <p:nvPr/>
        </p:nvSpPr>
        <p:spPr>
          <a:xfrm>
            <a:off x="2041525" y="5308600"/>
            <a:ext cx="0" cy="319088"/>
          </a:xfrm>
          <a:prstGeom prst="line">
            <a:avLst/>
          </a:prstGeom>
          <a:ln w="9525" cap="flat" cmpd="sng">
            <a:solidFill>
              <a:schemeClr val="tx1"/>
            </a:solidFill>
            <a:prstDash val="solid"/>
            <a:headEnd type="none" w="med" len="med"/>
            <a:tailEnd type="triangle" w="med" len="med"/>
          </a:ln>
        </p:spPr>
      </p:sp>
      <p:sp>
        <p:nvSpPr>
          <p:cNvPr id="197649" name="文本框 197648"/>
          <p:cNvSpPr txBox="1"/>
          <p:nvPr/>
        </p:nvSpPr>
        <p:spPr>
          <a:xfrm>
            <a:off x="1604963" y="5595938"/>
            <a:ext cx="8810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返回后   按类归档</a:t>
            </a:r>
            <a:endParaRPr lang="zh-CN" altLang="en-US" sz="1200" dirty="0">
              <a:solidFill>
                <a:schemeClr val="accent2"/>
              </a:solidFill>
              <a:latin typeface="Times New Roman" panose="02020603050405020304" charset="0"/>
            </a:endParaRPr>
          </a:p>
        </p:txBody>
      </p:sp>
      <p:sp>
        <p:nvSpPr>
          <p:cNvPr id="197650" name="流程图: 文档 197649"/>
          <p:cNvSpPr/>
          <p:nvPr/>
        </p:nvSpPr>
        <p:spPr>
          <a:xfrm>
            <a:off x="1735138" y="40989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7651" name="文本框 197650"/>
          <p:cNvSpPr txBox="1"/>
          <p:nvPr/>
        </p:nvSpPr>
        <p:spPr>
          <a:xfrm>
            <a:off x="1719263" y="4262438"/>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外来文</a:t>
            </a:r>
            <a:endParaRPr lang="zh-CN" altLang="en-US" sz="1200" dirty="0">
              <a:latin typeface="Times New Roman" panose="02020603050405020304" charset="0"/>
            </a:endParaRPr>
          </a:p>
        </p:txBody>
      </p:sp>
      <p:sp>
        <p:nvSpPr>
          <p:cNvPr id="197652" name="流程图: 文档 197651"/>
          <p:cNvSpPr/>
          <p:nvPr/>
        </p:nvSpPr>
        <p:spPr>
          <a:xfrm>
            <a:off x="1735138" y="4779963"/>
            <a:ext cx="608012" cy="554037"/>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7653" name="文本框 197652"/>
          <p:cNvSpPr txBox="1"/>
          <p:nvPr/>
        </p:nvSpPr>
        <p:spPr>
          <a:xfrm>
            <a:off x="1719263" y="4872038"/>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传阅 处理单</a:t>
            </a:r>
            <a:endParaRPr lang="zh-CN" altLang="en-US" sz="1200" dirty="0">
              <a:latin typeface="Times New Roman" panose="02020603050405020304" charset="0"/>
            </a:endParaRPr>
          </a:p>
        </p:txBody>
      </p:sp>
      <p:sp>
        <p:nvSpPr>
          <p:cNvPr id="197654" name="直接连接符 197653"/>
          <p:cNvSpPr/>
          <p:nvPr/>
        </p:nvSpPr>
        <p:spPr>
          <a:xfrm>
            <a:off x="2038350" y="6019800"/>
            <a:ext cx="0" cy="319088"/>
          </a:xfrm>
          <a:prstGeom prst="line">
            <a:avLst/>
          </a:prstGeom>
          <a:ln w="9525" cap="flat" cmpd="sng">
            <a:solidFill>
              <a:schemeClr val="tx1"/>
            </a:solidFill>
            <a:prstDash val="solid"/>
            <a:headEnd type="none" w="med" len="med"/>
            <a:tailEnd type="triangle" w="med" len="med"/>
          </a:ln>
        </p:spPr>
      </p:sp>
      <p:sp>
        <p:nvSpPr>
          <p:cNvPr id="197655" name="文本框 197654"/>
          <p:cNvSpPr txBox="1"/>
          <p:nvPr/>
        </p:nvSpPr>
        <p:spPr>
          <a:xfrm>
            <a:off x="1611313" y="6286500"/>
            <a:ext cx="8810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整理移交档案室</a:t>
            </a:r>
            <a:endParaRPr lang="zh-CN" altLang="en-US" sz="1200" dirty="0">
              <a:solidFill>
                <a:schemeClr val="accent2"/>
              </a:solidFill>
              <a:latin typeface="Times New Roman" panose="02020603050405020304" charset="0"/>
            </a:endParaRPr>
          </a:p>
        </p:txBody>
      </p:sp>
      <p:sp>
        <p:nvSpPr>
          <p:cNvPr id="197656" name="直接连接符 197655"/>
          <p:cNvSpPr/>
          <p:nvPr/>
        </p:nvSpPr>
        <p:spPr>
          <a:xfrm>
            <a:off x="2495550" y="3581400"/>
            <a:ext cx="457200" cy="0"/>
          </a:xfrm>
          <a:prstGeom prst="line">
            <a:avLst/>
          </a:prstGeom>
          <a:ln w="9525" cap="flat" cmpd="sng">
            <a:solidFill>
              <a:schemeClr val="tx1"/>
            </a:solidFill>
            <a:prstDash val="solid"/>
            <a:headEnd type="none" w="med" len="med"/>
            <a:tailEnd type="none" w="med" len="med"/>
          </a:ln>
        </p:spPr>
      </p:sp>
      <p:sp>
        <p:nvSpPr>
          <p:cNvPr id="197657" name="直接连接符 197656"/>
          <p:cNvSpPr/>
          <p:nvPr/>
        </p:nvSpPr>
        <p:spPr>
          <a:xfrm flipV="1">
            <a:off x="2952750" y="1905000"/>
            <a:ext cx="0" cy="1676400"/>
          </a:xfrm>
          <a:prstGeom prst="line">
            <a:avLst/>
          </a:prstGeom>
          <a:ln w="9525" cap="flat" cmpd="sng">
            <a:solidFill>
              <a:schemeClr val="tx1"/>
            </a:solidFill>
            <a:prstDash val="solid"/>
            <a:headEnd type="none" w="med" len="med"/>
            <a:tailEnd type="none" w="med" len="med"/>
          </a:ln>
        </p:spPr>
      </p:sp>
      <p:sp>
        <p:nvSpPr>
          <p:cNvPr id="197658" name="直接连接符 197657"/>
          <p:cNvSpPr/>
          <p:nvPr/>
        </p:nvSpPr>
        <p:spPr>
          <a:xfrm>
            <a:off x="2952750" y="1905000"/>
            <a:ext cx="533400" cy="0"/>
          </a:xfrm>
          <a:prstGeom prst="line">
            <a:avLst/>
          </a:prstGeom>
          <a:ln w="9525" cap="flat" cmpd="sng">
            <a:solidFill>
              <a:schemeClr val="tx1"/>
            </a:solidFill>
            <a:prstDash val="solid"/>
            <a:headEnd type="none" w="med" len="med"/>
            <a:tailEnd type="triangle" w="med" len="med"/>
          </a:ln>
        </p:spPr>
      </p:sp>
      <p:sp>
        <p:nvSpPr>
          <p:cNvPr id="197659" name="直接连接符 197658"/>
          <p:cNvSpPr/>
          <p:nvPr/>
        </p:nvSpPr>
        <p:spPr>
          <a:xfrm flipH="1">
            <a:off x="2343150" y="4343400"/>
            <a:ext cx="990600" cy="0"/>
          </a:xfrm>
          <a:prstGeom prst="line">
            <a:avLst/>
          </a:prstGeom>
          <a:ln w="9525" cap="flat" cmpd="sng">
            <a:solidFill>
              <a:schemeClr val="tx1"/>
            </a:solidFill>
            <a:prstDash val="solid"/>
            <a:headEnd type="none" w="med" len="med"/>
            <a:tailEnd type="triangle" w="med" len="med"/>
          </a:ln>
        </p:spPr>
      </p:sp>
      <p:sp>
        <p:nvSpPr>
          <p:cNvPr id="197660" name="流程图: 文档 197659"/>
          <p:cNvSpPr/>
          <p:nvPr/>
        </p:nvSpPr>
        <p:spPr>
          <a:xfrm>
            <a:off x="3478213" y="16652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7661" name="文本框 197660"/>
          <p:cNvSpPr txBox="1"/>
          <p:nvPr/>
        </p:nvSpPr>
        <p:spPr>
          <a:xfrm>
            <a:off x="3462338" y="182880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外来文</a:t>
            </a:r>
            <a:endParaRPr lang="zh-CN" altLang="en-US" sz="1200" dirty="0">
              <a:latin typeface="Times New Roman" panose="02020603050405020304" charset="0"/>
            </a:endParaRPr>
          </a:p>
        </p:txBody>
      </p:sp>
      <p:sp>
        <p:nvSpPr>
          <p:cNvPr id="197662" name="流程图: 文档 197661"/>
          <p:cNvSpPr/>
          <p:nvPr/>
        </p:nvSpPr>
        <p:spPr>
          <a:xfrm>
            <a:off x="3478213" y="2346325"/>
            <a:ext cx="608012" cy="554038"/>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7663" name="文本框 197662"/>
          <p:cNvSpPr txBox="1"/>
          <p:nvPr/>
        </p:nvSpPr>
        <p:spPr>
          <a:xfrm>
            <a:off x="3462338" y="24384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传阅 处理单</a:t>
            </a:r>
            <a:endParaRPr lang="zh-CN" altLang="en-US" sz="1200" dirty="0">
              <a:latin typeface="Times New Roman" panose="02020603050405020304" charset="0"/>
            </a:endParaRPr>
          </a:p>
        </p:txBody>
      </p:sp>
      <p:sp>
        <p:nvSpPr>
          <p:cNvPr id="197664" name="流程图: 文档 197663"/>
          <p:cNvSpPr/>
          <p:nvPr/>
        </p:nvSpPr>
        <p:spPr>
          <a:xfrm>
            <a:off x="1725613" y="2581275"/>
            <a:ext cx="608012" cy="554038"/>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7665" name="文本框 197664"/>
          <p:cNvSpPr txBox="1"/>
          <p:nvPr/>
        </p:nvSpPr>
        <p:spPr>
          <a:xfrm>
            <a:off x="1709738" y="267335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传阅 处理单</a:t>
            </a:r>
            <a:endParaRPr lang="zh-CN" altLang="en-US" sz="1200" dirty="0">
              <a:latin typeface="Times New Roman" panose="02020603050405020304" charset="0"/>
            </a:endParaRPr>
          </a:p>
        </p:txBody>
      </p:sp>
      <p:sp>
        <p:nvSpPr>
          <p:cNvPr id="197666" name="流程图: 文档 197665"/>
          <p:cNvSpPr/>
          <p:nvPr/>
        </p:nvSpPr>
        <p:spPr>
          <a:xfrm>
            <a:off x="1739900" y="6461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7667" name="文本框 197666"/>
          <p:cNvSpPr txBox="1"/>
          <p:nvPr/>
        </p:nvSpPr>
        <p:spPr>
          <a:xfrm>
            <a:off x="1724025" y="809625"/>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外来文</a:t>
            </a:r>
            <a:endParaRPr lang="zh-CN" altLang="en-US" sz="1200" dirty="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9682" name="文本框 199681"/>
          <p:cNvSpPr txBox="1"/>
          <p:nvPr/>
        </p:nvSpPr>
        <p:spPr>
          <a:xfrm>
            <a:off x="1465263" y="169863"/>
            <a:ext cx="4983162"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拟办单位                       总经理</a:t>
            </a:r>
            <a:endParaRPr lang="zh-CN" altLang="en-US" sz="1600" dirty="0">
              <a:latin typeface="Times New Roman" panose="02020603050405020304" charset="0"/>
            </a:endParaRPr>
          </a:p>
        </p:txBody>
      </p:sp>
      <p:sp>
        <p:nvSpPr>
          <p:cNvPr id="199683" name="直接连接符 199682"/>
          <p:cNvSpPr/>
          <p:nvPr/>
        </p:nvSpPr>
        <p:spPr>
          <a:xfrm flipV="1">
            <a:off x="1295400" y="457200"/>
            <a:ext cx="4924425" cy="0"/>
          </a:xfrm>
          <a:prstGeom prst="line">
            <a:avLst/>
          </a:prstGeom>
          <a:ln w="9525" cap="flat" cmpd="sng">
            <a:solidFill>
              <a:schemeClr val="tx1"/>
            </a:solidFill>
            <a:prstDash val="solid"/>
            <a:headEnd type="none" w="med" len="med"/>
            <a:tailEnd type="none" w="med" len="med"/>
          </a:ln>
        </p:spPr>
      </p:sp>
      <p:sp>
        <p:nvSpPr>
          <p:cNvPr id="199685" name="文本框 199684"/>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发文签审程序</a:t>
            </a:r>
            <a:endParaRPr lang="zh-CN" altLang="en-US" sz="1600" b="1" dirty="0">
              <a:solidFill>
                <a:schemeClr val="accent2"/>
              </a:solidFill>
              <a:latin typeface="Times New Roman" panose="02020603050405020304" charset="0"/>
            </a:endParaRPr>
          </a:p>
        </p:txBody>
      </p:sp>
      <p:sp>
        <p:nvSpPr>
          <p:cNvPr id="199686" name="直接连接符 199685"/>
          <p:cNvSpPr/>
          <p:nvPr/>
        </p:nvSpPr>
        <p:spPr>
          <a:xfrm>
            <a:off x="3784600" y="1828800"/>
            <a:ext cx="0" cy="319088"/>
          </a:xfrm>
          <a:prstGeom prst="line">
            <a:avLst/>
          </a:prstGeom>
          <a:ln w="9525" cap="flat" cmpd="sng">
            <a:solidFill>
              <a:schemeClr val="tx1"/>
            </a:solidFill>
            <a:prstDash val="solid"/>
            <a:headEnd type="none" w="med" len="med"/>
            <a:tailEnd type="triangle" w="med" len="med"/>
          </a:ln>
        </p:spPr>
      </p:sp>
      <p:sp>
        <p:nvSpPr>
          <p:cNvPr id="199688" name="文本框 199687"/>
          <p:cNvSpPr txBox="1"/>
          <p:nvPr/>
        </p:nvSpPr>
        <p:spPr>
          <a:xfrm>
            <a:off x="3335338" y="2209800"/>
            <a:ext cx="89852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199689" name="文本框 199688"/>
          <p:cNvSpPr txBox="1"/>
          <p:nvPr/>
        </p:nvSpPr>
        <p:spPr>
          <a:xfrm>
            <a:off x="3452813" y="457200"/>
            <a:ext cx="6858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拟稿</a:t>
            </a:r>
            <a:endParaRPr lang="zh-CN" altLang="en-US" sz="1200" dirty="0">
              <a:solidFill>
                <a:schemeClr val="accent2"/>
              </a:solidFill>
              <a:latin typeface="Times New Roman" panose="02020603050405020304" charset="0"/>
            </a:endParaRPr>
          </a:p>
        </p:txBody>
      </p:sp>
      <p:sp>
        <p:nvSpPr>
          <p:cNvPr id="199690" name="直接连接符 199689"/>
          <p:cNvSpPr/>
          <p:nvPr/>
        </p:nvSpPr>
        <p:spPr>
          <a:xfrm>
            <a:off x="3781425" y="1195388"/>
            <a:ext cx="0" cy="319087"/>
          </a:xfrm>
          <a:prstGeom prst="line">
            <a:avLst/>
          </a:prstGeom>
          <a:ln w="9525" cap="flat" cmpd="sng">
            <a:solidFill>
              <a:schemeClr val="tx1"/>
            </a:solidFill>
            <a:prstDash val="solid"/>
            <a:headEnd type="none" w="med" len="med"/>
            <a:tailEnd type="triangle" w="med" len="med"/>
          </a:ln>
        </p:spPr>
      </p:sp>
      <p:sp>
        <p:nvSpPr>
          <p:cNvPr id="199691" name="流程图: 文档 199690"/>
          <p:cNvSpPr/>
          <p:nvPr/>
        </p:nvSpPr>
        <p:spPr>
          <a:xfrm>
            <a:off x="3482975" y="6985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9692" name="文本框 199691"/>
          <p:cNvSpPr txBox="1"/>
          <p:nvPr/>
        </p:nvSpPr>
        <p:spPr>
          <a:xfrm>
            <a:off x="3467100" y="808038"/>
            <a:ext cx="66675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公文稿</a:t>
            </a:r>
            <a:endParaRPr lang="zh-CN" altLang="en-US" sz="1200" dirty="0">
              <a:latin typeface="Times New Roman" panose="02020603050405020304" charset="0"/>
            </a:endParaRPr>
          </a:p>
        </p:txBody>
      </p:sp>
      <p:sp>
        <p:nvSpPr>
          <p:cNvPr id="199693" name="文本框 199692"/>
          <p:cNvSpPr txBox="1"/>
          <p:nvPr/>
        </p:nvSpPr>
        <p:spPr>
          <a:xfrm>
            <a:off x="3200400" y="1547813"/>
            <a:ext cx="12319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部门主管核稿</a:t>
            </a:r>
            <a:endParaRPr lang="zh-CN" altLang="en-US" sz="1200" dirty="0">
              <a:solidFill>
                <a:schemeClr val="accent2"/>
              </a:solidFill>
              <a:latin typeface="Times New Roman" panose="02020603050405020304" charset="0"/>
            </a:endParaRPr>
          </a:p>
        </p:txBody>
      </p:sp>
      <p:sp>
        <p:nvSpPr>
          <p:cNvPr id="199697" name="流程图: 文档 199696"/>
          <p:cNvSpPr/>
          <p:nvPr/>
        </p:nvSpPr>
        <p:spPr>
          <a:xfrm>
            <a:off x="5326063" y="27273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9698" name="文本框 199697"/>
          <p:cNvSpPr txBox="1"/>
          <p:nvPr/>
        </p:nvSpPr>
        <p:spPr>
          <a:xfrm>
            <a:off x="5240338" y="2862263"/>
            <a:ext cx="804862"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公文稿</a:t>
            </a:r>
            <a:endParaRPr lang="zh-CN" altLang="en-US" sz="1200" dirty="0">
              <a:latin typeface="Times New Roman" panose="02020603050405020304" charset="0"/>
            </a:endParaRPr>
          </a:p>
        </p:txBody>
      </p:sp>
      <p:sp>
        <p:nvSpPr>
          <p:cNvPr id="199699" name="文本框 199698"/>
          <p:cNvSpPr txBox="1"/>
          <p:nvPr/>
        </p:nvSpPr>
        <p:spPr>
          <a:xfrm>
            <a:off x="5194300" y="3595688"/>
            <a:ext cx="8985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终签</a:t>
            </a:r>
            <a:endParaRPr lang="zh-CN" altLang="en-US" sz="1200" dirty="0">
              <a:solidFill>
                <a:schemeClr val="accent2"/>
              </a:solidFill>
              <a:latin typeface="Times New Roman" panose="02020603050405020304" charset="0"/>
            </a:endParaRPr>
          </a:p>
        </p:txBody>
      </p:sp>
      <p:sp>
        <p:nvSpPr>
          <p:cNvPr id="199700" name="直接连接符 199699"/>
          <p:cNvSpPr/>
          <p:nvPr/>
        </p:nvSpPr>
        <p:spPr>
          <a:xfrm>
            <a:off x="5640388" y="3276600"/>
            <a:ext cx="0" cy="319088"/>
          </a:xfrm>
          <a:prstGeom prst="line">
            <a:avLst/>
          </a:prstGeom>
          <a:ln w="9525" cap="flat" cmpd="sng">
            <a:solidFill>
              <a:schemeClr val="tx1"/>
            </a:solidFill>
            <a:prstDash val="solid"/>
            <a:headEnd type="none" w="med" len="med"/>
            <a:tailEnd type="triangle" w="med" len="med"/>
          </a:ln>
        </p:spPr>
      </p:sp>
      <p:sp>
        <p:nvSpPr>
          <p:cNvPr id="199706" name="流程图: 文档 199705"/>
          <p:cNvSpPr/>
          <p:nvPr/>
        </p:nvSpPr>
        <p:spPr>
          <a:xfrm>
            <a:off x="1716088" y="34893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9707" name="文本框 199706"/>
          <p:cNvSpPr txBox="1"/>
          <p:nvPr/>
        </p:nvSpPr>
        <p:spPr>
          <a:xfrm>
            <a:off x="1681163" y="3624263"/>
            <a:ext cx="681037"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公文稿</a:t>
            </a:r>
            <a:endParaRPr lang="zh-CN" altLang="en-US" sz="1200" dirty="0">
              <a:latin typeface="Times New Roman" panose="02020603050405020304" charset="0"/>
            </a:endParaRPr>
          </a:p>
        </p:txBody>
      </p:sp>
      <p:sp>
        <p:nvSpPr>
          <p:cNvPr id="199708" name="文本框 199707"/>
          <p:cNvSpPr txBox="1"/>
          <p:nvPr/>
        </p:nvSpPr>
        <p:spPr>
          <a:xfrm>
            <a:off x="1528763" y="4367213"/>
            <a:ext cx="101123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行政科缮打正式公文</a:t>
            </a:r>
            <a:endParaRPr lang="zh-CN" altLang="en-US" sz="1200" dirty="0">
              <a:solidFill>
                <a:schemeClr val="accent2"/>
              </a:solidFill>
              <a:latin typeface="Times New Roman" panose="02020603050405020304" charset="0"/>
            </a:endParaRPr>
          </a:p>
        </p:txBody>
      </p:sp>
      <p:sp>
        <p:nvSpPr>
          <p:cNvPr id="199709" name="直接连接符 199708"/>
          <p:cNvSpPr/>
          <p:nvPr/>
        </p:nvSpPr>
        <p:spPr>
          <a:xfrm>
            <a:off x="2025650" y="4073525"/>
            <a:ext cx="0" cy="319088"/>
          </a:xfrm>
          <a:prstGeom prst="line">
            <a:avLst/>
          </a:prstGeom>
          <a:ln w="9525" cap="flat" cmpd="sng">
            <a:solidFill>
              <a:schemeClr val="tx1"/>
            </a:solidFill>
            <a:prstDash val="solid"/>
            <a:headEnd type="none" w="med" len="med"/>
            <a:tailEnd type="triangle" w="med" len="med"/>
          </a:ln>
        </p:spPr>
      </p:sp>
      <p:sp>
        <p:nvSpPr>
          <p:cNvPr id="199712" name="直接连接符 199711"/>
          <p:cNvSpPr/>
          <p:nvPr/>
        </p:nvSpPr>
        <p:spPr>
          <a:xfrm>
            <a:off x="3771900" y="2971800"/>
            <a:ext cx="1485900" cy="0"/>
          </a:xfrm>
          <a:prstGeom prst="line">
            <a:avLst/>
          </a:prstGeom>
          <a:ln w="9525" cap="flat" cmpd="sng">
            <a:solidFill>
              <a:schemeClr val="tx1"/>
            </a:solidFill>
            <a:prstDash val="solid"/>
            <a:headEnd type="none" w="med" len="med"/>
            <a:tailEnd type="triangle" w="med" len="med"/>
          </a:ln>
        </p:spPr>
      </p:sp>
      <p:sp>
        <p:nvSpPr>
          <p:cNvPr id="199713" name="直接连接符 199712"/>
          <p:cNvSpPr/>
          <p:nvPr/>
        </p:nvSpPr>
        <p:spPr>
          <a:xfrm flipH="1">
            <a:off x="2333625" y="3733800"/>
            <a:ext cx="3076575" cy="0"/>
          </a:xfrm>
          <a:prstGeom prst="line">
            <a:avLst/>
          </a:prstGeom>
          <a:ln w="9525" cap="flat" cmpd="sng">
            <a:solidFill>
              <a:schemeClr val="tx1"/>
            </a:solidFill>
            <a:prstDash val="solid"/>
            <a:headEnd type="none" w="med" len="med"/>
            <a:tailEnd type="triangle" w="med" len="med"/>
          </a:ln>
        </p:spPr>
      </p:sp>
      <p:sp>
        <p:nvSpPr>
          <p:cNvPr id="199718" name="直接连接符 199717"/>
          <p:cNvSpPr/>
          <p:nvPr/>
        </p:nvSpPr>
        <p:spPr>
          <a:xfrm>
            <a:off x="3771900" y="2667000"/>
            <a:ext cx="0" cy="304800"/>
          </a:xfrm>
          <a:prstGeom prst="line">
            <a:avLst/>
          </a:prstGeom>
          <a:ln w="9525" cap="flat" cmpd="sng">
            <a:solidFill>
              <a:schemeClr val="tx1"/>
            </a:solidFill>
            <a:prstDash val="solid"/>
            <a:headEnd type="none" w="med" len="med"/>
            <a:tailEnd type="none" w="med" len="med"/>
          </a:ln>
        </p:spPr>
      </p:sp>
      <p:sp>
        <p:nvSpPr>
          <p:cNvPr id="199719" name="文本框 199718"/>
          <p:cNvSpPr txBox="1"/>
          <p:nvPr/>
        </p:nvSpPr>
        <p:spPr>
          <a:xfrm>
            <a:off x="2438400" y="5395913"/>
            <a:ext cx="4953000" cy="623887"/>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说明：公司内部除人事令、员工奖惩、重大事项等使用发文，</a:t>
            </a:r>
            <a:endParaRPr lang="zh-CN" altLang="en-US" sz="1400" dirty="0">
              <a:solidFill>
                <a:srgbClr val="FF3300"/>
              </a:solidFill>
              <a:latin typeface="Times New Roman" panose="02020603050405020304" charset="0"/>
            </a:endParaRPr>
          </a:p>
          <a:p>
            <a:pPr>
              <a:spcBef>
                <a:spcPct val="50000"/>
              </a:spcBef>
            </a:pPr>
            <a:r>
              <a:rPr lang="zh-CN" altLang="en-US" sz="1400" dirty="0">
                <a:solidFill>
                  <a:srgbClr val="FF3300"/>
                </a:solidFill>
                <a:latin typeface="Times New Roman" panose="02020603050405020304" charset="0"/>
              </a:rPr>
              <a:t>            其余业务联系、资料计划发送等以使用通知为原则。</a:t>
            </a:r>
            <a:endParaRPr lang="zh-CN" altLang="en-US" sz="14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8658" name="文本框 198657"/>
          <p:cNvSpPr txBox="1"/>
          <p:nvPr/>
        </p:nvSpPr>
        <p:spPr>
          <a:xfrm>
            <a:off x="1341438" y="169863"/>
            <a:ext cx="2840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相关单位</a:t>
            </a:r>
            <a:endParaRPr lang="zh-CN" altLang="en-US" sz="1600" dirty="0">
              <a:latin typeface="Times New Roman" panose="02020603050405020304" charset="0"/>
            </a:endParaRPr>
          </a:p>
        </p:txBody>
      </p:sp>
      <p:sp>
        <p:nvSpPr>
          <p:cNvPr id="198660" name="直接连接符 198659"/>
          <p:cNvSpPr/>
          <p:nvPr/>
        </p:nvSpPr>
        <p:spPr>
          <a:xfrm flipV="1">
            <a:off x="1171575" y="457200"/>
            <a:ext cx="3095625" cy="0"/>
          </a:xfrm>
          <a:prstGeom prst="line">
            <a:avLst/>
          </a:prstGeom>
          <a:ln w="9525" cap="flat" cmpd="sng">
            <a:solidFill>
              <a:schemeClr val="tx1"/>
            </a:solidFill>
            <a:prstDash val="solid"/>
            <a:headEnd type="none" w="med" len="med"/>
            <a:tailEnd type="none" w="med" len="med"/>
          </a:ln>
        </p:spPr>
      </p:sp>
      <p:sp>
        <p:nvSpPr>
          <p:cNvPr id="198663" name="文本框 198662"/>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发文用印程序</a:t>
            </a:r>
            <a:endParaRPr lang="zh-CN" altLang="en-US" sz="1600" b="1" dirty="0">
              <a:solidFill>
                <a:schemeClr val="accent2"/>
              </a:solidFill>
              <a:latin typeface="Times New Roman" panose="02020603050405020304" charset="0"/>
            </a:endParaRPr>
          </a:p>
        </p:txBody>
      </p:sp>
      <p:sp>
        <p:nvSpPr>
          <p:cNvPr id="198664" name="直接连接符 198663"/>
          <p:cNvSpPr/>
          <p:nvPr/>
        </p:nvSpPr>
        <p:spPr>
          <a:xfrm>
            <a:off x="1905000" y="1219200"/>
            <a:ext cx="0" cy="319088"/>
          </a:xfrm>
          <a:prstGeom prst="line">
            <a:avLst/>
          </a:prstGeom>
          <a:ln w="9525" cap="flat" cmpd="sng">
            <a:solidFill>
              <a:schemeClr val="tx1"/>
            </a:solidFill>
            <a:prstDash val="solid"/>
            <a:headEnd type="none" w="med" len="med"/>
            <a:tailEnd type="triangle" w="med" len="med"/>
          </a:ln>
        </p:spPr>
      </p:sp>
      <p:sp>
        <p:nvSpPr>
          <p:cNvPr id="198665" name="直接连接符 198664"/>
          <p:cNvSpPr/>
          <p:nvPr/>
        </p:nvSpPr>
        <p:spPr>
          <a:xfrm>
            <a:off x="3660775" y="4573588"/>
            <a:ext cx="0" cy="319087"/>
          </a:xfrm>
          <a:prstGeom prst="line">
            <a:avLst/>
          </a:prstGeom>
          <a:ln w="9525" cap="flat" cmpd="sng">
            <a:solidFill>
              <a:schemeClr val="tx1"/>
            </a:solidFill>
            <a:prstDash val="solid"/>
            <a:headEnd type="none" w="med" len="med"/>
            <a:tailEnd type="triangle" w="med" len="med"/>
          </a:ln>
        </p:spPr>
      </p:sp>
      <p:sp>
        <p:nvSpPr>
          <p:cNvPr id="198666" name="文本框 198665"/>
          <p:cNvSpPr txBox="1"/>
          <p:nvPr/>
        </p:nvSpPr>
        <p:spPr>
          <a:xfrm>
            <a:off x="3009900" y="4876800"/>
            <a:ext cx="133826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经办人在发文登记簿上签字领取</a:t>
            </a:r>
            <a:endParaRPr lang="zh-CN" altLang="en-US" sz="1200" dirty="0">
              <a:solidFill>
                <a:schemeClr val="accent2"/>
              </a:solidFill>
              <a:latin typeface="Times New Roman" panose="02020603050405020304" charset="0"/>
            </a:endParaRPr>
          </a:p>
        </p:txBody>
      </p:sp>
      <p:sp>
        <p:nvSpPr>
          <p:cNvPr id="198667" name="流程图: 文档 198666"/>
          <p:cNvSpPr/>
          <p:nvPr/>
        </p:nvSpPr>
        <p:spPr>
          <a:xfrm>
            <a:off x="1616075" y="6461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8668" name="文本框 198667"/>
          <p:cNvSpPr txBox="1"/>
          <p:nvPr/>
        </p:nvSpPr>
        <p:spPr>
          <a:xfrm>
            <a:off x="1598613" y="74930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公文稿</a:t>
            </a:r>
            <a:endParaRPr lang="zh-CN" altLang="en-US" sz="1200">
              <a:latin typeface="Times New Roman" panose="02020603050405020304" charset="0"/>
            </a:endParaRPr>
          </a:p>
        </p:txBody>
      </p:sp>
      <p:sp>
        <p:nvSpPr>
          <p:cNvPr id="198669" name="文本框 198668"/>
          <p:cNvSpPr txBox="1"/>
          <p:nvPr/>
        </p:nvSpPr>
        <p:spPr>
          <a:xfrm>
            <a:off x="1422400" y="1511300"/>
            <a:ext cx="990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送打印室打印正式公文</a:t>
            </a:r>
            <a:endParaRPr lang="zh-CN" altLang="en-US" sz="1200" dirty="0">
              <a:solidFill>
                <a:schemeClr val="accent2"/>
              </a:solidFill>
              <a:latin typeface="Times New Roman" panose="02020603050405020304" charset="0"/>
            </a:endParaRPr>
          </a:p>
        </p:txBody>
      </p:sp>
      <p:sp>
        <p:nvSpPr>
          <p:cNvPr id="198670" name="直接连接符 198669"/>
          <p:cNvSpPr/>
          <p:nvPr/>
        </p:nvSpPr>
        <p:spPr>
          <a:xfrm>
            <a:off x="1905000" y="2486025"/>
            <a:ext cx="0" cy="319088"/>
          </a:xfrm>
          <a:prstGeom prst="line">
            <a:avLst/>
          </a:prstGeom>
          <a:ln w="9525" cap="flat" cmpd="sng">
            <a:solidFill>
              <a:schemeClr val="tx1"/>
            </a:solidFill>
            <a:prstDash val="solid"/>
            <a:headEnd type="none" w="med" len="med"/>
            <a:tailEnd type="triangle" w="med" len="med"/>
          </a:ln>
        </p:spPr>
      </p:sp>
      <p:sp>
        <p:nvSpPr>
          <p:cNvPr id="198671" name="文本框 198670"/>
          <p:cNvSpPr txBox="1"/>
          <p:nvPr/>
        </p:nvSpPr>
        <p:spPr>
          <a:xfrm>
            <a:off x="1447800" y="2752725"/>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装订盖章</a:t>
            </a:r>
            <a:endParaRPr lang="zh-CN" altLang="en-US" sz="1200" dirty="0">
              <a:solidFill>
                <a:schemeClr val="accent2"/>
              </a:solidFill>
              <a:latin typeface="Times New Roman" panose="02020603050405020304" charset="0"/>
            </a:endParaRPr>
          </a:p>
        </p:txBody>
      </p:sp>
      <p:sp>
        <p:nvSpPr>
          <p:cNvPr id="198672" name="直接连接符 198671"/>
          <p:cNvSpPr/>
          <p:nvPr/>
        </p:nvSpPr>
        <p:spPr>
          <a:xfrm>
            <a:off x="1905000" y="3001963"/>
            <a:ext cx="0" cy="319087"/>
          </a:xfrm>
          <a:prstGeom prst="line">
            <a:avLst/>
          </a:prstGeom>
          <a:ln w="9525" cap="flat" cmpd="sng">
            <a:solidFill>
              <a:schemeClr val="tx1"/>
            </a:solidFill>
            <a:prstDash val="solid"/>
            <a:headEnd type="none" w="med" len="med"/>
            <a:tailEnd type="triangle" w="med" len="med"/>
          </a:ln>
        </p:spPr>
      </p:sp>
      <p:sp>
        <p:nvSpPr>
          <p:cNvPr id="198673" name="文本框 198672"/>
          <p:cNvSpPr txBox="1"/>
          <p:nvPr/>
        </p:nvSpPr>
        <p:spPr>
          <a:xfrm>
            <a:off x="1366838" y="3268663"/>
            <a:ext cx="1066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登记在发文登记簿上</a:t>
            </a:r>
            <a:endParaRPr lang="zh-CN" altLang="en-US" sz="1200" dirty="0">
              <a:solidFill>
                <a:schemeClr val="accent2"/>
              </a:solidFill>
              <a:latin typeface="Times New Roman" panose="02020603050405020304" charset="0"/>
            </a:endParaRPr>
          </a:p>
        </p:txBody>
      </p:sp>
      <p:sp>
        <p:nvSpPr>
          <p:cNvPr id="198674" name="流程图: 文档 198673"/>
          <p:cNvSpPr/>
          <p:nvPr/>
        </p:nvSpPr>
        <p:spPr>
          <a:xfrm>
            <a:off x="3333750" y="3997325"/>
            <a:ext cx="755650"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8675" name="文本框 198674"/>
          <p:cNvSpPr txBox="1"/>
          <p:nvPr/>
        </p:nvSpPr>
        <p:spPr>
          <a:xfrm>
            <a:off x="3316288" y="4130675"/>
            <a:ext cx="862012"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正式公文</a:t>
            </a:r>
            <a:endParaRPr lang="zh-CN" altLang="en-US" sz="1200">
              <a:latin typeface="Times New Roman" panose="02020603050405020304" charset="0"/>
            </a:endParaRPr>
          </a:p>
        </p:txBody>
      </p:sp>
      <p:sp>
        <p:nvSpPr>
          <p:cNvPr id="198676" name="直接连接符 198675"/>
          <p:cNvSpPr/>
          <p:nvPr/>
        </p:nvSpPr>
        <p:spPr>
          <a:xfrm>
            <a:off x="2362200" y="4244975"/>
            <a:ext cx="990600" cy="0"/>
          </a:xfrm>
          <a:prstGeom prst="line">
            <a:avLst/>
          </a:prstGeom>
          <a:ln w="9525" cap="flat" cmpd="sng">
            <a:solidFill>
              <a:schemeClr val="tx1"/>
            </a:solidFill>
            <a:prstDash val="solid"/>
            <a:headEnd type="none" w="med" len="med"/>
            <a:tailEnd type="triangle" w="med" len="med"/>
          </a:ln>
        </p:spPr>
      </p:sp>
      <p:sp>
        <p:nvSpPr>
          <p:cNvPr id="198677" name="流程图: 文档 198676"/>
          <p:cNvSpPr/>
          <p:nvPr/>
        </p:nvSpPr>
        <p:spPr>
          <a:xfrm>
            <a:off x="1562100" y="1965325"/>
            <a:ext cx="69056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8678" name="文本框 198677"/>
          <p:cNvSpPr txBox="1"/>
          <p:nvPr/>
        </p:nvSpPr>
        <p:spPr>
          <a:xfrm>
            <a:off x="1498600" y="2100263"/>
            <a:ext cx="862013"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正式公文</a:t>
            </a:r>
            <a:endParaRPr lang="zh-CN" altLang="en-US" sz="1200">
              <a:latin typeface="Times New Roman" panose="02020603050405020304" charset="0"/>
            </a:endParaRPr>
          </a:p>
        </p:txBody>
      </p:sp>
      <p:sp>
        <p:nvSpPr>
          <p:cNvPr id="198679" name="直接连接符 198678"/>
          <p:cNvSpPr/>
          <p:nvPr/>
        </p:nvSpPr>
        <p:spPr>
          <a:xfrm>
            <a:off x="1908175" y="3708400"/>
            <a:ext cx="0" cy="319088"/>
          </a:xfrm>
          <a:prstGeom prst="line">
            <a:avLst/>
          </a:prstGeom>
          <a:ln w="9525" cap="flat" cmpd="sng">
            <a:solidFill>
              <a:schemeClr val="tx1"/>
            </a:solidFill>
            <a:prstDash val="solid"/>
            <a:headEnd type="none" w="med" len="med"/>
            <a:tailEnd type="triangle" w="med" len="med"/>
          </a:ln>
        </p:spPr>
      </p:sp>
      <p:sp>
        <p:nvSpPr>
          <p:cNvPr id="198680" name="文本框 198679"/>
          <p:cNvSpPr txBox="1"/>
          <p:nvPr/>
        </p:nvSpPr>
        <p:spPr>
          <a:xfrm>
            <a:off x="1308100" y="4011613"/>
            <a:ext cx="12001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原件稿及发文归档案室保管</a:t>
            </a:r>
            <a:endParaRPr lang="zh-CN" altLang="en-US" sz="1200" dirty="0">
              <a:solidFill>
                <a:schemeClr val="accent2"/>
              </a:solidFill>
              <a:latin typeface="Times New Roman" panose="02020603050405020304" charset="0"/>
            </a:endParaRPr>
          </a:p>
        </p:txBody>
      </p:sp>
      <p:sp>
        <p:nvSpPr>
          <p:cNvPr id="198681" name="文本框 198680"/>
          <p:cNvSpPr txBox="1"/>
          <p:nvPr/>
        </p:nvSpPr>
        <p:spPr>
          <a:xfrm>
            <a:off x="2438400" y="3975100"/>
            <a:ext cx="609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发放</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0706" name="文本框 200705"/>
          <p:cNvSpPr txBox="1"/>
          <p:nvPr/>
        </p:nvSpPr>
        <p:spPr>
          <a:xfrm>
            <a:off x="1236663" y="169863"/>
            <a:ext cx="2840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相关单位</a:t>
            </a:r>
            <a:endParaRPr lang="zh-CN" altLang="en-US" sz="1600" dirty="0">
              <a:latin typeface="Times New Roman" panose="02020603050405020304" charset="0"/>
            </a:endParaRPr>
          </a:p>
        </p:txBody>
      </p:sp>
      <p:sp>
        <p:nvSpPr>
          <p:cNvPr id="200707" name="直接连接符 200706"/>
          <p:cNvSpPr/>
          <p:nvPr/>
        </p:nvSpPr>
        <p:spPr>
          <a:xfrm>
            <a:off x="1795463" y="1143000"/>
            <a:ext cx="0" cy="319088"/>
          </a:xfrm>
          <a:prstGeom prst="line">
            <a:avLst/>
          </a:prstGeom>
          <a:ln w="9525" cap="flat" cmpd="sng">
            <a:solidFill>
              <a:schemeClr val="tx1"/>
            </a:solidFill>
            <a:prstDash val="solid"/>
            <a:headEnd type="none" w="med" len="med"/>
            <a:tailEnd type="triangle" w="med" len="med"/>
          </a:ln>
        </p:spPr>
      </p:sp>
      <p:sp>
        <p:nvSpPr>
          <p:cNvPr id="200708" name="直接连接符 200707"/>
          <p:cNvSpPr/>
          <p:nvPr/>
        </p:nvSpPr>
        <p:spPr>
          <a:xfrm flipV="1">
            <a:off x="1066800" y="457200"/>
            <a:ext cx="3352800" cy="0"/>
          </a:xfrm>
          <a:prstGeom prst="line">
            <a:avLst/>
          </a:prstGeom>
          <a:ln w="9525" cap="flat" cmpd="sng">
            <a:solidFill>
              <a:schemeClr val="tx1"/>
            </a:solidFill>
            <a:prstDash val="solid"/>
            <a:headEnd type="none" w="med" len="med"/>
            <a:tailEnd type="none" w="med" len="med"/>
          </a:ln>
        </p:spPr>
      </p:sp>
      <p:sp>
        <p:nvSpPr>
          <p:cNvPr id="200709" name="文本框 200708"/>
          <p:cNvSpPr txBox="1"/>
          <p:nvPr/>
        </p:nvSpPr>
        <p:spPr>
          <a:xfrm>
            <a:off x="1327150" y="2119313"/>
            <a:ext cx="9588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登记在受控文件清单上</a:t>
            </a:r>
            <a:endParaRPr lang="zh-CN" altLang="en-US" sz="1200" dirty="0">
              <a:solidFill>
                <a:schemeClr val="accent2"/>
              </a:solidFill>
              <a:latin typeface="Times New Roman" panose="02020603050405020304" charset="0"/>
            </a:endParaRPr>
          </a:p>
        </p:txBody>
      </p:sp>
      <p:sp>
        <p:nvSpPr>
          <p:cNvPr id="200711" name="文本框 200710"/>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en-US" altLang="zh-CN" sz="1600" b="1" dirty="0">
                <a:solidFill>
                  <a:schemeClr val="accent2"/>
                </a:solidFill>
                <a:latin typeface="Times New Roman" panose="02020603050405020304" charset="0"/>
              </a:rPr>
              <a:t>ISO    </a:t>
            </a:r>
            <a:r>
              <a:rPr lang="zh-CN" altLang="en-US" sz="1600" b="1" dirty="0">
                <a:solidFill>
                  <a:schemeClr val="accent2"/>
                </a:solidFill>
                <a:latin typeface="Times New Roman" panose="02020603050405020304" charset="0"/>
              </a:rPr>
              <a:t>质量体系文件</a:t>
            </a:r>
            <a:endParaRPr lang="zh-CN" altLang="en-US" sz="1600" b="1" dirty="0">
              <a:solidFill>
                <a:schemeClr val="accent2"/>
              </a:solidFill>
              <a:latin typeface="Times New Roman" panose="02020603050405020304" charset="0"/>
            </a:endParaRPr>
          </a:p>
        </p:txBody>
      </p:sp>
      <p:sp>
        <p:nvSpPr>
          <p:cNvPr id="200712" name="直接连接符 200711"/>
          <p:cNvSpPr/>
          <p:nvPr/>
        </p:nvSpPr>
        <p:spPr>
          <a:xfrm>
            <a:off x="1800225" y="2562225"/>
            <a:ext cx="0" cy="319088"/>
          </a:xfrm>
          <a:prstGeom prst="line">
            <a:avLst/>
          </a:prstGeom>
          <a:ln w="9525" cap="flat" cmpd="sng">
            <a:solidFill>
              <a:schemeClr val="tx1"/>
            </a:solidFill>
            <a:prstDash val="solid"/>
            <a:headEnd type="none" w="med" len="med"/>
            <a:tailEnd type="triangle" w="med" len="med"/>
          </a:ln>
        </p:spPr>
      </p:sp>
      <p:sp>
        <p:nvSpPr>
          <p:cNvPr id="200713" name="文本框 200712"/>
          <p:cNvSpPr txBox="1"/>
          <p:nvPr/>
        </p:nvSpPr>
        <p:spPr>
          <a:xfrm>
            <a:off x="3176588" y="6181725"/>
            <a:ext cx="8048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 签字领取</a:t>
            </a:r>
            <a:endParaRPr lang="zh-CN" altLang="en-US" sz="1200" dirty="0">
              <a:solidFill>
                <a:schemeClr val="accent2"/>
              </a:solidFill>
              <a:latin typeface="Times New Roman" panose="02020603050405020304" charset="0"/>
            </a:endParaRPr>
          </a:p>
        </p:txBody>
      </p:sp>
      <p:sp>
        <p:nvSpPr>
          <p:cNvPr id="200714" name="流程图: 文档 200713"/>
          <p:cNvSpPr/>
          <p:nvPr/>
        </p:nvSpPr>
        <p:spPr>
          <a:xfrm>
            <a:off x="1511300" y="6461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0715" name="文本框 200714"/>
          <p:cNvSpPr txBox="1"/>
          <p:nvPr/>
        </p:nvSpPr>
        <p:spPr>
          <a:xfrm>
            <a:off x="1481138" y="7239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已签发文件</a:t>
            </a:r>
            <a:endParaRPr lang="zh-CN" altLang="en-US" sz="1200" dirty="0">
              <a:latin typeface="Times New Roman" panose="02020603050405020304" charset="0"/>
            </a:endParaRPr>
          </a:p>
        </p:txBody>
      </p:sp>
      <p:sp>
        <p:nvSpPr>
          <p:cNvPr id="200716" name="文本框 200715"/>
          <p:cNvSpPr txBox="1"/>
          <p:nvPr/>
        </p:nvSpPr>
        <p:spPr>
          <a:xfrm>
            <a:off x="1343025" y="2828925"/>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送打印室打印成文</a:t>
            </a:r>
            <a:endParaRPr lang="zh-CN" altLang="en-US" sz="1200" dirty="0">
              <a:solidFill>
                <a:schemeClr val="accent2"/>
              </a:solidFill>
              <a:latin typeface="Times New Roman" panose="02020603050405020304" charset="0"/>
            </a:endParaRPr>
          </a:p>
        </p:txBody>
      </p:sp>
      <p:sp>
        <p:nvSpPr>
          <p:cNvPr id="200717" name="直接连接符 200716"/>
          <p:cNvSpPr/>
          <p:nvPr/>
        </p:nvSpPr>
        <p:spPr>
          <a:xfrm>
            <a:off x="1800225" y="3811588"/>
            <a:ext cx="0" cy="227012"/>
          </a:xfrm>
          <a:prstGeom prst="line">
            <a:avLst/>
          </a:prstGeom>
          <a:ln w="9525" cap="flat" cmpd="sng">
            <a:solidFill>
              <a:schemeClr val="tx1"/>
            </a:solidFill>
            <a:prstDash val="solid"/>
            <a:headEnd type="none" w="med" len="med"/>
            <a:tailEnd type="triangle" w="med" len="med"/>
          </a:ln>
        </p:spPr>
      </p:sp>
      <p:sp>
        <p:nvSpPr>
          <p:cNvPr id="200718" name="文本框 200717"/>
          <p:cNvSpPr txBox="1"/>
          <p:nvPr/>
        </p:nvSpPr>
        <p:spPr>
          <a:xfrm>
            <a:off x="1343025" y="400685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装订        盖受控章</a:t>
            </a:r>
            <a:endParaRPr lang="zh-CN" altLang="en-US" sz="1200" dirty="0">
              <a:solidFill>
                <a:schemeClr val="accent2"/>
              </a:solidFill>
              <a:latin typeface="Times New Roman" panose="02020603050405020304" charset="0"/>
            </a:endParaRPr>
          </a:p>
        </p:txBody>
      </p:sp>
      <p:sp>
        <p:nvSpPr>
          <p:cNvPr id="200719" name="直接连接符 200718"/>
          <p:cNvSpPr/>
          <p:nvPr/>
        </p:nvSpPr>
        <p:spPr>
          <a:xfrm>
            <a:off x="1800225" y="4449763"/>
            <a:ext cx="0" cy="319087"/>
          </a:xfrm>
          <a:prstGeom prst="line">
            <a:avLst/>
          </a:prstGeom>
          <a:ln w="9525" cap="flat" cmpd="sng">
            <a:solidFill>
              <a:schemeClr val="tx1"/>
            </a:solidFill>
            <a:prstDash val="solid"/>
            <a:headEnd type="none" w="med" len="med"/>
            <a:tailEnd type="triangle" w="med" len="med"/>
          </a:ln>
        </p:spPr>
      </p:sp>
      <p:sp>
        <p:nvSpPr>
          <p:cNvPr id="200720" name="文本框 200719"/>
          <p:cNvSpPr txBox="1"/>
          <p:nvPr/>
        </p:nvSpPr>
        <p:spPr>
          <a:xfrm>
            <a:off x="1347788" y="4716463"/>
            <a:ext cx="9191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填写         发放编号</a:t>
            </a:r>
            <a:endParaRPr lang="zh-CN" altLang="en-US" sz="1200" dirty="0">
              <a:solidFill>
                <a:schemeClr val="accent2"/>
              </a:solidFill>
              <a:latin typeface="Times New Roman" panose="02020603050405020304" charset="0"/>
            </a:endParaRPr>
          </a:p>
        </p:txBody>
      </p:sp>
      <p:sp>
        <p:nvSpPr>
          <p:cNvPr id="200721" name="文本框 200720"/>
          <p:cNvSpPr txBox="1"/>
          <p:nvPr/>
        </p:nvSpPr>
        <p:spPr>
          <a:xfrm rot="5400000" flipH="1">
            <a:off x="-130175" y="708025"/>
            <a:ext cx="685800" cy="336550"/>
          </a:xfrm>
          <a:prstGeom prst="rect">
            <a:avLst/>
          </a:prstGeom>
          <a:noFill/>
          <a:ln w="9525">
            <a:noFill/>
          </a:ln>
        </p:spPr>
        <p:txBody>
          <a:bodyPr>
            <a:spAutoFit/>
          </a:bodyPr>
          <a:p>
            <a:pPr>
              <a:spcBef>
                <a:spcPct val="50000"/>
              </a:spcBef>
            </a:pPr>
            <a:r>
              <a:rPr lang="en-US" altLang="zh-CN" sz="1600" b="1">
                <a:solidFill>
                  <a:schemeClr val="accent2"/>
                </a:solidFill>
                <a:latin typeface="Times New Roman" panose="02020603050405020304" charset="0"/>
              </a:rPr>
              <a:t>9002</a:t>
            </a:r>
            <a:endParaRPr lang="en-US" altLang="zh-CN" sz="1600" b="1">
              <a:solidFill>
                <a:schemeClr val="accent2"/>
              </a:solidFill>
              <a:latin typeface="Times New Roman" panose="02020603050405020304" charset="0"/>
            </a:endParaRPr>
          </a:p>
        </p:txBody>
      </p:sp>
      <p:sp>
        <p:nvSpPr>
          <p:cNvPr id="200722" name="文本框 200721"/>
          <p:cNvSpPr txBox="1"/>
          <p:nvPr/>
        </p:nvSpPr>
        <p:spPr>
          <a:xfrm>
            <a:off x="1233488" y="1419225"/>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编号登记在文件编号册上</a:t>
            </a:r>
            <a:endParaRPr lang="zh-CN" altLang="en-US" sz="1200" dirty="0">
              <a:solidFill>
                <a:schemeClr val="accent2"/>
              </a:solidFill>
              <a:latin typeface="Times New Roman" panose="02020603050405020304" charset="0"/>
            </a:endParaRPr>
          </a:p>
        </p:txBody>
      </p:sp>
      <p:sp>
        <p:nvSpPr>
          <p:cNvPr id="200723" name="直接连接符 200722"/>
          <p:cNvSpPr/>
          <p:nvPr/>
        </p:nvSpPr>
        <p:spPr>
          <a:xfrm>
            <a:off x="1800225" y="1828800"/>
            <a:ext cx="0" cy="319088"/>
          </a:xfrm>
          <a:prstGeom prst="line">
            <a:avLst/>
          </a:prstGeom>
          <a:ln w="9525" cap="flat" cmpd="sng">
            <a:solidFill>
              <a:schemeClr val="tx1"/>
            </a:solidFill>
            <a:prstDash val="solid"/>
            <a:headEnd type="none" w="med" len="med"/>
            <a:tailEnd type="triangle" w="med" len="med"/>
          </a:ln>
        </p:spPr>
      </p:sp>
      <p:sp>
        <p:nvSpPr>
          <p:cNvPr id="200724" name="直接连接符 200723"/>
          <p:cNvSpPr/>
          <p:nvPr/>
        </p:nvSpPr>
        <p:spPr>
          <a:xfrm>
            <a:off x="1792288" y="5121275"/>
            <a:ext cx="0" cy="319088"/>
          </a:xfrm>
          <a:prstGeom prst="line">
            <a:avLst/>
          </a:prstGeom>
          <a:ln w="9525" cap="flat" cmpd="sng">
            <a:solidFill>
              <a:schemeClr val="tx1"/>
            </a:solidFill>
            <a:prstDash val="solid"/>
            <a:headEnd type="none" w="med" len="med"/>
            <a:tailEnd type="triangle" w="med" len="med"/>
          </a:ln>
        </p:spPr>
      </p:sp>
      <p:sp>
        <p:nvSpPr>
          <p:cNvPr id="200725" name="文本框 200724"/>
          <p:cNvSpPr txBox="1"/>
          <p:nvPr/>
        </p:nvSpPr>
        <p:spPr>
          <a:xfrm>
            <a:off x="1157288" y="5416550"/>
            <a:ext cx="1295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在受控文件发放更改记录上登记</a:t>
            </a:r>
            <a:endParaRPr lang="zh-CN" altLang="en-US" sz="1200" dirty="0">
              <a:solidFill>
                <a:schemeClr val="accent2"/>
              </a:solidFill>
              <a:latin typeface="Times New Roman" panose="02020603050405020304" charset="0"/>
            </a:endParaRPr>
          </a:p>
        </p:txBody>
      </p:sp>
      <p:sp>
        <p:nvSpPr>
          <p:cNvPr id="200726" name="直接连接符 200725"/>
          <p:cNvSpPr/>
          <p:nvPr/>
        </p:nvSpPr>
        <p:spPr>
          <a:xfrm>
            <a:off x="2409825" y="5649913"/>
            <a:ext cx="838200" cy="0"/>
          </a:xfrm>
          <a:prstGeom prst="line">
            <a:avLst/>
          </a:prstGeom>
          <a:ln w="9525" cap="flat" cmpd="sng">
            <a:solidFill>
              <a:schemeClr val="tx1"/>
            </a:solidFill>
            <a:prstDash val="solid"/>
            <a:headEnd type="none" w="med" len="med"/>
            <a:tailEnd type="triangle" w="med" len="med"/>
          </a:ln>
        </p:spPr>
      </p:sp>
      <p:sp>
        <p:nvSpPr>
          <p:cNvPr id="200727" name="流程图: 文档 200726"/>
          <p:cNvSpPr/>
          <p:nvPr/>
        </p:nvSpPr>
        <p:spPr>
          <a:xfrm>
            <a:off x="1501775" y="32750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0728" name="文本框 200727"/>
          <p:cNvSpPr txBox="1"/>
          <p:nvPr/>
        </p:nvSpPr>
        <p:spPr>
          <a:xfrm>
            <a:off x="1528763" y="3267075"/>
            <a:ext cx="557212" cy="5302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质量体系文件</a:t>
            </a:r>
            <a:endParaRPr lang="zh-CN" altLang="en-US" sz="1200" dirty="0">
              <a:latin typeface="Times New Roman" panose="02020603050405020304" charset="0"/>
            </a:endParaRPr>
          </a:p>
        </p:txBody>
      </p:sp>
      <p:sp>
        <p:nvSpPr>
          <p:cNvPr id="200729" name="直接连接符 200728"/>
          <p:cNvSpPr/>
          <p:nvPr/>
        </p:nvSpPr>
        <p:spPr>
          <a:xfrm>
            <a:off x="3544888" y="5970588"/>
            <a:ext cx="0" cy="227012"/>
          </a:xfrm>
          <a:prstGeom prst="line">
            <a:avLst/>
          </a:prstGeom>
          <a:ln w="9525" cap="flat" cmpd="sng">
            <a:solidFill>
              <a:schemeClr val="tx1"/>
            </a:solidFill>
            <a:prstDash val="solid"/>
            <a:headEnd type="none" w="med" len="med"/>
            <a:tailEnd type="triangle" w="med" len="med"/>
          </a:ln>
        </p:spPr>
      </p:sp>
      <p:sp>
        <p:nvSpPr>
          <p:cNvPr id="200730" name="流程图: 文档 200729"/>
          <p:cNvSpPr/>
          <p:nvPr/>
        </p:nvSpPr>
        <p:spPr>
          <a:xfrm>
            <a:off x="3246438" y="54340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0731" name="文本框 200730"/>
          <p:cNvSpPr txBox="1"/>
          <p:nvPr/>
        </p:nvSpPr>
        <p:spPr>
          <a:xfrm>
            <a:off x="3273425" y="5426075"/>
            <a:ext cx="557213" cy="5302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质量体系文件</a:t>
            </a:r>
            <a:endParaRPr lang="zh-CN" altLang="en-US" sz="1200" dirty="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1730" name="文本框 201729"/>
          <p:cNvSpPr txBox="1"/>
          <p:nvPr/>
        </p:nvSpPr>
        <p:spPr>
          <a:xfrm>
            <a:off x="1676400" y="169863"/>
            <a:ext cx="67818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更改提出部门       原文件审批部门         文件领用部门</a:t>
            </a:r>
            <a:endParaRPr lang="zh-CN" altLang="en-US" sz="1600" dirty="0">
              <a:latin typeface="Times New Roman" panose="02020603050405020304" charset="0"/>
            </a:endParaRPr>
          </a:p>
        </p:txBody>
      </p:sp>
      <p:sp>
        <p:nvSpPr>
          <p:cNvPr id="201731" name="直接连接符 201730"/>
          <p:cNvSpPr/>
          <p:nvPr/>
        </p:nvSpPr>
        <p:spPr>
          <a:xfrm>
            <a:off x="2300288" y="1111250"/>
            <a:ext cx="0" cy="319088"/>
          </a:xfrm>
          <a:prstGeom prst="line">
            <a:avLst/>
          </a:prstGeom>
          <a:ln w="9525" cap="flat" cmpd="sng">
            <a:solidFill>
              <a:schemeClr val="tx1"/>
            </a:solidFill>
            <a:prstDash val="solid"/>
            <a:headEnd type="none" w="med" len="med"/>
            <a:tailEnd type="triangle" w="med" len="med"/>
          </a:ln>
        </p:spPr>
      </p:sp>
      <p:sp>
        <p:nvSpPr>
          <p:cNvPr id="201732" name="直接连接符 201731"/>
          <p:cNvSpPr/>
          <p:nvPr/>
        </p:nvSpPr>
        <p:spPr>
          <a:xfrm flipV="1">
            <a:off x="1447800" y="457200"/>
            <a:ext cx="7010400" cy="0"/>
          </a:xfrm>
          <a:prstGeom prst="line">
            <a:avLst/>
          </a:prstGeom>
          <a:ln w="9525" cap="flat" cmpd="sng">
            <a:solidFill>
              <a:schemeClr val="tx1"/>
            </a:solidFill>
            <a:prstDash val="solid"/>
            <a:headEnd type="none" w="med" len="med"/>
            <a:tailEnd type="none" w="med" len="med"/>
          </a:ln>
        </p:spPr>
      </p:sp>
      <p:sp>
        <p:nvSpPr>
          <p:cNvPr id="201733" name="文本框 201732"/>
          <p:cNvSpPr txBox="1"/>
          <p:nvPr/>
        </p:nvSpPr>
        <p:spPr>
          <a:xfrm>
            <a:off x="1831975" y="2087563"/>
            <a:ext cx="9588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登记在受控文件清单上</a:t>
            </a:r>
            <a:endParaRPr lang="zh-CN" altLang="en-US" sz="1200" dirty="0">
              <a:solidFill>
                <a:schemeClr val="accent2"/>
              </a:solidFill>
              <a:latin typeface="Times New Roman" panose="02020603050405020304" charset="0"/>
            </a:endParaRPr>
          </a:p>
        </p:txBody>
      </p:sp>
      <p:sp>
        <p:nvSpPr>
          <p:cNvPr id="201735" name="文本框 201734"/>
          <p:cNvSpPr txBox="1"/>
          <p:nvPr/>
        </p:nvSpPr>
        <p:spPr>
          <a:xfrm>
            <a:off x="0" y="0"/>
            <a:ext cx="428625" cy="3352800"/>
          </a:xfrm>
          <a:prstGeom prst="rect">
            <a:avLst/>
          </a:prstGeom>
          <a:solidFill>
            <a:srgbClr val="FFFF66"/>
          </a:solidFill>
          <a:ln w="9525">
            <a:noFill/>
          </a:ln>
        </p:spPr>
        <p:txBody>
          <a:bodyPr vert="eaVert">
            <a:spAutoFit/>
          </a:bodyPr>
          <a:p>
            <a:pPr algn="dist">
              <a:spcBef>
                <a:spcPct val="50000"/>
              </a:spcBef>
            </a:pPr>
            <a:r>
              <a:rPr lang="en-US" altLang="zh-CN" sz="1600" b="1" dirty="0">
                <a:solidFill>
                  <a:schemeClr val="accent2"/>
                </a:solidFill>
                <a:latin typeface="Times New Roman" panose="02020603050405020304" charset="0"/>
              </a:rPr>
              <a:t>ISO</a:t>
            </a:r>
            <a:r>
              <a:rPr lang="zh-CN" altLang="en-US" sz="1600" b="1" dirty="0">
                <a:solidFill>
                  <a:schemeClr val="accent2"/>
                </a:solidFill>
                <a:latin typeface="Times New Roman" panose="02020603050405020304" charset="0"/>
              </a:rPr>
              <a:t>受控文件更改流程</a:t>
            </a:r>
            <a:endParaRPr lang="zh-CN" altLang="en-US" sz="1600" b="1" dirty="0">
              <a:solidFill>
                <a:schemeClr val="accent2"/>
              </a:solidFill>
              <a:latin typeface="Times New Roman" panose="02020603050405020304" charset="0"/>
            </a:endParaRPr>
          </a:p>
        </p:txBody>
      </p:sp>
      <p:sp>
        <p:nvSpPr>
          <p:cNvPr id="201736" name="直接连接符 201735"/>
          <p:cNvSpPr/>
          <p:nvPr/>
        </p:nvSpPr>
        <p:spPr>
          <a:xfrm>
            <a:off x="2305050" y="2530475"/>
            <a:ext cx="0" cy="319088"/>
          </a:xfrm>
          <a:prstGeom prst="line">
            <a:avLst/>
          </a:prstGeom>
          <a:ln w="9525" cap="flat" cmpd="sng">
            <a:solidFill>
              <a:schemeClr val="tx1"/>
            </a:solidFill>
            <a:prstDash val="solid"/>
            <a:headEnd type="none" w="med" len="med"/>
            <a:tailEnd type="triangle" w="med" len="med"/>
          </a:ln>
        </p:spPr>
      </p:sp>
      <p:sp>
        <p:nvSpPr>
          <p:cNvPr id="201737" name="流程图: 文档 201736"/>
          <p:cNvSpPr/>
          <p:nvPr/>
        </p:nvSpPr>
        <p:spPr>
          <a:xfrm>
            <a:off x="2016125" y="6143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38" name="文本框 201737"/>
          <p:cNvSpPr txBox="1"/>
          <p:nvPr/>
        </p:nvSpPr>
        <p:spPr>
          <a:xfrm>
            <a:off x="1985963" y="735013"/>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新文件</a:t>
            </a:r>
            <a:endParaRPr lang="zh-CN" altLang="en-US" sz="1200" dirty="0">
              <a:latin typeface="Times New Roman" panose="02020603050405020304" charset="0"/>
            </a:endParaRPr>
          </a:p>
        </p:txBody>
      </p:sp>
      <p:sp>
        <p:nvSpPr>
          <p:cNvPr id="201739" name="文本框 201738"/>
          <p:cNvSpPr txBox="1"/>
          <p:nvPr/>
        </p:nvSpPr>
        <p:spPr>
          <a:xfrm>
            <a:off x="1847850" y="2797175"/>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送打印室打印成文</a:t>
            </a:r>
            <a:endParaRPr lang="zh-CN" altLang="en-US" sz="1200" dirty="0">
              <a:solidFill>
                <a:schemeClr val="accent2"/>
              </a:solidFill>
              <a:latin typeface="Times New Roman" panose="02020603050405020304" charset="0"/>
            </a:endParaRPr>
          </a:p>
        </p:txBody>
      </p:sp>
      <p:sp>
        <p:nvSpPr>
          <p:cNvPr id="201740" name="直接连接符 201739"/>
          <p:cNvSpPr/>
          <p:nvPr/>
        </p:nvSpPr>
        <p:spPr>
          <a:xfrm>
            <a:off x="2305050" y="3719513"/>
            <a:ext cx="0" cy="319087"/>
          </a:xfrm>
          <a:prstGeom prst="line">
            <a:avLst/>
          </a:prstGeom>
          <a:ln w="9525" cap="flat" cmpd="sng">
            <a:solidFill>
              <a:schemeClr val="tx1"/>
            </a:solidFill>
            <a:prstDash val="solid"/>
            <a:headEnd type="none" w="med" len="med"/>
            <a:tailEnd type="triangle" w="med" len="med"/>
          </a:ln>
        </p:spPr>
      </p:sp>
      <p:sp>
        <p:nvSpPr>
          <p:cNvPr id="201741" name="文本框 201740"/>
          <p:cNvSpPr txBox="1"/>
          <p:nvPr/>
        </p:nvSpPr>
        <p:spPr>
          <a:xfrm>
            <a:off x="1847850" y="3986213"/>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装订        盖受控章</a:t>
            </a:r>
            <a:endParaRPr lang="zh-CN" altLang="en-US" sz="1200" dirty="0">
              <a:solidFill>
                <a:schemeClr val="accent2"/>
              </a:solidFill>
              <a:latin typeface="Times New Roman" panose="02020603050405020304" charset="0"/>
            </a:endParaRPr>
          </a:p>
        </p:txBody>
      </p:sp>
      <p:sp>
        <p:nvSpPr>
          <p:cNvPr id="201742" name="直接连接符 201741"/>
          <p:cNvSpPr/>
          <p:nvPr/>
        </p:nvSpPr>
        <p:spPr>
          <a:xfrm>
            <a:off x="2305050" y="4429125"/>
            <a:ext cx="0" cy="319088"/>
          </a:xfrm>
          <a:prstGeom prst="line">
            <a:avLst/>
          </a:prstGeom>
          <a:ln w="9525" cap="flat" cmpd="sng">
            <a:solidFill>
              <a:schemeClr val="tx1"/>
            </a:solidFill>
            <a:prstDash val="solid"/>
            <a:headEnd type="none" w="med" len="med"/>
            <a:tailEnd type="triangle" w="med" len="med"/>
          </a:ln>
        </p:spPr>
      </p:sp>
      <p:sp>
        <p:nvSpPr>
          <p:cNvPr id="201743" name="文本框 201742"/>
          <p:cNvSpPr txBox="1"/>
          <p:nvPr/>
        </p:nvSpPr>
        <p:spPr>
          <a:xfrm>
            <a:off x="1852613" y="4695825"/>
            <a:ext cx="9191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填写         发放编号</a:t>
            </a:r>
            <a:endParaRPr lang="zh-CN" altLang="en-US" sz="1200" dirty="0">
              <a:solidFill>
                <a:schemeClr val="accent2"/>
              </a:solidFill>
              <a:latin typeface="Times New Roman" panose="02020603050405020304" charset="0"/>
            </a:endParaRPr>
          </a:p>
        </p:txBody>
      </p:sp>
      <p:sp>
        <p:nvSpPr>
          <p:cNvPr id="201744" name="文本框 201743"/>
          <p:cNvSpPr txBox="1"/>
          <p:nvPr/>
        </p:nvSpPr>
        <p:spPr>
          <a:xfrm>
            <a:off x="1738313" y="1387475"/>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编号登记在文件编号册上</a:t>
            </a:r>
            <a:endParaRPr lang="zh-CN" altLang="en-US" sz="1200" dirty="0">
              <a:solidFill>
                <a:schemeClr val="accent2"/>
              </a:solidFill>
              <a:latin typeface="Times New Roman" panose="02020603050405020304" charset="0"/>
            </a:endParaRPr>
          </a:p>
        </p:txBody>
      </p:sp>
      <p:sp>
        <p:nvSpPr>
          <p:cNvPr id="201745" name="直接连接符 201744"/>
          <p:cNvSpPr/>
          <p:nvPr/>
        </p:nvSpPr>
        <p:spPr>
          <a:xfrm>
            <a:off x="2305050" y="1797050"/>
            <a:ext cx="0" cy="319088"/>
          </a:xfrm>
          <a:prstGeom prst="line">
            <a:avLst/>
          </a:prstGeom>
          <a:ln w="9525" cap="flat" cmpd="sng">
            <a:solidFill>
              <a:schemeClr val="tx1"/>
            </a:solidFill>
            <a:prstDash val="solid"/>
            <a:headEnd type="none" w="med" len="med"/>
            <a:tailEnd type="triangle" w="med" len="med"/>
          </a:ln>
        </p:spPr>
      </p:sp>
      <p:sp>
        <p:nvSpPr>
          <p:cNvPr id="201746" name="直接连接符 201745"/>
          <p:cNvSpPr/>
          <p:nvPr/>
        </p:nvSpPr>
        <p:spPr>
          <a:xfrm>
            <a:off x="2297113" y="5100638"/>
            <a:ext cx="0" cy="319087"/>
          </a:xfrm>
          <a:prstGeom prst="line">
            <a:avLst/>
          </a:prstGeom>
          <a:ln w="9525" cap="flat" cmpd="sng">
            <a:solidFill>
              <a:schemeClr val="tx1"/>
            </a:solidFill>
            <a:prstDash val="solid"/>
            <a:headEnd type="none" w="med" len="med"/>
            <a:tailEnd type="triangle" w="med" len="med"/>
          </a:ln>
        </p:spPr>
      </p:sp>
      <p:sp>
        <p:nvSpPr>
          <p:cNvPr id="201747" name="文本框 201746"/>
          <p:cNvSpPr txBox="1"/>
          <p:nvPr/>
        </p:nvSpPr>
        <p:spPr>
          <a:xfrm>
            <a:off x="1662113" y="5395913"/>
            <a:ext cx="1295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在受控文件发放更改记录上登记</a:t>
            </a:r>
            <a:endParaRPr lang="zh-CN" altLang="en-US" sz="1200" dirty="0">
              <a:solidFill>
                <a:schemeClr val="accent2"/>
              </a:solidFill>
              <a:latin typeface="Times New Roman" panose="02020603050405020304" charset="0"/>
            </a:endParaRPr>
          </a:p>
        </p:txBody>
      </p:sp>
      <p:sp>
        <p:nvSpPr>
          <p:cNvPr id="201748" name="文本框 201747"/>
          <p:cNvSpPr txBox="1"/>
          <p:nvPr/>
        </p:nvSpPr>
        <p:spPr>
          <a:xfrm>
            <a:off x="3429000" y="609600"/>
            <a:ext cx="13335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提供更改依据并填制更改通知单</a:t>
            </a:r>
            <a:endParaRPr lang="zh-CN" altLang="en-US" sz="1200" dirty="0">
              <a:solidFill>
                <a:schemeClr val="accent2"/>
              </a:solidFill>
              <a:latin typeface="Times New Roman" panose="02020603050405020304" charset="0"/>
            </a:endParaRPr>
          </a:p>
        </p:txBody>
      </p:sp>
      <p:sp>
        <p:nvSpPr>
          <p:cNvPr id="201749" name="流程图: 文档 201748"/>
          <p:cNvSpPr/>
          <p:nvPr/>
        </p:nvSpPr>
        <p:spPr>
          <a:xfrm>
            <a:off x="3797300" y="11271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50" name="文本框 201749"/>
          <p:cNvSpPr txBox="1"/>
          <p:nvPr/>
        </p:nvSpPr>
        <p:spPr>
          <a:xfrm>
            <a:off x="3767138" y="1204913"/>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依据</a:t>
            </a:r>
            <a:endParaRPr lang="zh-CN" altLang="en-US" sz="1200" dirty="0">
              <a:latin typeface="Times New Roman" panose="02020603050405020304" charset="0"/>
            </a:endParaRPr>
          </a:p>
        </p:txBody>
      </p:sp>
      <p:sp>
        <p:nvSpPr>
          <p:cNvPr id="201751" name="流程图: 文档 201750"/>
          <p:cNvSpPr/>
          <p:nvPr/>
        </p:nvSpPr>
        <p:spPr>
          <a:xfrm>
            <a:off x="3797300" y="17192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52" name="文本框 201751"/>
          <p:cNvSpPr txBox="1"/>
          <p:nvPr/>
        </p:nvSpPr>
        <p:spPr>
          <a:xfrm>
            <a:off x="3781425" y="1782763"/>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通知单</a:t>
            </a:r>
            <a:endParaRPr lang="zh-CN" altLang="en-US" sz="1200" dirty="0">
              <a:latin typeface="Times New Roman" panose="02020603050405020304" charset="0"/>
            </a:endParaRPr>
          </a:p>
        </p:txBody>
      </p:sp>
      <p:sp>
        <p:nvSpPr>
          <p:cNvPr id="201753" name="直接连接符 201752"/>
          <p:cNvSpPr/>
          <p:nvPr/>
        </p:nvSpPr>
        <p:spPr>
          <a:xfrm>
            <a:off x="4100513" y="2243138"/>
            <a:ext cx="0" cy="319087"/>
          </a:xfrm>
          <a:prstGeom prst="line">
            <a:avLst/>
          </a:prstGeom>
          <a:ln w="9525" cap="flat" cmpd="sng">
            <a:solidFill>
              <a:schemeClr val="tx1"/>
            </a:solidFill>
            <a:prstDash val="solid"/>
            <a:headEnd type="none" w="med" len="med"/>
            <a:tailEnd type="triangle" w="med" len="med"/>
          </a:ln>
        </p:spPr>
      </p:sp>
      <p:sp>
        <p:nvSpPr>
          <p:cNvPr id="201754" name="文本框 201753"/>
          <p:cNvSpPr txBox="1"/>
          <p:nvPr/>
        </p:nvSpPr>
        <p:spPr>
          <a:xfrm>
            <a:off x="3538538" y="25193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主管审批</a:t>
            </a:r>
            <a:endParaRPr lang="zh-CN" altLang="en-US" sz="1200" dirty="0">
              <a:solidFill>
                <a:schemeClr val="accent2"/>
              </a:solidFill>
              <a:latin typeface="Times New Roman" panose="02020603050405020304" charset="0"/>
            </a:endParaRPr>
          </a:p>
        </p:txBody>
      </p:sp>
      <p:sp>
        <p:nvSpPr>
          <p:cNvPr id="201755" name="流程图: 文档 201754"/>
          <p:cNvSpPr/>
          <p:nvPr/>
        </p:nvSpPr>
        <p:spPr>
          <a:xfrm>
            <a:off x="5459413" y="17097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56" name="文本框 201755"/>
          <p:cNvSpPr txBox="1"/>
          <p:nvPr/>
        </p:nvSpPr>
        <p:spPr>
          <a:xfrm>
            <a:off x="5429250" y="1787525"/>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依据</a:t>
            </a:r>
            <a:endParaRPr lang="zh-CN" altLang="en-US" sz="1200" dirty="0">
              <a:latin typeface="Times New Roman" panose="02020603050405020304" charset="0"/>
            </a:endParaRPr>
          </a:p>
        </p:txBody>
      </p:sp>
      <p:sp>
        <p:nvSpPr>
          <p:cNvPr id="201757" name="流程图: 文档 201756"/>
          <p:cNvSpPr/>
          <p:nvPr/>
        </p:nvSpPr>
        <p:spPr>
          <a:xfrm>
            <a:off x="5459413" y="23018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58" name="文本框 201757"/>
          <p:cNvSpPr txBox="1"/>
          <p:nvPr/>
        </p:nvSpPr>
        <p:spPr>
          <a:xfrm>
            <a:off x="5443538" y="2365375"/>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通知单</a:t>
            </a:r>
            <a:endParaRPr lang="zh-CN" altLang="en-US" sz="1200" dirty="0">
              <a:latin typeface="Times New Roman" panose="02020603050405020304" charset="0"/>
            </a:endParaRPr>
          </a:p>
        </p:txBody>
      </p:sp>
      <p:sp>
        <p:nvSpPr>
          <p:cNvPr id="201759" name="直接连接符 201758"/>
          <p:cNvSpPr/>
          <p:nvPr/>
        </p:nvSpPr>
        <p:spPr>
          <a:xfrm>
            <a:off x="5762625" y="2825750"/>
            <a:ext cx="0" cy="319088"/>
          </a:xfrm>
          <a:prstGeom prst="line">
            <a:avLst/>
          </a:prstGeom>
          <a:ln w="9525" cap="flat" cmpd="sng">
            <a:solidFill>
              <a:schemeClr val="tx1"/>
            </a:solidFill>
            <a:prstDash val="solid"/>
            <a:headEnd type="none" w="med" len="med"/>
            <a:tailEnd type="triangle" w="med" len="med"/>
          </a:ln>
        </p:spPr>
      </p:sp>
      <p:sp>
        <p:nvSpPr>
          <p:cNvPr id="201760" name="文本框 201759"/>
          <p:cNvSpPr txBox="1"/>
          <p:nvPr/>
        </p:nvSpPr>
        <p:spPr>
          <a:xfrm>
            <a:off x="5200650" y="3101975"/>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主管审批</a:t>
            </a:r>
            <a:endParaRPr lang="zh-CN" altLang="en-US" sz="1200" dirty="0">
              <a:solidFill>
                <a:schemeClr val="accent2"/>
              </a:solidFill>
              <a:latin typeface="Times New Roman" panose="02020603050405020304" charset="0"/>
            </a:endParaRPr>
          </a:p>
        </p:txBody>
      </p:sp>
      <p:sp>
        <p:nvSpPr>
          <p:cNvPr id="201761" name="直接连接符 201760"/>
          <p:cNvSpPr/>
          <p:nvPr/>
        </p:nvSpPr>
        <p:spPr>
          <a:xfrm>
            <a:off x="4857750" y="1981200"/>
            <a:ext cx="609600" cy="0"/>
          </a:xfrm>
          <a:prstGeom prst="line">
            <a:avLst/>
          </a:prstGeom>
          <a:ln w="9525" cap="flat" cmpd="sng">
            <a:solidFill>
              <a:schemeClr val="tx1"/>
            </a:solidFill>
            <a:prstDash val="solid"/>
            <a:headEnd type="none" w="med" len="med"/>
            <a:tailEnd type="triangle" w="med" len="med"/>
          </a:ln>
        </p:spPr>
      </p:sp>
      <p:sp>
        <p:nvSpPr>
          <p:cNvPr id="201762" name="流程图: 文档 201761"/>
          <p:cNvSpPr/>
          <p:nvPr/>
        </p:nvSpPr>
        <p:spPr>
          <a:xfrm>
            <a:off x="7226300" y="35861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63" name="文本框 201762"/>
          <p:cNvSpPr txBox="1"/>
          <p:nvPr/>
        </p:nvSpPr>
        <p:spPr>
          <a:xfrm>
            <a:off x="7196138" y="366395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依据</a:t>
            </a:r>
            <a:endParaRPr lang="zh-CN" altLang="en-US" sz="1200" dirty="0">
              <a:latin typeface="Times New Roman" panose="02020603050405020304" charset="0"/>
            </a:endParaRPr>
          </a:p>
        </p:txBody>
      </p:sp>
      <p:sp>
        <p:nvSpPr>
          <p:cNvPr id="201764" name="流程图: 文档 201763"/>
          <p:cNvSpPr/>
          <p:nvPr/>
        </p:nvSpPr>
        <p:spPr>
          <a:xfrm>
            <a:off x="7226300" y="41783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65" name="文本框 201764"/>
          <p:cNvSpPr txBox="1"/>
          <p:nvPr/>
        </p:nvSpPr>
        <p:spPr>
          <a:xfrm>
            <a:off x="7210425" y="42418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通知单</a:t>
            </a:r>
            <a:endParaRPr lang="zh-CN" altLang="en-US" sz="1200" dirty="0">
              <a:latin typeface="Times New Roman" panose="02020603050405020304" charset="0"/>
            </a:endParaRPr>
          </a:p>
        </p:txBody>
      </p:sp>
      <p:sp>
        <p:nvSpPr>
          <p:cNvPr id="201766" name="直接连接符 201765"/>
          <p:cNvSpPr/>
          <p:nvPr/>
        </p:nvSpPr>
        <p:spPr>
          <a:xfrm>
            <a:off x="7529513" y="4702175"/>
            <a:ext cx="0" cy="319088"/>
          </a:xfrm>
          <a:prstGeom prst="line">
            <a:avLst/>
          </a:prstGeom>
          <a:ln w="9525" cap="flat" cmpd="sng">
            <a:solidFill>
              <a:schemeClr val="tx1"/>
            </a:solidFill>
            <a:prstDash val="solid"/>
            <a:headEnd type="none" w="med" len="med"/>
            <a:tailEnd type="triangle" w="med" len="med"/>
          </a:ln>
        </p:spPr>
      </p:sp>
      <p:sp>
        <p:nvSpPr>
          <p:cNvPr id="201767" name="文本框 201766"/>
          <p:cNvSpPr txBox="1"/>
          <p:nvPr/>
        </p:nvSpPr>
        <p:spPr>
          <a:xfrm>
            <a:off x="6967538" y="497840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更改</a:t>
            </a:r>
            <a:endParaRPr lang="zh-CN" altLang="en-US" sz="1200" dirty="0">
              <a:solidFill>
                <a:schemeClr val="accent2"/>
              </a:solidFill>
              <a:latin typeface="Times New Roman" panose="02020603050405020304" charset="0"/>
            </a:endParaRPr>
          </a:p>
        </p:txBody>
      </p:sp>
      <p:sp>
        <p:nvSpPr>
          <p:cNvPr id="201768" name="直接连接符 201767"/>
          <p:cNvSpPr/>
          <p:nvPr/>
        </p:nvSpPr>
        <p:spPr>
          <a:xfrm>
            <a:off x="6457950" y="3849688"/>
            <a:ext cx="685800" cy="0"/>
          </a:xfrm>
          <a:prstGeom prst="line">
            <a:avLst/>
          </a:prstGeom>
          <a:ln w="9525" cap="flat" cmpd="sng">
            <a:solidFill>
              <a:schemeClr val="tx1"/>
            </a:solidFill>
            <a:prstDash val="solid"/>
            <a:headEnd type="none" w="med" len="med"/>
            <a:tailEnd type="triangle" w="med" len="med"/>
          </a:ln>
        </p:spPr>
      </p:sp>
      <p:sp>
        <p:nvSpPr>
          <p:cNvPr id="201769" name="直接连接符 201768"/>
          <p:cNvSpPr/>
          <p:nvPr/>
        </p:nvSpPr>
        <p:spPr>
          <a:xfrm>
            <a:off x="5762625" y="3359150"/>
            <a:ext cx="0" cy="319088"/>
          </a:xfrm>
          <a:prstGeom prst="line">
            <a:avLst/>
          </a:prstGeom>
          <a:ln w="9525" cap="flat" cmpd="sng">
            <a:solidFill>
              <a:schemeClr val="tx1"/>
            </a:solidFill>
            <a:prstDash val="solid"/>
            <a:headEnd type="none" w="med" len="med"/>
            <a:tailEnd type="triangle" w="med" len="med"/>
          </a:ln>
        </p:spPr>
      </p:sp>
      <p:sp>
        <p:nvSpPr>
          <p:cNvPr id="201770" name="流程图: 决策 201769"/>
          <p:cNvSpPr/>
          <p:nvPr/>
        </p:nvSpPr>
        <p:spPr>
          <a:xfrm>
            <a:off x="5053013" y="3663950"/>
            <a:ext cx="14478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01771" name="文本框 201770"/>
          <p:cNvSpPr txBox="1"/>
          <p:nvPr/>
        </p:nvSpPr>
        <p:spPr>
          <a:xfrm>
            <a:off x="5200650" y="3711575"/>
            <a:ext cx="1143000" cy="274638"/>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更改内容多</a:t>
            </a:r>
            <a:endParaRPr lang="zh-CN" altLang="en-US" sz="1200" dirty="0">
              <a:latin typeface="Times New Roman" panose="02020603050405020304" charset="0"/>
            </a:endParaRPr>
          </a:p>
        </p:txBody>
      </p:sp>
      <p:sp>
        <p:nvSpPr>
          <p:cNvPr id="201772" name="文本框 201771"/>
          <p:cNvSpPr txBox="1"/>
          <p:nvPr/>
        </p:nvSpPr>
        <p:spPr>
          <a:xfrm>
            <a:off x="6119813" y="3616325"/>
            <a:ext cx="1143000" cy="274638"/>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NO</a:t>
            </a:r>
            <a:endParaRPr lang="en-US" altLang="zh-CN" sz="1200">
              <a:solidFill>
                <a:schemeClr val="accent2"/>
              </a:solidFill>
              <a:latin typeface="Times New Roman" panose="02020603050405020304" charset="0"/>
            </a:endParaRPr>
          </a:p>
        </p:txBody>
      </p:sp>
      <p:sp>
        <p:nvSpPr>
          <p:cNvPr id="201773" name="流程图: 文档 201772"/>
          <p:cNvSpPr/>
          <p:nvPr/>
        </p:nvSpPr>
        <p:spPr>
          <a:xfrm>
            <a:off x="3797300" y="36560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74" name="文本框 201773"/>
          <p:cNvSpPr txBox="1"/>
          <p:nvPr/>
        </p:nvSpPr>
        <p:spPr>
          <a:xfrm>
            <a:off x="3767138" y="37338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依据</a:t>
            </a:r>
            <a:endParaRPr lang="zh-CN" altLang="en-US" sz="1200" dirty="0">
              <a:latin typeface="Times New Roman" panose="02020603050405020304" charset="0"/>
            </a:endParaRPr>
          </a:p>
        </p:txBody>
      </p:sp>
      <p:sp>
        <p:nvSpPr>
          <p:cNvPr id="201775" name="流程图: 文档 201774"/>
          <p:cNvSpPr/>
          <p:nvPr/>
        </p:nvSpPr>
        <p:spPr>
          <a:xfrm>
            <a:off x="3797300" y="42481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76" name="文本框 201775"/>
          <p:cNvSpPr txBox="1"/>
          <p:nvPr/>
        </p:nvSpPr>
        <p:spPr>
          <a:xfrm>
            <a:off x="3781425" y="431165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更改 通知单</a:t>
            </a:r>
            <a:endParaRPr lang="zh-CN" altLang="en-US" sz="1200" dirty="0">
              <a:latin typeface="Times New Roman" panose="02020603050405020304" charset="0"/>
            </a:endParaRPr>
          </a:p>
        </p:txBody>
      </p:sp>
      <p:sp>
        <p:nvSpPr>
          <p:cNvPr id="201777" name="直接连接符 201776"/>
          <p:cNvSpPr/>
          <p:nvPr/>
        </p:nvSpPr>
        <p:spPr>
          <a:xfrm>
            <a:off x="4100513" y="4772025"/>
            <a:ext cx="0" cy="319088"/>
          </a:xfrm>
          <a:prstGeom prst="line">
            <a:avLst/>
          </a:prstGeom>
          <a:ln w="9525" cap="flat" cmpd="sng">
            <a:solidFill>
              <a:schemeClr val="tx1"/>
            </a:solidFill>
            <a:prstDash val="solid"/>
            <a:headEnd type="none" w="med" len="med"/>
            <a:tailEnd type="triangle" w="med" len="med"/>
          </a:ln>
        </p:spPr>
      </p:sp>
      <p:sp>
        <p:nvSpPr>
          <p:cNvPr id="201778" name="文本框 201777"/>
          <p:cNvSpPr txBox="1"/>
          <p:nvPr/>
        </p:nvSpPr>
        <p:spPr>
          <a:xfrm>
            <a:off x="3538538" y="504825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拟制新文件</a:t>
            </a:r>
            <a:endParaRPr lang="zh-CN" altLang="en-US" sz="1200" dirty="0">
              <a:solidFill>
                <a:schemeClr val="accent2"/>
              </a:solidFill>
              <a:latin typeface="Times New Roman" panose="02020603050405020304" charset="0"/>
            </a:endParaRPr>
          </a:p>
        </p:txBody>
      </p:sp>
      <p:sp>
        <p:nvSpPr>
          <p:cNvPr id="201779" name="直接连接符 201778"/>
          <p:cNvSpPr/>
          <p:nvPr/>
        </p:nvSpPr>
        <p:spPr>
          <a:xfrm>
            <a:off x="4629150" y="2667000"/>
            <a:ext cx="228600" cy="0"/>
          </a:xfrm>
          <a:prstGeom prst="line">
            <a:avLst/>
          </a:prstGeom>
          <a:ln w="9525" cap="flat" cmpd="sng">
            <a:solidFill>
              <a:schemeClr val="tx1"/>
            </a:solidFill>
            <a:prstDash val="solid"/>
            <a:headEnd type="none" w="med" len="med"/>
            <a:tailEnd type="none" w="med" len="med"/>
          </a:ln>
        </p:spPr>
      </p:sp>
      <p:sp>
        <p:nvSpPr>
          <p:cNvPr id="201780" name="直接连接符 201779"/>
          <p:cNvSpPr/>
          <p:nvPr/>
        </p:nvSpPr>
        <p:spPr>
          <a:xfrm flipV="1">
            <a:off x="4857750" y="1981200"/>
            <a:ext cx="0" cy="685800"/>
          </a:xfrm>
          <a:prstGeom prst="line">
            <a:avLst/>
          </a:prstGeom>
          <a:ln w="9525" cap="flat" cmpd="sng">
            <a:solidFill>
              <a:schemeClr val="tx1"/>
            </a:solidFill>
            <a:prstDash val="solid"/>
            <a:headEnd type="none" w="med" len="med"/>
            <a:tailEnd type="none" w="med" len="med"/>
          </a:ln>
        </p:spPr>
      </p:sp>
      <p:sp>
        <p:nvSpPr>
          <p:cNvPr id="201781" name="直接连接符 201780"/>
          <p:cNvSpPr/>
          <p:nvPr/>
        </p:nvSpPr>
        <p:spPr>
          <a:xfrm flipH="1">
            <a:off x="4400550" y="3857625"/>
            <a:ext cx="685800" cy="0"/>
          </a:xfrm>
          <a:prstGeom prst="line">
            <a:avLst/>
          </a:prstGeom>
          <a:ln w="9525" cap="flat" cmpd="sng">
            <a:solidFill>
              <a:schemeClr val="tx1"/>
            </a:solidFill>
            <a:prstDash val="solid"/>
            <a:headEnd type="none" w="med" len="med"/>
            <a:tailEnd type="triangle" w="med" len="med"/>
          </a:ln>
        </p:spPr>
      </p:sp>
      <p:sp>
        <p:nvSpPr>
          <p:cNvPr id="201782" name="文本框 201781"/>
          <p:cNvSpPr txBox="1"/>
          <p:nvPr/>
        </p:nvSpPr>
        <p:spPr>
          <a:xfrm>
            <a:off x="4629150" y="3625850"/>
            <a:ext cx="609600" cy="274638"/>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YES</a:t>
            </a:r>
            <a:endParaRPr lang="en-US" altLang="zh-CN" sz="1200">
              <a:solidFill>
                <a:srgbClr val="FF3300"/>
              </a:solidFill>
              <a:latin typeface="Times New Roman" panose="02020603050405020304" charset="0"/>
            </a:endParaRPr>
          </a:p>
        </p:txBody>
      </p:sp>
      <p:sp>
        <p:nvSpPr>
          <p:cNvPr id="201783" name="流程图: 文档 201782"/>
          <p:cNvSpPr/>
          <p:nvPr/>
        </p:nvSpPr>
        <p:spPr>
          <a:xfrm>
            <a:off x="3783013" y="53038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84" name="文本框 201783"/>
          <p:cNvSpPr txBox="1"/>
          <p:nvPr/>
        </p:nvSpPr>
        <p:spPr>
          <a:xfrm>
            <a:off x="3767138" y="541020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新文件</a:t>
            </a:r>
            <a:endParaRPr lang="zh-CN" altLang="en-US" sz="1200" dirty="0">
              <a:latin typeface="Times New Roman" panose="02020603050405020304" charset="0"/>
            </a:endParaRPr>
          </a:p>
        </p:txBody>
      </p:sp>
      <p:sp>
        <p:nvSpPr>
          <p:cNvPr id="201785" name="直接连接符 201784"/>
          <p:cNvSpPr/>
          <p:nvPr/>
        </p:nvSpPr>
        <p:spPr>
          <a:xfrm>
            <a:off x="4119563" y="5824538"/>
            <a:ext cx="0" cy="319087"/>
          </a:xfrm>
          <a:prstGeom prst="line">
            <a:avLst/>
          </a:prstGeom>
          <a:ln w="9525" cap="flat" cmpd="sng">
            <a:solidFill>
              <a:schemeClr val="tx1"/>
            </a:solidFill>
            <a:prstDash val="solid"/>
            <a:headEnd type="none" w="med" len="med"/>
            <a:tailEnd type="triangle" w="med" len="med"/>
          </a:ln>
        </p:spPr>
      </p:sp>
      <p:sp>
        <p:nvSpPr>
          <p:cNvPr id="201786" name="文本框 201785"/>
          <p:cNvSpPr txBox="1"/>
          <p:nvPr/>
        </p:nvSpPr>
        <p:spPr>
          <a:xfrm>
            <a:off x="3557588" y="61007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主管签审</a:t>
            </a:r>
            <a:endParaRPr lang="zh-CN" altLang="en-US" sz="1200" dirty="0">
              <a:solidFill>
                <a:schemeClr val="accent2"/>
              </a:solidFill>
              <a:latin typeface="Times New Roman" panose="02020603050405020304" charset="0"/>
            </a:endParaRPr>
          </a:p>
        </p:txBody>
      </p:sp>
      <p:sp>
        <p:nvSpPr>
          <p:cNvPr id="201787" name="直接连接符 201786"/>
          <p:cNvSpPr/>
          <p:nvPr/>
        </p:nvSpPr>
        <p:spPr>
          <a:xfrm flipH="1">
            <a:off x="3124200" y="6248400"/>
            <a:ext cx="533400" cy="0"/>
          </a:xfrm>
          <a:prstGeom prst="line">
            <a:avLst/>
          </a:prstGeom>
          <a:ln w="9525" cap="flat" cmpd="sng">
            <a:solidFill>
              <a:schemeClr val="tx1"/>
            </a:solidFill>
            <a:prstDash val="solid"/>
            <a:headEnd type="none" w="med" len="med"/>
            <a:tailEnd type="none" w="med" len="med"/>
          </a:ln>
        </p:spPr>
      </p:sp>
      <p:sp>
        <p:nvSpPr>
          <p:cNvPr id="201788" name="直接连接符 201787"/>
          <p:cNvSpPr/>
          <p:nvPr/>
        </p:nvSpPr>
        <p:spPr>
          <a:xfrm flipV="1">
            <a:off x="3124200" y="838200"/>
            <a:ext cx="0" cy="5410200"/>
          </a:xfrm>
          <a:prstGeom prst="line">
            <a:avLst/>
          </a:prstGeom>
          <a:ln w="9525" cap="flat" cmpd="sng">
            <a:solidFill>
              <a:schemeClr val="tx1"/>
            </a:solidFill>
            <a:prstDash val="solid"/>
            <a:headEnd type="none" w="med" len="med"/>
            <a:tailEnd type="none" w="med" len="med"/>
          </a:ln>
        </p:spPr>
      </p:sp>
      <p:sp>
        <p:nvSpPr>
          <p:cNvPr id="201789" name="直接连接符 201788"/>
          <p:cNvSpPr/>
          <p:nvPr/>
        </p:nvSpPr>
        <p:spPr>
          <a:xfrm flipH="1">
            <a:off x="2667000" y="838200"/>
            <a:ext cx="457200" cy="0"/>
          </a:xfrm>
          <a:prstGeom prst="line">
            <a:avLst/>
          </a:prstGeom>
          <a:ln w="9525" cap="flat" cmpd="sng">
            <a:solidFill>
              <a:schemeClr val="tx1"/>
            </a:solidFill>
            <a:prstDash val="solid"/>
            <a:headEnd type="none" w="med" len="med"/>
            <a:tailEnd type="triangle" w="med" len="med"/>
          </a:ln>
        </p:spPr>
      </p:sp>
      <p:sp>
        <p:nvSpPr>
          <p:cNvPr id="201790" name="流程图: 文档 201789"/>
          <p:cNvSpPr/>
          <p:nvPr/>
        </p:nvSpPr>
        <p:spPr>
          <a:xfrm>
            <a:off x="1973263" y="32194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91" name="文本框 201790"/>
          <p:cNvSpPr txBox="1"/>
          <p:nvPr/>
        </p:nvSpPr>
        <p:spPr>
          <a:xfrm>
            <a:off x="1957388" y="3343275"/>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文件</a:t>
            </a:r>
            <a:endParaRPr lang="zh-CN" altLang="en-US" sz="1200" dirty="0">
              <a:latin typeface="Times New Roman" panose="02020603050405020304" charset="0"/>
            </a:endParaRPr>
          </a:p>
        </p:txBody>
      </p:sp>
      <p:sp>
        <p:nvSpPr>
          <p:cNvPr id="201792" name="直接连接符 201791"/>
          <p:cNvSpPr/>
          <p:nvPr/>
        </p:nvSpPr>
        <p:spPr>
          <a:xfrm>
            <a:off x="2286000" y="5943600"/>
            <a:ext cx="0" cy="609600"/>
          </a:xfrm>
          <a:prstGeom prst="line">
            <a:avLst/>
          </a:prstGeom>
          <a:ln w="9525" cap="flat" cmpd="sng">
            <a:solidFill>
              <a:schemeClr val="tx1"/>
            </a:solidFill>
            <a:prstDash val="solid"/>
            <a:headEnd type="none" w="med" len="med"/>
            <a:tailEnd type="none" w="med" len="med"/>
          </a:ln>
        </p:spPr>
      </p:sp>
      <p:sp>
        <p:nvSpPr>
          <p:cNvPr id="201793" name="直接连接符 201792"/>
          <p:cNvSpPr/>
          <p:nvPr/>
        </p:nvSpPr>
        <p:spPr>
          <a:xfrm>
            <a:off x="2286000" y="6553200"/>
            <a:ext cx="3505200" cy="0"/>
          </a:xfrm>
          <a:prstGeom prst="line">
            <a:avLst/>
          </a:prstGeom>
          <a:ln w="9525" cap="flat" cmpd="sng">
            <a:solidFill>
              <a:schemeClr val="tx1"/>
            </a:solidFill>
            <a:prstDash val="solid"/>
            <a:headEnd type="none" w="med" len="med"/>
            <a:tailEnd type="none" w="med" len="med"/>
          </a:ln>
        </p:spPr>
      </p:sp>
      <p:sp>
        <p:nvSpPr>
          <p:cNvPr id="201794" name="直接连接符 201793"/>
          <p:cNvSpPr/>
          <p:nvPr/>
        </p:nvSpPr>
        <p:spPr>
          <a:xfrm flipV="1">
            <a:off x="5791200" y="5638800"/>
            <a:ext cx="0" cy="914400"/>
          </a:xfrm>
          <a:prstGeom prst="line">
            <a:avLst/>
          </a:prstGeom>
          <a:ln w="9525" cap="flat" cmpd="sng">
            <a:solidFill>
              <a:schemeClr val="tx1"/>
            </a:solidFill>
            <a:prstDash val="solid"/>
            <a:headEnd type="none" w="med" len="med"/>
            <a:tailEnd type="none" w="med" len="med"/>
          </a:ln>
        </p:spPr>
      </p:sp>
      <p:sp>
        <p:nvSpPr>
          <p:cNvPr id="201795" name="直接连接符 201794"/>
          <p:cNvSpPr/>
          <p:nvPr/>
        </p:nvSpPr>
        <p:spPr>
          <a:xfrm>
            <a:off x="7543800" y="5905500"/>
            <a:ext cx="0" cy="319088"/>
          </a:xfrm>
          <a:prstGeom prst="line">
            <a:avLst/>
          </a:prstGeom>
          <a:ln w="9525" cap="flat" cmpd="sng">
            <a:solidFill>
              <a:schemeClr val="tx1"/>
            </a:solidFill>
            <a:prstDash val="solid"/>
            <a:headEnd type="none" w="med" len="med"/>
            <a:tailEnd type="triangle" w="med" len="med"/>
          </a:ln>
        </p:spPr>
      </p:sp>
      <p:sp>
        <p:nvSpPr>
          <p:cNvPr id="201796" name="文本框 201795"/>
          <p:cNvSpPr txBox="1"/>
          <p:nvPr/>
        </p:nvSpPr>
        <p:spPr>
          <a:xfrm>
            <a:off x="7086600" y="61722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签字领取</a:t>
            </a:r>
            <a:endParaRPr lang="zh-CN" altLang="en-US" sz="1200" dirty="0">
              <a:solidFill>
                <a:schemeClr val="accent2"/>
              </a:solidFill>
              <a:latin typeface="Times New Roman" panose="02020603050405020304" charset="0"/>
            </a:endParaRPr>
          </a:p>
        </p:txBody>
      </p:sp>
      <p:sp>
        <p:nvSpPr>
          <p:cNvPr id="201797" name="流程图: 文档 201796"/>
          <p:cNvSpPr/>
          <p:nvPr/>
        </p:nvSpPr>
        <p:spPr>
          <a:xfrm>
            <a:off x="7212013" y="54054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1798" name="文本框 201797"/>
          <p:cNvSpPr txBox="1"/>
          <p:nvPr/>
        </p:nvSpPr>
        <p:spPr>
          <a:xfrm>
            <a:off x="7196138" y="5529263"/>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文件</a:t>
            </a:r>
            <a:endParaRPr lang="zh-CN" altLang="en-US" sz="1200" dirty="0">
              <a:latin typeface="Times New Roman" panose="02020603050405020304" charset="0"/>
            </a:endParaRPr>
          </a:p>
        </p:txBody>
      </p:sp>
      <p:sp>
        <p:nvSpPr>
          <p:cNvPr id="201799" name="直接连接符 201798"/>
          <p:cNvSpPr/>
          <p:nvPr/>
        </p:nvSpPr>
        <p:spPr>
          <a:xfrm>
            <a:off x="5791200" y="5638800"/>
            <a:ext cx="13716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2755" name="流程图: 文档 202754"/>
          <p:cNvSpPr/>
          <p:nvPr/>
        </p:nvSpPr>
        <p:spPr>
          <a:xfrm>
            <a:off x="3114675" y="30226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2756" name="文本框 202755"/>
          <p:cNvSpPr txBox="1"/>
          <p:nvPr/>
        </p:nvSpPr>
        <p:spPr>
          <a:xfrm>
            <a:off x="1190625" y="169863"/>
            <a:ext cx="3152775"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交物单位               人事行政部      </a:t>
            </a:r>
            <a:endParaRPr lang="zh-CN" altLang="en-US" sz="1600" dirty="0">
              <a:latin typeface="Times New Roman" panose="02020603050405020304" charset="0"/>
            </a:endParaRPr>
          </a:p>
        </p:txBody>
      </p:sp>
      <p:sp>
        <p:nvSpPr>
          <p:cNvPr id="202757" name="直接连接符 202756"/>
          <p:cNvSpPr/>
          <p:nvPr/>
        </p:nvSpPr>
        <p:spPr>
          <a:xfrm>
            <a:off x="990600" y="419100"/>
            <a:ext cx="3200400" cy="0"/>
          </a:xfrm>
          <a:prstGeom prst="line">
            <a:avLst/>
          </a:prstGeom>
          <a:ln w="9525" cap="flat" cmpd="sng">
            <a:solidFill>
              <a:schemeClr val="tx1"/>
            </a:solidFill>
            <a:prstDash val="solid"/>
            <a:headEnd type="none" w="med" len="med"/>
            <a:tailEnd type="none" w="med" len="med"/>
          </a:ln>
        </p:spPr>
      </p:sp>
      <p:sp>
        <p:nvSpPr>
          <p:cNvPr id="202759" name="文本框 202758"/>
          <p:cNvSpPr txBox="1"/>
          <p:nvPr/>
        </p:nvSpPr>
        <p:spPr>
          <a:xfrm>
            <a:off x="0" y="0"/>
            <a:ext cx="428625" cy="26670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廉洁物资上缴流程</a:t>
            </a:r>
            <a:endParaRPr lang="zh-CN" altLang="en-US" sz="1600" b="1" dirty="0">
              <a:solidFill>
                <a:schemeClr val="accent2"/>
              </a:solidFill>
              <a:latin typeface="Times New Roman" panose="02020603050405020304" charset="0"/>
            </a:endParaRPr>
          </a:p>
        </p:txBody>
      </p:sp>
      <p:sp>
        <p:nvSpPr>
          <p:cNvPr id="202760" name="文本框 202759"/>
          <p:cNvSpPr txBox="1"/>
          <p:nvPr/>
        </p:nvSpPr>
        <p:spPr>
          <a:xfrm>
            <a:off x="2852738" y="1008063"/>
            <a:ext cx="942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收取        廉洁物资</a:t>
            </a:r>
            <a:endParaRPr lang="zh-CN" altLang="en-US" sz="1200" dirty="0">
              <a:solidFill>
                <a:schemeClr val="accent2"/>
              </a:solidFill>
              <a:latin typeface="Times New Roman" panose="02020603050405020304" charset="0"/>
            </a:endParaRPr>
          </a:p>
        </p:txBody>
      </p:sp>
      <p:sp>
        <p:nvSpPr>
          <p:cNvPr id="202761" name="直接连接符 202760"/>
          <p:cNvSpPr/>
          <p:nvPr/>
        </p:nvSpPr>
        <p:spPr>
          <a:xfrm>
            <a:off x="3319463" y="1439863"/>
            <a:ext cx="0" cy="319087"/>
          </a:xfrm>
          <a:prstGeom prst="line">
            <a:avLst/>
          </a:prstGeom>
          <a:ln w="9525" cap="flat" cmpd="sng">
            <a:solidFill>
              <a:schemeClr val="tx1"/>
            </a:solidFill>
            <a:prstDash val="solid"/>
            <a:headEnd type="none" w="med" len="med"/>
            <a:tailEnd type="triangle" w="med" len="med"/>
          </a:ln>
        </p:spPr>
      </p:sp>
      <p:sp>
        <p:nvSpPr>
          <p:cNvPr id="202762" name="文本框 202761"/>
          <p:cNvSpPr txBox="1"/>
          <p:nvPr/>
        </p:nvSpPr>
        <p:spPr>
          <a:xfrm>
            <a:off x="2727325" y="1720850"/>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在廉洁自律登记册上登记</a:t>
            </a:r>
            <a:endParaRPr lang="zh-CN" altLang="en-US" sz="1200" dirty="0">
              <a:solidFill>
                <a:schemeClr val="accent2"/>
              </a:solidFill>
              <a:latin typeface="Times New Roman" panose="02020603050405020304" charset="0"/>
            </a:endParaRPr>
          </a:p>
        </p:txBody>
      </p:sp>
      <p:sp>
        <p:nvSpPr>
          <p:cNvPr id="202763" name="直接连接符 202762"/>
          <p:cNvSpPr/>
          <p:nvPr/>
        </p:nvSpPr>
        <p:spPr>
          <a:xfrm>
            <a:off x="3319463" y="2128838"/>
            <a:ext cx="0" cy="319087"/>
          </a:xfrm>
          <a:prstGeom prst="line">
            <a:avLst/>
          </a:prstGeom>
          <a:ln w="9525" cap="flat" cmpd="sng">
            <a:solidFill>
              <a:schemeClr val="tx1"/>
            </a:solidFill>
            <a:prstDash val="solid"/>
            <a:headEnd type="none" w="med" len="med"/>
            <a:tailEnd type="triangle" w="med" len="med"/>
          </a:ln>
        </p:spPr>
      </p:sp>
      <p:sp>
        <p:nvSpPr>
          <p:cNvPr id="202764" name="文本框 202763"/>
          <p:cNvSpPr txBox="1"/>
          <p:nvPr/>
        </p:nvSpPr>
        <p:spPr>
          <a:xfrm>
            <a:off x="2740025" y="2371725"/>
            <a:ext cx="12192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经办人在在廉洁自律登记册上签字并填写</a:t>
            </a:r>
            <a:endParaRPr lang="zh-CN" altLang="en-US" sz="1200" dirty="0">
              <a:solidFill>
                <a:schemeClr val="accent2"/>
              </a:solidFill>
              <a:latin typeface="Times New Roman" panose="02020603050405020304" charset="0"/>
            </a:endParaRPr>
          </a:p>
        </p:txBody>
      </p:sp>
      <p:sp>
        <p:nvSpPr>
          <p:cNvPr id="202765" name="直接连接符 202764"/>
          <p:cNvSpPr/>
          <p:nvPr/>
        </p:nvSpPr>
        <p:spPr>
          <a:xfrm>
            <a:off x="3319463" y="3656013"/>
            <a:ext cx="0" cy="319087"/>
          </a:xfrm>
          <a:prstGeom prst="line">
            <a:avLst/>
          </a:prstGeom>
          <a:ln w="9525" cap="flat" cmpd="sng">
            <a:solidFill>
              <a:schemeClr val="tx1"/>
            </a:solidFill>
            <a:prstDash val="solid"/>
            <a:headEnd type="none" w="med" len="med"/>
            <a:tailEnd type="triangle" w="med" len="med"/>
          </a:ln>
        </p:spPr>
      </p:sp>
      <p:sp>
        <p:nvSpPr>
          <p:cNvPr id="202766" name="文本框 202765"/>
          <p:cNvSpPr txBox="1"/>
          <p:nvPr/>
        </p:nvSpPr>
        <p:spPr>
          <a:xfrm>
            <a:off x="2765425" y="3898900"/>
            <a:ext cx="11430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将收据第三联及上交物品交后勤保管入库</a:t>
            </a:r>
            <a:endParaRPr lang="zh-CN" altLang="en-US" sz="1200" dirty="0">
              <a:solidFill>
                <a:schemeClr val="accent2"/>
              </a:solidFill>
              <a:latin typeface="Times New Roman" panose="02020603050405020304" charset="0"/>
            </a:endParaRPr>
          </a:p>
        </p:txBody>
      </p:sp>
      <p:sp>
        <p:nvSpPr>
          <p:cNvPr id="202767" name="椭圆 202766"/>
          <p:cNvSpPr/>
          <p:nvPr/>
        </p:nvSpPr>
        <p:spPr>
          <a:xfrm>
            <a:off x="1571625" y="4572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02768" name="文本框 202767"/>
          <p:cNvSpPr txBox="1"/>
          <p:nvPr/>
        </p:nvSpPr>
        <p:spPr>
          <a:xfrm>
            <a:off x="1568450" y="482600"/>
            <a:ext cx="282575"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202769" name="椭圆 202768"/>
          <p:cNvSpPr/>
          <p:nvPr/>
        </p:nvSpPr>
        <p:spPr>
          <a:xfrm>
            <a:off x="3173413" y="4826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02770" name="文本框 202769"/>
          <p:cNvSpPr txBox="1"/>
          <p:nvPr/>
        </p:nvSpPr>
        <p:spPr>
          <a:xfrm>
            <a:off x="3170238" y="508000"/>
            <a:ext cx="282575"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202771" name="直接连接符 202770"/>
          <p:cNvSpPr/>
          <p:nvPr/>
        </p:nvSpPr>
        <p:spPr>
          <a:xfrm>
            <a:off x="1901825" y="622300"/>
            <a:ext cx="1219200" cy="0"/>
          </a:xfrm>
          <a:prstGeom prst="line">
            <a:avLst/>
          </a:prstGeom>
          <a:ln w="9525" cap="flat" cmpd="sng">
            <a:solidFill>
              <a:schemeClr val="tx1"/>
            </a:solidFill>
            <a:prstDash val="solid"/>
            <a:headEnd type="none" w="med" len="med"/>
            <a:tailEnd type="triangle" w="med" len="med"/>
          </a:ln>
        </p:spPr>
      </p:sp>
      <p:sp>
        <p:nvSpPr>
          <p:cNvPr id="202772" name="直接连接符 202771"/>
          <p:cNvSpPr/>
          <p:nvPr/>
        </p:nvSpPr>
        <p:spPr>
          <a:xfrm>
            <a:off x="3324225" y="800100"/>
            <a:ext cx="0" cy="228600"/>
          </a:xfrm>
          <a:prstGeom prst="line">
            <a:avLst/>
          </a:prstGeom>
          <a:ln w="9525" cap="flat" cmpd="sng">
            <a:solidFill>
              <a:schemeClr val="tx1"/>
            </a:solidFill>
            <a:prstDash val="solid"/>
            <a:headEnd type="none" w="med" len="med"/>
            <a:tailEnd type="triangle" w="med" len="med"/>
          </a:ln>
        </p:spPr>
      </p:sp>
      <p:sp>
        <p:nvSpPr>
          <p:cNvPr id="202773" name="流程图: 文档 202772"/>
          <p:cNvSpPr/>
          <p:nvPr/>
        </p:nvSpPr>
        <p:spPr>
          <a:xfrm>
            <a:off x="3038475" y="30861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2774" name="流程图: 文档 202773"/>
          <p:cNvSpPr/>
          <p:nvPr/>
        </p:nvSpPr>
        <p:spPr>
          <a:xfrm>
            <a:off x="2968625" y="31591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2775" name="文本框 202774"/>
          <p:cNvSpPr txBox="1"/>
          <p:nvPr/>
        </p:nvSpPr>
        <p:spPr>
          <a:xfrm>
            <a:off x="2995613" y="3271838"/>
            <a:ext cx="542925"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02776" name="文本框 202775"/>
          <p:cNvSpPr txBox="1"/>
          <p:nvPr/>
        </p:nvSpPr>
        <p:spPr>
          <a:xfrm>
            <a:off x="3362325" y="31416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02777" name="文本框 202776"/>
          <p:cNvSpPr txBox="1"/>
          <p:nvPr/>
        </p:nvSpPr>
        <p:spPr>
          <a:xfrm>
            <a:off x="3578225" y="29718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02778" name="直接连接符 202777"/>
          <p:cNvSpPr/>
          <p:nvPr/>
        </p:nvSpPr>
        <p:spPr>
          <a:xfrm>
            <a:off x="3319463" y="4478338"/>
            <a:ext cx="0" cy="319087"/>
          </a:xfrm>
          <a:prstGeom prst="line">
            <a:avLst/>
          </a:prstGeom>
          <a:ln w="9525" cap="flat" cmpd="sng">
            <a:solidFill>
              <a:schemeClr val="tx1"/>
            </a:solidFill>
            <a:prstDash val="solid"/>
            <a:headEnd type="none" w="med" len="med"/>
            <a:tailEnd type="triangle" w="med" len="med"/>
          </a:ln>
        </p:spPr>
      </p:sp>
      <p:sp>
        <p:nvSpPr>
          <p:cNvPr id="202779" name="文本框 202778"/>
          <p:cNvSpPr txBox="1"/>
          <p:nvPr/>
        </p:nvSpPr>
        <p:spPr>
          <a:xfrm>
            <a:off x="2879725" y="4746625"/>
            <a:ext cx="9302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后勤保管验收入库</a:t>
            </a:r>
            <a:endParaRPr lang="zh-CN" altLang="en-US" sz="1200" dirty="0">
              <a:solidFill>
                <a:schemeClr val="accent2"/>
              </a:solidFill>
              <a:latin typeface="Times New Roman" panose="02020603050405020304" charset="0"/>
            </a:endParaRPr>
          </a:p>
        </p:txBody>
      </p:sp>
      <p:sp>
        <p:nvSpPr>
          <p:cNvPr id="202795" name="流程图: 文档 202794"/>
          <p:cNvSpPr/>
          <p:nvPr/>
        </p:nvSpPr>
        <p:spPr>
          <a:xfrm>
            <a:off x="1403350" y="39893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2796" name="文本框 202795"/>
          <p:cNvSpPr txBox="1"/>
          <p:nvPr/>
        </p:nvSpPr>
        <p:spPr>
          <a:xfrm>
            <a:off x="1397000" y="4114800"/>
            <a:ext cx="652463"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a:latin typeface="Times New Roman" panose="02020603050405020304" charset="0"/>
            </a:endParaRPr>
          </a:p>
        </p:txBody>
      </p:sp>
      <p:sp>
        <p:nvSpPr>
          <p:cNvPr id="202797" name="文本框 202796"/>
          <p:cNvSpPr txBox="1"/>
          <p:nvPr/>
        </p:nvSpPr>
        <p:spPr>
          <a:xfrm>
            <a:off x="1812925" y="39671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02798" name="直接连接符 202797"/>
          <p:cNvSpPr/>
          <p:nvPr/>
        </p:nvSpPr>
        <p:spPr>
          <a:xfrm flipH="1">
            <a:off x="2028825" y="4191000"/>
            <a:ext cx="762000" cy="0"/>
          </a:xfrm>
          <a:prstGeom prst="line">
            <a:avLst/>
          </a:prstGeom>
          <a:ln w="9525" cap="flat" cmpd="sng">
            <a:solidFill>
              <a:schemeClr val="tx1"/>
            </a:solidFill>
            <a:prstDash val="solid"/>
            <a:headEnd type="none" w="med" len="med"/>
            <a:tailEnd type="triangle" w="med" len="med"/>
          </a:ln>
        </p:spPr>
      </p:sp>
      <p:sp>
        <p:nvSpPr>
          <p:cNvPr id="202801" name="直接连接符 202800"/>
          <p:cNvSpPr/>
          <p:nvPr/>
        </p:nvSpPr>
        <p:spPr>
          <a:xfrm>
            <a:off x="3327400" y="5181600"/>
            <a:ext cx="0" cy="228600"/>
          </a:xfrm>
          <a:prstGeom prst="line">
            <a:avLst/>
          </a:prstGeom>
          <a:ln w="9525" cap="flat" cmpd="sng">
            <a:solidFill>
              <a:schemeClr val="tx1"/>
            </a:solidFill>
            <a:prstDash val="solid"/>
            <a:headEnd type="none" w="med" len="med"/>
            <a:tailEnd type="triangle" w="med" len="med"/>
          </a:ln>
        </p:spPr>
      </p:sp>
      <p:sp>
        <p:nvSpPr>
          <p:cNvPr id="202802" name="文本框 202801"/>
          <p:cNvSpPr txBox="1"/>
          <p:nvPr/>
        </p:nvSpPr>
        <p:spPr>
          <a:xfrm>
            <a:off x="2882900" y="5334000"/>
            <a:ext cx="9302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月结造册呈报处理</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3778" name="文本框 203777"/>
          <p:cNvSpPr txBox="1"/>
          <p:nvPr/>
        </p:nvSpPr>
        <p:spPr>
          <a:xfrm>
            <a:off x="1160463" y="169863"/>
            <a:ext cx="56213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使用单位　　　　　总经理</a:t>
            </a:r>
            <a:endParaRPr lang="zh-CN" altLang="en-US" sz="1600" dirty="0">
              <a:latin typeface="Times New Roman" panose="02020603050405020304" charset="0"/>
            </a:endParaRPr>
          </a:p>
        </p:txBody>
      </p:sp>
      <p:sp>
        <p:nvSpPr>
          <p:cNvPr id="203779" name="直接连接符 203778"/>
          <p:cNvSpPr/>
          <p:nvPr/>
        </p:nvSpPr>
        <p:spPr>
          <a:xfrm flipV="1">
            <a:off x="990600" y="457200"/>
            <a:ext cx="4724400" cy="0"/>
          </a:xfrm>
          <a:prstGeom prst="line">
            <a:avLst/>
          </a:prstGeom>
          <a:ln w="9525" cap="flat" cmpd="sng">
            <a:solidFill>
              <a:schemeClr val="tx1"/>
            </a:solidFill>
            <a:prstDash val="solid"/>
            <a:headEnd type="none" w="med" len="med"/>
            <a:tailEnd type="none" w="med" len="med"/>
          </a:ln>
        </p:spPr>
      </p:sp>
      <p:sp>
        <p:nvSpPr>
          <p:cNvPr id="203781" name="文本框 203780"/>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印章使用程序</a:t>
            </a:r>
            <a:endParaRPr lang="zh-CN" altLang="en-US" sz="1600" b="1" dirty="0">
              <a:solidFill>
                <a:schemeClr val="accent2"/>
              </a:solidFill>
              <a:latin typeface="Times New Roman" panose="02020603050405020304" charset="0"/>
            </a:endParaRPr>
          </a:p>
        </p:txBody>
      </p:sp>
      <p:sp>
        <p:nvSpPr>
          <p:cNvPr id="203782" name="文本框 203781"/>
          <p:cNvSpPr txBox="1"/>
          <p:nvPr/>
        </p:nvSpPr>
        <p:spPr>
          <a:xfrm>
            <a:off x="2930525" y="52705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填写签审单</a:t>
            </a:r>
            <a:endParaRPr lang="zh-CN" altLang="en-US" sz="1200" dirty="0">
              <a:solidFill>
                <a:schemeClr val="accent2"/>
              </a:solidFill>
              <a:latin typeface="Times New Roman" panose="02020603050405020304" charset="0"/>
            </a:endParaRPr>
          </a:p>
        </p:txBody>
      </p:sp>
      <p:sp>
        <p:nvSpPr>
          <p:cNvPr id="203783" name="直接连接符 203782"/>
          <p:cNvSpPr/>
          <p:nvPr/>
        </p:nvSpPr>
        <p:spPr>
          <a:xfrm>
            <a:off x="3475038" y="1281113"/>
            <a:ext cx="0" cy="319087"/>
          </a:xfrm>
          <a:prstGeom prst="line">
            <a:avLst/>
          </a:prstGeom>
          <a:ln w="9525" cap="flat" cmpd="sng">
            <a:solidFill>
              <a:schemeClr val="tx1"/>
            </a:solidFill>
            <a:prstDash val="solid"/>
            <a:headEnd type="none" w="med" len="med"/>
            <a:tailEnd type="triangle" w="med" len="med"/>
          </a:ln>
        </p:spPr>
      </p:sp>
      <p:sp>
        <p:nvSpPr>
          <p:cNvPr id="203784" name="流程图: 文档 203783"/>
          <p:cNvSpPr/>
          <p:nvPr/>
        </p:nvSpPr>
        <p:spPr>
          <a:xfrm>
            <a:off x="3176588" y="7842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3785" name="文本框 203784"/>
          <p:cNvSpPr txBox="1"/>
          <p:nvPr/>
        </p:nvSpPr>
        <p:spPr>
          <a:xfrm>
            <a:off x="3159125" y="906463"/>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3786" name="文本框 203785"/>
          <p:cNvSpPr txBox="1"/>
          <p:nvPr/>
        </p:nvSpPr>
        <p:spPr>
          <a:xfrm>
            <a:off x="2908300" y="158750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203787" name="直接连接符 203786"/>
          <p:cNvSpPr/>
          <p:nvPr/>
        </p:nvSpPr>
        <p:spPr>
          <a:xfrm>
            <a:off x="1722438" y="2708275"/>
            <a:ext cx="0" cy="319088"/>
          </a:xfrm>
          <a:prstGeom prst="line">
            <a:avLst/>
          </a:prstGeom>
          <a:ln w="9525" cap="flat" cmpd="sng">
            <a:solidFill>
              <a:schemeClr val="tx1"/>
            </a:solidFill>
            <a:prstDash val="solid"/>
            <a:headEnd type="none" w="med" len="med"/>
            <a:tailEnd type="triangle" w="med" len="med"/>
          </a:ln>
        </p:spPr>
      </p:sp>
      <p:sp>
        <p:nvSpPr>
          <p:cNvPr id="203788" name="流程图: 文档 203787"/>
          <p:cNvSpPr/>
          <p:nvPr/>
        </p:nvSpPr>
        <p:spPr>
          <a:xfrm>
            <a:off x="1423988" y="22113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3789" name="文本框 203788"/>
          <p:cNvSpPr txBox="1"/>
          <p:nvPr/>
        </p:nvSpPr>
        <p:spPr>
          <a:xfrm>
            <a:off x="1406525" y="2333625"/>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3790" name="文本框 203789"/>
          <p:cNvSpPr txBox="1"/>
          <p:nvPr/>
        </p:nvSpPr>
        <p:spPr>
          <a:xfrm>
            <a:off x="1219200" y="3014663"/>
            <a:ext cx="103346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行政科登记经办人签字</a:t>
            </a:r>
            <a:endParaRPr lang="zh-CN" altLang="en-US" sz="1200" dirty="0">
              <a:solidFill>
                <a:schemeClr val="accent2"/>
              </a:solidFill>
              <a:latin typeface="Times New Roman" panose="02020603050405020304" charset="0"/>
            </a:endParaRPr>
          </a:p>
        </p:txBody>
      </p:sp>
      <p:sp>
        <p:nvSpPr>
          <p:cNvPr id="203791" name="直接连接符 203790"/>
          <p:cNvSpPr/>
          <p:nvPr/>
        </p:nvSpPr>
        <p:spPr>
          <a:xfrm>
            <a:off x="1725613" y="3460750"/>
            <a:ext cx="0" cy="319088"/>
          </a:xfrm>
          <a:prstGeom prst="line">
            <a:avLst/>
          </a:prstGeom>
          <a:ln w="9525" cap="flat" cmpd="sng">
            <a:solidFill>
              <a:schemeClr val="tx1"/>
            </a:solidFill>
            <a:prstDash val="solid"/>
            <a:headEnd type="none" w="med" len="med"/>
            <a:tailEnd type="triangle" w="med" len="med"/>
          </a:ln>
        </p:spPr>
      </p:sp>
      <p:sp>
        <p:nvSpPr>
          <p:cNvPr id="203792" name="文本框 203791"/>
          <p:cNvSpPr txBox="1"/>
          <p:nvPr/>
        </p:nvSpPr>
        <p:spPr>
          <a:xfrm>
            <a:off x="1444625" y="3760788"/>
            <a:ext cx="587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使用</a:t>
            </a:r>
            <a:endParaRPr lang="zh-CN" altLang="en-US" sz="1200" dirty="0">
              <a:solidFill>
                <a:schemeClr val="accent2"/>
              </a:solidFill>
              <a:latin typeface="Times New Roman" panose="02020603050405020304" charset="0"/>
            </a:endParaRPr>
          </a:p>
        </p:txBody>
      </p:sp>
      <p:sp>
        <p:nvSpPr>
          <p:cNvPr id="203793" name="直接连接符 203792"/>
          <p:cNvSpPr/>
          <p:nvPr/>
        </p:nvSpPr>
        <p:spPr>
          <a:xfrm>
            <a:off x="1724025" y="4073525"/>
            <a:ext cx="0" cy="319088"/>
          </a:xfrm>
          <a:prstGeom prst="line">
            <a:avLst/>
          </a:prstGeom>
          <a:ln w="9525" cap="flat" cmpd="sng">
            <a:solidFill>
              <a:schemeClr val="tx1"/>
            </a:solidFill>
            <a:prstDash val="solid"/>
            <a:headEnd type="none" w="med" len="med"/>
            <a:tailEnd type="triangle" w="med" len="med"/>
          </a:ln>
        </p:spPr>
      </p:sp>
      <p:sp>
        <p:nvSpPr>
          <p:cNvPr id="203794" name="文本框 203793"/>
          <p:cNvSpPr txBox="1"/>
          <p:nvPr/>
        </p:nvSpPr>
        <p:spPr>
          <a:xfrm>
            <a:off x="1443038" y="4373563"/>
            <a:ext cx="587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保管</a:t>
            </a:r>
            <a:endParaRPr lang="zh-CN" altLang="en-US" sz="1200" dirty="0">
              <a:solidFill>
                <a:schemeClr val="accent2"/>
              </a:solidFill>
              <a:latin typeface="Times New Roman" panose="02020603050405020304" charset="0"/>
            </a:endParaRPr>
          </a:p>
        </p:txBody>
      </p:sp>
      <p:sp>
        <p:nvSpPr>
          <p:cNvPr id="203795" name="直接连接符 203794"/>
          <p:cNvSpPr/>
          <p:nvPr/>
        </p:nvSpPr>
        <p:spPr>
          <a:xfrm flipH="1" flipV="1">
            <a:off x="2057400" y="2400300"/>
            <a:ext cx="3048000" cy="0"/>
          </a:xfrm>
          <a:prstGeom prst="line">
            <a:avLst/>
          </a:prstGeom>
          <a:ln w="9525" cap="flat" cmpd="sng">
            <a:solidFill>
              <a:schemeClr val="tx1"/>
            </a:solidFill>
            <a:prstDash val="solid"/>
            <a:headEnd type="none" w="med" len="med"/>
            <a:tailEnd type="triangle" w="med" len="med"/>
          </a:ln>
        </p:spPr>
      </p:sp>
      <p:sp>
        <p:nvSpPr>
          <p:cNvPr id="203796" name="直接连接符 203795"/>
          <p:cNvSpPr/>
          <p:nvPr/>
        </p:nvSpPr>
        <p:spPr>
          <a:xfrm>
            <a:off x="3962400" y="1752600"/>
            <a:ext cx="914400" cy="0"/>
          </a:xfrm>
          <a:prstGeom prst="line">
            <a:avLst/>
          </a:prstGeom>
          <a:ln w="9525" cap="flat" cmpd="sng">
            <a:solidFill>
              <a:schemeClr val="tx1"/>
            </a:solidFill>
            <a:prstDash val="solid"/>
            <a:headEnd type="none" w="med" len="med"/>
            <a:tailEnd type="triangle" w="med" len="med"/>
          </a:ln>
        </p:spPr>
      </p:sp>
      <p:sp>
        <p:nvSpPr>
          <p:cNvPr id="203797" name="流程图: 文档 203796"/>
          <p:cNvSpPr/>
          <p:nvPr/>
        </p:nvSpPr>
        <p:spPr>
          <a:xfrm>
            <a:off x="4919663" y="15081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3798" name="文本框 203797"/>
          <p:cNvSpPr txBox="1"/>
          <p:nvPr/>
        </p:nvSpPr>
        <p:spPr>
          <a:xfrm>
            <a:off x="4902200" y="1630363"/>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3799" name="文本框 203798"/>
          <p:cNvSpPr txBox="1"/>
          <p:nvPr/>
        </p:nvSpPr>
        <p:spPr>
          <a:xfrm>
            <a:off x="3810000" y="1485900"/>
            <a:ext cx="1143000" cy="47625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总经理章和</a:t>
            </a:r>
            <a:endParaRPr lang="zh-CN" altLang="en-US" sz="1200" dirty="0">
              <a:solidFill>
                <a:schemeClr val="accent2"/>
              </a:solidFill>
              <a:latin typeface="Times New Roman" panose="02020603050405020304" charset="0"/>
            </a:endParaRPr>
          </a:p>
          <a:p>
            <a:pPr algn="ctr">
              <a:lnSpc>
                <a:spcPct val="60000"/>
              </a:lnSpc>
              <a:spcBef>
                <a:spcPct val="50000"/>
              </a:spcBef>
            </a:pPr>
            <a:r>
              <a:rPr lang="zh-CN" altLang="en-US" sz="1200" dirty="0">
                <a:solidFill>
                  <a:schemeClr val="accent2"/>
                </a:solidFill>
                <a:latin typeface="Times New Roman" panose="02020603050405020304" charset="0"/>
              </a:rPr>
              <a:t>法人印章</a:t>
            </a:r>
            <a:endParaRPr lang="zh-CN" altLang="en-US" sz="1200">
              <a:solidFill>
                <a:schemeClr val="accent2"/>
              </a:solidFill>
              <a:latin typeface="Times New Roman" panose="02020603050405020304" charset="0"/>
            </a:endParaRPr>
          </a:p>
        </p:txBody>
      </p:sp>
      <p:sp>
        <p:nvSpPr>
          <p:cNvPr id="203800" name="直接连接符 203799"/>
          <p:cNvSpPr/>
          <p:nvPr/>
        </p:nvSpPr>
        <p:spPr>
          <a:xfrm>
            <a:off x="5257800" y="2057400"/>
            <a:ext cx="0" cy="228600"/>
          </a:xfrm>
          <a:prstGeom prst="line">
            <a:avLst/>
          </a:prstGeom>
          <a:ln w="9525" cap="flat" cmpd="sng">
            <a:solidFill>
              <a:schemeClr val="tx1"/>
            </a:solidFill>
            <a:prstDash val="solid"/>
            <a:headEnd type="none" w="med" len="med"/>
            <a:tailEnd type="triangle" w="med" len="med"/>
          </a:ln>
        </p:spPr>
      </p:sp>
      <p:sp>
        <p:nvSpPr>
          <p:cNvPr id="203801" name="文本框 203800"/>
          <p:cNvSpPr txBox="1"/>
          <p:nvPr/>
        </p:nvSpPr>
        <p:spPr>
          <a:xfrm>
            <a:off x="4940300" y="2260600"/>
            <a:ext cx="6858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8964" name="文本框 168963"/>
          <p:cNvSpPr txBox="1"/>
          <p:nvPr/>
        </p:nvSpPr>
        <p:spPr>
          <a:xfrm>
            <a:off x="0" y="0"/>
            <a:ext cx="428625" cy="37338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定岗定编计划报批程序</a:t>
            </a:r>
            <a:endParaRPr lang="zh-CN" altLang="en-US" sz="1600" b="1" dirty="0">
              <a:solidFill>
                <a:schemeClr val="accent2"/>
              </a:solidFill>
              <a:latin typeface="Times New Roman" panose="02020603050405020304" charset="0"/>
            </a:endParaRPr>
          </a:p>
        </p:txBody>
      </p:sp>
      <p:sp>
        <p:nvSpPr>
          <p:cNvPr id="168965" name="文本框 168964"/>
          <p:cNvSpPr txBox="1"/>
          <p:nvPr/>
        </p:nvSpPr>
        <p:spPr>
          <a:xfrm>
            <a:off x="1443038" y="166688"/>
            <a:ext cx="5033962"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各单位                     人事行政 部                     总经理</a:t>
            </a:r>
            <a:endParaRPr lang="zh-CN" altLang="en-US" sz="1600" dirty="0">
              <a:latin typeface="Times New Roman" panose="02020603050405020304" charset="0"/>
            </a:endParaRPr>
          </a:p>
        </p:txBody>
      </p:sp>
      <p:sp>
        <p:nvSpPr>
          <p:cNvPr id="168966" name="直接连接符 168965"/>
          <p:cNvSpPr/>
          <p:nvPr/>
        </p:nvSpPr>
        <p:spPr>
          <a:xfrm>
            <a:off x="1219200" y="457200"/>
            <a:ext cx="5105400" cy="0"/>
          </a:xfrm>
          <a:prstGeom prst="line">
            <a:avLst/>
          </a:prstGeom>
          <a:ln w="9525" cap="flat" cmpd="sng">
            <a:solidFill>
              <a:schemeClr val="tx1"/>
            </a:solidFill>
            <a:prstDash val="solid"/>
            <a:headEnd type="none" w="med" len="med"/>
            <a:tailEnd type="none" w="med" len="med"/>
          </a:ln>
        </p:spPr>
      </p:sp>
      <p:sp>
        <p:nvSpPr>
          <p:cNvPr id="168967" name="文本框 168966"/>
          <p:cNvSpPr txBox="1"/>
          <p:nvPr/>
        </p:nvSpPr>
        <p:spPr>
          <a:xfrm>
            <a:off x="1219200" y="609600"/>
            <a:ext cx="1219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依据组织机构图拟制制定</a:t>
            </a:r>
            <a:endParaRPr lang="zh-CN" altLang="en-US" sz="1200" dirty="0">
              <a:solidFill>
                <a:schemeClr val="accent2"/>
              </a:solidFill>
              <a:latin typeface="Times New Roman" panose="02020603050405020304" charset="0"/>
            </a:endParaRPr>
          </a:p>
        </p:txBody>
      </p:sp>
      <p:sp>
        <p:nvSpPr>
          <p:cNvPr id="168968" name="直接连接符 168967"/>
          <p:cNvSpPr/>
          <p:nvPr/>
        </p:nvSpPr>
        <p:spPr>
          <a:xfrm>
            <a:off x="3729038" y="1227138"/>
            <a:ext cx="0" cy="304800"/>
          </a:xfrm>
          <a:prstGeom prst="line">
            <a:avLst/>
          </a:prstGeom>
          <a:ln w="9525" cap="flat" cmpd="sng">
            <a:solidFill>
              <a:schemeClr val="tx1"/>
            </a:solidFill>
            <a:prstDash val="solid"/>
            <a:headEnd type="none" w="med" len="med"/>
            <a:tailEnd type="triangle" w="med" len="med"/>
          </a:ln>
        </p:spPr>
      </p:sp>
      <p:sp>
        <p:nvSpPr>
          <p:cNvPr id="168969" name="文本框 168968"/>
          <p:cNvSpPr txBox="1"/>
          <p:nvPr/>
        </p:nvSpPr>
        <p:spPr>
          <a:xfrm>
            <a:off x="5329238" y="3022600"/>
            <a:ext cx="609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68971" name="文本框 168970"/>
          <p:cNvSpPr txBox="1"/>
          <p:nvPr/>
        </p:nvSpPr>
        <p:spPr>
          <a:xfrm>
            <a:off x="3305175" y="2768600"/>
            <a:ext cx="871538"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68972" name="流程图: 文档 168971"/>
          <p:cNvSpPr/>
          <p:nvPr/>
        </p:nvSpPr>
        <p:spPr>
          <a:xfrm>
            <a:off x="3443288" y="6858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定岗定</a:t>
            </a:r>
            <a:endParaRPr lang="zh-CN" altLang="en-US" sz="1200" dirty="0">
              <a:latin typeface="Times New Roman" panose="02020603050405020304" charset="0"/>
            </a:endParaRPr>
          </a:p>
          <a:p>
            <a:pPr algn="ctr"/>
            <a:r>
              <a:rPr lang="zh-CN" altLang="en-US" sz="1200" dirty="0">
                <a:latin typeface="Times New Roman" panose="02020603050405020304" charset="0"/>
              </a:rPr>
              <a:t>员方案</a:t>
            </a:r>
            <a:endParaRPr lang="zh-CN" altLang="en-US" sz="1200">
              <a:latin typeface="Times New Roman" panose="02020603050405020304" charset="0"/>
            </a:endParaRPr>
          </a:p>
        </p:txBody>
      </p:sp>
      <p:sp>
        <p:nvSpPr>
          <p:cNvPr id="168973" name="直接连接符 168972"/>
          <p:cNvSpPr/>
          <p:nvPr/>
        </p:nvSpPr>
        <p:spPr>
          <a:xfrm>
            <a:off x="5638800" y="2668588"/>
            <a:ext cx="0" cy="304800"/>
          </a:xfrm>
          <a:prstGeom prst="line">
            <a:avLst/>
          </a:prstGeom>
          <a:ln w="9525" cap="flat" cmpd="sng">
            <a:solidFill>
              <a:schemeClr val="tx1"/>
            </a:solidFill>
            <a:prstDash val="solid"/>
            <a:headEnd type="none" w="med" len="med"/>
            <a:tailEnd type="triangle" w="med" len="med"/>
          </a:ln>
        </p:spPr>
      </p:sp>
      <p:sp>
        <p:nvSpPr>
          <p:cNvPr id="168977" name="直接连接符 168976"/>
          <p:cNvSpPr/>
          <p:nvPr/>
        </p:nvSpPr>
        <p:spPr>
          <a:xfrm>
            <a:off x="4114800" y="3352800"/>
            <a:ext cx="609600" cy="0"/>
          </a:xfrm>
          <a:prstGeom prst="line">
            <a:avLst/>
          </a:prstGeom>
          <a:ln w="9525" cap="flat" cmpd="sng">
            <a:solidFill>
              <a:schemeClr val="tx1"/>
            </a:solidFill>
            <a:prstDash val="solid"/>
            <a:headEnd type="none" w="med" len="med"/>
            <a:tailEnd type="none" w="med" len="med"/>
          </a:ln>
        </p:spPr>
      </p:sp>
      <p:sp>
        <p:nvSpPr>
          <p:cNvPr id="168978" name="直接连接符 168977"/>
          <p:cNvSpPr/>
          <p:nvPr/>
        </p:nvSpPr>
        <p:spPr>
          <a:xfrm flipV="1">
            <a:off x="4724400" y="2295525"/>
            <a:ext cx="0" cy="1057275"/>
          </a:xfrm>
          <a:prstGeom prst="line">
            <a:avLst/>
          </a:prstGeom>
          <a:ln w="9525" cap="flat" cmpd="sng">
            <a:solidFill>
              <a:schemeClr val="tx1"/>
            </a:solidFill>
            <a:prstDash val="solid"/>
            <a:headEnd type="none" w="med" len="med"/>
            <a:tailEnd type="none" w="med" len="med"/>
          </a:ln>
        </p:spPr>
      </p:sp>
      <p:sp>
        <p:nvSpPr>
          <p:cNvPr id="168979" name="直接连接符 168978"/>
          <p:cNvSpPr/>
          <p:nvPr/>
        </p:nvSpPr>
        <p:spPr>
          <a:xfrm flipV="1">
            <a:off x="4724400" y="2311400"/>
            <a:ext cx="457200" cy="0"/>
          </a:xfrm>
          <a:prstGeom prst="line">
            <a:avLst/>
          </a:prstGeom>
          <a:ln w="9525" cap="flat" cmpd="sng">
            <a:solidFill>
              <a:schemeClr val="tx1"/>
            </a:solidFill>
            <a:prstDash val="solid"/>
            <a:headEnd type="none" w="med" len="med"/>
            <a:tailEnd type="triangle" w="med" len="med"/>
          </a:ln>
        </p:spPr>
      </p:sp>
      <p:sp>
        <p:nvSpPr>
          <p:cNvPr id="168983" name="直接连接符 168982"/>
          <p:cNvSpPr/>
          <p:nvPr/>
        </p:nvSpPr>
        <p:spPr>
          <a:xfrm>
            <a:off x="3733800" y="4648200"/>
            <a:ext cx="0" cy="304800"/>
          </a:xfrm>
          <a:prstGeom prst="line">
            <a:avLst/>
          </a:prstGeom>
          <a:ln w="9525" cap="flat" cmpd="sng">
            <a:solidFill>
              <a:schemeClr val="tx1"/>
            </a:solidFill>
            <a:prstDash val="solid"/>
            <a:headEnd type="none" w="med" len="med"/>
            <a:tailEnd type="triangle" w="med" len="med"/>
          </a:ln>
        </p:spPr>
      </p:sp>
      <p:sp>
        <p:nvSpPr>
          <p:cNvPr id="168985" name="文本框 168984"/>
          <p:cNvSpPr txBox="1"/>
          <p:nvPr/>
        </p:nvSpPr>
        <p:spPr>
          <a:xfrm>
            <a:off x="3175000" y="4911725"/>
            <a:ext cx="1127125"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发文、存档</a:t>
            </a:r>
            <a:endParaRPr lang="zh-CN" altLang="en-US" sz="1200" dirty="0">
              <a:solidFill>
                <a:schemeClr val="accent2"/>
              </a:solidFill>
              <a:latin typeface="Times New Roman" panose="02020603050405020304" charset="0"/>
            </a:endParaRPr>
          </a:p>
        </p:txBody>
      </p:sp>
      <p:sp>
        <p:nvSpPr>
          <p:cNvPr id="168990" name="流程图: 文档 168989"/>
          <p:cNvSpPr/>
          <p:nvPr/>
        </p:nvSpPr>
        <p:spPr>
          <a:xfrm>
            <a:off x="1533525" y="1116013"/>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定岗定</a:t>
            </a:r>
            <a:endParaRPr lang="zh-CN" altLang="en-US" sz="1200" dirty="0">
              <a:latin typeface="Times New Roman" panose="02020603050405020304" charset="0"/>
            </a:endParaRPr>
          </a:p>
          <a:p>
            <a:pPr algn="ctr"/>
            <a:r>
              <a:rPr lang="zh-CN" altLang="en-US" sz="1200" dirty="0">
                <a:latin typeface="Times New Roman" panose="02020603050405020304" charset="0"/>
              </a:rPr>
              <a:t>员方案</a:t>
            </a:r>
            <a:endParaRPr lang="zh-CN" altLang="en-US" sz="1200">
              <a:latin typeface="Times New Roman" panose="02020603050405020304" charset="0"/>
            </a:endParaRPr>
          </a:p>
        </p:txBody>
      </p:sp>
      <p:sp>
        <p:nvSpPr>
          <p:cNvPr id="168992" name="直接连接符 168991"/>
          <p:cNvSpPr/>
          <p:nvPr/>
        </p:nvSpPr>
        <p:spPr>
          <a:xfrm>
            <a:off x="2133600" y="2667000"/>
            <a:ext cx="685800" cy="0"/>
          </a:xfrm>
          <a:prstGeom prst="line">
            <a:avLst/>
          </a:prstGeom>
          <a:ln w="9525" cap="flat" cmpd="sng">
            <a:solidFill>
              <a:schemeClr val="tx1"/>
            </a:solidFill>
            <a:prstDash val="solid"/>
            <a:headEnd type="none" w="med" len="med"/>
            <a:tailEnd type="none" w="med" len="med"/>
          </a:ln>
        </p:spPr>
      </p:sp>
      <p:sp>
        <p:nvSpPr>
          <p:cNvPr id="168993" name="直接连接符 168992"/>
          <p:cNvSpPr/>
          <p:nvPr/>
        </p:nvSpPr>
        <p:spPr>
          <a:xfrm flipV="1">
            <a:off x="2819400" y="914400"/>
            <a:ext cx="0" cy="1752600"/>
          </a:xfrm>
          <a:prstGeom prst="line">
            <a:avLst/>
          </a:prstGeom>
          <a:ln w="9525" cap="flat" cmpd="sng">
            <a:solidFill>
              <a:schemeClr val="tx1"/>
            </a:solidFill>
            <a:prstDash val="solid"/>
            <a:headEnd type="none" w="med" len="med"/>
            <a:tailEnd type="none" w="med" len="med"/>
          </a:ln>
        </p:spPr>
      </p:sp>
      <p:sp>
        <p:nvSpPr>
          <p:cNvPr id="168994" name="直接连接符 168993"/>
          <p:cNvSpPr/>
          <p:nvPr/>
        </p:nvSpPr>
        <p:spPr>
          <a:xfrm>
            <a:off x="2819400" y="914400"/>
            <a:ext cx="609600" cy="0"/>
          </a:xfrm>
          <a:prstGeom prst="line">
            <a:avLst/>
          </a:prstGeom>
          <a:ln w="9525" cap="flat" cmpd="sng">
            <a:solidFill>
              <a:schemeClr val="tx1"/>
            </a:solidFill>
            <a:prstDash val="solid"/>
            <a:headEnd type="none" w="med" len="med"/>
            <a:tailEnd type="triangle" w="med" len="med"/>
          </a:ln>
        </p:spPr>
      </p:sp>
      <p:sp>
        <p:nvSpPr>
          <p:cNvPr id="169000" name="直接连接符 168999"/>
          <p:cNvSpPr/>
          <p:nvPr/>
        </p:nvSpPr>
        <p:spPr>
          <a:xfrm>
            <a:off x="3733800" y="3733800"/>
            <a:ext cx="0" cy="304800"/>
          </a:xfrm>
          <a:prstGeom prst="line">
            <a:avLst/>
          </a:prstGeom>
          <a:ln w="9525" cap="flat" cmpd="sng">
            <a:solidFill>
              <a:schemeClr val="tx1"/>
            </a:solidFill>
            <a:prstDash val="solid"/>
            <a:headEnd type="none" w="med" len="med"/>
            <a:tailEnd type="triangle" w="med" len="med"/>
          </a:ln>
        </p:spPr>
      </p:sp>
      <p:sp>
        <p:nvSpPr>
          <p:cNvPr id="169001" name="直接连接符 169000"/>
          <p:cNvSpPr/>
          <p:nvPr/>
        </p:nvSpPr>
        <p:spPr>
          <a:xfrm>
            <a:off x="1828800" y="1655763"/>
            <a:ext cx="0" cy="304800"/>
          </a:xfrm>
          <a:prstGeom prst="line">
            <a:avLst/>
          </a:prstGeom>
          <a:ln w="9525" cap="flat" cmpd="sng">
            <a:solidFill>
              <a:schemeClr val="tx1"/>
            </a:solidFill>
            <a:prstDash val="solid"/>
            <a:headEnd type="none" w="med" len="med"/>
            <a:tailEnd type="triangle" w="med" len="med"/>
          </a:ln>
        </p:spPr>
      </p:sp>
      <p:sp>
        <p:nvSpPr>
          <p:cNvPr id="169002" name="文本框 169001"/>
          <p:cNvSpPr txBox="1"/>
          <p:nvPr/>
        </p:nvSpPr>
        <p:spPr>
          <a:xfrm>
            <a:off x="1392238" y="1947863"/>
            <a:ext cx="871537"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69003" name="文本框 169002"/>
          <p:cNvSpPr txBox="1"/>
          <p:nvPr/>
        </p:nvSpPr>
        <p:spPr>
          <a:xfrm>
            <a:off x="1406525" y="2462213"/>
            <a:ext cx="871538"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169004" name="直接连接符 169003"/>
          <p:cNvSpPr/>
          <p:nvPr/>
        </p:nvSpPr>
        <p:spPr>
          <a:xfrm>
            <a:off x="1828800" y="2190750"/>
            <a:ext cx="0" cy="304800"/>
          </a:xfrm>
          <a:prstGeom prst="line">
            <a:avLst/>
          </a:prstGeom>
          <a:ln w="9525" cap="flat" cmpd="sng">
            <a:solidFill>
              <a:schemeClr val="tx1"/>
            </a:solidFill>
            <a:prstDash val="solid"/>
            <a:headEnd type="none" w="med" len="med"/>
            <a:tailEnd type="triangle" w="med" len="med"/>
          </a:ln>
        </p:spPr>
      </p:sp>
      <p:sp>
        <p:nvSpPr>
          <p:cNvPr id="169005" name="直接连接符 169004"/>
          <p:cNvSpPr/>
          <p:nvPr/>
        </p:nvSpPr>
        <p:spPr>
          <a:xfrm flipH="1" flipV="1">
            <a:off x="3733800" y="3733800"/>
            <a:ext cx="1905000" cy="0"/>
          </a:xfrm>
          <a:prstGeom prst="line">
            <a:avLst/>
          </a:prstGeom>
          <a:ln w="9525" cap="flat" cmpd="sng">
            <a:solidFill>
              <a:schemeClr val="tx1"/>
            </a:solidFill>
            <a:prstDash val="solid"/>
            <a:headEnd type="none" w="med" len="med"/>
            <a:tailEnd type="none" w="med" len="med"/>
          </a:ln>
        </p:spPr>
      </p:sp>
      <p:sp>
        <p:nvSpPr>
          <p:cNvPr id="169008" name="文本框 169007"/>
          <p:cNvSpPr txBox="1"/>
          <p:nvPr/>
        </p:nvSpPr>
        <p:spPr>
          <a:xfrm>
            <a:off x="3136900" y="1498600"/>
            <a:ext cx="12192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组织讨论</a:t>
            </a:r>
            <a:endParaRPr lang="zh-CN" altLang="en-US" sz="1200" dirty="0">
              <a:solidFill>
                <a:schemeClr val="accent2"/>
              </a:solidFill>
              <a:latin typeface="Times New Roman" panose="02020603050405020304" charset="0"/>
            </a:endParaRPr>
          </a:p>
        </p:txBody>
      </p:sp>
      <p:sp>
        <p:nvSpPr>
          <p:cNvPr id="169009" name="直接连接符 169008"/>
          <p:cNvSpPr/>
          <p:nvPr/>
        </p:nvSpPr>
        <p:spPr>
          <a:xfrm>
            <a:off x="3733800" y="1752600"/>
            <a:ext cx="0" cy="228600"/>
          </a:xfrm>
          <a:prstGeom prst="line">
            <a:avLst/>
          </a:prstGeom>
          <a:ln w="9525" cap="flat" cmpd="sng">
            <a:solidFill>
              <a:schemeClr val="tx1"/>
            </a:solidFill>
            <a:prstDash val="solid"/>
            <a:headEnd type="none" w="med" len="med"/>
            <a:tailEnd type="triangle" w="med" len="med"/>
          </a:ln>
        </p:spPr>
      </p:sp>
      <p:sp>
        <p:nvSpPr>
          <p:cNvPr id="169010" name="流程图: 文档 169009"/>
          <p:cNvSpPr/>
          <p:nvPr/>
        </p:nvSpPr>
        <p:spPr>
          <a:xfrm>
            <a:off x="3403600" y="2022475"/>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部门人员</a:t>
            </a:r>
            <a:endParaRPr lang="zh-CN" altLang="en-US" sz="1200" dirty="0">
              <a:latin typeface="Times New Roman" panose="02020603050405020304" charset="0"/>
            </a:endParaRPr>
          </a:p>
          <a:p>
            <a:pPr algn="ctr"/>
            <a:r>
              <a:rPr lang="zh-CN" altLang="en-US" sz="1200" dirty="0">
                <a:latin typeface="Times New Roman" panose="02020603050405020304" charset="0"/>
              </a:rPr>
              <a:t>定编方案</a:t>
            </a:r>
            <a:endParaRPr lang="zh-CN" altLang="en-US" sz="1200">
              <a:latin typeface="Times New Roman" panose="02020603050405020304" charset="0"/>
            </a:endParaRPr>
          </a:p>
        </p:txBody>
      </p:sp>
      <p:sp>
        <p:nvSpPr>
          <p:cNvPr id="169011" name="直接连接符 169010"/>
          <p:cNvSpPr/>
          <p:nvPr/>
        </p:nvSpPr>
        <p:spPr>
          <a:xfrm>
            <a:off x="3733800" y="2590800"/>
            <a:ext cx="0" cy="228600"/>
          </a:xfrm>
          <a:prstGeom prst="line">
            <a:avLst/>
          </a:prstGeom>
          <a:ln w="9525" cap="flat" cmpd="sng">
            <a:solidFill>
              <a:schemeClr val="tx1"/>
            </a:solidFill>
            <a:prstDash val="solid"/>
            <a:headEnd type="none" w="med" len="med"/>
            <a:tailEnd type="triangle" w="med" len="med"/>
          </a:ln>
        </p:spPr>
      </p:sp>
      <p:sp>
        <p:nvSpPr>
          <p:cNvPr id="169012" name="文本框 169011"/>
          <p:cNvSpPr txBox="1"/>
          <p:nvPr/>
        </p:nvSpPr>
        <p:spPr>
          <a:xfrm>
            <a:off x="3327400" y="3187700"/>
            <a:ext cx="871538"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69013" name="直接连接符 169012"/>
          <p:cNvSpPr/>
          <p:nvPr/>
        </p:nvSpPr>
        <p:spPr>
          <a:xfrm>
            <a:off x="3733800" y="2997200"/>
            <a:ext cx="0" cy="228600"/>
          </a:xfrm>
          <a:prstGeom prst="line">
            <a:avLst/>
          </a:prstGeom>
          <a:ln w="9525" cap="flat" cmpd="sng">
            <a:solidFill>
              <a:schemeClr val="tx1"/>
            </a:solidFill>
            <a:prstDash val="solid"/>
            <a:headEnd type="none" w="med" len="med"/>
            <a:tailEnd type="triangle" w="med" len="med"/>
          </a:ln>
        </p:spPr>
      </p:sp>
      <p:sp>
        <p:nvSpPr>
          <p:cNvPr id="169014" name="流程图: 文档 169013"/>
          <p:cNvSpPr/>
          <p:nvPr/>
        </p:nvSpPr>
        <p:spPr>
          <a:xfrm>
            <a:off x="5334000" y="2133600"/>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部门人员</a:t>
            </a:r>
            <a:endParaRPr lang="zh-CN" altLang="en-US" sz="1200" dirty="0">
              <a:latin typeface="Times New Roman" panose="02020603050405020304" charset="0"/>
            </a:endParaRPr>
          </a:p>
          <a:p>
            <a:pPr algn="ctr"/>
            <a:r>
              <a:rPr lang="zh-CN" altLang="en-US" sz="1200" dirty="0">
                <a:latin typeface="Times New Roman" panose="02020603050405020304" charset="0"/>
              </a:rPr>
              <a:t>定编方案</a:t>
            </a:r>
            <a:endParaRPr lang="zh-CN" altLang="en-US" sz="1200">
              <a:latin typeface="Times New Roman" panose="02020603050405020304" charset="0"/>
            </a:endParaRPr>
          </a:p>
        </p:txBody>
      </p:sp>
      <p:sp>
        <p:nvSpPr>
          <p:cNvPr id="169015" name="直接连接符 169014"/>
          <p:cNvSpPr/>
          <p:nvPr/>
        </p:nvSpPr>
        <p:spPr>
          <a:xfrm>
            <a:off x="5638800" y="3352800"/>
            <a:ext cx="0" cy="381000"/>
          </a:xfrm>
          <a:prstGeom prst="line">
            <a:avLst/>
          </a:prstGeom>
          <a:ln w="9525" cap="flat" cmpd="sng">
            <a:solidFill>
              <a:schemeClr val="tx1"/>
            </a:solidFill>
            <a:prstDash val="solid"/>
            <a:headEnd type="none" w="med" len="med"/>
            <a:tailEnd type="none" w="med" len="med"/>
          </a:ln>
        </p:spPr>
      </p:sp>
      <p:sp>
        <p:nvSpPr>
          <p:cNvPr id="169016" name="流程图: 文档 169015"/>
          <p:cNvSpPr/>
          <p:nvPr/>
        </p:nvSpPr>
        <p:spPr>
          <a:xfrm>
            <a:off x="3390900" y="4064000"/>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部门人员</a:t>
            </a:r>
            <a:endParaRPr lang="zh-CN" altLang="en-US" sz="1200" dirty="0">
              <a:latin typeface="Times New Roman" panose="02020603050405020304" charset="0"/>
            </a:endParaRPr>
          </a:p>
          <a:p>
            <a:pPr algn="ctr"/>
            <a:r>
              <a:rPr lang="zh-CN" altLang="en-US" sz="1200" dirty="0">
                <a:latin typeface="Times New Roman" panose="02020603050405020304" charset="0"/>
              </a:rPr>
              <a:t>定编方案</a:t>
            </a:r>
            <a:endParaRPr lang="zh-CN" altLang="en-US" sz="120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02" name="文本框 204801"/>
          <p:cNvSpPr txBox="1"/>
          <p:nvPr/>
        </p:nvSpPr>
        <p:spPr>
          <a:xfrm>
            <a:off x="1084263" y="169863"/>
            <a:ext cx="2840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借用单位</a:t>
            </a:r>
            <a:endParaRPr lang="zh-CN" altLang="en-US" sz="1600" dirty="0">
              <a:latin typeface="Times New Roman" panose="02020603050405020304" charset="0"/>
            </a:endParaRPr>
          </a:p>
        </p:txBody>
      </p:sp>
      <p:sp>
        <p:nvSpPr>
          <p:cNvPr id="204803" name="直接连接符 204802"/>
          <p:cNvSpPr/>
          <p:nvPr/>
        </p:nvSpPr>
        <p:spPr>
          <a:xfrm flipV="1">
            <a:off x="914400" y="457200"/>
            <a:ext cx="3019425" cy="0"/>
          </a:xfrm>
          <a:prstGeom prst="line">
            <a:avLst/>
          </a:prstGeom>
          <a:ln w="9525" cap="flat" cmpd="sng">
            <a:solidFill>
              <a:schemeClr val="tx1"/>
            </a:solidFill>
            <a:prstDash val="solid"/>
            <a:headEnd type="none" w="med" len="med"/>
            <a:tailEnd type="none" w="med" len="med"/>
          </a:ln>
        </p:spPr>
      </p:sp>
      <p:sp>
        <p:nvSpPr>
          <p:cNvPr id="204805" name="文本框 204804"/>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印章、证照外借程序</a:t>
            </a:r>
            <a:endParaRPr lang="zh-CN" altLang="en-US" sz="1600" b="1" dirty="0">
              <a:solidFill>
                <a:schemeClr val="accent2"/>
              </a:solidFill>
              <a:latin typeface="Times New Roman" panose="02020603050405020304" charset="0"/>
            </a:endParaRPr>
          </a:p>
        </p:txBody>
      </p:sp>
      <p:sp>
        <p:nvSpPr>
          <p:cNvPr id="204806" name="文本框 204805"/>
          <p:cNvSpPr txBox="1"/>
          <p:nvPr/>
        </p:nvSpPr>
        <p:spPr>
          <a:xfrm>
            <a:off x="2854325" y="59690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填写签审单</a:t>
            </a:r>
            <a:endParaRPr lang="zh-CN" altLang="en-US" sz="1200" dirty="0">
              <a:solidFill>
                <a:schemeClr val="accent2"/>
              </a:solidFill>
              <a:latin typeface="Times New Roman" panose="02020603050405020304" charset="0"/>
            </a:endParaRPr>
          </a:p>
        </p:txBody>
      </p:sp>
      <p:sp>
        <p:nvSpPr>
          <p:cNvPr id="204807" name="直接连接符 204806"/>
          <p:cNvSpPr/>
          <p:nvPr/>
        </p:nvSpPr>
        <p:spPr>
          <a:xfrm>
            <a:off x="3403600" y="1854200"/>
            <a:ext cx="0" cy="228600"/>
          </a:xfrm>
          <a:prstGeom prst="line">
            <a:avLst/>
          </a:prstGeom>
          <a:ln w="9525" cap="flat" cmpd="sng">
            <a:solidFill>
              <a:schemeClr val="tx1"/>
            </a:solidFill>
            <a:prstDash val="solid"/>
            <a:headEnd type="none" w="med" len="med"/>
            <a:tailEnd type="triangle" w="med" len="med"/>
          </a:ln>
        </p:spPr>
      </p:sp>
      <p:sp>
        <p:nvSpPr>
          <p:cNvPr id="204808" name="流程图: 文档 204807"/>
          <p:cNvSpPr/>
          <p:nvPr/>
        </p:nvSpPr>
        <p:spPr>
          <a:xfrm>
            <a:off x="3100388" y="8969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4809" name="文本框 204808"/>
          <p:cNvSpPr txBox="1"/>
          <p:nvPr/>
        </p:nvSpPr>
        <p:spPr>
          <a:xfrm>
            <a:off x="3082925" y="1019175"/>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4810" name="文本框 204809"/>
          <p:cNvSpPr txBox="1"/>
          <p:nvPr/>
        </p:nvSpPr>
        <p:spPr>
          <a:xfrm>
            <a:off x="2895600" y="2052638"/>
            <a:ext cx="1033463"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204811" name="直接连接符 204810"/>
          <p:cNvSpPr/>
          <p:nvPr/>
        </p:nvSpPr>
        <p:spPr>
          <a:xfrm>
            <a:off x="1646238" y="3125788"/>
            <a:ext cx="0" cy="319087"/>
          </a:xfrm>
          <a:prstGeom prst="line">
            <a:avLst/>
          </a:prstGeom>
          <a:ln w="9525" cap="flat" cmpd="sng">
            <a:solidFill>
              <a:schemeClr val="tx1"/>
            </a:solidFill>
            <a:prstDash val="solid"/>
            <a:headEnd type="none" w="med" len="med"/>
            <a:tailEnd type="triangle" w="med" len="med"/>
          </a:ln>
        </p:spPr>
      </p:sp>
      <p:sp>
        <p:nvSpPr>
          <p:cNvPr id="204812" name="流程图: 文档 204811"/>
          <p:cNvSpPr/>
          <p:nvPr/>
        </p:nvSpPr>
        <p:spPr>
          <a:xfrm>
            <a:off x="1347788" y="26289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4813" name="文本框 204812"/>
          <p:cNvSpPr txBox="1"/>
          <p:nvPr/>
        </p:nvSpPr>
        <p:spPr>
          <a:xfrm>
            <a:off x="1330325" y="2751138"/>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4814" name="文本框 204813"/>
          <p:cNvSpPr txBox="1"/>
          <p:nvPr/>
        </p:nvSpPr>
        <p:spPr>
          <a:xfrm>
            <a:off x="1143000" y="3432175"/>
            <a:ext cx="103346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行政科登记经办人签字</a:t>
            </a:r>
            <a:endParaRPr lang="zh-CN" altLang="en-US" sz="1200" dirty="0">
              <a:solidFill>
                <a:schemeClr val="accent2"/>
              </a:solidFill>
              <a:latin typeface="Times New Roman" panose="02020603050405020304" charset="0"/>
            </a:endParaRPr>
          </a:p>
        </p:txBody>
      </p:sp>
      <p:sp>
        <p:nvSpPr>
          <p:cNvPr id="204815" name="椭圆 204814"/>
          <p:cNvSpPr/>
          <p:nvPr/>
        </p:nvSpPr>
        <p:spPr>
          <a:xfrm>
            <a:off x="1476375" y="4429125"/>
            <a:ext cx="304800" cy="304800"/>
          </a:xfrm>
          <a:prstGeom prst="ellipse">
            <a:avLst/>
          </a:prstGeom>
          <a:noFill/>
          <a:ln w="9525" cap="flat" cmpd="sng">
            <a:solidFill>
              <a:srgbClr val="FF3300"/>
            </a:solidFill>
            <a:prstDash val="solid"/>
            <a:headEnd type="none" w="med" len="med"/>
            <a:tailEnd type="none" w="med" len="med"/>
          </a:ln>
        </p:spPr>
        <p:txBody>
          <a:bodyPr/>
          <a:p>
            <a:endParaRPr lang="zh-CN" altLang="en-US"/>
          </a:p>
        </p:txBody>
      </p:sp>
      <p:sp>
        <p:nvSpPr>
          <p:cNvPr id="204816" name="文本框 204815"/>
          <p:cNvSpPr txBox="1"/>
          <p:nvPr/>
        </p:nvSpPr>
        <p:spPr>
          <a:xfrm>
            <a:off x="1485900" y="4451350"/>
            <a:ext cx="314325" cy="274638"/>
          </a:xfrm>
          <a:prstGeom prst="rect">
            <a:avLst/>
          </a:prstGeom>
          <a:noFill/>
          <a:ln w="9525">
            <a:noFill/>
          </a:ln>
        </p:spPr>
        <p:txBody>
          <a:bodyPr>
            <a:spAutoFit/>
          </a:bodyPr>
          <a:p>
            <a:pPr>
              <a:spcBef>
                <a:spcPct val="50000"/>
              </a:spcBef>
            </a:pPr>
            <a:r>
              <a:rPr lang="zh-CN" altLang="en-US" sz="1200">
                <a:solidFill>
                  <a:srgbClr val="FF3300"/>
                </a:solidFill>
                <a:latin typeface="Times New Roman" panose="02020603050405020304" charset="0"/>
              </a:rPr>
              <a:t>印</a:t>
            </a:r>
            <a:endParaRPr lang="zh-CN" altLang="en-US" sz="1200">
              <a:solidFill>
                <a:srgbClr val="FF3300"/>
              </a:solidFill>
              <a:latin typeface="Times New Roman" panose="02020603050405020304" charset="0"/>
            </a:endParaRPr>
          </a:p>
        </p:txBody>
      </p:sp>
      <p:sp>
        <p:nvSpPr>
          <p:cNvPr id="204817" name="椭圆 204816"/>
          <p:cNvSpPr/>
          <p:nvPr/>
        </p:nvSpPr>
        <p:spPr>
          <a:xfrm>
            <a:off x="3233738" y="4457700"/>
            <a:ext cx="304800" cy="304800"/>
          </a:xfrm>
          <a:prstGeom prst="ellipse">
            <a:avLst/>
          </a:prstGeom>
          <a:noFill/>
          <a:ln w="9525" cap="flat" cmpd="sng">
            <a:solidFill>
              <a:srgbClr val="FF3300"/>
            </a:solidFill>
            <a:prstDash val="solid"/>
            <a:headEnd type="none" w="med" len="med"/>
            <a:tailEnd type="none" w="med" len="med"/>
          </a:ln>
        </p:spPr>
        <p:txBody>
          <a:bodyPr/>
          <a:p>
            <a:endParaRPr lang="zh-CN" altLang="en-US"/>
          </a:p>
        </p:txBody>
      </p:sp>
      <p:sp>
        <p:nvSpPr>
          <p:cNvPr id="204818" name="文本框 204817"/>
          <p:cNvSpPr txBox="1"/>
          <p:nvPr/>
        </p:nvSpPr>
        <p:spPr>
          <a:xfrm>
            <a:off x="3243263" y="4479925"/>
            <a:ext cx="314325" cy="274638"/>
          </a:xfrm>
          <a:prstGeom prst="rect">
            <a:avLst/>
          </a:prstGeom>
          <a:noFill/>
          <a:ln w="9525">
            <a:noFill/>
          </a:ln>
        </p:spPr>
        <p:txBody>
          <a:bodyPr>
            <a:spAutoFit/>
          </a:bodyPr>
          <a:p>
            <a:pPr>
              <a:spcBef>
                <a:spcPct val="50000"/>
              </a:spcBef>
            </a:pPr>
            <a:r>
              <a:rPr lang="zh-CN" altLang="en-US" sz="1200">
                <a:solidFill>
                  <a:srgbClr val="FF3300"/>
                </a:solidFill>
                <a:latin typeface="Times New Roman" panose="02020603050405020304" charset="0"/>
              </a:rPr>
              <a:t>印</a:t>
            </a:r>
            <a:endParaRPr lang="zh-CN" altLang="en-US" sz="1200">
              <a:solidFill>
                <a:srgbClr val="FF3300"/>
              </a:solidFill>
              <a:latin typeface="Times New Roman" panose="02020603050405020304" charset="0"/>
            </a:endParaRPr>
          </a:p>
        </p:txBody>
      </p:sp>
      <p:sp>
        <p:nvSpPr>
          <p:cNvPr id="204819" name="直接连接符 204818"/>
          <p:cNvSpPr/>
          <p:nvPr/>
        </p:nvSpPr>
        <p:spPr>
          <a:xfrm flipH="1">
            <a:off x="3400425" y="4784725"/>
            <a:ext cx="0" cy="304800"/>
          </a:xfrm>
          <a:prstGeom prst="line">
            <a:avLst/>
          </a:prstGeom>
          <a:ln w="9525" cap="flat" cmpd="sng">
            <a:solidFill>
              <a:schemeClr val="tx1"/>
            </a:solidFill>
            <a:prstDash val="solid"/>
            <a:headEnd type="none" w="med" len="med"/>
            <a:tailEnd type="triangle" w="med" len="med"/>
          </a:ln>
        </p:spPr>
      </p:sp>
      <p:sp>
        <p:nvSpPr>
          <p:cNvPr id="204820" name="文本框 204819"/>
          <p:cNvSpPr txBox="1"/>
          <p:nvPr/>
        </p:nvSpPr>
        <p:spPr>
          <a:xfrm>
            <a:off x="3019425" y="4565650"/>
            <a:ext cx="838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使用</a:t>
            </a:r>
            <a:endParaRPr lang="zh-CN" altLang="en-US" sz="1200" dirty="0">
              <a:solidFill>
                <a:schemeClr val="accent2"/>
              </a:solidFill>
              <a:latin typeface="Times New Roman" panose="02020603050405020304" charset="0"/>
            </a:endParaRPr>
          </a:p>
        </p:txBody>
      </p:sp>
      <p:sp>
        <p:nvSpPr>
          <p:cNvPr id="204821" name="椭圆 204820"/>
          <p:cNvSpPr/>
          <p:nvPr/>
        </p:nvSpPr>
        <p:spPr>
          <a:xfrm>
            <a:off x="1482725" y="5076825"/>
            <a:ext cx="304800" cy="304800"/>
          </a:xfrm>
          <a:prstGeom prst="ellipse">
            <a:avLst/>
          </a:prstGeom>
          <a:noFill/>
          <a:ln w="9525" cap="flat" cmpd="sng">
            <a:solidFill>
              <a:srgbClr val="FF3300"/>
            </a:solidFill>
            <a:prstDash val="solid"/>
            <a:headEnd type="none" w="med" len="med"/>
            <a:tailEnd type="none" w="med" len="med"/>
          </a:ln>
        </p:spPr>
        <p:txBody>
          <a:bodyPr/>
          <a:p>
            <a:endParaRPr lang="zh-CN" altLang="en-US"/>
          </a:p>
        </p:txBody>
      </p:sp>
      <p:sp>
        <p:nvSpPr>
          <p:cNvPr id="204822" name="文本框 204821"/>
          <p:cNvSpPr txBox="1"/>
          <p:nvPr/>
        </p:nvSpPr>
        <p:spPr>
          <a:xfrm>
            <a:off x="1492250" y="5099050"/>
            <a:ext cx="314325" cy="274638"/>
          </a:xfrm>
          <a:prstGeom prst="rect">
            <a:avLst/>
          </a:prstGeom>
          <a:noFill/>
          <a:ln w="9525">
            <a:noFill/>
          </a:ln>
        </p:spPr>
        <p:txBody>
          <a:bodyPr>
            <a:spAutoFit/>
          </a:bodyPr>
          <a:p>
            <a:pPr>
              <a:spcBef>
                <a:spcPct val="50000"/>
              </a:spcBef>
            </a:pPr>
            <a:r>
              <a:rPr lang="zh-CN" altLang="en-US" sz="1200">
                <a:solidFill>
                  <a:srgbClr val="FF3300"/>
                </a:solidFill>
                <a:latin typeface="Times New Roman" panose="02020603050405020304" charset="0"/>
              </a:rPr>
              <a:t>印</a:t>
            </a:r>
            <a:endParaRPr lang="zh-CN" altLang="en-US" sz="1200">
              <a:solidFill>
                <a:srgbClr val="FF3300"/>
              </a:solidFill>
              <a:latin typeface="Times New Roman" panose="02020603050405020304" charset="0"/>
            </a:endParaRPr>
          </a:p>
        </p:txBody>
      </p:sp>
      <p:sp>
        <p:nvSpPr>
          <p:cNvPr id="204823" name="直接连接符 204822"/>
          <p:cNvSpPr/>
          <p:nvPr/>
        </p:nvSpPr>
        <p:spPr>
          <a:xfrm>
            <a:off x="1647825" y="5376863"/>
            <a:ext cx="0" cy="319087"/>
          </a:xfrm>
          <a:prstGeom prst="line">
            <a:avLst/>
          </a:prstGeom>
          <a:ln w="9525" cap="flat" cmpd="sng">
            <a:solidFill>
              <a:schemeClr val="tx1"/>
            </a:solidFill>
            <a:prstDash val="solid"/>
            <a:headEnd type="none" w="med" len="med"/>
            <a:tailEnd type="triangle" w="med" len="med"/>
          </a:ln>
        </p:spPr>
      </p:sp>
      <p:sp>
        <p:nvSpPr>
          <p:cNvPr id="204824" name="文本框 204823"/>
          <p:cNvSpPr txBox="1"/>
          <p:nvPr/>
        </p:nvSpPr>
        <p:spPr>
          <a:xfrm>
            <a:off x="1203325" y="5664200"/>
            <a:ext cx="915988"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归还检查并记录</a:t>
            </a:r>
            <a:endParaRPr lang="zh-CN" altLang="en-US" sz="1200" dirty="0">
              <a:solidFill>
                <a:schemeClr val="accent2"/>
              </a:solidFill>
              <a:latin typeface="Times New Roman" panose="02020603050405020304" charset="0"/>
            </a:endParaRPr>
          </a:p>
        </p:txBody>
      </p:sp>
      <p:sp>
        <p:nvSpPr>
          <p:cNvPr id="204825" name="直接连接符 204824"/>
          <p:cNvSpPr/>
          <p:nvPr/>
        </p:nvSpPr>
        <p:spPr>
          <a:xfrm>
            <a:off x="1800225" y="4581525"/>
            <a:ext cx="1447800" cy="0"/>
          </a:xfrm>
          <a:prstGeom prst="line">
            <a:avLst/>
          </a:prstGeom>
          <a:ln w="9525" cap="flat" cmpd="sng">
            <a:solidFill>
              <a:schemeClr val="tx1"/>
            </a:solidFill>
            <a:prstDash val="solid"/>
            <a:headEnd type="none" w="med" len="med"/>
            <a:tailEnd type="triangle" w="med" len="med"/>
          </a:ln>
        </p:spPr>
      </p:sp>
      <p:sp>
        <p:nvSpPr>
          <p:cNvPr id="204826" name="直接连接符 204825"/>
          <p:cNvSpPr/>
          <p:nvPr/>
        </p:nvSpPr>
        <p:spPr>
          <a:xfrm flipH="1">
            <a:off x="1800225" y="5189538"/>
            <a:ext cx="1295400" cy="1587"/>
          </a:xfrm>
          <a:prstGeom prst="line">
            <a:avLst/>
          </a:prstGeom>
          <a:ln w="9525" cap="flat" cmpd="sng">
            <a:solidFill>
              <a:schemeClr val="tx1"/>
            </a:solidFill>
            <a:prstDash val="solid"/>
            <a:headEnd type="none" w="med" len="med"/>
            <a:tailEnd type="triangle" w="med" len="med"/>
          </a:ln>
        </p:spPr>
      </p:sp>
      <p:sp>
        <p:nvSpPr>
          <p:cNvPr id="204827" name="直接连接符 204826"/>
          <p:cNvSpPr/>
          <p:nvPr/>
        </p:nvSpPr>
        <p:spPr>
          <a:xfrm flipH="1">
            <a:off x="1981200" y="2844800"/>
            <a:ext cx="2971800" cy="0"/>
          </a:xfrm>
          <a:prstGeom prst="line">
            <a:avLst/>
          </a:prstGeom>
          <a:ln w="9525" cap="flat" cmpd="sng">
            <a:solidFill>
              <a:schemeClr val="tx1"/>
            </a:solidFill>
            <a:prstDash val="solid"/>
            <a:headEnd type="none" w="med" len="med"/>
            <a:tailEnd type="triangle" w="med" len="med"/>
          </a:ln>
        </p:spPr>
      </p:sp>
      <p:sp>
        <p:nvSpPr>
          <p:cNvPr id="204828" name="直接连接符 204827"/>
          <p:cNvSpPr/>
          <p:nvPr/>
        </p:nvSpPr>
        <p:spPr>
          <a:xfrm>
            <a:off x="3403600" y="1447800"/>
            <a:ext cx="0" cy="228600"/>
          </a:xfrm>
          <a:prstGeom prst="line">
            <a:avLst/>
          </a:prstGeom>
          <a:ln w="9525" cap="flat" cmpd="sng">
            <a:solidFill>
              <a:schemeClr val="tx1"/>
            </a:solidFill>
            <a:prstDash val="solid"/>
            <a:headEnd type="none" w="med" len="med"/>
            <a:tailEnd type="triangle" w="med" len="med"/>
          </a:ln>
        </p:spPr>
      </p:sp>
      <p:sp>
        <p:nvSpPr>
          <p:cNvPr id="204829" name="文本框 204828"/>
          <p:cNvSpPr txBox="1"/>
          <p:nvPr/>
        </p:nvSpPr>
        <p:spPr>
          <a:xfrm>
            <a:off x="2844800" y="161290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204830" name="直接连接符 204829"/>
          <p:cNvSpPr/>
          <p:nvPr/>
        </p:nvSpPr>
        <p:spPr>
          <a:xfrm>
            <a:off x="1647825" y="6088063"/>
            <a:ext cx="0" cy="319087"/>
          </a:xfrm>
          <a:prstGeom prst="line">
            <a:avLst/>
          </a:prstGeom>
          <a:ln w="9525" cap="flat" cmpd="sng">
            <a:solidFill>
              <a:schemeClr val="tx1"/>
            </a:solidFill>
            <a:prstDash val="solid"/>
            <a:headEnd type="none" w="med" len="med"/>
            <a:tailEnd type="triangle" w="med" len="med"/>
          </a:ln>
        </p:spPr>
      </p:sp>
      <p:sp>
        <p:nvSpPr>
          <p:cNvPr id="204831" name="文本框 204830"/>
          <p:cNvSpPr txBox="1"/>
          <p:nvPr/>
        </p:nvSpPr>
        <p:spPr>
          <a:xfrm>
            <a:off x="1366838" y="6388100"/>
            <a:ext cx="587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保管</a:t>
            </a:r>
            <a:endParaRPr lang="zh-CN" altLang="en-US" sz="1200" dirty="0">
              <a:solidFill>
                <a:schemeClr val="accent2"/>
              </a:solidFill>
              <a:latin typeface="Times New Roman" panose="02020603050405020304" charset="0"/>
            </a:endParaRPr>
          </a:p>
        </p:txBody>
      </p:sp>
      <p:sp>
        <p:nvSpPr>
          <p:cNvPr id="204832" name="直接连接符 204831"/>
          <p:cNvSpPr/>
          <p:nvPr/>
        </p:nvSpPr>
        <p:spPr>
          <a:xfrm>
            <a:off x="1646238" y="3856038"/>
            <a:ext cx="0" cy="319087"/>
          </a:xfrm>
          <a:prstGeom prst="line">
            <a:avLst/>
          </a:prstGeom>
          <a:ln w="9525" cap="flat" cmpd="sng">
            <a:solidFill>
              <a:schemeClr val="tx1"/>
            </a:solidFill>
            <a:prstDash val="solid"/>
            <a:headEnd type="none" w="med" len="med"/>
            <a:tailEnd type="triangle" w="med" len="med"/>
          </a:ln>
        </p:spPr>
      </p:sp>
      <p:sp>
        <p:nvSpPr>
          <p:cNvPr id="204833" name="文本框 204832"/>
          <p:cNvSpPr txBox="1"/>
          <p:nvPr/>
        </p:nvSpPr>
        <p:spPr>
          <a:xfrm>
            <a:off x="1092200" y="4162425"/>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行政科长签审</a:t>
            </a:r>
            <a:endParaRPr lang="zh-CN" altLang="en-US" sz="1200" dirty="0">
              <a:solidFill>
                <a:schemeClr val="accent2"/>
              </a:solidFill>
              <a:latin typeface="Times New Roman" panose="02020603050405020304" charset="0"/>
            </a:endParaRPr>
          </a:p>
        </p:txBody>
      </p:sp>
      <p:sp>
        <p:nvSpPr>
          <p:cNvPr id="204834" name="直接连接符 204833"/>
          <p:cNvSpPr/>
          <p:nvPr/>
        </p:nvSpPr>
        <p:spPr>
          <a:xfrm flipV="1">
            <a:off x="3721100" y="2184400"/>
            <a:ext cx="1066800" cy="0"/>
          </a:xfrm>
          <a:prstGeom prst="line">
            <a:avLst/>
          </a:prstGeom>
          <a:ln w="9525" cap="flat" cmpd="sng">
            <a:solidFill>
              <a:schemeClr val="tx1"/>
            </a:solidFill>
            <a:prstDash val="solid"/>
            <a:headEnd type="none" w="med" len="med"/>
            <a:tailEnd type="triangle" w="med" len="med"/>
          </a:ln>
        </p:spPr>
      </p:sp>
      <p:sp>
        <p:nvSpPr>
          <p:cNvPr id="204835" name="流程图: 文档 204834"/>
          <p:cNvSpPr/>
          <p:nvPr/>
        </p:nvSpPr>
        <p:spPr>
          <a:xfrm>
            <a:off x="4805363" y="19526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4836" name="文本框 204835"/>
          <p:cNvSpPr txBox="1"/>
          <p:nvPr/>
        </p:nvSpPr>
        <p:spPr>
          <a:xfrm>
            <a:off x="4787900" y="2074863"/>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4837" name="文本框 204836"/>
          <p:cNvSpPr txBox="1"/>
          <p:nvPr/>
        </p:nvSpPr>
        <p:spPr>
          <a:xfrm>
            <a:off x="3695700" y="1930400"/>
            <a:ext cx="1143000" cy="47625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总经理章和</a:t>
            </a:r>
            <a:endParaRPr lang="zh-CN" altLang="en-US" sz="1200" dirty="0">
              <a:solidFill>
                <a:schemeClr val="accent2"/>
              </a:solidFill>
              <a:latin typeface="Times New Roman" panose="02020603050405020304" charset="0"/>
            </a:endParaRPr>
          </a:p>
          <a:p>
            <a:pPr algn="ctr">
              <a:lnSpc>
                <a:spcPct val="60000"/>
              </a:lnSpc>
              <a:spcBef>
                <a:spcPct val="50000"/>
              </a:spcBef>
            </a:pPr>
            <a:r>
              <a:rPr lang="zh-CN" altLang="en-US" sz="1200" dirty="0">
                <a:solidFill>
                  <a:schemeClr val="accent2"/>
                </a:solidFill>
                <a:latin typeface="Times New Roman" panose="02020603050405020304" charset="0"/>
              </a:rPr>
              <a:t>法人印章</a:t>
            </a:r>
            <a:endParaRPr lang="zh-CN" altLang="en-US" sz="1200">
              <a:solidFill>
                <a:schemeClr val="accent2"/>
              </a:solidFill>
              <a:latin typeface="Times New Roman" panose="02020603050405020304" charset="0"/>
            </a:endParaRPr>
          </a:p>
        </p:txBody>
      </p:sp>
      <p:sp>
        <p:nvSpPr>
          <p:cNvPr id="204838" name="直接连接符 204837"/>
          <p:cNvSpPr/>
          <p:nvPr/>
        </p:nvSpPr>
        <p:spPr>
          <a:xfrm>
            <a:off x="5143500" y="2501900"/>
            <a:ext cx="0" cy="228600"/>
          </a:xfrm>
          <a:prstGeom prst="line">
            <a:avLst/>
          </a:prstGeom>
          <a:ln w="9525" cap="flat" cmpd="sng">
            <a:solidFill>
              <a:schemeClr val="tx1"/>
            </a:solidFill>
            <a:prstDash val="solid"/>
            <a:headEnd type="none" w="med" len="med"/>
            <a:tailEnd type="triangle" w="med" len="med"/>
          </a:ln>
        </p:spPr>
      </p:sp>
      <p:sp>
        <p:nvSpPr>
          <p:cNvPr id="204839" name="文本框 204838"/>
          <p:cNvSpPr txBox="1"/>
          <p:nvPr/>
        </p:nvSpPr>
        <p:spPr>
          <a:xfrm>
            <a:off x="4826000" y="2705100"/>
            <a:ext cx="6858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5826" name="文本框 205825"/>
          <p:cNvSpPr txBox="1"/>
          <p:nvPr/>
        </p:nvSpPr>
        <p:spPr>
          <a:xfrm>
            <a:off x="1160463" y="169863"/>
            <a:ext cx="2840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使用单位</a:t>
            </a:r>
            <a:endParaRPr lang="zh-CN" altLang="en-US" sz="1600" dirty="0">
              <a:latin typeface="Times New Roman" panose="02020603050405020304" charset="0"/>
            </a:endParaRPr>
          </a:p>
        </p:txBody>
      </p:sp>
      <p:sp>
        <p:nvSpPr>
          <p:cNvPr id="205827" name="直接连接符 205826"/>
          <p:cNvSpPr/>
          <p:nvPr/>
        </p:nvSpPr>
        <p:spPr>
          <a:xfrm flipV="1">
            <a:off x="990600" y="457200"/>
            <a:ext cx="3352800" cy="0"/>
          </a:xfrm>
          <a:prstGeom prst="line">
            <a:avLst/>
          </a:prstGeom>
          <a:ln w="9525" cap="flat" cmpd="sng">
            <a:solidFill>
              <a:schemeClr val="tx1"/>
            </a:solidFill>
            <a:prstDash val="solid"/>
            <a:headEnd type="none" w="med" len="med"/>
            <a:tailEnd type="none" w="med" len="med"/>
          </a:ln>
        </p:spPr>
      </p:sp>
      <p:sp>
        <p:nvSpPr>
          <p:cNvPr id="205829" name="文本框 205828"/>
          <p:cNvSpPr txBox="1"/>
          <p:nvPr/>
        </p:nvSpPr>
        <p:spPr>
          <a:xfrm>
            <a:off x="0" y="0"/>
            <a:ext cx="428625" cy="3200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证照复印使用程序</a:t>
            </a:r>
            <a:endParaRPr lang="zh-CN" altLang="en-US" sz="1600" b="1" dirty="0">
              <a:solidFill>
                <a:schemeClr val="accent2"/>
              </a:solidFill>
              <a:latin typeface="Times New Roman" panose="02020603050405020304" charset="0"/>
            </a:endParaRPr>
          </a:p>
        </p:txBody>
      </p:sp>
      <p:sp>
        <p:nvSpPr>
          <p:cNvPr id="205830" name="文本框 205829"/>
          <p:cNvSpPr txBox="1"/>
          <p:nvPr/>
        </p:nvSpPr>
        <p:spPr>
          <a:xfrm>
            <a:off x="2930525" y="53340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填写签审单</a:t>
            </a:r>
            <a:endParaRPr lang="zh-CN" altLang="en-US" sz="1200" dirty="0">
              <a:solidFill>
                <a:schemeClr val="accent2"/>
              </a:solidFill>
              <a:latin typeface="Times New Roman" panose="02020603050405020304" charset="0"/>
            </a:endParaRPr>
          </a:p>
        </p:txBody>
      </p:sp>
      <p:sp>
        <p:nvSpPr>
          <p:cNvPr id="205831" name="直接连接符 205830"/>
          <p:cNvSpPr/>
          <p:nvPr/>
        </p:nvSpPr>
        <p:spPr>
          <a:xfrm>
            <a:off x="3475038" y="1325563"/>
            <a:ext cx="0" cy="319087"/>
          </a:xfrm>
          <a:prstGeom prst="line">
            <a:avLst/>
          </a:prstGeom>
          <a:ln w="9525" cap="flat" cmpd="sng">
            <a:solidFill>
              <a:schemeClr val="tx1"/>
            </a:solidFill>
            <a:prstDash val="solid"/>
            <a:headEnd type="none" w="med" len="med"/>
            <a:tailEnd type="triangle" w="med" len="med"/>
          </a:ln>
        </p:spPr>
      </p:sp>
      <p:sp>
        <p:nvSpPr>
          <p:cNvPr id="205832" name="流程图: 文档 205831"/>
          <p:cNvSpPr/>
          <p:nvPr/>
        </p:nvSpPr>
        <p:spPr>
          <a:xfrm>
            <a:off x="3176588" y="8286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5833" name="文本框 205832"/>
          <p:cNvSpPr txBox="1"/>
          <p:nvPr/>
        </p:nvSpPr>
        <p:spPr>
          <a:xfrm>
            <a:off x="3159125" y="950913"/>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5834" name="文本框 205833"/>
          <p:cNvSpPr txBox="1"/>
          <p:nvPr/>
        </p:nvSpPr>
        <p:spPr>
          <a:xfrm>
            <a:off x="2933700" y="163195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205835" name="直接连接符 205834"/>
          <p:cNvSpPr/>
          <p:nvPr/>
        </p:nvSpPr>
        <p:spPr>
          <a:xfrm>
            <a:off x="1722438" y="2617788"/>
            <a:ext cx="0" cy="319087"/>
          </a:xfrm>
          <a:prstGeom prst="line">
            <a:avLst/>
          </a:prstGeom>
          <a:ln w="9525" cap="flat" cmpd="sng">
            <a:solidFill>
              <a:schemeClr val="tx1"/>
            </a:solidFill>
            <a:prstDash val="solid"/>
            <a:headEnd type="none" w="med" len="med"/>
            <a:tailEnd type="triangle" w="med" len="med"/>
          </a:ln>
        </p:spPr>
      </p:sp>
      <p:sp>
        <p:nvSpPr>
          <p:cNvPr id="205836" name="流程图: 文档 205835"/>
          <p:cNvSpPr/>
          <p:nvPr/>
        </p:nvSpPr>
        <p:spPr>
          <a:xfrm>
            <a:off x="1423988" y="21209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5837" name="文本框 205836"/>
          <p:cNvSpPr txBox="1"/>
          <p:nvPr/>
        </p:nvSpPr>
        <p:spPr>
          <a:xfrm>
            <a:off x="1406525" y="2243138"/>
            <a:ext cx="685800"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签审单</a:t>
            </a:r>
            <a:endParaRPr lang="zh-CN" altLang="en-US" sz="1200" dirty="0">
              <a:latin typeface="Times New Roman" panose="02020603050405020304" charset="0"/>
            </a:endParaRPr>
          </a:p>
        </p:txBody>
      </p:sp>
      <p:sp>
        <p:nvSpPr>
          <p:cNvPr id="205838" name="文本框 205837"/>
          <p:cNvSpPr txBox="1"/>
          <p:nvPr/>
        </p:nvSpPr>
        <p:spPr>
          <a:xfrm>
            <a:off x="1219200" y="2924175"/>
            <a:ext cx="103346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行政科登记经办人签字</a:t>
            </a:r>
            <a:endParaRPr lang="zh-CN" altLang="en-US" sz="1200" dirty="0">
              <a:solidFill>
                <a:schemeClr val="accent2"/>
              </a:solidFill>
              <a:latin typeface="Times New Roman" panose="02020603050405020304" charset="0"/>
            </a:endParaRPr>
          </a:p>
        </p:txBody>
      </p:sp>
      <p:sp>
        <p:nvSpPr>
          <p:cNvPr id="205839" name="直接连接符 205838"/>
          <p:cNvSpPr/>
          <p:nvPr/>
        </p:nvSpPr>
        <p:spPr>
          <a:xfrm>
            <a:off x="1725613" y="3937000"/>
            <a:ext cx="0" cy="319088"/>
          </a:xfrm>
          <a:prstGeom prst="line">
            <a:avLst/>
          </a:prstGeom>
          <a:ln w="9525" cap="flat" cmpd="sng">
            <a:solidFill>
              <a:schemeClr val="tx1"/>
            </a:solidFill>
            <a:prstDash val="solid"/>
            <a:headEnd type="none" w="med" len="med"/>
            <a:tailEnd type="triangle" w="med" len="med"/>
          </a:ln>
        </p:spPr>
      </p:sp>
      <p:sp>
        <p:nvSpPr>
          <p:cNvPr id="205840" name="文本框 205839"/>
          <p:cNvSpPr txBox="1"/>
          <p:nvPr/>
        </p:nvSpPr>
        <p:spPr>
          <a:xfrm>
            <a:off x="1279525" y="4211638"/>
            <a:ext cx="9175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证照查阅或复印</a:t>
            </a:r>
            <a:endParaRPr lang="zh-CN" altLang="en-US" sz="1200" dirty="0">
              <a:solidFill>
                <a:schemeClr val="accent2"/>
              </a:solidFill>
              <a:latin typeface="Times New Roman" panose="02020603050405020304" charset="0"/>
            </a:endParaRPr>
          </a:p>
        </p:txBody>
      </p:sp>
      <p:sp>
        <p:nvSpPr>
          <p:cNvPr id="205841" name="直接连接符 205840"/>
          <p:cNvSpPr/>
          <p:nvPr/>
        </p:nvSpPr>
        <p:spPr>
          <a:xfrm>
            <a:off x="1724025" y="4657725"/>
            <a:ext cx="0" cy="319088"/>
          </a:xfrm>
          <a:prstGeom prst="line">
            <a:avLst/>
          </a:prstGeom>
          <a:ln w="9525" cap="flat" cmpd="sng">
            <a:solidFill>
              <a:schemeClr val="tx1"/>
            </a:solidFill>
            <a:prstDash val="solid"/>
            <a:headEnd type="none" w="med" len="med"/>
            <a:tailEnd type="triangle" w="med" len="med"/>
          </a:ln>
        </p:spPr>
      </p:sp>
      <p:sp>
        <p:nvSpPr>
          <p:cNvPr id="205842" name="文本框 205841"/>
          <p:cNvSpPr txBox="1"/>
          <p:nvPr/>
        </p:nvSpPr>
        <p:spPr>
          <a:xfrm>
            <a:off x="1266825" y="4932363"/>
            <a:ext cx="939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原件入库保管</a:t>
            </a:r>
            <a:endParaRPr lang="zh-CN" altLang="en-US" sz="1200" dirty="0">
              <a:solidFill>
                <a:schemeClr val="accent2"/>
              </a:solidFill>
              <a:latin typeface="Times New Roman" panose="02020603050405020304" charset="0"/>
            </a:endParaRPr>
          </a:p>
        </p:txBody>
      </p:sp>
      <p:sp>
        <p:nvSpPr>
          <p:cNvPr id="205843" name="直接连接符 205842"/>
          <p:cNvSpPr/>
          <p:nvPr/>
        </p:nvSpPr>
        <p:spPr>
          <a:xfrm flipH="1" flipV="1">
            <a:off x="2057400" y="2311400"/>
            <a:ext cx="914400" cy="0"/>
          </a:xfrm>
          <a:prstGeom prst="line">
            <a:avLst/>
          </a:prstGeom>
          <a:ln w="9525" cap="flat" cmpd="sng">
            <a:solidFill>
              <a:schemeClr val="tx1"/>
            </a:solidFill>
            <a:prstDash val="solid"/>
            <a:headEnd type="none" w="med" len="med"/>
            <a:tailEnd type="triangle" w="med" len="med"/>
          </a:ln>
        </p:spPr>
      </p:sp>
      <p:sp>
        <p:nvSpPr>
          <p:cNvPr id="205844" name="直接连接符 205843"/>
          <p:cNvSpPr/>
          <p:nvPr/>
        </p:nvSpPr>
        <p:spPr>
          <a:xfrm>
            <a:off x="3487738" y="1854200"/>
            <a:ext cx="0" cy="319088"/>
          </a:xfrm>
          <a:prstGeom prst="line">
            <a:avLst/>
          </a:prstGeom>
          <a:ln w="9525" cap="flat" cmpd="sng">
            <a:solidFill>
              <a:schemeClr val="tx1"/>
            </a:solidFill>
            <a:prstDash val="solid"/>
            <a:headEnd type="none" w="med" len="med"/>
            <a:tailEnd type="triangle" w="med" len="med"/>
          </a:ln>
        </p:spPr>
      </p:sp>
      <p:sp>
        <p:nvSpPr>
          <p:cNvPr id="205845" name="文本框 205844"/>
          <p:cNvSpPr txBox="1"/>
          <p:nvPr/>
        </p:nvSpPr>
        <p:spPr>
          <a:xfrm>
            <a:off x="2946400" y="2160588"/>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205846" name="直接连接符 205845"/>
          <p:cNvSpPr/>
          <p:nvPr/>
        </p:nvSpPr>
        <p:spPr>
          <a:xfrm>
            <a:off x="1722438" y="3376613"/>
            <a:ext cx="0" cy="319087"/>
          </a:xfrm>
          <a:prstGeom prst="line">
            <a:avLst/>
          </a:prstGeom>
          <a:ln w="9525" cap="flat" cmpd="sng">
            <a:solidFill>
              <a:schemeClr val="tx1"/>
            </a:solidFill>
            <a:prstDash val="solid"/>
            <a:headEnd type="none" w="med" len="med"/>
            <a:tailEnd type="triangle" w="med" len="med"/>
          </a:ln>
        </p:spPr>
      </p:sp>
      <p:sp>
        <p:nvSpPr>
          <p:cNvPr id="205847" name="文本框 205846"/>
          <p:cNvSpPr txBox="1"/>
          <p:nvPr/>
        </p:nvSpPr>
        <p:spPr>
          <a:xfrm>
            <a:off x="1130300" y="3683000"/>
            <a:ext cx="1219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行政科长签审</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6852" name="文本框 206851"/>
          <p:cNvSpPr txBox="1"/>
          <p:nvPr/>
        </p:nvSpPr>
        <p:spPr>
          <a:xfrm>
            <a:off x="990600" y="169863"/>
            <a:ext cx="3178175"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使用单位               人事行政部</a:t>
            </a:r>
            <a:endParaRPr lang="zh-CN" altLang="en-US" sz="1600" dirty="0">
              <a:latin typeface="Times New Roman" panose="02020603050405020304" charset="0"/>
            </a:endParaRPr>
          </a:p>
        </p:txBody>
      </p:sp>
      <p:sp>
        <p:nvSpPr>
          <p:cNvPr id="206853" name="直接连接符 206852"/>
          <p:cNvSpPr/>
          <p:nvPr/>
        </p:nvSpPr>
        <p:spPr>
          <a:xfrm flipV="1">
            <a:off x="838200" y="457200"/>
            <a:ext cx="2971800" cy="0"/>
          </a:xfrm>
          <a:prstGeom prst="line">
            <a:avLst/>
          </a:prstGeom>
          <a:ln w="9525" cap="flat" cmpd="sng">
            <a:solidFill>
              <a:schemeClr val="tx1"/>
            </a:solidFill>
            <a:prstDash val="solid"/>
            <a:headEnd type="none" w="med" len="med"/>
            <a:tailEnd type="none" w="med" len="med"/>
          </a:ln>
        </p:spPr>
      </p:sp>
      <p:sp>
        <p:nvSpPr>
          <p:cNvPr id="206855" name="文本框 206854"/>
          <p:cNvSpPr txBox="1"/>
          <p:nvPr/>
        </p:nvSpPr>
        <p:spPr>
          <a:xfrm>
            <a:off x="0" y="0"/>
            <a:ext cx="428625" cy="26670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出门证管理程序</a:t>
            </a:r>
            <a:endParaRPr lang="zh-CN" altLang="en-US" sz="1600" b="1" dirty="0">
              <a:solidFill>
                <a:schemeClr val="accent2"/>
              </a:solidFill>
              <a:latin typeface="Times New Roman" panose="02020603050405020304" charset="0"/>
            </a:endParaRPr>
          </a:p>
        </p:txBody>
      </p:sp>
      <p:sp>
        <p:nvSpPr>
          <p:cNvPr id="206856" name="文本框 206855"/>
          <p:cNvSpPr txBox="1"/>
          <p:nvPr/>
        </p:nvSpPr>
        <p:spPr>
          <a:xfrm>
            <a:off x="2603500" y="571500"/>
            <a:ext cx="1130300" cy="639763"/>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行政科在后勤保管处领取空白出门证</a:t>
            </a:r>
            <a:endParaRPr lang="zh-CN" altLang="en-US" sz="1200" dirty="0">
              <a:solidFill>
                <a:schemeClr val="accent2"/>
              </a:solidFill>
              <a:latin typeface="Times New Roman" panose="02020603050405020304" charset="0"/>
            </a:endParaRPr>
          </a:p>
        </p:txBody>
      </p:sp>
      <p:sp>
        <p:nvSpPr>
          <p:cNvPr id="206857" name="直接连接符 206856"/>
          <p:cNvSpPr/>
          <p:nvPr/>
        </p:nvSpPr>
        <p:spPr>
          <a:xfrm>
            <a:off x="3128963" y="1168400"/>
            <a:ext cx="0" cy="319088"/>
          </a:xfrm>
          <a:prstGeom prst="line">
            <a:avLst/>
          </a:prstGeom>
          <a:ln w="9525" cap="flat" cmpd="sng">
            <a:solidFill>
              <a:schemeClr val="tx1"/>
            </a:solidFill>
            <a:prstDash val="solid"/>
            <a:headEnd type="none" w="med" len="med"/>
            <a:tailEnd type="triangle" w="med" len="med"/>
          </a:ln>
        </p:spPr>
      </p:sp>
      <p:sp>
        <p:nvSpPr>
          <p:cNvPr id="206858" name="文本框 206857"/>
          <p:cNvSpPr txBox="1"/>
          <p:nvPr/>
        </p:nvSpPr>
        <p:spPr>
          <a:xfrm>
            <a:off x="2536825" y="1487488"/>
            <a:ext cx="12192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盖章后保管</a:t>
            </a:r>
            <a:endParaRPr lang="zh-CN" altLang="en-US" sz="1200" dirty="0">
              <a:solidFill>
                <a:schemeClr val="accent2"/>
              </a:solidFill>
              <a:latin typeface="Times New Roman" panose="02020603050405020304" charset="0"/>
            </a:endParaRPr>
          </a:p>
        </p:txBody>
      </p:sp>
      <p:sp>
        <p:nvSpPr>
          <p:cNvPr id="206859" name="直接连接符 206858"/>
          <p:cNvSpPr/>
          <p:nvPr/>
        </p:nvSpPr>
        <p:spPr>
          <a:xfrm>
            <a:off x="3128963" y="1743075"/>
            <a:ext cx="0" cy="319088"/>
          </a:xfrm>
          <a:prstGeom prst="line">
            <a:avLst/>
          </a:prstGeom>
          <a:ln w="9525" cap="flat" cmpd="sng">
            <a:solidFill>
              <a:schemeClr val="tx1"/>
            </a:solidFill>
            <a:prstDash val="solid"/>
            <a:headEnd type="none" w="med" len="med"/>
            <a:tailEnd type="triangle" w="med" len="med"/>
          </a:ln>
        </p:spPr>
      </p:sp>
      <p:sp>
        <p:nvSpPr>
          <p:cNvPr id="206860" name="文本框 206859"/>
          <p:cNvSpPr txBox="1"/>
          <p:nvPr/>
        </p:nvSpPr>
        <p:spPr>
          <a:xfrm>
            <a:off x="1016000" y="1981200"/>
            <a:ext cx="990600" cy="457200"/>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使用单位到行政科领取</a:t>
            </a:r>
            <a:endParaRPr lang="zh-CN" altLang="en-US" sz="1200" dirty="0">
              <a:solidFill>
                <a:schemeClr val="accent2"/>
              </a:solidFill>
              <a:latin typeface="Times New Roman" panose="02020603050405020304" charset="0"/>
            </a:endParaRPr>
          </a:p>
        </p:txBody>
      </p:sp>
      <p:sp>
        <p:nvSpPr>
          <p:cNvPr id="206862" name="文本框 206861"/>
          <p:cNvSpPr txBox="1"/>
          <p:nvPr/>
        </p:nvSpPr>
        <p:spPr>
          <a:xfrm>
            <a:off x="2514600" y="2057400"/>
            <a:ext cx="1295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领取登记</a:t>
            </a:r>
            <a:endParaRPr lang="zh-CN" altLang="en-US" sz="1200" dirty="0">
              <a:solidFill>
                <a:schemeClr val="accent2"/>
              </a:solidFill>
              <a:latin typeface="Times New Roman" panose="02020603050405020304" charset="0"/>
            </a:endParaRPr>
          </a:p>
        </p:txBody>
      </p:sp>
      <p:sp>
        <p:nvSpPr>
          <p:cNvPr id="206870" name="文本框 206869"/>
          <p:cNvSpPr txBox="1"/>
          <p:nvPr/>
        </p:nvSpPr>
        <p:spPr>
          <a:xfrm>
            <a:off x="2057400" y="2392363"/>
            <a:ext cx="533400" cy="274637"/>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领取</a:t>
            </a:r>
            <a:endParaRPr lang="zh-CN" altLang="en-US" sz="1200">
              <a:solidFill>
                <a:srgbClr val="FF3300"/>
              </a:solidFill>
              <a:latin typeface="Times New Roman" panose="02020603050405020304" charset="0"/>
            </a:endParaRPr>
          </a:p>
        </p:txBody>
      </p:sp>
      <p:sp>
        <p:nvSpPr>
          <p:cNvPr id="206877" name="流程图: 数据 206876"/>
          <p:cNvSpPr/>
          <p:nvPr/>
        </p:nvSpPr>
        <p:spPr>
          <a:xfrm>
            <a:off x="2730500" y="2349500"/>
            <a:ext cx="685800" cy="393700"/>
          </a:xfrm>
          <a:prstGeom prst="flowChartInputOutput">
            <a:avLst/>
          </a:prstGeom>
          <a:noFill/>
          <a:ln w="9525" cap="flat" cmpd="sng">
            <a:solidFill>
              <a:srgbClr val="FF3300"/>
            </a:solidFill>
            <a:prstDash val="solid"/>
            <a:miter/>
            <a:headEnd type="none" w="med" len="med"/>
            <a:tailEnd type="none" w="med" len="med"/>
          </a:ln>
        </p:spPr>
        <p:txBody>
          <a:bodyPr/>
          <a:p>
            <a:endParaRPr lang="zh-CN" altLang="en-US"/>
          </a:p>
        </p:txBody>
      </p:sp>
      <p:sp>
        <p:nvSpPr>
          <p:cNvPr id="206878" name="文本框 206877"/>
          <p:cNvSpPr txBox="1"/>
          <p:nvPr/>
        </p:nvSpPr>
        <p:spPr>
          <a:xfrm>
            <a:off x="2733675" y="2425700"/>
            <a:ext cx="728663" cy="257175"/>
          </a:xfrm>
          <a:prstGeom prst="rect">
            <a:avLst/>
          </a:prstGeom>
          <a:noFill/>
          <a:ln w="9525">
            <a:noFill/>
          </a:ln>
        </p:spPr>
        <p:txBody>
          <a:bodyPr>
            <a:spAutoFit/>
          </a:bodyPr>
          <a:p>
            <a:pPr algn="ctr">
              <a:lnSpc>
                <a:spcPct val="90000"/>
              </a:lnSpc>
              <a:spcBef>
                <a:spcPct val="50000"/>
              </a:spcBef>
            </a:pPr>
            <a:r>
              <a:rPr lang="zh-CN" altLang="en-US" sz="1200" dirty="0">
                <a:solidFill>
                  <a:srgbClr val="FF3300"/>
                </a:solidFill>
                <a:latin typeface="Times New Roman" panose="02020603050405020304" charset="0"/>
              </a:rPr>
              <a:t>出门证</a:t>
            </a:r>
            <a:endParaRPr lang="zh-CN" altLang="en-US" sz="1200" dirty="0">
              <a:solidFill>
                <a:srgbClr val="FF3300"/>
              </a:solidFill>
              <a:latin typeface="Times New Roman" panose="02020603050405020304" charset="0"/>
            </a:endParaRPr>
          </a:p>
        </p:txBody>
      </p:sp>
      <p:sp>
        <p:nvSpPr>
          <p:cNvPr id="206884" name="流程图: 数据 206883"/>
          <p:cNvSpPr/>
          <p:nvPr/>
        </p:nvSpPr>
        <p:spPr>
          <a:xfrm>
            <a:off x="2755900" y="3289300"/>
            <a:ext cx="685800" cy="393700"/>
          </a:xfrm>
          <a:prstGeom prst="flowChartInputOutput">
            <a:avLst/>
          </a:prstGeom>
          <a:noFill/>
          <a:ln w="9525" cap="flat" cmpd="sng">
            <a:solidFill>
              <a:srgbClr val="FF3300"/>
            </a:solidFill>
            <a:prstDash val="solid"/>
            <a:miter/>
            <a:headEnd type="none" w="med" len="med"/>
            <a:tailEnd type="none" w="med" len="med"/>
          </a:ln>
        </p:spPr>
        <p:txBody>
          <a:bodyPr/>
          <a:p>
            <a:endParaRPr lang="zh-CN" altLang="en-US"/>
          </a:p>
        </p:txBody>
      </p:sp>
      <p:sp>
        <p:nvSpPr>
          <p:cNvPr id="206885" name="文本框 206884"/>
          <p:cNvSpPr txBox="1"/>
          <p:nvPr/>
        </p:nvSpPr>
        <p:spPr>
          <a:xfrm>
            <a:off x="2759075" y="3276600"/>
            <a:ext cx="728663" cy="422275"/>
          </a:xfrm>
          <a:prstGeom prst="rect">
            <a:avLst/>
          </a:prstGeom>
          <a:noFill/>
          <a:ln w="9525">
            <a:noFill/>
          </a:ln>
        </p:spPr>
        <p:txBody>
          <a:bodyPr>
            <a:spAutoFit/>
          </a:bodyPr>
          <a:p>
            <a:pPr algn="ctr">
              <a:lnSpc>
                <a:spcPct val="90000"/>
              </a:lnSpc>
              <a:spcBef>
                <a:spcPct val="50000"/>
              </a:spcBef>
            </a:pPr>
            <a:r>
              <a:rPr lang="zh-CN" altLang="en-US" sz="1200" dirty="0">
                <a:solidFill>
                  <a:srgbClr val="FF3300"/>
                </a:solidFill>
                <a:latin typeface="Times New Roman" panose="02020603050405020304" charset="0"/>
              </a:rPr>
              <a:t>出门证存根</a:t>
            </a:r>
            <a:endParaRPr lang="zh-CN" altLang="en-US" sz="1200" dirty="0">
              <a:solidFill>
                <a:srgbClr val="FF3300"/>
              </a:solidFill>
              <a:latin typeface="Times New Roman" panose="02020603050405020304" charset="0"/>
            </a:endParaRPr>
          </a:p>
        </p:txBody>
      </p:sp>
      <p:sp>
        <p:nvSpPr>
          <p:cNvPr id="206886" name="直接连接符 206885"/>
          <p:cNvSpPr/>
          <p:nvPr/>
        </p:nvSpPr>
        <p:spPr>
          <a:xfrm>
            <a:off x="3124200" y="3683000"/>
            <a:ext cx="0" cy="304800"/>
          </a:xfrm>
          <a:prstGeom prst="line">
            <a:avLst/>
          </a:prstGeom>
          <a:ln w="9525" cap="flat" cmpd="sng">
            <a:solidFill>
              <a:schemeClr val="tx1"/>
            </a:solidFill>
            <a:prstDash val="solid"/>
            <a:headEnd type="none" w="med" len="med"/>
            <a:tailEnd type="triangle" w="med" len="med"/>
          </a:ln>
        </p:spPr>
      </p:sp>
      <p:sp>
        <p:nvSpPr>
          <p:cNvPr id="206887" name="矩形 206886"/>
          <p:cNvSpPr/>
          <p:nvPr/>
        </p:nvSpPr>
        <p:spPr>
          <a:xfrm>
            <a:off x="2589213" y="3949700"/>
            <a:ext cx="1098550" cy="274638"/>
          </a:xfrm>
          <a:prstGeom prst="rect">
            <a:avLst/>
          </a:prstGeom>
          <a:noFill/>
          <a:ln w="9525">
            <a:noFill/>
          </a:ln>
        </p:spPr>
        <p:txBody>
          <a:bodyPr wrap="none" anchor="t">
            <a:spAutoFit/>
          </a:bodyPr>
          <a:p>
            <a:pPr>
              <a:spcBef>
                <a:spcPct val="50000"/>
              </a:spcBef>
            </a:pPr>
            <a:r>
              <a:rPr lang="zh-CN" altLang="en-US" sz="1200" dirty="0">
                <a:solidFill>
                  <a:schemeClr val="accent2"/>
                </a:solidFill>
                <a:latin typeface="Times New Roman" panose="02020603050405020304" charset="0"/>
              </a:rPr>
              <a:t>领取记录冲消</a:t>
            </a:r>
            <a:endParaRPr lang="zh-CN" altLang="en-US" sz="1200" dirty="0">
              <a:solidFill>
                <a:schemeClr val="accent2"/>
              </a:solidFill>
              <a:latin typeface="Times New Roman" panose="02020603050405020304" charset="0"/>
            </a:endParaRPr>
          </a:p>
        </p:txBody>
      </p:sp>
      <p:sp>
        <p:nvSpPr>
          <p:cNvPr id="206889" name="直接连接符 206888"/>
          <p:cNvSpPr/>
          <p:nvPr/>
        </p:nvSpPr>
        <p:spPr>
          <a:xfrm>
            <a:off x="1981200" y="2209800"/>
            <a:ext cx="762000" cy="0"/>
          </a:xfrm>
          <a:prstGeom prst="line">
            <a:avLst/>
          </a:prstGeom>
          <a:ln w="9525" cap="flat" cmpd="sng">
            <a:solidFill>
              <a:schemeClr val="tx1"/>
            </a:solidFill>
            <a:prstDash val="solid"/>
            <a:headEnd type="none" w="med" len="med"/>
            <a:tailEnd type="triangle" w="med" len="med"/>
          </a:ln>
        </p:spPr>
      </p:sp>
      <p:sp>
        <p:nvSpPr>
          <p:cNvPr id="206890" name="直接连接符 206889"/>
          <p:cNvSpPr/>
          <p:nvPr/>
        </p:nvSpPr>
        <p:spPr>
          <a:xfrm flipH="1">
            <a:off x="1752600" y="2633663"/>
            <a:ext cx="990600" cy="0"/>
          </a:xfrm>
          <a:prstGeom prst="line">
            <a:avLst/>
          </a:prstGeom>
          <a:ln w="9525" cap="flat" cmpd="sng">
            <a:solidFill>
              <a:srgbClr val="FF3300"/>
            </a:solidFill>
            <a:prstDash val="solid"/>
            <a:headEnd type="none" w="med" len="med"/>
            <a:tailEnd type="triangle" w="med" len="med"/>
          </a:ln>
        </p:spPr>
      </p:sp>
      <p:sp>
        <p:nvSpPr>
          <p:cNvPr id="206891" name="流程图: 数据 206890"/>
          <p:cNvSpPr/>
          <p:nvPr/>
        </p:nvSpPr>
        <p:spPr>
          <a:xfrm>
            <a:off x="1096963" y="2438400"/>
            <a:ext cx="685800" cy="393700"/>
          </a:xfrm>
          <a:prstGeom prst="flowChartInputOutput">
            <a:avLst/>
          </a:prstGeom>
          <a:noFill/>
          <a:ln w="9525" cap="flat" cmpd="sng">
            <a:solidFill>
              <a:srgbClr val="FF3300"/>
            </a:solidFill>
            <a:prstDash val="solid"/>
            <a:miter/>
            <a:headEnd type="none" w="med" len="med"/>
            <a:tailEnd type="none" w="med" len="med"/>
          </a:ln>
        </p:spPr>
        <p:txBody>
          <a:bodyPr/>
          <a:p>
            <a:endParaRPr lang="zh-CN" altLang="en-US"/>
          </a:p>
        </p:txBody>
      </p:sp>
      <p:sp>
        <p:nvSpPr>
          <p:cNvPr id="206892" name="文本框 206891"/>
          <p:cNvSpPr txBox="1"/>
          <p:nvPr/>
        </p:nvSpPr>
        <p:spPr>
          <a:xfrm>
            <a:off x="1100138" y="2514600"/>
            <a:ext cx="728662" cy="257175"/>
          </a:xfrm>
          <a:prstGeom prst="rect">
            <a:avLst/>
          </a:prstGeom>
          <a:noFill/>
          <a:ln w="9525">
            <a:noFill/>
          </a:ln>
        </p:spPr>
        <p:txBody>
          <a:bodyPr>
            <a:spAutoFit/>
          </a:bodyPr>
          <a:p>
            <a:pPr algn="ctr">
              <a:lnSpc>
                <a:spcPct val="90000"/>
              </a:lnSpc>
              <a:spcBef>
                <a:spcPct val="50000"/>
              </a:spcBef>
            </a:pPr>
            <a:r>
              <a:rPr lang="zh-CN" altLang="en-US" sz="1200" dirty="0">
                <a:solidFill>
                  <a:srgbClr val="FF3300"/>
                </a:solidFill>
                <a:latin typeface="Times New Roman" panose="02020603050405020304" charset="0"/>
              </a:rPr>
              <a:t>出门证</a:t>
            </a:r>
            <a:endParaRPr lang="zh-CN" altLang="en-US" sz="1200" dirty="0">
              <a:solidFill>
                <a:srgbClr val="FF3300"/>
              </a:solidFill>
              <a:latin typeface="Times New Roman" panose="02020603050405020304" charset="0"/>
            </a:endParaRPr>
          </a:p>
        </p:txBody>
      </p:sp>
      <p:sp>
        <p:nvSpPr>
          <p:cNvPr id="206893" name="直接连接符 206892"/>
          <p:cNvSpPr/>
          <p:nvPr/>
        </p:nvSpPr>
        <p:spPr>
          <a:xfrm>
            <a:off x="1397000" y="2882900"/>
            <a:ext cx="0" cy="457200"/>
          </a:xfrm>
          <a:prstGeom prst="line">
            <a:avLst/>
          </a:prstGeom>
          <a:ln w="9525" cap="flat" cmpd="sng">
            <a:solidFill>
              <a:schemeClr val="tx1"/>
            </a:solidFill>
            <a:prstDash val="solid"/>
            <a:headEnd type="none" w="med" len="med"/>
            <a:tailEnd type="triangle" w="med" len="med"/>
          </a:ln>
        </p:spPr>
      </p:sp>
      <p:sp>
        <p:nvSpPr>
          <p:cNvPr id="206894" name="文本框 206893"/>
          <p:cNvSpPr txBox="1"/>
          <p:nvPr/>
        </p:nvSpPr>
        <p:spPr>
          <a:xfrm>
            <a:off x="939800" y="3319463"/>
            <a:ext cx="990600" cy="274637"/>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开立出门证</a:t>
            </a:r>
            <a:endParaRPr lang="zh-CN" altLang="en-US" sz="1200">
              <a:solidFill>
                <a:srgbClr val="FF3300"/>
              </a:solidFill>
              <a:latin typeface="Times New Roman" panose="02020603050405020304" charset="0"/>
            </a:endParaRPr>
          </a:p>
        </p:txBody>
      </p:sp>
      <p:sp>
        <p:nvSpPr>
          <p:cNvPr id="206895" name="直接连接符 206894"/>
          <p:cNvSpPr/>
          <p:nvPr/>
        </p:nvSpPr>
        <p:spPr>
          <a:xfrm>
            <a:off x="1828800" y="3505200"/>
            <a:ext cx="914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7874" name="文本框 207873"/>
          <p:cNvSpPr txBox="1"/>
          <p:nvPr/>
        </p:nvSpPr>
        <p:spPr>
          <a:xfrm>
            <a:off x="1084263" y="169863"/>
            <a:ext cx="2840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接待单位</a:t>
            </a:r>
            <a:endParaRPr lang="zh-CN" altLang="en-US" sz="1600" dirty="0">
              <a:latin typeface="Times New Roman" panose="02020603050405020304" charset="0"/>
            </a:endParaRPr>
          </a:p>
        </p:txBody>
      </p:sp>
      <p:sp>
        <p:nvSpPr>
          <p:cNvPr id="207875" name="直接连接符 207874"/>
          <p:cNvSpPr/>
          <p:nvPr/>
        </p:nvSpPr>
        <p:spPr>
          <a:xfrm flipV="1">
            <a:off x="914400" y="457200"/>
            <a:ext cx="3352800" cy="0"/>
          </a:xfrm>
          <a:prstGeom prst="line">
            <a:avLst/>
          </a:prstGeom>
          <a:ln w="9525" cap="flat" cmpd="sng">
            <a:solidFill>
              <a:schemeClr val="tx1"/>
            </a:solidFill>
            <a:prstDash val="solid"/>
            <a:headEnd type="none" w="med" len="med"/>
            <a:tailEnd type="none" w="med" len="med"/>
          </a:ln>
        </p:spPr>
      </p:sp>
      <p:sp>
        <p:nvSpPr>
          <p:cNvPr id="207877" name="文本框 207876"/>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外来参观接待程序</a:t>
            </a:r>
            <a:endParaRPr lang="zh-CN" altLang="en-US" sz="1600" b="1" dirty="0">
              <a:solidFill>
                <a:schemeClr val="accent2"/>
              </a:solidFill>
              <a:latin typeface="Times New Roman" panose="02020603050405020304" charset="0"/>
            </a:endParaRPr>
          </a:p>
        </p:txBody>
      </p:sp>
      <p:sp>
        <p:nvSpPr>
          <p:cNvPr id="207878" name="文本框 207877"/>
          <p:cNvSpPr txBox="1"/>
          <p:nvPr/>
        </p:nvSpPr>
        <p:spPr>
          <a:xfrm>
            <a:off x="2979738" y="533400"/>
            <a:ext cx="8778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填写接待签审单</a:t>
            </a:r>
            <a:endParaRPr lang="zh-CN" altLang="en-US" sz="1200" dirty="0">
              <a:solidFill>
                <a:schemeClr val="accent2"/>
              </a:solidFill>
              <a:latin typeface="Times New Roman" panose="02020603050405020304" charset="0"/>
            </a:endParaRPr>
          </a:p>
        </p:txBody>
      </p:sp>
      <p:sp>
        <p:nvSpPr>
          <p:cNvPr id="207879" name="直接连接符 207878"/>
          <p:cNvSpPr/>
          <p:nvPr/>
        </p:nvSpPr>
        <p:spPr>
          <a:xfrm>
            <a:off x="3398838" y="1487488"/>
            <a:ext cx="0" cy="319087"/>
          </a:xfrm>
          <a:prstGeom prst="line">
            <a:avLst/>
          </a:prstGeom>
          <a:ln w="9525" cap="flat" cmpd="sng">
            <a:solidFill>
              <a:schemeClr val="tx1"/>
            </a:solidFill>
            <a:prstDash val="solid"/>
            <a:headEnd type="none" w="med" len="med"/>
            <a:tailEnd type="triangle" w="med" len="med"/>
          </a:ln>
        </p:spPr>
      </p:sp>
      <p:sp>
        <p:nvSpPr>
          <p:cNvPr id="207882" name="文本框 207881"/>
          <p:cNvSpPr txBox="1"/>
          <p:nvPr/>
        </p:nvSpPr>
        <p:spPr>
          <a:xfrm>
            <a:off x="2870200" y="1793875"/>
            <a:ext cx="111442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部门主管签字</a:t>
            </a:r>
            <a:endParaRPr lang="zh-CN" altLang="en-US" sz="1200" dirty="0">
              <a:solidFill>
                <a:schemeClr val="accent2"/>
              </a:solidFill>
              <a:latin typeface="Times New Roman" panose="02020603050405020304" charset="0"/>
            </a:endParaRPr>
          </a:p>
        </p:txBody>
      </p:sp>
      <p:sp>
        <p:nvSpPr>
          <p:cNvPr id="207883" name="直接连接符 207882"/>
          <p:cNvSpPr/>
          <p:nvPr/>
        </p:nvSpPr>
        <p:spPr>
          <a:xfrm>
            <a:off x="1646238" y="2274888"/>
            <a:ext cx="0" cy="319087"/>
          </a:xfrm>
          <a:prstGeom prst="line">
            <a:avLst/>
          </a:prstGeom>
          <a:ln w="9525" cap="flat" cmpd="sng">
            <a:solidFill>
              <a:schemeClr val="tx1"/>
            </a:solidFill>
            <a:prstDash val="solid"/>
            <a:headEnd type="none" w="med" len="med"/>
            <a:tailEnd type="triangle" w="med" len="med"/>
          </a:ln>
        </p:spPr>
      </p:sp>
      <p:sp>
        <p:nvSpPr>
          <p:cNvPr id="207886" name="文本框 207885"/>
          <p:cNvSpPr txBox="1"/>
          <p:nvPr/>
        </p:nvSpPr>
        <p:spPr>
          <a:xfrm>
            <a:off x="1143000" y="2581275"/>
            <a:ext cx="1033463"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行政科签审</a:t>
            </a:r>
            <a:endParaRPr lang="zh-CN" altLang="en-US" sz="1200" dirty="0">
              <a:solidFill>
                <a:schemeClr val="accent2"/>
              </a:solidFill>
              <a:latin typeface="Times New Roman" panose="02020603050405020304" charset="0"/>
            </a:endParaRPr>
          </a:p>
        </p:txBody>
      </p:sp>
      <p:sp>
        <p:nvSpPr>
          <p:cNvPr id="207887" name="直接连接符 207886"/>
          <p:cNvSpPr/>
          <p:nvPr/>
        </p:nvSpPr>
        <p:spPr>
          <a:xfrm flipH="1">
            <a:off x="2105025" y="1943100"/>
            <a:ext cx="762000" cy="0"/>
          </a:xfrm>
          <a:prstGeom prst="line">
            <a:avLst/>
          </a:prstGeom>
          <a:ln w="9525" cap="flat" cmpd="sng">
            <a:solidFill>
              <a:schemeClr val="tx1"/>
            </a:solidFill>
            <a:prstDash val="solid"/>
            <a:headEnd type="none" w="med" len="med"/>
            <a:tailEnd type="triangle" w="med" len="med"/>
          </a:ln>
        </p:spPr>
      </p:sp>
      <p:sp>
        <p:nvSpPr>
          <p:cNvPr id="207893" name="流程图: 文档 207892"/>
          <p:cNvSpPr/>
          <p:nvPr/>
        </p:nvSpPr>
        <p:spPr>
          <a:xfrm>
            <a:off x="3074988" y="27098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7894" name="文本框 207893"/>
          <p:cNvSpPr txBox="1"/>
          <p:nvPr/>
        </p:nvSpPr>
        <p:spPr>
          <a:xfrm>
            <a:off x="3057525" y="2794000"/>
            <a:ext cx="6858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接待  通知单</a:t>
            </a:r>
            <a:endParaRPr lang="zh-CN" altLang="en-US" sz="1200" dirty="0">
              <a:latin typeface="Times New Roman" panose="02020603050405020304" charset="0"/>
            </a:endParaRPr>
          </a:p>
        </p:txBody>
      </p:sp>
      <p:sp>
        <p:nvSpPr>
          <p:cNvPr id="207895" name="文本框 207894"/>
          <p:cNvSpPr txBox="1"/>
          <p:nvPr/>
        </p:nvSpPr>
        <p:spPr>
          <a:xfrm>
            <a:off x="3489325" y="26670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07896" name="直接连接符 207895"/>
          <p:cNvSpPr/>
          <p:nvPr/>
        </p:nvSpPr>
        <p:spPr>
          <a:xfrm>
            <a:off x="3402013" y="3230563"/>
            <a:ext cx="0" cy="319087"/>
          </a:xfrm>
          <a:prstGeom prst="line">
            <a:avLst/>
          </a:prstGeom>
          <a:ln w="9525" cap="flat" cmpd="sng">
            <a:solidFill>
              <a:schemeClr val="tx1"/>
            </a:solidFill>
            <a:prstDash val="solid"/>
            <a:headEnd type="none" w="med" len="med"/>
            <a:tailEnd type="triangle" w="med" len="med"/>
          </a:ln>
        </p:spPr>
      </p:sp>
      <p:sp>
        <p:nvSpPr>
          <p:cNvPr id="207897" name="文本框 207896"/>
          <p:cNvSpPr txBox="1"/>
          <p:nvPr/>
        </p:nvSpPr>
        <p:spPr>
          <a:xfrm>
            <a:off x="2955925" y="3530600"/>
            <a:ext cx="9175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门卫审验</a:t>
            </a:r>
            <a:endParaRPr lang="zh-CN" altLang="en-US" sz="1200" dirty="0">
              <a:solidFill>
                <a:schemeClr val="accent2"/>
              </a:solidFill>
              <a:latin typeface="Times New Roman" panose="02020603050405020304" charset="0"/>
            </a:endParaRPr>
          </a:p>
        </p:txBody>
      </p:sp>
      <p:sp>
        <p:nvSpPr>
          <p:cNvPr id="207898" name="直接连接符 207897"/>
          <p:cNvSpPr/>
          <p:nvPr/>
        </p:nvSpPr>
        <p:spPr>
          <a:xfrm>
            <a:off x="3400425" y="3824288"/>
            <a:ext cx="0" cy="319087"/>
          </a:xfrm>
          <a:prstGeom prst="line">
            <a:avLst/>
          </a:prstGeom>
          <a:ln w="9525" cap="flat" cmpd="sng">
            <a:solidFill>
              <a:schemeClr val="tx1"/>
            </a:solidFill>
            <a:prstDash val="solid"/>
            <a:headEnd type="none" w="med" len="med"/>
            <a:tailEnd type="triangle" w="med" len="med"/>
          </a:ln>
        </p:spPr>
      </p:sp>
      <p:sp>
        <p:nvSpPr>
          <p:cNvPr id="207899" name="文本框 207898"/>
          <p:cNvSpPr txBox="1"/>
          <p:nvPr/>
        </p:nvSpPr>
        <p:spPr>
          <a:xfrm>
            <a:off x="2943225" y="4098925"/>
            <a:ext cx="9398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接待</a:t>
            </a:r>
            <a:endParaRPr lang="zh-CN" altLang="en-US" sz="1200" dirty="0">
              <a:solidFill>
                <a:schemeClr val="accent2"/>
              </a:solidFill>
              <a:latin typeface="Times New Roman" panose="02020603050405020304" charset="0"/>
            </a:endParaRPr>
          </a:p>
        </p:txBody>
      </p:sp>
      <p:sp>
        <p:nvSpPr>
          <p:cNvPr id="207900" name="直接连接符 207899"/>
          <p:cNvSpPr/>
          <p:nvPr/>
        </p:nvSpPr>
        <p:spPr>
          <a:xfrm>
            <a:off x="1647825" y="2971800"/>
            <a:ext cx="1371600" cy="0"/>
          </a:xfrm>
          <a:prstGeom prst="line">
            <a:avLst/>
          </a:prstGeom>
          <a:ln w="9525" cap="flat" cmpd="sng">
            <a:solidFill>
              <a:schemeClr val="tx1"/>
            </a:solidFill>
            <a:prstDash val="solid"/>
            <a:headEnd type="none" w="med" len="med"/>
            <a:tailEnd type="triangle" w="med" len="med"/>
          </a:ln>
        </p:spPr>
      </p:sp>
      <p:sp>
        <p:nvSpPr>
          <p:cNvPr id="207901" name="流程图: 文档 207900"/>
          <p:cNvSpPr/>
          <p:nvPr/>
        </p:nvSpPr>
        <p:spPr>
          <a:xfrm>
            <a:off x="3163888" y="9413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7902" name="流程图: 文档 207901"/>
          <p:cNvSpPr/>
          <p:nvPr/>
        </p:nvSpPr>
        <p:spPr>
          <a:xfrm>
            <a:off x="3074988" y="9874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7903" name="文本框 207902"/>
          <p:cNvSpPr txBox="1"/>
          <p:nvPr/>
        </p:nvSpPr>
        <p:spPr>
          <a:xfrm>
            <a:off x="3057525" y="1071563"/>
            <a:ext cx="6858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接待  通知单</a:t>
            </a:r>
            <a:endParaRPr lang="zh-CN" altLang="en-US" sz="1200" dirty="0">
              <a:latin typeface="Times New Roman" panose="02020603050405020304" charset="0"/>
            </a:endParaRPr>
          </a:p>
        </p:txBody>
      </p:sp>
      <p:sp>
        <p:nvSpPr>
          <p:cNvPr id="207904" name="文本框 207903"/>
          <p:cNvSpPr txBox="1"/>
          <p:nvPr/>
        </p:nvSpPr>
        <p:spPr>
          <a:xfrm>
            <a:off x="3489325" y="9445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07905" name="文本框 207904"/>
          <p:cNvSpPr txBox="1"/>
          <p:nvPr/>
        </p:nvSpPr>
        <p:spPr>
          <a:xfrm>
            <a:off x="3603625" y="8810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07906" name="流程图: 文档 207905"/>
          <p:cNvSpPr/>
          <p:nvPr/>
        </p:nvSpPr>
        <p:spPr>
          <a:xfrm>
            <a:off x="1411288" y="16605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7907" name="流程图: 文档 207906"/>
          <p:cNvSpPr/>
          <p:nvPr/>
        </p:nvSpPr>
        <p:spPr>
          <a:xfrm>
            <a:off x="1322388" y="17065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7908" name="文本框 207907"/>
          <p:cNvSpPr txBox="1"/>
          <p:nvPr/>
        </p:nvSpPr>
        <p:spPr>
          <a:xfrm>
            <a:off x="1304925" y="1790700"/>
            <a:ext cx="68580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接待  通知单</a:t>
            </a:r>
            <a:endParaRPr lang="zh-CN" altLang="en-US" sz="1200" dirty="0">
              <a:latin typeface="Times New Roman" panose="02020603050405020304" charset="0"/>
            </a:endParaRPr>
          </a:p>
        </p:txBody>
      </p:sp>
      <p:sp>
        <p:nvSpPr>
          <p:cNvPr id="207909" name="文本框 207908"/>
          <p:cNvSpPr txBox="1"/>
          <p:nvPr/>
        </p:nvSpPr>
        <p:spPr>
          <a:xfrm>
            <a:off x="1736725" y="16637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07910" name="文本框 207909"/>
          <p:cNvSpPr txBox="1"/>
          <p:nvPr/>
        </p:nvSpPr>
        <p:spPr>
          <a:xfrm>
            <a:off x="1851025" y="16002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07911" name="直接连接符 207910"/>
          <p:cNvSpPr/>
          <p:nvPr/>
        </p:nvSpPr>
        <p:spPr>
          <a:xfrm>
            <a:off x="1647825" y="2819400"/>
            <a:ext cx="0" cy="381000"/>
          </a:xfrm>
          <a:prstGeom prst="line">
            <a:avLst/>
          </a:prstGeom>
          <a:ln w="9525" cap="flat" cmpd="sng">
            <a:solidFill>
              <a:schemeClr val="tx1"/>
            </a:solidFill>
            <a:prstDash val="solid"/>
            <a:headEnd type="none" w="med" len="med"/>
            <a:tailEnd type="triangle" w="med" len="med"/>
          </a:ln>
        </p:spPr>
      </p:sp>
      <p:sp>
        <p:nvSpPr>
          <p:cNvPr id="207912" name="文本框 207911"/>
          <p:cNvSpPr txBox="1"/>
          <p:nvPr/>
        </p:nvSpPr>
        <p:spPr>
          <a:xfrm>
            <a:off x="1152525" y="3192463"/>
            <a:ext cx="103346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协助接待布置等工作</a:t>
            </a:r>
            <a:endParaRPr lang="zh-CN" altLang="en-US" sz="1200">
              <a:solidFill>
                <a:schemeClr val="accent2"/>
              </a:solidFill>
              <a:latin typeface="Times New Roman" panose="02020603050405020304" charset="0"/>
            </a:endParaRPr>
          </a:p>
        </p:txBody>
      </p:sp>
      <p:sp>
        <p:nvSpPr>
          <p:cNvPr id="207913" name="直接连接符 207912"/>
          <p:cNvSpPr/>
          <p:nvPr/>
        </p:nvSpPr>
        <p:spPr>
          <a:xfrm>
            <a:off x="1647825" y="4267200"/>
            <a:ext cx="1524000" cy="0"/>
          </a:xfrm>
          <a:prstGeom prst="line">
            <a:avLst/>
          </a:prstGeom>
          <a:ln w="9525" cap="flat" cmpd="sng">
            <a:solidFill>
              <a:schemeClr val="tx1"/>
            </a:solidFill>
            <a:prstDash val="solid"/>
            <a:headEnd type="none" w="med" len="med"/>
            <a:tailEnd type="triangle" w="med" len="med"/>
          </a:ln>
        </p:spPr>
      </p:sp>
      <p:sp>
        <p:nvSpPr>
          <p:cNvPr id="207914" name="直接连接符 207913"/>
          <p:cNvSpPr/>
          <p:nvPr/>
        </p:nvSpPr>
        <p:spPr>
          <a:xfrm>
            <a:off x="1647825" y="3657600"/>
            <a:ext cx="0" cy="60960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1971" name="文本框 211970"/>
          <p:cNvSpPr txBox="1"/>
          <p:nvPr/>
        </p:nvSpPr>
        <p:spPr>
          <a:xfrm>
            <a:off x="0" y="0"/>
            <a:ext cx="428625" cy="1981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复印管理</a:t>
            </a:r>
            <a:endParaRPr lang="zh-CN" altLang="en-US" sz="1600" b="1" dirty="0">
              <a:solidFill>
                <a:schemeClr val="accent2"/>
              </a:solidFill>
              <a:latin typeface="Times New Roman" panose="02020603050405020304" charset="0"/>
            </a:endParaRPr>
          </a:p>
        </p:txBody>
      </p:sp>
      <p:sp>
        <p:nvSpPr>
          <p:cNvPr id="211972" name="文本框 211971"/>
          <p:cNvSpPr txBox="1"/>
          <p:nvPr/>
        </p:nvSpPr>
        <p:spPr>
          <a:xfrm>
            <a:off x="1214438" y="169863"/>
            <a:ext cx="2925762"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复印单位                 人事行政部</a:t>
            </a:r>
            <a:endParaRPr lang="zh-CN" altLang="en-US" sz="1600" dirty="0">
              <a:latin typeface="Times New Roman" panose="02020603050405020304" charset="0"/>
            </a:endParaRPr>
          </a:p>
        </p:txBody>
      </p:sp>
      <p:sp>
        <p:nvSpPr>
          <p:cNvPr id="211973" name="直接连接符 211972"/>
          <p:cNvSpPr/>
          <p:nvPr/>
        </p:nvSpPr>
        <p:spPr>
          <a:xfrm flipV="1">
            <a:off x="1092200" y="457200"/>
            <a:ext cx="3048000" cy="0"/>
          </a:xfrm>
          <a:prstGeom prst="line">
            <a:avLst/>
          </a:prstGeom>
          <a:ln w="9525" cap="flat" cmpd="sng">
            <a:solidFill>
              <a:schemeClr val="tx1"/>
            </a:solidFill>
            <a:prstDash val="solid"/>
            <a:headEnd type="none" w="med" len="med"/>
            <a:tailEnd type="none" w="med" len="med"/>
          </a:ln>
        </p:spPr>
      </p:sp>
      <p:sp>
        <p:nvSpPr>
          <p:cNvPr id="211980" name="文本框 211979"/>
          <p:cNvSpPr txBox="1"/>
          <p:nvPr/>
        </p:nvSpPr>
        <p:spPr>
          <a:xfrm>
            <a:off x="1296988" y="533400"/>
            <a:ext cx="7397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复印</a:t>
            </a:r>
            <a:endParaRPr lang="zh-CN" altLang="en-US" sz="1200" dirty="0">
              <a:solidFill>
                <a:schemeClr val="accent2"/>
              </a:solidFill>
              <a:latin typeface="Times New Roman" panose="02020603050405020304" charset="0"/>
            </a:endParaRPr>
          </a:p>
        </p:txBody>
      </p:sp>
      <p:sp>
        <p:nvSpPr>
          <p:cNvPr id="211981" name="直接连接符 211980"/>
          <p:cNvSpPr/>
          <p:nvPr/>
        </p:nvSpPr>
        <p:spPr>
          <a:xfrm>
            <a:off x="3490913" y="1676400"/>
            <a:ext cx="0" cy="319088"/>
          </a:xfrm>
          <a:prstGeom prst="line">
            <a:avLst/>
          </a:prstGeom>
          <a:ln w="9525" cap="flat" cmpd="sng">
            <a:solidFill>
              <a:schemeClr val="tx1"/>
            </a:solidFill>
            <a:prstDash val="solid"/>
            <a:headEnd type="none" w="med" len="med"/>
            <a:tailEnd type="triangle" w="med" len="med"/>
          </a:ln>
        </p:spPr>
      </p:sp>
      <p:sp>
        <p:nvSpPr>
          <p:cNvPr id="211982" name="文本框 211981"/>
          <p:cNvSpPr txBox="1"/>
          <p:nvPr/>
        </p:nvSpPr>
        <p:spPr>
          <a:xfrm>
            <a:off x="2844800" y="1981200"/>
            <a:ext cx="126682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月底统计费用上报财务、人事</a:t>
            </a:r>
            <a:endParaRPr lang="zh-CN" altLang="en-US" sz="1200" dirty="0">
              <a:solidFill>
                <a:schemeClr val="accent2"/>
              </a:solidFill>
              <a:latin typeface="Times New Roman" panose="02020603050405020304" charset="0"/>
            </a:endParaRPr>
          </a:p>
        </p:txBody>
      </p:sp>
      <p:sp>
        <p:nvSpPr>
          <p:cNvPr id="211983" name="直接连接符 211982"/>
          <p:cNvSpPr/>
          <p:nvPr/>
        </p:nvSpPr>
        <p:spPr>
          <a:xfrm flipH="1">
            <a:off x="1663700" y="762000"/>
            <a:ext cx="0" cy="304800"/>
          </a:xfrm>
          <a:prstGeom prst="line">
            <a:avLst/>
          </a:prstGeom>
          <a:ln w="9525" cap="flat" cmpd="sng">
            <a:solidFill>
              <a:schemeClr val="tx1"/>
            </a:solidFill>
            <a:prstDash val="solid"/>
            <a:headEnd type="none" w="med" len="med"/>
            <a:tailEnd type="triangle" w="med" len="med"/>
          </a:ln>
        </p:spPr>
      </p:sp>
      <p:sp>
        <p:nvSpPr>
          <p:cNvPr id="211984" name="文本框 211983"/>
          <p:cNvSpPr txBox="1"/>
          <p:nvPr/>
        </p:nvSpPr>
        <p:spPr>
          <a:xfrm>
            <a:off x="1143000" y="1039813"/>
            <a:ext cx="10795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复印人填写数量、费用</a:t>
            </a:r>
            <a:endParaRPr lang="zh-CN" altLang="en-US" sz="1200" dirty="0">
              <a:solidFill>
                <a:schemeClr val="accent2"/>
              </a:solidFill>
              <a:latin typeface="Times New Roman" panose="02020603050405020304" charset="0"/>
            </a:endParaRPr>
          </a:p>
        </p:txBody>
      </p:sp>
      <p:sp>
        <p:nvSpPr>
          <p:cNvPr id="211990" name="直接连接符 211989"/>
          <p:cNvSpPr/>
          <p:nvPr/>
        </p:nvSpPr>
        <p:spPr>
          <a:xfrm>
            <a:off x="1676400" y="1676400"/>
            <a:ext cx="1828800" cy="0"/>
          </a:xfrm>
          <a:prstGeom prst="line">
            <a:avLst/>
          </a:prstGeom>
          <a:ln w="9525" cap="flat" cmpd="sng">
            <a:solidFill>
              <a:schemeClr val="tx1"/>
            </a:solidFill>
            <a:prstDash val="solid"/>
            <a:headEnd type="none" w="med" len="med"/>
            <a:tailEnd type="none" w="med" len="med"/>
          </a:ln>
        </p:spPr>
      </p:sp>
      <p:sp>
        <p:nvSpPr>
          <p:cNvPr id="211991" name="直接连接符 211990"/>
          <p:cNvSpPr/>
          <p:nvPr/>
        </p:nvSpPr>
        <p:spPr>
          <a:xfrm>
            <a:off x="1676400" y="1447800"/>
            <a:ext cx="0" cy="22860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43" name="文本框 215042"/>
          <p:cNvSpPr txBox="1"/>
          <p:nvPr/>
        </p:nvSpPr>
        <p:spPr>
          <a:xfrm>
            <a:off x="0" y="0"/>
            <a:ext cx="428625" cy="3657600"/>
          </a:xfrm>
          <a:prstGeom prst="rect">
            <a:avLst/>
          </a:prstGeom>
          <a:solidFill>
            <a:srgbClr val="FFFF66"/>
          </a:solidFill>
          <a:ln w="9525">
            <a:noFill/>
          </a:ln>
        </p:spPr>
        <p:txBody>
          <a:bodyPr vert="eaVert">
            <a:spAutoFit/>
          </a:bodyPr>
          <a:p>
            <a:pPr algn="dist">
              <a:spcBef>
                <a:spcPct val="50000"/>
              </a:spcBef>
            </a:pPr>
            <a:r>
              <a:rPr lang="en-US" altLang="zh-CN" sz="1600" b="1" dirty="0">
                <a:solidFill>
                  <a:schemeClr val="accent2"/>
                </a:solidFill>
                <a:latin typeface="Times New Roman" panose="02020603050405020304" charset="0"/>
              </a:rPr>
              <a:t> </a:t>
            </a:r>
            <a:r>
              <a:rPr lang="zh-CN" altLang="en-US" sz="1600" b="1" dirty="0">
                <a:solidFill>
                  <a:schemeClr val="accent2"/>
                </a:solidFill>
                <a:latin typeface="Times New Roman" panose="02020603050405020304" charset="0"/>
              </a:rPr>
              <a:t>涉外宣传及企业文化活动流程</a:t>
            </a:r>
            <a:endParaRPr lang="zh-CN" altLang="en-US" sz="1600" b="1" dirty="0">
              <a:solidFill>
                <a:schemeClr val="accent2"/>
              </a:solidFill>
              <a:latin typeface="Times New Roman" panose="02020603050405020304" charset="0"/>
            </a:endParaRPr>
          </a:p>
        </p:txBody>
      </p:sp>
      <p:sp>
        <p:nvSpPr>
          <p:cNvPr id="215044" name="文本框 215043"/>
          <p:cNvSpPr txBox="1"/>
          <p:nvPr/>
        </p:nvSpPr>
        <p:spPr>
          <a:xfrm>
            <a:off x="1223963" y="169863"/>
            <a:ext cx="30432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总经理</a:t>
            </a:r>
            <a:endParaRPr lang="zh-CN" altLang="en-US" sz="1600" dirty="0">
              <a:latin typeface="Times New Roman" panose="02020603050405020304" charset="0"/>
            </a:endParaRPr>
          </a:p>
        </p:txBody>
      </p:sp>
      <p:sp>
        <p:nvSpPr>
          <p:cNvPr id="215045" name="直接连接符 215044"/>
          <p:cNvSpPr/>
          <p:nvPr/>
        </p:nvSpPr>
        <p:spPr>
          <a:xfrm flipV="1">
            <a:off x="990600" y="457200"/>
            <a:ext cx="3462338" cy="0"/>
          </a:xfrm>
          <a:prstGeom prst="line">
            <a:avLst/>
          </a:prstGeom>
          <a:ln w="9525" cap="flat" cmpd="sng">
            <a:solidFill>
              <a:schemeClr val="tx1"/>
            </a:solidFill>
            <a:prstDash val="solid"/>
            <a:headEnd type="none" w="med" len="med"/>
            <a:tailEnd type="none" w="med" len="med"/>
          </a:ln>
        </p:spPr>
      </p:sp>
      <p:sp>
        <p:nvSpPr>
          <p:cNvPr id="215046" name="文本框 215045"/>
          <p:cNvSpPr txBox="1"/>
          <p:nvPr/>
        </p:nvSpPr>
        <p:spPr>
          <a:xfrm>
            <a:off x="1255713" y="469900"/>
            <a:ext cx="11572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制定活动方案和预算</a:t>
            </a:r>
            <a:endParaRPr lang="zh-CN" altLang="en-US" sz="1200" dirty="0">
              <a:solidFill>
                <a:schemeClr val="accent2"/>
              </a:solidFill>
              <a:latin typeface="Times New Roman" panose="02020603050405020304" charset="0"/>
            </a:endParaRPr>
          </a:p>
        </p:txBody>
      </p:sp>
      <p:sp>
        <p:nvSpPr>
          <p:cNvPr id="215048" name="直接连接符 215047"/>
          <p:cNvSpPr/>
          <p:nvPr/>
        </p:nvSpPr>
        <p:spPr>
          <a:xfrm flipH="1">
            <a:off x="1833563" y="1473200"/>
            <a:ext cx="0" cy="304800"/>
          </a:xfrm>
          <a:prstGeom prst="line">
            <a:avLst/>
          </a:prstGeom>
          <a:ln w="9525" cap="flat" cmpd="sng">
            <a:solidFill>
              <a:schemeClr val="tx1"/>
            </a:solidFill>
            <a:prstDash val="solid"/>
            <a:headEnd type="none" w="med" len="med"/>
            <a:tailEnd type="triangle" w="med" len="med"/>
          </a:ln>
        </p:spPr>
      </p:sp>
      <p:sp>
        <p:nvSpPr>
          <p:cNvPr id="215049" name="文本框 215048"/>
          <p:cNvSpPr txBox="1"/>
          <p:nvPr/>
        </p:nvSpPr>
        <p:spPr>
          <a:xfrm>
            <a:off x="1244600" y="1757363"/>
            <a:ext cx="121443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行政科长签审</a:t>
            </a:r>
            <a:endParaRPr lang="zh-CN" altLang="en-US" sz="1200" dirty="0">
              <a:solidFill>
                <a:schemeClr val="accent2"/>
              </a:solidFill>
              <a:latin typeface="Times New Roman" panose="02020603050405020304" charset="0"/>
            </a:endParaRPr>
          </a:p>
        </p:txBody>
      </p:sp>
      <p:sp>
        <p:nvSpPr>
          <p:cNvPr id="215050" name="直接连接符 215049"/>
          <p:cNvSpPr/>
          <p:nvPr/>
        </p:nvSpPr>
        <p:spPr>
          <a:xfrm flipH="1">
            <a:off x="1828800" y="2032000"/>
            <a:ext cx="0" cy="228600"/>
          </a:xfrm>
          <a:prstGeom prst="line">
            <a:avLst/>
          </a:prstGeom>
          <a:ln w="9525" cap="flat" cmpd="sng">
            <a:solidFill>
              <a:schemeClr val="tx1"/>
            </a:solidFill>
            <a:prstDash val="solid"/>
            <a:headEnd type="none" w="med" len="med"/>
            <a:tailEnd type="triangle" w="med" len="med"/>
          </a:ln>
        </p:spPr>
      </p:sp>
      <p:sp>
        <p:nvSpPr>
          <p:cNvPr id="215051" name="文本框 215050"/>
          <p:cNvSpPr txBox="1"/>
          <p:nvPr/>
        </p:nvSpPr>
        <p:spPr>
          <a:xfrm>
            <a:off x="1376363" y="221456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215052" name="流程图: 文档 215051"/>
          <p:cNvSpPr/>
          <p:nvPr/>
        </p:nvSpPr>
        <p:spPr>
          <a:xfrm>
            <a:off x="1514475" y="9175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5053" name="文本框 215052"/>
          <p:cNvSpPr txBox="1"/>
          <p:nvPr/>
        </p:nvSpPr>
        <p:spPr>
          <a:xfrm>
            <a:off x="1479550" y="941388"/>
            <a:ext cx="706438"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活动  方案</a:t>
            </a:r>
            <a:endParaRPr lang="zh-CN" altLang="en-US" sz="1200" dirty="0">
              <a:latin typeface="Times New Roman" panose="02020603050405020304" charset="0"/>
            </a:endParaRPr>
          </a:p>
        </p:txBody>
      </p:sp>
      <p:sp>
        <p:nvSpPr>
          <p:cNvPr id="215057" name="文本框 215056"/>
          <p:cNvSpPr txBox="1"/>
          <p:nvPr/>
        </p:nvSpPr>
        <p:spPr>
          <a:xfrm>
            <a:off x="3233738" y="3373438"/>
            <a:ext cx="762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15058" name="流程图: 文档 215057"/>
          <p:cNvSpPr/>
          <p:nvPr/>
        </p:nvSpPr>
        <p:spPr>
          <a:xfrm>
            <a:off x="3295650" y="25654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5059" name="文本框 215058"/>
          <p:cNvSpPr txBox="1"/>
          <p:nvPr/>
        </p:nvSpPr>
        <p:spPr>
          <a:xfrm>
            <a:off x="3260725" y="2589213"/>
            <a:ext cx="706438"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活动  方案</a:t>
            </a:r>
            <a:endParaRPr lang="zh-CN" altLang="en-US" sz="1200" dirty="0">
              <a:latin typeface="Times New Roman" panose="02020603050405020304" charset="0"/>
            </a:endParaRPr>
          </a:p>
        </p:txBody>
      </p:sp>
      <p:sp>
        <p:nvSpPr>
          <p:cNvPr id="215062" name="直接连接符 215061"/>
          <p:cNvSpPr/>
          <p:nvPr/>
        </p:nvSpPr>
        <p:spPr>
          <a:xfrm flipH="1">
            <a:off x="3614738" y="3136900"/>
            <a:ext cx="0" cy="304800"/>
          </a:xfrm>
          <a:prstGeom prst="line">
            <a:avLst/>
          </a:prstGeom>
          <a:ln w="9525" cap="flat" cmpd="sng">
            <a:solidFill>
              <a:schemeClr val="tx1"/>
            </a:solidFill>
            <a:prstDash val="solid"/>
            <a:headEnd type="none" w="med" len="med"/>
            <a:tailEnd type="triangle" w="med" len="med"/>
          </a:ln>
        </p:spPr>
      </p:sp>
      <p:sp>
        <p:nvSpPr>
          <p:cNvPr id="215065" name="直接连接符 215064"/>
          <p:cNvSpPr/>
          <p:nvPr/>
        </p:nvSpPr>
        <p:spPr>
          <a:xfrm>
            <a:off x="2133600" y="2794000"/>
            <a:ext cx="1147763" cy="1588"/>
          </a:xfrm>
          <a:prstGeom prst="line">
            <a:avLst/>
          </a:prstGeom>
          <a:ln w="9525" cap="flat" cmpd="sng">
            <a:solidFill>
              <a:schemeClr val="tx1"/>
            </a:solidFill>
            <a:prstDash val="solid"/>
            <a:headEnd type="none" w="med" len="med"/>
            <a:tailEnd type="triangle" w="med" len="med"/>
          </a:ln>
        </p:spPr>
      </p:sp>
      <p:sp>
        <p:nvSpPr>
          <p:cNvPr id="215067" name="流程图: 文档 215066"/>
          <p:cNvSpPr/>
          <p:nvPr/>
        </p:nvSpPr>
        <p:spPr>
          <a:xfrm>
            <a:off x="1514475" y="32512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5068" name="文本框 215067"/>
          <p:cNvSpPr txBox="1"/>
          <p:nvPr/>
        </p:nvSpPr>
        <p:spPr>
          <a:xfrm>
            <a:off x="1479550" y="3275013"/>
            <a:ext cx="706438"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活动  方案</a:t>
            </a:r>
            <a:endParaRPr lang="zh-CN" altLang="en-US" sz="1200" dirty="0">
              <a:latin typeface="Times New Roman" panose="02020603050405020304" charset="0"/>
            </a:endParaRPr>
          </a:p>
        </p:txBody>
      </p:sp>
      <p:sp>
        <p:nvSpPr>
          <p:cNvPr id="215076" name="直接连接符 215075"/>
          <p:cNvSpPr/>
          <p:nvPr/>
        </p:nvSpPr>
        <p:spPr>
          <a:xfrm flipH="1">
            <a:off x="2159000" y="3530600"/>
            <a:ext cx="1219200" cy="0"/>
          </a:xfrm>
          <a:prstGeom prst="line">
            <a:avLst/>
          </a:prstGeom>
          <a:ln w="9525" cap="flat" cmpd="sng">
            <a:solidFill>
              <a:schemeClr val="tx1"/>
            </a:solidFill>
            <a:prstDash val="solid"/>
            <a:headEnd type="none" w="med" len="med"/>
            <a:tailEnd type="triangle" w="med" len="med"/>
          </a:ln>
        </p:spPr>
      </p:sp>
      <p:sp>
        <p:nvSpPr>
          <p:cNvPr id="215092" name="直接连接符 215091"/>
          <p:cNvSpPr/>
          <p:nvPr/>
        </p:nvSpPr>
        <p:spPr>
          <a:xfrm flipH="1">
            <a:off x="1824038" y="2489200"/>
            <a:ext cx="0" cy="228600"/>
          </a:xfrm>
          <a:prstGeom prst="line">
            <a:avLst/>
          </a:prstGeom>
          <a:ln w="9525" cap="flat" cmpd="sng">
            <a:solidFill>
              <a:schemeClr val="tx1"/>
            </a:solidFill>
            <a:prstDash val="solid"/>
            <a:headEnd type="none" w="med" len="med"/>
            <a:tailEnd type="triangle" w="med" len="med"/>
          </a:ln>
        </p:spPr>
      </p:sp>
      <p:sp>
        <p:nvSpPr>
          <p:cNvPr id="215093" name="文本框 215092"/>
          <p:cNvSpPr txBox="1"/>
          <p:nvPr/>
        </p:nvSpPr>
        <p:spPr>
          <a:xfrm>
            <a:off x="1371600" y="267176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215094" name="直接连接符 215093"/>
          <p:cNvSpPr/>
          <p:nvPr/>
        </p:nvSpPr>
        <p:spPr>
          <a:xfrm>
            <a:off x="1828800" y="3784600"/>
            <a:ext cx="0" cy="228600"/>
          </a:xfrm>
          <a:prstGeom prst="line">
            <a:avLst/>
          </a:prstGeom>
          <a:ln w="9525" cap="flat" cmpd="sng">
            <a:solidFill>
              <a:schemeClr val="tx1"/>
            </a:solidFill>
            <a:prstDash val="solid"/>
            <a:headEnd type="none" w="med" len="med"/>
            <a:tailEnd type="triangle" w="med" len="med"/>
          </a:ln>
        </p:spPr>
      </p:sp>
      <p:sp>
        <p:nvSpPr>
          <p:cNvPr id="215095" name="文本框 215094"/>
          <p:cNvSpPr txBox="1"/>
          <p:nvPr/>
        </p:nvSpPr>
        <p:spPr>
          <a:xfrm>
            <a:off x="1092200" y="4000500"/>
            <a:ext cx="14605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备案集团人事行政部并组织实施方案</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6068" name="文本框 216067"/>
          <p:cNvSpPr txBox="1"/>
          <p:nvPr/>
        </p:nvSpPr>
        <p:spPr>
          <a:xfrm>
            <a:off x="0" y="0"/>
            <a:ext cx="428625" cy="4419600"/>
          </a:xfrm>
          <a:prstGeom prst="rect">
            <a:avLst/>
          </a:prstGeom>
          <a:solidFill>
            <a:srgbClr val="FFFF66"/>
          </a:solidFill>
          <a:ln w="9525">
            <a:noFill/>
          </a:ln>
        </p:spPr>
        <p:txBody>
          <a:bodyPr vert="eaVert">
            <a:spAutoFit/>
          </a:bodyPr>
          <a:p>
            <a:pPr algn="dist">
              <a:spcBef>
                <a:spcPct val="50000"/>
              </a:spcBef>
            </a:pPr>
            <a:r>
              <a:rPr lang="en-US" altLang="zh-CN" sz="1600" b="1" dirty="0">
                <a:solidFill>
                  <a:schemeClr val="accent2"/>
                </a:solidFill>
                <a:latin typeface="Times New Roman" panose="02020603050405020304" charset="0"/>
              </a:rPr>
              <a:t> </a:t>
            </a:r>
            <a:r>
              <a:rPr lang="zh-CN" altLang="en-US" sz="1600" b="1" dirty="0">
                <a:solidFill>
                  <a:schemeClr val="accent2"/>
                </a:solidFill>
                <a:latin typeface="Times New Roman" panose="02020603050405020304" charset="0"/>
              </a:rPr>
              <a:t>广告宣传含印刷品工作流程</a:t>
            </a:r>
            <a:endParaRPr lang="zh-CN" altLang="en-US" sz="1600" b="1" dirty="0">
              <a:solidFill>
                <a:schemeClr val="accent2"/>
              </a:solidFill>
              <a:latin typeface="Times New Roman" panose="02020603050405020304" charset="0"/>
            </a:endParaRPr>
          </a:p>
        </p:txBody>
      </p:sp>
      <p:sp>
        <p:nvSpPr>
          <p:cNvPr id="216069" name="文本框 216068"/>
          <p:cNvSpPr txBox="1"/>
          <p:nvPr/>
        </p:nvSpPr>
        <p:spPr>
          <a:xfrm>
            <a:off x="990600" y="169863"/>
            <a:ext cx="52578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需求部门                集团人事行政部              总经理</a:t>
            </a:r>
            <a:endParaRPr lang="zh-CN" altLang="en-US" sz="1600" dirty="0">
              <a:latin typeface="Times New Roman" panose="02020603050405020304" charset="0"/>
            </a:endParaRPr>
          </a:p>
        </p:txBody>
      </p:sp>
      <p:sp>
        <p:nvSpPr>
          <p:cNvPr id="216070" name="直接连接符 216069"/>
          <p:cNvSpPr/>
          <p:nvPr/>
        </p:nvSpPr>
        <p:spPr>
          <a:xfrm flipV="1">
            <a:off x="939800" y="457200"/>
            <a:ext cx="4572000" cy="0"/>
          </a:xfrm>
          <a:prstGeom prst="line">
            <a:avLst/>
          </a:prstGeom>
          <a:ln w="9525" cap="flat" cmpd="sng">
            <a:solidFill>
              <a:schemeClr val="tx1"/>
            </a:solidFill>
            <a:prstDash val="solid"/>
            <a:headEnd type="none" w="med" len="med"/>
            <a:tailEnd type="none" w="med" len="med"/>
          </a:ln>
        </p:spPr>
      </p:sp>
      <p:sp>
        <p:nvSpPr>
          <p:cNvPr id="216071" name="文本框 216070"/>
          <p:cNvSpPr txBox="1"/>
          <p:nvPr/>
        </p:nvSpPr>
        <p:spPr>
          <a:xfrm>
            <a:off x="2736850" y="563563"/>
            <a:ext cx="1371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制定制作方案</a:t>
            </a:r>
            <a:endParaRPr lang="zh-CN" altLang="en-US" sz="1200" dirty="0">
              <a:solidFill>
                <a:schemeClr val="accent2"/>
              </a:solidFill>
              <a:latin typeface="Times New Roman" panose="02020603050405020304" charset="0"/>
            </a:endParaRPr>
          </a:p>
        </p:txBody>
      </p:sp>
      <p:sp>
        <p:nvSpPr>
          <p:cNvPr id="216073" name="直接连接符 216072"/>
          <p:cNvSpPr/>
          <p:nvPr/>
        </p:nvSpPr>
        <p:spPr>
          <a:xfrm flipH="1">
            <a:off x="3416300" y="1384300"/>
            <a:ext cx="0" cy="304800"/>
          </a:xfrm>
          <a:prstGeom prst="line">
            <a:avLst/>
          </a:prstGeom>
          <a:ln w="9525" cap="flat" cmpd="sng">
            <a:solidFill>
              <a:schemeClr val="tx1"/>
            </a:solidFill>
            <a:prstDash val="solid"/>
            <a:headEnd type="none" w="med" len="med"/>
            <a:tailEnd type="triangle" w="med" len="med"/>
          </a:ln>
        </p:spPr>
      </p:sp>
      <p:sp>
        <p:nvSpPr>
          <p:cNvPr id="216074" name="文本框 216073"/>
          <p:cNvSpPr txBox="1"/>
          <p:nvPr/>
        </p:nvSpPr>
        <p:spPr>
          <a:xfrm>
            <a:off x="2959100" y="1671638"/>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宣传主办签审</a:t>
            </a:r>
            <a:endParaRPr lang="zh-CN" altLang="en-US" sz="1200" dirty="0">
              <a:solidFill>
                <a:schemeClr val="accent2"/>
              </a:solidFill>
              <a:latin typeface="Times New Roman" panose="02020603050405020304" charset="0"/>
            </a:endParaRPr>
          </a:p>
        </p:txBody>
      </p:sp>
      <p:sp>
        <p:nvSpPr>
          <p:cNvPr id="216075" name="直接连接符 216074"/>
          <p:cNvSpPr/>
          <p:nvPr/>
        </p:nvSpPr>
        <p:spPr>
          <a:xfrm flipH="1">
            <a:off x="3411538" y="2154238"/>
            <a:ext cx="0" cy="195262"/>
          </a:xfrm>
          <a:prstGeom prst="line">
            <a:avLst/>
          </a:prstGeom>
          <a:ln w="9525" cap="flat" cmpd="sng">
            <a:solidFill>
              <a:schemeClr val="tx1"/>
            </a:solidFill>
            <a:prstDash val="solid"/>
            <a:headEnd type="none" w="med" len="med"/>
            <a:tailEnd type="triangle" w="med" len="med"/>
          </a:ln>
        </p:spPr>
      </p:sp>
      <p:sp>
        <p:nvSpPr>
          <p:cNvPr id="216076" name="文本框 216075"/>
          <p:cNvSpPr txBox="1"/>
          <p:nvPr/>
        </p:nvSpPr>
        <p:spPr>
          <a:xfrm>
            <a:off x="2959100" y="230346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216077" name="流程图: 文档 216076"/>
          <p:cNvSpPr/>
          <p:nvPr/>
        </p:nvSpPr>
        <p:spPr>
          <a:xfrm>
            <a:off x="3009900" y="904875"/>
            <a:ext cx="746125" cy="4667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6078" name="文本框 216077"/>
          <p:cNvSpPr txBox="1"/>
          <p:nvPr/>
        </p:nvSpPr>
        <p:spPr>
          <a:xfrm>
            <a:off x="2971800" y="889000"/>
            <a:ext cx="8874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广告及预算方案</a:t>
            </a:r>
            <a:endParaRPr lang="zh-CN" altLang="en-US" sz="1200" dirty="0">
              <a:latin typeface="Times New Roman" panose="02020603050405020304" charset="0"/>
            </a:endParaRPr>
          </a:p>
        </p:txBody>
      </p:sp>
      <p:sp>
        <p:nvSpPr>
          <p:cNvPr id="216082" name="文本框 216081"/>
          <p:cNvSpPr txBox="1"/>
          <p:nvPr/>
        </p:nvSpPr>
        <p:spPr>
          <a:xfrm>
            <a:off x="4800600" y="4630738"/>
            <a:ext cx="762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16087" name="直接连接符 216086"/>
          <p:cNvSpPr/>
          <p:nvPr/>
        </p:nvSpPr>
        <p:spPr>
          <a:xfrm flipH="1">
            <a:off x="5181600" y="4394200"/>
            <a:ext cx="0" cy="304800"/>
          </a:xfrm>
          <a:prstGeom prst="line">
            <a:avLst/>
          </a:prstGeom>
          <a:ln w="9525" cap="flat" cmpd="sng">
            <a:solidFill>
              <a:schemeClr val="tx1"/>
            </a:solidFill>
            <a:prstDash val="solid"/>
            <a:headEnd type="none" w="med" len="med"/>
            <a:tailEnd type="triangle" w="med" len="med"/>
          </a:ln>
        </p:spPr>
      </p:sp>
      <p:sp>
        <p:nvSpPr>
          <p:cNvPr id="216090" name="直接连接符 216089"/>
          <p:cNvSpPr/>
          <p:nvPr/>
        </p:nvSpPr>
        <p:spPr>
          <a:xfrm>
            <a:off x="1828800" y="4140200"/>
            <a:ext cx="2971800" cy="0"/>
          </a:xfrm>
          <a:prstGeom prst="line">
            <a:avLst/>
          </a:prstGeom>
          <a:ln w="9525" cap="flat" cmpd="sng">
            <a:solidFill>
              <a:schemeClr val="tx1"/>
            </a:solidFill>
            <a:prstDash val="solid"/>
            <a:headEnd type="none" w="med" len="med"/>
            <a:tailEnd type="triangle" w="med" len="med"/>
          </a:ln>
        </p:spPr>
      </p:sp>
      <p:sp>
        <p:nvSpPr>
          <p:cNvPr id="216091" name="文本框 216090"/>
          <p:cNvSpPr txBox="1"/>
          <p:nvPr/>
        </p:nvSpPr>
        <p:spPr>
          <a:xfrm>
            <a:off x="2994025" y="579120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签订协议实施方案</a:t>
            </a:r>
            <a:endParaRPr lang="zh-CN" altLang="en-US" sz="1200" dirty="0">
              <a:solidFill>
                <a:schemeClr val="accent2"/>
              </a:solidFill>
              <a:latin typeface="Times New Roman" panose="02020603050405020304" charset="0"/>
            </a:endParaRPr>
          </a:p>
        </p:txBody>
      </p:sp>
      <p:sp>
        <p:nvSpPr>
          <p:cNvPr id="216096" name="直接连接符 216095"/>
          <p:cNvSpPr/>
          <p:nvPr/>
        </p:nvSpPr>
        <p:spPr>
          <a:xfrm flipH="1">
            <a:off x="3429000" y="5511800"/>
            <a:ext cx="0" cy="304800"/>
          </a:xfrm>
          <a:prstGeom prst="line">
            <a:avLst/>
          </a:prstGeom>
          <a:ln w="9525" cap="flat" cmpd="sng">
            <a:solidFill>
              <a:schemeClr val="tx1"/>
            </a:solidFill>
            <a:prstDash val="solid"/>
            <a:headEnd type="none" w="med" len="med"/>
            <a:tailEnd type="triangle" w="med" len="med"/>
          </a:ln>
        </p:spPr>
      </p:sp>
      <p:sp>
        <p:nvSpPr>
          <p:cNvPr id="216100" name="直接连接符 216099"/>
          <p:cNvSpPr/>
          <p:nvPr/>
        </p:nvSpPr>
        <p:spPr>
          <a:xfrm flipH="1" flipV="1">
            <a:off x="1905000" y="4749800"/>
            <a:ext cx="2967038" cy="3175"/>
          </a:xfrm>
          <a:prstGeom prst="line">
            <a:avLst/>
          </a:prstGeom>
          <a:ln w="9525" cap="flat" cmpd="sng">
            <a:solidFill>
              <a:schemeClr val="tx1"/>
            </a:solidFill>
            <a:prstDash val="solid"/>
            <a:headEnd type="none" w="med" len="med"/>
            <a:tailEnd type="triangle" w="med" len="med"/>
          </a:ln>
        </p:spPr>
      </p:sp>
      <p:sp>
        <p:nvSpPr>
          <p:cNvPr id="216113" name="文本框 216112"/>
          <p:cNvSpPr txBox="1"/>
          <p:nvPr/>
        </p:nvSpPr>
        <p:spPr>
          <a:xfrm>
            <a:off x="939800" y="563563"/>
            <a:ext cx="10922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提出需求</a:t>
            </a:r>
            <a:endParaRPr lang="zh-CN" altLang="en-US" sz="1200">
              <a:solidFill>
                <a:schemeClr val="accent2"/>
              </a:solidFill>
              <a:latin typeface="Times New Roman" panose="02020603050405020304" charset="0"/>
            </a:endParaRPr>
          </a:p>
        </p:txBody>
      </p:sp>
      <p:sp>
        <p:nvSpPr>
          <p:cNvPr id="216114" name="直接连接符 216113"/>
          <p:cNvSpPr/>
          <p:nvPr/>
        </p:nvSpPr>
        <p:spPr>
          <a:xfrm>
            <a:off x="1828800" y="685800"/>
            <a:ext cx="990600" cy="0"/>
          </a:xfrm>
          <a:prstGeom prst="line">
            <a:avLst/>
          </a:prstGeom>
          <a:ln w="9525" cap="flat" cmpd="sng">
            <a:solidFill>
              <a:schemeClr val="tx1"/>
            </a:solidFill>
            <a:prstDash val="solid"/>
            <a:headEnd type="none" w="med" len="med"/>
            <a:tailEnd type="triangle" w="med" len="med"/>
          </a:ln>
        </p:spPr>
      </p:sp>
      <p:sp>
        <p:nvSpPr>
          <p:cNvPr id="216115" name="直接连接符 216114"/>
          <p:cNvSpPr/>
          <p:nvPr/>
        </p:nvSpPr>
        <p:spPr>
          <a:xfrm>
            <a:off x="1752600" y="1066800"/>
            <a:ext cx="1143000" cy="0"/>
          </a:xfrm>
          <a:prstGeom prst="line">
            <a:avLst/>
          </a:prstGeom>
          <a:ln w="9525" cap="flat" cmpd="sng">
            <a:solidFill>
              <a:srgbClr val="FF3300"/>
            </a:solidFill>
            <a:prstDash val="solid"/>
            <a:headEnd type="triangle" w="med" len="med"/>
            <a:tailEnd type="triangle" w="med" len="med"/>
          </a:ln>
        </p:spPr>
      </p:sp>
      <p:sp>
        <p:nvSpPr>
          <p:cNvPr id="216116" name="文本框 216115"/>
          <p:cNvSpPr txBox="1"/>
          <p:nvPr/>
        </p:nvSpPr>
        <p:spPr>
          <a:xfrm>
            <a:off x="1676400" y="817563"/>
            <a:ext cx="1371600" cy="274637"/>
          </a:xfrm>
          <a:prstGeom prst="rect">
            <a:avLst/>
          </a:prstGeom>
          <a:noFill/>
          <a:ln w="9525">
            <a:noFill/>
          </a:ln>
        </p:spPr>
        <p:txBody>
          <a:bodyPr>
            <a:spAutoFit/>
          </a:bodyPr>
          <a:p>
            <a:pPr algn="ctr">
              <a:spcBef>
                <a:spcPct val="50000"/>
              </a:spcBef>
            </a:pPr>
            <a:r>
              <a:rPr lang="zh-CN" altLang="en-US" sz="1200" dirty="0">
                <a:solidFill>
                  <a:srgbClr val="FF3300"/>
                </a:solidFill>
                <a:latin typeface="Times New Roman" panose="02020603050405020304" charset="0"/>
              </a:rPr>
              <a:t>方案研讨</a:t>
            </a:r>
            <a:endParaRPr lang="zh-CN" altLang="en-US" sz="1200" dirty="0">
              <a:solidFill>
                <a:srgbClr val="FF3300"/>
              </a:solidFill>
              <a:latin typeface="Times New Roman" panose="02020603050405020304" charset="0"/>
            </a:endParaRPr>
          </a:p>
        </p:txBody>
      </p:sp>
      <p:sp>
        <p:nvSpPr>
          <p:cNvPr id="216117" name="直接连接符 216116"/>
          <p:cNvSpPr/>
          <p:nvPr/>
        </p:nvSpPr>
        <p:spPr>
          <a:xfrm>
            <a:off x="3429000" y="2590800"/>
            <a:ext cx="0" cy="76200"/>
          </a:xfrm>
          <a:prstGeom prst="line">
            <a:avLst/>
          </a:prstGeom>
          <a:ln w="9525" cap="flat" cmpd="sng">
            <a:solidFill>
              <a:schemeClr val="tx1"/>
            </a:solidFill>
            <a:prstDash val="solid"/>
            <a:headEnd type="none" w="med" len="med"/>
            <a:tailEnd type="none" w="med" len="med"/>
          </a:ln>
        </p:spPr>
      </p:sp>
      <p:sp>
        <p:nvSpPr>
          <p:cNvPr id="216119" name="直接连接符 216118"/>
          <p:cNvSpPr/>
          <p:nvPr/>
        </p:nvSpPr>
        <p:spPr>
          <a:xfrm flipH="1">
            <a:off x="1905000" y="2667000"/>
            <a:ext cx="1524000" cy="0"/>
          </a:xfrm>
          <a:prstGeom prst="line">
            <a:avLst/>
          </a:prstGeom>
          <a:ln w="9525" cap="flat" cmpd="sng">
            <a:solidFill>
              <a:schemeClr val="tx1"/>
            </a:solidFill>
            <a:prstDash val="solid"/>
            <a:headEnd type="none" w="med" len="med"/>
            <a:tailEnd type="triangle" w="med" len="med"/>
          </a:ln>
        </p:spPr>
      </p:sp>
      <p:sp>
        <p:nvSpPr>
          <p:cNvPr id="216120" name="流程图: 文档 216119"/>
          <p:cNvSpPr/>
          <p:nvPr/>
        </p:nvSpPr>
        <p:spPr>
          <a:xfrm>
            <a:off x="1104900" y="2466975"/>
            <a:ext cx="746125" cy="4667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6121" name="文本框 216120"/>
          <p:cNvSpPr txBox="1"/>
          <p:nvPr/>
        </p:nvSpPr>
        <p:spPr>
          <a:xfrm>
            <a:off x="1066800" y="2451100"/>
            <a:ext cx="8874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广告及预算方案</a:t>
            </a:r>
            <a:endParaRPr lang="zh-CN" altLang="en-US" sz="1200" dirty="0">
              <a:latin typeface="Times New Roman" panose="02020603050405020304" charset="0"/>
            </a:endParaRPr>
          </a:p>
        </p:txBody>
      </p:sp>
      <p:sp>
        <p:nvSpPr>
          <p:cNvPr id="216122" name="直接连接符 216121"/>
          <p:cNvSpPr/>
          <p:nvPr/>
        </p:nvSpPr>
        <p:spPr>
          <a:xfrm flipH="1">
            <a:off x="1460500" y="3492500"/>
            <a:ext cx="0" cy="533400"/>
          </a:xfrm>
          <a:prstGeom prst="line">
            <a:avLst/>
          </a:prstGeom>
          <a:ln w="9525" cap="flat" cmpd="sng">
            <a:solidFill>
              <a:schemeClr val="tx1"/>
            </a:solidFill>
            <a:prstDash val="solid"/>
            <a:headEnd type="none" w="med" len="med"/>
            <a:tailEnd type="triangle" w="med" len="med"/>
          </a:ln>
        </p:spPr>
      </p:sp>
      <p:sp>
        <p:nvSpPr>
          <p:cNvPr id="216123" name="文本框 216122"/>
          <p:cNvSpPr txBox="1"/>
          <p:nvPr/>
        </p:nvSpPr>
        <p:spPr>
          <a:xfrm>
            <a:off x="1028700" y="40132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216124" name="流程图: 文档 216123"/>
          <p:cNvSpPr/>
          <p:nvPr/>
        </p:nvSpPr>
        <p:spPr>
          <a:xfrm>
            <a:off x="4838700" y="3902075"/>
            <a:ext cx="746125" cy="4667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6125" name="文本框 216124"/>
          <p:cNvSpPr txBox="1"/>
          <p:nvPr/>
        </p:nvSpPr>
        <p:spPr>
          <a:xfrm>
            <a:off x="4800600" y="3886200"/>
            <a:ext cx="8874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广告及预算方案</a:t>
            </a:r>
            <a:endParaRPr lang="zh-CN" altLang="en-US" sz="1200" dirty="0">
              <a:latin typeface="Times New Roman" panose="02020603050405020304" charset="0"/>
            </a:endParaRPr>
          </a:p>
        </p:txBody>
      </p:sp>
      <p:sp>
        <p:nvSpPr>
          <p:cNvPr id="216126" name="流程图: 文档 216125"/>
          <p:cNvSpPr/>
          <p:nvPr/>
        </p:nvSpPr>
        <p:spPr>
          <a:xfrm>
            <a:off x="1104900" y="4562475"/>
            <a:ext cx="746125" cy="4667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6127" name="文本框 216126"/>
          <p:cNvSpPr txBox="1"/>
          <p:nvPr/>
        </p:nvSpPr>
        <p:spPr>
          <a:xfrm>
            <a:off x="1066800" y="4546600"/>
            <a:ext cx="8874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广告及预算方案</a:t>
            </a:r>
            <a:endParaRPr lang="zh-CN" altLang="en-US" sz="1200" dirty="0">
              <a:latin typeface="Times New Roman" panose="02020603050405020304" charset="0"/>
            </a:endParaRPr>
          </a:p>
        </p:txBody>
      </p:sp>
      <p:sp>
        <p:nvSpPr>
          <p:cNvPr id="216128" name="直接连接符 216127"/>
          <p:cNvSpPr/>
          <p:nvPr/>
        </p:nvSpPr>
        <p:spPr>
          <a:xfrm>
            <a:off x="1485900" y="5054600"/>
            <a:ext cx="0" cy="152400"/>
          </a:xfrm>
          <a:prstGeom prst="line">
            <a:avLst/>
          </a:prstGeom>
          <a:ln w="9525" cap="flat" cmpd="sng">
            <a:solidFill>
              <a:schemeClr val="tx1"/>
            </a:solidFill>
            <a:prstDash val="solid"/>
            <a:headEnd type="none" w="med" len="med"/>
            <a:tailEnd type="none" w="med" len="med"/>
          </a:ln>
        </p:spPr>
      </p:sp>
      <p:sp>
        <p:nvSpPr>
          <p:cNvPr id="216129" name="直接连接符 216128"/>
          <p:cNvSpPr/>
          <p:nvPr/>
        </p:nvSpPr>
        <p:spPr>
          <a:xfrm>
            <a:off x="1485900" y="5207000"/>
            <a:ext cx="1524000" cy="0"/>
          </a:xfrm>
          <a:prstGeom prst="line">
            <a:avLst/>
          </a:prstGeom>
          <a:ln w="9525" cap="flat" cmpd="sng">
            <a:solidFill>
              <a:schemeClr val="tx1"/>
            </a:solidFill>
            <a:prstDash val="solid"/>
            <a:headEnd type="none" w="med" len="med"/>
            <a:tailEnd type="triangle" w="med" len="med"/>
          </a:ln>
        </p:spPr>
      </p:sp>
      <p:sp>
        <p:nvSpPr>
          <p:cNvPr id="216130" name="流程图: 文档 216129"/>
          <p:cNvSpPr/>
          <p:nvPr/>
        </p:nvSpPr>
        <p:spPr>
          <a:xfrm>
            <a:off x="3036888" y="4994275"/>
            <a:ext cx="746125" cy="4667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6131" name="文本框 216130"/>
          <p:cNvSpPr txBox="1"/>
          <p:nvPr/>
        </p:nvSpPr>
        <p:spPr>
          <a:xfrm>
            <a:off x="2998788" y="4978400"/>
            <a:ext cx="8874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广告及预算方案</a:t>
            </a:r>
            <a:endParaRPr lang="zh-CN" altLang="en-US" sz="1200" dirty="0">
              <a:latin typeface="Times New Roman" panose="02020603050405020304" charset="0"/>
            </a:endParaRPr>
          </a:p>
        </p:txBody>
      </p:sp>
      <p:sp>
        <p:nvSpPr>
          <p:cNvPr id="216132" name="矩形 216131"/>
          <p:cNvSpPr/>
          <p:nvPr/>
        </p:nvSpPr>
        <p:spPr>
          <a:xfrm rot="5332977">
            <a:off x="150813" y="1331913"/>
            <a:ext cx="100012" cy="381000"/>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accent2"/>
                  </a:solidFill>
                  <a:prstDash val="solid"/>
                  <a:headEnd type="none" w="med" len="med"/>
                  <a:tailEnd type="none" w="med" len="med"/>
                </a:ln>
                <a:solidFill>
                  <a:schemeClr val="accent2"/>
                </a:solidFill>
                <a:latin typeface="宋体" panose="02010600030101010101" pitchFamily="2" charset="-122"/>
                <a:ea typeface="宋体" panose="02010600030101010101" pitchFamily="2" charset="-122"/>
              </a:rPr>
              <a:t>(</a:t>
            </a:r>
            <a:endParaRPr lang="zh-CN" altLang="en-US" sz="3600">
              <a:ln w="9525" cap="flat" cmpd="sng">
                <a:solidFill>
                  <a:schemeClr val="accent2"/>
                </a:solidFill>
                <a:prstDash val="solid"/>
                <a:headEnd type="none" w="med" len="med"/>
                <a:tailEnd type="none" w="med" len="med"/>
              </a:ln>
              <a:solidFill>
                <a:schemeClr val="accent2"/>
              </a:solidFill>
              <a:latin typeface="宋体" panose="02010600030101010101" pitchFamily="2" charset="-122"/>
              <a:ea typeface="宋体" panose="02010600030101010101" pitchFamily="2" charset="-122"/>
            </a:endParaRPr>
          </a:p>
        </p:txBody>
      </p:sp>
      <p:sp>
        <p:nvSpPr>
          <p:cNvPr id="216133" name="矩形 216132"/>
          <p:cNvSpPr/>
          <p:nvPr/>
        </p:nvSpPr>
        <p:spPr>
          <a:xfrm rot="-5477328">
            <a:off x="152400" y="2728913"/>
            <a:ext cx="100013" cy="381000"/>
          </a:xfrm>
          <a:prstGeom prst="rect">
            <a:avLst/>
          </a:prstGeom>
        </p:spPr>
        <p:txBody>
          <a:bodyPr wrap="none" fromWordArt="1">
            <a:prstTxWarp prst="textPlain">
              <a:avLst>
                <a:gd name="adj" fmla="val 50000"/>
              </a:avLst>
            </a:prstTxWarp>
            <a:normAutofit/>
          </a:bodyPr>
          <a:p>
            <a:pPr algn="ctr"/>
            <a:r>
              <a:rPr lang="zh-CN" altLang="en-US" sz="3600">
                <a:ln w="9525" cap="flat" cmpd="sng">
                  <a:solidFill>
                    <a:schemeClr val="accent2"/>
                  </a:solidFill>
                  <a:prstDash val="solid"/>
                  <a:headEnd type="none" w="med" len="med"/>
                  <a:tailEnd type="none" w="med" len="med"/>
                </a:ln>
                <a:solidFill>
                  <a:schemeClr val="accent2"/>
                </a:solidFill>
                <a:latin typeface="宋体" panose="02010600030101010101" pitchFamily="2" charset="-122"/>
                <a:ea typeface="宋体" panose="02010600030101010101" pitchFamily="2" charset="-122"/>
              </a:rPr>
              <a:t>(</a:t>
            </a:r>
            <a:endParaRPr lang="zh-CN" altLang="en-US" sz="3600">
              <a:ln w="9525" cap="flat" cmpd="sng">
                <a:solidFill>
                  <a:schemeClr val="accent2"/>
                </a:solidFill>
                <a:prstDash val="solid"/>
                <a:headEnd type="none" w="med" len="med"/>
                <a:tailEnd type="none" w="med" len="med"/>
              </a:ln>
              <a:solidFill>
                <a:schemeClr val="accent2"/>
              </a:solidFill>
              <a:latin typeface="宋体" panose="02010600030101010101" pitchFamily="2" charset="-122"/>
              <a:ea typeface="宋体" panose="02010600030101010101" pitchFamily="2" charset="-122"/>
            </a:endParaRPr>
          </a:p>
        </p:txBody>
      </p:sp>
      <p:sp>
        <p:nvSpPr>
          <p:cNvPr id="216135" name="文本框 216134"/>
          <p:cNvSpPr txBox="1"/>
          <p:nvPr/>
        </p:nvSpPr>
        <p:spPr>
          <a:xfrm>
            <a:off x="2133600" y="3911600"/>
            <a:ext cx="1143000" cy="274638"/>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2</a:t>
            </a:r>
            <a:r>
              <a:rPr lang="zh-CN" altLang="en-US" sz="1200" dirty="0">
                <a:solidFill>
                  <a:schemeClr val="accent2"/>
                </a:solidFill>
                <a:latin typeface="Times New Roman" panose="02020603050405020304" charset="0"/>
              </a:rPr>
              <a:t>万元以上</a:t>
            </a:r>
            <a:endParaRPr lang="zh-CN" altLang="en-US" sz="1200">
              <a:solidFill>
                <a:schemeClr val="accent2"/>
              </a:solidFill>
              <a:latin typeface="Times New Roman" panose="02020603050405020304" charset="0"/>
            </a:endParaRPr>
          </a:p>
        </p:txBody>
      </p:sp>
      <p:sp>
        <p:nvSpPr>
          <p:cNvPr id="216136" name="文本框 216135"/>
          <p:cNvSpPr txBox="1"/>
          <p:nvPr/>
        </p:nvSpPr>
        <p:spPr>
          <a:xfrm>
            <a:off x="1358900" y="3505200"/>
            <a:ext cx="736600" cy="457200"/>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2000</a:t>
            </a:r>
            <a:r>
              <a:rPr lang="zh-CN" altLang="en-US" sz="1200" dirty="0">
                <a:solidFill>
                  <a:schemeClr val="accent2"/>
                </a:solidFill>
                <a:latin typeface="Times New Roman" panose="02020603050405020304" charset="0"/>
              </a:rPr>
              <a:t>元以上</a:t>
            </a:r>
            <a:endParaRPr lang="zh-CN" altLang="en-US" sz="1200">
              <a:solidFill>
                <a:schemeClr val="accent2"/>
              </a:solidFill>
              <a:latin typeface="Times New Roman" panose="02020603050405020304" charset="0"/>
            </a:endParaRPr>
          </a:p>
        </p:txBody>
      </p:sp>
      <p:sp>
        <p:nvSpPr>
          <p:cNvPr id="216137" name="直接连接符 216136"/>
          <p:cNvSpPr/>
          <p:nvPr/>
        </p:nvSpPr>
        <p:spPr>
          <a:xfrm>
            <a:off x="1473200" y="2921000"/>
            <a:ext cx="0" cy="304800"/>
          </a:xfrm>
          <a:prstGeom prst="line">
            <a:avLst/>
          </a:prstGeom>
          <a:ln w="9525" cap="flat" cmpd="sng">
            <a:solidFill>
              <a:schemeClr val="tx1"/>
            </a:solidFill>
            <a:prstDash val="solid"/>
            <a:headEnd type="none" w="med" len="med"/>
            <a:tailEnd type="triangle" w="med" len="med"/>
          </a:ln>
        </p:spPr>
      </p:sp>
      <p:sp>
        <p:nvSpPr>
          <p:cNvPr id="216138" name="文本框 216137"/>
          <p:cNvSpPr txBox="1"/>
          <p:nvPr/>
        </p:nvSpPr>
        <p:spPr>
          <a:xfrm>
            <a:off x="1028700" y="32131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4258" name="文本框 224257"/>
          <p:cNvSpPr txBox="1"/>
          <p:nvPr/>
        </p:nvSpPr>
        <p:spPr>
          <a:xfrm>
            <a:off x="0" y="4763"/>
            <a:ext cx="428625" cy="37290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常住员工入住公寓流程</a:t>
            </a:r>
            <a:endParaRPr lang="zh-CN" altLang="en-US" sz="1600" b="1" dirty="0">
              <a:solidFill>
                <a:schemeClr val="accent2"/>
              </a:solidFill>
              <a:latin typeface="Times New Roman" panose="02020603050405020304" charset="0"/>
            </a:endParaRPr>
          </a:p>
        </p:txBody>
      </p:sp>
      <p:sp>
        <p:nvSpPr>
          <p:cNvPr id="224261" name="文本框 224260"/>
          <p:cNvSpPr txBox="1"/>
          <p:nvPr/>
        </p:nvSpPr>
        <p:spPr>
          <a:xfrm>
            <a:off x="1038225" y="169863"/>
            <a:ext cx="4752975"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出纳室                   长住人员                  人事行政部</a:t>
            </a:r>
            <a:endParaRPr lang="zh-CN" altLang="en-US" sz="1600" dirty="0">
              <a:latin typeface="Times New Roman" panose="02020603050405020304" charset="0"/>
            </a:endParaRPr>
          </a:p>
        </p:txBody>
      </p:sp>
      <p:sp>
        <p:nvSpPr>
          <p:cNvPr id="224262" name="直接连接符 224261"/>
          <p:cNvSpPr/>
          <p:nvPr/>
        </p:nvSpPr>
        <p:spPr>
          <a:xfrm flipV="1">
            <a:off x="838200" y="458788"/>
            <a:ext cx="4752975" cy="0"/>
          </a:xfrm>
          <a:prstGeom prst="line">
            <a:avLst/>
          </a:prstGeom>
          <a:ln w="9525" cap="flat" cmpd="sng">
            <a:solidFill>
              <a:schemeClr val="tx1"/>
            </a:solidFill>
            <a:prstDash val="solid"/>
            <a:headEnd type="none" w="med" len="med"/>
            <a:tailEnd type="none" w="med" len="med"/>
          </a:ln>
        </p:spPr>
      </p:sp>
      <p:sp>
        <p:nvSpPr>
          <p:cNvPr id="224263" name="流程图: 文档 224262"/>
          <p:cNvSpPr/>
          <p:nvPr/>
        </p:nvSpPr>
        <p:spPr>
          <a:xfrm>
            <a:off x="2836863" y="7302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64" name="文本框 224263"/>
          <p:cNvSpPr txBox="1"/>
          <p:nvPr/>
        </p:nvSpPr>
        <p:spPr>
          <a:xfrm>
            <a:off x="2830513" y="855663"/>
            <a:ext cx="652462"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申请单</a:t>
            </a:r>
            <a:endParaRPr lang="zh-CN" altLang="en-US" sz="1200" dirty="0">
              <a:latin typeface="Times New Roman" panose="02020603050405020304" charset="0"/>
            </a:endParaRPr>
          </a:p>
        </p:txBody>
      </p:sp>
      <p:sp>
        <p:nvSpPr>
          <p:cNvPr id="224265" name="文本框 224264"/>
          <p:cNvSpPr txBox="1"/>
          <p:nvPr/>
        </p:nvSpPr>
        <p:spPr>
          <a:xfrm>
            <a:off x="2471738" y="465138"/>
            <a:ext cx="1371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填制入住申请表</a:t>
            </a:r>
            <a:endParaRPr lang="zh-CN" altLang="en-US" sz="1200" dirty="0">
              <a:solidFill>
                <a:schemeClr val="accent2"/>
              </a:solidFill>
              <a:latin typeface="Times New Roman" panose="02020603050405020304" charset="0"/>
            </a:endParaRPr>
          </a:p>
        </p:txBody>
      </p:sp>
      <p:sp>
        <p:nvSpPr>
          <p:cNvPr id="224266" name="直接连接符 224265"/>
          <p:cNvSpPr/>
          <p:nvPr/>
        </p:nvSpPr>
        <p:spPr>
          <a:xfrm>
            <a:off x="3138488" y="1303338"/>
            <a:ext cx="0" cy="228600"/>
          </a:xfrm>
          <a:prstGeom prst="line">
            <a:avLst/>
          </a:prstGeom>
          <a:ln w="9525" cap="flat" cmpd="sng">
            <a:solidFill>
              <a:schemeClr val="tx1"/>
            </a:solidFill>
            <a:prstDash val="solid"/>
            <a:headEnd type="none" w="med" len="med"/>
            <a:tailEnd type="triangle" w="med" len="med"/>
          </a:ln>
        </p:spPr>
      </p:sp>
      <p:sp>
        <p:nvSpPr>
          <p:cNvPr id="224267" name="文本框 224266"/>
          <p:cNvSpPr txBox="1"/>
          <p:nvPr/>
        </p:nvSpPr>
        <p:spPr>
          <a:xfrm>
            <a:off x="2605088" y="1524000"/>
            <a:ext cx="1128712"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部门主管签字</a:t>
            </a:r>
            <a:endParaRPr lang="zh-CN" altLang="en-US" sz="1200" dirty="0">
              <a:solidFill>
                <a:schemeClr val="accent2"/>
              </a:solidFill>
              <a:latin typeface="Times New Roman" panose="02020603050405020304" charset="0"/>
            </a:endParaRPr>
          </a:p>
        </p:txBody>
      </p:sp>
      <p:sp>
        <p:nvSpPr>
          <p:cNvPr id="224270" name="直接连接符 224269"/>
          <p:cNvSpPr/>
          <p:nvPr/>
        </p:nvSpPr>
        <p:spPr>
          <a:xfrm>
            <a:off x="3149600" y="1814513"/>
            <a:ext cx="0" cy="319087"/>
          </a:xfrm>
          <a:prstGeom prst="line">
            <a:avLst/>
          </a:prstGeom>
          <a:ln w="9525" cap="flat" cmpd="sng">
            <a:solidFill>
              <a:schemeClr val="tx1"/>
            </a:solidFill>
            <a:prstDash val="solid"/>
            <a:headEnd type="none" w="med" len="med"/>
            <a:tailEnd type="triangle" w="med" len="med"/>
          </a:ln>
        </p:spPr>
      </p:sp>
      <p:sp>
        <p:nvSpPr>
          <p:cNvPr id="224271" name="文本框 224270"/>
          <p:cNvSpPr txBox="1"/>
          <p:nvPr/>
        </p:nvSpPr>
        <p:spPr>
          <a:xfrm>
            <a:off x="922338" y="2166938"/>
            <a:ext cx="10429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收款开收据</a:t>
            </a:r>
            <a:endParaRPr lang="zh-CN" altLang="en-US" sz="1200" dirty="0">
              <a:solidFill>
                <a:schemeClr val="accent2"/>
              </a:solidFill>
              <a:latin typeface="Times New Roman" panose="02020603050405020304" charset="0"/>
            </a:endParaRPr>
          </a:p>
        </p:txBody>
      </p:sp>
      <p:sp>
        <p:nvSpPr>
          <p:cNvPr id="224272" name="流程图: 文档 224271"/>
          <p:cNvSpPr/>
          <p:nvPr/>
        </p:nvSpPr>
        <p:spPr>
          <a:xfrm>
            <a:off x="1190625" y="24892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73" name="流程图: 文档 224272"/>
          <p:cNvSpPr/>
          <p:nvPr/>
        </p:nvSpPr>
        <p:spPr>
          <a:xfrm>
            <a:off x="1101725" y="25400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74" name="流程图: 文档 224273"/>
          <p:cNvSpPr/>
          <p:nvPr/>
        </p:nvSpPr>
        <p:spPr>
          <a:xfrm>
            <a:off x="1057275" y="25749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75" name="文本框 224274"/>
          <p:cNvSpPr txBox="1"/>
          <p:nvPr/>
        </p:nvSpPr>
        <p:spPr>
          <a:xfrm>
            <a:off x="1041400" y="2701925"/>
            <a:ext cx="642938"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24276" name="文本框 224275"/>
          <p:cNvSpPr txBox="1"/>
          <p:nvPr/>
        </p:nvSpPr>
        <p:spPr>
          <a:xfrm>
            <a:off x="1501775" y="25320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24277" name="文本框 224276"/>
          <p:cNvSpPr txBox="1"/>
          <p:nvPr/>
        </p:nvSpPr>
        <p:spPr>
          <a:xfrm>
            <a:off x="1643063" y="242411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24278" name="流程图: 文档 224277"/>
          <p:cNvSpPr/>
          <p:nvPr/>
        </p:nvSpPr>
        <p:spPr>
          <a:xfrm>
            <a:off x="4622800" y="8477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79" name="文本框 224278"/>
          <p:cNvSpPr txBox="1"/>
          <p:nvPr/>
        </p:nvSpPr>
        <p:spPr>
          <a:xfrm>
            <a:off x="4616450" y="973138"/>
            <a:ext cx="652463"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申请单</a:t>
            </a:r>
            <a:endParaRPr lang="zh-CN" altLang="en-US" sz="1200" dirty="0">
              <a:latin typeface="Times New Roman" panose="02020603050405020304" charset="0"/>
            </a:endParaRPr>
          </a:p>
        </p:txBody>
      </p:sp>
      <p:sp>
        <p:nvSpPr>
          <p:cNvPr id="224280" name="流程图: 文档 224279"/>
          <p:cNvSpPr/>
          <p:nvPr/>
        </p:nvSpPr>
        <p:spPr>
          <a:xfrm>
            <a:off x="4637088" y="14398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81" name="文本框 224280"/>
          <p:cNvSpPr txBox="1"/>
          <p:nvPr/>
        </p:nvSpPr>
        <p:spPr>
          <a:xfrm>
            <a:off x="4621213" y="1566863"/>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24282" name="文本框 224281"/>
          <p:cNvSpPr txBox="1"/>
          <p:nvPr/>
        </p:nvSpPr>
        <p:spPr>
          <a:xfrm>
            <a:off x="5030788" y="14224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4283" name="直接连接符 224282"/>
          <p:cNvSpPr/>
          <p:nvPr/>
        </p:nvSpPr>
        <p:spPr>
          <a:xfrm>
            <a:off x="4940300" y="1957388"/>
            <a:ext cx="0" cy="319087"/>
          </a:xfrm>
          <a:prstGeom prst="line">
            <a:avLst/>
          </a:prstGeom>
          <a:ln w="9525" cap="flat" cmpd="sng">
            <a:solidFill>
              <a:schemeClr val="tx1"/>
            </a:solidFill>
            <a:prstDash val="solid"/>
            <a:headEnd type="none" w="med" len="med"/>
            <a:tailEnd type="triangle" w="med" len="med"/>
          </a:ln>
        </p:spPr>
      </p:sp>
      <p:sp>
        <p:nvSpPr>
          <p:cNvPr id="224284" name="文本框 224283"/>
          <p:cNvSpPr txBox="1"/>
          <p:nvPr/>
        </p:nvSpPr>
        <p:spPr>
          <a:xfrm>
            <a:off x="4105275" y="2219325"/>
            <a:ext cx="1752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到后勤科签定入住协议</a:t>
            </a:r>
            <a:endParaRPr lang="zh-CN" altLang="en-US" sz="1200" dirty="0">
              <a:solidFill>
                <a:schemeClr val="accent2"/>
              </a:solidFill>
              <a:latin typeface="Times New Roman" panose="02020603050405020304" charset="0"/>
            </a:endParaRPr>
          </a:p>
        </p:txBody>
      </p:sp>
      <p:sp>
        <p:nvSpPr>
          <p:cNvPr id="224285" name="流程图: 文档 224284"/>
          <p:cNvSpPr/>
          <p:nvPr/>
        </p:nvSpPr>
        <p:spPr>
          <a:xfrm>
            <a:off x="4681538" y="25241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86" name="流程图: 文档 224285"/>
          <p:cNvSpPr/>
          <p:nvPr/>
        </p:nvSpPr>
        <p:spPr>
          <a:xfrm>
            <a:off x="4637088" y="25590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87" name="文本框 224286"/>
          <p:cNvSpPr txBox="1"/>
          <p:nvPr/>
        </p:nvSpPr>
        <p:spPr>
          <a:xfrm>
            <a:off x="4621213" y="2686050"/>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协议</a:t>
            </a:r>
            <a:endParaRPr lang="zh-CN" altLang="en-US" sz="1200" dirty="0">
              <a:latin typeface="Times New Roman" panose="02020603050405020304" charset="0"/>
            </a:endParaRPr>
          </a:p>
        </p:txBody>
      </p:sp>
      <p:sp>
        <p:nvSpPr>
          <p:cNvPr id="224288" name="直接连接符 224287"/>
          <p:cNvSpPr/>
          <p:nvPr/>
        </p:nvSpPr>
        <p:spPr>
          <a:xfrm>
            <a:off x="4940300" y="3071813"/>
            <a:ext cx="0" cy="319087"/>
          </a:xfrm>
          <a:prstGeom prst="line">
            <a:avLst/>
          </a:prstGeom>
          <a:ln w="9525" cap="flat" cmpd="sng">
            <a:solidFill>
              <a:schemeClr val="tx1"/>
            </a:solidFill>
            <a:prstDash val="solid"/>
            <a:headEnd type="none" w="med" len="med"/>
            <a:tailEnd type="triangle" w="med" len="med"/>
          </a:ln>
        </p:spPr>
      </p:sp>
      <p:sp>
        <p:nvSpPr>
          <p:cNvPr id="224289" name="文本框 224288"/>
          <p:cNvSpPr txBox="1"/>
          <p:nvPr/>
        </p:nvSpPr>
        <p:spPr>
          <a:xfrm>
            <a:off x="4105275" y="3333750"/>
            <a:ext cx="1600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凭协议到公寓管理处填制物品领用清单</a:t>
            </a:r>
            <a:endParaRPr lang="zh-CN" altLang="en-US" sz="1200" dirty="0">
              <a:solidFill>
                <a:schemeClr val="accent2"/>
              </a:solidFill>
              <a:latin typeface="Times New Roman" panose="02020603050405020304" charset="0"/>
            </a:endParaRPr>
          </a:p>
        </p:txBody>
      </p:sp>
      <p:sp>
        <p:nvSpPr>
          <p:cNvPr id="224290" name="流程图: 文档 224289"/>
          <p:cNvSpPr/>
          <p:nvPr/>
        </p:nvSpPr>
        <p:spPr>
          <a:xfrm>
            <a:off x="4622800" y="37655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91" name="文本框 224290"/>
          <p:cNvSpPr txBox="1"/>
          <p:nvPr/>
        </p:nvSpPr>
        <p:spPr>
          <a:xfrm>
            <a:off x="4616450" y="3890963"/>
            <a:ext cx="652463"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清单</a:t>
            </a:r>
            <a:endParaRPr lang="zh-CN" altLang="en-US" sz="1200" dirty="0">
              <a:latin typeface="Times New Roman" panose="02020603050405020304" charset="0"/>
            </a:endParaRPr>
          </a:p>
        </p:txBody>
      </p:sp>
      <p:sp>
        <p:nvSpPr>
          <p:cNvPr id="224292" name="直接连接符 224291"/>
          <p:cNvSpPr/>
          <p:nvPr/>
        </p:nvSpPr>
        <p:spPr>
          <a:xfrm>
            <a:off x="4940300" y="4291013"/>
            <a:ext cx="0" cy="319087"/>
          </a:xfrm>
          <a:prstGeom prst="line">
            <a:avLst/>
          </a:prstGeom>
          <a:ln w="9525" cap="flat" cmpd="sng">
            <a:solidFill>
              <a:schemeClr val="tx1"/>
            </a:solidFill>
            <a:prstDash val="solid"/>
            <a:headEnd type="none" w="med" len="med"/>
            <a:tailEnd type="triangle" w="med" len="med"/>
          </a:ln>
        </p:spPr>
      </p:sp>
      <p:sp>
        <p:nvSpPr>
          <p:cNvPr id="224293" name="文本框 224292"/>
          <p:cNvSpPr txBox="1"/>
          <p:nvPr/>
        </p:nvSpPr>
        <p:spPr>
          <a:xfrm>
            <a:off x="4438650" y="4535488"/>
            <a:ext cx="990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领用物品</a:t>
            </a:r>
            <a:endParaRPr lang="zh-CN" altLang="en-US" sz="1200" dirty="0">
              <a:solidFill>
                <a:schemeClr val="accent2"/>
              </a:solidFill>
              <a:latin typeface="Times New Roman" panose="02020603050405020304" charset="0"/>
            </a:endParaRPr>
          </a:p>
        </p:txBody>
      </p:sp>
      <p:sp>
        <p:nvSpPr>
          <p:cNvPr id="224296" name="流程图: 文档 224295"/>
          <p:cNvSpPr/>
          <p:nvPr/>
        </p:nvSpPr>
        <p:spPr>
          <a:xfrm>
            <a:off x="2817813" y="44719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297" name="文本框 224296"/>
          <p:cNvSpPr txBox="1"/>
          <p:nvPr/>
        </p:nvSpPr>
        <p:spPr>
          <a:xfrm>
            <a:off x="2801938" y="4598988"/>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24298" name="文本框 224297"/>
          <p:cNvSpPr txBox="1"/>
          <p:nvPr/>
        </p:nvSpPr>
        <p:spPr>
          <a:xfrm>
            <a:off x="3211513" y="445452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4299" name="流程图: 文档 224298"/>
          <p:cNvSpPr/>
          <p:nvPr/>
        </p:nvSpPr>
        <p:spPr>
          <a:xfrm>
            <a:off x="2817813" y="50847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300" name="文本框 224299"/>
          <p:cNvSpPr txBox="1"/>
          <p:nvPr/>
        </p:nvSpPr>
        <p:spPr>
          <a:xfrm>
            <a:off x="2801938" y="5211763"/>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协议</a:t>
            </a:r>
            <a:endParaRPr lang="zh-CN" altLang="en-US" sz="1200" dirty="0">
              <a:latin typeface="Times New Roman" panose="02020603050405020304" charset="0"/>
            </a:endParaRPr>
          </a:p>
        </p:txBody>
      </p:sp>
      <p:sp>
        <p:nvSpPr>
          <p:cNvPr id="224301" name="直接连接符 224300"/>
          <p:cNvSpPr/>
          <p:nvPr/>
        </p:nvSpPr>
        <p:spPr>
          <a:xfrm>
            <a:off x="3130550" y="5929313"/>
            <a:ext cx="0" cy="319087"/>
          </a:xfrm>
          <a:prstGeom prst="line">
            <a:avLst/>
          </a:prstGeom>
          <a:ln w="9525" cap="flat" cmpd="sng">
            <a:solidFill>
              <a:schemeClr val="tx1"/>
            </a:solidFill>
            <a:prstDash val="solid"/>
            <a:headEnd type="none" w="med" len="med"/>
            <a:tailEnd type="triangle" w="med" len="med"/>
          </a:ln>
        </p:spPr>
      </p:sp>
      <p:sp>
        <p:nvSpPr>
          <p:cNvPr id="224302" name="文本框 224301"/>
          <p:cNvSpPr txBox="1"/>
          <p:nvPr/>
        </p:nvSpPr>
        <p:spPr>
          <a:xfrm>
            <a:off x="2628900" y="6202363"/>
            <a:ext cx="990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员工入住</a:t>
            </a:r>
            <a:endParaRPr lang="zh-CN" altLang="en-US" sz="1200" dirty="0">
              <a:solidFill>
                <a:schemeClr val="accent2"/>
              </a:solidFill>
              <a:latin typeface="Times New Roman" panose="02020603050405020304" charset="0"/>
            </a:endParaRPr>
          </a:p>
        </p:txBody>
      </p:sp>
      <p:sp>
        <p:nvSpPr>
          <p:cNvPr id="224303" name="直接连接符 224302"/>
          <p:cNvSpPr/>
          <p:nvPr/>
        </p:nvSpPr>
        <p:spPr>
          <a:xfrm flipH="1" flipV="1">
            <a:off x="3429000" y="4724400"/>
            <a:ext cx="1143000" cy="0"/>
          </a:xfrm>
          <a:prstGeom prst="line">
            <a:avLst/>
          </a:prstGeom>
          <a:ln w="9525" cap="flat" cmpd="sng">
            <a:solidFill>
              <a:schemeClr val="tx1"/>
            </a:solidFill>
            <a:prstDash val="solid"/>
            <a:headEnd type="none" w="med" len="med"/>
            <a:tailEnd type="triangle" w="med" len="med"/>
          </a:ln>
        </p:spPr>
      </p:sp>
      <p:sp>
        <p:nvSpPr>
          <p:cNvPr id="224304" name="椭圆 224303"/>
          <p:cNvSpPr/>
          <p:nvPr/>
        </p:nvSpPr>
        <p:spPr>
          <a:xfrm>
            <a:off x="4791075" y="4765675"/>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24305" name="文本框 224304"/>
          <p:cNvSpPr txBox="1"/>
          <p:nvPr/>
        </p:nvSpPr>
        <p:spPr>
          <a:xfrm>
            <a:off x="4787900" y="4791075"/>
            <a:ext cx="282575"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224306" name="椭圆 224305"/>
          <p:cNvSpPr/>
          <p:nvPr/>
        </p:nvSpPr>
        <p:spPr>
          <a:xfrm>
            <a:off x="2986088" y="561975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24307" name="文本框 224306"/>
          <p:cNvSpPr txBox="1"/>
          <p:nvPr/>
        </p:nvSpPr>
        <p:spPr>
          <a:xfrm>
            <a:off x="2982913" y="5645150"/>
            <a:ext cx="282575"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224309" name="文本框 224308"/>
          <p:cNvSpPr txBox="1"/>
          <p:nvPr/>
        </p:nvSpPr>
        <p:spPr>
          <a:xfrm>
            <a:off x="2654300" y="2138363"/>
            <a:ext cx="104298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付款交押金</a:t>
            </a:r>
            <a:endParaRPr lang="zh-CN" altLang="en-US" sz="1200" dirty="0">
              <a:solidFill>
                <a:schemeClr val="accent2"/>
              </a:solidFill>
              <a:latin typeface="Times New Roman" panose="02020603050405020304" charset="0"/>
            </a:endParaRPr>
          </a:p>
        </p:txBody>
      </p:sp>
      <p:sp>
        <p:nvSpPr>
          <p:cNvPr id="224310" name="直接连接符 224309"/>
          <p:cNvSpPr/>
          <p:nvPr/>
        </p:nvSpPr>
        <p:spPr>
          <a:xfrm>
            <a:off x="1917700" y="2273300"/>
            <a:ext cx="838200" cy="0"/>
          </a:xfrm>
          <a:prstGeom prst="line">
            <a:avLst/>
          </a:prstGeom>
          <a:ln w="9525" cap="flat" cmpd="sng">
            <a:solidFill>
              <a:schemeClr val="tx1"/>
            </a:solidFill>
            <a:prstDash val="solid"/>
            <a:headEnd type="none" w="med" len="med"/>
            <a:tailEnd type="triangle" w="med" len="med"/>
          </a:ln>
        </p:spPr>
      </p:sp>
      <p:sp>
        <p:nvSpPr>
          <p:cNvPr id="224311" name="直接连接符 224310"/>
          <p:cNvSpPr/>
          <p:nvPr/>
        </p:nvSpPr>
        <p:spPr>
          <a:xfrm flipH="1">
            <a:off x="1879600" y="2349500"/>
            <a:ext cx="838200" cy="0"/>
          </a:xfrm>
          <a:prstGeom prst="line">
            <a:avLst/>
          </a:prstGeom>
          <a:ln w="9525" cap="flat" cmpd="sng">
            <a:solidFill>
              <a:schemeClr val="tx1"/>
            </a:solidFill>
            <a:prstDash val="solid"/>
            <a:headEnd type="none" w="med" len="med"/>
            <a:tailEnd type="triangle" w="med" len="med"/>
          </a:ln>
        </p:spPr>
      </p:sp>
      <p:sp>
        <p:nvSpPr>
          <p:cNvPr id="224312" name="直接连接符 224311"/>
          <p:cNvSpPr/>
          <p:nvPr/>
        </p:nvSpPr>
        <p:spPr>
          <a:xfrm>
            <a:off x="3581400" y="2663825"/>
            <a:ext cx="457200" cy="0"/>
          </a:xfrm>
          <a:prstGeom prst="line">
            <a:avLst/>
          </a:prstGeom>
          <a:ln w="9525" cap="flat" cmpd="sng">
            <a:solidFill>
              <a:schemeClr val="tx1"/>
            </a:solidFill>
            <a:prstDash val="solid"/>
            <a:headEnd type="none" w="med" len="med"/>
            <a:tailEnd type="none" w="med" len="med"/>
          </a:ln>
        </p:spPr>
      </p:sp>
      <p:sp>
        <p:nvSpPr>
          <p:cNvPr id="224313" name="直接连接符 224312"/>
          <p:cNvSpPr/>
          <p:nvPr/>
        </p:nvSpPr>
        <p:spPr>
          <a:xfrm flipV="1">
            <a:off x="4038600" y="1066800"/>
            <a:ext cx="0" cy="1600200"/>
          </a:xfrm>
          <a:prstGeom prst="line">
            <a:avLst/>
          </a:prstGeom>
          <a:ln w="9525" cap="flat" cmpd="sng">
            <a:solidFill>
              <a:schemeClr val="tx1"/>
            </a:solidFill>
            <a:prstDash val="solid"/>
            <a:headEnd type="none" w="med" len="med"/>
            <a:tailEnd type="none" w="med" len="med"/>
          </a:ln>
        </p:spPr>
      </p:sp>
      <p:sp>
        <p:nvSpPr>
          <p:cNvPr id="224314" name="直接连接符 224313"/>
          <p:cNvSpPr/>
          <p:nvPr/>
        </p:nvSpPr>
        <p:spPr>
          <a:xfrm>
            <a:off x="4038600" y="1066800"/>
            <a:ext cx="533400" cy="0"/>
          </a:xfrm>
          <a:prstGeom prst="line">
            <a:avLst/>
          </a:prstGeom>
          <a:ln w="9525" cap="flat" cmpd="sng">
            <a:solidFill>
              <a:schemeClr val="tx1"/>
            </a:solidFill>
            <a:prstDash val="solid"/>
            <a:headEnd type="none" w="med" len="med"/>
            <a:tailEnd type="triangle" w="med" len="med"/>
          </a:ln>
        </p:spPr>
      </p:sp>
      <p:sp>
        <p:nvSpPr>
          <p:cNvPr id="224317" name="流程图: 文档 224316"/>
          <p:cNvSpPr/>
          <p:nvPr/>
        </p:nvSpPr>
        <p:spPr>
          <a:xfrm>
            <a:off x="2925763" y="24923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319" name="流程图: 文档 224318"/>
          <p:cNvSpPr/>
          <p:nvPr/>
        </p:nvSpPr>
        <p:spPr>
          <a:xfrm>
            <a:off x="2817813" y="25654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4320" name="文本框 224319"/>
          <p:cNvSpPr txBox="1"/>
          <p:nvPr/>
        </p:nvSpPr>
        <p:spPr>
          <a:xfrm>
            <a:off x="2801938" y="2692400"/>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24321" name="文本框 224320"/>
          <p:cNvSpPr txBox="1"/>
          <p:nvPr/>
        </p:nvSpPr>
        <p:spPr>
          <a:xfrm>
            <a:off x="3262313" y="252253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4322" name="文本框 224321"/>
          <p:cNvSpPr txBox="1"/>
          <p:nvPr/>
        </p:nvSpPr>
        <p:spPr>
          <a:xfrm>
            <a:off x="3378200" y="243998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24323" name="直接连接符 224322"/>
          <p:cNvSpPr/>
          <p:nvPr/>
        </p:nvSpPr>
        <p:spPr>
          <a:xfrm>
            <a:off x="1866900" y="2713038"/>
            <a:ext cx="914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82" name="文本框 225281"/>
          <p:cNvSpPr txBox="1"/>
          <p:nvPr/>
        </p:nvSpPr>
        <p:spPr>
          <a:xfrm>
            <a:off x="0" y="4763"/>
            <a:ext cx="428625" cy="30432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常住员工退房流程</a:t>
            </a:r>
            <a:endParaRPr lang="zh-CN" altLang="en-US" sz="1600" b="1" dirty="0">
              <a:solidFill>
                <a:schemeClr val="accent2"/>
              </a:solidFill>
              <a:latin typeface="Times New Roman" panose="02020603050405020304" charset="0"/>
            </a:endParaRPr>
          </a:p>
        </p:txBody>
      </p:sp>
      <p:sp>
        <p:nvSpPr>
          <p:cNvPr id="225285" name="文本框 225284"/>
          <p:cNvSpPr txBox="1"/>
          <p:nvPr/>
        </p:nvSpPr>
        <p:spPr>
          <a:xfrm>
            <a:off x="1190625" y="169863"/>
            <a:ext cx="4410075"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常住员工               人事行政部                  出纳室</a:t>
            </a:r>
            <a:endParaRPr lang="zh-CN" altLang="en-US" sz="1600" dirty="0">
              <a:latin typeface="Times New Roman" panose="02020603050405020304" charset="0"/>
            </a:endParaRPr>
          </a:p>
        </p:txBody>
      </p:sp>
      <p:sp>
        <p:nvSpPr>
          <p:cNvPr id="225286" name="直接连接符 225285"/>
          <p:cNvSpPr/>
          <p:nvPr/>
        </p:nvSpPr>
        <p:spPr>
          <a:xfrm flipV="1">
            <a:off x="990600" y="458788"/>
            <a:ext cx="4752975" cy="0"/>
          </a:xfrm>
          <a:prstGeom prst="line">
            <a:avLst/>
          </a:prstGeom>
          <a:ln w="9525" cap="flat" cmpd="sng">
            <a:solidFill>
              <a:schemeClr val="tx1"/>
            </a:solidFill>
            <a:prstDash val="solid"/>
            <a:headEnd type="none" w="med" len="med"/>
            <a:tailEnd type="none" w="med" len="med"/>
          </a:ln>
        </p:spPr>
      </p:sp>
      <p:sp>
        <p:nvSpPr>
          <p:cNvPr id="225287" name="直接连接符 225286"/>
          <p:cNvSpPr/>
          <p:nvPr/>
        </p:nvSpPr>
        <p:spPr>
          <a:xfrm>
            <a:off x="1676400" y="2312988"/>
            <a:ext cx="0" cy="319087"/>
          </a:xfrm>
          <a:prstGeom prst="line">
            <a:avLst/>
          </a:prstGeom>
          <a:ln w="9525" cap="flat" cmpd="sng">
            <a:solidFill>
              <a:schemeClr val="tx1"/>
            </a:solidFill>
            <a:prstDash val="solid"/>
            <a:headEnd type="none" w="med" len="med"/>
            <a:tailEnd type="triangle" w="med" len="med"/>
          </a:ln>
        </p:spPr>
      </p:sp>
      <p:sp>
        <p:nvSpPr>
          <p:cNvPr id="225288" name="文本框 225287"/>
          <p:cNvSpPr txBox="1"/>
          <p:nvPr/>
        </p:nvSpPr>
        <p:spPr>
          <a:xfrm>
            <a:off x="990600" y="2052638"/>
            <a:ext cx="1371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提出退房要求</a:t>
            </a:r>
            <a:endParaRPr lang="zh-CN" altLang="en-US" sz="1200" dirty="0">
              <a:solidFill>
                <a:schemeClr val="accent2"/>
              </a:solidFill>
              <a:latin typeface="Times New Roman" panose="02020603050405020304" charset="0"/>
            </a:endParaRPr>
          </a:p>
        </p:txBody>
      </p:sp>
      <p:sp>
        <p:nvSpPr>
          <p:cNvPr id="225289" name="文本框 225288"/>
          <p:cNvSpPr txBox="1"/>
          <p:nvPr/>
        </p:nvSpPr>
        <p:spPr>
          <a:xfrm>
            <a:off x="990600" y="2632075"/>
            <a:ext cx="1371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交回生活用品</a:t>
            </a:r>
            <a:endParaRPr lang="zh-CN" altLang="en-US" sz="1200" dirty="0">
              <a:solidFill>
                <a:schemeClr val="accent2"/>
              </a:solidFill>
              <a:latin typeface="Times New Roman" panose="02020603050405020304" charset="0"/>
            </a:endParaRPr>
          </a:p>
        </p:txBody>
      </p:sp>
      <p:sp>
        <p:nvSpPr>
          <p:cNvPr id="225290" name="文本框 225289"/>
          <p:cNvSpPr txBox="1"/>
          <p:nvPr/>
        </p:nvSpPr>
        <p:spPr>
          <a:xfrm>
            <a:off x="2667000" y="2551113"/>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值班人员按清单点检物品后签字</a:t>
            </a:r>
            <a:endParaRPr lang="zh-CN" altLang="en-US" sz="1200" dirty="0">
              <a:solidFill>
                <a:schemeClr val="accent2"/>
              </a:solidFill>
              <a:latin typeface="Times New Roman" panose="02020603050405020304" charset="0"/>
            </a:endParaRPr>
          </a:p>
        </p:txBody>
      </p:sp>
      <p:sp>
        <p:nvSpPr>
          <p:cNvPr id="225291" name="流程图: 文档 225290"/>
          <p:cNvSpPr/>
          <p:nvPr/>
        </p:nvSpPr>
        <p:spPr>
          <a:xfrm>
            <a:off x="3032125" y="30353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5292" name="文本框 225291"/>
          <p:cNvSpPr txBox="1"/>
          <p:nvPr/>
        </p:nvSpPr>
        <p:spPr>
          <a:xfrm>
            <a:off x="3025775" y="3103563"/>
            <a:ext cx="65246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物品 清单</a:t>
            </a:r>
            <a:endParaRPr lang="zh-CN" altLang="en-US" sz="1200" dirty="0">
              <a:latin typeface="Times New Roman" panose="02020603050405020304" charset="0"/>
            </a:endParaRPr>
          </a:p>
        </p:txBody>
      </p:sp>
      <p:sp>
        <p:nvSpPr>
          <p:cNvPr id="225293" name="直接连接符 225292"/>
          <p:cNvSpPr/>
          <p:nvPr/>
        </p:nvSpPr>
        <p:spPr>
          <a:xfrm>
            <a:off x="3352800" y="3541713"/>
            <a:ext cx="0" cy="319087"/>
          </a:xfrm>
          <a:prstGeom prst="line">
            <a:avLst/>
          </a:prstGeom>
          <a:ln w="9525" cap="flat" cmpd="sng">
            <a:solidFill>
              <a:schemeClr val="tx1"/>
            </a:solidFill>
            <a:prstDash val="solid"/>
            <a:headEnd type="none" w="med" len="med"/>
            <a:tailEnd type="triangle" w="med" len="med"/>
          </a:ln>
        </p:spPr>
      </p:sp>
      <p:sp>
        <p:nvSpPr>
          <p:cNvPr id="225294" name="文本框 225293"/>
          <p:cNvSpPr txBox="1"/>
          <p:nvPr/>
        </p:nvSpPr>
        <p:spPr>
          <a:xfrm>
            <a:off x="2667000" y="3824288"/>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后勤科长凭签字清单办理退房</a:t>
            </a:r>
            <a:endParaRPr lang="zh-CN" altLang="en-US" sz="1200" dirty="0">
              <a:solidFill>
                <a:schemeClr val="accent2"/>
              </a:solidFill>
              <a:latin typeface="Times New Roman" panose="02020603050405020304" charset="0"/>
            </a:endParaRPr>
          </a:p>
        </p:txBody>
      </p:sp>
      <p:sp>
        <p:nvSpPr>
          <p:cNvPr id="225295" name="直接连接符 225294"/>
          <p:cNvSpPr/>
          <p:nvPr/>
        </p:nvSpPr>
        <p:spPr>
          <a:xfrm>
            <a:off x="3352800" y="4221163"/>
            <a:ext cx="0" cy="319087"/>
          </a:xfrm>
          <a:prstGeom prst="line">
            <a:avLst/>
          </a:prstGeom>
          <a:ln w="9525" cap="flat" cmpd="sng">
            <a:solidFill>
              <a:schemeClr val="tx1"/>
            </a:solidFill>
            <a:prstDash val="solid"/>
            <a:headEnd type="none" w="med" len="med"/>
            <a:tailEnd type="triangle" w="med" len="med"/>
          </a:ln>
        </p:spPr>
      </p:sp>
      <p:sp>
        <p:nvSpPr>
          <p:cNvPr id="225296" name="文本框 225295"/>
          <p:cNvSpPr txBox="1"/>
          <p:nvPr/>
        </p:nvSpPr>
        <p:spPr>
          <a:xfrm>
            <a:off x="2743200" y="4503738"/>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在入住表及押金收据上签字</a:t>
            </a:r>
            <a:endParaRPr lang="zh-CN" altLang="en-US" sz="1200" dirty="0">
              <a:solidFill>
                <a:schemeClr val="accent2"/>
              </a:solidFill>
              <a:latin typeface="Times New Roman" panose="02020603050405020304" charset="0"/>
            </a:endParaRPr>
          </a:p>
        </p:txBody>
      </p:sp>
      <p:sp>
        <p:nvSpPr>
          <p:cNvPr id="225297" name="流程图: 文档 225296"/>
          <p:cNvSpPr/>
          <p:nvPr/>
        </p:nvSpPr>
        <p:spPr>
          <a:xfrm>
            <a:off x="1370013" y="6270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5298" name="文本框 225297"/>
          <p:cNvSpPr txBox="1"/>
          <p:nvPr/>
        </p:nvSpPr>
        <p:spPr>
          <a:xfrm>
            <a:off x="1354138" y="754063"/>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25299" name="文本框 225298"/>
          <p:cNvSpPr txBox="1"/>
          <p:nvPr/>
        </p:nvSpPr>
        <p:spPr>
          <a:xfrm>
            <a:off x="1763713" y="6096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5300" name="流程图: 文档 225299"/>
          <p:cNvSpPr/>
          <p:nvPr/>
        </p:nvSpPr>
        <p:spPr>
          <a:xfrm>
            <a:off x="1370013" y="12398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5301" name="文本框 225300"/>
          <p:cNvSpPr txBox="1"/>
          <p:nvPr/>
        </p:nvSpPr>
        <p:spPr>
          <a:xfrm>
            <a:off x="1354138" y="1366838"/>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协议</a:t>
            </a:r>
            <a:endParaRPr lang="zh-CN" altLang="en-US" sz="1200" dirty="0">
              <a:latin typeface="Times New Roman" panose="02020603050405020304" charset="0"/>
            </a:endParaRPr>
          </a:p>
        </p:txBody>
      </p:sp>
      <p:sp>
        <p:nvSpPr>
          <p:cNvPr id="225302" name="直接连接符 225301"/>
          <p:cNvSpPr/>
          <p:nvPr/>
        </p:nvSpPr>
        <p:spPr>
          <a:xfrm>
            <a:off x="1676400" y="1738313"/>
            <a:ext cx="0" cy="319087"/>
          </a:xfrm>
          <a:prstGeom prst="line">
            <a:avLst/>
          </a:prstGeom>
          <a:ln w="9525" cap="flat" cmpd="sng">
            <a:solidFill>
              <a:schemeClr val="tx1"/>
            </a:solidFill>
            <a:prstDash val="solid"/>
            <a:headEnd type="none" w="med" len="med"/>
            <a:tailEnd type="triangle" w="med" len="med"/>
          </a:ln>
        </p:spPr>
      </p:sp>
      <p:sp>
        <p:nvSpPr>
          <p:cNvPr id="225303" name="椭圆 225302"/>
          <p:cNvSpPr/>
          <p:nvPr/>
        </p:nvSpPr>
        <p:spPr>
          <a:xfrm>
            <a:off x="1538288" y="29718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25304" name="文本框 225303"/>
          <p:cNvSpPr txBox="1"/>
          <p:nvPr/>
        </p:nvSpPr>
        <p:spPr>
          <a:xfrm>
            <a:off x="1535113" y="2997200"/>
            <a:ext cx="282575"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225305" name="椭圆 225304"/>
          <p:cNvSpPr/>
          <p:nvPr/>
        </p:nvSpPr>
        <p:spPr>
          <a:xfrm>
            <a:off x="3214688" y="22606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25306" name="文本框 225305"/>
          <p:cNvSpPr txBox="1"/>
          <p:nvPr/>
        </p:nvSpPr>
        <p:spPr>
          <a:xfrm>
            <a:off x="3211513" y="2286000"/>
            <a:ext cx="282575" cy="274638"/>
          </a:xfrm>
          <a:prstGeom prst="rect">
            <a:avLst/>
          </a:prstGeom>
          <a:noFill/>
          <a:ln w="9525">
            <a:noFill/>
          </a:ln>
        </p:spPr>
        <p:txBody>
          <a:bodyPr>
            <a:spAutoFit/>
          </a:bodyPr>
          <a:p>
            <a:pPr>
              <a:spcBef>
                <a:spcPct val="50000"/>
              </a:spcBef>
            </a:pPr>
            <a:r>
              <a:rPr lang="zh-CN" altLang="en-US" sz="1200">
                <a:latin typeface="Times New Roman" panose="02020603050405020304" charset="0"/>
              </a:rPr>
              <a:t>物</a:t>
            </a:r>
            <a:endParaRPr lang="zh-CN" altLang="en-US" sz="1200">
              <a:latin typeface="Times New Roman" panose="02020603050405020304" charset="0"/>
            </a:endParaRPr>
          </a:p>
        </p:txBody>
      </p:sp>
      <p:sp>
        <p:nvSpPr>
          <p:cNvPr id="225307" name="流程图: 文档 225306"/>
          <p:cNvSpPr/>
          <p:nvPr/>
        </p:nvSpPr>
        <p:spPr>
          <a:xfrm>
            <a:off x="3046413" y="16732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5308" name="文本框 225307"/>
          <p:cNvSpPr txBox="1"/>
          <p:nvPr/>
        </p:nvSpPr>
        <p:spPr>
          <a:xfrm>
            <a:off x="3030538" y="1800225"/>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25309" name="文本框 225308"/>
          <p:cNvSpPr txBox="1"/>
          <p:nvPr/>
        </p:nvSpPr>
        <p:spPr>
          <a:xfrm>
            <a:off x="3440113" y="16557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5310" name="流程图: 文档 225309"/>
          <p:cNvSpPr/>
          <p:nvPr/>
        </p:nvSpPr>
        <p:spPr>
          <a:xfrm>
            <a:off x="4787900" y="45259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5311" name="文本框 225310"/>
          <p:cNvSpPr txBox="1"/>
          <p:nvPr/>
        </p:nvSpPr>
        <p:spPr>
          <a:xfrm>
            <a:off x="4772025" y="4652963"/>
            <a:ext cx="642938"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25312" name="文本框 225311"/>
          <p:cNvSpPr txBox="1"/>
          <p:nvPr/>
        </p:nvSpPr>
        <p:spPr>
          <a:xfrm>
            <a:off x="5181600" y="45085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5313" name="直接连接符 225312"/>
          <p:cNvSpPr/>
          <p:nvPr/>
        </p:nvSpPr>
        <p:spPr>
          <a:xfrm>
            <a:off x="5105400" y="5037138"/>
            <a:ext cx="0" cy="319087"/>
          </a:xfrm>
          <a:prstGeom prst="line">
            <a:avLst/>
          </a:prstGeom>
          <a:ln w="9525" cap="flat" cmpd="sng">
            <a:solidFill>
              <a:schemeClr val="tx1"/>
            </a:solidFill>
            <a:prstDash val="solid"/>
            <a:headEnd type="none" w="med" len="med"/>
            <a:tailEnd type="triangle" w="med" len="med"/>
          </a:ln>
        </p:spPr>
      </p:sp>
      <p:sp>
        <p:nvSpPr>
          <p:cNvPr id="225314" name="文本框 225313"/>
          <p:cNvSpPr txBox="1"/>
          <p:nvPr/>
        </p:nvSpPr>
        <p:spPr>
          <a:xfrm>
            <a:off x="4676775" y="531971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退还押金</a:t>
            </a:r>
            <a:endParaRPr lang="zh-CN" altLang="en-US" sz="1200" dirty="0">
              <a:solidFill>
                <a:schemeClr val="accent2"/>
              </a:solidFill>
              <a:latin typeface="Times New Roman" panose="02020603050405020304" charset="0"/>
            </a:endParaRPr>
          </a:p>
        </p:txBody>
      </p:sp>
      <p:sp>
        <p:nvSpPr>
          <p:cNvPr id="225315" name="文本框 225314"/>
          <p:cNvSpPr txBox="1"/>
          <p:nvPr/>
        </p:nvSpPr>
        <p:spPr>
          <a:xfrm>
            <a:off x="1219200" y="53340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取回押金</a:t>
            </a:r>
            <a:endParaRPr lang="zh-CN" altLang="en-US" sz="1200" dirty="0">
              <a:solidFill>
                <a:schemeClr val="accent2"/>
              </a:solidFill>
              <a:latin typeface="Times New Roman" panose="02020603050405020304" charset="0"/>
            </a:endParaRPr>
          </a:p>
        </p:txBody>
      </p:sp>
      <p:sp>
        <p:nvSpPr>
          <p:cNvPr id="225316" name="直接连接符 225315"/>
          <p:cNvSpPr/>
          <p:nvPr/>
        </p:nvSpPr>
        <p:spPr>
          <a:xfrm flipV="1">
            <a:off x="2197100" y="5511800"/>
            <a:ext cx="2514600" cy="0"/>
          </a:xfrm>
          <a:prstGeom prst="line">
            <a:avLst/>
          </a:prstGeom>
          <a:ln w="9525" cap="flat" cmpd="sng">
            <a:solidFill>
              <a:schemeClr val="tx1"/>
            </a:solidFill>
            <a:prstDash val="solid"/>
            <a:headEnd type="none" w="med" len="med"/>
            <a:tailEnd type="triangle" w="med" len="med"/>
          </a:ln>
        </p:spPr>
      </p:sp>
      <p:sp>
        <p:nvSpPr>
          <p:cNvPr id="225317" name="直接连接符 225316"/>
          <p:cNvSpPr/>
          <p:nvPr/>
        </p:nvSpPr>
        <p:spPr>
          <a:xfrm flipH="1" flipV="1">
            <a:off x="2095500" y="5435600"/>
            <a:ext cx="2514600" cy="0"/>
          </a:xfrm>
          <a:prstGeom prst="line">
            <a:avLst/>
          </a:prstGeom>
          <a:ln w="9525" cap="flat" cmpd="sng">
            <a:solidFill>
              <a:schemeClr val="tx1"/>
            </a:solidFill>
            <a:prstDash val="solid"/>
            <a:headEnd type="none" w="med" len="med"/>
            <a:tailEnd type="triangle" w="med" len="med"/>
          </a:ln>
        </p:spPr>
      </p:sp>
      <p:sp>
        <p:nvSpPr>
          <p:cNvPr id="225318" name="直接连接符 225317"/>
          <p:cNvSpPr/>
          <p:nvPr/>
        </p:nvSpPr>
        <p:spPr>
          <a:xfrm>
            <a:off x="3886200" y="4724400"/>
            <a:ext cx="838200" cy="0"/>
          </a:xfrm>
          <a:prstGeom prst="line">
            <a:avLst/>
          </a:prstGeom>
          <a:ln w="9525" cap="flat" cmpd="sng">
            <a:solidFill>
              <a:schemeClr val="tx1"/>
            </a:solidFill>
            <a:prstDash val="solid"/>
            <a:headEnd type="none" w="med" len="med"/>
            <a:tailEnd type="triangle" w="med" len="med"/>
          </a:ln>
        </p:spPr>
      </p:sp>
      <p:sp>
        <p:nvSpPr>
          <p:cNvPr id="225319" name="直接连接符 225318"/>
          <p:cNvSpPr/>
          <p:nvPr/>
        </p:nvSpPr>
        <p:spPr>
          <a:xfrm>
            <a:off x="1905000" y="3124200"/>
            <a:ext cx="609600" cy="0"/>
          </a:xfrm>
          <a:prstGeom prst="line">
            <a:avLst/>
          </a:prstGeom>
          <a:ln w="9525" cap="flat" cmpd="sng">
            <a:solidFill>
              <a:schemeClr val="tx1"/>
            </a:solidFill>
            <a:prstDash val="solid"/>
            <a:headEnd type="none" w="med" len="med"/>
            <a:tailEnd type="none" w="med" len="med"/>
          </a:ln>
        </p:spPr>
      </p:sp>
      <p:sp>
        <p:nvSpPr>
          <p:cNvPr id="225320" name="直接连接符 225319"/>
          <p:cNvSpPr/>
          <p:nvPr/>
        </p:nvSpPr>
        <p:spPr>
          <a:xfrm flipV="1">
            <a:off x="2514600" y="1905000"/>
            <a:ext cx="0" cy="1219200"/>
          </a:xfrm>
          <a:prstGeom prst="line">
            <a:avLst/>
          </a:prstGeom>
          <a:ln w="9525" cap="flat" cmpd="sng">
            <a:solidFill>
              <a:schemeClr val="tx1"/>
            </a:solidFill>
            <a:prstDash val="solid"/>
            <a:headEnd type="none" w="med" len="med"/>
            <a:tailEnd type="none" w="med" len="med"/>
          </a:ln>
        </p:spPr>
      </p:sp>
      <p:sp>
        <p:nvSpPr>
          <p:cNvPr id="225321" name="直接连接符 225320"/>
          <p:cNvSpPr/>
          <p:nvPr/>
        </p:nvSpPr>
        <p:spPr>
          <a:xfrm>
            <a:off x="2514600" y="1905000"/>
            <a:ext cx="533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6306" name="文本框 226305"/>
          <p:cNvSpPr txBox="1"/>
          <p:nvPr/>
        </p:nvSpPr>
        <p:spPr>
          <a:xfrm>
            <a:off x="0" y="4763"/>
            <a:ext cx="428625" cy="30432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客人入住流程</a:t>
            </a:r>
            <a:endParaRPr lang="zh-CN" altLang="en-US" sz="1600" b="1" dirty="0">
              <a:solidFill>
                <a:schemeClr val="accent2"/>
              </a:solidFill>
              <a:latin typeface="Times New Roman" panose="02020603050405020304" charset="0"/>
            </a:endParaRPr>
          </a:p>
        </p:txBody>
      </p:sp>
      <p:sp>
        <p:nvSpPr>
          <p:cNvPr id="226309" name="文本框 226308"/>
          <p:cNvSpPr txBox="1"/>
          <p:nvPr/>
        </p:nvSpPr>
        <p:spPr>
          <a:xfrm>
            <a:off x="1066800" y="169863"/>
            <a:ext cx="32385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接待单位                人事行政部</a:t>
            </a:r>
            <a:endParaRPr lang="zh-CN" altLang="en-US" sz="1600" dirty="0">
              <a:latin typeface="Times New Roman" panose="02020603050405020304" charset="0"/>
            </a:endParaRPr>
          </a:p>
        </p:txBody>
      </p:sp>
      <p:sp>
        <p:nvSpPr>
          <p:cNvPr id="226310" name="直接连接符 226309"/>
          <p:cNvSpPr/>
          <p:nvPr/>
        </p:nvSpPr>
        <p:spPr>
          <a:xfrm flipV="1">
            <a:off x="1066800" y="457200"/>
            <a:ext cx="2819400" cy="0"/>
          </a:xfrm>
          <a:prstGeom prst="line">
            <a:avLst/>
          </a:prstGeom>
          <a:ln w="9525" cap="flat" cmpd="sng">
            <a:solidFill>
              <a:schemeClr val="tx1"/>
            </a:solidFill>
            <a:prstDash val="solid"/>
            <a:headEnd type="none" w="med" len="med"/>
            <a:tailEnd type="none" w="med" len="med"/>
          </a:ln>
        </p:spPr>
      </p:sp>
      <p:sp>
        <p:nvSpPr>
          <p:cNvPr id="226312" name="文本框 226311"/>
          <p:cNvSpPr txBox="1"/>
          <p:nvPr/>
        </p:nvSpPr>
        <p:spPr>
          <a:xfrm>
            <a:off x="914400" y="715963"/>
            <a:ext cx="1371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事先通知</a:t>
            </a:r>
            <a:endParaRPr lang="zh-CN" altLang="en-US" sz="1200" dirty="0">
              <a:solidFill>
                <a:schemeClr val="accent2"/>
              </a:solidFill>
              <a:latin typeface="Times New Roman" panose="02020603050405020304" charset="0"/>
            </a:endParaRPr>
          </a:p>
        </p:txBody>
      </p:sp>
      <p:sp>
        <p:nvSpPr>
          <p:cNvPr id="226313" name="文本框 226312"/>
          <p:cNvSpPr txBox="1"/>
          <p:nvPr/>
        </p:nvSpPr>
        <p:spPr>
          <a:xfrm>
            <a:off x="2781300" y="609600"/>
            <a:ext cx="1066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后勤科调剂安排住房</a:t>
            </a:r>
            <a:endParaRPr lang="zh-CN" altLang="en-US" sz="1200" dirty="0">
              <a:solidFill>
                <a:schemeClr val="accent2"/>
              </a:solidFill>
              <a:latin typeface="Times New Roman" panose="02020603050405020304" charset="0"/>
            </a:endParaRPr>
          </a:p>
        </p:txBody>
      </p:sp>
      <p:sp>
        <p:nvSpPr>
          <p:cNvPr id="226314" name="直接连接符 226313"/>
          <p:cNvSpPr/>
          <p:nvPr/>
        </p:nvSpPr>
        <p:spPr>
          <a:xfrm>
            <a:off x="3314700" y="1066800"/>
            <a:ext cx="0" cy="319088"/>
          </a:xfrm>
          <a:prstGeom prst="line">
            <a:avLst/>
          </a:prstGeom>
          <a:ln w="9525" cap="flat" cmpd="sng">
            <a:solidFill>
              <a:schemeClr val="tx1"/>
            </a:solidFill>
            <a:prstDash val="solid"/>
            <a:headEnd type="none" w="med" len="med"/>
            <a:tailEnd type="triangle" w="med" len="med"/>
          </a:ln>
        </p:spPr>
      </p:sp>
      <p:sp>
        <p:nvSpPr>
          <p:cNvPr id="226315" name="文本框 226314"/>
          <p:cNvSpPr txBox="1"/>
          <p:nvPr/>
        </p:nvSpPr>
        <p:spPr>
          <a:xfrm>
            <a:off x="2628900" y="1376363"/>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公寓管理人员检查整理做好准备</a:t>
            </a:r>
            <a:endParaRPr lang="zh-CN" altLang="en-US" sz="1200" dirty="0">
              <a:solidFill>
                <a:schemeClr val="accent2"/>
              </a:solidFill>
              <a:latin typeface="Times New Roman" panose="02020603050405020304" charset="0"/>
            </a:endParaRPr>
          </a:p>
        </p:txBody>
      </p:sp>
      <p:sp>
        <p:nvSpPr>
          <p:cNvPr id="226316" name="直接连接符 226315"/>
          <p:cNvSpPr/>
          <p:nvPr/>
        </p:nvSpPr>
        <p:spPr>
          <a:xfrm>
            <a:off x="3314700" y="1828800"/>
            <a:ext cx="0" cy="319088"/>
          </a:xfrm>
          <a:prstGeom prst="line">
            <a:avLst/>
          </a:prstGeom>
          <a:ln w="9525" cap="flat" cmpd="sng">
            <a:solidFill>
              <a:schemeClr val="tx1"/>
            </a:solidFill>
            <a:prstDash val="solid"/>
            <a:headEnd type="none" w="med" len="med"/>
            <a:tailEnd type="triangle" w="med" len="med"/>
          </a:ln>
        </p:spPr>
      </p:sp>
      <p:sp>
        <p:nvSpPr>
          <p:cNvPr id="226317" name="文本框 226316"/>
          <p:cNvSpPr txBox="1"/>
          <p:nvPr/>
        </p:nvSpPr>
        <p:spPr>
          <a:xfrm>
            <a:off x="2695575" y="2124075"/>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后勤科落实安排接待入住</a:t>
            </a:r>
            <a:endParaRPr lang="zh-CN" altLang="en-US" sz="1200" dirty="0">
              <a:solidFill>
                <a:schemeClr val="accent2"/>
              </a:solidFill>
              <a:latin typeface="Times New Roman" panose="02020603050405020304" charset="0"/>
            </a:endParaRPr>
          </a:p>
        </p:txBody>
      </p:sp>
      <p:sp>
        <p:nvSpPr>
          <p:cNvPr id="226318" name="直接连接符 226317"/>
          <p:cNvSpPr/>
          <p:nvPr/>
        </p:nvSpPr>
        <p:spPr>
          <a:xfrm>
            <a:off x="3309938" y="2557463"/>
            <a:ext cx="0" cy="319087"/>
          </a:xfrm>
          <a:prstGeom prst="line">
            <a:avLst/>
          </a:prstGeom>
          <a:ln w="9525" cap="flat" cmpd="sng">
            <a:solidFill>
              <a:schemeClr val="tx1"/>
            </a:solidFill>
            <a:prstDash val="solid"/>
            <a:headEnd type="none" w="med" len="med"/>
            <a:tailEnd type="triangle" w="med" len="med"/>
          </a:ln>
        </p:spPr>
      </p:sp>
      <p:sp>
        <p:nvSpPr>
          <p:cNvPr id="226319" name="文本框 226318"/>
          <p:cNvSpPr txBox="1"/>
          <p:nvPr/>
        </p:nvSpPr>
        <p:spPr>
          <a:xfrm>
            <a:off x="2690813" y="2852738"/>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公寓管理人员做好服务工作</a:t>
            </a:r>
            <a:endParaRPr lang="zh-CN" altLang="en-US" sz="1200" dirty="0">
              <a:solidFill>
                <a:schemeClr val="accent2"/>
              </a:solidFill>
              <a:latin typeface="Times New Roman" panose="02020603050405020304" charset="0"/>
            </a:endParaRPr>
          </a:p>
        </p:txBody>
      </p:sp>
      <p:sp>
        <p:nvSpPr>
          <p:cNvPr id="226320" name="直接连接符 226319"/>
          <p:cNvSpPr/>
          <p:nvPr/>
        </p:nvSpPr>
        <p:spPr>
          <a:xfrm>
            <a:off x="3309938" y="3286125"/>
            <a:ext cx="0" cy="319088"/>
          </a:xfrm>
          <a:prstGeom prst="line">
            <a:avLst/>
          </a:prstGeom>
          <a:ln w="9525" cap="flat" cmpd="sng">
            <a:solidFill>
              <a:schemeClr val="tx1"/>
            </a:solidFill>
            <a:prstDash val="solid"/>
            <a:headEnd type="none" w="med" len="med"/>
            <a:tailEnd type="triangle" w="med" len="med"/>
          </a:ln>
        </p:spPr>
      </p:sp>
      <p:sp>
        <p:nvSpPr>
          <p:cNvPr id="226321" name="文本框 226320"/>
          <p:cNvSpPr txBox="1"/>
          <p:nvPr/>
        </p:nvSpPr>
        <p:spPr>
          <a:xfrm>
            <a:off x="2514600" y="3581400"/>
            <a:ext cx="1600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接到客人离开通知主动查房并取回钥匙</a:t>
            </a:r>
            <a:endParaRPr lang="zh-CN" altLang="en-US" sz="1200" dirty="0">
              <a:solidFill>
                <a:schemeClr val="accent2"/>
              </a:solidFill>
              <a:latin typeface="Times New Roman" panose="02020603050405020304" charset="0"/>
            </a:endParaRPr>
          </a:p>
        </p:txBody>
      </p:sp>
      <p:sp>
        <p:nvSpPr>
          <p:cNvPr id="226322" name="直接连接符 226321"/>
          <p:cNvSpPr/>
          <p:nvPr/>
        </p:nvSpPr>
        <p:spPr>
          <a:xfrm>
            <a:off x="3309938" y="4019550"/>
            <a:ext cx="0" cy="319088"/>
          </a:xfrm>
          <a:prstGeom prst="line">
            <a:avLst/>
          </a:prstGeom>
          <a:ln w="9525" cap="flat" cmpd="sng">
            <a:solidFill>
              <a:schemeClr val="tx1"/>
            </a:solidFill>
            <a:prstDash val="solid"/>
            <a:headEnd type="none" w="med" len="med"/>
            <a:tailEnd type="triangle" w="med" len="med"/>
          </a:ln>
        </p:spPr>
      </p:sp>
      <p:sp>
        <p:nvSpPr>
          <p:cNvPr id="226323" name="文本框 226322"/>
          <p:cNvSpPr txBox="1"/>
          <p:nvPr/>
        </p:nvSpPr>
        <p:spPr>
          <a:xfrm>
            <a:off x="2595563" y="4314825"/>
            <a:ext cx="14097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整理住房和设施、打扫卫生</a:t>
            </a:r>
            <a:endParaRPr lang="zh-CN" altLang="en-US" sz="1200" dirty="0">
              <a:solidFill>
                <a:schemeClr val="accent2"/>
              </a:solidFill>
              <a:latin typeface="Times New Roman" panose="02020603050405020304" charset="0"/>
            </a:endParaRPr>
          </a:p>
        </p:txBody>
      </p:sp>
      <p:sp>
        <p:nvSpPr>
          <p:cNvPr id="226324" name="直接连接符 226323"/>
          <p:cNvSpPr/>
          <p:nvPr/>
        </p:nvSpPr>
        <p:spPr>
          <a:xfrm>
            <a:off x="1981200" y="838200"/>
            <a:ext cx="914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9988" name="文本框 169987"/>
          <p:cNvSpPr txBox="1"/>
          <p:nvPr/>
        </p:nvSpPr>
        <p:spPr>
          <a:xfrm>
            <a:off x="0" y="0"/>
            <a:ext cx="428625" cy="36576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定编外用人需求申请程序</a:t>
            </a:r>
            <a:endParaRPr lang="zh-CN" altLang="en-US" sz="1600" b="1" dirty="0">
              <a:solidFill>
                <a:schemeClr val="accent2"/>
              </a:solidFill>
              <a:latin typeface="Times New Roman" panose="02020603050405020304" charset="0"/>
            </a:endParaRPr>
          </a:p>
        </p:txBody>
      </p:sp>
      <p:sp>
        <p:nvSpPr>
          <p:cNvPr id="169989" name="文本框 169988"/>
          <p:cNvSpPr txBox="1"/>
          <p:nvPr/>
        </p:nvSpPr>
        <p:spPr>
          <a:xfrm>
            <a:off x="1181100" y="166688"/>
            <a:ext cx="4795838"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人事行政部                    总经理</a:t>
            </a:r>
            <a:endParaRPr lang="zh-CN" altLang="en-US" sz="1600" dirty="0">
              <a:latin typeface="Times New Roman" panose="02020603050405020304" charset="0"/>
            </a:endParaRPr>
          </a:p>
        </p:txBody>
      </p:sp>
      <p:sp>
        <p:nvSpPr>
          <p:cNvPr id="169990" name="直接连接符 169989"/>
          <p:cNvSpPr/>
          <p:nvPr/>
        </p:nvSpPr>
        <p:spPr>
          <a:xfrm>
            <a:off x="914400" y="457200"/>
            <a:ext cx="5062538" cy="0"/>
          </a:xfrm>
          <a:prstGeom prst="line">
            <a:avLst/>
          </a:prstGeom>
          <a:ln w="9525" cap="flat" cmpd="sng">
            <a:solidFill>
              <a:schemeClr val="tx1"/>
            </a:solidFill>
            <a:prstDash val="solid"/>
            <a:headEnd type="none" w="med" len="med"/>
            <a:tailEnd type="none" w="med" len="med"/>
          </a:ln>
        </p:spPr>
      </p:sp>
      <p:sp>
        <p:nvSpPr>
          <p:cNvPr id="169991" name="文本框 169990"/>
          <p:cNvSpPr txBox="1"/>
          <p:nvPr/>
        </p:nvSpPr>
        <p:spPr>
          <a:xfrm>
            <a:off x="1300163" y="471488"/>
            <a:ext cx="6858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拟制</a:t>
            </a:r>
            <a:endParaRPr lang="zh-CN" altLang="en-US" sz="1200" dirty="0">
              <a:solidFill>
                <a:schemeClr val="accent2"/>
              </a:solidFill>
              <a:latin typeface="Times New Roman" panose="02020603050405020304" charset="0"/>
            </a:endParaRPr>
          </a:p>
        </p:txBody>
      </p:sp>
      <p:sp>
        <p:nvSpPr>
          <p:cNvPr id="169993" name="文本框 169992"/>
          <p:cNvSpPr txBox="1"/>
          <p:nvPr/>
        </p:nvSpPr>
        <p:spPr>
          <a:xfrm>
            <a:off x="3130550" y="3713163"/>
            <a:ext cx="871538"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行政副总签审</a:t>
            </a:r>
            <a:endParaRPr lang="zh-CN" altLang="en-US" sz="1200" dirty="0">
              <a:solidFill>
                <a:schemeClr val="accent2"/>
              </a:solidFill>
              <a:latin typeface="Times New Roman" panose="02020603050405020304" charset="0"/>
            </a:endParaRPr>
          </a:p>
        </p:txBody>
      </p:sp>
      <p:sp>
        <p:nvSpPr>
          <p:cNvPr id="169994" name="流程图: 文档 169993"/>
          <p:cNvSpPr/>
          <p:nvPr/>
        </p:nvSpPr>
        <p:spPr>
          <a:xfrm>
            <a:off x="1308100" y="733425"/>
            <a:ext cx="68103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用人需求</a:t>
            </a:r>
            <a:endParaRPr lang="zh-CN" altLang="en-US" sz="1200" dirty="0">
              <a:latin typeface="Times New Roman" panose="02020603050405020304" charset="0"/>
            </a:endParaRPr>
          </a:p>
          <a:p>
            <a:pPr algn="ctr"/>
            <a:r>
              <a:rPr lang="zh-CN" altLang="en-US" sz="1200" dirty="0">
                <a:latin typeface="Times New Roman" panose="02020603050405020304" charset="0"/>
              </a:rPr>
              <a:t>申请单</a:t>
            </a:r>
            <a:endParaRPr lang="zh-CN" altLang="en-US" sz="1200">
              <a:latin typeface="Times New Roman" panose="02020603050405020304" charset="0"/>
            </a:endParaRPr>
          </a:p>
        </p:txBody>
      </p:sp>
      <p:sp>
        <p:nvSpPr>
          <p:cNvPr id="169995" name="文本框 169994"/>
          <p:cNvSpPr txBox="1"/>
          <p:nvPr/>
        </p:nvSpPr>
        <p:spPr>
          <a:xfrm>
            <a:off x="1128713" y="1585913"/>
            <a:ext cx="10287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169996" name="直接连接符 169995"/>
          <p:cNvSpPr/>
          <p:nvPr/>
        </p:nvSpPr>
        <p:spPr>
          <a:xfrm>
            <a:off x="1633538" y="1828800"/>
            <a:ext cx="0" cy="228600"/>
          </a:xfrm>
          <a:prstGeom prst="line">
            <a:avLst/>
          </a:prstGeom>
          <a:ln w="9525" cap="flat" cmpd="sng">
            <a:solidFill>
              <a:schemeClr val="tx1"/>
            </a:solidFill>
            <a:prstDash val="solid"/>
            <a:headEnd type="none" w="med" len="med"/>
            <a:tailEnd type="triangle" w="med" len="med"/>
          </a:ln>
        </p:spPr>
      </p:sp>
      <p:sp>
        <p:nvSpPr>
          <p:cNvPr id="169997" name="文本框 169996"/>
          <p:cNvSpPr txBox="1"/>
          <p:nvPr/>
        </p:nvSpPr>
        <p:spPr>
          <a:xfrm>
            <a:off x="1196975" y="2057400"/>
            <a:ext cx="871538"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170001" name="直接连接符 170000"/>
          <p:cNvSpPr/>
          <p:nvPr/>
        </p:nvSpPr>
        <p:spPr>
          <a:xfrm>
            <a:off x="1981200" y="2286000"/>
            <a:ext cx="1176338" cy="0"/>
          </a:xfrm>
          <a:prstGeom prst="line">
            <a:avLst/>
          </a:prstGeom>
          <a:ln w="9525" cap="flat" cmpd="sng">
            <a:solidFill>
              <a:schemeClr val="tx1"/>
            </a:solidFill>
            <a:prstDash val="solid"/>
            <a:headEnd type="none" w="med" len="med"/>
            <a:tailEnd type="triangle" w="med" len="med"/>
          </a:ln>
        </p:spPr>
      </p:sp>
      <p:sp>
        <p:nvSpPr>
          <p:cNvPr id="170002" name="直接连接符 170001"/>
          <p:cNvSpPr/>
          <p:nvPr/>
        </p:nvSpPr>
        <p:spPr>
          <a:xfrm>
            <a:off x="3538538" y="2590800"/>
            <a:ext cx="0" cy="228600"/>
          </a:xfrm>
          <a:prstGeom prst="line">
            <a:avLst/>
          </a:prstGeom>
          <a:ln w="9525" cap="flat" cmpd="sng">
            <a:solidFill>
              <a:schemeClr val="tx1"/>
            </a:solidFill>
            <a:prstDash val="solid"/>
            <a:headEnd type="none" w="med" len="med"/>
            <a:tailEnd type="triangle" w="med" len="med"/>
          </a:ln>
        </p:spPr>
      </p:sp>
      <p:sp>
        <p:nvSpPr>
          <p:cNvPr id="170005" name="文本框 170004"/>
          <p:cNvSpPr txBox="1"/>
          <p:nvPr/>
        </p:nvSpPr>
        <p:spPr>
          <a:xfrm>
            <a:off x="3024188" y="2819400"/>
            <a:ext cx="10287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科长审核</a:t>
            </a:r>
            <a:endParaRPr lang="zh-CN" altLang="en-US" sz="1200">
              <a:solidFill>
                <a:schemeClr val="accent2"/>
              </a:solidFill>
              <a:latin typeface="Times New Roman" panose="02020603050405020304" charset="0"/>
            </a:endParaRPr>
          </a:p>
        </p:txBody>
      </p:sp>
      <p:sp>
        <p:nvSpPr>
          <p:cNvPr id="170006" name="直接连接符 170005"/>
          <p:cNvSpPr/>
          <p:nvPr/>
        </p:nvSpPr>
        <p:spPr>
          <a:xfrm>
            <a:off x="3543300" y="3084513"/>
            <a:ext cx="0" cy="228600"/>
          </a:xfrm>
          <a:prstGeom prst="line">
            <a:avLst/>
          </a:prstGeom>
          <a:ln w="9525" cap="flat" cmpd="sng">
            <a:solidFill>
              <a:schemeClr val="tx1"/>
            </a:solidFill>
            <a:prstDash val="solid"/>
            <a:headEnd type="none" w="med" len="med"/>
            <a:tailEnd type="triangle" w="med" len="med"/>
          </a:ln>
        </p:spPr>
      </p:sp>
      <p:sp>
        <p:nvSpPr>
          <p:cNvPr id="170007" name="文本框 170006"/>
          <p:cNvSpPr txBox="1"/>
          <p:nvPr/>
        </p:nvSpPr>
        <p:spPr>
          <a:xfrm>
            <a:off x="3024188" y="3313113"/>
            <a:ext cx="10287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70008" name="直接连接符 170007"/>
          <p:cNvSpPr/>
          <p:nvPr/>
        </p:nvSpPr>
        <p:spPr>
          <a:xfrm>
            <a:off x="3538538" y="3546475"/>
            <a:ext cx="0" cy="228600"/>
          </a:xfrm>
          <a:prstGeom prst="line">
            <a:avLst/>
          </a:prstGeom>
          <a:ln w="9525" cap="flat" cmpd="sng">
            <a:solidFill>
              <a:schemeClr val="tx1"/>
            </a:solidFill>
            <a:prstDash val="solid"/>
            <a:headEnd type="none" w="med" len="med"/>
            <a:tailEnd type="triangle" w="med" len="med"/>
          </a:ln>
        </p:spPr>
      </p:sp>
      <p:sp>
        <p:nvSpPr>
          <p:cNvPr id="170011" name="直接连接符 170010"/>
          <p:cNvSpPr/>
          <p:nvPr/>
        </p:nvSpPr>
        <p:spPr>
          <a:xfrm flipV="1">
            <a:off x="3886200" y="3937000"/>
            <a:ext cx="1143000" cy="0"/>
          </a:xfrm>
          <a:prstGeom prst="line">
            <a:avLst/>
          </a:prstGeom>
          <a:ln w="9525" cap="flat" cmpd="sng">
            <a:solidFill>
              <a:schemeClr val="tx1"/>
            </a:solidFill>
            <a:prstDash val="solid"/>
            <a:headEnd type="none" w="med" len="med"/>
            <a:tailEnd type="triangle" w="med" len="med"/>
          </a:ln>
        </p:spPr>
      </p:sp>
      <p:sp>
        <p:nvSpPr>
          <p:cNvPr id="170013" name="文本框 170012"/>
          <p:cNvSpPr txBox="1"/>
          <p:nvPr/>
        </p:nvSpPr>
        <p:spPr>
          <a:xfrm>
            <a:off x="5127625" y="4533900"/>
            <a:ext cx="609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70020" name="文本框 170019"/>
          <p:cNvSpPr txBox="1"/>
          <p:nvPr/>
        </p:nvSpPr>
        <p:spPr>
          <a:xfrm>
            <a:off x="2771775" y="5237163"/>
            <a:ext cx="1647825"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拟制招聘方案、与用人单位实施招聘</a:t>
            </a:r>
            <a:endParaRPr lang="zh-CN" altLang="en-US" sz="1200" dirty="0">
              <a:solidFill>
                <a:schemeClr val="accent2"/>
              </a:solidFill>
              <a:latin typeface="Times New Roman" panose="02020603050405020304" charset="0"/>
            </a:endParaRPr>
          </a:p>
        </p:txBody>
      </p:sp>
      <p:sp>
        <p:nvSpPr>
          <p:cNvPr id="170023" name="直接连接符 170022"/>
          <p:cNvSpPr/>
          <p:nvPr/>
        </p:nvSpPr>
        <p:spPr>
          <a:xfrm>
            <a:off x="3538538" y="5003800"/>
            <a:ext cx="0" cy="304800"/>
          </a:xfrm>
          <a:prstGeom prst="line">
            <a:avLst/>
          </a:prstGeom>
          <a:ln w="9525" cap="flat" cmpd="sng">
            <a:solidFill>
              <a:schemeClr val="tx1"/>
            </a:solidFill>
            <a:prstDash val="solid"/>
            <a:headEnd type="none" w="med" len="med"/>
            <a:tailEnd type="triangle" w="med" len="med"/>
          </a:ln>
        </p:spPr>
      </p:sp>
      <p:sp>
        <p:nvSpPr>
          <p:cNvPr id="170033" name="直接连接符 170032"/>
          <p:cNvSpPr/>
          <p:nvPr/>
        </p:nvSpPr>
        <p:spPr>
          <a:xfrm>
            <a:off x="5410200" y="4267200"/>
            <a:ext cx="0" cy="304800"/>
          </a:xfrm>
          <a:prstGeom prst="line">
            <a:avLst/>
          </a:prstGeom>
          <a:ln w="9525" cap="flat" cmpd="sng">
            <a:solidFill>
              <a:schemeClr val="tx1"/>
            </a:solidFill>
            <a:prstDash val="solid"/>
            <a:headEnd type="none" w="med" len="med"/>
            <a:tailEnd type="triangle" w="med" len="med"/>
          </a:ln>
        </p:spPr>
      </p:sp>
      <p:sp>
        <p:nvSpPr>
          <p:cNvPr id="170036" name="直接连接符 170035"/>
          <p:cNvSpPr/>
          <p:nvPr/>
        </p:nvSpPr>
        <p:spPr>
          <a:xfrm>
            <a:off x="1633538" y="1295400"/>
            <a:ext cx="0" cy="304800"/>
          </a:xfrm>
          <a:prstGeom prst="line">
            <a:avLst/>
          </a:prstGeom>
          <a:ln w="9525" cap="flat" cmpd="sng">
            <a:solidFill>
              <a:schemeClr val="tx1"/>
            </a:solidFill>
            <a:prstDash val="solid"/>
            <a:headEnd type="none" w="med" len="med"/>
            <a:tailEnd type="triangle" w="med" len="med"/>
          </a:ln>
        </p:spPr>
      </p:sp>
      <p:sp>
        <p:nvSpPr>
          <p:cNvPr id="170037" name="流程图: 文档 170036"/>
          <p:cNvSpPr/>
          <p:nvPr/>
        </p:nvSpPr>
        <p:spPr>
          <a:xfrm>
            <a:off x="3200400" y="2057400"/>
            <a:ext cx="68103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用人需求</a:t>
            </a:r>
            <a:endParaRPr lang="zh-CN" altLang="en-US" sz="1200" dirty="0">
              <a:latin typeface="Times New Roman" panose="02020603050405020304" charset="0"/>
            </a:endParaRPr>
          </a:p>
          <a:p>
            <a:pPr algn="ctr"/>
            <a:r>
              <a:rPr lang="zh-CN" altLang="en-US" sz="1200" dirty="0">
                <a:latin typeface="Times New Roman" panose="02020603050405020304" charset="0"/>
              </a:rPr>
              <a:t>申请单</a:t>
            </a:r>
            <a:endParaRPr lang="zh-CN" altLang="en-US" sz="1200">
              <a:latin typeface="Times New Roman" panose="02020603050405020304" charset="0"/>
            </a:endParaRPr>
          </a:p>
        </p:txBody>
      </p:sp>
      <p:sp>
        <p:nvSpPr>
          <p:cNvPr id="170040" name="流程图: 文档 170039"/>
          <p:cNvSpPr/>
          <p:nvPr/>
        </p:nvSpPr>
        <p:spPr>
          <a:xfrm>
            <a:off x="5062538" y="3657600"/>
            <a:ext cx="68103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用人需求</a:t>
            </a:r>
            <a:endParaRPr lang="zh-CN" altLang="en-US" sz="1200" dirty="0">
              <a:latin typeface="Times New Roman" panose="02020603050405020304" charset="0"/>
            </a:endParaRPr>
          </a:p>
          <a:p>
            <a:pPr algn="ctr"/>
            <a:r>
              <a:rPr lang="zh-CN" altLang="en-US" sz="1200" dirty="0">
                <a:latin typeface="Times New Roman" panose="02020603050405020304" charset="0"/>
              </a:rPr>
              <a:t>申请单</a:t>
            </a:r>
            <a:endParaRPr lang="zh-CN" altLang="en-US" sz="1200">
              <a:latin typeface="Times New Roman" panose="02020603050405020304" charset="0"/>
            </a:endParaRPr>
          </a:p>
        </p:txBody>
      </p:sp>
      <p:sp>
        <p:nvSpPr>
          <p:cNvPr id="170043" name="流程图: 文档 170042"/>
          <p:cNvSpPr/>
          <p:nvPr/>
        </p:nvSpPr>
        <p:spPr>
          <a:xfrm>
            <a:off x="3195638" y="4406900"/>
            <a:ext cx="68103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用人需求</a:t>
            </a:r>
            <a:endParaRPr lang="zh-CN" altLang="en-US" sz="1200" dirty="0">
              <a:latin typeface="Times New Roman" panose="02020603050405020304" charset="0"/>
            </a:endParaRPr>
          </a:p>
          <a:p>
            <a:pPr algn="ctr"/>
            <a:r>
              <a:rPr lang="zh-CN" altLang="en-US" sz="1200" dirty="0">
                <a:latin typeface="Times New Roman" panose="02020603050405020304" charset="0"/>
              </a:rPr>
              <a:t>申请单</a:t>
            </a:r>
            <a:endParaRPr lang="zh-CN" altLang="en-US" sz="1200">
              <a:latin typeface="Times New Roman" panose="02020603050405020304" charset="0"/>
            </a:endParaRPr>
          </a:p>
        </p:txBody>
      </p:sp>
      <p:sp>
        <p:nvSpPr>
          <p:cNvPr id="170044" name="直接连接符 170043"/>
          <p:cNvSpPr/>
          <p:nvPr/>
        </p:nvSpPr>
        <p:spPr>
          <a:xfrm flipH="1">
            <a:off x="3911600" y="4673600"/>
            <a:ext cx="1295400" cy="0"/>
          </a:xfrm>
          <a:prstGeom prst="line">
            <a:avLst/>
          </a:prstGeom>
          <a:ln w="9525" cap="flat" cmpd="sng">
            <a:solidFill>
              <a:schemeClr val="tx1"/>
            </a:solidFill>
            <a:prstDash val="solid"/>
            <a:headEnd type="none" w="med" len="med"/>
            <a:tailEnd type="triangle" w="med" len="med"/>
          </a:ln>
        </p:spPr>
      </p:sp>
      <p:sp>
        <p:nvSpPr>
          <p:cNvPr id="170045" name="文本框 170044"/>
          <p:cNvSpPr txBox="1"/>
          <p:nvPr/>
        </p:nvSpPr>
        <p:spPr>
          <a:xfrm>
            <a:off x="5105400" y="5867400"/>
            <a:ext cx="3657600" cy="304800"/>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说明：用人需求申请单即使用决策报批表</a:t>
            </a:r>
            <a:endParaRPr lang="zh-CN" altLang="en-US" sz="14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8354" name="流程图: 文档 228353"/>
          <p:cNvSpPr/>
          <p:nvPr/>
        </p:nvSpPr>
        <p:spPr>
          <a:xfrm>
            <a:off x="1590675" y="39893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8355" name="文本框 228354"/>
          <p:cNvSpPr txBox="1"/>
          <p:nvPr/>
        </p:nvSpPr>
        <p:spPr>
          <a:xfrm>
            <a:off x="0" y="4763"/>
            <a:ext cx="428625" cy="30432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客餐管理流程</a:t>
            </a:r>
            <a:endParaRPr lang="zh-CN" altLang="en-US" sz="1600" b="1" dirty="0">
              <a:solidFill>
                <a:schemeClr val="accent2"/>
              </a:solidFill>
              <a:latin typeface="Times New Roman" panose="02020603050405020304" charset="0"/>
            </a:endParaRPr>
          </a:p>
        </p:txBody>
      </p:sp>
      <p:sp>
        <p:nvSpPr>
          <p:cNvPr id="228358" name="直接连接符 228357"/>
          <p:cNvSpPr/>
          <p:nvPr/>
        </p:nvSpPr>
        <p:spPr>
          <a:xfrm>
            <a:off x="3505200" y="923925"/>
            <a:ext cx="0" cy="319088"/>
          </a:xfrm>
          <a:prstGeom prst="line">
            <a:avLst/>
          </a:prstGeom>
          <a:ln w="9525" cap="flat" cmpd="sng">
            <a:solidFill>
              <a:schemeClr val="tx1"/>
            </a:solidFill>
            <a:prstDash val="solid"/>
            <a:headEnd type="none" w="med" len="med"/>
            <a:tailEnd type="triangle" w="med" len="med"/>
          </a:ln>
        </p:spPr>
      </p:sp>
      <p:sp>
        <p:nvSpPr>
          <p:cNvPr id="228359" name="文本框 228358"/>
          <p:cNvSpPr txBox="1"/>
          <p:nvPr/>
        </p:nvSpPr>
        <p:spPr>
          <a:xfrm>
            <a:off x="2605088" y="496888"/>
            <a:ext cx="1828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根据安排后勤分管或需餐单位同事务长联系</a:t>
            </a:r>
            <a:endParaRPr lang="zh-CN" altLang="en-US" sz="1200" dirty="0">
              <a:solidFill>
                <a:schemeClr val="accent2"/>
              </a:solidFill>
              <a:latin typeface="Times New Roman" panose="02020603050405020304" charset="0"/>
            </a:endParaRPr>
          </a:p>
        </p:txBody>
      </p:sp>
      <p:sp>
        <p:nvSpPr>
          <p:cNvPr id="228360" name="文本框 228359"/>
          <p:cNvSpPr txBox="1"/>
          <p:nvPr/>
        </p:nvSpPr>
        <p:spPr>
          <a:xfrm>
            <a:off x="2671763" y="1204913"/>
            <a:ext cx="1676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事务长具体安排落实</a:t>
            </a:r>
            <a:endParaRPr lang="zh-CN" altLang="en-US" sz="1200" dirty="0">
              <a:solidFill>
                <a:schemeClr val="accent2"/>
              </a:solidFill>
              <a:latin typeface="Times New Roman" panose="02020603050405020304" charset="0"/>
            </a:endParaRPr>
          </a:p>
        </p:txBody>
      </p:sp>
      <p:sp>
        <p:nvSpPr>
          <p:cNvPr id="228361" name="直接连接符 228360"/>
          <p:cNvSpPr/>
          <p:nvPr/>
        </p:nvSpPr>
        <p:spPr>
          <a:xfrm>
            <a:off x="3505200" y="1462088"/>
            <a:ext cx="0" cy="319087"/>
          </a:xfrm>
          <a:prstGeom prst="line">
            <a:avLst/>
          </a:prstGeom>
          <a:ln w="9525" cap="flat" cmpd="sng">
            <a:solidFill>
              <a:schemeClr val="tx1"/>
            </a:solidFill>
            <a:prstDash val="solid"/>
            <a:headEnd type="none" w="med" len="med"/>
            <a:tailEnd type="triangle" w="med" len="med"/>
          </a:ln>
        </p:spPr>
      </p:sp>
      <p:sp>
        <p:nvSpPr>
          <p:cNvPr id="228362" name="文本框 228361"/>
          <p:cNvSpPr txBox="1"/>
          <p:nvPr/>
        </p:nvSpPr>
        <p:spPr>
          <a:xfrm>
            <a:off x="2971800" y="1714500"/>
            <a:ext cx="1066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班长、厨师配菜制作</a:t>
            </a:r>
            <a:endParaRPr lang="zh-CN" altLang="en-US" sz="1200" dirty="0">
              <a:solidFill>
                <a:schemeClr val="accent2"/>
              </a:solidFill>
              <a:latin typeface="Times New Roman" panose="02020603050405020304" charset="0"/>
            </a:endParaRPr>
          </a:p>
        </p:txBody>
      </p:sp>
      <p:sp>
        <p:nvSpPr>
          <p:cNvPr id="228363" name="直接连接符 228362"/>
          <p:cNvSpPr/>
          <p:nvPr/>
        </p:nvSpPr>
        <p:spPr>
          <a:xfrm>
            <a:off x="3505200" y="2166938"/>
            <a:ext cx="0" cy="319087"/>
          </a:xfrm>
          <a:prstGeom prst="line">
            <a:avLst/>
          </a:prstGeom>
          <a:ln w="9525" cap="flat" cmpd="sng">
            <a:solidFill>
              <a:schemeClr val="tx1"/>
            </a:solidFill>
            <a:prstDash val="solid"/>
            <a:headEnd type="none" w="med" len="med"/>
            <a:tailEnd type="triangle" w="med" len="med"/>
          </a:ln>
        </p:spPr>
      </p:sp>
      <p:sp>
        <p:nvSpPr>
          <p:cNvPr id="228364" name="文本框 228363"/>
          <p:cNvSpPr txBox="1"/>
          <p:nvPr/>
        </p:nvSpPr>
        <p:spPr>
          <a:xfrm>
            <a:off x="2743200" y="2462213"/>
            <a:ext cx="15335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餐厅服务人员备餐</a:t>
            </a:r>
            <a:endParaRPr lang="zh-CN" altLang="en-US" sz="1200" dirty="0">
              <a:solidFill>
                <a:schemeClr val="accent2"/>
              </a:solidFill>
              <a:latin typeface="Times New Roman" panose="02020603050405020304" charset="0"/>
            </a:endParaRPr>
          </a:p>
        </p:txBody>
      </p:sp>
      <p:sp>
        <p:nvSpPr>
          <p:cNvPr id="228365" name="直接连接符 228364"/>
          <p:cNvSpPr/>
          <p:nvPr/>
        </p:nvSpPr>
        <p:spPr>
          <a:xfrm flipH="1">
            <a:off x="3500438" y="2755900"/>
            <a:ext cx="4762" cy="247650"/>
          </a:xfrm>
          <a:prstGeom prst="line">
            <a:avLst/>
          </a:prstGeom>
          <a:ln w="9525" cap="flat" cmpd="sng">
            <a:solidFill>
              <a:schemeClr val="tx1"/>
            </a:solidFill>
            <a:prstDash val="solid"/>
            <a:headEnd type="none" w="med" len="med"/>
            <a:tailEnd type="triangle" w="med" len="med"/>
          </a:ln>
        </p:spPr>
      </p:sp>
      <p:sp>
        <p:nvSpPr>
          <p:cNvPr id="228366" name="文本框 228365"/>
          <p:cNvSpPr txBox="1"/>
          <p:nvPr/>
        </p:nvSpPr>
        <p:spPr>
          <a:xfrm>
            <a:off x="2790825" y="2917825"/>
            <a:ext cx="14001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事务长核实记录</a:t>
            </a:r>
            <a:endParaRPr lang="zh-CN" altLang="en-US" sz="1200" dirty="0">
              <a:solidFill>
                <a:schemeClr val="accent2"/>
              </a:solidFill>
              <a:latin typeface="Times New Roman" panose="02020603050405020304" charset="0"/>
            </a:endParaRPr>
          </a:p>
        </p:txBody>
      </p:sp>
      <p:sp>
        <p:nvSpPr>
          <p:cNvPr id="228367" name="文本框 228366"/>
          <p:cNvSpPr txBox="1"/>
          <p:nvPr/>
        </p:nvSpPr>
        <p:spPr>
          <a:xfrm>
            <a:off x="2849563" y="5613400"/>
            <a:ext cx="13096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结算、记帐</a:t>
            </a:r>
            <a:endParaRPr lang="zh-CN" altLang="en-US" sz="1200">
              <a:solidFill>
                <a:schemeClr val="accent2"/>
              </a:solidFill>
              <a:latin typeface="Times New Roman" panose="02020603050405020304" charset="0"/>
            </a:endParaRPr>
          </a:p>
        </p:txBody>
      </p:sp>
      <p:sp>
        <p:nvSpPr>
          <p:cNvPr id="228368" name="文本框 228367"/>
          <p:cNvSpPr txBox="1"/>
          <p:nvPr/>
        </p:nvSpPr>
        <p:spPr>
          <a:xfrm>
            <a:off x="1343025" y="169863"/>
            <a:ext cx="3000375"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接待单位               人事行政部</a:t>
            </a:r>
            <a:endParaRPr lang="zh-CN" altLang="en-US" sz="1600" dirty="0">
              <a:latin typeface="Times New Roman" panose="02020603050405020304" charset="0"/>
            </a:endParaRPr>
          </a:p>
        </p:txBody>
      </p:sp>
      <p:sp>
        <p:nvSpPr>
          <p:cNvPr id="228369" name="直接连接符 228368"/>
          <p:cNvSpPr/>
          <p:nvPr/>
        </p:nvSpPr>
        <p:spPr>
          <a:xfrm flipV="1">
            <a:off x="1143000" y="457200"/>
            <a:ext cx="3429000" cy="1588"/>
          </a:xfrm>
          <a:prstGeom prst="line">
            <a:avLst/>
          </a:prstGeom>
          <a:ln w="9525" cap="flat" cmpd="sng">
            <a:solidFill>
              <a:schemeClr val="tx1"/>
            </a:solidFill>
            <a:prstDash val="solid"/>
            <a:headEnd type="none" w="med" len="med"/>
            <a:tailEnd type="none" w="med" len="med"/>
          </a:ln>
        </p:spPr>
      </p:sp>
      <p:sp>
        <p:nvSpPr>
          <p:cNvPr id="228370" name="文本框 228369"/>
          <p:cNvSpPr txBox="1"/>
          <p:nvPr/>
        </p:nvSpPr>
        <p:spPr>
          <a:xfrm>
            <a:off x="1187450" y="3562350"/>
            <a:ext cx="1312863"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经办人填制经理基金申报单</a:t>
            </a:r>
            <a:endParaRPr lang="zh-CN" altLang="en-US" sz="1200" dirty="0">
              <a:solidFill>
                <a:schemeClr val="accent2"/>
              </a:solidFill>
              <a:latin typeface="Times New Roman" panose="02020603050405020304" charset="0"/>
            </a:endParaRPr>
          </a:p>
        </p:txBody>
      </p:sp>
      <p:sp>
        <p:nvSpPr>
          <p:cNvPr id="228371" name="流程图: 文档 228370"/>
          <p:cNvSpPr/>
          <p:nvPr/>
        </p:nvSpPr>
        <p:spPr>
          <a:xfrm>
            <a:off x="1484313" y="40782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8372" name="文本框 228371"/>
          <p:cNvSpPr txBox="1"/>
          <p:nvPr/>
        </p:nvSpPr>
        <p:spPr>
          <a:xfrm>
            <a:off x="1489075" y="4105275"/>
            <a:ext cx="65246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经理 基金</a:t>
            </a:r>
            <a:endParaRPr lang="zh-CN" altLang="en-US" sz="1200" dirty="0">
              <a:latin typeface="Times New Roman" panose="02020603050405020304" charset="0"/>
            </a:endParaRPr>
          </a:p>
        </p:txBody>
      </p:sp>
      <p:sp>
        <p:nvSpPr>
          <p:cNvPr id="228373" name="直接连接符 228372"/>
          <p:cNvSpPr/>
          <p:nvPr/>
        </p:nvSpPr>
        <p:spPr>
          <a:xfrm>
            <a:off x="1827213" y="4579938"/>
            <a:ext cx="0" cy="319087"/>
          </a:xfrm>
          <a:prstGeom prst="line">
            <a:avLst/>
          </a:prstGeom>
          <a:ln w="9525" cap="flat" cmpd="sng">
            <a:solidFill>
              <a:schemeClr val="tx1"/>
            </a:solidFill>
            <a:prstDash val="solid"/>
            <a:headEnd type="none" w="med" len="med"/>
            <a:tailEnd type="triangle" w="med" len="med"/>
          </a:ln>
        </p:spPr>
      </p:sp>
      <p:sp>
        <p:nvSpPr>
          <p:cNvPr id="228374" name="文本框 228373"/>
          <p:cNvSpPr txBox="1"/>
          <p:nvPr/>
        </p:nvSpPr>
        <p:spPr>
          <a:xfrm>
            <a:off x="1187450" y="4857750"/>
            <a:ext cx="1312863"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部门主管签字</a:t>
            </a:r>
            <a:endParaRPr lang="zh-CN" altLang="en-US" sz="1200" dirty="0">
              <a:solidFill>
                <a:schemeClr val="accent2"/>
              </a:solidFill>
              <a:latin typeface="Times New Roman" panose="02020603050405020304" charset="0"/>
            </a:endParaRPr>
          </a:p>
        </p:txBody>
      </p:sp>
      <p:sp>
        <p:nvSpPr>
          <p:cNvPr id="228375" name="流程图: 文档 228374"/>
          <p:cNvSpPr/>
          <p:nvPr/>
        </p:nvSpPr>
        <p:spPr>
          <a:xfrm>
            <a:off x="3184525" y="48180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28376" name="文本框 228375"/>
          <p:cNvSpPr txBox="1"/>
          <p:nvPr/>
        </p:nvSpPr>
        <p:spPr>
          <a:xfrm>
            <a:off x="3163888" y="4857750"/>
            <a:ext cx="65246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经理 基金</a:t>
            </a:r>
            <a:endParaRPr lang="zh-CN" altLang="en-US" sz="1200" dirty="0">
              <a:latin typeface="Times New Roman" panose="02020603050405020304" charset="0"/>
            </a:endParaRPr>
          </a:p>
        </p:txBody>
      </p:sp>
      <p:sp>
        <p:nvSpPr>
          <p:cNvPr id="228377" name="直接连接符 228376"/>
          <p:cNvSpPr/>
          <p:nvPr/>
        </p:nvSpPr>
        <p:spPr>
          <a:xfrm>
            <a:off x="3502025" y="5332413"/>
            <a:ext cx="0" cy="319087"/>
          </a:xfrm>
          <a:prstGeom prst="line">
            <a:avLst/>
          </a:prstGeom>
          <a:ln w="9525" cap="flat" cmpd="sng">
            <a:solidFill>
              <a:schemeClr val="tx1"/>
            </a:solidFill>
            <a:prstDash val="solid"/>
            <a:headEnd type="none" w="med" len="med"/>
            <a:tailEnd type="triangle" w="med" len="med"/>
          </a:ln>
        </p:spPr>
      </p:sp>
      <p:sp>
        <p:nvSpPr>
          <p:cNvPr id="228378" name="文本框 228377"/>
          <p:cNvSpPr txBox="1"/>
          <p:nvPr/>
        </p:nvSpPr>
        <p:spPr>
          <a:xfrm>
            <a:off x="1901825" y="404812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28379" name="文本框 228378"/>
          <p:cNvSpPr txBox="1"/>
          <p:nvPr/>
        </p:nvSpPr>
        <p:spPr>
          <a:xfrm>
            <a:off x="2030413" y="395287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8380" name="文本框 228379"/>
          <p:cNvSpPr txBox="1"/>
          <p:nvPr/>
        </p:nvSpPr>
        <p:spPr>
          <a:xfrm>
            <a:off x="3605213" y="480853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28381" name="文本框 228380"/>
          <p:cNvSpPr txBox="1"/>
          <p:nvPr/>
        </p:nvSpPr>
        <p:spPr>
          <a:xfrm>
            <a:off x="1219200" y="2870200"/>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经办人员在   记帐本上签字</a:t>
            </a:r>
            <a:endParaRPr lang="zh-CN" altLang="en-US" sz="1200" dirty="0">
              <a:solidFill>
                <a:schemeClr val="accent2"/>
              </a:solidFill>
              <a:latin typeface="Times New Roman" panose="02020603050405020304" charset="0"/>
            </a:endParaRPr>
          </a:p>
        </p:txBody>
      </p:sp>
      <p:sp>
        <p:nvSpPr>
          <p:cNvPr id="228382" name="直接连接符 228381"/>
          <p:cNvSpPr/>
          <p:nvPr/>
        </p:nvSpPr>
        <p:spPr>
          <a:xfrm flipH="1">
            <a:off x="2286000" y="3073400"/>
            <a:ext cx="609600" cy="0"/>
          </a:xfrm>
          <a:prstGeom prst="line">
            <a:avLst/>
          </a:prstGeom>
          <a:ln w="9525" cap="flat" cmpd="sng">
            <a:solidFill>
              <a:schemeClr val="tx1"/>
            </a:solidFill>
            <a:prstDash val="solid"/>
            <a:headEnd type="none" w="med" len="med"/>
            <a:tailEnd type="triangle" w="med" len="med"/>
          </a:ln>
        </p:spPr>
      </p:sp>
      <p:sp>
        <p:nvSpPr>
          <p:cNvPr id="228383" name="直接连接符 228382"/>
          <p:cNvSpPr/>
          <p:nvPr/>
        </p:nvSpPr>
        <p:spPr>
          <a:xfrm>
            <a:off x="1828800" y="3327400"/>
            <a:ext cx="0" cy="228600"/>
          </a:xfrm>
          <a:prstGeom prst="line">
            <a:avLst/>
          </a:prstGeom>
          <a:ln w="9525" cap="flat" cmpd="sng">
            <a:solidFill>
              <a:schemeClr val="tx1"/>
            </a:solidFill>
            <a:prstDash val="solid"/>
            <a:headEnd type="none" w="med" len="med"/>
            <a:tailEnd type="triangle" w="med" len="med"/>
          </a:ln>
        </p:spPr>
      </p:sp>
      <p:sp>
        <p:nvSpPr>
          <p:cNvPr id="228384" name="直接连接符 228383"/>
          <p:cNvSpPr/>
          <p:nvPr/>
        </p:nvSpPr>
        <p:spPr>
          <a:xfrm>
            <a:off x="2286000" y="5029200"/>
            <a:ext cx="914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2" name="文本框 230401"/>
          <p:cNvSpPr txBox="1"/>
          <p:nvPr/>
        </p:nvSpPr>
        <p:spPr>
          <a:xfrm>
            <a:off x="0" y="4763"/>
            <a:ext cx="428625" cy="30432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会议安排流程</a:t>
            </a:r>
            <a:endParaRPr lang="zh-CN" altLang="en-US" sz="1600" b="1" dirty="0">
              <a:solidFill>
                <a:schemeClr val="accent2"/>
              </a:solidFill>
              <a:latin typeface="Times New Roman" panose="02020603050405020304" charset="0"/>
            </a:endParaRPr>
          </a:p>
        </p:txBody>
      </p:sp>
      <p:sp>
        <p:nvSpPr>
          <p:cNvPr id="230405" name="文本框 230404"/>
          <p:cNvSpPr txBox="1"/>
          <p:nvPr/>
        </p:nvSpPr>
        <p:spPr>
          <a:xfrm>
            <a:off x="1447800" y="169863"/>
            <a:ext cx="35814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主办单位                人事行政部</a:t>
            </a:r>
            <a:endParaRPr lang="zh-CN" altLang="en-US" sz="1600" dirty="0">
              <a:latin typeface="Times New Roman" panose="02020603050405020304" charset="0"/>
            </a:endParaRPr>
          </a:p>
        </p:txBody>
      </p:sp>
      <p:sp>
        <p:nvSpPr>
          <p:cNvPr id="230406" name="直接连接符 230405"/>
          <p:cNvSpPr/>
          <p:nvPr/>
        </p:nvSpPr>
        <p:spPr>
          <a:xfrm flipV="1">
            <a:off x="1295400" y="457200"/>
            <a:ext cx="3124200" cy="0"/>
          </a:xfrm>
          <a:prstGeom prst="line">
            <a:avLst/>
          </a:prstGeom>
          <a:ln w="9525" cap="flat" cmpd="sng">
            <a:solidFill>
              <a:schemeClr val="tx1"/>
            </a:solidFill>
            <a:prstDash val="solid"/>
            <a:headEnd type="none" w="med" len="med"/>
            <a:tailEnd type="none" w="med" len="med"/>
          </a:ln>
        </p:spPr>
      </p:sp>
      <p:sp>
        <p:nvSpPr>
          <p:cNvPr id="230408" name="文本框 230407"/>
          <p:cNvSpPr txBox="1"/>
          <p:nvPr/>
        </p:nvSpPr>
        <p:spPr>
          <a:xfrm>
            <a:off x="1333500" y="533400"/>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会议场地和布置等需求通知</a:t>
            </a:r>
            <a:endParaRPr lang="zh-CN" altLang="en-US" sz="1200" dirty="0">
              <a:solidFill>
                <a:schemeClr val="accent2"/>
              </a:solidFill>
              <a:latin typeface="Times New Roman" panose="02020603050405020304" charset="0"/>
            </a:endParaRPr>
          </a:p>
        </p:txBody>
      </p:sp>
      <p:sp>
        <p:nvSpPr>
          <p:cNvPr id="230409" name="文本框 230408"/>
          <p:cNvSpPr txBox="1"/>
          <p:nvPr/>
        </p:nvSpPr>
        <p:spPr>
          <a:xfrm>
            <a:off x="3124200" y="533400"/>
            <a:ext cx="1168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落实会议场地安排并记录</a:t>
            </a:r>
            <a:endParaRPr lang="zh-CN" altLang="en-US" sz="1200" dirty="0">
              <a:solidFill>
                <a:schemeClr val="accent2"/>
              </a:solidFill>
              <a:latin typeface="Times New Roman" panose="02020603050405020304" charset="0"/>
            </a:endParaRPr>
          </a:p>
        </p:txBody>
      </p:sp>
      <p:sp>
        <p:nvSpPr>
          <p:cNvPr id="230410" name="直接连接符 230409"/>
          <p:cNvSpPr/>
          <p:nvPr/>
        </p:nvSpPr>
        <p:spPr>
          <a:xfrm>
            <a:off x="3683000" y="977900"/>
            <a:ext cx="0" cy="319088"/>
          </a:xfrm>
          <a:prstGeom prst="line">
            <a:avLst/>
          </a:prstGeom>
          <a:ln w="9525" cap="flat" cmpd="sng">
            <a:solidFill>
              <a:schemeClr val="tx1"/>
            </a:solidFill>
            <a:prstDash val="solid"/>
            <a:headEnd type="none" w="med" len="med"/>
            <a:tailEnd type="triangle" w="med" len="med"/>
          </a:ln>
        </p:spPr>
      </p:sp>
      <p:sp>
        <p:nvSpPr>
          <p:cNvPr id="230411" name="文本框 230410"/>
          <p:cNvSpPr txBox="1"/>
          <p:nvPr/>
        </p:nvSpPr>
        <p:spPr>
          <a:xfrm>
            <a:off x="2755900" y="1295400"/>
            <a:ext cx="1905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按要求整理卫生、  布置坐席、音响等设施</a:t>
            </a:r>
            <a:endParaRPr lang="zh-CN" altLang="en-US" sz="1200" dirty="0">
              <a:solidFill>
                <a:schemeClr val="accent2"/>
              </a:solidFill>
              <a:latin typeface="Times New Roman" panose="02020603050405020304" charset="0"/>
            </a:endParaRPr>
          </a:p>
        </p:txBody>
      </p:sp>
      <p:sp>
        <p:nvSpPr>
          <p:cNvPr id="230412" name="文本框 230411"/>
          <p:cNvSpPr txBox="1"/>
          <p:nvPr/>
        </p:nvSpPr>
        <p:spPr>
          <a:xfrm>
            <a:off x="1371600" y="1257300"/>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落实会务服务人员和程序等</a:t>
            </a:r>
            <a:endParaRPr lang="zh-CN" altLang="en-US" sz="1200" dirty="0">
              <a:solidFill>
                <a:schemeClr val="accent2"/>
              </a:solidFill>
              <a:latin typeface="Times New Roman" panose="02020603050405020304" charset="0"/>
            </a:endParaRPr>
          </a:p>
        </p:txBody>
      </p:sp>
      <p:sp>
        <p:nvSpPr>
          <p:cNvPr id="230413" name="文本框 230412"/>
          <p:cNvSpPr txBox="1"/>
          <p:nvPr/>
        </p:nvSpPr>
        <p:spPr>
          <a:xfrm>
            <a:off x="3111500" y="2032000"/>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会后及时清理会场打扫卫生</a:t>
            </a:r>
            <a:endParaRPr lang="zh-CN" altLang="en-US" sz="1200" dirty="0">
              <a:solidFill>
                <a:schemeClr val="accent2"/>
              </a:solidFill>
              <a:latin typeface="Times New Roman" panose="02020603050405020304" charset="0"/>
            </a:endParaRPr>
          </a:p>
        </p:txBody>
      </p:sp>
      <p:sp>
        <p:nvSpPr>
          <p:cNvPr id="230414" name="直接连接符 230413"/>
          <p:cNvSpPr/>
          <p:nvPr/>
        </p:nvSpPr>
        <p:spPr>
          <a:xfrm>
            <a:off x="1943100" y="2209800"/>
            <a:ext cx="1219200" cy="0"/>
          </a:xfrm>
          <a:prstGeom prst="line">
            <a:avLst/>
          </a:prstGeom>
          <a:ln w="9525" cap="flat" cmpd="sng">
            <a:solidFill>
              <a:schemeClr val="tx1"/>
            </a:solidFill>
            <a:prstDash val="solid"/>
            <a:headEnd type="none" w="med" len="med"/>
            <a:tailEnd type="triangle" w="med" len="med"/>
          </a:ln>
        </p:spPr>
      </p:sp>
      <p:sp>
        <p:nvSpPr>
          <p:cNvPr id="230416" name="直接连接符 230415"/>
          <p:cNvSpPr/>
          <p:nvPr/>
        </p:nvSpPr>
        <p:spPr>
          <a:xfrm flipV="1">
            <a:off x="1943100" y="1828800"/>
            <a:ext cx="0" cy="381000"/>
          </a:xfrm>
          <a:prstGeom prst="line">
            <a:avLst/>
          </a:prstGeom>
          <a:ln w="9525" cap="flat" cmpd="sng">
            <a:solidFill>
              <a:schemeClr val="tx1"/>
            </a:solidFill>
            <a:prstDash val="solid"/>
            <a:headEnd type="none" w="med" len="med"/>
            <a:tailEnd type="none" w="med" len="med"/>
          </a:ln>
        </p:spPr>
      </p:sp>
      <p:sp>
        <p:nvSpPr>
          <p:cNvPr id="230417" name="直接连接符 230416"/>
          <p:cNvSpPr/>
          <p:nvPr/>
        </p:nvSpPr>
        <p:spPr>
          <a:xfrm>
            <a:off x="2438400" y="762000"/>
            <a:ext cx="762000" cy="0"/>
          </a:xfrm>
          <a:prstGeom prst="line">
            <a:avLst/>
          </a:prstGeom>
          <a:ln w="9525" cap="flat" cmpd="sng">
            <a:solidFill>
              <a:schemeClr val="tx1"/>
            </a:solidFill>
            <a:prstDash val="solid"/>
            <a:headEnd type="none" w="med" len="med"/>
            <a:tailEnd type="triangle" w="med" len="med"/>
          </a:ln>
        </p:spPr>
      </p:sp>
      <p:sp>
        <p:nvSpPr>
          <p:cNvPr id="230418" name="直接连接符 230417"/>
          <p:cNvSpPr/>
          <p:nvPr/>
        </p:nvSpPr>
        <p:spPr>
          <a:xfrm>
            <a:off x="3695700" y="1676400"/>
            <a:ext cx="0" cy="381000"/>
          </a:xfrm>
          <a:prstGeom prst="line">
            <a:avLst/>
          </a:prstGeom>
          <a:ln w="9525" cap="flat" cmpd="sng">
            <a:solidFill>
              <a:schemeClr val="tx1"/>
            </a:solidFill>
            <a:prstDash val="solid"/>
            <a:headEnd type="none" w="med" len="med"/>
            <a:tailEnd type="triangle" w="med" len="med"/>
          </a:ln>
        </p:spPr>
      </p:sp>
      <p:sp>
        <p:nvSpPr>
          <p:cNvPr id="230419" name="直接连接符 230418"/>
          <p:cNvSpPr/>
          <p:nvPr/>
        </p:nvSpPr>
        <p:spPr>
          <a:xfrm>
            <a:off x="1930400" y="990600"/>
            <a:ext cx="0" cy="3048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2450" name="文本框 232449"/>
          <p:cNvSpPr txBox="1"/>
          <p:nvPr/>
        </p:nvSpPr>
        <p:spPr>
          <a:xfrm>
            <a:off x="0" y="4763"/>
            <a:ext cx="428625" cy="35004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报刊、杂志征订发放流程</a:t>
            </a:r>
            <a:endParaRPr lang="zh-CN" altLang="en-US" sz="1600" b="1" dirty="0">
              <a:solidFill>
                <a:schemeClr val="accent2"/>
              </a:solidFill>
              <a:latin typeface="Times New Roman" panose="02020603050405020304" charset="0"/>
            </a:endParaRPr>
          </a:p>
        </p:txBody>
      </p:sp>
      <p:sp>
        <p:nvSpPr>
          <p:cNvPr id="232453" name="文本框 232452"/>
          <p:cNvSpPr txBox="1"/>
          <p:nvPr/>
        </p:nvSpPr>
        <p:spPr>
          <a:xfrm>
            <a:off x="1106488" y="169863"/>
            <a:ext cx="419735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部室                    人事行政部</a:t>
            </a:r>
            <a:endParaRPr lang="zh-CN" altLang="en-US" sz="1600" dirty="0">
              <a:latin typeface="Times New Roman" panose="02020603050405020304" charset="0"/>
            </a:endParaRPr>
          </a:p>
        </p:txBody>
      </p:sp>
      <p:sp>
        <p:nvSpPr>
          <p:cNvPr id="232454" name="流程图: 文档 232453"/>
          <p:cNvSpPr/>
          <p:nvPr/>
        </p:nvSpPr>
        <p:spPr>
          <a:xfrm>
            <a:off x="1192213" y="6858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2455" name="文本框 232454"/>
          <p:cNvSpPr txBox="1"/>
          <p:nvPr/>
        </p:nvSpPr>
        <p:spPr>
          <a:xfrm>
            <a:off x="1176338" y="78740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计划</a:t>
            </a:r>
            <a:endParaRPr lang="zh-CN" altLang="en-US" sz="1200" dirty="0">
              <a:latin typeface="Times New Roman" panose="02020603050405020304" charset="0"/>
            </a:endParaRPr>
          </a:p>
        </p:txBody>
      </p:sp>
      <p:sp>
        <p:nvSpPr>
          <p:cNvPr id="232456" name="流程图: 文档 232455"/>
          <p:cNvSpPr/>
          <p:nvPr/>
        </p:nvSpPr>
        <p:spPr>
          <a:xfrm>
            <a:off x="2957513" y="681038"/>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2457" name="文本框 232456"/>
          <p:cNvSpPr txBox="1"/>
          <p:nvPr/>
        </p:nvSpPr>
        <p:spPr>
          <a:xfrm>
            <a:off x="2941638" y="782638"/>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计划</a:t>
            </a:r>
            <a:endParaRPr lang="zh-CN" altLang="en-US" sz="1200" dirty="0">
              <a:latin typeface="Times New Roman" panose="02020603050405020304" charset="0"/>
            </a:endParaRPr>
          </a:p>
        </p:txBody>
      </p:sp>
      <p:sp>
        <p:nvSpPr>
          <p:cNvPr id="232458" name="直接连接符 232457"/>
          <p:cNvSpPr/>
          <p:nvPr/>
        </p:nvSpPr>
        <p:spPr>
          <a:xfrm>
            <a:off x="3246438" y="1123950"/>
            <a:ext cx="0" cy="217488"/>
          </a:xfrm>
          <a:prstGeom prst="line">
            <a:avLst/>
          </a:prstGeom>
          <a:ln w="9525" cap="flat" cmpd="sng">
            <a:solidFill>
              <a:schemeClr val="tx1"/>
            </a:solidFill>
            <a:prstDash val="solid"/>
            <a:headEnd type="none" w="med" len="med"/>
            <a:tailEnd type="triangle" w="med" len="med"/>
          </a:ln>
        </p:spPr>
      </p:sp>
      <p:sp>
        <p:nvSpPr>
          <p:cNvPr id="232459" name="直接连接符 232458"/>
          <p:cNvSpPr/>
          <p:nvPr/>
        </p:nvSpPr>
        <p:spPr>
          <a:xfrm flipV="1">
            <a:off x="1812925" y="871538"/>
            <a:ext cx="1143000" cy="0"/>
          </a:xfrm>
          <a:prstGeom prst="line">
            <a:avLst/>
          </a:prstGeom>
          <a:ln w="9525" cap="flat" cmpd="sng">
            <a:solidFill>
              <a:schemeClr val="tx1"/>
            </a:solidFill>
            <a:prstDash val="solid"/>
            <a:headEnd type="none" w="med" len="med"/>
            <a:tailEnd type="triangle" w="med" len="med"/>
          </a:ln>
        </p:spPr>
      </p:sp>
      <p:sp>
        <p:nvSpPr>
          <p:cNvPr id="232460" name="直接连接符 232459"/>
          <p:cNvSpPr/>
          <p:nvPr/>
        </p:nvSpPr>
        <p:spPr>
          <a:xfrm flipV="1">
            <a:off x="960438" y="457200"/>
            <a:ext cx="3124200" cy="0"/>
          </a:xfrm>
          <a:prstGeom prst="line">
            <a:avLst/>
          </a:prstGeom>
          <a:ln w="9525" cap="flat" cmpd="sng">
            <a:solidFill>
              <a:schemeClr val="tx1"/>
            </a:solidFill>
            <a:prstDash val="solid"/>
            <a:headEnd type="none" w="med" len="med"/>
            <a:tailEnd type="none" w="med" len="med"/>
          </a:ln>
        </p:spPr>
      </p:sp>
      <p:sp>
        <p:nvSpPr>
          <p:cNvPr id="232461" name="文本框 232460"/>
          <p:cNvSpPr txBox="1"/>
          <p:nvPr/>
        </p:nvSpPr>
        <p:spPr>
          <a:xfrm>
            <a:off x="2690813" y="1317625"/>
            <a:ext cx="10985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后勤汇总填制决策报批表 </a:t>
            </a:r>
            <a:endParaRPr lang="zh-CN" altLang="en-US" sz="1200" dirty="0">
              <a:solidFill>
                <a:schemeClr val="accent2"/>
              </a:solidFill>
              <a:latin typeface="Times New Roman" panose="02020603050405020304" charset="0"/>
            </a:endParaRPr>
          </a:p>
        </p:txBody>
      </p:sp>
      <p:sp>
        <p:nvSpPr>
          <p:cNvPr id="232462" name="文本框 232461"/>
          <p:cNvSpPr txBox="1"/>
          <p:nvPr/>
        </p:nvSpPr>
        <p:spPr>
          <a:xfrm>
            <a:off x="2759075" y="2479675"/>
            <a:ext cx="10048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部长签审 </a:t>
            </a:r>
            <a:endParaRPr lang="zh-CN" altLang="en-US" sz="1200" dirty="0">
              <a:solidFill>
                <a:schemeClr val="accent2"/>
              </a:solidFill>
              <a:latin typeface="Times New Roman" panose="02020603050405020304" charset="0"/>
            </a:endParaRPr>
          </a:p>
        </p:txBody>
      </p:sp>
      <p:sp>
        <p:nvSpPr>
          <p:cNvPr id="232463" name="直接连接符 232462"/>
          <p:cNvSpPr/>
          <p:nvPr/>
        </p:nvSpPr>
        <p:spPr>
          <a:xfrm>
            <a:off x="3246438" y="2255838"/>
            <a:ext cx="0" cy="280987"/>
          </a:xfrm>
          <a:prstGeom prst="line">
            <a:avLst/>
          </a:prstGeom>
          <a:ln w="9525" cap="flat" cmpd="sng">
            <a:solidFill>
              <a:schemeClr val="tx1"/>
            </a:solidFill>
            <a:prstDash val="solid"/>
            <a:headEnd type="none" w="med" len="med"/>
            <a:tailEnd type="triangle" w="med" len="med"/>
          </a:ln>
        </p:spPr>
      </p:sp>
      <p:sp>
        <p:nvSpPr>
          <p:cNvPr id="232464" name="文本框 232463"/>
          <p:cNvSpPr txBox="1"/>
          <p:nvPr/>
        </p:nvSpPr>
        <p:spPr>
          <a:xfrm>
            <a:off x="965200" y="457200"/>
            <a:ext cx="113823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各部室报计划 </a:t>
            </a:r>
            <a:endParaRPr lang="zh-CN" altLang="en-US" sz="1200" dirty="0">
              <a:solidFill>
                <a:schemeClr val="accent2"/>
              </a:solidFill>
              <a:latin typeface="Times New Roman" panose="02020603050405020304" charset="0"/>
            </a:endParaRPr>
          </a:p>
        </p:txBody>
      </p:sp>
      <p:sp>
        <p:nvSpPr>
          <p:cNvPr id="232465" name="流程图: 文档 232464"/>
          <p:cNvSpPr/>
          <p:nvPr/>
        </p:nvSpPr>
        <p:spPr>
          <a:xfrm>
            <a:off x="2895600" y="1798638"/>
            <a:ext cx="6477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2466" name="文本框 232465"/>
          <p:cNvSpPr txBox="1"/>
          <p:nvPr/>
        </p:nvSpPr>
        <p:spPr>
          <a:xfrm>
            <a:off x="2781300" y="1900238"/>
            <a:ext cx="89217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汇总计划</a:t>
            </a:r>
            <a:endParaRPr lang="zh-CN" altLang="en-US" sz="1200" dirty="0">
              <a:latin typeface="Times New Roman" panose="02020603050405020304" charset="0"/>
            </a:endParaRPr>
          </a:p>
        </p:txBody>
      </p:sp>
      <p:sp>
        <p:nvSpPr>
          <p:cNvPr id="232469" name="文本框 232468"/>
          <p:cNvSpPr txBox="1"/>
          <p:nvPr/>
        </p:nvSpPr>
        <p:spPr>
          <a:xfrm>
            <a:off x="2843213" y="2921000"/>
            <a:ext cx="836612"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副总终审 </a:t>
            </a:r>
            <a:endParaRPr lang="zh-CN" altLang="en-US" sz="1200" dirty="0">
              <a:solidFill>
                <a:schemeClr val="accent2"/>
              </a:solidFill>
              <a:latin typeface="Times New Roman" panose="02020603050405020304" charset="0"/>
            </a:endParaRPr>
          </a:p>
        </p:txBody>
      </p:sp>
      <p:sp>
        <p:nvSpPr>
          <p:cNvPr id="232470" name="直接连接符 232469"/>
          <p:cNvSpPr/>
          <p:nvPr/>
        </p:nvSpPr>
        <p:spPr>
          <a:xfrm flipH="1">
            <a:off x="3251200" y="2717800"/>
            <a:ext cx="0" cy="228600"/>
          </a:xfrm>
          <a:prstGeom prst="line">
            <a:avLst/>
          </a:prstGeom>
          <a:ln w="9525" cap="flat" cmpd="sng">
            <a:solidFill>
              <a:schemeClr val="tx1"/>
            </a:solidFill>
            <a:prstDash val="solid"/>
            <a:headEnd type="none" w="med" len="med"/>
            <a:tailEnd type="triangle" w="med" len="med"/>
          </a:ln>
        </p:spPr>
      </p:sp>
      <p:sp>
        <p:nvSpPr>
          <p:cNvPr id="232471" name="文本框 232470"/>
          <p:cNvSpPr txBox="1"/>
          <p:nvPr/>
        </p:nvSpPr>
        <p:spPr>
          <a:xfrm>
            <a:off x="2573338" y="3352800"/>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按报批数量征订并编制发放表</a:t>
            </a:r>
            <a:endParaRPr lang="zh-CN" altLang="en-US" sz="1200" dirty="0">
              <a:solidFill>
                <a:schemeClr val="accent2"/>
              </a:solidFill>
              <a:latin typeface="Times New Roman" panose="02020603050405020304" charset="0"/>
            </a:endParaRPr>
          </a:p>
        </p:txBody>
      </p:sp>
      <p:sp>
        <p:nvSpPr>
          <p:cNvPr id="232472" name="直接连接符 232471"/>
          <p:cNvSpPr/>
          <p:nvPr/>
        </p:nvSpPr>
        <p:spPr>
          <a:xfrm flipH="1">
            <a:off x="3238500" y="3149600"/>
            <a:ext cx="0" cy="228600"/>
          </a:xfrm>
          <a:prstGeom prst="line">
            <a:avLst/>
          </a:prstGeom>
          <a:ln w="9525" cap="flat" cmpd="sng">
            <a:solidFill>
              <a:schemeClr val="tx1"/>
            </a:solidFill>
            <a:prstDash val="solid"/>
            <a:headEnd type="none" w="med" len="med"/>
            <a:tailEnd type="triangle" w="med" len="med"/>
          </a:ln>
        </p:spPr>
      </p:sp>
      <p:sp>
        <p:nvSpPr>
          <p:cNvPr id="232474" name="直接连接符 232473"/>
          <p:cNvSpPr/>
          <p:nvPr/>
        </p:nvSpPr>
        <p:spPr>
          <a:xfrm>
            <a:off x="3251200" y="3784600"/>
            <a:ext cx="0" cy="228600"/>
          </a:xfrm>
          <a:prstGeom prst="line">
            <a:avLst/>
          </a:prstGeom>
          <a:ln w="9525" cap="flat" cmpd="sng">
            <a:solidFill>
              <a:schemeClr val="tx1"/>
            </a:solidFill>
            <a:prstDash val="solid"/>
            <a:headEnd type="none" w="med" len="med"/>
            <a:tailEnd type="triangle" w="med" len="med"/>
          </a:ln>
        </p:spPr>
      </p:sp>
      <p:sp>
        <p:nvSpPr>
          <p:cNvPr id="232475" name="直接连接符 232474"/>
          <p:cNvSpPr/>
          <p:nvPr/>
        </p:nvSpPr>
        <p:spPr>
          <a:xfrm>
            <a:off x="3271838" y="4894263"/>
            <a:ext cx="0" cy="319087"/>
          </a:xfrm>
          <a:prstGeom prst="line">
            <a:avLst/>
          </a:prstGeom>
          <a:ln w="9525" cap="flat" cmpd="sng">
            <a:solidFill>
              <a:schemeClr val="tx1"/>
            </a:solidFill>
            <a:prstDash val="solid"/>
            <a:headEnd type="none" w="med" len="med"/>
            <a:tailEnd type="triangle" w="med" len="med"/>
          </a:ln>
        </p:spPr>
      </p:sp>
      <p:sp>
        <p:nvSpPr>
          <p:cNvPr id="232476" name="文本框 232475"/>
          <p:cNvSpPr txBox="1"/>
          <p:nvPr/>
        </p:nvSpPr>
        <p:spPr>
          <a:xfrm>
            <a:off x="2738438" y="3984625"/>
            <a:ext cx="10334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收发室收到报刊、杂志</a:t>
            </a:r>
            <a:endParaRPr lang="zh-CN" altLang="en-US" sz="1200" dirty="0">
              <a:solidFill>
                <a:schemeClr val="accent2"/>
              </a:solidFill>
              <a:latin typeface="Times New Roman" panose="02020603050405020304" charset="0"/>
            </a:endParaRPr>
          </a:p>
        </p:txBody>
      </p:sp>
      <p:sp>
        <p:nvSpPr>
          <p:cNvPr id="232477" name="文本框 232476"/>
          <p:cNvSpPr txBox="1"/>
          <p:nvPr/>
        </p:nvSpPr>
        <p:spPr>
          <a:xfrm>
            <a:off x="2552700" y="5186363"/>
            <a:ext cx="151923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分发到各单位报箱</a:t>
            </a:r>
            <a:endParaRPr lang="zh-CN" altLang="en-US" sz="1200" dirty="0">
              <a:solidFill>
                <a:schemeClr val="accent2"/>
              </a:solidFill>
              <a:latin typeface="Times New Roman" panose="02020603050405020304" charset="0"/>
            </a:endParaRPr>
          </a:p>
        </p:txBody>
      </p:sp>
      <p:sp>
        <p:nvSpPr>
          <p:cNvPr id="232478" name="直接连接符 232477"/>
          <p:cNvSpPr/>
          <p:nvPr/>
        </p:nvSpPr>
        <p:spPr>
          <a:xfrm>
            <a:off x="3271838" y="5435600"/>
            <a:ext cx="0" cy="319088"/>
          </a:xfrm>
          <a:prstGeom prst="line">
            <a:avLst/>
          </a:prstGeom>
          <a:ln w="9525" cap="flat" cmpd="sng">
            <a:solidFill>
              <a:schemeClr val="tx1"/>
            </a:solidFill>
            <a:prstDash val="solid"/>
            <a:headEnd type="none" w="med" len="med"/>
            <a:tailEnd type="triangle" w="med" len="med"/>
          </a:ln>
        </p:spPr>
      </p:sp>
      <p:sp>
        <p:nvSpPr>
          <p:cNvPr id="232479" name="文本框 232478"/>
          <p:cNvSpPr txBox="1"/>
          <p:nvPr/>
        </p:nvSpPr>
        <p:spPr>
          <a:xfrm>
            <a:off x="914400" y="5181600"/>
            <a:ext cx="12573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各单位自行领取</a:t>
            </a:r>
            <a:endParaRPr lang="zh-CN" altLang="en-US" sz="1200" dirty="0">
              <a:solidFill>
                <a:schemeClr val="accent2"/>
              </a:solidFill>
              <a:latin typeface="Times New Roman" panose="02020603050405020304" charset="0"/>
            </a:endParaRPr>
          </a:p>
        </p:txBody>
      </p:sp>
      <p:sp>
        <p:nvSpPr>
          <p:cNvPr id="232480" name="文本框 232479"/>
          <p:cNvSpPr txBox="1"/>
          <p:nvPr/>
        </p:nvSpPr>
        <p:spPr>
          <a:xfrm>
            <a:off x="2549525" y="5816600"/>
            <a:ext cx="151923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送到阅览室摆放</a:t>
            </a:r>
            <a:endParaRPr lang="zh-CN" altLang="en-US" sz="1200" dirty="0">
              <a:solidFill>
                <a:schemeClr val="accent2"/>
              </a:solidFill>
              <a:latin typeface="Times New Roman" panose="02020603050405020304" charset="0"/>
            </a:endParaRPr>
          </a:p>
        </p:txBody>
      </p:sp>
      <p:sp>
        <p:nvSpPr>
          <p:cNvPr id="232481" name="流程图: 数据 232480"/>
          <p:cNvSpPr/>
          <p:nvPr/>
        </p:nvSpPr>
        <p:spPr>
          <a:xfrm>
            <a:off x="2887663" y="4479925"/>
            <a:ext cx="685800" cy="393700"/>
          </a:xfrm>
          <a:prstGeom prst="flowChartInputOutput">
            <a:avLst/>
          </a:prstGeom>
          <a:noFill/>
          <a:ln w="9525" cap="flat" cmpd="sng">
            <a:solidFill>
              <a:srgbClr val="FF3300"/>
            </a:solidFill>
            <a:prstDash val="solid"/>
            <a:miter/>
            <a:headEnd type="none" w="med" len="med"/>
            <a:tailEnd type="none" w="med" len="med"/>
          </a:ln>
        </p:spPr>
        <p:txBody>
          <a:bodyPr/>
          <a:p>
            <a:endParaRPr lang="zh-CN" altLang="en-US"/>
          </a:p>
        </p:txBody>
      </p:sp>
      <p:sp>
        <p:nvSpPr>
          <p:cNvPr id="232482" name="文本框 232481"/>
          <p:cNvSpPr txBox="1"/>
          <p:nvPr/>
        </p:nvSpPr>
        <p:spPr>
          <a:xfrm>
            <a:off x="2890838" y="4556125"/>
            <a:ext cx="728662" cy="257175"/>
          </a:xfrm>
          <a:prstGeom prst="rect">
            <a:avLst/>
          </a:prstGeom>
          <a:noFill/>
          <a:ln w="9525">
            <a:noFill/>
          </a:ln>
        </p:spPr>
        <p:txBody>
          <a:bodyPr>
            <a:spAutoFit/>
          </a:bodyPr>
          <a:p>
            <a:pPr algn="ctr">
              <a:lnSpc>
                <a:spcPct val="90000"/>
              </a:lnSpc>
              <a:spcBef>
                <a:spcPct val="50000"/>
              </a:spcBef>
            </a:pPr>
            <a:r>
              <a:rPr lang="zh-CN" altLang="en-US" sz="1200" dirty="0">
                <a:solidFill>
                  <a:srgbClr val="FF3300"/>
                </a:solidFill>
                <a:latin typeface="Times New Roman" panose="02020603050405020304" charset="0"/>
              </a:rPr>
              <a:t>刊物</a:t>
            </a:r>
            <a:endParaRPr lang="zh-CN" altLang="en-US" sz="1200" dirty="0">
              <a:solidFill>
                <a:srgbClr val="FF3300"/>
              </a:solidFill>
              <a:latin typeface="Times New Roman" panose="02020603050405020304" charset="0"/>
            </a:endParaRPr>
          </a:p>
        </p:txBody>
      </p:sp>
      <p:sp>
        <p:nvSpPr>
          <p:cNvPr id="232483" name="流程图: 数据 232482"/>
          <p:cNvSpPr/>
          <p:nvPr/>
        </p:nvSpPr>
        <p:spPr>
          <a:xfrm>
            <a:off x="1174750" y="5492750"/>
            <a:ext cx="685800" cy="393700"/>
          </a:xfrm>
          <a:prstGeom prst="flowChartInputOutput">
            <a:avLst/>
          </a:prstGeom>
          <a:noFill/>
          <a:ln w="9525" cap="flat" cmpd="sng">
            <a:solidFill>
              <a:srgbClr val="FF3300"/>
            </a:solidFill>
            <a:prstDash val="solid"/>
            <a:miter/>
            <a:headEnd type="none" w="med" len="med"/>
            <a:tailEnd type="none" w="med" len="med"/>
          </a:ln>
        </p:spPr>
        <p:txBody>
          <a:bodyPr/>
          <a:p>
            <a:endParaRPr lang="zh-CN" altLang="en-US"/>
          </a:p>
        </p:txBody>
      </p:sp>
      <p:sp>
        <p:nvSpPr>
          <p:cNvPr id="232484" name="文本框 232483"/>
          <p:cNvSpPr txBox="1"/>
          <p:nvPr/>
        </p:nvSpPr>
        <p:spPr>
          <a:xfrm>
            <a:off x="1177925" y="5568950"/>
            <a:ext cx="728663" cy="257175"/>
          </a:xfrm>
          <a:prstGeom prst="rect">
            <a:avLst/>
          </a:prstGeom>
          <a:noFill/>
          <a:ln w="9525">
            <a:noFill/>
          </a:ln>
        </p:spPr>
        <p:txBody>
          <a:bodyPr>
            <a:spAutoFit/>
          </a:bodyPr>
          <a:p>
            <a:pPr algn="ctr">
              <a:lnSpc>
                <a:spcPct val="90000"/>
              </a:lnSpc>
              <a:spcBef>
                <a:spcPct val="50000"/>
              </a:spcBef>
            </a:pPr>
            <a:r>
              <a:rPr lang="zh-CN" altLang="en-US" sz="1200" dirty="0">
                <a:solidFill>
                  <a:srgbClr val="FF3300"/>
                </a:solidFill>
                <a:latin typeface="Times New Roman" panose="02020603050405020304" charset="0"/>
              </a:rPr>
              <a:t>刊物</a:t>
            </a:r>
            <a:endParaRPr lang="zh-CN" altLang="en-US" sz="1200" dirty="0">
              <a:solidFill>
                <a:srgbClr val="FF3300"/>
              </a:solidFill>
              <a:latin typeface="Times New Roman" panose="02020603050405020304" charset="0"/>
            </a:endParaRPr>
          </a:p>
        </p:txBody>
      </p:sp>
      <p:sp>
        <p:nvSpPr>
          <p:cNvPr id="232485" name="直接连接符 232484"/>
          <p:cNvSpPr/>
          <p:nvPr/>
        </p:nvSpPr>
        <p:spPr>
          <a:xfrm>
            <a:off x="2133600" y="5334000"/>
            <a:ext cx="457200" cy="0"/>
          </a:xfrm>
          <a:prstGeom prst="line">
            <a:avLst/>
          </a:prstGeom>
          <a:ln w="9525" cap="flat" cmpd="sng">
            <a:solidFill>
              <a:schemeClr val="tx1"/>
            </a:solidFill>
            <a:prstDash val="solid"/>
            <a:headEnd type="triangl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4498" name="文本框 234497"/>
          <p:cNvSpPr txBox="1"/>
          <p:nvPr/>
        </p:nvSpPr>
        <p:spPr>
          <a:xfrm>
            <a:off x="0" y="4763"/>
            <a:ext cx="428625" cy="3043237"/>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信函、文件收发流程</a:t>
            </a:r>
            <a:endParaRPr lang="zh-CN" altLang="en-US" sz="1600" b="1" dirty="0">
              <a:solidFill>
                <a:schemeClr val="accent2"/>
              </a:solidFill>
              <a:latin typeface="Times New Roman" panose="02020603050405020304" charset="0"/>
            </a:endParaRPr>
          </a:p>
        </p:txBody>
      </p:sp>
      <p:sp>
        <p:nvSpPr>
          <p:cNvPr id="234501" name="文本框 234500"/>
          <p:cNvSpPr txBox="1"/>
          <p:nvPr/>
        </p:nvSpPr>
        <p:spPr>
          <a:xfrm>
            <a:off x="1143000" y="169863"/>
            <a:ext cx="35814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人事行政部                 相关单位</a:t>
            </a:r>
            <a:endParaRPr lang="zh-CN" altLang="en-US" sz="1600" dirty="0">
              <a:latin typeface="Times New Roman" panose="02020603050405020304" charset="0"/>
            </a:endParaRPr>
          </a:p>
        </p:txBody>
      </p:sp>
      <p:sp>
        <p:nvSpPr>
          <p:cNvPr id="234502" name="直接连接符 234501"/>
          <p:cNvSpPr/>
          <p:nvPr/>
        </p:nvSpPr>
        <p:spPr>
          <a:xfrm flipV="1">
            <a:off x="990600" y="457200"/>
            <a:ext cx="3124200" cy="0"/>
          </a:xfrm>
          <a:prstGeom prst="line">
            <a:avLst/>
          </a:prstGeom>
          <a:ln w="9525" cap="flat" cmpd="sng">
            <a:solidFill>
              <a:schemeClr val="tx1"/>
            </a:solidFill>
            <a:prstDash val="solid"/>
            <a:headEnd type="none" w="med" len="med"/>
            <a:tailEnd type="none" w="med" len="med"/>
          </a:ln>
        </p:spPr>
      </p:sp>
      <p:sp>
        <p:nvSpPr>
          <p:cNvPr id="234503" name="直接连接符 234502"/>
          <p:cNvSpPr/>
          <p:nvPr/>
        </p:nvSpPr>
        <p:spPr>
          <a:xfrm>
            <a:off x="1752600" y="1728788"/>
            <a:ext cx="0" cy="319087"/>
          </a:xfrm>
          <a:prstGeom prst="line">
            <a:avLst/>
          </a:prstGeom>
          <a:ln w="9525" cap="flat" cmpd="sng">
            <a:solidFill>
              <a:schemeClr val="tx1"/>
            </a:solidFill>
            <a:prstDash val="solid"/>
            <a:headEnd type="none" w="med" len="med"/>
            <a:tailEnd type="triangle" w="med" len="med"/>
          </a:ln>
        </p:spPr>
      </p:sp>
      <p:sp>
        <p:nvSpPr>
          <p:cNvPr id="234504" name="文本框 234503"/>
          <p:cNvSpPr txBox="1"/>
          <p:nvPr/>
        </p:nvSpPr>
        <p:spPr>
          <a:xfrm>
            <a:off x="1114425" y="819150"/>
            <a:ext cx="1295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收发室收到快件、汇票、包裹</a:t>
            </a:r>
            <a:endParaRPr lang="zh-CN" altLang="en-US" sz="1200" dirty="0">
              <a:solidFill>
                <a:schemeClr val="accent2"/>
              </a:solidFill>
              <a:latin typeface="Times New Roman" panose="02020603050405020304" charset="0"/>
            </a:endParaRPr>
          </a:p>
        </p:txBody>
      </p:sp>
      <p:sp>
        <p:nvSpPr>
          <p:cNvPr id="234505" name="文本框 234504"/>
          <p:cNvSpPr txBox="1"/>
          <p:nvPr/>
        </p:nvSpPr>
        <p:spPr>
          <a:xfrm>
            <a:off x="995363" y="2109788"/>
            <a:ext cx="151923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签字后逐件登记</a:t>
            </a:r>
            <a:endParaRPr lang="zh-CN" altLang="en-US" sz="1200" dirty="0">
              <a:solidFill>
                <a:schemeClr val="accent2"/>
              </a:solidFill>
              <a:latin typeface="Times New Roman" panose="02020603050405020304" charset="0"/>
            </a:endParaRPr>
          </a:p>
        </p:txBody>
      </p:sp>
      <p:sp>
        <p:nvSpPr>
          <p:cNvPr id="234506" name="文本框 234505"/>
          <p:cNvSpPr txBox="1"/>
          <p:nvPr/>
        </p:nvSpPr>
        <p:spPr>
          <a:xfrm>
            <a:off x="2933700" y="2133600"/>
            <a:ext cx="11620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分送到           各部室或个人</a:t>
            </a:r>
            <a:endParaRPr lang="zh-CN" altLang="en-US" sz="1200" dirty="0">
              <a:solidFill>
                <a:schemeClr val="accent2"/>
              </a:solidFill>
              <a:latin typeface="Times New Roman" panose="02020603050405020304" charset="0"/>
            </a:endParaRPr>
          </a:p>
        </p:txBody>
      </p:sp>
      <p:sp>
        <p:nvSpPr>
          <p:cNvPr id="234507" name="流程图: 数据 234506"/>
          <p:cNvSpPr/>
          <p:nvPr/>
        </p:nvSpPr>
        <p:spPr>
          <a:xfrm>
            <a:off x="1368425" y="1314450"/>
            <a:ext cx="685800" cy="393700"/>
          </a:xfrm>
          <a:prstGeom prst="flowChartInputOutput">
            <a:avLst/>
          </a:prstGeom>
          <a:noFill/>
          <a:ln w="9525" cap="flat" cmpd="sng">
            <a:solidFill>
              <a:srgbClr val="FF3300"/>
            </a:solidFill>
            <a:prstDash val="solid"/>
            <a:miter/>
            <a:headEnd type="none" w="med" len="med"/>
            <a:tailEnd type="none" w="med" len="med"/>
          </a:ln>
        </p:spPr>
        <p:txBody>
          <a:bodyPr/>
          <a:p>
            <a:endParaRPr lang="zh-CN" altLang="en-US"/>
          </a:p>
        </p:txBody>
      </p:sp>
      <p:sp>
        <p:nvSpPr>
          <p:cNvPr id="234508" name="文本框 234507"/>
          <p:cNvSpPr txBox="1"/>
          <p:nvPr/>
        </p:nvSpPr>
        <p:spPr>
          <a:xfrm>
            <a:off x="1371600" y="1390650"/>
            <a:ext cx="728663" cy="257175"/>
          </a:xfrm>
          <a:prstGeom prst="rect">
            <a:avLst/>
          </a:prstGeom>
          <a:noFill/>
          <a:ln w="9525">
            <a:noFill/>
          </a:ln>
        </p:spPr>
        <p:txBody>
          <a:bodyPr>
            <a:spAutoFit/>
          </a:bodyPr>
          <a:p>
            <a:pPr algn="ctr">
              <a:lnSpc>
                <a:spcPct val="90000"/>
              </a:lnSpc>
              <a:spcBef>
                <a:spcPct val="50000"/>
              </a:spcBef>
            </a:pPr>
            <a:r>
              <a:rPr lang="zh-CN" altLang="en-US" sz="1200" dirty="0">
                <a:solidFill>
                  <a:srgbClr val="FF3300"/>
                </a:solidFill>
                <a:latin typeface="Times New Roman" panose="02020603050405020304" charset="0"/>
              </a:rPr>
              <a:t>邮递物</a:t>
            </a:r>
            <a:endParaRPr lang="zh-CN" altLang="en-US" sz="1200" dirty="0">
              <a:solidFill>
                <a:srgbClr val="FF3300"/>
              </a:solidFill>
              <a:latin typeface="Times New Roman" panose="02020603050405020304" charset="0"/>
            </a:endParaRPr>
          </a:p>
        </p:txBody>
      </p:sp>
      <p:sp>
        <p:nvSpPr>
          <p:cNvPr id="234509" name="流程图: 数据 234508"/>
          <p:cNvSpPr/>
          <p:nvPr/>
        </p:nvSpPr>
        <p:spPr>
          <a:xfrm>
            <a:off x="3136900" y="2578100"/>
            <a:ext cx="685800" cy="393700"/>
          </a:xfrm>
          <a:prstGeom prst="flowChartInputOutput">
            <a:avLst/>
          </a:prstGeom>
          <a:noFill/>
          <a:ln w="9525" cap="flat" cmpd="sng">
            <a:solidFill>
              <a:srgbClr val="FF3300"/>
            </a:solidFill>
            <a:prstDash val="solid"/>
            <a:miter/>
            <a:headEnd type="none" w="med" len="med"/>
            <a:tailEnd type="none" w="med" len="med"/>
          </a:ln>
        </p:spPr>
        <p:txBody>
          <a:bodyPr/>
          <a:p>
            <a:endParaRPr lang="zh-CN" altLang="en-US"/>
          </a:p>
        </p:txBody>
      </p:sp>
      <p:sp>
        <p:nvSpPr>
          <p:cNvPr id="234510" name="文本框 234509"/>
          <p:cNvSpPr txBox="1"/>
          <p:nvPr/>
        </p:nvSpPr>
        <p:spPr>
          <a:xfrm>
            <a:off x="3125788" y="2654300"/>
            <a:ext cx="728662" cy="257175"/>
          </a:xfrm>
          <a:prstGeom prst="rect">
            <a:avLst/>
          </a:prstGeom>
          <a:noFill/>
          <a:ln w="9525">
            <a:noFill/>
          </a:ln>
        </p:spPr>
        <p:txBody>
          <a:bodyPr>
            <a:spAutoFit/>
          </a:bodyPr>
          <a:p>
            <a:pPr algn="ctr">
              <a:lnSpc>
                <a:spcPct val="90000"/>
              </a:lnSpc>
              <a:spcBef>
                <a:spcPct val="50000"/>
              </a:spcBef>
            </a:pPr>
            <a:r>
              <a:rPr lang="zh-CN" altLang="en-US" sz="1200" dirty="0">
                <a:solidFill>
                  <a:srgbClr val="FF3300"/>
                </a:solidFill>
                <a:latin typeface="Times New Roman" panose="02020603050405020304" charset="0"/>
              </a:rPr>
              <a:t>邮递物</a:t>
            </a:r>
            <a:endParaRPr lang="zh-CN" altLang="en-US" sz="1200" dirty="0">
              <a:solidFill>
                <a:srgbClr val="FF3300"/>
              </a:solidFill>
              <a:latin typeface="Times New Roman" panose="02020603050405020304" charset="0"/>
            </a:endParaRPr>
          </a:p>
        </p:txBody>
      </p:sp>
      <p:sp>
        <p:nvSpPr>
          <p:cNvPr id="234511" name="直接连接符 234510"/>
          <p:cNvSpPr/>
          <p:nvPr/>
        </p:nvSpPr>
        <p:spPr>
          <a:xfrm>
            <a:off x="2438400" y="2286000"/>
            <a:ext cx="457200" cy="0"/>
          </a:xfrm>
          <a:prstGeom prst="line">
            <a:avLst/>
          </a:prstGeom>
          <a:ln w="9525" cap="flat" cmpd="sng">
            <a:solidFill>
              <a:schemeClr val="tx1"/>
            </a:solidFill>
            <a:prstDash val="solid"/>
            <a:headEnd type="none" w="med" len="med"/>
            <a:tailEnd type="triangle" w="med" len="med"/>
          </a:ln>
        </p:spPr>
      </p:sp>
      <p:sp>
        <p:nvSpPr>
          <p:cNvPr id="234512" name="直接连接符 234511"/>
          <p:cNvSpPr/>
          <p:nvPr/>
        </p:nvSpPr>
        <p:spPr>
          <a:xfrm>
            <a:off x="3502025" y="2990850"/>
            <a:ext cx="0" cy="319088"/>
          </a:xfrm>
          <a:prstGeom prst="line">
            <a:avLst/>
          </a:prstGeom>
          <a:ln w="9525" cap="flat" cmpd="sng">
            <a:solidFill>
              <a:schemeClr val="tx1"/>
            </a:solidFill>
            <a:prstDash val="solid"/>
            <a:headEnd type="none" w="med" len="med"/>
            <a:tailEnd type="triangle" w="med" len="med"/>
          </a:ln>
        </p:spPr>
      </p:sp>
      <p:sp>
        <p:nvSpPr>
          <p:cNvPr id="234513" name="文本框 234512"/>
          <p:cNvSpPr txBox="1"/>
          <p:nvPr/>
        </p:nvSpPr>
        <p:spPr>
          <a:xfrm>
            <a:off x="2744788" y="3371850"/>
            <a:ext cx="151923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经办人或个人在登记册上签字领取</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22" name="文本框 235521"/>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235524" name="矩形 235523"/>
          <p:cNvSpPr/>
          <p:nvPr/>
        </p:nvSpPr>
        <p:spPr>
          <a:xfrm>
            <a:off x="1371600" y="22098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技术研发作业</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7570" name="文本框 237569"/>
          <p:cNvSpPr txBox="1"/>
          <p:nvPr/>
        </p:nvSpPr>
        <p:spPr>
          <a:xfrm>
            <a:off x="0" y="0"/>
            <a:ext cx="428625" cy="29718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CC"/>
                </a:solidFill>
                <a:latin typeface="Times New Roman" panose="02020603050405020304" charset="0"/>
              </a:rPr>
              <a:t>新产业项目开发工作流程</a:t>
            </a:r>
            <a:endParaRPr lang="zh-CN" altLang="en-US" sz="1600" b="1">
              <a:solidFill>
                <a:srgbClr val="0066CC"/>
              </a:solidFill>
              <a:latin typeface="Times New Roman" panose="02020603050405020304" charset="0"/>
            </a:endParaRPr>
          </a:p>
        </p:txBody>
      </p:sp>
      <p:sp>
        <p:nvSpPr>
          <p:cNvPr id="237571" name="文本框 237570"/>
          <p:cNvSpPr txBox="1"/>
          <p:nvPr/>
        </p:nvSpPr>
        <p:spPr>
          <a:xfrm>
            <a:off x="1206500" y="217488"/>
            <a:ext cx="75438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规划发展部  人事行政部          技术部                财务部         工  程  部           新公司 </a:t>
            </a:r>
            <a:endParaRPr lang="zh-CN" altLang="en-US" sz="1600" dirty="0">
              <a:latin typeface="Times New Roman" panose="02020603050405020304" charset="0"/>
            </a:endParaRPr>
          </a:p>
        </p:txBody>
      </p:sp>
      <p:sp>
        <p:nvSpPr>
          <p:cNvPr id="237572" name="直接连接符 237571"/>
          <p:cNvSpPr/>
          <p:nvPr/>
        </p:nvSpPr>
        <p:spPr>
          <a:xfrm flipV="1">
            <a:off x="609600" y="468313"/>
            <a:ext cx="8534400" cy="0"/>
          </a:xfrm>
          <a:prstGeom prst="line">
            <a:avLst/>
          </a:prstGeom>
          <a:ln w="9525" cap="flat" cmpd="sng">
            <a:solidFill>
              <a:schemeClr val="tx1"/>
            </a:solidFill>
            <a:prstDash val="solid"/>
            <a:headEnd type="none" w="med" len="med"/>
            <a:tailEnd type="none" w="med" len="med"/>
          </a:ln>
        </p:spPr>
      </p:sp>
      <p:sp>
        <p:nvSpPr>
          <p:cNvPr id="237573" name="文本框 237572"/>
          <p:cNvSpPr txBox="1"/>
          <p:nvPr/>
        </p:nvSpPr>
        <p:spPr>
          <a:xfrm>
            <a:off x="381000" y="511175"/>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提出课题</a:t>
            </a:r>
            <a:endParaRPr lang="zh-CN" altLang="en-US" sz="1200" dirty="0">
              <a:solidFill>
                <a:schemeClr val="accent2"/>
              </a:solidFill>
              <a:latin typeface="Times New Roman" panose="02020603050405020304" charset="0"/>
            </a:endParaRPr>
          </a:p>
        </p:txBody>
      </p:sp>
      <p:sp>
        <p:nvSpPr>
          <p:cNvPr id="237574" name="直接连接符 237573"/>
          <p:cNvSpPr/>
          <p:nvPr/>
        </p:nvSpPr>
        <p:spPr>
          <a:xfrm>
            <a:off x="1828800" y="865188"/>
            <a:ext cx="0" cy="228600"/>
          </a:xfrm>
          <a:prstGeom prst="line">
            <a:avLst/>
          </a:prstGeom>
          <a:ln w="9525" cap="flat" cmpd="sng">
            <a:solidFill>
              <a:schemeClr val="tx1"/>
            </a:solidFill>
            <a:prstDash val="solid"/>
            <a:headEnd type="none" w="med" len="med"/>
            <a:tailEnd type="triangle" w="med" len="med"/>
          </a:ln>
        </p:spPr>
      </p:sp>
      <p:sp>
        <p:nvSpPr>
          <p:cNvPr id="237575" name="直接连接符 237574"/>
          <p:cNvSpPr/>
          <p:nvPr/>
        </p:nvSpPr>
        <p:spPr>
          <a:xfrm>
            <a:off x="1828800" y="2008188"/>
            <a:ext cx="1588" cy="230187"/>
          </a:xfrm>
          <a:prstGeom prst="line">
            <a:avLst/>
          </a:prstGeom>
          <a:ln w="9525" cap="flat" cmpd="sng">
            <a:solidFill>
              <a:schemeClr val="tx1"/>
            </a:solidFill>
            <a:prstDash val="solid"/>
            <a:headEnd type="none" w="med" len="med"/>
            <a:tailEnd type="triangle" w="med" len="med"/>
          </a:ln>
        </p:spPr>
      </p:sp>
      <p:sp>
        <p:nvSpPr>
          <p:cNvPr id="237576" name="文本框 237575"/>
          <p:cNvSpPr txBox="1"/>
          <p:nvPr/>
        </p:nvSpPr>
        <p:spPr>
          <a:xfrm>
            <a:off x="1009650" y="2857500"/>
            <a:ext cx="16827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准备投资可行性报告等投资立项报批资料</a:t>
            </a:r>
            <a:endParaRPr lang="zh-CN" altLang="en-US" sz="1200" dirty="0">
              <a:solidFill>
                <a:schemeClr val="accent2"/>
              </a:solidFill>
              <a:latin typeface="Times New Roman" panose="02020603050405020304" charset="0"/>
            </a:endParaRPr>
          </a:p>
        </p:txBody>
      </p:sp>
      <p:sp>
        <p:nvSpPr>
          <p:cNvPr id="237577" name="流程图: 文档 237576"/>
          <p:cNvSpPr/>
          <p:nvPr/>
        </p:nvSpPr>
        <p:spPr>
          <a:xfrm>
            <a:off x="6559550" y="2124075"/>
            <a:ext cx="608013"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578" name="文本框 237577"/>
          <p:cNvSpPr txBox="1"/>
          <p:nvPr/>
        </p:nvSpPr>
        <p:spPr>
          <a:xfrm>
            <a:off x="6565900" y="213518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37579" name="直接连接符 237578"/>
          <p:cNvSpPr/>
          <p:nvPr/>
        </p:nvSpPr>
        <p:spPr>
          <a:xfrm flipH="1">
            <a:off x="6859588" y="2613025"/>
            <a:ext cx="0" cy="304800"/>
          </a:xfrm>
          <a:prstGeom prst="line">
            <a:avLst/>
          </a:prstGeom>
          <a:ln w="9525" cap="flat" cmpd="sng">
            <a:solidFill>
              <a:schemeClr val="tx1"/>
            </a:solidFill>
            <a:prstDash val="solid"/>
            <a:headEnd type="none" w="med" len="med"/>
            <a:tailEnd type="triangle" w="med" len="med"/>
          </a:ln>
        </p:spPr>
      </p:sp>
      <p:sp>
        <p:nvSpPr>
          <p:cNvPr id="237580" name="文本框 237579"/>
          <p:cNvSpPr txBox="1"/>
          <p:nvPr/>
        </p:nvSpPr>
        <p:spPr>
          <a:xfrm>
            <a:off x="5268913" y="2871788"/>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编制工程预算</a:t>
            </a:r>
            <a:endParaRPr lang="zh-CN" altLang="en-US" sz="1200" dirty="0">
              <a:solidFill>
                <a:schemeClr val="accent2"/>
              </a:solidFill>
              <a:latin typeface="Times New Roman" panose="02020603050405020304" charset="0"/>
            </a:endParaRPr>
          </a:p>
        </p:txBody>
      </p:sp>
      <p:sp>
        <p:nvSpPr>
          <p:cNvPr id="237582" name="文本框 237581"/>
          <p:cNvSpPr txBox="1"/>
          <p:nvPr/>
        </p:nvSpPr>
        <p:spPr>
          <a:xfrm>
            <a:off x="1233488" y="457200"/>
            <a:ext cx="123031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进行投资可行性调研分析</a:t>
            </a:r>
            <a:endParaRPr lang="zh-CN" altLang="en-US" sz="1200">
              <a:solidFill>
                <a:schemeClr val="accent2"/>
              </a:solidFill>
              <a:latin typeface="Times New Roman" panose="02020603050405020304" charset="0"/>
            </a:endParaRPr>
          </a:p>
        </p:txBody>
      </p:sp>
      <p:sp>
        <p:nvSpPr>
          <p:cNvPr id="237583" name="流程图: 文档 237582"/>
          <p:cNvSpPr/>
          <p:nvPr/>
        </p:nvSpPr>
        <p:spPr>
          <a:xfrm>
            <a:off x="1492250" y="1490663"/>
            <a:ext cx="676275"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584" name="文本框 237583"/>
          <p:cNvSpPr txBox="1"/>
          <p:nvPr/>
        </p:nvSpPr>
        <p:spPr>
          <a:xfrm>
            <a:off x="1387475" y="1520825"/>
            <a:ext cx="8985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产业进入分析报告</a:t>
            </a:r>
            <a:endParaRPr lang="zh-CN" altLang="en-US" sz="1200">
              <a:latin typeface="Times New Roman" panose="02020603050405020304" charset="0"/>
            </a:endParaRPr>
          </a:p>
        </p:txBody>
      </p:sp>
      <p:sp>
        <p:nvSpPr>
          <p:cNvPr id="237585" name="矩形 237584"/>
          <p:cNvSpPr/>
          <p:nvPr/>
        </p:nvSpPr>
        <p:spPr>
          <a:xfrm>
            <a:off x="1319213" y="1044575"/>
            <a:ext cx="1042987" cy="457200"/>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完成产业进入分析报告</a:t>
            </a:r>
            <a:endParaRPr lang="zh-CN" altLang="en-US" sz="1200" dirty="0">
              <a:solidFill>
                <a:schemeClr val="accent2"/>
              </a:solidFill>
              <a:latin typeface="Times New Roman" panose="02020603050405020304" charset="0"/>
            </a:endParaRPr>
          </a:p>
        </p:txBody>
      </p:sp>
      <p:sp>
        <p:nvSpPr>
          <p:cNvPr id="237586" name="流程图: 决策 237585"/>
          <p:cNvSpPr/>
          <p:nvPr/>
        </p:nvSpPr>
        <p:spPr>
          <a:xfrm>
            <a:off x="1190625" y="2241550"/>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37587" name="文本框 237586"/>
          <p:cNvSpPr txBox="1"/>
          <p:nvPr/>
        </p:nvSpPr>
        <p:spPr>
          <a:xfrm>
            <a:off x="887413" y="2209800"/>
            <a:ext cx="533400" cy="274638"/>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237588" name="文本框 237587"/>
          <p:cNvSpPr txBox="1"/>
          <p:nvPr/>
        </p:nvSpPr>
        <p:spPr>
          <a:xfrm>
            <a:off x="1417638" y="2251075"/>
            <a:ext cx="852487" cy="3968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组织研讨会决定</a:t>
            </a:r>
            <a:endParaRPr lang="zh-CN" altLang="en-US" sz="1000" dirty="0">
              <a:latin typeface="Times New Roman" panose="02020603050405020304" charset="0"/>
            </a:endParaRPr>
          </a:p>
        </p:txBody>
      </p:sp>
      <p:sp>
        <p:nvSpPr>
          <p:cNvPr id="237589" name="直接连接符 237588"/>
          <p:cNvSpPr/>
          <p:nvPr/>
        </p:nvSpPr>
        <p:spPr>
          <a:xfrm>
            <a:off x="825500" y="2427288"/>
            <a:ext cx="381000" cy="0"/>
          </a:xfrm>
          <a:prstGeom prst="line">
            <a:avLst/>
          </a:prstGeom>
          <a:ln w="9525" cap="flat" cmpd="sng">
            <a:solidFill>
              <a:schemeClr val="tx1"/>
            </a:solidFill>
            <a:prstDash val="solid"/>
            <a:headEnd type="triangle" w="med" len="med"/>
            <a:tailEnd type="none" w="med" len="med"/>
          </a:ln>
        </p:spPr>
      </p:sp>
      <p:sp>
        <p:nvSpPr>
          <p:cNvPr id="237590" name="文本框 237589"/>
          <p:cNvSpPr txBox="1"/>
          <p:nvPr/>
        </p:nvSpPr>
        <p:spPr>
          <a:xfrm>
            <a:off x="381000" y="2205038"/>
            <a:ext cx="638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项目否定</a:t>
            </a:r>
            <a:endParaRPr lang="zh-CN" altLang="en-US" sz="1200" dirty="0">
              <a:solidFill>
                <a:schemeClr val="accent2"/>
              </a:solidFill>
              <a:latin typeface="Times New Roman" panose="02020603050405020304" charset="0"/>
            </a:endParaRPr>
          </a:p>
        </p:txBody>
      </p:sp>
      <p:sp>
        <p:nvSpPr>
          <p:cNvPr id="237591" name="直接连接符 237590"/>
          <p:cNvSpPr/>
          <p:nvPr/>
        </p:nvSpPr>
        <p:spPr>
          <a:xfrm flipH="1" flipV="1">
            <a:off x="990600" y="838200"/>
            <a:ext cx="0" cy="1600200"/>
          </a:xfrm>
          <a:prstGeom prst="line">
            <a:avLst/>
          </a:prstGeom>
          <a:ln w="9525" cap="flat" cmpd="sng">
            <a:solidFill>
              <a:schemeClr val="tx1"/>
            </a:solidFill>
            <a:prstDash val="solid"/>
            <a:headEnd type="none" w="med" len="med"/>
            <a:tailEnd type="none" w="med" len="med"/>
          </a:ln>
        </p:spPr>
      </p:sp>
      <p:sp>
        <p:nvSpPr>
          <p:cNvPr id="237592" name="直接连接符 237591"/>
          <p:cNvSpPr/>
          <p:nvPr/>
        </p:nvSpPr>
        <p:spPr>
          <a:xfrm>
            <a:off x="990600" y="838200"/>
            <a:ext cx="381000" cy="0"/>
          </a:xfrm>
          <a:prstGeom prst="line">
            <a:avLst/>
          </a:prstGeom>
          <a:ln w="9525" cap="flat" cmpd="sng">
            <a:solidFill>
              <a:schemeClr val="tx1"/>
            </a:solidFill>
            <a:prstDash val="solid"/>
            <a:headEnd type="none" w="med" len="med"/>
            <a:tailEnd type="triangle" w="med" len="med"/>
          </a:ln>
        </p:spPr>
      </p:sp>
      <p:sp>
        <p:nvSpPr>
          <p:cNvPr id="237593" name="直接连接符 237592"/>
          <p:cNvSpPr/>
          <p:nvPr/>
        </p:nvSpPr>
        <p:spPr>
          <a:xfrm flipH="1">
            <a:off x="1828800" y="2632075"/>
            <a:ext cx="1588" cy="290513"/>
          </a:xfrm>
          <a:prstGeom prst="line">
            <a:avLst/>
          </a:prstGeom>
          <a:ln w="9525" cap="flat" cmpd="sng">
            <a:solidFill>
              <a:schemeClr val="tx1"/>
            </a:solidFill>
            <a:prstDash val="solid"/>
            <a:headEnd type="none" w="med" len="med"/>
            <a:tailEnd type="triangle" w="med" len="med"/>
          </a:ln>
        </p:spPr>
      </p:sp>
      <p:sp>
        <p:nvSpPr>
          <p:cNvPr id="237594" name="文本框 237593"/>
          <p:cNvSpPr txBox="1"/>
          <p:nvPr/>
        </p:nvSpPr>
        <p:spPr>
          <a:xfrm>
            <a:off x="7566025" y="3552825"/>
            <a:ext cx="1243013"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试车</a:t>
            </a:r>
            <a:endParaRPr lang="zh-CN" altLang="en-US" sz="1200" dirty="0">
              <a:solidFill>
                <a:schemeClr val="accent2"/>
              </a:solidFill>
              <a:latin typeface="Times New Roman" panose="02020603050405020304" charset="0"/>
            </a:endParaRPr>
          </a:p>
        </p:txBody>
      </p:sp>
      <p:sp>
        <p:nvSpPr>
          <p:cNvPr id="237595" name="直接连接符 237594"/>
          <p:cNvSpPr/>
          <p:nvPr/>
        </p:nvSpPr>
        <p:spPr>
          <a:xfrm>
            <a:off x="8153400" y="3811588"/>
            <a:ext cx="0" cy="319087"/>
          </a:xfrm>
          <a:prstGeom prst="line">
            <a:avLst/>
          </a:prstGeom>
          <a:ln w="9525" cap="flat" cmpd="sng">
            <a:solidFill>
              <a:schemeClr val="tx1"/>
            </a:solidFill>
            <a:prstDash val="solid"/>
            <a:headEnd type="none" w="med" len="med"/>
            <a:tailEnd type="triangle" w="med" len="med"/>
          </a:ln>
        </p:spPr>
      </p:sp>
      <p:sp>
        <p:nvSpPr>
          <p:cNvPr id="237596" name="文本框 237595"/>
          <p:cNvSpPr txBox="1"/>
          <p:nvPr/>
        </p:nvSpPr>
        <p:spPr>
          <a:xfrm>
            <a:off x="7669213" y="4084638"/>
            <a:ext cx="98583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试生产</a:t>
            </a:r>
            <a:endParaRPr lang="zh-CN" altLang="en-US" sz="1200" dirty="0">
              <a:solidFill>
                <a:schemeClr val="accent2"/>
              </a:solidFill>
              <a:latin typeface="Times New Roman" panose="02020603050405020304" charset="0"/>
            </a:endParaRPr>
          </a:p>
        </p:txBody>
      </p:sp>
      <p:sp>
        <p:nvSpPr>
          <p:cNvPr id="237597" name="直接连接符 237596"/>
          <p:cNvSpPr/>
          <p:nvPr/>
        </p:nvSpPr>
        <p:spPr>
          <a:xfrm>
            <a:off x="8153400" y="4357688"/>
            <a:ext cx="0" cy="319087"/>
          </a:xfrm>
          <a:prstGeom prst="line">
            <a:avLst/>
          </a:prstGeom>
          <a:ln w="9525" cap="flat" cmpd="sng">
            <a:solidFill>
              <a:schemeClr val="tx1"/>
            </a:solidFill>
            <a:prstDash val="solid"/>
            <a:headEnd type="none" w="med" len="med"/>
            <a:tailEnd type="triangle" w="med" len="med"/>
          </a:ln>
        </p:spPr>
      </p:sp>
      <p:sp>
        <p:nvSpPr>
          <p:cNvPr id="237598" name="文本框 237597"/>
          <p:cNvSpPr txBox="1"/>
          <p:nvPr/>
        </p:nvSpPr>
        <p:spPr>
          <a:xfrm>
            <a:off x="7669213" y="4630738"/>
            <a:ext cx="98583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考评验收</a:t>
            </a:r>
            <a:endParaRPr lang="zh-CN" altLang="en-US" sz="1200" dirty="0">
              <a:solidFill>
                <a:schemeClr val="accent2"/>
              </a:solidFill>
              <a:latin typeface="Times New Roman" panose="02020603050405020304" charset="0"/>
            </a:endParaRPr>
          </a:p>
        </p:txBody>
      </p:sp>
      <p:sp>
        <p:nvSpPr>
          <p:cNvPr id="237599" name="文本框 237598"/>
          <p:cNvSpPr txBox="1"/>
          <p:nvPr/>
        </p:nvSpPr>
        <p:spPr>
          <a:xfrm>
            <a:off x="7477125" y="2870200"/>
            <a:ext cx="13747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新公司、工程部组织竣工验收</a:t>
            </a:r>
            <a:endParaRPr lang="zh-CN" altLang="en-US" sz="1200" dirty="0">
              <a:solidFill>
                <a:schemeClr val="accent2"/>
              </a:solidFill>
              <a:latin typeface="Times New Roman" panose="02020603050405020304" charset="0"/>
            </a:endParaRPr>
          </a:p>
        </p:txBody>
      </p:sp>
      <p:sp>
        <p:nvSpPr>
          <p:cNvPr id="237600" name="直接连接符 237599"/>
          <p:cNvSpPr/>
          <p:nvPr/>
        </p:nvSpPr>
        <p:spPr>
          <a:xfrm>
            <a:off x="8161338" y="4883150"/>
            <a:ext cx="0" cy="319088"/>
          </a:xfrm>
          <a:prstGeom prst="line">
            <a:avLst/>
          </a:prstGeom>
          <a:ln w="9525" cap="flat" cmpd="sng">
            <a:solidFill>
              <a:schemeClr val="tx1"/>
            </a:solidFill>
            <a:prstDash val="solid"/>
            <a:headEnd type="none" w="med" len="med"/>
            <a:tailEnd type="triangle" w="med" len="med"/>
          </a:ln>
        </p:spPr>
      </p:sp>
      <p:sp>
        <p:nvSpPr>
          <p:cNvPr id="237601" name="文本框 237600"/>
          <p:cNvSpPr txBox="1"/>
          <p:nvPr/>
        </p:nvSpPr>
        <p:spPr>
          <a:xfrm>
            <a:off x="7634288" y="5156200"/>
            <a:ext cx="98583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交付生产</a:t>
            </a:r>
            <a:endParaRPr lang="zh-CN" altLang="en-US" sz="1200" dirty="0">
              <a:solidFill>
                <a:schemeClr val="accent2"/>
              </a:solidFill>
              <a:latin typeface="Times New Roman" panose="02020603050405020304" charset="0"/>
            </a:endParaRPr>
          </a:p>
        </p:txBody>
      </p:sp>
      <p:sp>
        <p:nvSpPr>
          <p:cNvPr id="237602" name="直接连接符 237601"/>
          <p:cNvSpPr/>
          <p:nvPr/>
        </p:nvSpPr>
        <p:spPr>
          <a:xfrm flipH="1">
            <a:off x="8153400" y="3297238"/>
            <a:ext cx="0" cy="228600"/>
          </a:xfrm>
          <a:prstGeom prst="line">
            <a:avLst/>
          </a:prstGeom>
          <a:ln w="9525" cap="flat" cmpd="sng">
            <a:solidFill>
              <a:schemeClr val="tx1"/>
            </a:solidFill>
            <a:prstDash val="solid"/>
            <a:headEnd type="none" w="med" len="med"/>
            <a:tailEnd type="triangle" w="med" len="med"/>
          </a:ln>
        </p:spPr>
      </p:sp>
      <p:sp>
        <p:nvSpPr>
          <p:cNvPr id="237603" name="文本框 237602"/>
          <p:cNvSpPr txBox="1"/>
          <p:nvPr/>
        </p:nvSpPr>
        <p:spPr>
          <a:xfrm>
            <a:off x="2362200" y="4098925"/>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报政府进行投资立项</a:t>
            </a:r>
            <a:endParaRPr lang="zh-CN" altLang="en-US" sz="1200" dirty="0">
              <a:solidFill>
                <a:schemeClr val="accent2"/>
              </a:solidFill>
              <a:latin typeface="Times New Roman" panose="02020603050405020304" charset="0"/>
            </a:endParaRPr>
          </a:p>
        </p:txBody>
      </p:sp>
      <p:sp>
        <p:nvSpPr>
          <p:cNvPr id="237604" name="直接连接符 237603"/>
          <p:cNvSpPr/>
          <p:nvPr/>
        </p:nvSpPr>
        <p:spPr>
          <a:xfrm>
            <a:off x="2968625" y="3865563"/>
            <a:ext cx="0" cy="228600"/>
          </a:xfrm>
          <a:prstGeom prst="line">
            <a:avLst/>
          </a:prstGeom>
          <a:ln w="9525" cap="flat" cmpd="sng">
            <a:solidFill>
              <a:schemeClr val="tx1"/>
            </a:solidFill>
            <a:prstDash val="solid"/>
            <a:headEnd type="none" w="med" len="med"/>
            <a:tailEnd type="triangle" w="med" len="med"/>
          </a:ln>
        </p:spPr>
      </p:sp>
      <p:sp>
        <p:nvSpPr>
          <p:cNvPr id="237605" name="流程图: 文档 237604"/>
          <p:cNvSpPr/>
          <p:nvPr/>
        </p:nvSpPr>
        <p:spPr>
          <a:xfrm>
            <a:off x="1522413" y="33385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06" name="文本框 237605"/>
          <p:cNvSpPr txBox="1"/>
          <p:nvPr/>
        </p:nvSpPr>
        <p:spPr>
          <a:xfrm>
            <a:off x="1536700" y="3349625"/>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7607" name="流程图: 文档 237606"/>
          <p:cNvSpPr/>
          <p:nvPr/>
        </p:nvSpPr>
        <p:spPr>
          <a:xfrm>
            <a:off x="2674938" y="33385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08" name="文本框 237607"/>
          <p:cNvSpPr txBox="1"/>
          <p:nvPr/>
        </p:nvSpPr>
        <p:spPr>
          <a:xfrm>
            <a:off x="2678113" y="3371850"/>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7609" name="流程图: 文档 237608"/>
          <p:cNvSpPr/>
          <p:nvPr/>
        </p:nvSpPr>
        <p:spPr>
          <a:xfrm>
            <a:off x="1498600" y="41132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10" name="文本框 237609"/>
          <p:cNvSpPr txBox="1"/>
          <p:nvPr/>
        </p:nvSpPr>
        <p:spPr>
          <a:xfrm>
            <a:off x="1512888" y="4124325"/>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7611" name="直接连接符 237610"/>
          <p:cNvSpPr/>
          <p:nvPr/>
        </p:nvSpPr>
        <p:spPr>
          <a:xfrm flipH="1">
            <a:off x="2101850" y="4332288"/>
            <a:ext cx="457200" cy="0"/>
          </a:xfrm>
          <a:prstGeom prst="line">
            <a:avLst/>
          </a:prstGeom>
          <a:ln w="9525" cap="flat" cmpd="sng">
            <a:solidFill>
              <a:schemeClr val="tx1"/>
            </a:solidFill>
            <a:prstDash val="solid"/>
            <a:headEnd type="none" w="med" len="med"/>
            <a:tailEnd type="triangle" w="med" len="med"/>
          </a:ln>
        </p:spPr>
      </p:sp>
      <p:sp>
        <p:nvSpPr>
          <p:cNvPr id="237612" name="直接连接符 237611"/>
          <p:cNvSpPr/>
          <p:nvPr/>
        </p:nvSpPr>
        <p:spPr>
          <a:xfrm flipH="1">
            <a:off x="1828800" y="4608513"/>
            <a:ext cx="0" cy="228600"/>
          </a:xfrm>
          <a:prstGeom prst="line">
            <a:avLst/>
          </a:prstGeom>
          <a:ln w="9525" cap="flat" cmpd="sng">
            <a:solidFill>
              <a:schemeClr val="tx1"/>
            </a:solidFill>
            <a:prstDash val="solid"/>
            <a:headEnd type="none" w="med" len="med"/>
            <a:tailEnd type="triangle" w="med" len="med"/>
          </a:ln>
        </p:spPr>
      </p:sp>
      <p:sp>
        <p:nvSpPr>
          <p:cNvPr id="237613" name="矩形 237612"/>
          <p:cNvSpPr/>
          <p:nvPr/>
        </p:nvSpPr>
        <p:spPr>
          <a:xfrm>
            <a:off x="1196975" y="5457825"/>
            <a:ext cx="1262063" cy="457200"/>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成立新公司、  发展部移交资料</a:t>
            </a:r>
            <a:endParaRPr lang="zh-CN" altLang="en-US" sz="1200" dirty="0">
              <a:solidFill>
                <a:schemeClr val="accent2"/>
              </a:solidFill>
              <a:latin typeface="Times New Roman" panose="02020603050405020304" charset="0"/>
            </a:endParaRPr>
          </a:p>
        </p:txBody>
      </p:sp>
      <p:sp>
        <p:nvSpPr>
          <p:cNvPr id="237614" name="流程图: 文档 237613"/>
          <p:cNvSpPr/>
          <p:nvPr/>
        </p:nvSpPr>
        <p:spPr>
          <a:xfrm>
            <a:off x="1530350" y="5873750"/>
            <a:ext cx="608013" cy="541338"/>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15" name="文本框 237614"/>
          <p:cNvSpPr txBox="1"/>
          <p:nvPr/>
        </p:nvSpPr>
        <p:spPr>
          <a:xfrm>
            <a:off x="1524000" y="5975350"/>
            <a:ext cx="606425"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资料</a:t>
            </a:r>
            <a:endParaRPr lang="zh-CN" altLang="en-US" sz="1200">
              <a:latin typeface="Times New Roman" panose="02020603050405020304" charset="0"/>
            </a:endParaRPr>
          </a:p>
        </p:txBody>
      </p:sp>
      <p:sp>
        <p:nvSpPr>
          <p:cNvPr id="237616" name="文本框 237615"/>
          <p:cNvSpPr txBox="1"/>
          <p:nvPr/>
        </p:nvSpPr>
        <p:spPr>
          <a:xfrm flipH="1">
            <a:off x="1747838" y="2576513"/>
            <a:ext cx="452437"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37617" name="文本框 237616"/>
          <p:cNvSpPr txBox="1"/>
          <p:nvPr/>
        </p:nvSpPr>
        <p:spPr>
          <a:xfrm flipH="1">
            <a:off x="2046288" y="4079875"/>
            <a:ext cx="608012" cy="274638"/>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37618" name="流程图: 文档 237617"/>
          <p:cNvSpPr/>
          <p:nvPr/>
        </p:nvSpPr>
        <p:spPr>
          <a:xfrm>
            <a:off x="7843838" y="563563"/>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19" name="文本框 237618"/>
          <p:cNvSpPr txBox="1"/>
          <p:nvPr/>
        </p:nvSpPr>
        <p:spPr>
          <a:xfrm>
            <a:off x="7850188" y="665163"/>
            <a:ext cx="606425"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资料</a:t>
            </a:r>
            <a:endParaRPr lang="zh-CN" altLang="en-US" sz="1200">
              <a:latin typeface="Times New Roman" panose="02020603050405020304" charset="0"/>
            </a:endParaRPr>
          </a:p>
        </p:txBody>
      </p:sp>
      <p:sp>
        <p:nvSpPr>
          <p:cNvPr id="237620" name="直接连接符 237619"/>
          <p:cNvSpPr/>
          <p:nvPr/>
        </p:nvSpPr>
        <p:spPr>
          <a:xfrm>
            <a:off x="8153400" y="1068388"/>
            <a:ext cx="0" cy="228600"/>
          </a:xfrm>
          <a:prstGeom prst="line">
            <a:avLst/>
          </a:prstGeom>
          <a:ln w="9525" cap="flat" cmpd="sng">
            <a:solidFill>
              <a:schemeClr val="tx1"/>
            </a:solidFill>
            <a:prstDash val="solid"/>
            <a:headEnd type="none" w="med" len="med"/>
            <a:tailEnd type="triangle" w="med" len="med"/>
          </a:ln>
        </p:spPr>
      </p:sp>
      <p:sp>
        <p:nvSpPr>
          <p:cNvPr id="237621" name="矩形 237620"/>
          <p:cNvSpPr/>
          <p:nvPr/>
        </p:nvSpPr>
        <p:spPr>
          <a:xfrm>
            <a:off x="3798888" y="1757363"/>
            <a:ext cx="981075" cy="457200"/>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技术部进行初步设计</a:t>
            </a:r>
            <a:endParaRPr lang="zh-CN" altLang="en-US" sz="1200" dirty="0">
              <a:solidFill>
                <a:schemeClr val="accent2"/>
              </a:solidFill>
              <a:latin typeface="Times New Roman" panose="02020603050405020304" charset="0"/>
            </a:endParaRPr>
          </a:p>
        </p:txBody>
      </p:sp>
      <p:sp>
        <p:nvSpPr>
          <p:cNvPr id="237622" name="直接连接符 237621"/>
          <p:cNvSpPr/>
          <p:nvPr/>
        </p:nvSpPr>
        <p:spPr>
          <a:xfrm>
            <a:off x="4267200" y="3241675"/>
            <a:ext cx="0" cy="293688"/>
          </a:xfrm>
          <a:prstGeom prst="line">
            <a:avLst/>
          </a:prstGeom>
          <a:ln w="9525" cap="flat" cmpd="sng">
            <a:solidFill>
              <a:schemeClr val="tx1"/>
            </a:solidFill>
            <a:prstDash val="solid"/>
            <a:headEnd type="none" w="med" len="med"/>
            <a:tailEnd type="triangle" w="med" len="med"/>
          </a:ln>
        </p:spPr>
      </p:sp>
      <p:sp>
        <p:nvSpPr>
          <p:cNvPr id="237623" name="直接连接符 237622"/>
          <p:cNvSpPr/>
          <p:nvPr/>
        </p:nvSpPr>
        <p:spPr>
          <a:xfrm>
            <a:off x="2133600" y="6248400"/>
            <a:ext cx="6705600" cy="0"/>
          </a:xfrm>
          <a:prstGeom prst="line">
            <a:avLst/>
          </a:prstGeom>
          <a:ln w="9525" cap="flat" cmpd="sng">
            <a:solidFill>
              <a:schemeClr val="tx1"/>
            </a:solidFill>
            <a:prstDash val="solid"/>
            <a:headEnd type="none" w="med" len="med"/>
            <a:tailEnd type="none" w="med" len="med"/>
          </a:ln>
        </p:spPr>
      </p:sp>
      <p:sp>
        <p:nvSpPr>
          <p:cNvPr id="237624" name="流程图: 文档 237623"/>
          <p:cNvSpPr/>
          <p:nvPr/>
        </p:nvSpPr>
        <p:spPr>
          <a:xfrm>
            <a:off x="3960813" y="2197100"/>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25" name="文本框 237624"/>
          <p:cNvSpPr txBox="1"/>
          <p:nvPr/>
        </p:nvSpPr>
        <p:spPr>
          <a:xfrm>
            <a:off x="3967163" y="22082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施工草图</a:t>
            </a:r>
            <a:endParaRPr lang="zh-CN" altLang="en-US" sz="1200">
              <a:latin typeface="Times New Roman" panose="02020603050405020304" charset="0"/>
            </a:endParaRPr>
          </a:p>
        </p:txBody>
      </p:sp>
      <p:sp>
        <p:nvSpPr>
          <p:cNvPr id="237626" name="直接连接符 237625"/>
          <p:cNvSpPr/>
          <p:nvPr/>
        </p:nvSpPr>
        <p:spPr>
          <a:xfrm>
            <a:off x="4267200" y="2700338"/>
            <a:ext cx="0" cy="319087"/>
          </a:xfrm>
          <a:prstGeom prst="line">
            <a:avLst/>
          </a:prstGeom>
          <a:ln w="9525" cap="flat" cmpd="sng">
            <a:solidFill>
              <a:schemeClr val="tx1"/>
            </a:solidFill>
            <a:prstDash val="solid"/>
            <a:headEnd type="none" w="med" len="med"/>
            <a:tailEnd type="triangle" w="med" len="med"/>
          </a:ln>
        </p:spPr>
      </p:sp>
      <p:sp>
        <p:nvSpPr>
          <p:cNvPr id="237627" name="文本框 237626"/>
          <p:cNvSpPr txBox="1"/>
          <p:nvPr/>
        </p:nvSpPr>
        <p:spPr>
          <a:xfrm>
            <a:off x="3579813" y="3014663"/>
            <a:ext cx="13747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组织专家评审</a:t>
            </a:r>
            <a:endParaRPr lang="zh-CN" altLang="en-US" sz="1200" dirty="0">
              <a:solidFill>
                <a:schemeClr val="accent2"/>
              </a:solidFill>
              <a:latin typeface="Times New Roman" panose="02020603050405020304" charset="0"/>
            </a:endParaRPr>
          </a:p>
        </p:txBody>
      </p:sp>
      <p:sp>
        <p:nvSpPr>
          <p:cNvPr id="237628" name="文本框 237627"/>
          <p:cNvSpPr txBox="1"/>
          <p:nvPr/>
        </p:nvSpPr>
        <p:spPr>
          <a:xfrm>
            <a:off x="1344613" y="4876800"/>
            <a:ext cx="990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完成新公司成立工作</a:t>
            </a:r>
            <a:endParaRPr lang="zh-CN" altLang="en-US" sz="1200">
              <a:solidFill>
                <a:schemeClr val="accent2"/>
              </a:solidFill>
              <a:latin typeface="Times New Roman" panose="02020603050405020304" charset="0"/>
            </a:endParaRPr>
          </a:p>
        </p:txBody>
      </p:sp>
      <p:sp>
        <p:nvSpPr>
          <p:cNvPr id="237629" name="直接连接符 237628"/>
          <p:cNvSpPr/>
          <p:nvPr/>
        </p:nvSpPr>
        <p:spPr>
          <a:xfrm flipH="1">
            <a:off x="1828800" y="5283200"/>
            <a:ext cx="0" cy="228600"/>
          </a:xfrm>
          <a:prstGeom prst="line">
            <a:avLst/>
          </a:prstGeom>
          <a:ln w="9525" cap="flat" cmpd="sng">
            <a:solidFill>
              <a:schemeClr val="tx1"/>
            </a:solidFill>
            <a:prstDash val="solid"/>
            <a:headEnd type="none" w="med" len="med"/>
            <a:tailEnd type="triangle" w="med" len="med"/>
          </a:ln>
        </p:spPr>
      </p:sp>
      <p:sp>
        <p:nvSpPr>
          <p:cNvPr id="237630" name="文本框 237629"/>
          <p:cNvSpPr txBox="1"/>
          <p:nvPr/>
        </p:nvSpPr>
        <p:spPr>
          <a:xfrm>
            <a:off x="5314950" y="-44450"/>
            <a:ext cx="8382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新公司</a:t>
            </a:r>
            <a:endParaRPr lang="zh-CN" altLang="en-US" sz="1600">
              <a:latin typeface="Times New Roman" panose="02020603050405020304" charset="0"/>
            </a:endParaRPr>
          </a:p>
        </p:txBody>
      </p:sp>
      <p:sp>
        <p:nvSpPr>
          <p:cNvPr id="237631" name="文本框 237630"/>
          <p:cNvSpPr txBox="1"/>
          <p:nvPr/>
        </p:nvSpPr>
        <p:spPr>
          <a:xfrm>
            <a:off x="6332538" y="-44450"/>
            <a:ext cx="113665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股份公司</a:t>
            </a:r>
            <a:endParaRPr lang="zh-CN" altLang="en-US" sz="1600">
              <a:latin typeface="Times New Roman" panose="02020603050405020304" charset="0"/>
            </a:endParaRPr>
          </a:p>
        </p:txBody>
      </p:sp>
      <p:sp>
        <p:nvSpPr>
          <p:cNvPr id="237632" name="矩形 237631"/>
          <p:cNvSpPr/>
          <p:nvPr/>
        </p:nvSpPr>
        <p:spPr>
          <a:xfrm>
            <a:off x="1295400" y="-38100"/>
            <a:ext cx="1143000" cy="336550"/>
          </a:xfrm>
          <a:prstGeom prst="rect">
            <a:avLst/>
          </a:prstGeom>
          <a:noFill/>
          <a:ln w="9525">
            <a:noFill/>
          </a:ln>
        </p:spPr>
        <p:txBody>
          <a:bodyPr>
            <a:spAutoFit/>
          </a:bodyPr>
          <a:p>
            <a:pPr algn="ctr"/>
            <a:r>
              <a:rPr lang="zh-CN" altLang="en-US" sz="1600" dirty="0">
                <a:latin typeface="Times New Roman" panose="02020603050405020304" charset="0"/>
              </a:rPr>
              <a:t>集       团</a:t>
            </a:r>
            <a:endParaRPr lang="zh-CN" altLang="en-US" sz="1600" dirty="0">
              <a:latin typeface="Times New Roman" panose="02020603050405020304" charset="0"/>
            </a:endParaRPr>
          </a:p>
        </p:txBody>
      </p:sp>
      <p:sp>
        <p:nvSpPr>
          <p:cNvPr id="237633" name="矩形 237632"/>
          <p:cNvSpPr/>
          <p:nvPr/>
        </p:nvSpPr>
        <p:spPr>
          <a:xfrm>
            <a:off x="2413000" y="-38100"/>
            <a:ext cx="1143000" cy="336550"/>
          </a:xfrm>
          <a:prstGeom prst="rect">
            <a:avLst/>
          </a:prstGeom>
          <a:noFill/>
          <a:ln w="9525">
            <a:noFill/>
          </a:ln>
        </p:spPr>
        <p:txBody>
          <a:bodyPr>
            <a:spAutoFit/>
          </a:bodyPr>
          <a:p>
            <a:pPr algn="ctr"/>
            <a:r>
              <a:rPr lang="zh-CN" altLang="en-US" sz="1600" dirty="0">
                <a:latin typeface="Times New Roman" panose="02020603050405020304" charset="0"/>
              </a:rPr>
              <a:t>集       团</a:t>
            </a:r>
            <a:endParaRPr lang="zh-CN" altLang="en-US" sz="1600" dirty="0">
              <a:latin typeface="Times New Roman" panose="02020603050405020304" charset="0"/>
            </a:endParaRPr>
          </a:p>
        </p:txBody>
      </p:sp>
      <p:sp>
        <p:nvSpPr>
          <p:cNvPr id="237634" name="文本框 237633"/>
          <p:cNvSpPr txBox="1"/>
          <p:nvPr/>
        </p:nvSpPr>
        <p:spPr>
          <a:xfrm>
            <a:off x="3911600" y="-50800"/>
            <a:ext cx="8382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新公司</a:t>
            </a:r>
            <a:endParaRPr lang="zh-CN" altLang="en-US" sz="1600">
              <a:latin typeface="Times New Roman" panose="02020603050405020304" charset="0"/>
            </a:endParaRPr>
          </a:p>
        </p:txBody>
      </p:sp>
      <p:sp>
        <p:nvSpPr>
          <p:cNvPr id="237635" name="直接连接符 237634"/>
          <p:cNvSpPr/>
          <p:nvPr/>
        </p:nvSpPr>
        <p:spPr>
          <a:xfrm>
            <a:off x="2133600" y="3609975"/>
            <a:ext cx="533400" cy="0"/>
          </a:xfrm>
          <a:prstGeom prst="line">
            <a:avLst/>
          </a:prstGeom>
          <a:ln w="9525" cap="flat" cmpd="sng">
            <a:solidFill>
              <a:schemeClr val="tx1"/>
            </a:solidFill>
            <a:prstDash val="solid"/>
            <a:headEnd type="none" w="med" len="med"/>
            <a:tailEnd type="triangle" w="med" len="med"/>
          </a:ln>
        </p:spPr>
      </p:sp>
      <p:sp>
        <p:nvSpPr>
          <p:cNvPr id="237636" name="直接连接符 237635"/>
          <p:cNvSpPr/>
          <p:nvPr/>
        </p:nvSpPr>
        <p:spPr>
          <a:xfrm flipV="1">
            <a:off x="8839200" y="762000"/>
            <a:ext cx="0" cy="5486400"/>
          </a:xfrm>
          <a:prstGeom prst="line">
            <a:avLst/>
          </a:prstGeom>
          <a:ln w="9525" cap="flat" cmpd="sng">
            <a:solidFill>
              <a:schemeClr val="tx1"/>
            </a:solidFill>
            <a:prstDash val="solid"/>
            <a:headEnd type="none" w="med" len="med"/>
            <a:tailEnd type="none" w="med" len="med"/>
          </a:ln>
        </p:spPr>
      </p:sp>
      <p:sp>
        <p:nvSpPr>
          <p:cNvPr id="237637" name="直接连接符 237636"/>
          <p:cNvSpPr/>
          <p:nvPr/>
        </p:nvSpPr>
        <p:spPr>
          <a:xfrm flipH="1">
            <a:off x="8458200" y="762000"/>
            <a:ext cx="381000" cy="0"/>
          </a:xfrm>
          <a:prstGeom prst="line">
            <a:avLst/>
          </a:prstGeom>
          <a:ln w="9525" cap="flat" cmpd="sng">
            <a:solidFill>
              <a:schemeClr val="tx1"/>
            </a:solidFill>
            <a:prstDash val="solid"/>
            <a:headEnd type="none" w="med" len="med"/>
            <a:tailEnd type="triangle" w="med" len="med"/>
          </a:ln>
        </p:spPr>
      </p:sp>
      <p:sp>
        <p:nvSpPr>
          <p:cNvPr id="237638" name="文本框 237637"/>
          <p:cNvSpPr txBox="1"/>
          <p:nvPr/>
        </p:nvSpPr>
        <p:spPr>
          <a:xfrm>
            <a:off x="3467100" y="3473450"/>
            <a:ext cx="1600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进行施工设计</a:t>
            </a:r>
            <a:endParaRPr lang="zh-CN" altLang="en-US" sz="1200" dirty="0">
              <a:solidFill>
                <a:schemeClr val="accent2"/>
              </a:solidFill>
              <a:latin typeface="Times New Roman" panose="02020603050405020304" charset="0"/>
            </a:endParaRPr>
          </a:p>
        </p:txBody>
      </p:sp>
      <p:sp>
        <p:nvSpPr>
          <p:cNvPr id="237639" name="流程图: 文档 237638"/>
          <p:cNvSpPr/>
          <p:nvPr/>
        </p:nvSpPr>
        <p:spPr>
          <a:xfrm>
            <a:off x="3962400" y="3733800"/>
            <a:ext cx="608013"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40" name="文本框 237639"/>
          <p:cNvSpPr txBox="1"/>
          <p:nvPr/>
        </p:nvSpPr>
        <p:spPr>
          <a:xfrm>
            <a:off x="3968750" y="37449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37641" name="矩形 237640"/>
          <p:cNvSpPr/>
          <p:nvPr/>
        </p:nvSpPr>
        <p:spPr>
          <a:xfrm>
            <a:off x="7620000" y="1252538"/>
            <a:ext cx="1066800" cy="639762"/>
          </a:xfrm>
          <a:prstGeom prst="rect">
            <a:avLst/>
          </a:prstGeom>
          <a:noFill/>
          <a:ln w="9525">
            <a:noFill/>
          </a:ln>
        </p:spPr>
        <p:txBody>
          <a:bodyPr>
            <a:spAutoFit/>
          </a:bodyPr>
          <a:p>
            <a:pPr algn="ctr"/>
            <a:r>
              <a:rPr lang="en-US" altLang="zh-CN" sz="1200" dirty="0">
                <a:solidFill>
                  <a:schemeClr val="accent2"/>
                </a:solidFill>
                <a:latin typeface="Times New Roman" panose="02020603050405020304" charset="0"/>
              </a:rPr>
              <a:t> </a:t>
            </a:r>
            <a:r>
              <a:rPr lang="zh-CN" altLang="en-US" sz="1200" dirty="0">
                <a:solidFill>
                  <a:schemeClr val="accent2"/>
                </a:solidFill>
                <a:latin typeface="Times New Roman" panose="02020603050405020304" charset="0"/>
              </a:rPr>
              <a:t>技术资料交技术部进行工程设计</a:t>
            </a:r>
            <a:endParaRPr lang="zh-CN" altLang="en-US" sz="1200" dirty="0">
              <a:solidFill>
                <a:schemeClr val="accent2"/>
              </a:solidFill>
              <a:latin typeface="Times New Roman" panose="02020603050405020304" charset="0"/>
            </a:endParaRPr>
          </a:p>
        </p:txBody>
      </p:sp>
      <p:sp>
        <p:nvSpPr>
          <p:cNvPr id="237642" name="流程图: 文档 237641"/>
          <p:cNvSpPr/>
          <p:nvPr/>
        </p:nvSpPr>
        <p:spPr>
          <a:xfrm>
            <a:off x="7856538" y="1879600"/>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43" name="文本框 237642"/>
          <p:cNvSpPr txBox="1"/>
          <p:nvPr/>
        </p:nvSpPr>
        <p:spPr>
          <a:xfrm>
            <a:off x="7862888" y="19034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技术资料</a:t>
            </a:r>
            <a:endParaRPr lang="zh-CN" altLang="en-US" sz="1200">
              <a:latin typeface="Times New Roman" panose="02020603050405020304" charset="0"/>
            </a:endParaRPr>
          </a:p>
        </p:txBody>
      </p:sp>
      <p:sp>
        <p:nvSpPr>
          <p:cNvPr id="237644" name="流程图: 文档 237643"/>
          <p:cNvSpPr/>
          <p:nvPr/>
        </p:nvSpPr>
        <p:spPr>
          <a:xfrm>
            <a:off x="3957638" y="990600"/>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45" name="文本框 237644"/>
          <p:cNvSpPr txBox="1"/>
          <p:nvPr/>
        </p:nvSpPr>
        <p:spPr>
          <a:xfrm>
            <a:off x="3963988" y="10144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技术资料</a:t>
            </a:r>
            <a:endParaRPr lang="zh-CN" altLang="en-US" sz="1200">
              <a:latin typeface="Times New Roman" panose="02020603050405020304" charset="0"/>
            </a:endParaRPr>
          </a:p>
        </p:txBody>
      </p:sp>
      <p:sp>
        <p:nvSpPr>
          <p:cNvPr id="237646" name="直接连接符 237645"/>
          <p:cNvSpPr/>
          <p:nvPr/>
        </p:nvSpPr>
        <p:spPr>
          <a:xfrm>
            <a:off x="4267200" y="1485900"/>
            <a:ext cx="0" cy="319088"/>
          </a:xfrm>
          <a:prstGeom prst="line">
            <a:avLst/>
          </a:prstGeom>
          <a:ln w="9525" cap="flat" cmpd="sng">
            <a:solidFill>
              <a:schemeClr val="tx1"/>
            </a:solidFill>
            <a:prstDash val="solid"/>
            <a:headEnd type="none" w="med" len="med"/>
            <a:tailEnd type="triangle" w="med" len="med"/>
          </a:ln>
        </p:spPr>
      </p:sp>
      <p:sp>
        <p:nvSpPr>
          <p:cNvPr id="237647" name="流程图: 文档 237646"/>
          <p:cNvSpPr/>
          <p:nvPr/>
        </p:nvSpPr>
        <p:spPr>
          <a:xfrm>
            <a:off x="3981450" y="49339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48" name="文本框 237647"/>
          <p:cNvSpPr txBox="1"/>
          <p:nvPr/>
        </p:nvSpPr>
        <p:spPr>
          <a:xfrm>
            <a:off x="3984625" y="4967288"/>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7649" name="矩形 237648"/>
          <p:cNvSpPr/>
          <p:nvPr/>
        </p:nvSpPr>
        <p:spPr>
          <a:xfrm>
            <a:off x="3268663" y="4495800"/>
            <a:ext cx="1997075" cy="457200"/>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准备可行性研究报告、    图纸等施工立项报批资料</a:t>
            </a:r>
            <a:endParaRPr lang="zh-CN" altLang="en-US" sz="1200" dirty="0">
              <a:solidFill>
                <a:schemeClr val="accent2"/>
              </a:solidFill>
              <a:latin typeface="Times New Roman" panose="02020603050405020304" charset="0"/>
            </a:endParaRPr>
          </a:p>
        </p:txBody>
      </p:sp>
      <p:sp>
        <p:nvSpPr>
          <p:cNvPr id="237650" name="直接连接符 237649"/>
          <p:cNvSpPr/>
          <p:nvPr/>
        </p:nvSpPr>
        <p:spPr>
          <a:xfrm flipH="1">
            <a:off x="4267200" y="4233863"/>
            <a:ext cx="0" cy="304800"/>
          </a:xfrm>
          <a:prstGeom prst="line">
            <a:avLst/>
          </a:prstGeom>
          <a:ln w="9525" cap="flat" cmpd="sng">
            <a:solidFill>
              <a:schemeClr val="tx1"/>
            </a:solidFill>
            <a:prstDash val="solid"/>
            <a:headEnd type="none" w="med" len="med"/>
            <a:tailEnd type="triangle" w="med" len="med"/>
          </a:ln>
        </p:spPr>
      </p:sp>
      <p:sp>
        <p:nvSpPr>
          <p:cNvPr id="237651" name="直接连接符 237650"/>
          <p:cNvSpPr/>
          <p:nvPr/>
        </p:nvSpPr>
        <p:spPr>
          <a:xfrm>
            <a:off x="2957513" y="5441950"/>
            <a:ext cx="0" cy="228600"/>
          </a:xfrm>
          <a:prstGeom prst="line">
            <a:avLst/>
          </a:prstGeom>
          <a:ln w="9525" cap="flat" cmpd="sng">
            <a:solidFill>
              <a:schemeClr val="tx1"/>
            </a:solidFill>
            <a:prstDash val="solid"/>
            <a:headEnd type="none" w="med" len="med"/>
            <a:tailEnd type="triangle" w="med" len="med"/>
          </a:ln>
        </p:spPr>
      </p:sp>
      <p:sp>
        <p:nvSpPr>
          <p:cNvPr id="237652" name="流程图: 文档 237651"/>
          <p:cNvSpPr/>
          <p:nvPr/>
        </p:nvSpPr>
        <p:spPr>
          <a:xfrm>
            <a:off x="2663825" y="49149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53" name="文本框 237652"/>
          <p:cNvSpPr txBox="1"/>
          <p:nvPr/>
        </p:nvSpPr>
        <p:spPr>
          <a:xfrm>
            <a:off x="2667000" y="4948238"/>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7654" name="文本框 237653"/>
          <p:cNvSpPr txBox="1"/>
          <p:nvPr/>
        </p:nvSpPr>
        <p:spPr>
          <a:xfrm>
            <a:off x="2436813" y="5634038"/>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报政府进行施工立项</a:t>
            </a:r>
            <a:endParaRPr lang="zh-CN" altLang="en-US" sz="1200" dirty="0">
              <a:solidFill>
                <a:schemeClr val="accent2"/>
              </a:solidFill>
              <a:latin typeface="Times New Roman" panose="02020603050405020304" charset="0"/>
            </a:endParaRPr>
          </a:p>
        </p:txBody>
      </p:sp>
      <p:sp>
        <p:nvSpPr>
          <p:cNvPr id="237655" name="直接连接符 237654"/>
          <p:cNvSpPr/>
          <p:nvPr/>
        </p:nvSpPr>
        <p:spPr>
          <a:xfrm flipH="1">
            <a:off x="3276600" y="5116513"/>
            <a:ext cx="685800" cy="0"/>
          </a:xfrm>
          <a:prstGeom prst="line">
            <a:avLst/>
          </a:prstGeom>
          <a:ln w="9525" cap="flat" cmpd="sng">
            <a:solidFill>
              <a:schemeClr val="tx1"/>
            </a:solidFill>
            <a:prstDash val="solid"/>
            <a:headEnd type="none" w="med" len="med"/>
            <a:tailEnd type="triangle" w="med" len="med"/>
          </a:ln>
        </p:spPr>
      </p:sp>
      <p:sp>
        <p:nvSpPr>
          <p:cNvPr id="237656" name="流程图: 文档 237655"/>
          <p:cNvSpPr/>
          <p:nvPr/>
        </p:nvSpPr>
        <p:spPr>
          <a:xfrm>
            <a:off x="3959225" y="56388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57" name="文本框 237656"/>
          <p:cNvSpPr txBox="1"/>
          <p:nvPr/>
        </p:nvSpPr>
        <p:spPr>
          <a:xfrm>
            <a:off x="3962400" y="56880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7658" name="直接连接符 237657"/>
          <p:cNvSpPr/>
          <p:nvPr/>
        </p:nvSpPr>
        <p:spPr>
          <a:xfrm>
            <a:off x="3352800" y="5878513"/>
            <a:ext cx="609600" cy="0"/>
          </a:xfrm>
          <a:prstGeom prst="line">
            <a:avLst/>
          </a:prstGeom>
          <a:ln w="9525" cap="flat" cmpd="sng">
            <a:solidFill>
              <a:schemeClr val="tx1"/>
            </a:solidFill>
            <a:prstDash val="solid"/>
            <a:headEnd type="none" w="med" len="med"/>
            <a:tailEnd type="triangle" w="med" len="med"/>
          </a:ln>
        </p:spPr>
      </p:sp>
      <p:sp>
        <p:nvSpPr>
          <p:cNvPr id="237659" name="文本框 237658"/>
          <p:cNvSpPr txBox="1"/>
          <p:nvPr/>
        </p:nvSpPr>
        <p:spPr>
          <a:xfrm flipH="1">
            <a:off x="3432175" y="5662613"/>
            <a:ext cx="488950"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37660" name="直接连接符 237659"/>
          <p:cNvSpPr/>
          <p:nvPr/>
        </p:nvSpPr>
        <p:spPr>
          <a:xfrm>
            <a:off x="4572000" y="5878513"/>
            <a:ext cx="609600" cy="0"/>
          </a:xfrm>
          <a:prstGeom prst="line">
            <a:avLst/>
          </a:prstGeom>
          <a:ln w="9525" cap="flat" cmpd="sng">
            <a:solidFill>
              <a:schemeClr val="tx1"/>
            </a:solidFill>
            <a:prstDash val="solid"/>
            <a:headEnd type="none" w="med" len="med"/>
            <a:tailEnd type="none" w="med" len="med"/>
          </a:ln>
        </p:spPr>
      </p:sp>
      <p:sp>
        <p:nvSpPr>
          <p:cNvPr id="237661" name="直接连接符 237660"/>
          <p:cNvSpPr/>
          <p:nvPr/>
        </p:nvSpPr>
        <p:spPr>
          <a:xfrm flipV="1">
            <a:off x="5181600" y="2373313"/>
            <a:ext cx="0" cy="3505200"/>
          </a:xfrm>
          <a:prstGeom prst="line">
            <a:avLst/>
          </a:prstGeom>
          <a:ln w="9525" cap="flat" cmpd="sng">
            <a:solidFill>
              <a:schemeClr val="tx1"/>
            </a:solidFill>
            <a:prstDash val="solid"/>
            <a:headEnd type="none" w="med" len="med"/>
            <a:tailEnd type="none" w="med" len="med"/>
          </a:ln>
        </p:spPr>
      </p:sp>
      <p:sp>
        <p:nvSpPr>
          <p:cNvPr id="237662" name="流程图: 文档 237661"/>
          <p:cNvSpPr/>
          <p:nvPr/>
        </p:nvSpPr>
        <p:spPr>
          <a:xfrm>
            <a:off x="5405438" y="2128838"/>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63" name="文本框 237662"/>
          <p:cNvSpPr txBox="1"/>
          <p:nvPr/>
        </p:nvSpPr>
        <p:spPr>
          <a:xfrm>
            <a:off x="5411788" y="213995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37664" name="直接连接符 237663"/>
          <p:cNvSpPr/>
          <p:nvPr/>
        </p:nvSpPr>
        <p:spPr>
          <a:xfrm flipH="1">
            <a:off x="5710238" y="2628900"/>
            <a:ext cx="0" cy="304800"/>
          </a:xfrm>
          <a:prstGeom prst="line">
            <a:avLst/>
          </a:prstGeom>
          <a:ln w="9525" cap="flat" cmpd="sng">
            <a:solidFill>
              <a:schemeClr val="tx1"/>
            </a:solidFill>
            <a:prstDash val="solid"/>
            <a:headEnd type="none" w="med" len="med"/>
            <a:tailEnd type="triangle" w="med" len="med"/>
          </a:ln>
        </p:spPr>
      </p:sp>
      <p:sp>
        <p:nvSpPr>
          <p:cNvPr id="237665" name="直接连接符 237664"/>
          <p:cNvSpPr/>
          <p:nvPr/>
        </p:nvSpPr>
        <p:spPr>
          <a:xfrm>
            <a:off x="5181600" y="2373313"/>
            <a:ext cx="228600" cy="0"/>
          </a:xfrm>
          <a:prstGeom prst="line">
            <a:avLst/>
          </a:prstGeom>
          <a:ln w="9525" cap="flat" cmpd="sng">
            <a:solidFill>
              <a:schemeClr val="tx1"/>
            </a:solidFill>
            <a:prstDash val="solid"/>
            <a:headEnd type="none" w="med" len="med"/>
            <a:tailEnd type="triangle" w="med" len="med"/>
          </a:ln>
        </p:spPr>
      </p:sp>
      <p:sp>
        <p:nvSpPr>
          <p:cNvPr id="237666" name="直接连接符 237665"/>
          <p:cNvSpPr/>
          <p:nvPr/>
        </p:nvSpPr>
        <p:spPr>
          <a:xfrm flipH="1">
            <a:off x="5715000" y="3776663"/>
            <a:ext cx="0" cy="304800"/>
          </a:xfrm>
          <a:prstGeom prst="line">
            <a:avLst/>
          </a:prstGeom>
          <a:ln w="9525" cap="flat" cmpd="sng">
            <a:solidFill>
              <a:schemeClr val="tx1"/>
            </a:solidFill>
            <a:prstDash val="solid"/>
            <a:headEnd type="none" w="med" len="med"/>
            <a:tailEnd type="triangle" w="med" len="med"/>
          </a:ln>
        </p:spPr>
      </p:sp>
      <p:sp>
        <p:nvSpPr>
          <p:cNvPr id="237667" name="流程图: 文档 237666"/>
          <p:cNvSpPr/>
          <p:nvPr/>
        </p:nvSpPr>
        <p:spPr>
          <a:xfrm>
            <a:off x="5405438" y="3276600"/>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7668" name="文本框 237667"/>
          <p:cNvSpPr txBox="1"/>
          <p:nvPr/>
        </p:nvSpPr>
        <p:spPr>
          <a:xfrm>
            <a:off x="5411788" y="32877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工程预算</a:t>
            </a:r>
            <a:endParaRPr lang="zh-CN" altLang="en-US" sz="1200">
              <a:latin typeface="Times New Roman" panose="02020603050405020304" charset="0"/>
            </a:endParaRPr>
          </a:p>
        </p:txBody>
      </p:sp>
      <p:sp>
        <p:nvSpPr>
          <p:cNvPr id="237669" name="文本框 237668"/>
          <p:cNvSpPr txBox="1"/>
          <p:nvPr/>
        </p:nvSpPr>
        <p:spPr>
          <a:xfrm>
            <a:off x="5268913" y="4005263"/>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预算科长签字</a:t>
            </a:r>
            <a:endParaRPr lang="zh-CN" altLang="en-US" sz="1200" dirty="0">
              <a:solidFill>
                <a:schemeClr val="accent2"/>
              </a:solidFill>
              <a:latin typeface="Times New Roman" panose="02020603050405020304" charset="0"/>
            </a:endParaRPr>
          </a:p>
        </p:txBody>
      </p:sp>
      <p:sp>
        <p:nvSpPr>
          <p:cNvPr id="237670" name="直接连接符 237669"/>
          <p:cNvSpPr/>
          <p:nvPr/>
        </p:nvSpPr>
        <p:spPr>
          <a:xfrm flipH="1">
            <a:off x="5715000" y="4464050"/>
            <a:ext cx="0" cy="304800"/>
          </a:xfrm>
          <a:prstGeom prst="line">
            <a:avLst/>
          </a:prstGeom>
          <a:ln w="9525" cap="flat" cmpd="sng">
            <a:solidFill>
              <a:schemeClr val="tx1"/>
            </a:solidFill>
            <a:prstDash val="solid"/>
            <a:headEnd type="none" w="med" len="med"/>
            <a:tailEnd type="triangle" w="med" len="med"/>
          </a:ln>
        </p:spPr>
      </p:sp>
      <p:sp>
        <p:nvSpPr>
          <p:cNvPr id="237671" name="文本框 237670"/>
          <p:cNvSpPr txBox="1"/>
          <p:nvPr/>
        </p:nvSpPr>
        <p:spPr>
          <a:xfrm>
            <a:off x="5191125" y="4725988"/>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结算留存做复核、结算</a:t>
            </a:r>
            <a:endParaRPr lang="zh-CN" altLang="en-US" sz="1200" dirty="0">
              <a:solidFill>
                <a:schemeClr val="accent2"/>
              </a:solidFill>
              <a:latin typeface="Times New Roman" panose="02020603050405020304" charset="0"/>
            </a:endParaRPr>
          </a:p>
        </p:txBody>
      </p:sp>
      <p:sp>
        <p:nvSpPr>
          <p:cNvPr id="237673" name="直接连接符 237672"/>
          <p:cNvSpPr/>
          <p:nvPr/>
        </p:nvSpPr>
        <p:spPr>
          <a:xfrm>
            <a:off x="6019800" y="4278313"/>
            <a:ext cx="304800" cy="0"/>
          </a:xfrm>
          <a:prstGeom prst="line">
            <a:avLst/>
          </a:prstGeom>
          <a:ln w="9525" cap="flat" cmpd="sng">
            <a:solidFill>
              <a:schemeClr val="tx1"/>
            </a:solidFill>
            <a:prstDash val="solid"/>
            <a:headEnd type="none" w="med" len="med"/>
            <a:tailEnd type="none" w="med" len="med"/>
          </a:ln>
        </p:spPr>
      </p:sp>
      <p:sp>
        <p:nvSpPr>
          <p:cNvPr id="237674" name="直接连接符 237673"/>
          <p:cNvSpPr/>
          <p:nvPr/>
        </p:nvSpPr>
        <p:spPr>
          <a:xfrm flipV="1">
            <a:off x="6324600" y="2373313"/>
            <a:ext cx="0" cy="1905000"/>
          </a:xfrm>
          <a:prstGeom prst="line">
            <a:avLst/>
          </a:prstGeom>
          <a:ln w="9525" cap="flat" cmpd="sng">
            <a:solidFill>
              <a:schemeClr val="tx1"/>
            </a:solidFill>
            <a:prstDash val="solid"/>
            <a:headEnd type="none" w="med" len="med"/>
            <a:tailEnd type="none" w="med" len="med"/>
          </a:ln>
        </p:spPr>
      </p:sp>
      <p:sp>
        <p:nvSpPr>
          <p:cNvPr id="237675" name="直接连接符 237674"/>
          <p:cNvSpPr/>
          <p:nvPr/>
        </p:nvSpPr>
        <p:spPr>
          <a:xfrm>
            <a:off x="6324600" y="2373313"/>
            <a:ext cx="228600" cy="0"/>
          </a:xfrm>
          <a:prstGeom prst="line">
            <a:avLst/>
          </a:prstGeom>
          <a:ln w="9525" cap="flat" cmpd="sng">
            <a:solidFill>
              <a:schemeClr val="tx1"/>
            </a:solidFill>
            <a:prstDash val="solid"/>
            <a:headEnd type="none" w="med" len="med"/>
            <a:tailEnd type="triangle" w="med" len="med"/>
          </a:ln>
        </p:spPr>
      </p:sp>
      <p:sp>
        <p:nvSpPr>
          <p:cNvPr id="237676" name="直接连接符 237675"/>
          <p:cNvSpPr/>
          <p:nvPr/>
        </p:nvSpPr>
        <p:spPr>
          <a:xfrm flipV="1">
            <a:off x="7315200" y="3122613"/>
            <a:ext cx="327025" cy="1587"/>
          </a:xfrm>
          <a:prstGeom prst="line">
            <a:avLst/>
          </a:prstGeom>
          <a:ln w="9525" cap="flat" cmpd="sng">
            <a:solidFill>
              <a:schemeClr val="tx1"/>
            </a:solidFill>
            <a:prstDash val="solid"/>
            <a:headEnd type="none" w="med" len="med"/>
            <a:tailEnd type="triangle" w="med" len="med"/>
          </a:ln>
        </p:spPr>
      </p:sp>
      <p:sp>
        <p:nvSpPr>
          <p:cNvPr id="237677" name="直接连接符 237676"/>
          <p:cNvSpPr/>
          <p:nvPr/>
        </p:nvSpPr>
        <p:spPr>
          <a:xfrm flipH="1">
            <a:off x="7467600" y="1981200"/>
            <a:ext cx="381000" cy="0"/>
          </a:xfrm>
          <a:prstGeom prst="line">
            <a:avLst/>
          </a:prstGeom>
          <a:ln w="9525" cap="flat" cmpd="sng">
            <a:solidFill>
              <a:schemeClr val="tx1"/>
            </a:solidFill>
            <a:prstDash val="solid"/>
            <a:headEnd type="none" w="med" len="med"/>
            <a:tailEnd type="none" w="med" len="med"/>
          </a:ln>
        </p:spPr>
      </p:sp>
      <p:sp>
        <p:nvSpPr>
          <p:cNvPr id="237678" name="直接连接符 237677"/>
          <p:cNvSpPr/>
          <p:nvPr/>
        </p:nvSpPr>
        <p:spPr>
          <a:xfrm flipV="1">
            <a:off x="7467600" y="1230313"/>
            <a:ext cx="0" cy="750887"/>
          </a:xfrm>
          <a:prstGeom prst="line">
            <a:avLst/>
          </a:prstGeom>
          <a:ln w="9525" cap="flat" cmpd="sng">
            <a:solidFill>
              <a:schemeClr val="tx1"/>
            </a:solidFill>
            <a:prstDash val="solid"/>
            <a:headEnd type="none" w="med" len="med"/>
            <a:tailEnd type="none" w="med" len="med"/>
          </a:ln>
        </p:spPr>
      </p:sp>
      <p:sp>
        <p:nvSpPr>
          <p:cNvPr id="237679" name="直接连接符 237678"/>
          <p:cNvSpPr/>
          <p:nvPr/>
        </p:nvSpPr>
        <p:spPr>
          <a:xfrm flipH="1">
            <a:off x="4572000" y="1219200"/>
            <a:ext cx="2895600" cy="0"/>
          </a:xfrm>
          <a:prstGeom prst="line">
            <a:avLst/>
          </a:prstGeom>
          <a:ln w="9525" cap="flat" cmpd="sng">
            <a:solidFill>
              <a:schemeClr val="tx1"/>
            </a:solidFill>
            <a:prstDash val="solid"/>
            <a:headEnd type="none" w="med" len="med"/>
            <a:tailEnd type="triangle" w="med" len="med"/>
          </a:ln>
        </p:spPr>
      </p:sp>
      <p:sp>
        <p:nvSpPr>
          <p:cNvPr id="237680" name="文本框 237679"/>
          <p:cNvSpPr txBox="1"/>
          <p:nvPr/>
        </p:nvSpPr>
        <p:spPr>
          <a:xfrm>
            <a:off x="6299200" y="2882900"/>
            <a:ext cx="11557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组织进行报价和进行施工</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8594" name="直接连接符 238593"/>
          <p:cNvSpPr/>
          <p:nvPr/>
        </p:nvSpPr>
        <p:spPr>
          <a:xfrm flipV="1">
            <a:off x="2362200" y="6324600"/>
            <a:ext cx="0" cy="457200"/>
          </a:xfrm>
          <a:prstGeom prst="line">
            <a:avLst/>
          </a:prstGeom>
          <a:ln w="9525" cap="flat" cmpd="sng">
            <a:solidFill>
              <a:schemeClr val="tx1"/>
            </a:solidFill>
            <a:prstDash val="solid"/>
            <a:headEnd type="none" w="med" len="med"/>
            <a:tailEnd type="none" w="med" len="med"/>
          </a:ln>
        </p:spPr>
      </p:sp>
      <p:sp>
        <p:nvSpPr>
          <p:cNvPr id="238595" name="直接连接符 238594"/>
          <p:cNvSpPr/>
          <p:nvPr/>
        </p:nvSpPr>
        <p:spPr>
          <a:xfrm>
            <a:off x="1752600" y="3327400"/>
            <a:ext cx="152400" cy="0"/>
          </a:xfrm>
          <a:prstGeom prst="line">
            <a:avLst/>
          </a:prstGeom>
          <a:ln w="9525" cap="flat" cmpd="sng">
            <a:solidFill>
              <a:schemeClr val="tx1"/>
            </a:solidFill>
            <a:prstDash val="solid"/>
            <a:headEnd type="none" w="med" len="med"/>
            <a:tailEnd type="none" w="med" len="med"/>
          </a:ln>
        </p:spPr>
      </p:sp>
      <p:sp>
        <p:nvSpPr>
          <p:cNvPr id="238596" name="文本框 238595"/>
          <p:cNvSpPr txBox="1"/>
          <p:nvPr/>
        </p:nvSpPr>
        <p:spPr>
          <a:xfrm>
            <a:off x="0" y="0"/>
            <a:ext cx="428625" cy="29718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CC"/>
                </a:solidFill>
                <a:latin typeface="Times New Roman" panose="02020603050405020304" charset="0"/>
              </a:rPr>
              <a:t>新产品项目开发工作流程</a:t>
            </a:r>
            <a:endParaRPr lang="zh-CN" altLang="en-US" sz="1600" b="1">
              <a:solidFill>
                <a:srgbClr val="0066CC"/>
              </a:solidFill>
              <a:latin typeface="Times New Roman" panose="02020603050405020304" charset="0"/>
            </a:endParaRPr>
          </a:p>
        </p:txBody>
      </p:sp>
      <p:sp>
        <p:nvSpPr>
          <p:cNvPr id="238597" name="文本框 238596"/>
          <p:cNvSpPr txBox="1"/>
          <p:nvPr/>
        </p:nvSpPr>
        <p:spPr>
          <a:xfrm>
            <a:off x="642938" y="195263"/>
            <a:ext cx="8272462"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规划发展部     研发部        人事行政部          技术部          财务部          工程部         使用单位</a:t>
            </a:r>
            <a:endParaRPr lang="zh-CN" altLang="en-US" sz="1600" dirty="0">
              <a:latin typeface="Times New Roman" panose="02020603050405020304" charset="0"/>
            </a:endParaRPr>
          </a:p>
        </p:txBody>
      </p:sp>
      <p:sp>
        <p:nvSpPr>
          <p:cNvPr id="238598" name="直接连接符 238597"/>
          <p:cNvSpPr/>
          <p:nvPr/>
        </p:nvSpPr>
        <p:spPr>
          <a:xfrm>
            <a:off x="471488" y="457200"/>
            <a:ext cx="8686800" cy="0"/>
          </a:xfrm>
          <a:prstGeom prst="line">
            <a:avLst/>
          </a:prstGeom>
          <a:ln w="9525" cap="flat" cmpd="sng">
            <a:solidFill>
              <a:schemeClr val="tx1"/>
            </a:solidFill>
            <a:prstDash val="solid"/>
            <a:headEnd type="none" w="med" len="med"/>
            <a:tailEnd type="none" w="med" len="med"/>
          </a:ln>
        </p:spPr>
      </p:sp>
      <p:sp>
        <p:nvSpPr>
          <p:cNvPr id="238599" name="文本框 238598"/>
          <p:cNvSpPr txBox="1"/>
          <p:nvPr/>
        </p:nvSpPr>
        <p:spPr>
          <a:xfrm>
            <a:off x="852488" y="587375"/>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提出课题</a:t>
            </a:r>
            <a:endParaRPr lang="zh-CN" altLang="en-US" sz="1200" dirty="0">
              <a:solidFill>
                <a:schemeClr val="accent2"/>
              </a:solidFill>
              <a:latin typeface="Times New Roman" panose="02020603050405020304" charset="0"/>
            </a:endParaRPr>
          </a:p>
        </p:txBody>
      </p:sp>
      <p:sp>
        <p:nvSpPr>
          <p:cNvPr id="238600" name="直接连接符 238599"/>
          <p:cNvSpPr/>
          <p:nvPr/>
        </p:nvSpPr>
        <p:spPr>
          <a:xfrm>
            <a:off x="1295400" y="1524000"/>
            <a:ext cx="0" cy="319088"/>
          </a:xfrm>
          <a:prstGeom prst="line">
            <a:avLst/>
          </a:prstGeom>
          <a:ln w="9525" cap="flat" cmpd="sng">
            <a:solidFill>
              <a:schemeClr val="tx1"/>
            </a:solidFill>
            <a:prstDash val="solid"/>
            <a:headEnd type="none" w="med" len="med"/>
            <a:tailEnd type="triangle" w="med" len="med"/>
          </a:ln>
        </p:spPr>
      </p:sp>
      <p:sp>
        <p:nvSpPr>
          <p:cNvPr id="238601" name="文本框 238600"/>
          <p:cNvSpPr txBox="1"/>
          <p:nvPr/>
        </p:nvSpPr>
        <p:spPr>
          <a:xfrm>
            <a:off x="1816100" y="4325938"/>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开发试验</a:t>
            </a:r>
            <a:endParaRPr lang="zh-CN" altLang="en-US" sz="1200" dirty="0">
              <a:solidFill>
                <a:schemeClr val="accent2"/>
              </a:solidFill>
              <a:latin typeface="Times New Roman" panose="02020603050405020304" charset="0"/>
            </a:endParaRPr>
          </a:p>
        </p:txBody>
      </p:sp>
      <p:sp>
        <p:nvSpPr>
          <p:cNvPr id="238602" name="直接连接符 238601"/>
          <p:cNvSpPr/>
          <p:nvPr/>
        </p:nvSpPr>
        <p:spPr>
          <a:xfrm flipH="1">
            <a:off x="2362200" y="4565650"/>
            <a:ext cx="1588" cy="260350"/>
          </a:xfrm>
          <a:prstGeom prst="line">
            <a:avLst/>
          </a:prstGeom>
          <a:ln w="9525" cap="flat" cmpd="sng">
            <a:solidFill>
              <a:schemeClr val="tx1"/>
            </a:solidFill>
            <a:prstDash val="solid"/>
            <a:headEnd type="none" w="med" len="med"/>
            <a:tailEnd type="triangle" w="med" len="med"/>
          </a:ln>
        </p:spPr>
      </p:sp>
      <p:sp>
        <p:nvSpPr>
          <p:cNvPr id="238603" name="文本框 238602"/>
          <p:cNvSpPr txBox="1"/>
          <p:nvPr/>
        </p:nvSpPr>
        <p:spPr>
          <a:xfrm>
            <a:off x="1790700" y="4783138"/>
            <a:ext cx="11811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撰写试验报告</a:t>
            </a:r>
            <a:endParaRPr lang="zh-CN" altLang="en-US" sz="1200" dirty="0">
              <a:solidFill>
                <a:schemeClr val="accent2"/>
              </a:solidFill>
              <a:latin typeface="Times New Roman" panose="02020603050405020304" charset="0"/>
            </a:endParaRPr>
          </a:p>
        </p:txBody>
      </p:sp>
      <p:sp>
        <p:nvSpPr>
          <p:cNvPr id="238604" name="流程图: 文档 238603"/>
          <p:cNvSpPr/>
          <p:nvPr/>
        </p:nvSpPr>
        <p:spPr>
          <a:xfrm>
            <a:off x="2066925" y="50292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05" name="文本框 238604"/>
          <p:cNvSpPr txBox="1"/>
          <p:nvPr/>
        </p:nvSpPr>
        <p:spPr>
          <a:xfrm>
            <a:off x="2073275" y="50403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实验报告</a:t>
            </a:r>
            <a:endParaRPr lang="zh-CN" altLang="en-US" sz="1200">
              <a:latin typeface="Times New Roman" panose="02020603050405020304" charset="0"/>
            </a:endParaRPr>
          </a:p>
        </p:txBody>
      </p:sp>
      <p:sp>
        <p:nvSpPr>
          <p:cNvPr id="238606" name="直接连接符 238605"/>
          <p:cNvSpPr/>
          <p:nvPr/>
        </p:nvSpPr>
        <p:spPr>
          <a:xfrm>
            <a:off x="2363788" y="5532438"/>
            <a:ext cx="0" cy="319087"/>
          </a:xfrm>
          <a:prstGeom prst="line">
            <a:avLst/>
          </a:prstGeom>
          <a:ln w="9525" cap="flat" cmpd="sng">
            <a:solidFill>
              <a:schemeClr val="tx1"/>
            </a:solidFill>
            <a:prstDash val="solid"/>
            <a:headEnd type="none" w="med" len="med"/>
            <a:tailEnd type="triangle" w="med" len="med"/>
          </a:ln>
        </p:spPr>
      </p:sp>
      <p:sp>
        <p:nvSpPr>
          <p:cNvPr id="238607" name="文本框 238606"/>
          <p:cNvSpPr txBox="1"/>
          <p:nvPr/>
        </p:nvSpPr>
        <p:spPr>
          <a:xfrm>
            <a:off x="2287588" y="4556125"/>
            <a:ext cx="609600" cy="274638"/>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38608" name="流程图: 文档 238607"/>
          <p:cNvSpPr/>
          <p:nvPr/>
        </p:nvSpPr>
        <p:spPr>
          <a:xfrm>
            <a:off x="4581525" y="5381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09" name="文本框 238608"/>
          <p:cNvSpPr txBox="1"/>
          <p:nvPr/>
        </p:nvSpPr>
        <p:spPr>
          <a:xfrm>
            <a:off x="4587875" y="5492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实验报告</a:t>
            </a:r>
            <a:endParaRPr lang="zh-CN" altLang="en-US" sz="1200">
              <a:latin typeface="Times New Roman" panose="02020603050405020304" charset="0"/>
            </a:endParaRPr>
          </a:p>
        </p:txBody>
      </p:sp>
      <p:sp>
        <p:nvSpPr>
          <p:cNvPr id="238610" name="直接连接符 238609"/>
          <p:cNvSpPr/>
          <p:nvPr/>
        </p:nvSpPr>
        <p:spPr>
          <a:xfrm flipH="1">
            <a:off x="4876800" y="1041400"/>
            <a:ext cx="1588" cy="177800"/>
          </a:xfrm>
          <a:prstGeom prst="line">
            <a:avLst/>
          </a:prstGeom>
          <a:ln w="9525" cap="flat" cmpd="sng">
            <a:solidFill>
              <a:schemeClr val="tx1"/>
            </a:solidFill>
            <a:prstDash val="solid"/>
            <a:headEnd type="none" w="med" len="med"/>
            <a:tailEnd type="triangle" w="med" len="med"/>
          </a:ln>
        </p:spPr>
      </p:sp>
      <p:sp>
        <p:nvSpPr>
          <p:cNvPr id="238611" name="直接连接符 238610"/>
          <p:cNvSpPr/>
          <p:nvPr/>
        </p:nvSpPr>
        <p:spPr>
          <a:xfrm>
            <a:off x="1295400" y="2743200"/>
            <a:ext cx="0" cy="304800"/>
          </a:xfrm>
          <a:prstGeom prst="line">
            <a:avLst/>
          </a:prstGeom>
          <a:ln w="9525" cap="flat" cmpd="sng">
            <a:solidFill>
              <a:schemeClr val="tx1"/>
            </a:solidFill>
            <a:prstDash val="solid"/>
            <a:headEnd type="none" w="med" len="med"/>
            <a:tailEnd type="triangle" w="med" len="med"/>
          </a:ln>
        </p:spPr>
      </p:sp>
      <p:sp>
        <p:nvSpPr>
          <p:cNvPr id="238612" name="文本框 238611"/>
          <p:cNvSpPr txBox="1"/>
          <p:nvPr/>
        </p:nvSpPr>
        <p:spPr>
          <a:xfrm>
            <a:off x="4425950" y="2895600"/>
            <a:ext cx="9286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初步设计</a:t>
            </a:r>
            <a:endParaRPr lang="zh-CN" altLang="en-US" sz="1200" dirty="0">
              <a:solidFill>
                <a:schemeClr val="accent2"/>
              </a:solidFill>
              <a:latin typeface="Times New Roman" panose="02020603050405020304" charset="0"/>
            </a:endParaRPr>
          </a:p>
        </p:txBody>
      </p:sp>
      <p:sp>
        <p:nvSpPr>
          <p:cNvPr id="238613" name="流程图: 文档 238612"/>
          <p:cNvSpPr/>
          <p:nvPr/>
        </p:nvSpPr>
        <p:spPr>
          <a:xfrm>
            <a:off x="4568825" y="3151188"/>
            <a:ext cx="608013"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14" name="文本框 238613"/>
          <p:cNvSpPr txBox="1"/>
          <p:nvPr/>
        </p:nvSpPr>
        <p:spPr>
          <a:xfrm>
            <a:off x="4575175" y="31623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施工草纸</a:t>
            </a:r>
            <a:endParaRPr lang="zh-CN" altLang="en-US" sz="1200">
              <a:latin typeface="Times New Roman" panose="02020603050405020304" charset="0"/>
            </a:endParaRPr>
          </a:p>
        </p:txBody>
      </p:sp>
      <p:sp>
        <p:nvSpPr>
          <p:cNvPr id="238615" name="直接连接符 238614"/>
          <p:cNvSpPr/>
          <p:nvPr/>
        </p:nvSpPr>
        <p:spPr>
          <a:xfrm flipH="1">
            <a:off x="4875213" y="3648075"/>
            <a:ext cx="0" cy="228600"/>
          </a:xfrm>
          <a:prstGeom prst="line">
            <a:avLst/>
          </a:prstGeom>
          <a:ln w="9525" cap="flat" cmpd="sng">
            <a:solidFill>
              <a:schemeClr val="tx1"/>
            </a:solidFill>
            <a:prstDash val="solid"/>
            <a:headEnd type="none" w="med" len="med"/>
            <a:tailEnd type="triangle" w="med" len="med"/>
          </a:ln>
        </p:spPr>
      </p:sp>
      <p:sp>
        <p:nvSpPr>
          <p:cNvPr id="238616" name="直接连接符 238615"/>
          <p:cNvSpPr/>
          <p:nvPr/>
        </p:nvSpPr>
        <p:spPr>
          <a:xfrm>
            <a:off x="4878388" y="4021138"/>
            <a:ext cx="0" cy="228600"/>
          </a:xfrm>
          <a:prstGeom prst="line">
            <a:avLst/>
          </a:prstGeom>
          <a:ln w="9525" cap="flat" cmpd="sng">
            <a:solidFill>
              <a:schemeClr val="tx1"/>
            </a:solidFill>
            <a:prstDash val="solid"/>
            <a:headEnd type="none" w="med" len="med"/>
            <a:tailEnd type="triangle" w="med" len="med"/>
          </a:ln>
        </p:spPr>
      </p:sp>
      <p:sp>
        <p:nvSpPr>
          <p:cNvPr id="238617" name="直接连接符 238616"/>
          <p:cNvSpPr/>
          <p:nvPr/>
        </p:nvSpPr>
        <p:spPr>
          <a:xfrm flipH="1">
            <a:off x="1296988" y="6121400"/>
            <a:ext cx="458787" cy="0"/>
          </a:xfrm>
          <a:prstGeom prst="line">
            <a:avLst/>
          </a:prstGeom>
          <a:ln w="9525" cap="flat" cmpd="sng">
            <a:solidFill>
              <a:schemeClr val="tx1"/>
            </a:solidFill>
            <a:prstDash val="solid"/>
            <a:headEnd type="none" w="med" len="med"/>
            <a:tailEnd type="triangle" w="med" len="med"/>
          </a:ln>
        </p:spPr>
      </p:sp>
      <p:sp>
        <p:nvSpPr>
          <p:cNvPr id="238618" name="文本框 238617"/>
          <p:cNvSpPr txBox="1"/>
          <p:nvPr/>
        </p:nvSpPr>
        <p:spPr>
          <a:xfrm>
            <a:off x="2260600" y="6418263"/>
            <a:ext cx="596900"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38619" name="文本框 238618"/>
          <p:cNvSpPr txBox="1"/>
          <p:nvPr/>
        </p:nvSpPr>
        <p:spPr>
          <a:xfrm>
            <a:off x="1525588" y="5786438"/>
            <a:ext cx="609600" cy="274637"/>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238620" name="直接连接符 238619"/>
          <p:cNvSpPr/>
          <p:nvPr/>
        </p:nvSpPr>
        <p:spPr>
          <a:xfrm flipH="1" flipV="1">
            <a:off x="1587500" y="4445000"/>
            <a:ext cx="0" cy="1676400"/>
          </a:xfrm>
          <a:prstGeom prst="line">
            <a:avLst/>
          </a:prstGeom>
          <a:ln w="9525" cap="flat" cmpd="sng">
            <a:solidFill>
              <a:schemeClr val="tx1"/>
            </a:solidFill>
            <a:prstDash val="solid"/>
            <a:headEnd type="none" w="med" len="med"/>
            <a:tailEnd type="none" w="med" len="med"/>
          </a:ln>
        </p:spPr>
      </p:sp>
      <p:sp>
        <p:nvSpPr>
          <p:cNvPr id="238621" name="直接连接符 238620"/>
          <p:cNvSpPr/>
          <p:nvPr/>
        </p:nvSpPr>
        <p:spPr>
          <a:xfrm>
            <a:off x="1587500" y="4445000"/>
            <a:ext cx="381000" cy="0"/>
          </a:xfrm>
          <a:prstGeom prst="line">
            <a:avLst/>
          </a:prstGeom>
          <a:ln w="9525" cap="flat" cmpd="sng">
            <a:solidFill>
              <a:schemeClr val="tx1"/>
            </a:solidFill>
            <a:prstDash val="solid"/>
            <a:headEnd type="none" w="med" len="med"/>
            <a:tailEnd type="triangle" w="med" len="med"/>
          </a:ln>
        </p:spPr>
      </p:sp>
      <p:sp>
        <p:nvSpPr>
          <p:cNvPr id="238622" name="文本框 238621"/>
          <p:cNvSpPr txBox="1"/>
          <p:nvPr/>
        </p:nvSpPr>
        <p:spPr>
          <a:xfrm>
            <a:off x="812800" y="5895975"/>
            <a:ext cx="638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项目否定</a:t>
            </a:r>
            <a:endParaRPr lang="zh-CN" altLang="en-US" sz="1200" dirty="0">
              <a:solidFill>
                <a:schemeClr val="accent2"/>
              </a:solidFill>
              <a:latin typeface="Times New Roman" panose="02020603050405020304" charset="0"/>
            </a:endParaRPr>
          </a:p>
        </p:txBody>
      </p:sp>
      <p:sp>
        <p:nvSpPr>
          <p:cNvPr id="238623" name="文本框 238622"/>
          <p:cNvSpPr txBox="1"/>
          <p:nvPr/>
        </p:nvSpPr>
        <p:spPr>
          <a:xfrm>
            <a:off x="4279900" y="1143000"/>
            <a:ext cx="1219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准备施工立项报批资料</a:t>
            </a:r>
            <a:endParaRPr lang="zh-CN" altLang="en-US" sz="1200" dirty="0">
              <a:solidFill>
                <a:schemeClr val="accent2"/>
              </a:solidFill>
              <a:latin typeface="Times New Roman" panose="02020603050405020304" charset="0"/>
            </a:endParaRPr>
          </a:p>
        </p:txBody>
      </p:sp>
      <p:sp>
        <p:nvSpPr>
          <p:cNvPr id="238624" name="文本框 238623"/>
          <p:cNvSpPr txBox="1"/>
          <p:nvPr/>
        </p:nvSpPr>
        <p:spPr>
          <a:xfrm>
            <a:off x="4202113" y="3797300"/>
            <a:ext cx="13747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组织专家评审</a:t>
            </a:r>
            <a:endParaRPr lang="zh-CN" altLang="en-US" sz="1200" dirty="0">
              <a:solidFill>
                <a:schemeClr val="accent2"/>
              </a:solidFill>
              <a:latin typeface="Times New Roman" panose="02020603050405020304" charset="0"/>
            </a:endParaRPr>
          </a:p>
        </p:txBody>
      </p:sp>
      <p:sp>
        <p:nvSpPr>
          <p:cNvPr id="238625" name="文本框 238624"/>
          <p:cNvSpPr txBox="1"/>
          <p:nvPr/>
        </p:nvSpPr>
        <p:spPr>
          <a:xfrm>
            <a:off x="4425950" y="4178300"/>
            <a:ext cx="9286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施工设计</a:t>
            </a:r>
            <a:endParaRPr lang="zh-CN" altLang="en-US" sz="1200" dirty="0">
              <a:solidFill>
                <a:schemeClr val="accent2"/>
              </a:solidFill>
              <a:latin typeface="Times New Roman" panose="02020603050405020304" charset="0"/>
            </a:endParaRPr>
          </a:p>
        </p:txBody>
      </p:sp>
      <p:sp>
        <p:nvSpPr>
          <p:cNvPr id="238626" name="流程图: 文档 238625"/>
          <p:cNvSpPr/>
          <p:nvPr/>
        </p:nvSpPr>
        <p:spPr>
          <a:xfrm>
            <a:off x="6858000" y="3470275"/>
            <a:ext cx="608013"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27" name="文本框 238626"/>
          <p:cNvSpPr txBox="1"/>
          <p:nvPr/>
        </p:nvSpPr>
        <p:spPr>
          <a:xfrm>
            <a:off x="6864350" y="348138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38628" name="直接连接符 238627"/>
          <p:cNvSpPr/>
          <p:nvPr/>
        </p:nvSpPr>
        <p:spPr>
          <a:xfrm>
            <a:off x="7162800" y="3970338"/>
            <a:ext cx="0" cy="220662"/>
          </a:xfrm>
          <a:prstGeom prst="line">
            <a:avLst/>
          </a:prstGeom>
          <a:ln w="9525" cap="flat" cmpd="sng">
            <a:solidFill>
              <a:schemeClr val="tx1"/>
            </a:solidFill>
            <a:prstDash val="solid"/>
            <a:headEnd type="none" w="med" len="med"/>
            <a:tailEnd type="triangle" w="med" len="med"/>
          </a:ln>
        </p:spPr>
      </p:sp>
      <p:sp>
        <p:nvSpPr>
          <p:cNvPr id="238629" name="文本框 238628"/>
          <p:cNvSpPr txBox="1"/>
          <p:nvPr/>
        </p:nvSpPr>
        <p:spPr>
          <a:xfrm>
            <a:off x="6702425" y="4140200"/>
            <a:ext cx="917575"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组织进行报价和进行施工</a:t>
            </a:r>
            <a:endParaRPr lang="zh-CN" altLang="en-US" sz="1200" dirty="0">
              <a:solidFill>
                <a:schemeClr val="accent2"/>
              </a:solidFill>
              <a:latin typeface="Times New Roman" panose="02020603050405020304" charset="0"/>
            </a:endParaRPr>
          </a:p>
        </p:txBody>
      </p:sp>
      <p:sp>
        <p:nvSpPr>
          <p:cNvPr id="238630" name="直接连接符 238629"/>
          <p:cNvSpPr/>
          <p:nvPr/>
        </p:nvSpPr>
        <p:spPr>
          <a:xfrm>
            <a:off x="1295400" y="863600"/>
            <a:ext cx="0" cy="242888"/>
          </a:xfrm>
          <a:prstGeom prst="line">
            <a:avLst/>
          </a:prstGeom>
          <a:ln w="9525" cap="flat" cmpd="sng">
            <a:solidFill>
              <a:schemeClr val="tx1"/>
            </a:solidFill>
            <a:prstDash val="solid"/>
            <a:headEnd type="none" w="med" len="med"/>
            <a:tailEnd type="triangle" w="med" len="med"/>
          </a:ln>
        </p:spPr>
      </p:sp>
      <p:sp>
        <p:nvSpPr>
          <p:cNvPr id="238631" name="流程图: 文档 238630"/>
          <p:cNvSpPr/>
          <p:nvPr/>
        </p:nvSpPr>
        <p:spPr>
          <a:xfrm>
            <a:off x="4578350" y="4424363"/>
            <a:ext cx="608013"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32" name="文本框 238631"/>
          <p:cNvSpPr txBox="1"/>
          <p:nvPr/>
        </p:nvSpPr>
        <p:spPr>
          <a:xfrm>
            <a:off x="4584700" y="44354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38633" name="流程图: 文档 238632"/>
          <p:cNvSpPr/>
          <p:nvPr/>
        </p:nvSpPr>
        <p:spPr>
          <a:xfrm>
            <a:off x="1000125" y="22193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34" name="文本框 238633"/>
          <p:cNvSpPr txBox="1"/>
          <p:nvPr/>
        </p:nvSpPr>
        <p:spPr>
          <a:xfrm>
            <a:off x="1006475" y="223043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分析报告</a:t>
            </a:r>
            <a:endParaRPr lang="zh-CN" altLang="en-US" sz="1200">
              <a:latin typeface="Times New Roman" panose="02020603050405020304" charset="0"/>
            </a:endParaRPr>
          </a:p>
        </p:txBody>
      </p:sp>
      <p:sp>
        <p:nvSpPr>
          <p:cNvPr id="238635" name="矩形 238634"/>
          <p:cNvSpPr/>
          <p:nvPr/>
        </p:nvSpPr>
        <p:spPr>
          <a:xfrm>
            <a:off x="735013" y="1790700"/>
            <a:ext cx="1144587" cy="457200"/>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完成新产品  投资分析报告</a:t>
            </a:r>
            <a:endParaRPr lang="zh-CN" altLang="en-US" sz="1200" dirty="0">
              <a:solidFill>
                <a:schemeClr val="accent2"/>
              </a:solidFill>
              <a:latin typeface="Times New Roman" panose="02020603050405020304" charset="0"/>
            </a:endParaRPr>
          </a:p>
        </p:txBody>
      </p:sp>
      <p:sp>
        <p:nvSpPr>
          <p:cNvPr id="238636" name="流程图: 决策 238635"/>
          <p:cNvSpPr/>
          <p:nvPr/>
        </p:nvSpPr>
        <p:spPr>
          <a:xfrm>
            <a:off x="758825" y="3063875"/>
            <a:ext cx="1082675" cy="517525"/>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38637" name="文本框 238636"/>
          <p:cNvSpPr txBox="1"/>
          <p:nvPr/>
        </p:nvSpPr>
        <p:spPr>
          <a:xfrm>
            <a:off x="533400" y="3048000"/>
            <a:ext cx="533400" cy="274638"/>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238638" name="文本框 238637"/>
          <p:cNvSpPr txBox="1"/>
          <p:nvPr/>
        </p:nvSpPr>
        <p:spPr>
          <a:xfrm>
            <a:off x="877888" y="3140075"/>
            <a:ext cx="852487" cy="3968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组织研讨会决定</a:t>
            </a:r>
            <a:endParaRPr lang="zh-CN" altLang="en-US" sz="1000" dirty="0">
              <a:latin typeface="Times New Roman" panose="02020603050405020304" charset="0"/>
            </a:endParaRPr>
          </a:p>
        </p:txBody>
      </p:sp>
      <p:sp>
        <p:nvSpPr>
          <p:cNvPr id="238639" name="直接连接符 238638"/>
          <p:cNvSpPr/>
          <p:nvPr/>
        </p:nvSpPr>
        <p:spPr>
          <a:xfrm flipV="1">
            <a:off x="406400" y="3327400"/>
            <a:ext cx="381000" cy="0"/>
          </a:xfrm>
          <a:prstGeom prst="line">
            <a:avLst/>
          </a:prstGeom>
          <a:ln w="9525" cap="flat" cmpd="sng">
            <a:solidFill>
              <a:schemeClr val="tx1"/>
            </a:solidFill>
            <a:prstDash val="solid"/>
            <a:headEnd type="triangle" w="med" len="med"/>
            <a:tailEnd type="none" w="med" len="med"/>
          </a:ln>
        </p:spPr>
      </p:sp>
      <p:sp>
        <p:nvSpPr>
          <p:cNvPr id="238640" name="文本框 238639"/>
          <p:cNvSpPr txBox="1"/>
          <p:nvPr/>
        </p:nvSpPr>
        <p:spPr>
          <a:xfrm>
            <a:off x="-38100" y="3098800"/>
            <a:ext cx="638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项目否定</a:t>
            </a:r>
            <a:endParaRPr lang="zh-CN" altLang="en-US" sz="1200" dirty="0">
              <a:solidFill>
                <a:schemeClr val="accent2"/>
              </a:solidFill>
              <a:latin typeface="Times New Roman" panose="02020603050405020304" charset="0"/>
            </a:endParaRPr>
          </a:p>
        </p:txBody>
      </p:sp>
      <p:sp>
        <p:nvSpPr>
          <p:cNvPr id="238641" name="直接连接符 238640"/>
          <p:cNvSpPr/>
          <p:nvPr/>
        </p:nvSpPr>
        <p:spPr>
          <a:xfrm flipV="1">
            <a:off x="558800" y="1346200"/>
            <a:ext cx="0" cy="1981200"/>
          </a:xfrm>
          <a:prstGeom prst="line">
            <a:avLst/>
          </a:prstGeom>
          <a:ln w="9525" cap="flat" cmpd="sng">
            <a:solidFill>
              <a:schemeClr val="tx1"/>
            </a:solidFill>
            <a:prstDash val="solid"/>
            <a:headEnd type="none" w="med" len="med"/>
            <a:tailEnd type="none" w="med" len="med"/>
          </a:ln>
        </p:spPr>
      </p:sp>
      <p:sp>
        <p:nvSpPr>
          <p:cNvPr id="238642" name="直接连接符 238641"/>
          <p:cNvSpPr/>
          <p:nvPr/>
        </p:nvSpPr>
        <p:spPr>
          <a:xfrm>
            <a:off x="558800" y="1346200"/>
            <a:ext cx="228600" cy="0"/>
          </a:xfrm>
          <a:prstGeom prst="line">
            <a:avLst/>
          </a:prstGeom>
          <a:ln w="9525" cap="flat" cmpd="sng">
            <a:solidFill>
              <a:schemeClr val="tx1"/>
            </a:solidFill>
            <a:prstDash val="solid"/>
            <a:headEnd type="none" w="med" len="med"/>
            <a:tailEnd type="triangle" w="med" len="med"/>
          </a:ln>
        </p:spPr>
      </p:sp>
      <p:sp>
        <p:nvSpPr>
          <p:cNvPr id="238643" name="流程图: 决策 238642"/>
          <p:cNvSpPr/>
          <p:nvPr/>
        </p:nvSpPr>
        <p:spPr>
          <a:xfrm>
            <a:off x="1717675" y="5865813"/>
            <a:ext cx="1295400" cy="503237"/>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38644" name="文本框 238643"/>
          <p:cNvSpPr txBox="1"/>
          <p:nvPr/>
        </p:nvSpPr>
        <p:spPr>
          <a:xfrm>
            <a:off x="1952625" y="5937250"/>
            <a:ext cx="852488" cy="3968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召开联席会议评审</a:t>
            </a:r>
            <a:endParaRPr lang="zh-CN" altLang="en-US" sz="1000" dirty="0">
              <a:latin typeface="Times New Roman" panose="02020603050405020304" charset="0"/>
            </a:endParaRPr>
          </a:p>
        </p:txBody>
      </p:sp>
      <p:sp>
        <p:nvSpPr>
          <p:cNvPr id="238645" name="直接连接符 238644"/>
          <p:cNvSpPr/>
          <p:nvPr/>
        </p:nvSpPr>
        <p:spPr>
          <a:xfrm flipH="1" flipV="1">
            <a:off x="5562600" y="762000"/>
            <a:ext cx="0" cy="6019800"/>
          </a:xfrm>
          <a:prstGeom prst="line">
            <a:avLst/>
          </a:prstGeom>
          <a:ln w="9525" cap="flat" cmpd="sng">
            <a:solidFill>
              <a:schemeClr val="tx1"/>
            </a:solidFill>
            <a:prstDash val="solid"/>
            <a:headEnd type="none" w="med" len="med"/>
            <a:tailEnd type="none" w="med" len="med"/>
          </a:ln>
        </p:spPr>
      </p:sp>
      <p:sp>
        <p:nvSpPr>
          <p:cNvPr id="238646" name="文本框 238645"/>
          <p:cNvSpPr txBox="1"/>
          <p:nvPr/>
        </p:nvSpPr>
        <p:spPr>
          <a:xfrm>
            <a:off x="7726363" y="4827588"/>
            <a:ext cx="1243012"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试车</a:t>
            </a:r>
            <a:endParaRPr lang="zh-CN" altLang="en-US" sz="1200" dirty="0">
              <a:solidFill>
                <a:schemeClr val="accent2"/>
              </a:solidFill>
              <a:latin typeface="Times New Roman" panose="02020603050405020304" charset="0"/>
            </a:endParaRPr>
          </a:p>
        </p:txBody>
      </p:sp>
      <p:sp>
        <p:nvSpPr>
          <p:cNvPr id="238647" name="直接连接符 238646"/>
          <p:cNvSpPr/>
          <p:nvPr/>
        </p:nvSpPr>
        <p:spPr>
          <a:xfrm>
            <a:off x="8313738" y="5086350"/>
            <a:ext cx="0" cy="319088"/>
          </a:xfrm>
          <a:prstGeom prst="line">
            <a:avLst/>
          </a:prstGeom>
          <a:ln w="9525" cap="flat" cmpd="sng">
            <a:solidFill>
              <a:schemeClr val="tx1"/>
            </a:solidFill>
            <a:prstDash val="solid"/>
            <a:headEnd type="none" w="med" len="med"/>
            <a:tailEnd type="triangle" w="med" len="med"/>
          </a:ln>
        </p:spPr>
      </p:sp>
      <p:sp>
        <p:nvSpPr>
          <p:cNvPr id="238648" name="文本框 238647"/>
          <p:cNvSpPr txBox="1"/>
          <p:nvPr/>
        </p:nvSpPr>
        <p:spPr>
          <a:xfrm>
            <a:off x="7829550" y="5359400"/>
            <a:ext cx="98583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试生产</a:t>
            </a:r>
            <a:endParaRPr lang="zh-CN" altLang="en-US" sz="1200" dirty="0">
              <a:solidFill>
                <a:schemeClr val="accent2"/>
              </a:solidFill>
              <a:latin typeface="Times New Roman" panose="02020603050405020304" charset="0"/>
            </a:endParaRPr>
          </a:p>
        </p:txBody>
      </p:sp>
      <p:sp>
        <p:nvSpPr>
          <p:cNvPr id="238649" name="直接连接符 238648"/>
          <p:cNvSpPr/>
          <p:nvPr/>
        </p:nvSpPr>
        <p:spPr>
          <a:xfrm>
            <a:off x="8313738" y="5632450"/>
            <a:ext cx="0" cy="319088"/>
          </a:xfrm>
          <a:prstGeom prst="line">
            <a:avLst/>
          </a:prstGeom>
          <a:ln w="9525" cap="flat" cmpd="sng">
            <a:solidFill>
              <a:schemeClr val="tx1"/>
            </a:solidFill>
            <a:prstDash val="solid"/>
            <a:headEnd type="none" w="med" len="med"/>
            <a:tailEnd type="triangle" w="med" len="med"/>
          </a:ln>
        </p:spPr>
      </p:sp>
      <p:sp>
        <p:nvSpPr>
          <p:cNvPr id="238650" name="文本框 238649"/>
          <p:cNvSpPr txBox="1"/>
          <p:nvPr/>
        </p:nvSpPr>
        <p:spPr>
          <a:xfrm>
            <a:off x="7829550" y="5905500"/>
            <a:ext cx="98583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考评验收</a:t>
            </a:r>
            <a:endParaRPr lang="zh-CN" altLang="en-US" sz="1200" dirty="0">
              <a:solidFill>
                <a:schemeClr val="accent2"/>
              </a:solidFill>
              <a:latin typeface="Times New Roman" panose="02020603050405020304" charset="0"/>
            </a:endParaRPr>
          </a:p>
        </p:txBody>
      </p:sp>
      <p:sp>
        <p:nvSpPr>
          <p:cNvPr id="238651" name="文本框 238650"/>
          <p:cNvSpPr txBox="1"/>
          <p:nvPr/>
        </p:nvSpPr>
        <p:spPr>
          <a:xfrm>
            <a:off x="7637463" y="4008438"/>
            <a:ext cx="1374775"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使用单位、技术部、工程部组织竣工验收</a:t>
            </a:r>
            <a:endParaRPr lang="zh-CN" altLang="en-US" sz="1200" dirty="0">
              <a:solidFill>
                <a:schemeClr val="accent2"/>
              </a:solidFill>
              <a:latin typeface="Times New Roman" panose="02020603050405020304" charset="0"/>
            </a:endParaRPr>
          </a:p>
        </p:txBody>
      </p:sp>
      <p:sp>
        <p:nvSpPr>
          <p:cNvPr id="238652" name="直接连接符 238651"/>
          <p:cNvSpPr/>
          <p:nvPr/>
        </p:nvSpPr>
        <p:spPr>
          <a:xfrm>
            <a:off x="8310563" y="6157913"/>
            <a:ext cx="0" cy="319087"/>
          </a:xfrm>
          <a:prstGeom prst="line">
            <a:avLst/>
          </a:prstGeom>
          <a:ln w="9525" cap="flat" cmpd="sng">
            <a:solidFill>
              <a:schemeClr val="tx1"/>
            </a:solidFill>
            <a:prstDash val="solid"/>
            <a:headEnd type="none" w="med" len="med"/>
            <a:tailEnd type="triangle" w="med" len="med"/>
          </a:ln>
        </p:spPr>
      </p:sp>
      <p:sp>
        <p:nvSpPr>
          <p:cNvPr id="238653" name="文本框 238652"/>
          <p:cNvSpPr txBox="1"/>
          <p:nvPr/>
        </p:nvSpPr>
        <p:spPr>
          <a:xfrm>
            <a:off x="7794625" y="6430963"/>
            <a:ext cx="98583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交付生产</a:t>
            </a:r>
            <a:endParaRPr lang="zh-CN" altLang="en-US" sz="1200" dirty="0">
              <a:solidFill>
                <a:schemeClr val="accent2"/>
              </a:solidFill>
              <a:latin typeface="Times New Roman" panose="02020603050405020304" charset="0"/>
            </a:endParaRPr>
          </a:p>
        </p:txBody>
      </p:sp>
      <p:sp>
        <p:nvSpPr>
          <p:cNvPr id="238654" name="直接连接符 238653"/>
          <p:cNvSpPr/>
          <p:nvPr/>
        </p:nvSpPr>
        <p:spPr>
          <a:xfrm flipH="1">
            <a:off x="8323263" y="4648200"/>
            <a:ext cx="0" cy="228600"/>
          </a:xfrm>
          <a:prstGeom prst="line">
            <a:avLst/>
          </a:prstGeom>
          <a:ln w="9525" cap="flat" cmpd="sng">
            <a:solidFill>
              <a:schemeClr val="tx1"/>
            </a:solidFill>
            <a:prstDash val="solid"/>
            <a:headEnd type="none" w="med" len="med"/>
            <a:tailEnd type="triangle" w="med" len="med"/>
          </a:ln>
        </p:spPr>
      </p:sp>
      <p:sp>
        <p:nvSpPr>
          <p:cNvPr id="238655" name="直接连接符 238654"/>
          <p:cNvSpPr/>
          <p:nvPr/>
        </p:nvSpPr>
        <p:spPr>
          <a:xfrm flipV="1">
            <a:off x="7531100" y="4356100"/>
            <a:ext cx="228600" cy="0"/>
          </a:xfrm>
          <a:prstGeom prst="line">
            <a:avLst/>
          </a:prstGeom>
          <a:ln w="9525" cap="flat" cmpd="sng">
            <a:solidFill>
              <a:schemeClr val="tx1"/>
            </a:solidFill>
            <a:prstDash val="solid"/>
            <a:headEnd type="none" w="med" len="med"/>
            <a:tailEnd type="triangle" w="med" len="med"/>
          </a:ln>
        </p:spPr>
      </p:sp>
      <p:sp>
        <p:nvSpPr>
          <p:cNvPr id="238656" name="矩形 238655"/>
          <p:cNvSpPr/>
          <p:nvPr/>
        </p:nvSpPr>
        <p:spPr>
          <a:xfrm>
            <a:off x="736600" y="-63500"/>
            <a:ext cx="1143000" cy="336550"/>
          </a:xfrm>
          <a:prstGeom prst="rect">
            <a:avLst/>
          </a:prstGeom>
          <a:noFill/>
          <a:ln w="9525">
            <a:noFill/>
          </a:ln>
        </p:spPr>
        <p:txBody>
          <a:bodyPr>
            <a:spAutoFit/>
          </a:bodyPr>
          <a:p>
            <a:pPr algn="ctr"/>
            <a:r>
              <a:rPr lang="zh-CN" altLang="en-US" sz="1600" dirty="0">
                <a:latin typeface="Times New Roman" panose="02020603050405020304" charset="0"/>
              </a:rPr>
              <a:t>集       团</a:t>
            </a:r>
            <a:endParaRPr lang="zh-CN" altLang="en-US" sz="1600" dirty="0">
              <a:latin typeface="Times New Roman" panose="02020603050405020304" charset="0"/>
            </a:endParaRPr>
          </a:p>
        </p:txBody>
      </p:sp>
      <p:sp>
        <p:nvSpPr>
          <p:cNvPr id="238657" name="矩形 238656"/>
          <p:cNvSpPr/>
          <p:nvPr/>
        </p:nvSpPr>
        <p:spPr>
          <a:xfrm>
            <a:off x="3022600" y="-63500"/>
            <a:ext cx="1143000" cy="336550"/>
          </a:xfrm>
          <a:prstGeom prst="rect">
            <a:avLst/>
          </a:prstGeom>
          <a:noFill/>
          <a:ln w="9525">
            <a:noFill/>
          </a:ln>
        </p:spPr>
        <p:txBody>
          <a:bodyPr>
            <a:spAutoFit/>
          </a:bodyPr>
          <a:p>
            <a:pPr algn="ctr"/>
            <a:r>
              <a:rPr lang="zh-CN" altLang="en-US" sz="1600" dirty="0">
                <a:latin typeface="Times New Roman" panose="02020603050405020304" charset="0"/>
              </a:rPr>
              <a:t>集       团</a:t>
            </a:r>
            <a:endParaRPr lang="zh-CN" altLang="en-US" sz="1600" dirty="0">
              <a:latin typeface="Times New Roman" panose="02020603050405020304" charset="0"/>
            </a:endParaRPr>
          </a:p>
        </p:txBody>
      </p:sp>
      <p:sp>
        <p:nvSpPr>
          <p:cNvPr id="238658" name="文本框 238657"/>
          <p:cNvSpPr txBox="1"/>
          <p:nvPr/>
        </p:nvSpPr>
        <p:spPr>
          <a:xfrm>
            <a:off x="725488" y="1066800"/>
            <a:ext cx="115411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进行投资可行性调研分析</a:t>
            </a:r>
            <a:endParaRPr lang="zh-CN" altLang="en-US" sz="1200">
              <a:solidFill>
                <a:schemeClr val="accent2"/>
              </a:solidFill>
              <a:latin typeface="Times New Roman" panose="02020603050405020304" charset="0"/>
            </a:endParaRPr>
          </a:p>
        </p:txBody>
      </p:sp>
      <p:sp>
        <p:nvSpPr>
          <p:cNvPr id="238659" name="流程图: 文档 238658"/>
          <p:cNvSpPr/>
          <p:nvPr/>
        </p:nvSpPr>
        <p:spPr>
          <a:xfrm>
            <a:off x="2052638" y="14716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60" name="文本框 238659"/>
          <p:cNvSpPr txBox="1"/>
          <p:nvPr/>
        </p:nvSpPr>
        <p:spPr>
          <a:xfrm>
            <a:off x="2058988" y="14827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分析报告</a:t>
            </a:r>
            <a:endParaRPr lang="zh-CN" altLang="en-US" sz="1200">
              <a:latin typeface="Times New Roman" panose="02020603050405020304" charset="0"/>
            </a:endParaRPr>
          </a:p>
        </p:txBody>
      </p:sp>
      <p:sp>
        <p:nvSpPr>
          <p:cNvPr id="238661" name="直接连接符 238660"/>
          <p:cNvSpPr/>
          <p:nvPr/>
        </p:nvSpPr>
        <p:spPr>
          <a:xfrm>
            <a:off x="2362200" y="1981200"/>
            <a:ext cx="0" cy="319088"/>
          </a:xfrm>
          <a:prstGeom prst="line">
            <a:avLst/>
          </a:prstGeom>
          <a:ln w="9525" cap="flat" cmpd="sng">
            <a:solidFill>
              <a:schemeClr val="tx1"/>
            </a:solidFill>
            <a:prstDash val="solid"/>
            <a:headEnd type="none" w="med" len="med"/>
            <a:tailEnd type="triangle" w="med" len="med"/>
          </a:ln>
        </p:spPr>
      </p:sp>
      <p:sp>
        <p:nvSpPr>
          <p:cNvPr id="238662" name="文本框 238661"/>
          <p:cNvSpPr txBox="1"/>
          <p:nvPr/>
        </p:nvSpPr>
        <p:spPr>
          <a:xfrm>
            <a:off x="1841500" y="2260600"/>
            <a:ext cx="11303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准备可行性研究报告等开发立项报批资料</a:t>
            </a:r>
            <a:endParaRPr lang="zh-CN" altLang="en-US" sz="1200" dirty="0">
              <a:solidFill>
                <a:schemeClr val="accent2"/>
              </a:solidFill>
              <a:latin typeface="Times New Roman" panose="02020603050405020304" charset="0"/>
            </a:endParaRPr>
          </a:p>
        </p:txBody>
      </p:sp>
      <p:sp>
        <p:nvSpPr>
          <p:cNvPr id="238663" name="流程图: 文档 238662"/>
          <p:cNvSpPr/>
          <p:nvPr/>
        </p:nvSpPr>
        <p:spPr>
          <a:xfrm>
            <a:off x="2043113" y="29559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64" name="文本框 238663"/>
          <p:cNvSpPr txBox="1"/>
          <p:nvPr/>
        </p:nvSpPr>
        <p:spPr>
          <a:xfrm>
            <a:off x="2057400" y="2967038"/>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65" name="流程图: 文档 238664"/>
          <p:cNvSpPr/>
          <p:nvPr/>
        </p:nvSpPr>
        <p:spPr>
          <a:xfrm>
            <a:off x="3262313" y="29559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66" name="文本框 238665"/>
          <p:cNvSpPr txBox="1"/>
          <p:nvPr/>
        </p:nvSpPr>
        <p:spPr>
          <a:xfrm>
            <a:off x="3276600" y="2967038"/>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67" name="直接连接符 238666"/>
          <p:cNvSpPr/>
          <p:nvPr/>
        </p:nvSpPr>
        <p:spPr>
          <a:xfrm>
            <a:off x="2647950" y="3200400"/>
            <a:ext cx="609600" cy="0"/>
          </a:xfrm>
          <a:prstGeom prst="line">
            <a:avLst/>
          </a:prstGeom>
          <a:ln w="9525" cap="flat" cmpd="sng">
            <a:solidFill>
              <a:schemeClr val="tx1"/>
            </a:solidFill>
            <a:prstDash val="solid"/>
            <a:headEnd type="none" w="med" len="med"/>
            <a:tailEnd type="triangle" w="med" len="med"/>
          </a:ln>
        </p:spPr>
      </p:sp>
      <p:sp>
        <p:nvSpPr>
          <p:cNvPr id="238668" name="文本框 238667"/>
          <p:cNvSpPr txBox="1"/>
          <p:nvPr/>
        </p:nvSpPr>
        <p:spPr>
          <a:xfrm>
            <a:off x="3046413" y="3644900"/>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报政府进行开发立项</a:t>
            </a:r>
            <a:endParaRPr lang="zh-CN" altLang="en-US" sz="1200" dirty="0">
              <a:solidFill>
                <a:schemeClr val="accent2"/>
              </a:solidFill>
              <a:latin typeface="Times New Roman" panose="02020603050405020304" charset="0"/>
            </a:endParaRPr>
          </a:p>
        </p:txBody>
      </p:sp>
      <p:sp>
        <p:nvSpPr>
          <p:cNvPr id="238669" name="直接连接符 238668"/>
          <p:cNvSpPr/>
          <p:nvPr/>
        </p:nvSpPr>
        <p:spPr>
          <a:xfrm>
            <a:off x="3581400" y="3479800"/>
            <a:ext cx="0" cy="203200"/>
          </a:xfrm>
          <a:prstGeom prst="line">
            <a:avLst/>
          </a:prstGeom>
          <a:ln w="9525" cap="flat" cmpd="sng">
            <a:solidFill>
              <a:schemeClr val="tx1"/>
            </a:solidFill>
            <a:prstDash val="solid"/>
            <a:headEnd type="none" w="med" len="med"/>
            <a:tailEnd type="triangle" w="med" len="med"/>
          </a:ln>
        </p:spPr>
      </p:sp>
      <p:sp>
        <p:nvSpPr>
          <p:cNvPr id="238670" name="流程图: 文档 238669"/>
          <p:cNvSpPr/>
          <p:nvPr/>
        </p:nvSpPr>
        <p:spPr>
          <a:xfrm>
            <a:off x="2043113" y="36464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71" name="文本框 238670"/>
          <p:cNvSpPr txBox="1"/>
          <p:nvPr/>
        </p:nvSpPr>
        <p:spPr>
          <a:xfrm>
            <a:off x="2057400" y="3657600"/>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72" name="直接连接符 238671"/>
          <p:cNvSpPr/>
          <p:nvPr/>
        </p:nvSpPr>
        <p:spPr>
          <a:xfrm>
            <a:off x="2362200" y="4170363"/>
            <a:ext cx="0" cy="203200"/>
          </a:xfrm>
          <a:prstGeom prst="line">
            <a:avLst/>
          </a:prstGeom>
          <a:ln w="9525" cap="flat" cmpd="sng">
            <a:solidFill>
              <a:schemeClr val="tx1"/>
            </a:solidFill>
            <a:prstDash val="solid"/>
            <a:headEnd type="none" w="med" len="med"/>
            <a:tailEnd type="triangle" w="med" len="med"/>
          </a:ln>
        </p:spPr>
      </p:sp>
      <p:sp>
        <p:nvSpPr>
          <p:cNvPr id="238673" name="直接连接符 238672"/>
          <p:cNvSpPr/>
          <p:nvPr/>
        </p:nvSpPr>
        <p:spPr>
          <a:xfrm flipV="1">
            <a:off x="1905000" y="1193800"/>
            <a:ext cx="0" cy="2133600"/>
          </a:xfrm>
          <a:prstGeom prst="line">
            <a:avLst/>
          </a:prstGeom>
          <a:ln w="9525" cap="flat" cmpd="sng">
            <a:solidFill>
              <a:schemeClr val="tx1"/>
            </a:solidFill>
            <a:prstDash val="solid"/>
            <a:headEnd type="none" w="med" len="med"/>
            <a:tailEnd type="none" w="med" len="med"/>
          </a:ln>
        </p:spPr>
      </p:sp>
      <p:sp>
        <p:nvSpPr>
          <p:cNvPr id="238674" name="直接连接符 238673"/>
          <p:cNvSpPr/>
          <p:nvPr/>
        </p:nvSpPr>
        <p:spPr>
          <a:xfrm>
            <a:off x="1905000" y="1193800"/>
            <a:ext cx="457200" cy="0"/>
          </a:xfrm>
          <a:prstGeom prst="line">
            <a:avLst/>
          </a:prstGeom>
          <a:ln w="9525" cap="flat" cmpd="sng">
            <a:solidFill>
              <a:schemeClr val="tx1"/>
            </a:solidFill>
            <a:prstDash val="solid"/>
            <a:headEnd type="none" w="med" len="med"/>
            <a:tailEnd type="none" w="med" len="med"/>
          </a:ln>
        </p:spPr>
      </p:sp>
      <p:sp>
        <p:nvSpPr>
          <p:cNvPr id="238675" name="直接连接符 238674"/>
          <p:cNvSpPr/>
          <p:nvPr/>
        </p:nvSpPr>
        <p:spPr>
          <a:xfrm>
            <a:off x="2362200" y="1193800"/>
            <a:ext cx="0" cy="254000"/>
          </a:xfrm>
          <a:prstGeom prst="line">
            <a:avLst/>
          </a:prstGeom>
          <a:ln w="9525" cap="flat" cmpd="sng">
            <a:solidFill>
              <a:schemeClr val="tx1"/>
            </a:solidFill>
            <a:prstDash val="solid"/>
            <a:headEnd type="none" w="med" len="med"/>
            <a:tailEnd type="triangle" w="med" len="med"/>
          </a:ln>
        </p:spPr>
      </p:sp>
      <p:sp>
        <p:nvSpPr>
          <p:cNvPr id="238676" name="直接连接符 238675"/>
          <p:cNvSpPr/>
          <p:nvPr/>
        </p:nvSpPr>
        <p:spPr>
          <a:xfrm flipH="1">
            <a:off x="2667000" y="3886200"/>
            <a:ext cx="533400" cy="0"/>
          </a:xfrm>
          <a:prstGeom prst="line">
            <a:avLst/>
          </a:prstGeom>
          <a:ln w="9525" cap="flat" cmpd="sng">
            <a:solidFill>
              <a:schemeClr val="tx1"/>
            </a:solidFill>
            <a:prstDash val="solid"/>
            <a:headEnd type="none" w="med" len="med"/>
            <a:tailEnd type="triangle" w="med" len="med"/>
          </a:ln>
        </p:spPr>
      </p:sp>
      <p:sp>
        <p:nvSpPr>
          <p:cNvPr id="238677" name="直接连接符 238676"/>
          <p:cNvSpPr/>
          <p:nvPr/>
        </p:nvSpPr>
        <p:spPr>
          <a:xfrm>
            <a:off x="2362200" y="6781800"/>
            <a:ext cx="3200400" cy="0"/>
          </a:xfrm>
          <a:prstGeom prst="line">
            <a:avLst/>
          </a:prstGeom>
          <a:ln w="9525" cap="flat" cmpd="sng">
            <a:solidFill>
              <a:schemeClr val="tx1"/>
            </a:solidFill>
            <a:prstDash val="solid"/>
            <a:headEnd type="none" w="med" len="med"/>
            <a:tailEnd type="none" w="med" len="med"/>
          </a:ln>
        </p:spPr>
      </p:sp>
      <p:sp>
        <p:nvSpPr>
          <p:cNvPr id="238678" name="直接连接符 238677"/>
          <p:cNvSpPr/>
          <p:nvPr/>
        </p:nvSpPr>
        <p:spPr>
          <a:xfrm flipH="1">
            <a:off x="5181600" y="762000"/>
            <a:ext cx="381000" cy="0"/>
          </a:xfrm>
          <a:prstGeom prst="line">
            <a:avLst/>
          </a:prstGeom>
          <a:ln w="9525" cap="flat" cmpd="sng">
            <a:solidFill>
              <a:schemeClr val="tx1"/>
            </a:solidFill>
            <a:prstDash val="solid"/>
            <a:headEnd type="none" w="med" len="med"/>
            <a:tailEnd type="triangle" w="med" len="med"/>
          </a:ln>
        </p:spPr>
      </p:sp>
      <p:sp>
        <p:nvSpPr>
          <p:cNvPr id="238679" name="流程图: 文档 238678"/>
          <p:cNvSpPr/>
          <p:nvPr/>
        </p:nvSpPr>
        <p:spPr>
          <a:xfrm>
            <a:off x="4570413" y="15890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80" name="文本框 238679"/>
          <p:cNvSpPr txBox="1"/>
          <p:nvPr/>
        </p:nvSpPr>
        <p:spPr>
          <a:xfrm>
            <a:off x="4572000" y="1600200"/>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81" name="流程图: 文档 238680"/>
          <p:cNvSpPr/>
          <p:nvPr/>
        </p:nvSpPr>
        <p:spPr>
          <a:xfrm>
            <a:off x="3262313" y="16383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82" name="文本框 238681"/>
          <p:cNvSpPr txBox="1"/>
          <p:nvPr/>
        </p:nvSpPr>
        <p:spPr>
          <a:xfrm>
            <a:off x="3276600" y="16494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83" name="直接连接符 238682"/>
          <p:cNvSpPr/>
          <p:nvPr/>
        </p:nvSpPr>
        <p:spPr>
          <a:xfrm>
            <a:off x="3581400" y="2162175"/>
            <a:ext cx="0" cy="203200"/>
          </a:xfrm>
          <a:prstGeom prst="line">
            <a:avLst/>
          </a:prstGeom>
          <a:ln w="9525" cap="flat" cmpd="sng">
            <a:solidFill>
              <a:schemeClr val="tx1"/>
            </a:solidFill>
            <a:prstDash val="solid"/>
            <a:headEnd type="none" w="med" len="med"/>
            <a:tailEnd type="triangle" w="med" len="med"/>
          </a:ln>
        </p:spPr>
      </p:sp>
      <p:sp>
        <p:nvSpPr>
          <p:cNvPr id="238684" name="文本框 238683"/>
          <p:cNvSpPr txBox="1"/>
          <p:nvPr/>
        </p:nvSpPr>
        <p:spPr>
          <a:xfrm>
            <a:off x="3046413" y="2311400"/>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报政府进行投资立项</a:t>
            </a:r>
            <a:endParaRPr lang="zh-CN" altLang="en-US" sz="1200" dirty="0">
              <a:solidFill>
                <a:schemeClr val="accent2"/>
              </a:solidFill>
              <a:latin typeface="Times New Roman" panose="02020603050405020304" charset="0"/>
            </a:endParaRPr>
          </a:p>
        </p:txBody>
      </p:sp>
      <p:sp>
        <p:nvSpPr>
          <p:cNvPr id="238685" name="流程图: 文档 238684"/>
          <p:cNvSpPr/>
          <p:nvPr/>
        </p:nvSpPr>
        <p:spPr>
          <a:xfrm>
            <a:off x="4557713" y="22225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86" name="文本框 238685"/>
          <p:cNvSpPr txBox="1"/>
          <p:nvPr/>
        </p:nvSpPr>
        <p:spPr>
          <a:xfrm>
            <a:off x="4572000" y="22336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87" name="直接连接符 238686"/>
          <p:cNvSpPr/>
          <p:nvPr/>
        </p:nvSpPr>
        <p:spPr>
          <a:xfrm>
            <a:off x="4876800" y="2746375"/>
            <a:ext cx="0" cy="203200"/>
          </a:xfrm>
          <a:prstGeom prst="line">
            <a:avLst/>
          </a:prstGeom>
          <a:ln w="9525" cap="flat" cmpd="sng">
            <a:solidFill>
              <a:schemeClr val="tx1"/>
            </a:solidFill>
            <a:prstDash val="solid"/>
            <a:headEnd type="none" w="med" len="med"/>
            <a:tailEnd type="triangle" w="med" len="med"/>
          </a:ln>
        </p:spPr>
      </p:sp>
      <p:sp>
        <p:nvSpPr>
          <p:cNvPr id="238688" name="直接连接符 238687"/>
          <p:cNvSpPr/>
          <p:nvPr/>
        </p:nvSpPr>
        <p:spPr>
          <a:xfrm>
            <a:off x="3943350" y="2552700"/>
            <a:ext cx="609600" cy="0"/>
          </a:xfrm>
          <a:prstGeom prst="line">
            <a:avLst/>
          </a:prstGeom>
          <a:ln w="9525" cap="flat" cmpd="sng">
            <a:solidFill>
              <a:schemeClr val="tx1"/>
            </a:solidFill>
            <a:prstDash val="solid"/>
            <a:headEnd type="none" w="med" len="med"/>
            <a:tailEnd type="triangle" w="med" len="med"/>
          </a:ln>
        </p:spPr>
      </p:sp>
      <p:sp>
        <p:nvSpPr>
          <p:cNvPr id="238689" name="直接连接符 238688"/>
          <p:cNvSpPr/>
          <p:nvPr/>
        </p:nvSpPr>
        <p:spPr>
          <a:xfrm flipH="1">
            <a:off x="3886200" y="1828800"/>
            <a:ext cx="685800" cy="0"/>
          </a:xfrm>
          <a:prstGeom prst="line">
            <a:avLst/>
          </a:prstGeom>
          <a:ln w="9525" cap="flat" cmpd="sng">
            <a:solidFill>
              <a:schemeClr val="tx1"/>
            </a:solidFill>
            <a:prstDash val="solid"/>
            <a:headEnd type="none" w="med" len="med"/>
            <a:tailEnd type="triangle" w="med" len="med"/>
          </a:ln>
        </p:spPr>
      </p:sp>
      <p:sp>
        <p:nvSpPr>
          <p:cNvPr id="238690" name="矩形 238689"/>
          <p:cNvSpPr/>
          <p:nvPr/>
        </p:nvSpPr>
        <p:spPr>
          <a:xfrm>
            <a:off x="4025900" y="5105400"/>
            <a:ext cx="1625600" cy="639763"/>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准备可行性报告、 图纸等施工立项报批资料</a:t>
            </a:r>
            <a:endParaRPr lang="zh-CN" altLang="en-US" sz="1200" dirty="0">
              <a:solidFill>
                <a:schemeClr val="accent2"/>
              </a:solidFill>
              <a:latin typeface="Times New Roman" panose="02020603050405020304" charset="0"/>
            </a:endParaRPr>
          </a:p>
        </p:txBody>
      </p:sp>
      <p:sp>
        <p:nvSpPr>
          <p:cNvPr id="238691" name="直接连接符 238690"/>
          <p:cNvSpPr/>
          <p:nvPr/>
        </p:nvSpPr>
        <p:spPr>
          <a:xfrm>
            <a:off x="4876800" y="4940300"/>
            <a:ext cx="0" cy="203200"/>
          </a:xfrm>
          <a:prstGeom prst="line">
            <a:avLst/>
          </a:prstGeom>
          <a:ln w="9525" cap="flat" cmpd="sng">
            <a:solidFill>
              <a:schemeClr val="tx1"/>
            </a:solidFill>
            <a:prstDash val="solid"/>
            <a:headEnd type="none" w="med" len="med"/>
            <a:tailEnd type="triangle" w="med" len="med"/>
          </a:ln>
        </p:spPr>
      </p:sp>
      <p:sp>
        <p:nvSpPr>
          <p:cNvPr id="238692" name="流程图: 文档 238691"/>
          <p:cNvSpPr/>
          <p:nvPr/>
        </p:nvSpPr>
        <p:spPr>
          <a:xfrm>
            <a:off x="4583113" y="55372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93" name="文本框 238692"/>
          <p:cNvSpPr txBox="1"/>
          <p:nvPr/>
        </p:nvSpPr>
        <p:spPr>
          <a:xfrm>
            <a:off x="4572000" y="55483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94" name="流程图: 文档 238693"/>
          <p:cNvSpPr/>
          <p:nvPr/>
        </p:nvSpPr>
        <p:spPr>
          <a:xfrm>
            <a:off x="3262313" y="55451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95" name="文本框 238694"/>
          <p:cNvSpPr txBox="1"/>
          <p:nvPr/>
        </p:nvSpPr>
        <p:spPr>
          <a:xfrm>
            <a:off x="3276600" y="5556250"/>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696" name="文本框 238695"/>
          <p:cNvSpPr txBox="1"/>
          <p:nvPr/>
        </p:nvSpPr>
        <p:spPr>
          <a:xfrm>
            <a:off x="3046413" y="6234113"/>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报政府进行施工立项</a:t>
            </a:r>
            <a:endParaRPr lang="zh-CN" altLang="en-US" sz="1200" dirty="0">
              <a:solidFill>
                <a:schemeClr val="accent2"/>
              </a:solidFill>
              <a:latin typeface="Times New Roman" panose="02020603050405020304" charset="0"/>
            </a:endParaRPr>
          </a:p>
        </p:txBody>
      </p:sp>
      <p:sp>
        <p:nvSpPr>
          <p:cNvPr id="238697" name="直接连接符 238696"/>
          <p:cNvSpPr/>
          <p:nvPr/>
        </p:nvSpPr>
        <p:spPr>
          <a:xfrm>
            <a:off x="3581400" y="6069013"/>
            <a:ext cx="0" cy="203200"/>
          </a:xfrm>
          <a:prstGeom prst="line">
            <a:avLst/>
          </a:prstGeom>
          <a:ln w="9525" cap="flat" cmpd="sng">
            <a:solidFill>
              <a:schemeClr val="tx1"/>
            </a:solidFill>
            <a:prstDash val="solid"/>
            <a:headEnd type="none" w="med" len="med"/>
            <a:tailEnd type="triangle" w="med" len="med"/>
          </a:ln>
        </p:spPr>
      </p:sp>
      <p:sp>
        <p:nvSpPr>
          <p:cNvPr id="238698" name="流程图: 文档 238697"/>
          <p:cNvSpPr/>
          <p:nvPr/>
        </p:nvSpPr>
        <p:spPr>
          <a:xfrm>
            <a:off x="4583113" y="61817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699" name="文本框 238698"/>
          <p:cNvSpPr txBox="1"/>
          <p:nvPr/>
        </p:nvSpPr>
        <p:spPr>
          <a:xfrm>
            <a:off x="4597400" y="6192838"/>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38700" name="直接连接符 238699"/>
          <p:cNvSpPr/>
          <p:nvPr/>
        </p:nvSpPr>
        <p:spPr>
          <a:xfrm>
            <a:off x="3962400" y="6477000"/>
            <a:ext cx="609600" cy="0"/>
          </a:xfrm>
          <a:prstGeom prst="line">
            <a:avLst/>
          </a:prstGeom>
          <a:ln w="9525" cap="flat" cmpd="sng">
            <a:solidFill>
              <a:schemeClr val="tx1"/>
            </a:solidFill>
            <a:prstDash val="solid"/>
            <a:headEnd type="none" w="med" len="med"/>
            <a:tailEnd type="triangle" w="med" len="med"/>
          </a:ln>
        </p:spPr>
      </p:sp>
      <p:sp>
        <p:nvSpPr>
          <p:cNvPr id="238701" name="直接连接符 238700"/>
          <p:cNvSpPr/>
          <p:nvPr/>
        </p:nvSpPr>
        <p:spPr>
          <a:xfrm flipH="1">
            <a:off x="3886200" y="5715000"/>
            <a:ext cx="685800" cy="0"/>
          </a:xfrm>
          <a:prstGeom prst="line">
            <a:avLst/>
          </a:prstGeom>
          <a:ln w="9525" cap="flat" cmpd="sng">
            <a:solidFill>
              <a:schemeClr val="tx1"/>
            </a:solidFill>
            <a:prstDash val="solid"/>
            <a:headEnd type="none" w="med" len="med"/>
            <a:tailEnd type="triangle" w="med" len="med"/>
          </a:ln>
        </p:spPr>
      </p:sp>
      <p:sp>
        <p:nvSpPr>
          <p:cNvPr id="238702" name="文本框 238701"/>
          <p:cNvSpPr txBox="1"/>
          <p:nvPr/>
        </p:nvSpPr>
        <p:spPr>
          <a:xfrm>
            <a:off x="5561013" y="2324100"/>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编制工程预算</a:t>
            </a:r>
            <a:endParaRPr lang="zh-CN" altLang="en-US" sz="1200" dirty="0">
              <a:solidFill>
                <a:schemeClr val="accent2"/>
              </a:solidFill>
              <a:latin typeface="Times New Roman" panose="02020603050405020304" charset="0"/>
            </a:endParaRPr>
          </a:p>
        </p:txBody>
      </p:sp>
      <p:sp>
        <p:nvSpPr>
          <p:cNvPr id="238703" name="流程图: 文档 238702"/>
          <p:cNvSpPr/>
          <p:nvPr/>
        </p:nvSpPr>
        <p:spPr>
          <a:xfrm>
            <a:off x="5710238" y="1593850"/>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704" name="文本框 238703"/>
          <p:cNvSpPr txBox="1"/>
          <p:nvPr/>
        </p:nvSpPr>
        <p:spPr>
          <a:xfrm>
            <a:off x="5716588" y="16049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38705" name="直接连接符 238704"/>
          <p:cNvSpPr/>
          <p:nvPr/>
        </p:nvSpPr>
        <p:spPr>
          <a:xfrm flipH="1">
            <a:off x="6015038" y="2093913"/>
            <a:ext cx="0" cy="304800"/>
          </a:xfrm>
          <a:prstGeom prst="line">
            <a:avLst/>
          </a:prstGeom>
          <a:ln w="9525" cap="flat" cmpd="sng">
            <a:solidFill>
              <a:schemeClr val="tx1"/>
            </a:solidFill>
            <a:prstDash val="solid"/>
            <a:headEnd type="none" w="med" len="med"/>
            <a:tailEnd type="triangle" w="med" len="med"/>
          </a:ln>
        </p:spPr>
      </p:sp>
      <p:sp>
        <p:nvSpPr>
          <p:cNvPr id="238706" name="直接连接符 238705"/>
          <p:cNvSpPr/>
          <p:nvPr/>
        </p:nvSpPr>
        <p:spPr>
          <a:xfrm flipH="1">
            <a:off x="6019800" y="3241675"/>
            <a:ext cx="0" cy="304800"/>
          </a:xfrm>
          <a:prstGeom prst="line">
            <a:avLst/>
          </a:prstGeom>
          <a:ln w="9525" cap="flat" cmpd="sng">
            <a:solidFill>
              <a:schemeClr val="tx1"/>
            </a:solidFill>
            <a:prstDash val="solid"/>
            <a:headEnd type="none" w="med" len="med"/>
            <a:tailEnd type="triangle" w="med" len="med"/>
          </a:ln>
        </p:spPr>
      </p:sp>
      <p:sp>
        <p:nvSpPr>
          <p:cNvPr id="238707" name="流程图: 文档 238706"/>
          <p:cNvSpPr/>
          <p:nvPr/>
        </p:nvSpPr>
        <p:spPr>
          <a:xfrm>
            <a:off x="5710238" y="2741613"/>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8708" name="文本框 238707"/>
          <p:cNvSpPr txBox="1"/>
          <p:nvPr/>
        </p:nvSpPr>
        <p:spPr>
          <a:xfrm>
            <a:off x="5716588" y="27527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工程预算</a:t>
            </a:r>
            <a:endParaRPr lang="zh-CN" altLang="en-US" sz="1200">
              <a:latin typeface="Times New Roman" panose="02020603050405020304" charset="0"/>
            </a:endParaRPr>
          </a:p>
        </p:txBody>
      </p:sp>
      <p:sp>
        <p:nvSpPr>
          <p:cNvPr id="238709" name="文本框 238708"/>
          <p:cNvSpPr txBox="1"/>
          <p:nvPr/>
        </p:nvSpPr>
        <p:spPr>
          <a:xfrm>
            <a:off x="5573713" y="3470275"/>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预算科长签字</a:t>
            </a:r>
            <a:endParaRPr lang="zh-CN" altLang="en-US" sz="1200" dirty="0">
              <a:solidFill>
                <a:schemeClr val="accent2"/>
              </a:solidFill>
              <a:latin typeface="Times New Roman" panose="02020603050405020304" charset="0"/>
            </a:endParaRPr>
          </a:p>
        </p:txBody>
      </p:sp>
      <p:sp>
        <p:nvSpPr>
          <p:cNvPr id="238710" name="直接连接符 238709"/>
          <p:cNvSpPr/>
          <p:nvPr/>
        </p:nvSpPr>
        <p:spPr>
          <a:xfrm flipH="1">
            <a:off x="6019800" y="3929063"/>
            <a:ext cx="0" cy="304800"/>
          </a:xfrm>
          <a:prstGeom prst="line">
            <a:avLst/>
          </a:prstGeom>
          <a:ln w="9525" cap="flat" cmpd="sng">
            <a:solidFill>
              <a:schemeClr val="tx1"/>
            </a:solidFill>
            <a:prstDash val="solid"/>
            <a:headEnd type="none" w="med" len="med"/>
            <a:tailEnd type="triangle" w="med" len="med"/>
          </a:ln>
        </p:spPr>
      </p:sp>
      <p:sp>
        <p:nvSpPr>
          <p:cNvPr id="238711" name="文本框 238710"/>
          <p:cNvSpPr txBox="1"/>
          <p:nvPr/>
        </p:nvSpPr>
        <p:spPr>
          <a:xfrm>
            <a:off x="5521325" y="4191000"/>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结算留存做复核、结算</a:t>
            </a:r>
            <a:endParaRPr lang="zh-CN" altLang="en-US" sz="1200" dirty="0">
              <a:solidFill>
                <a:schemeClr val="accent2"/>
              </a:solidFill>
              <a:latin typeface="Times New Roman" panose="02020603050405020304" charset="0"/>
            </a:endParaRPr>
          </a:p>
        </p:txBody>
      </p:sp>
      <p:sp>
        <p:nvSpPr>
          <p:cNvPr id="238712" name="直接连接符 238711"/>
          <p:cNvSpPr/>
          <p:nvPr/>
        </p:nvSpPr>
        <p:spPr>
          <a:xfrm>
            <a:off x="5181600" y="6477000"/>
            <a:ext cx="457200" cy="0"/>
          </a:xfrm>
          <a:prstGeom prst="line">
            <a:avLst/>
          </a:prstGeom>
          <a:ln w="28575" cap="flat" cmpd="sng">
            <a:solidFill>
              <a:srgbClr val="FF3300"/>
            </a:solidFill>
            <a:prstDash val="solid"/>
            <a:headEnd type="none" w="med" len="med"/>
            <a:tailEnd type="none" w="med" len="med"/>
          </a:ln>
        </p:spPr>
      </p:sp>
      <p:sp>
        <p:nvSpPr>
          <p:cNvPr id="238713" name="直接连接符 238712"/>
          <p:cNvSpPr/>
          <p:nvPr/>
        </p:nvSpPr>
        <p:spPr>
          <a:xfrm flipV="1">
            <a:off x="5638800" y="1371600"/>
            <a:ext cx="0" cy="5105400"/>
          </a:xfrm>
          <a:prstGeom prst="line">
            <a:avLst/>
          </a:prstGeom>
          <a:ln w="28575" cap="flat" cmpd="sng">
            <a:solidFill>
              <a:srgbClr val="FF3300"/>
            </a:solidFill>
            <a:prstDash val="solid"/>
            <a:headEnd type="none" w="med" len="med"/>
            <a:tailEnd type="none" w="med" len="med"/>
          </a:ln>
        </p:spPr>
      </p:sp>
      <p:sp>
        <p:nvSpPr>
          <p:cNvPr id="238714" name="直接连接符 238713"/>
          <p:cNvSpPr/>
          <p:nvPr/>
        </p:nvSpPr>
        <p:spPr>
          <a:xfrm>
            <a:off x="5638800" y="1371600"/>
            <a:ext cx="381000" cy="0"/>
          </a:xfrm>
          <a:prstGeom prst="line">
            <a:avLst/>
          </a:prstGeom>
          <a:ln w="28575" cap="flat" cmpd="sng">
            <a:solidFill>
              <a:srgbClr val="FF3300"/>
            </a:solidFill>
            <a:prstDash val="solid"/>
            <a:headEnd type="none" w="med" len="med"/>
            <a:tailEnd type="none" w="med" len="med"/>
          </a:ln>
        </p:spPr>
      </p:sp>
      <p:sp>
        <p:nvSpPr>
          <p:cNvPr id="238715" name="直接连接符 238714"/>
          <p:cNvSpPr/>
          <p:nvPr/>
        </p:nvSpPr>
        <p:spPr>
          <a:xfrm>
            <a:off x="6019800" y="1371600"/>
            <a:ext cx="0" cy="228600"/>
          </a:xfrm>
          <a:prstGeom prst="line">
            <a:avLst/>
          </a:prstGeom>
          <a:ln w="28575" cap="flat" cmpd="sng">
            <a:solidFill>
              <a:srgbClr val="FF3300"/>
            </a:solidFill>
            <a:prstDash val="solid"/>
            <a:headEnd type="none" w="med" len="med"/>
            <a:tailEnd type="triangle" w="med" len="med"/>
          </a:ln>
        </p:spPr>
      </p:sp>
      <p:sp>
        <p:nvSpPr>
          <p:cNvPr id="238716" name="直接连接符 238715"/>
          <p:cNvSpPr/>
          <p:nvPr/>
        </p:nvSpPr>
        <p:spPr>
          <a:xfrm>
            <a:off x="6324600" y="3733800"/>
            <a:ext cx="533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9618" name="文本框 239617"/>
          <p:cNvSpPr txBox="1"/>
          <p:nvPr/>
        </p:nvSpPr>
        <p:spPr>
          <a:xfrm>
            <a:off x="0" y="0"/>
            <a:ext cx="428625" cy="29718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CC"/>
                </a:solidFill>
                <a:latin typeface="Times New Roman" panose="02020603050405020304" charset="0"/>
              </a:rPr>
              <a:t>收购兼并工作流程</a:t>
            </a:r>
            <a:endParaRPr lang="zh-CN" altLang="en-US" sz="1600" b="1">
              <a:solidFill>
                <a:srgbClr val="0066CC"/>
              </a:solidFill>
              <a:latin typeface="Times New Roman" panose="02020603050405020304" charset="0"/>
            </a:endParaRPr>
          </a:p>
        </p:txBody>
      </p:sp>
      <p:sp>
        <p:nvSpPr>
          <p:cNvPr id="239619" name="文本框 239618"/>
          <p:cNvSpPr txBox="1"/>
          <p:nvPr/>
        </p:nvSpPr>
        <p:spPr>
          <a:xfrm>
            <a:off x="1766888" y="696913"/>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收购兼并项目</a:t>
            </a:r>
            <a:endParaRPr lang="zh-CN" altLang="en-US" sz="1200" dirty="0">
              <a:solidFill>
                <a:schemeClr val="accent2"/>
              </a:solidFill>
              <a:latin typeface="Times New Roman" panose="02020603050405020304" charset="0"/>
            </a:endParaRPr>
          </a:p>
        </p:txBody>
      </p:sp>
      <p:sp>
        <p:nvSpPr>
          <p:cNvPr id="239620" name="直接连接符 239619"/>
          <p:cNvSpPr/>
          <p:nvPr/>
        </p:nvSpPr>
        <p:spPr>
          <a:xfrm>
            <a:off x="2224088" y="1847850"/>
            <a:ext cx="0" cy="319088"/>
          </a:xfrm>
          <a:prstGeom prst="line">
            <a:avLst/>
          </a:prstGeom>
          <a:ln w="9525" cap="flat" cmpd="sng">
            <a:solidFill>
              <a:schemeClr val="tx1"/>
            </a:solidFill>
            <a:prstDash val="solid"/>
            <a:headEnd type="none" w="med" len="med"/>
            <a:tailEnd type="triangle" w="med" len="med"/>
          </a:ln>
        </p:spPr>
      </p:sp>
      <p:sp>
        <p:nvSpPr>
          <p:cNvPr id="239621" name="直接连接符 239620"/>
          <p:cNvSpPr/>
          <p:nvPr/>
        </p:nvSpPr>
        <p:spPr>
          <a:xfrm>
            <a:off x="2224088" y="2971800"/>
            <a:ext cx="0" cy="319088"/>
          </a:xfrm>
          <a:prstGeom prst="line">
            <a:avLst/>
          </a:prstGeom>
          <a:ln w="9525" cap="flat" cmpd="sng">
            <a:solidFill>
              <a:schemeClr val="tx1"/>
            </a:solidFill>
            <a:prstDash val="solid"/>
            <a:headEnd type="none" w="med" len="med"/>
            <a:tailEnd type="triangle" w="med" len="med"/>
          </a:ln>
        </p:spPr>
      </p:sp>
      <p:sp>
        <p:nvSpPr>
          <p:cNvPr id="239622" name="文本框 239621"/>
          <p:cNvSpPr txBox="1"/>
          <p:nvPr/>
        </p:nvSpPr>
        <p:spPr>
          <a:xfrm>
            <a:off x="1695450" y="3962400"/>
            <a:ext cx="10477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进行投资   谈判、磋商</a:t>
            </a:r>
            <a:endParaRPr lang="zh-CN" altLang="en-US" sz="1200" dirty="0">
              <a:solidFill>
                <a:schemeClr val="accent2"/>
              </a:solidFill>
              <a:latin typeface="Times New Roman" panose="02020603050405020304" charset="0"/>
            </a:endParaRPr>
          </a:p>
        </p:txBody>
      </p:sp>
      <p:sp>
        <p:nvSpPr>
          <p:cNvPr id="239623" name="直接连接符 239622"/>
          <p:cNvSpPr/>
          <p:nvPr/>
        </p:nvSpPr>
        <p:spPr>
          <a:xfrm>
            <a:off x="2224088" y="1162050"/>
            <a:ext cx="0" cy="319088"/>
          </a:xfrm>
          <a:prstGeom prst="line">
            <a:avLst/>
          </a:prstGeom>
          <a:ln w="9525" cap="flat" cmpd="sng">
            <a:solidFill>
              <a:schemeClr val="tx1"/>
            </a:solidFill>
            <a:prstDash val="solid"/>
            <a:headEnd type="none" w="med" len="med"/>
            <a:tailEnd type="triangle" w="med" len="med"/>
          </a:ln>
        </p:spPr>
      </p:sp>
      <p:sp>
        <p:nvSpPr>
          <p:cNvPr id="239624" name="流程图: 文档 239623"/>
          <p:cNvSpPr/>
          <p:nvPr/>
        </p:nvSpPr>
        <p:spPr>
          <a:xfrm>
            <a:off x="1914525" y="24415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9625" name="文本框 239624"/>
          <p:cNvSpPr txBox="1"/>
          <p:nvPr/>
        </p:nvSpPr>
        <p:spPr>
          <a:xfrm>
            <a:off x="1863725" y="2452688"/>
            <a:ext cx="7461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可行性报告</a:t>
            </a:r>
            <a:endParaRPr lang="zh-CN" altLang="en-US" sz="1200">
              <a:latin typeface="Times New Roman" panose="02020603050405020304" charset="0"/>
            </a:endParaRPr>
          </a:p>
        </p:txBody>
      </p:sp>
      <p:sp>
        <p:nvSpPr>
          <p:cNvPr id="239626" name="矩形 239625"/>
          <p:cNvSpPr/>
          <p:nvPr/>
        </p:nvSpPr>
        <p:spPr>
          <a:xfrm>
            <a:off x="1631950" y="2152650"/>
            <a:ext cx="1250950" cy="274638"/>
          </a:xfrm>
          <a:prstGeom prst="rect">
            <a:avLst/>
          </a:prstGeom>
          <a:noFill/>
          <a:ln w="9525">
            <a:noFill/>
          </a:ln>
        </p:spPr>
        <p:txBody>
          <a:bodyPr wrap="none" anchor="t">
            <a:spAutoFit/>
          </a:bodyPr>
          <a:p>
            <a:r>
              <a:rPr lang="zh-CN" altLang="en-US" sz="1200" dirty="0">
                <a:solidFill>
                  <a:schemeClr val="accent2"/>
                </a:solidFill>
                <a:latin typeface="Times New Roman" panose="02020603050405020304" charset="0"/>
              </a:rPr>
              <a:t>撰写可行性报告</a:t>
            </a:r>
            <a:endParaRPr lang="zh-CN" altLang="en-US" sz="1200" dirty="0">
              <a:solidFill>
                <a:schemeClr val="accent2"/>
              </a:solidFill>
              <a:latin typeface="Times New Roman" panose="02020603050405020304" charset="0"/>
            </a:endParaRPr>
          </a:p>
        </p:txBody>
      </p:sp>
      <p:sp>
        <p:nvSpPr>
          <p:cNvPr id="239627" name="流程图: 决策 239626"/>
          <p:cNvSpPr/>
          <p:nvPr/>
        </p:nvSpPr>
        <p:spPr>
          <a:xfrm>
            <a:off x="1584325" y="3290888"/>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39628" name="文本框 239627"/>
          <p:cNvSpPr txBox="1"/>
          <p:nvPr/>
        </p:nvSpPr>
        <p:spPr>
          <a:xfrm>
            <a:off x="1309688" y="3457575"/>
            <a:ext cx="533400" cy="274638"/>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239629" name="文本框 239628"/>
          <p:cNvSpPr txBox="1"/>
          <p:nvPr/>
        </p:nvSpPr>
        <p:spPr>
          <a:xfrm>
            <a:off x="1801813" y="3309938"/>
            <a:ext cx="852487" cy="3968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组织研讨会决定</a:t>
            </a:r>
            <a:endParaRPr lang="zh-CN" altLang="en-US" sz="1000" dirty="0">
              <a:latin typeface="Times New Roman" panose="02020603050405020304" charset="0"/>
            </a:endParaRPr>
          </a:p>
        </p:txBody>
      </p:sp>
      <p:sp>
        <p:nvSpPr>
          <p:cNvPr id="239630" name="直接连接符 239629"/>
          <p:cNvSpPr/>
          <p:nvPr/>
        </p:nvSpPr>
        <p:spPr>
          <a:xfrm flipV="1">
            <a:off x="1066800" y="3476625"/>
            <a:ext cx="533400" cy="0"/>
          </a:xfrm>
          <a:prstGeom prst="line">
            <a:avLst/>
          </a:prstGeom>
          <a:ln w="9525" cap="flat" cmpd="sng">
            <a:solidFill>
              <a:schemeClr val="tx1"/>
            </a:solidFill>
            <a:prstDash val="solid"/>
            <a:headEnd type="triangle" w="med" len="med"/>
            <a:tailEnd type="none" w="med" len="med"/>
          </a:ln>
        </p:spPr>
      </p:sp>
      <p:sp>
        <p:nvSpPr>
          <p:cNvPr id="239631" name="文本框 239630"/>
          <p:cNvSpPr txBox="1"/>
          <p:nvPr/>
        </p:nvSpPr>
        <p:spPr>
          <a:xfrm>
            <a:off x="533400" y="3276600"/>
            <a:ext cx="638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项目否定</a:t>
            </a:r>
            <a:endParaRPr lang="zh-CN" altLang="en-US" sz="1200" dirty="0">
              <a:solidFill>
                <a:schemeClr val="accent2"/>
              </a:solidFill>
              <a:latin typeface="Times New Roman" panose="02020603050405020304" charset="0"/>
            </a:endParaRPr>
          </a:p>
        </p:txBody>
      </p:sp>
      <p:sp>
        <p:nvSpPr>
          <p:cNvPr id="239632" name="直接连接符 239631"/>
          <p:cNvSpPr/>
          <p:nvPr/>
        </p:nvSpPr>
        <p:spPr>
          <a:xfrm flipV="1">
            <a:off x="1295400" y="1676400"/>
            <a:ext cx="0" cy="1795463"/>
          </a:xfrm>
          <a:prstGeom prst="line">
            <a:avLst/>
          </a:prstGeom>
          <a:ln w="9525" cap="flat" cmpd="sng">
            <a:solidFill>
              <a:schemeClr val="tx1"/>
            </a:solidFill>
            <a:prstDash val="solid"/>
            <a:headEnd type="none" w="med" len="med"/>
            <a:tailEnd type="none" w="med" len="med"/>
          </a:ln>
        </p:spPr>
      </p:sp>
      <p:sp>
        <p:nvSpPr>
          <p:cNvPr id="239633" name="直接连接符 239632"/>
          <p:cNvSpPr/>
          <p:nvPr/>
        </p:nvSpPr>
        <p:spPr>
          <a:xfrm>
            <a:off x="1295400" y="1676400"/>
            <a:ext cx="319088" cy="0"/>
          </a:xfrm>
          <a:prstGeom prst="line">
            <a:avLst/>
          </a:prstGeom>
          <a:ln w="9525" cap="flat" cmpd="sng">
            <a:solidFill>
              <a:schemeClr val="tx1"/>
            </a:solidFill>
            <a:prstDash val="solid"/>
            <a:headEnd type="none" w="med" len="med"/>
            <a:tailEnd type="triangle" w="med" len="med"/>
          </a:ln>
        </p:spPr>
      </p:sp>
      <p:sp>
        <p:nvSpPr>
          <p:cNvPr id="239634" name="直接连接符 239633"/>
          <p:cNvSpPr/>
          <p:nvPr/>
        </p:nvSpPr>
        <p:spPr>
          <a:xfrm>
            <a:off x="2224088" y="3681413"/>
            <a:ext cx="0" cy="319087"/>
          </a:xfrm>
          <a:prstGeom prst="line">
            <a:avLst/>
          </a:prstGeom>
          <a:ln w="9525" cap="flat" cmpd="sng">
            <a:solidFill>
              <a:schemeClr val="tx1"/>
            </a:solidFill>
            <a:prstDash val="solid"/>
            <a:headEnd type="none" w="med" len="med"/>
            <a:tailEnd type="triangle" w="med" len="med"/>
          </a:ln>
        </p:spPr>
      </p:sp>
      <p:sp>
        <p:nvSpPr>
          <p:cNvPr id="239635" name="文本框 239634"/>
          <p:cNvSpPr txBox="1"/>
          <p:nvPr/>
        </p:nvSpPr>
        <p:spPr>
          <a:xfrm flipH="1">
            <a:off x="2141538" y="3697288"/>
            <a:ext cx="608012"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39636" name="文本框 239635"/>
          <p:cNvSpPr txBox="1"/>
          <p:nvPr/>
        </p:nvSpPr>
        <p:spPr>
          <a:xfrm>
            <a:off x="1358900" y="182563"/>
            <a:ext cx="46482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集团规划发展部          相关部门或分子公司</a:t>
            </a:r>
            <a:endParaRPr lang="zh-CN" altLang="en-US" sz="1600" dirty="0">
              <a:latin typeface="Times New Roman" panose="02020603050405020304" charset="0"/>
            </a:endParaRPr>
          </a:p>
        </p:txBody>
      </p:sp>
      <p:sp>
        <p:nvSpPr>
          <p:cNvPr id="239637" name="直接连接符 239636"/>
          <p:cNvSpPr/>
          <p:nvPr/>
        </p:nvSpPr>
        <p:spPr>
          <a:xfrm>
            <a:off x="1371600" y="457200"/>
            <a:ext cx="3962400" cy="0"/>
          </a:xfrm>
          <a:prstGeom prst="line">
            <a:avLst/>
          </a:prstGeom>
          <a:ln w="9525" cap="flat" cmpd="sng">
            <a:solidFill>
              <a:schemeClr val="tx1"/>
            </a:solidFill>
            <a:prstDash val="solid"/>
            <a:headEnd type="none" w="med" len="med"/>
            <a:tailEnd type="none" w="med" len="med"/>
          </a:ln>
        </p:spPr>
      </p:sp>
      <p:sp>
        <p:nvSpPr>
          <p:cNvPr id="239638" name="文本框 239637"/>
          <p:cNvSpPr txBox="1"/>
          <p:nvPr/>
        </p:nvSpPr>
        <p:spPr>
          <a:xfrm>
            <a:off x="1685925" y="4724400"/>
            <a:ext cx="104775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签定协议</a:t>
            </a:r>
            <a:endParaRPr lang="zh-CN" altLang="en-US" sz="1200" dirty="0">
              <a:solidFill>
                <a:schemeClr val="accent2"/>
              </a:solidFill>
              <a:latin typeface="Times New Roman" panose="02020603050405020304" charset="0"/>
            </a:endParaRPr>
          </a:p>
        </p:txBody>
      </p:sp>
      <p:sp>
        <p:nvSpPr>
          <p:cNvPr id="239639" name="直接连接符 239638"/>
          <p:cNvSpPr/>
          <p:nvPr/>
        </p:nvSpPr>
        <p:spPr>
          <a:xfrm>
            <a:off x="2214563" y="4443413"/>
            <a:ext cx="0" cy="319087"/>
          </a:xfrm>
          <a:prstGeom prst="line">
            <a:avLst/>
          </a:prstGeom>
          <a:ln w="9525" cap="flat" cmpd="sng">
            <a:solidFill>
              <a:schemeClr val="tx1"/>
            </a:solidFill>
            <a:prstDash val="solid"/>
            <a:headEnd type="none" w="med" len="med"/>
            <a:tailEnd type="triangle" w="med" len="med"/>
          </a:ln>
        </p:spPr>
      </p:sp>
      <p:sp>
        <p:nvSpPr>
          <p:cNvPr id="239640" name="文本框 239639"/>
          <p:cNvSpPr txBox="1"/>
          <p:nvPr/>
        </p:nvSpPr>
        <p:spPr>
          <a:xfrm flipH="1">
            <a:off x="2132013" y="4459288"/>
            <a:ext cx="608012"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39641" name="文本框 239640"/>
          <p:cNvSpPr txBox="1"/>
          <p:nvPr/>
        </p:nvSpPr>
        <p:spPr>
          <a:xfrm>
            <a:off x="3663950" y="5524500"/>
            <a:ext cx="11334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具体实施接收</a:t>
            </a:r>
            <a:endParaRPr lang="zh-CN" altLang="en-US" sz="1200" dirty="0">
              <a:solidFill>
                <a:schemeClr val="accent2"/>
              </a:solidFill>
              <a:latin typeface="Times New Roman" panose="02020603050405020304" charset="0"/>
            </a:endParaRPr>
          </a:p>
        </p:txBody>
      </p:sp>
      <p:sp>
        <p:nvSpPr>
          <p:cNvPr id="239642" name="直接连接符 239641"/>
          <p:cNvSpPr/>
          <p:nvPr/>
        </p:nvSpPr>
        <p:spPr>
          <a:xfrm>
            <a:off x="4216400" y="5772150"/>
            <a:ext cx="0" cy="319088"/>
          </a:xfrm>
          <a:prstGeom prst="line">
            <a:avLst/>
          </a:prstGeom>
          <a:ln w="9525" cap="flat" cmpd="sng">
            <a:solidFill>
              <a:schemeClr val="tx1"/>
            </a:solidFill>
            <a:prstDash val="solid"/>
            <a:headEnd type="none" w="med" len="med"/>
            <a:tailEnd type="triangle" w="med" len="med"/>
          </a:ln>
        </p:spPr>
      </p:sp>
      <p:sp>
        <p:nvSpPr>
          <p:cNvPr id="239643" name="文本框 239642"/>
          <p:cNvSpPr txBox="1"/>
          <p:nvPr/>
        </p:nvSpPr>
        <p:spPr>
          <a:xfrm>
            <a:off x="3649663" y="6053138"/>
            <a:ext cx="11334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纳入公司内部管理</a:t>
            </a:r>
            <a:endParaRPr lang="zh-CN" altLang="en-US" sz="1200" dirty="0">
              <a:solidFill>
                <a:schemeClr val="accent2"/>
              </a:solidFill>
              <a:latin typeface="Times New Roman" panose="02020603050405020304" charset="0"/>
            </a:endParaRPr>
          </a:p>
        </p:txBody>
      </p:sp>
      <p:sp>
        <p:nvSpPr>
          <p:cNvPr id="239644" name="直接连接符 239643"/>
          <p:cNvSpPr/>
          <p:nvPr/>
        </p:nvSpPr>
        <p:spPr>
          <a:xfrm>
            <a:off x="2578100" y="5253038"/>
            <a:ext cx="1282700" cy="4762"/>
          </a:xfrm>
          <a:prstGeom prst="line">
            <a:avLst/>
          </a:prstGeom>
          <a:ln w="9525" cap="flat" cmpd="sng">
            <a:solidFill>
              <a:schemeClr val="tx1"/>
            </a:solidFill>
            <a:prstDash val="solid"/>
            <a:headEnd type="triangle" w="med" len="med"/>
            <a:tailEnd type="triangle" w="med" len="med"/>
          </a:ln>
        </p:spPr>
      </p:sp>
      <p:sp>
        <p:nvSpPr>
          <p:cNvPr id="239645" name="文本框 239644"/>
          <p:cNvSpPr txBox="1"/>
          <p:nvPr/>
        </p:nvSpPr>
        <p:spPr>
          <a:xfrm>
            <a:off x="1665288" y="1447800"/>
            <a:ext cx="115411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进行投资可行性调研分析</a:t>
            </a:r>
            <a:endParaRPr lang="zh-CN" altLang="en-US" sz="1200">
              <a:solidFill>
                <a:schemeClr val="accent2"/>
              </a:solidFill>
              <a:latin typeface="Times New Roman" panose="02020603050405020304" charset="0"/>
            </a:endParaRPr>
          </a:p>
        </p:txBody>
      </p:sp>
      <p:sp>
        <p:nvSpPr>
          <p:cNvPr id="239646" name="文本框 239645"/>
          <p:cNvSpPr txBox="1"/>
          <p:nvPr/>
        </p:nvSpPr>
        <p:spPr>
          <a:xfrm>
            <a:off x="1651000" y="5130800"/>
            <a:ext cx="11334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进行交接</a:t>
            </a:r>
            <a:endParaRPr lang="zh-CN" altLang="en-US" sz="1200">
              <a:solidFill>
                <a:schemeClr val="accent2"/>
              </a:solidFill>
              <a:latin typeface="Times New Roman" panose="02020603050405020304" charset="0"/>
            </a:endParaRPr>
          </a:p>
        </p:txBody>
      </p:sp>
      <p:sp>
        <p:nvSpPr>
          <p:cNvPr id="239647" name="直接连接符 239646"/>
          <p:cNvSpPr/>
          <p:nvPr/>
        </p:nvSpPr>
        <p:spPr>
          <a:xfrm>
            <a:off x="2209800" y="4953000"/>
            <a:ext cx="0" cy="228600"/>
          </a:xfrm>
          <a:prstGeom prst="line">
            <a:avLst/>
          </a:prstGeom>
          <a:ln w="9525" cap="flat" cmpd="sng">
            <a:solidFill>
              <a:schemeClr val="tx1"/>
            </a:solidFill>
            <a:prstDash val="solid"/>
            <a:headEnd type="none" w="med" len="med"/>
            <a:tailEnd type="triangle" w="med" len="med"/>
          </a:ln>
        </p:spPr>
      </p:sp>
      <p:sp>
        <p:nvSpPr>
          <p:cNvPr id="239648" name="文本框 239647"/>
          <p:cNvSpPr txBox="1"/>
          <p:nvPr/>
        </p:nvSpPr>
        <p:spPr>
          <a:xfrm>
            <a:off x="3667125" y="5105400"/>
            <a:ext cx="11334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进行交接</a:t>
            </a:r>
            <a:endParaRPr lang="zh-CN" altLang="en-US" sz="1200">
              <a:solidFill>
                <a:schemeClr val="accent2"/>
              </a:solidFill>
              <a:latin typeface="Times New Roman" panose="02020603050405020304" charset="0"/>
            </a:endParaRPr>
          </a:p>
        </p:txBody>
      </p:sp>
      <p:sp>
        <p:nvSpPr>
          <p:cNvPr id="239649" name="直接连接符 239648"/>
          <p:cNvSpPr/>
          <p:nvPr/>
        </p:nvSpPr>
        <p:spPr>
          <a:xfrm>
            <a:off x="4213225" y="5334000"/>
            <a:ext cx="0" cy="2286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0642" name="文本框 240641"/>
          <p:cNvSpPr txBox="1"/>
          <p:nvPr/>
        </p:nvSpPr>
        <p:spPr>
          <a:xfrm>
            <a:off x="0" y="0"/>
            <a:ext cx="428625" cy="29718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CC"/>
                </a:solidFill>
                <a:latin typeface="Times New Roman" panose="02020603050405020304" charset="0"/>
              </a:rPr>
              <a:t>新建工厂项目工作流程</a:t>
            </a:r>
            <a:endParaRPr lang="zh-CN" altLang="en-US" sz="1600" b="1">
              <a:solidFill>
                <a:srgbClr val="0066CC"/>
              </a:solidFill>
              <a:latin typeface="Times New Roman" panose="02020603050405020304" charset="0"/>
            </a:endParaRPr>
          </a:p>
        </p:txBody>
      </p:sp>
      <p:sp>
        <p:nvSpPr>
          <p:cNvPr id="240643" name="文本框 240642"/>
          <p:cNvSpPr txBox="1"/>
          <p:nvPr/>
        </p:nvSpPr>
        <p:spPr>
          <a:xfrm>
            <a:off x="1104900" y="220663"/>
            <a:ext cx="74295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规划发展部     人事行政部        技术部              财务部             工程部              新工厂</a:t>
            </a:r>
            <a:endParaRPr lang="zh-CN" altLang="en-US" sz="1600" dirty="0">
              <a:latin typeface="Times New Roman" panose="02020603050405020304" charset="0"/>
            </a:endParaRPr>
          </a:p>
        </p:txBody>
      </p:sp>
      <p:sp>
        <p:nvSpPr>
          <p:cNvPr id="240644" name="直接连接符 240643"/>
          <p:cNvSpPr/>
          <p:nvPr/>
        </p:nvSpPr>
        <p:spPr>
          <a:xfrm>
            <a:off x="471488" y="482600"/>
            <a:ext cx="8686800" cy="0"/>
          </a:xfrm>
          <a:prstGeom prst="line">
            <a:avLst/>
          </a:prstGeom>
          <a:ln w="9525" cap="flat" cmpd="sng">
            <a:solidFill>
              <a:schemeClr val="tx1"/>
            </a:solidFill>
            <a:prstDash val="solid"/>
            <a:headEnd type="none" w="med" len="med"/>
            <a:tailEnd type="none" w="med" len="med"/>
          </a:ln>
        </p:spPr>
      </p:sp>
      <p:sp>
        <p:nvSpPr>
          <p:cNvPr id="240645" name="文本框 240644"/>
          <p:cNvSpPr txBox="1"/>
          <p:nvPr/>
        </p:nvSpPr>
        <p:spPr>
          <a:xfrm>
            <a:off x="381000" y="53340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提出设想</a:t>
            </a:r>
            <a:endParaRPr lang="zh-CN" altLang="en-US" sz="1200" dirty="0">
              <a:solidFill>
                <a:schemeClr val="accent2"/>
              </a:solidFill>
              <a:latin typeface="Times New Roman" panose="02020603050405020304" charset="0"/>
            </a:endParaRPr>
          </a:p>
        </p:txBody>
      </p:sp>
      <p:sp>
        <p:nvSpPr>
          <p:cNvPr id="240646" name="直接连接符 240645"/>
          <p:cNvSpPr/>
          <p:nvPr/>
        </p:nvSpPr>
        <p:spPr>
          <a:xfrm>
            <a:off x="1674813" y="1447800"/>
            <a:ext cx="0" cy="319088"/>
          </a:xfrm>
          <a:prstGeom prst="line">
            <a:avLst/>
          </a:prstGeom>
          <a:ln w="9525" cap="flat" cmpd="sng">
            <a:solidFill>
              <a:schemeClr val="tx1"/>
            </a:solidFill>
            <a:prstDash val="solid"/>
            <a:headEnd type="none" w="med" len="med"/>
            <a:tailEnd type="triangle" w="med" len="med"/>
          </a:ln>
        </p:spPr>
      </p:sp>
      <p:sp>
        <p:nvSpPr>
          <p:cNvPr id="240647" name="直接连接符 240646"/>
          <p:cNvSpPr/>
          <p:nvPr/>
        </p:nvSpPr>
        <p:spPr>
          <a:xfrm>
            <a:off x="1674813" y="2730500"/>
            <a:ext cx="0" cy="319088"/>
          </a:xfrm>
          <a:prstGeom prst="line">
            <a:avLst/>
          </a:prstGeom>
          <a:ln w="9525" cap="flat" cmpd="sng">
            <a:solidFill>
              <a:schemeClr val="tx1"/>
            </a:solidFill>
            <a:prstDash val="solid"/>
            <a:headEnd type="none" w="med" len="med"/>
            <a:tailEnd type="triangle" w="med" len="med"/>
          </a:ln>
        </p:spPr>
      </p:sp>
      <p:sp>
        <p:nvSpPr>
          <p:cNvPr id="240648" name="文本框 240647"/>
          <p:cNvSpPr txBox="1"/>
          <p:nvPr/>
        </p:nvSpPr>
        <p:spPr>
          <a:xfrm>
            <a:off x="3729038" y="533400"/>
            <a:ext cx="9286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初步设计</a:t>
            </a:r>
            <a:endParaRPr lang="zh-CN" altLang="en-US" sz="1200" dirty="0">
              <a:solidFill>
                <a:schemeClr val="accent2"/>
              </a:solidFill>
              <a:latin typeface="Times New Roman" panose="02020603050405020304" charset="0"/>
            </a:endParaRPr>
          </a:p>
        </p:txBody>
      </p:sp>
      <p:sp>
        <p:nvSpPr>
          <p:cNvPr id="240649" name="流程图: 文档 240648"/>
          <p:cNvSpPr/>
          <p:nvPr/>
        </p:nvSpPr>
        <p:spPr>
          <a:xfrm>
            <a:off x="3871913" y="788988"/>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650" name="文本框 240649"/>
          <p:cNvSpPr txBox="1"/>
          <p:nvPr/>
        </p:nvSpPr>
        <p:spPr>
          <a:xfrm>
            <a:off x="3878263" y="8001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施工草纸</a:t>
            </a:r>
            <a:endParaRPr lang="zh-CN" altLang="en-US" sz="1200">
              <a:latin typeface="Times New Roman" panose="02020603050405020304" charset="0"/>
            </a:endParaRPr>
          </a:p>
        </p:txBody>
      </p:sp>
      <p:sp>
        <p:nvSpPr>
          <p:cNvPr id="240651" name="直接连接符 240650"/>
          <p:cNvSpPr/>
          <p:nvPr/>
        </p:nvSpPr>
        <p:spPr>
          <a:xfrm flipH="1">
            <a:off x="4191000" y="1273175"/>
            <a:ext cx="0" cy="228600"/>
          </a:xfrm>
          <a:prstGeom prst="line">
            <a:avLst/>
          </a:prstGeom>
          <a:ln w="9525" cap="flat" cmpd="sng">
            <a:solidFill>
              <a:schemeClr val="tx1"/>
            </a:solidFill>
            <a:prstDash val="solid"/>
            <a:headEnd type="none" w="med" len="med"/>
            <a:tailEnd type="triangle" w="med" len="med"/>
          </a:ln>
        </p:spPr>
      </p:sp>
      <p:sp>
        <p:nvSpPr>
          <p:cNvPr id="240652" name="直接连接符 240651"/>
          <p:cNvSpPr/>
          <p:nvPr/>
        </p:nvSpPr>
        <p:spPr>
          <a:xfrm>
            <a:off x="4194175" y="1658938"/>
            <a:ext cx="0" cy="228600"/>
          </a:xfrm>
          <a:prstGeom prst="line">
            <a:avLst/>
          </a:prstGeom>
          <a:ln w="9525" cap="flat" cmpd="sng">
            <a:solidFill>
              <a:schemeClr val="tx1"/>
            </a:solidFill>
            <a:prstDash val="solid"/>
            <a:headEnd type="none" w="med" len="med"/>
            <a:tailEnd type="triangle" w="med" len="med"/>
          </a:ln>
        </p:spPr>
      </p:sp>
      <p:sp>
        <p:nvSpPr>
          <p:cNvPr id="240653" name="文本框 240652"/>
          <p:cNvSpPr txBox="1"/>
          <p:nvPr/>
        </p:nvSpPr>
        <p:spPr>
          <a:xfrm>
            <a:off x="2436813" y="5167313"/>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报政府进行投资立项</a:t>
            </a:r>
            <a:endParaRPr lang="zh-CN" altLang="en-US" sz="1200" dirty="0">
              <a:solidFill>
                <a:schemeClr val="accent2"/>
              </a:solidFill>
              <a:latin typeface="Times New Roman" panose="02020603050405020304" charset="0"/>
            </a:endParaRPr>
          </a:p>
        </p:txBody>
      </p:sp>
      <p:sp>
        <p:nvSpPr>
          <p:cNvPr id="240654" name="文本框 240653"/>
          <p:cNvSpPr txBox="1"/>
          <p:nvPr/>
        </p:nvSpPr>
        <p:spPr>
          <a:xfrm>
            <a:off x="3505200" y="1417638"/>
            <a:ext cx="13747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组织专家评审</a:t>
            </a:r>
            <a:endParaRPr lang="zh-CN" altLang="en-US" sz="1200" dirty="0">
              <a:solidFill>
                <a:schemeClr val="accent2"/>
              </a:solidFill>
              <a:latin typeface="Times New Roman" panose="02020603050405020304" charset="0"/>
            </a:endParaRPr>
          </a:p>
        </p:txBody>
      </p:sp>
      <p:sp>
        <p:nvSpPr>
          <p:cNvPr id="240655" name="文本框 240654"/>
          <p:cNvSpPr txBox="1"/>
          <p:nvPr/>
        </p:nvSpPr>
        <p:spPr>
          <a:xfrm>
            <a:off x="3729038" y="1828800"/>
            <a:ext cx="9286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施工设计</a:t>
            </a:r>
            <a:endParaRPr lang="zh-CN" altLang="en-US" sz="1200" dirty="0">
              <a:solidFill>
                <a:schemeClr val="accent2"/>
              </a:solidFill>
              <a:latin typeface="Times New Roman" panose="02020603050405020304" charset="0"/>
            </a:endParaRPr>
          </a:p>
        </p:txBody>
      </p:sp>
      <p:sp>
        <p:nvSpPr>
          <p:cNvPr id="240656" name="直接连接符 240655"/>
          <p:cNvSpPr/>
          <p:nvPr/>
        </p:nvSpPr>
        <p:spPr>
          <a:xfrm flipH="1">
            <a:off x="6781800" y="3340100"/>
            <a:ext cx="0" cy="228600"/>
          </a:xfrm>
          <a:prstGeom prst="line">
            <a:avLst/>
          </a:prstGeom>
          <a:ln w="9525" cap="flat" cmpd="sng">
            <a:solidFill>
              <a:schemeClr val="tx1"/>
            </a:solidFill>
            <a:prstDash val="solid"/>
            <a:headEnd type="none" w="med" len="med"/>
            <a:tailEnd type="triangle" w="med" len="med"/>
          </a:ln>
        </p:spPr>
      </p:sp>
      <p:sp>
        <p:nvSpPr>
          <p:cNvPr id="240659" name="流程图: 文档 240658"/>
          <p:cNvSpPr/>
          <p:nvPr/>
        </p:nvSpPr>
        <p:spPr>
          <a:xfrm>
            <a:off x="3881438" y="2100263"/>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660" name="文本框 240659"/>
          <p:cNvSpPr txBox="1"/>
          <p:nvPr/>
        </p:nvSpPr>
        <p:spPr>
          <a:xfrm>
            <a:off x="3887788" y="21113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40661" name="流程图: 文档 240660"/>
          <p:cNvSpPr/>
          <p:nvPr/>
        </p:nvSpPr>
        <p:spPr>
          <a:xfrm>
            <a:off x="1365250" y="22066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662" name="文本框 240661"/>
          <p:cNvSpPr txBox="1"/>
          <p:nvPr/>
        </p:nvSpPr>
        <p:spPr>
          <a:xfrm>
            <a:off x="1371600" y="221773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分析报告</a:t>
            </a:r>
            <a:endParaRPr lang="zh-CN" altLang="en-US" sz="1200">
              <a:latin typeface="Times New Roman" panose="02020603050405020304" charset="0"/>
            </a:endParaRPr>
          </a:p>
        </p:txBody>
      </p:sp>
      <p:sp>
        <p:nvSpPr>
          <p:cNvPr id="240663" name="矩形 240662"/>
          <p:cNvSpPr/>
          <p:nvPr/>
        </p:nvSpPr>
        <p:spPr>
          <a:xfrm>
            <a:off x="1062038" y="1765300"/>
            <a:ext cx="1236662" cy="457200"/>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撰写新建厂    投资分析报告</a:t>
            </a:r>
            <a:endParaRPr lang="zh-CN" altLang="en-US" sz="1200" dirty="0">
              <a:solidFill>
                <a:schemeClr val="accent2"/>
              </a:solidFill>
              <a:latin typeface="Times New Roman" panose="02020603050405020304" charset="0"/>
            </a:endParaRPr>
          </a:p>
        </p:txBody>
      </p:sp>
      <p:sp>
        <p:nvSpPr>
          <p:cNvPr id="240664" name="流程图: 决策 240663"/>
          <p:cNvSpPr/>
          <p:nvPr/>
        </p:nvSpPr>
        <p:spPr>
          <a:xfrm>
            <a:off x="1022350" y="3051175"/>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40665" name="文本框 240664"/>
          <p:cNvSpPr txBox="1"/>
          <p:nvPr/>
        </p:nvSpPr>
        <p:spPr>
          <a:xfrm>
            <a:off x="1689100" y="3454400"/>
            <a:ext cx="533400" cy="274638"/>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40666" name="文本框 240665"/>
          <p:cNvSpPr txBox="1"/>
          <p:nvPr/>
        </p:nvSpPr>
        <p:spPr>
          <a:xfrm>
            <a:off x="760413" y="3230563"/>
            <a:ext cx="533400" cy="274637"/>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240667" name="文本框 240666"/>
          <p:cNvSpPr txBox="1"/>
          <p:nvPr/>
        </p:nvSpPr>
        <p:spPr>
          <a:xfrm>
            <a:off x="1243013" y="3063875"/>
            <a:ext cx="852487" cy="3968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组织研讨会决定</a:t>
            </a:r>
            <a:endParaRPr lang="zh-CN" altLang="en-US" sz="1000" dirty="0">
              <a:latin typeface="Times New Roman" panose="02020603050405020304" charset="0"/>
            </a:endParaRPr>
          </a:p>
        </p:txBody>
      </p:sp>
      <p:sp>
        <p:nvSpPr>
          <p:cNvPr id="240668" name="直接连接符 240667"/>
          <p:cNvSpPr/>
          <p:nvPr/>
        </p:nvSpPr>
        <p:spPr>
          <a:xfrm>
            <a:off x="508000" y="3241675"/>
            <a:ext cx="533400" cy="0"/>
          </a:xfrm>
          <a:prstGeom prst="line">
            <a:avLst/>
          </a:prstGeom>
          <a:ln w="9525" cap="flat" cmpd="sng">
            <a:solidFill>
              <a:schemeClr val="tx1"/>
            </a:solidFill>
            <a:prstDash val="solid"/>
            <a:headEnd type="triangle" w="med" len="med"/>
            <a:tailEnd type="none" w="med" len="med"/>
          </a:ln>
        </p:spPr>
      </p:sp>
      <p:sp>
        <p:nvSpPr>
          <p:cNvPr id="240669" name="文本框 240668"/>
          <p:cNvSpPr txBox="1"/>
          <p:nvPr/>
        </p:nvSpPr>
        <p:spPr>
          <a:xfrm>
            <a:off x="47625" y="3238500"/>
            <a:ext cx="638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项目否定</a:t>
            </a:r>
            <a:endParaRPr lang="zh-CN" altLang="en-US" sz="1200" dirty="0">
              <a:solidFill>
                <a:schemeClr val="accent2"/>
              </a:solidFill>
              <a:latin typeface="Times New Roman" panose="02020603050405020304" charset="0"/>
            </a:endParaRPr>
          </a:p>
        </p:txBody>
      </p:sp>
      <p:sp>
        <p:nvSpPr>
          <p:cNvPr id="240670" name="直接连接符 240669"/>
          <p:cNvSpPr/>
          <p:nvPr/>
        </p:nvSpPr>
        <p:spPr>
          <a:xfrm flipV="1">
            <a:off x="698500" y="1168400"/>
            <a:ext cx="0" cy="2057400"/>
          </a:xfrm>
          <a:prstGeom prst="line">
            <a:avLst/>
          </a:prstGeom>
          <a:ln w="9525" cap="flat" cmpd="sng">
            <a:solidFill>
              <a:schemeClr val="tx1"/>
            </a:solidFill>
            <a:prstDash val="solid"/>
            <a:headEnd type="none" w="med" len="med"/>
            <a:tailEnd type="none" w="med" len="med"/>
          </a:ln>
        </p:spPr>
      </p:sp>
      <p:sp>
        <p:nvSpPr>
          <p:cNvPr id="240671" name="直接连接符 240670"/>
          <p:cNvSpPr/>
          <p:nvPr/>
        </p:nvSpPr>
        <p:spPr>
          <a:xfrm>
            <a:off x="698500" y="1168400"/>
            <a:ext cx="366713" cy="0"/>
          </a:xfrm>
          <a:prstGeom prst="line">
            <a:avLst/>
          </a:prstGeom>
          <a:ln w="9525" cap="flat" cmpd="sng">
            <a:solidFill>
              <a:schemeClr val="tx1"/>
            </a:solidFill>
            <a:prstDash val="solid"/>
            <a:headEnd type="none" w="med" len="med"/>
            <a:tailEnd type="triangle" w="med" len="med"/>
          </a:ln>
        </p:spPr>
      </p:sp>
      <p:sp>
        <p:nvSpPr>
          <p:cNvPr id="240672" name="直接连接符 240671"/>
          <p:cNvSpPr/>
          <p:nvPr/>
        </p:nvSpPr>
        <p:spPr>
          <a:xfrm flipH="1">
            <a:off x="1981200" y="5318125"/>
            <a:ext cx="533400" cy="0"/>
          </a:xfrm>
          <a:prstGeom prst="line">
            <a:avLst/>
          </a:prstGeom>
          <a:ln w="9525" cap="flat" cmpd="sng">
            <a:solidFill>
              <a:schemeClr val="tx1"/>
            </a:solidFill>
            <a:prstDash val="solid"/>
            <a:headEnd type="none" w="med" len="med"/>
            <a:tailEnd type="triangle" w="med" len="med"/>
          </a:ln>
        </p:spPr>
      </p:sp>
      <p:sp>
        <p:nvSpPr>
          <p:cNvPr id="240673" name="文本框 240672"/>
          <p:cNvSpPr txBox="1"/>
          <p:nvPr/>
        </p:nvSpPr>
        <p:spPr>
          <a:xfrm>
            <a:off x="2008188" y="5084763"/>
            <a:ext cx="609600"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40674" name="文本框 240673"/>
          <p:cNvSpPr txBox="1"/>
          <p:nvPr/>
        </p:nvSpPr>
        <p:spPr>
          <a:xfrm>
            <a:off x="7477125" y="4217988"/>
            <a:ext cx="1243013"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试车</a:t>
            </a:r>
            <a:endParaRPr lang="zh-CN" altLang="en-US" sz="1200" dirty="0">
              <a:solidFill>
                <a:schemeClr val="accent2"/>
              </a:solidFill>
              <a:latin typeface="Times New Roman" panose="02020603050405020304" charset="0"/>
            </a:endParaRPr>
          </a:p>
        </p:txBody>
      </p:sp>
      <p:sp>
        <p:nvSpPr>
          <p:cNvPr id="240675" name="直接连接符 240674"/>
          <p:cNvSpPr/>
          <p:nvPr/>
        </p:nvSpPr>
        <p:spPr>
          <a:xfrm>
            <a:off x="8064500" y="4476750"/>
            <a:ext cx="0" cy="319088"/>
          </a:xfrm>
          <a:prstGeom prst="line">
            <a:avLst/>
          </a:prstGeom>
          <a:ln w="9525" cap="flat" cmpd="sng">
            <a:solidFill>
              <a:schemeClr val="tx1"/>
            </a:solidFill>
            <a:prstDash val="solid"/>
            <a:headEnd type="none" w="med" len="med"/>
            <a:tailEnd type="triangle" w="med" len="med"/>
          </a:ln>
        </p:spPr>
      </p:sp>
      <p:sp>
        <p:nvSpPr>
          <p:cNvPr id="240676" name="文本框 240675"/>
          <p:cNvSpPr txBox="1"/>
          <p:nvPr/>
        </p:nvSpPr>
        <p:spPr>
          <a:xfrm>
            <a:off x="7580313" y="4749800"/>
            <a:ext cx="98583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试生产</a:t>
            </a:r>
            <a:endParaRPr lang="zh-CN" altLang="en-US" sz="1200" dirty="0">
              <a:solidFill>
                <a:schemeClr val="accent2"/>
              </a:solidFill>
              <a:latin typeface="Times New Roman" panose="02020603050405020304" charset="0"/>
            </a:endParaRPr>
          </a:p>
        </p:txBody>
      </p:sp>
      <p:sp>
        <p:nvSpPr>
          <p:cNvPr id="240677" name="直接连接符 240676"/>
          <p:cNvSpPr/>
          <p:nvPr/>
        </p:nvSpPr>
        <p:spPr>
          <a:xfrm>
            <a:off x="8064500" y="5022850"/>
            <a:ext cx="0" cy="319088"/>
          </a:xfrm>
          <a:prstGeom prst="line">
            <a:avLst/>
          </a:prstGeom>
          <a:ln w="9525" cap="flat" cmpd="sng">
            <a:solidFill>
              <a:schemeClr val="tx1"/>
            </a:solidFill>
            <a:prstDash val="solid"/>
            <a:headEnd type="none" w="med" len="med"/>
            <a:tailEnd type="triangle" w="med" len="med"/>
          </a:ln>
        </p:spPr>
      </p:sp>
      <p:sp>
        <p:nvSpPr>
          <p:cNvPr id="240678" name="文本框 240677"/>
          <p:cNvSpPr txBox="1"/>
          <p:nvPr/>
        </p:nvSpPr>
        <p:spPr>
          <a:xfrm>
            <a:off x="7580313" y="5295900"/>
            <a:ext cx="98583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考评验收</a:t>
            </a:r>
            <a:endParaRPr lang="zh-CN" altLang="en-US" sz="1200" dirty="0">
              <a:solidFill>
                <a:schemeClr val="accent2"/>
              </a:solidFill>
              <a:latin typeface="Times New Roman" panose="02020603050405020304" charset="0"/>
            </a:endParaRPr>
          </a:p>
        </p:txBody>
      </p:sp>
      <p:sp>
        <p:nvSpPr>
          <p:cNvPr id="240679" name="文本框 240678"/>
          <p:cNvSpPr txBox="1"/>
          <p:nvPr/>
        </p:nvSpPr>
        <p:spPr>
          <a:xfrm>
            <a:off x="7388225" y="3398838"/>
            <a:ext cx="1374775"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使用单位、技术部、工程部组织竣工验收</a:t>
            </a:r>
            <a:endParaRPr lang="zh-CN" altLang="en-US" sz="1200" dirty="0">
              <a:solidFill>
                <a:schemeClr val="accent2"/>
              </a:solidFill>
              <a:latin typeface="Times New Roman" panose="02020603050405020304" charset="0"/>
            </a:endParaRPr>
          </a:p>
        </p:txBody>
      </p:sp>
      <p:sp>
        <p:nvSpPr>
          <p:cNvPr id="240680" name="直接连接符 240679"/>
          <p:cNvSpPr/>
          <p:nvPr/>
        </p:nvSpPr>
        <p:spPr>
          <a:xfrm>
            <a:off x="8061325" y="5548313"/>
            <a:ext cx="0" cy="319087"/>
          </a:xfrm>
          <a:prstGeom prst="line">
            <a:avLst/>
          </a:prstGeom>
          <a:ln w="9525" cap="flat" cmpd="sng">
            <a:solidFill>
              <a:schemeClr val="tx1"/>
            </a:solidFill>
            <a:prstDash val="solid"/>
            <a:headEnd type="none" w="med" len="med"/>
            <a:tailEnd type="triangle" w="med" len="med"/>
          </a:ln>
        </p:spPr>
      </p:sp>
      <p:sp>
        <p:nvSpPr>
          <p:cNvPr id="240681" name="文本框 240680"/>
          <p:cNvSpPr txBox="1"/>
          <p:nvPr/>
        </p:nvSpPr>
        <p:spPr>
          <a:xfrm>
            <a:off x="7545388" y="5821363"/>
            <a:ext cx="98583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交付生产</a:t>
            </a:r>
            <a:endParaRPr lang="zh-CN" altLang="en-US" sz="1200" dirty="0">
              <a:solidFill>
                <a:schemeClr val="accent2"/>
              </a:solidFill>
              <a:latin typeface="Times New Roman" panose="02020603050405020304" charset="0"/>
            </a:endParaRPr>
          </a:p>
        </p:txBody>
      </p:sp>
      <p:sp>
        <p:nvSpPr>
          <p:cNvPr id="240682" name="直接连接符 240681"/>
          <p:cNvSpPr/>
          <p:nvPr/>
        </p:nvSpPr>
        <p:spPr>
          <a:xfrm flipH="1">
            <a:off x="8074025" y="4038600"/>
            <a:ext cx="0" cy="228600"/>
          </a:xfrm>
          <a:prstGeom prst="line">
            <a:avLst/>
          </a:prstGeom>
          <a:ln w="9525" cap="flat" cmpd="sng">
            <a:solidFill>
              <a:schemeClr val="tx1"/>
            </a:solidFill>
            <a:prstDash val="solid"/>
            <a:headEnd type="none" w="med" len="med"/>
            <a:tailEnd type="triangle" w="med" len="med"/>
          </a:ln>
        </p:spPr>
      </p:sp>
      <p:sp>
        <p:nvSpPr>
          <p:cNvPr id="240683" name="文本框 240682"/>
          <p:cNvSpPr txBox="1"/>
          <p:nvPr/>
        </p:nvSpPr>
        <p:spPr>
          <a:xfrm>
            <a:off x="1143000" y="3730625"/>
            <a:ext cx="11303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准备可行性研究报告等投资立项报批资料</a:t>
            </a:r>
            <a:endParaRPr lang="zh-CN" altLang="en-US" sz="1200" dirty="0">
              <a:solidFill>
                <a:schemeClr val="accent2"/>
              </a:solidFill>
              <a:latin typeface="Times New Roman" panose="02020603050405020304" charset="0"/>
            </a:endParaRPr>
          </a:p>
        </p:txBody>
      </p:sp>
      <p:sp>
        <p:nvSpPr>
          <p:cNvPr id="240684" name="直接连接符 240683"/>
          <p:cNvSpPr/>
          <p:nvPr/>
        </p:nvSpPr>
        <p:spPr>
          <a:xfrm>
            <a:off x="1676400" y="3435350"/>
            <a:ext cx="0" cy="319088"/>
          </a:xfrm>
          <a:prstGeom prst="line">
            <a:avLst/>
          </a:prstGeom>
          <a:ln w="9525" cap="flat" cmpd="sng">
            <a:solidFill>
              <a:schemeClr val="tx1"/>
            </a:solidFill>
            <a:prstDash val="solid"/>
            <a:headEnd type="none" w="med" len="med"/>
            <a:tailEnd type="triangle" w="med" len="med"/>
          </a:ln>
        </p:spPr>
      </p:sp>
      <p:sp>
        <p:nvSpPr>
          <p:cNvPr id="240685" name="流程图: 文档 240684"/>
          <p:cNvSpPr/>
          <p:nvPr/>
        </p:nvSpPr>
        <p:spPr>
          <a:xfrm>
            <a:off x="1357313" y="43815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686" name="文本框 240685"/>
          <p:cNvSpPr txBox="1"/>
          <p:nvPr/>
        </p:nvSpPr>
        <p:spPr>
          <a:xfrm>
            <a:off x="1371600" y="44053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0687" name="文本框 240686"/>
          <p:cNvSpPr txBox="1"/>
          <p:nvPr/>
        </p:nvSpPr>
        <p:spPr>
          <a:xfrm>
            <a:off x="1114425" y="5715000"/>
            <a:ext cx="1146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完成投资建厂土地征用工作</a:t>
            </a:r>
            <a:endParaRPr lang="zh-CN" altLang="en-US" sz="1200" dirty="0">
              <a:solidFill>
                <a:schemeClr val="accent2"/>
              </a:solidFill>
              <a:latin typeface="Times New Roman" panose="02020603050405020304" charset="0"/>
            </a:endParaRPr>
          </a:p>
        </p:txBody>
      </p:sp>
      <p:sp>
        <p:nvSpPr>
          <p:cNvPr id="240688" name="直接连接符 240687"/>
          <p:cNvSpPr/>
          <p:nvPr/>
        </p:nvSpPr>
        <p:spPr>
          <a:xfrm>
            <a:off x="5867400" y="3035300"/>
            <a:ext cx="596900" cy="0"/>
          </a:xfrm>
          <a:prstGeom prst="line">
            <a:avLst/>
          </a:prstGeom>
          <a:ln w="9525" cap="flat" cmpd="sng">
            <a:solidFill>
              <a:schemeClr val="tx1"/>
            </a:solidFill>
            <a:prstDash val="solid"/>
            <a:headEnd type="none" w="med" len="med"/>
            <a:tailEnd type="triangle" w="med" len="med"/>
          </a:ln>
        </p:spPr>
      </p:sp>
      <p:sp>
        <p:nvSpPr>
          <p:cNvPr id="240689" name="直接连接符 240688"/>
          <p:cNvSpPr/>
          <p:nvPr/>
        </p:nvSpPr>
        <p:spPr>
          <a:xfrm flipV="1">
            <a:off x="2209800" y="6477000"/>
            <a:ext cx="2667000" cy="0"/>
          </a:xfrm>
          <a:prstGeom prst="line">
            <a:avLst/>
          </a:prstGeom>
          <a:ln w="9525" cap="flat" cmpd="sng">
            <a:solidFill>
              <a:schemeClr val="tx1"/>
            </a:solidFill>
            <a:prstDash val="solid"/>
            <a:headEnd type="none" w="med" len="med"/>
            <a:tailEnd type="none" w="med" len="med"/>
          </a:ln>
        </p:spPr>
      </p:sp>
      <p:sp>
        <p:nvSpPr>
          <p:cNvPr id="240690" name="直接连接符 240689"/>
          <p:cNvSpPr/>
          <p:nvPr/>
        </p:nvSpPr>
        <p:spPr>
          <a:xfrm flipV="1">
            <a:off x="4876800" y="685800"/>
            <a:ext cx="0" cy="5791200"/>
          </a:xfrm>
          <a:prstGeom prst="line">
            <a:avLst/>
          </a:prstGeom>
          <a:ln w="9525" cap="flat" cmpd="sng">
            <a:solidFill>
              <a:schemeClr val="tx1"/>
            </a:solidFill>
            <a:prstDash val="solid"/>
            <a:headEnd type="none" w="med" len="med"/>
            <a:tailEnd type="none" w="med" len="med"/>
          </a:ln>
        </p:spPr>
      </p:sp>
      <p:sp>
        <p:nvSpPr>
          <p:cNvPr id="240691" name="文本框 240690"/>
          <p:cNvSpPr txBox="1"/>
          <p:nvPr/>
        </p:nvSpPr>
        <p:spPr>
          <a:xfrm>
            <a:off x="1144588" y="990600"/>
            <a:ext cx="115411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进行投资可行性调研分析</a:t>
            </a:r>
            <a:endParaRPr lang="zh-CN" altLang="en-US" sz="1200">
              <a:solidFill>
                <a:schemeClr val="accent2"/>
              </a:solidFill>
              <a:latin typeface="Times New Roman" panose="02020603050405020304" charset="0"/>
            </a:endParaRPr>
          </a:p>
        </p:txBody>
      </p:sp>
      <p:sp>
        <p:nvSpPr>
          <p:cNvPr id="240692" name="矩形 240691"/>
          <p:cNvSpPr/>
          <p:nvPr/>
        </p:nvSpPr>
        <p:spPr>
          <a:xfrm>
            <a:off x="1117600" y="-63500"/>
            <a:ext cx="1143000" cy="336550"/>
          </a:xfrm>
          <a:prstGeom prst="rect">
            <a:avLst/>
          </a:prstGeom>
          <a:noFill/>
          <a:ln w="9525">
            <a:noFill/>
          </a:ln>
        </p:spPr>
        <p:txBody>
          <a:bodyPr>
            <a:spAutoFit/>
          </a:bodyPr>
          <a:p>
            <a:pPr algn="ctr"/>
            <a:r>
              <a:rPr lang="zh-CN" altLang="en-US" sz="1600" dirty="0">
                <a:latin typeface="Times New Roman" panose="02020603050405020304" charset="0"/>
              </a:rPr>
              <a:t>集       团</a:t>
            </a:r>
            <a:endParaRPr lang="zh-CN" altLang="en-US" sz="1600" dirty="0">
              <a:latin typeface="Times New Roman" panose="02020603050405020304" charset="0"/>
            </a:endParaRPr>
          </a:p>
        </p:txBody>
      </p:sp>
      <p:sp>
        <p:nvSpPr>
          <p:cNvPr id="240693" name="矩形 240692"/>
          <p:cNvSpPr/>
          <p:nvPr/>
        </p:nvSpPr>
        <p:spPr>
          <a:xfrm>
            <a:off x="2400300" y="-38100"/>
            <a:ext cx="1143000" cy="336550"/>
          </a:xfrm>
          <a:prstGeom prst="rect">
            <a:avLst/>
          </a:prstGeom>
          <a:noFill/>
          <a:ln w="9525">
            <a:noFill/>
          </a:ln>
        </p:spPr>
        <p:txBody>
          <a:bodyPr>
            <a:spAutoFit/>
          </a:bodyPr>
          <a:p>
            <a:pPr algn="ctr"/>
            <a:r>
              <a:rPr lang="zh-CN" altLang="en-US" sz="1600" dirty="0">
                <a:latin typeface="Times New Roman" panose="02020603050405020304" charset="0"/>
              </a:rPr>
              <a:t>集       团</a:t>
            </a:r>
            <a:endParaRPr lang="zh-CN" altLang="en-US" sz="1600" dirty="0">
              <a:latin typeface="Times New Roman" panose="02020603050405020304" charset="0"/>
            </a:endParaRPr>
          </a:p>
        </p:txBody>
      </p:sp>
      <p:sp>
        <p:nvSpPr>
          <p:cNvPr id="240694" name="流程图: 文档 240693"/>
          <p:cNvSpPr/>
          <p:nvPr/>
        </p:nvSpPr>
        <p:spPr>
          <a:xfrm>
            <a:off x="2678113" y="44196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695" name="文本框 240694"/>
          <p:cNvSpPr txBox="1"/>
          <p:nvPr/>
        </p:nvSpPr>
        <p:spPr>
          <a:xfrm>
            <a:off x="2667000" y="44434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0696" name="直接连接符 240695"/>
          <p:cNvSpPr/>
          <p:nvPr/>
        </p:nvSpPr>
        <p:spPr>
          <a:xfrm>
            <a:off x="2971800" y="4951413"/>
            <a:ext cx="0" cy="242887"/>
          </a:xfrm>
          <a:prstGeom prst="line">
            <a:avLst/>
          </a:prstGeom>
          <a:ln w="9525" cap="flat" cmpd="sng">
            <a:solidFill>
              <a:schemeClr val="tx1"/>
            </a:solidFill>
            <a:prstDash val="solid"/>
            <a:headEnd type="none" w="med" len="med"/>
            <a:tailEnd type="triangle" w="med" len="med"/>
          </a:ln>
        </p:spPr>
      </p:sp>
      <p:sp>
        <p:nvSpPr>
          <p:cNvPr id="240697" name="流程图: 文档 240696"/>
          <p:cNvSpPr/>
          <p:nvPr/>
        </p:nvSpPr>
        <p:spPr>
          <a:xfrm>
            <a:off x="1382713" y="50292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698" name="文本框 240697"/>
          <p:cNvSpPr txBox="1"/>
          <p:nvPr/>
        </p:nvSpPr>
        <p:spPr>
          <a:xfrm>
            <a:off x="1371600" y="50530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0699" name="直接连接符 240698"/>
          <p:cNvSpPr/>
          <p:nvPr/>
        </p:nvSpPr>
        <p:spPr>
          <a:xfrm>
            <a:off x="1676400" y="5548313"/>
            <a:ext cx="0" cy="242887"/>
          </a:xfrm>
          <a:prstGeom prst="line">
            <a:avLst/>
          </a:prstGeom>
          <a:ln w="9525" cap="flat" cmpd="sng">
            <a:solidFill>
              <a:schemeClr val="tx1"/>
            </a:solidFill>
            <a:prstDash val="solid"/>
            <a:headEnd type="none" w="med" len="med"/>
            <a:tailEnd type="triangle" w="med" len="med"/>
          </a:ln>
        </p:spPr>
      </p:sp>
      <p:sp>
        <p:nvSpPr>
          <p:cNvPr id="240700" name="直接连接符 240699"/>
          <p:cNvSpPr/>
          <p:nvPr/>
        </p:nvSpPr>
        <p:spPr>
          <a:xfrm>
            <a:off x="1981200" y="4683125"/>
            <a:ext cx="685800" cy="0"/>
          </a:xfrm>
          <a:prstGeom prst="line">
            <a:avLst/>
          </a:prstGeom>
          <a:ln w="9525" cap="flat" cmpd="sng">
            <a:solidFill>
              <a:schemeClr val="tx1"/>
            </a:solidFill>
            <a:prstDash val="solid"/>
            <a:headEnd type="none" w="med" len="med"/>
            <a:tailEnd type="triangle" w="med" len="med"/>
          </a:ln>
        </p:spPr>
      </p:sp>
      <p:sp>
        <p:nvSpPr>
          <p:cNvPr id="240701" name="直接连接符 240700"/>
          <p:cNvSpPr/>
          <p:nvPr/>
        </p:nvSpPr>
        <p:spPr>
          <a:xfrm flipH="1">
            <a:off x="4495800" y="685800"/>
            <a:ext cx="381000" cy="0"/>
          </a:xfrm>
          <a:prstGeom prst="line">
            <a:avLst/>
          </a:prstGeom>
          <a:ln w="9525" cap="flat" cmpd="sng">
            <a:solidFill>
              <a:schemeClr val="tx1"/>
            </a:solidFill>
            <a:prstDash val="solid"/>
            <a:headEnd type="none" w="med" len="med"/>
            <a:tailEnd type="triangle" w="med" len="med"/>
          </a:ln>
        </p:spPr>
      </p:sp>
      <p:sp>
        <p:nvSpPr>
          <p:cNvPr id="240702" name="矩形 240701"/>
          <p:cNvSpPr/>
          <p:nvPr/>
        </p:nvSpPr>
        <p:spPr>
          <a:xfrm>
            <a:off x="3505200" y="2743200"/>
            <a:ext cx="1371600" cy="639763"/>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准备可行性报告、 图纸等施工立项报批资料</a:t>
            </a:r>
            <a:endParaRPr lang="zh-CN" altLang="en-US" sz="1200" dirty="0">
              <a:solidFill>
                <a:schemeClr val="accent2"/>
              </a:solidFill>
              <a:latin typeface="Times New Roman" panose="02020603050405020304" charset="0"/>
            </a:endParaRPr>
          </a:p>
        </p:txBody>
      </p:sp>
      <p:sp>
        <p:nvSpPr>
          <p:cNvPr id="240703" name="直接连接符 240702"/>
          <p:cNvSpPr/>
          <p:nvPr/>
        </p:nvSpPr>
        <p:spPr>
          <a:xfrm>
            <a:off x="4192588" y="2598738"/>
            <a:ext cx="0" cy="203200"/>
          </a:xfrm>
          <a:prstGeom prst="line">
            <a:avLst/>
          </a:prstGeom>
          <a:ln w="9525" cap="flat" cmpd="sng">
            <a:solidFill>
              <a:schemeClr val="tx1"/>
            </a:solidFill>
            <a:prstDash val="solid"/>
            <a:headEnd type="none" w="med" len="med"/>
            <a:tailEnd type="triangle" w="med" len="med"/>
          </a:ln>
        </p:spPr>
      </p:sp>
      <p:sp>
        <p:nvSpPr>
          <p:cNvPr id="240704" name="流程图: 文档 240703"/>
          <p:cNvSpPr/>
          <p:nvPr/>
        </p:nvSpPr>
        <p:spPr>
          <a:xfrm>
            <a:off x="3898900" y="336073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705" name="文本框 240704"/>
          <p:cNvSpPr txBox="1"/>
          <p:nvPr/>
        </p:nvSpPr>
        <p:spPr>
          <a:xfrm>
            <a:off x="3887788" y="3371850"/>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0706" name="流程图: 文档 240705"/>
          <p:cNvSpPr/>
          <p:nvPr/>
        </p:nvSpPr>
        <p:spPr>
          <a:xfrm>
            <a:off x="2652713" y="32004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707" name="文本框 240706"/>
          <p:cNvSpPr txBox="1"/>
          <p:nvPr/>
        </p:nvSpPr>
        <p:spPr>
          <a:xfrm>
            <a:off x="2667000" y="32115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0708" name="文本框 240707"/>
          <p:cNvSpPr txBox="1"/>
          <p:nvPr/>
        </p:nvSpPr>
        <p:spPr>
          <a:xfrm>
            <a:off x="2438400" y="3883025"/>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报政府进行施工立项</a:t>
            </a:r>
            <a:endParaRPr lang="zh-CN" altLang="en-US" sz="1200" dirty="0">
              <a:solidFill>
                <a:schemeClr val="accent2"/>
              </a:solidFill>
              <a:latin typeface="Times New Roman" panose="02020603050405020304" charset="0"/>
            </a:endParaRPr>
          </a:p>
        </p:txBody>
      </p:sp>
      <p:sp>
        <p:nvSpPr>
          <p:cNvPr id="240709" name="直接连接符 240708"/>
          <p:cNvSpPr/>
          <p:nvPr/>
        </p:nvSpPr>
        <p:spPr>
          <a:xfrm>
            <a:off x="2971800" y="3724275"/>
            <a:ext cx="0" cy="203200"/>
          </a:xfrm>
          <a:prstGeom prst="line">
            <a:avLst/>
          </a:prstGeom>
          <a:ln w="9525" cap="flat" cmpd="sng">
            <a:solidFill>
              <a:schemeClr val="tx1"/>
            </a:solidFill>
            <a:prstDash val="solid"/>
            <a:headEnd type="none" w="med" len="med"/>
            <a:tailEnd type="triangle" w="med" len="med"/>
          </a:ln>
        </p:spPr>
      </p:sp>
      <p:sp>
        <p:nvSpPr>
          <p:cNvPr id="240710" name="流程图: 文档 240709"/>
          <p:cNvSpPr/>
          <p:nvPr/>
        </p:nvSpPr>
        <p:spPr>
          <a:xfrm>
            <a:off x="3898900" y="40052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711" name="文本框 240710"/>
          <p:cNvSpPr txBox="1"/>
          <p:nvPr/>
        </p:nvSpPr>
        <p:spPr>
          <a:xfrm>
            <a:off x="3913188" y="4016375"/>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0712" name="直接连接符 240711"/>
          <p:cNvSpPr/>
          <p:nvPr/>
        </p:nvSpPr>
        <p:spPr>
          <a:xfrm>
            <a:off x="3359150" y="4127500"/>
            <a:ext cx="533400" cy="0"/>
          </a:xfrm>
          <a:prstGeom prst="line">
            <a:avLst/>
          </a:prstGeom>
          <a:ln w="9525" cap="flat" cmpd="sng">
            <a:solidFill>
              <a:schemeClr val="tx1"/>
            </a:solidFill>
            <a:prstDash val="solid"/>
            <a:headEnd type="none" w="med" len="med"/>
            <a:tailEnd type="triangle" w="med" len="med"/>
          </a:ln>
        </p:spPr>
      </p:sp>
      <p:sp>
        <p:nvSpPr>
          <p:cNvPr id="240713" name="直接连接符 240712"/>
          <p:cNvSpPr/>
          <p:nvPr/>
        </p:nvSpPr>
        <p:spPr>
          <a:xfrm>
            <a:off x="4495800" y="4267200"/>
            <a:ext cx="685800" cy="0"/>
          </a:xfrm>
          <a:prstGeom prst="line">
            <a:avLst/>
          </a:prstGeom>
          <a:ln w="28575" cap="flat" cmpd="sng">
            <a:solidFill>
              <a:srgbClr val="FF3300"/>
            </a:solidFill>
            <a:prstDash val="solid"/>
            <a:headEnd type="none" w="med" len="med"/>
            <a:tailEnd type="none" w="med" len="med"/>
          </a:ln>
        </p:spPr>
      </p:sp>
      <p:sp>
        <p:nvSpPr>
          <p:cNvPr id="240714" name="直接连接符 240713"/>
          <p:cNvSpPr/>
          <p:nvPr/>
        </p:nvSpPr>
        <p:spPr>
          <a:xfrm flipH="1">
            <a:off x="3276600" y="3505200"/>
            <a:ext cx="609600" cy="0"/>
          </a:xfrm>
          <a:prstGeom prst="line">
            <a:avLst/>
          </a:prstGeom>
          <a:ln w="9525" cap="flat" cmpd="sng">
            <a:solidFill>
              <a:schemeClr val="tx1"/>
            </a:solidFill>
            <a:prstDash val="solid"/>
            <a:headEnd type="none" w="med" len="med"/>
            <a:tailEnd type="triangle" w="med" len="med"/>
          </a:ln>
        </p:spPr>
      </p:sp>
      <p:sp>
        <p:nvSpPr>
          <p:cNvPr id="240715" name="流程图: 文档 240714"/>
          <p:cNvSpPr/>
          <p:nvPr/>
        </p:nvSpPr>
        <p:spPr>
          <a:xfrm>
            <a:off x="6473825" y="2847975"/>
            <a:ext cx="608013"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716" name="文本框 240715"/>
          <p:cNvSpPr txBox="1"/>
          <p:nvPr/>
        </p:nvSpPr>
        <p:spPr>
          <a:xfrm>
            <a:off x="6480175" y="285908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40717" name="文本框 240716"/>
          <p:cNvSpPr txBox="1"/>
          <p:nvPr/>
        </p:nvSpPr>
        <p:spPr>
          <a:xfrm>
            <a:off x="5103813" y="1638300"/>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编制工程预算</a:t>
            </a:r>
            <a:endParaRPr lang="zh-CN" altLang="en-US" sz="1200" dirty="0">
              <a:solidFill>
                <a:schemeClr val="accent2"/>
              </a:solidFill>
              <a:latin typeface="Times New Roman" panose="02020603050405020304" charset="0"/>
            </a:endParaRPr>
          </a:p>
        </p:txBody>
      </p:sp>
      <p:sp>
        <p:nvSpPr>
          <p:cNvPr id="240718" name="流程图: 文档 240717"/>
          <p:cNvSpPr/>
          <p:nvPr/>
        </p:nvSpPr>
        <p:spPr>
          <a:xfrm>
            <a:off x="5253038" y="908050"/>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719" name="文本框 240718"/>
          <p:cNvSpPr txBox="1"/>
          <p:nvPr/>
        </p:nvSpPr>
        <p:spPr>
          <a:xfrm>
            <a:off x="5259388" y="9191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40720" name="直接连接符 240719"/>
          <p:cNvSpPr/>
          <p:nvPr/>
        </p:nvSpPr>
        <p:spPr>
          <a:xfrm flipH="1">
            <a:off x="5557838" y="1408113"/>
            <a:ext cx="0" cy="304800"/>
          </a:xfrm>
          <a:prstGeom prst="line">
            <a:avLst/>
          </a:prstGeom>
          <a:ln w="9525" cap="flat" cmpd="sng">
            <a:solidFill>
              <a:schemeClr val="tx1"/>
            </a:solidFill>
            <a:prstDash val="solid"/>
            <a:headEnd type="none" w="med" len="med"/>
            <a:tailEnd type="triangle" w="med" len="med"/>
          </a:ln>
        </p:spPr>
      </p:sp>
      <p:sp>
        <p:nvSpPr>
          <p:cNvPr id="240721" name="直接连接符 240720"/>
          <p:cNvSpPr/>
          <p:nvPr/>
        </p:nvSpPr>
        <p:spPr>
          <a:xfrm flipH="1">
            <a:off x="5562600" y="2555875"/>
            <a:ext cx="0" cy="304800"/>
          </a:xfrm>
          <a:prstGeom prst="line">
            <a:avLst/>
          </a:prstGeom>
          <a:ln w="9525" cap="flat" cmpd="sng">
            <a:solidFill>
              <a:schemeClr val="tx1"/>
            </a:solidFill>
            <a:prstDash val="solid"/>
            <a:headEnd type="none" w="med" len="med"/>
            <a:tailEnd type="triangle" w="med" len="med"/>
          </a:ln>
        </p:spPr>
      </p:sp>
      <p:sp>
        <p:nvSpPr>
          <p:cNvPr id="240722" name="流程图: 文档 240721"/>
          <p:cNvSpPr/>
          <p:nvPr/>
        </p:nvSpPr>
        <p:spPr>
          <a:xfrm>
            <a:off x="5253038" y="2055813"/>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0723" name="文本框 240722"/>
          <p:cNvSpPr txBox="1"/>
          <p:nvPr/>
        </p:nvSpPr>
        <p:spPr>
          <a:xfrm>
            <a:off x="5259388" y="20669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工程预算</a:t>
            </a:r>
            <a:endParaRPr lang="zh-CN" altLang="en-US" sz="1200">
              <a:latin typeface="Times New Roman" panose="02020603050405020304" charset="0"/>
            </a:endParaRPr>
          </a:p>
        </p:txBody>
      </p:sp>
      <p:sp>
        <p:nvSpPr>
          <p:cNvPr id="240724" name="文本框 240723"/>
          <p:cNvSpPr txBox="1"/>
          <p:nvPr/>
        </p:nvSpPr>
        <p:spPr>
          <a:xfrm>
            <a:off x="5116513" y="2784475"/>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预算科长签字</a:t>
            </a:r>
            <a:endParaRPr lang="zh-CN" altLang="en-US" sz="1200" dirty="0">
              <a:solidFill>
                <a:schemeClr val="accent2"/>
              </a:solidFill>
              <a:latin typeface="Times New Roman" panose="02020603050405020304" charset="0"/>
            </a:endParaRPr>
          </a:p>
        </p:txBody>
      </p:sp>
      <p:sp>
        <p:nvSpPr>
          <p:cNvPr id="240725" name="直接连接符 240724"/>
          <p:cNvSpPr/>
          <p:nvPr/>
        </p:nvSpPr>
        <p:spPr>
          <a:xfrm flipH="1">
            <a:off x="5562600" y="3243263"/>
            <a:ext cx="0" cy="304800"/>
          </a:xfrm>
          <a:prstGeom prst="line">
            <a:avLst/>
          </a:prstGeom>
          <a:ln w="9525" cap="flat" cmpd="sng">
            <a:solidFill>
              <a:schemeClr val="tx1"/>
            </a:solidFill>
            <a:prstDash val="solid"/>
            <a:headEnd type="none" w="med" len="med"/>
            <a:tailEnd type="triangle" w="med" len="med"/>
          </a:ln>
        </p:spPr>
      </p:sp>
      <p:sp>
        <p:nvSpPr>
          <p:cNvPr id="240726" name="文本框 240725"/>
          <p:cNvSpPr txBox="1"/>
          <p:nvPr/>
        </p:nvSpPr>
        <p:spPr>
          <a:xfrm>
            <a:off x="5064125" y="3505200"/>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结算留存做复核、结算</a:t>
            </a:r>
            <a:endParaRPr lang="zh-CN" altLang="en-US" sz="1200" dirty="0">
              <a:solidFill>
                <a:schemeClr val="accent2"/>
              </a:solidFill>
              <a:latin typeface="Times New Roman" panose="02020603050405020304" charset="0"/>
            </a:endParaRPr>
          </a:p>
        </p:txBody>
      </p:sp>
      <p:sp>
        <p:nvSpPr>
          <p:cNvPr id="240727" name="直接连接符 240726"/>
          <p:cNvSpPr/>
          <p:nvPr/>
        </p:nvSpPr>
        <p:spPr>
          <a:xfrm>
            <a:off x="5181600" y="685800"/>
            <a:ext cx="381000" cy="0"/>
          </a:xfrm>
          <a:prstGeom prst="line">
            <a:avLst/>
          </a:prstGeom>
          <a:ln w="28575" cap="flat" cmpd="sng">
            <a:solidFill>
              <a:srgbClr val="FF3300"/>
            </a:solidFill>
            <a:prstDash val="solid"/>
            <a:headEnd type="none" w="med" len="med"/>
            <a:tailEnd type="none" w="med" len="med"/>
          </a:ln>
        </p:spPr>
      </p:sp>
      <p:sp>
        <p:nvSpPr>
          <p:cNvPr id="240728" name="直接连接符 240727"/>
          <p:cNvSpPr/>
          <p:nvPr/>
        </p:nvSpPr>
        <p:spPr>
          <a:xfrm>
            <a:off x="5562600" y="685800"/>
            <a:ext cx="0" cy="228600"/>
          </a:xfrm>
          <a:prstGeom prst="line">
            <a:avLst/>
          </a:prstGeom>
          <a:ln w="28575" cap="flat" cmpd="sng">
            <a:solidFill>
              <a:srgbClr val="FF3300"/>
            </a:solidFill>
            <a:prstDash val="solid"/>
            <a:headEnd type="none" w="med" len="med"/>
            <a:tailEnd type="triangle" w="med" len="med"/>
          </a:ln>
        </p:spPr>
      </p:sp>
      <p:sp>
        <p:nvSpPr>
          <p:cNvPr id="240729" name="直接连接符 240728"/>
          <p:cNvSpPr/>
          <p:nvPr/>
        </p:nvSpPr>
        <p:spPr>
          <a:xfrm flipV="1">
            <a:off x="5181600" y="685800"/>
            <a:ext cx="0" cy="3581400"/>
          </a:xfrm>
          <a:prstGeom prst="line">
            <a:avLst/>
          </a:prstGeom>
          <a:ln w="28575" cap="flat" cmpd="sng">
            <a:solidFill>
              <a:srgbClr val="FF3300"/>
            </a:solidFill>
            <a:prstDash val="solid"/>
            <a:headEnd type="none" w="med" len="med"/>
            <a:tailEnd type="none" w="med" len="med"/>
          </a:ln>
        </p:spPr>
      </p:sp>
      <p:sp>
        <p:nvSpPr>
          <p:cNvPr id="240730" name="直接连接符 240729"/>
          <p:cNvSpPr/>
          <p:nvPr/>
        </p:nvSpPr>
        <p:spPr>
          <a:xfrm flipV="1">
            <a:off x="7264400" y="3733800"/>
            <a:ext cx="228600" cy="0"/>
          </a:xfrm>
          <a:prstGeom prst="line">
            <a:avLst/>
          </a:prstGeom>
          <a:ln w="9525" cap="flat" cmpd="sng">
            <a:solidFill>
              <a:schemeClr val="tx1"/>
            </a:solidFill>
            <a:prstDash val="solid"/>
            <a:headEnd type="none" w="med" len="med"/>
            <a:tailEnd type="triangle" w="med" len="med"/>
          </a:ln>
        </p:spPr>
      </p:sp>
      <p:sp>
        <p:nvSpPr>
          <p:cNvPr id="240731" name="文本框 240730"/>
          <p:cNvSpPr txBox="1"/>
          <p:nvPr/>
        </p:nvSpPr>
        <p:spPr>
          <a:xfrm>
            <a:off x="1117600" y="6299200"/>
            <a:ext cx="11461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完成交接工作</a:t>
            </a:r>
            <a:endParaRPr lang="zh-CN" altLang="en-US" sz="1200" dirty="0">
              <a:solidFill>
                <a:schemeClr val="accent2"/>
              </a:solidFill>
              <a:latin typeface="Times New Roman" panose="02020603050405020304" charset="0"/>
            </a:endParaRPr>
          </a:p>
        </p:txBody>
      </p:sp>
      <p:sp>
        <p:nvSpPr>
          <p:cNvPr id="240732" name="直接连接符 240731"/>
          <p:cNvSpPr/>
          <p:nvPr/>
        </p:nvSpPr>
        <p:spPr>
          <a:xfrm>
            <a:off x="1679575" y="6132513"/>
            <a:ext cx="0" cy="242887"/>
          </a:xfrm>
          <a:prstGeom prst="line">
            <a:avLst/>
          </a:prstGeom>
          <a:ln w="9525" cap="flat" cmpd="sng">
            <a:solidFill>
              <a:schemeClr val="tx1"/>
            </a:solidFill>
            <a:prstDash val="solid"/>
            <a:headEnd type="none" w="med" len="med"/>
            <a:tailEnd type="triangle" w="med" len="med"/>
          </a:ln>
        </p:spPr>
      </p:sp>
      <p:sp>
        <p:nvSpPr>
          <p:cNvPr id="240733" name="文本框 240732"/>
          <p:cNvSpPr txBox="1"/>
          <p:nvPr/>
        </p:nvSpPr>
        <p:spPr>
          <a:xfrm>
            <a:off x="6235700" y="3530600"/>
            <a:ext cx="11557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组织进行报价和进行施工</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1666" name="文本框 241665"/>
          <p:cNvSpPr txBox="1"/>
          <p:nvPr/>
        </p:nvSpPr>
        <p:spPr>
          <a:xfrm>
            <a:off x="0" y="0"/>
            <a:ext cx="428625" cy="29718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CC"/>
                </a:solidFill>
                <a:latin typeface="Times New Roman" panose="02020603050405020304" charset="0"/>
              </a:rPr>
              <a:t>新工艺开发工作流程</a:t>
            </a:r>
            <a:endParaRPr lang="zh-CN" altLang="en-US" sz="1600" b="1">
              <a:solidFill>
                <a:srgbClr val="0066CC"/>
              </a:solidFill>
              <a:latin typeface="Times New Roman" panose="02020603050405020304" charset="0"/>
            </a:endParaRPr>
          </a:p>
        </p:txBody>
      </p:sp>
      <p:sp>
        <p:nvSpPr>
          <p:cNvPr id="241667" name="文本框 241666"/>
          <p:cNvSpPr txBox="1"/>
          <p:nvPr/>
        </p:nvSpPr>
        <p:spPr>
          <a:xfrm>
            <a:off x="1219200" y="220663"/>
            <a:ext cx="72390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研发部          人事行政部        技术部              财务部             工程部                分厂</a:t>
            </a:r>
            <a:endParaRPr lang="zh-CN" altLang="en-US" sz="1600" dirty="0">
              <a:latin typeface="Times New Roman" panose="02020603050405020304" charset="0"/>
            </a:endParaRPr>
          </a:p>
        </p:txBody>
      </p:sp>
      <p:sp>
        <p:nvSpPr>
          <p:cNvPr id="241668" name="直接连接符 241667"/>
          <p:cNvSpPr/>
          <p:nvPr/>
        </p:nvSpPr>
        <p:spPr>
          <a:xfrm>
            <a:off x="609600" y="482600"/>
            <a:ext cx="8153400" cy="0"/>
          </a:xfrm>
          <a:prstGeom prst="line">
            <a:avLst/>
          </a:prstGeom>
          <a:ln w="9525" cap="flat" cmpd="sng">
            <a:solidFill>
              <a:schemeClr val="tx1"/>
            </a:solidFill>
            <a:prstDash val="solid"/>
            <a:headEnd type="none" w="med" len="med"/>
            <a:tailEnd type="none" w="med" len="med"/>
          </a:ln>
        </p:spPr>
      </p:sp>
      <p:sp>
        <p:nvSpPr>
          <p:cNvPr id="241669" name="文本框 241668"/>
          <p:cNvSpPr txBox="1"/>
          <p:nvPr/>
        </p:nvSpPr>
        <p:spPr>
          <a:xfrm>
            <a:off x="619125" y="457200"/>
            <a:ext cx="2162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规划发展部、研发部、市场部或公司领导提出研究题目</a:t>
            </a:r>
            <a:endParaRPr lang="zh-CN" altLang="en-US" sz="1200" dirty="0">
              <a:solidFill>
                <a:schemeClr val="accent2"/>
              </a:solidFill>
              <a:latin typeface="Times New Roman" panose="02020603050405020304" charset="0"/>
            </a:endParaRPr>
          </a:p>
        </p:txBody>
      </p:sp>
      <p:sp>
        <p:nvSpPr>
          <p:cNvPr id="241670" name="文本框 241669"/>
          <p:cNvSpPr txBox="1"/>
          <p:nvPr/>
        </p:nvSpPr>
        <p:spPr>
          <a:xfrm>
            <a:off x="266700" y="5588000"/>
            <a:ext cx="638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项目否定</a:t>
            </a:r>
            <a:endParaRPr lang="zh-CN" altLang="en-US" sz="1200" dirty="0">
              <a:solidFill>
                <a:schemeClr val="accent2"/>
              </a:solidFill>
              <a:latin typeface="Times New Roman" panose="02020603050405020304" charset="0"/>
            </a:endParaRPr>
          </a:p>
        </p:txBody>
      </p:sp>
      <p:sp>
        <p:nvSpPr>
          <p:cNvPr id="241671" name="直接连接符 241670"/>
          <p:cNvSpPr/>
          <p:nvPr/>
        </p:nvSpPr>
        <p:spPr>
          <a:xfrm>
            <a:off x="1676400" y="4470400"/>
            <a:ext cx="0" cy="242888"/>
          </a:xfrm>
          <a:prstGeom prst="line">
            <a:avLst/>
          </a:prstGeom>
          <a:ln w="9525" cap="flat" cmpd="sng">
            <a:solidFill>
              <a:schemeClr val="tx1"/>
            </a:solidFill>
            <a:prstDash val="solid"/>
            <a:headEnd type="none" w="med" len="med"/>
            <a:tailEnd type="triangle" w="med" len="med"/>
          </a:ln>
        </p:spPr>
      </p:sp>
      <p:sp>
        <p:nvSpPr>
          <p:cNvPr id="241672" name="直接连接符 241671"/>
          <p:cNvSpPr/>
          <p:nvPr/>
        </p:nvSpPr>
        <p:spPr>
          <a:xfrm>
            <a:off x="1670050" y="2398713"/>
            <a:ext cx="6350" cy="179387"/>
          </a:xfrm>
          <a:prstGeom prst="line">
            <a:avLst/>
          </a:prstGeom>
          <a:ln w="9525" cap="flat" cmpd="sng">
            <a:solidFill>
              <a:schemeClr val="tx1"/>
            </a:solidFill>
            <a:prstDash val="solid"/>
            <a:headEnd type="none" w="med" len="med"/>
            <a:tailEnd type="triangle" w="med" len="med"/>
          </a:ln>
        </p:spPr>
      </p:sp>
      <p:sp>
        <p:nvSpPr>
          <p:cNvPr id="241673" name="流程图: 决策 241672"/>
          <p:cNvSpPr/>
          <p:nvPr/>
        </p:nvSpPr>
        <p:spPr>
          <a:xfrm>
            <a:off x="1031875" y="2586038"/>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41674" name="文本框 241673"/>
          <p:cNvSpPr txBox="1"/>
          <p:nvPr/>
        </p:nvSpPr>
        <p:spPr>
          <a:xfrm>
            <a:off x="1682750" y="2928938"/>
            <a:ext cx="533400"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41675" name="文本框 241674"/>
          <p:cNvSpPr txBox="1"/>
          <p:nvPr/>
        </p:nvSpPr>
        <p:spPr>
          <a:xfrm>
            <a:off x="825500" y="2552700"/>
            <a:ext cx="533400" cy="274638"/>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241676" name="文本框 241675"/>
          <p:cNvSpPr txBox="1"/>
          <p:nvPr/>
        </p:nvSpPr>
        <p:spPr>
          <a:xfrm>
            <a:off x="1117600" y="1612900"/>
            <a:ext cx="11445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提出研发方案</a:t>
            </a:r>
            <a:endParaRPr lang="zh-CN" altLang="en-US" sz="1200" dirty="0">
              <a:solidFill>
                <a:schemeClr val="accent2"/>
              </a:solidFill>
              <a:latin typeface="Times New Roman" panose="02020603050405020304" charset="0"/>
            </a:endParaRPr>
          </a:p>
        </p:txBody>
      </p:sp>
      <p:sp>
        <p:nvSpPr>
          <p:cNvPr id="241677" name="直接连接符 241676"/>
          <p:cNvSpPr/>
          <p:nvPr/>
        </p:nvSpPr>
        <p:spPr>
          <a:xfrm flipH="1">
            <a:off x="1676400" y="1447800"/>
            <a:ext cx="0" cy="228600"/>
          </a:xfrm>
          <a:prstGeom prst="line">
            <a:avLst/>
          </a:prstGeom>
          <a:ln w="9525" cap="flat" cmpd="sng">
            <a:solidFill>
              <a:schemeClr val="tx1"/>
            </a:solidFill>
            <a:prstDash val="solid"/>
            <a:headEnd type="none" w="med" len="med"/>
            <a:tailEnd type="triangle" w="med" len="med"/>
          </a:ln>
        </p:spPr>
      </p:sp>
      <p:sp>
        <p:nvSpPr>
          <p:cNvPr id="241678" name="流程图: 文档 241677"/>
          <p:cNvSpPr/>
          <p:nvPr/>
        </p:nvSpPr>
        <p:spPr>
          <a:xfrm>
            <a:off x="1373188" y="18542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679" name="文本框 241678"/>
          <p:cNvSpPr txBox="1"/>
          <p:nvPr/>
        </p:nvSpPr>
        <p:spPr>
          <a:xfrm>
            <a:off x="1366838" y="18653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研发方案</a:t>
            </a:r>
            <a:endParaRPr lang="zh-CN" altLang="en-US" sz="1200">
              <a:latin typeface="Times New Roman" panose="02020603050405020304" charset="0"/>
            </a:endParaRPr>
          </a:p>
        </p:txBody>
      </p:sp>
      <p:sp>
        <p:nvSpPr>
          <p:cNvPr id="241680" name="文本框 241679"/>
          <p:cNvSpPr txBox="1"/>
          <p:nvPr/>
        </p:nvSpPr>
        <p:spPr>
          <a:xfrm>
            <a:off x="1239838" y="2586038"/>
            <a:ext cx="852487" cy="3968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组织研讨会决定</a:t>
            </a:r>
            <a:endParaRPr lang="zh-CN" altLang="en-US" sz="1000" dirty="0">
              <a:latin typeface="Times New Roman" panose="02020603050405020304" charset="0"/>
            </a:endParaRPr>
          </a:p>
        </p:txBody>
      </p:sp>
      <p:sp>
        <p:nvSpPr>
          <p:cNvPr id="241681" name="文本框 241680"/>
          <p:cNvSpPr txBox="1"/>
          <p:nvPr/>
        </p:nvSpPr>
        <p:spPr>
          <a:xfrm>
            <a:off x="1223963" y="4249738"/>
            <a:ext cx="9286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开发试验</a:t>
            </a:r>
            <a:endParaRPr lang="zh-CN" altLang="en-US" sz="1200" dirty="0">
              <a:solidFill>
                <a:schemeClr val="accent2"/>
              </a:solidFill>
              <a:latin typeface="Times New Roman" panose="02020603050405020304" charset="0"/>
            </a:endParaRPr>
          </a:p>
        </p:txBody>
      </p:sp>
      <p:sp>
        <p:nvSpPr>
          <p:cNvPr id="241682" name="直接连接符 241681"/>
          <p:cNvSpPr/>
          <p:nvPr/>
        </p:nvSpPr>
        <p:spPr>
          <a:xfrm>
            <a:off x="1673225" y="2971800"/>
            <a:ext cx="3175" cy="207963"/>
          </a:xfrm>
          <a:prstGeom prst="line">
            <a:avLst/>
          </a:prstGeom>
          <a:ln w="9525" cap="flat" cmpd="sng">
            <a:solidFill>
              <a:schemeClr val="tx1"/>
            </a:solidFill>
            <a:prstDash val="solid"/>
            <a:headEnd type="none" w="med" len="med"/>
            <a:tailEnd type="triangle" w="med" len="med"/>
          </a:ln>
        </p:spPr>
      </p:sp>
      <p:sp>
        <p:nvSpPr>
          <p:cNvPr id="241683" name="直接连接符 241682"/>
          <p:cNvSpPr/>
          <p:nvPr/>
        </p:nvSpPr>
        <p:spPr>
          <a:xfrm flipV="1">
            <a:off x="762000" y="2781300"/>
            <a:ext cx="304800" cy="0"/>
          </a:xfrm>
          <a:prstGeom prst="line">
            <a:avLst/>
          </a:prstGeom>
          <a:ln w="9525" cap="flat" cmpd="sng">
            <a:solidFill>
              <a:schemeClr val="tx1"/>
            </a:solidFill>
            <a:prstDash val="solid"/>
            <a:headEnd type="triangle" w="med" len="med"/>
            <a:tailEnd type="none" w="med" len="med"/>
          </a:ln>
        </p:spPr>
      </p:sp>
      <p:sp>
        <p:nvSpPr>
          <p:cNvPr id="241684" name="直接连接符 241683"/>
          <p:cNvSpPr/>
          <p:nvPr/>
        </p:nvSpPr>
        <p:spPr>
          <a:xfrm flipH="1" flipV="1">
            <a:off x="939800" y="1257300"/>
            <a:ext cx="0" cy="1524000"/>
          </a:xfrm>
          <a:prstGeom prst="line">
            <a:avLst/>
          </a:prstGeom>
          <a:ln w="9525" cap="flat" cmpd="sng">
            <a:solidFill>
              <a:schemeClr val="tx1"/>
            </a:solidFill>
            <a:prstDash val="solid"/>
            <a:headEnd type="none" w="med" len="med"/>
            <a:tailEnd type="none" w="med" len="med"/>
          </a:ln>
        </p:spPr>
      </p:sp>
      <p:sp>
        <p:nvSpPr>
          <p:cNvPr id="241685" name="文本框 241684"/>
          <p:cNvSpPr txBox="1"/>
          <p:nvPr/>
        </p:nvSpPr>
        <p:spPr>
          <a:xfrm>
            <a:off x="1060450" y="4648200"/>
            <a:ext cx="1219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撰写试验报告</a:t>
            </a:r>
            <a:endParaRPr lang="zh-CN" altLang="en-US" sz="1200" dirty="0">
              <a:solidFill>
                <a:schemeClr val="accent2"/>
              </a:solidFill>
              <a:latin typeface="Times New Roman" panose="02020603050405020304" charset="0"/>
            </a:endParaRPr>
          </a:p>
        </p:txBody>
      </p:sp>
      <p:sp>
        <p:nvSpPr>
          <p:cNvPr id="241686" name="流程图: 文档 241685"/>
          <p:cNvSpPr/>
          <p:nvPr/>
        </p:nvSpPr>
        <p:spPr>
          <a:xfrm>
            <a:off x="1373188" y="48942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687" name="文本框 241686"/>
          <p:cNvSpPr txBox="1"/>
          <p:nvPr/>
        </p:nvSpPr>
        <p:spPr>
          <a:xfrm>
            <a:off x="1366838" y="49053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试验报告</a:t>
            </a:r>
            <a:endParaRPr lang="zh-CN" altLang="en-US" sz="1200">
              <a:latin typeface="Times New Roman" panose="02020603050405020304" charset="0"/>
            </a:endParaRPr>
          </a:p>
        </p:txBody>
      </p:sp>
      <p:sp>
        <p:nvSpPr>
          <p:cNvPr id="241688" name="流程图: 决策 241687"/>
          <p:cNvSpPr/>
          <p:nvPr/>
        </p:nvSpPr>
        <p:spPr>
          <a:xfrm>
            <a:off x="1016000" y="5626100"/>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41689" name="文本框 241688"/>
          <p:cNvSpPr txBox="1"/>
          <p:nvPr/>
        </p:nvSpPr>
        <p:spPr>
          <a:xfrm>
            <a:off x="1587500" y="5973763"/>
            <a:ext cx="533400"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41690" name="文本框 241689"/>
          <p:cNvSpPr txBox="1"/>
          <p:nvPr/>
        </p:nvSpPr>
        <p:spPr>
          <a:xfrm>
            <a:off x="1243013" y="5626100"/>
            <a:ext cx="852487" cy="3968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组织研讨会决定</a:t>
            </a:r>
            <a:endParaRPr lang="zh-CN" altLang="en-US" sz="1000" dirty="0">
              <a:latin typeface="Times New Roman" panose="02020603050405020304" charset="0"/>
            </a:endParaRPr>
          </a:p>
        </p:txBody>
      </p:sp>
      <p:sp>
        <p:nvSpPr>
          <p:cNvPr id="241691" name="直接连接符 241690"/>
          <p:cNvSpPr/>
          <p:nvPr/>
        </p:nvSpPr>
        <p:spPr>
          <a:xfrm flipH="1">
            <a:off x="1676400" y="5410200"/>
            <a:ext cx="0" cy="228600"/>
          </a:xfrm>
          <a:prstGeom prst="line">
            <a:avLst/>
          </a:prstGeom>
          <a:ln w="9525" cap="flat" cmpd="sng">
            <a:solidFill>
              <a:schemeClr val="tx1"/>
            </a:solidFill>
            <a:prstDash val="solid"/>
            <a:headEnd type="none" w="med" len="med"/>
            <a:tailEnd type="triangle" w="med" len="med"/>
          </a:ln>
        </p:spPr>
      </p:sp>
      <p:sp>
        <p:nvSpPr>
          <p:cNvPr id="241692" name="文本框 241691"/>
          <p:cNvSpPr txBox="1"/>
          <p:nvPr/>
        </p:nvSpPr>
        <p:spPr>
          <a:xfrm>
            <a:off x="712788" y="5580063"/>
            <a:ext cx="533400" cy="274637"/>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241693" name="直接连接符 241692"/>
          <p:cNvSpPr/>
          <p:nvPr/>
        </p:nvSpPr>
        <p:spPr>
          <a:xfrm flipH="1">
            <a:off x="742950" y="5818188"/>
            <a:ext cx="304800" cy="0"/>
          </a:xfrm>
          <a:prstGeom prst="line">
            <a:avLst/>
          </a:prstGeom>
          <a:ln w="9525" cap="flat" cmpd="sng">
            <a:solidFill>
              <a:schemeClr val="tx1"/>
            </a:solidFill>
            <a:prstDash val="solid"/>
            <a:headEnd type="none" w="med" len="med"/>
            <a:tailEnd type="triangle" w="med" len="med"/>
          </a:ln>
        </p:spPr>
      </p:sp>
      <p:sp>
        <p:nvSpPr>
          <p:cNvPr id="241694" name="流程图: 文档 241693"/>
          <p:cNvSpPr/>
          <p:nvPr/>
        </p:nvSpPr>
        <p:spPr>
          <a:xfrm>
            <a:off x="3884613" y="5191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695" name="文本框 241694"/>
          <p:cNvSpPr txBox="1"/>
          <p:nvPr/>
        </p:nvSpPr>
        <p:spPr>
          <a:xfrm>
            <a:off x="3878263" y="5302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试验报告</a:t>
            </a:r>
            <a:endParaRPr lang="zh-CN" altLang="en-US" sz="1200">
              <a:latin typeface="Times New Roman" panose="02020603050405020304" charset="0"/>
            </a:endParaRPr>
          </a:p>
        </p:txBody>
      </p:sp>
      <p:sp>
        <p:nvSpPr>
          <p:cNvPr id="241696" name="直接连接符 241695"/>
          <p:cNvSpPr/>
          <p:nvPr/>
        </p:nvSpPr>
        <p:spPr>
          <a:xfrm>
            <a:off x="4191000" y="1019175"/>
            <a:ext cx="0" cy="225425"/>
          </a:xfrm>
          <a:prstGeom prst="line">
            <a:avLst/>
          </a:prstGeom>
          <a:ln w="9525" cap="flat" cmpd="sng">
            <a:solidFill>
              <a:schemeClr val="tx1"/>
            </a:solidFill>
            <a:prstDash val="solid"/>
            <a:headEnd type="none" w="med" len="med"/>
            <a:tailEnd type="triangle" w="med" len="med"/>
          </a:ln>
        </p:spPr>
      </p:sp>
      <p:sp>
        <p:nvSpPr>
          <p:cNvPr id="241697" name="直接连接符 241696"/>
          <p:cNvSpPr/>
          <p:nvPr/>
        </p:nvSpPr>
        <p:spPr>
          <a:xfrm flipV="1">
            <a:off x="939800" y="1270000"/>
            <a:ext cx="228600" cy="0"/>
          </a:xfrm>
          <a:prstGeom prst="line">
            <a:avLst/>
          </a:prstGeom>
          <a:ln w="9525" cap="flat" cmpd="sng">
            <a:solidFill>
              <a:schemeClr val="tx1"/>
            </a:solidFill>
            <a:prstDash val="solid"/>
            <a:headEnd type="none" w="med" len="med"/>
            <a:tailEnd type="triangle" w="med" len="med"/>
          </a:ln>
        </p:spPr>
      </p:sp>
      <p:sp>
        <p:nvSpPr>
          <p:cNvPr id="241698" name="文本框 241697"/>
          <p:cNvSpPr txBox="1"/>
          <p:nvPr/>
        </p:nvSpPr>
        <p:spPr>
          <a:xfrm>
            <a:off x="314325" y="2578100"/>
            <a:ext cx="6381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项目否定</a:t>
            </a:r>
            <a:endParaRPr lang="zh-CN" altLang="en-US" sz="1200" dirty="0">
              <a:solidFill>
                <a:schemeClr val="accent2"/>
              </a:solidFill>
              <a:latin typeface="Times New Roman" panose="02020603050405020304" charset="0"/>
            </a:endParaRPr>
          </a:p>
        </p:txBody>
      </p:sp>
      <p:sp>
        <p:nvSpPr>
          <p:cNvPr id="241699" name="直接连接符 241698"/>
          <p:cNvSpPr/>
          <p:nvPr/>
        </p:nvSpPr>
        <p:spPr>
          <a:xfrm>
            <a:off x="8085138" y="3910013"/>
            <a:ext cx="0" cy="319087"/>
          </a:xfrm>
          <a:prstGeom prst="line">
            <a:avLst/>
          </a:prstGeom>
          <a:ln w="9525" cap="flat" cmpd="sng">
            <a:solidFill>
              <a:schemeClr val="tx1"/>
            </a:solidFill>
            <a:prstDash val="solid"/>
            <a:headEnd type="none" w="med" len="med"/>
            <a:tailEnd type="triangle" w="med" len="med"/>
          </a:ln>
        </p:spPr>
      </p:sp>
      <p:sp>
        <p:nvSpPr>
          <p:cNvPr id="241700" name="文本框 241699"/>
          <p:cNvSpPr txBox="1"/>
          <p:nvPr/>
        </p:nvSpPr>
        <p:spPr>
          <a:xfrm>
            <a:off x="7418388" y="4195763"/>
            <a:ext cx="1319212"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试车</a:t>
            </a:r>
            <a:endParaRPr lang="zh-CN" altLang="en-US" sz="1200">
              <a:solidFill>
                <a:schemeClr val="accent2"/>
              </a:solidFill>
              <a:latin typeface="Times New Roman" panose="02020603050405020304" charset="0"/>
            </a:endParaRPr>
          </a:p>
        </p:txBody>
      </p:sp>
      <p:sp>
        <p:nvSpPr>
          <p:cNvPr id="241701" name="直接连接符 241700"/>
          <p:cNvSpPr/>
          <p:nvPr/>
        </p:nvSpPr>
        <p:spPr>
          <a:xfrm>
            <a:off x="8085138" y="4456113"/>
            <a:ext cx="0" cy="319087"/>
          </a:xfrm>
          <a:prstGeom prst="line">
            <a:avLst/>
          </a:prstGeom>
          <a:ln w="9525" cap="flat" cmpd="sng">
            <a:solidFill>
              <a:schemeClr val="tx1"/>
            </a:solidFill>
            <a:prstDash val="solid"/>
            <a:headEnd type="none" w="med" len="med"/>
            <a:tailEnd type="triangle" w="med" len="med"/>
          </a:ln>
        </p:spPr>
      </p:sp>
      <p:sp>
        <p:nvSpPr>
          <p:cNvPr id="241702" name="文本框 241701"/>
          <p:cNvSpPr txBox="1"/>
          <p:nvPr/>
        </p:nvSpPr>
        <p:spPr>
          <a:xfrm>
            <a:off x="7418388" y="4741863"/>
            <a:ext cx="1319212"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试生产</a:t>
            </a:r>
            <a:endParaRPr lang="zh-CN" altLang="en-US" sz="1200">
              <a:solidFill>
                <a:schemeClr val="accent2"/>
              </a:solidFill>
              <a:latin typeface="Times New Roman" panose="02020603050405020304" charset="0"/>
            </a:endParaRPr>
          </a:p>
        </p:txBody>
      </p:sp>
      <p:sp>
        <p:nvSpPr>
          <p:cNvPr id="241703" name="直接连接符 241702"/>
          <p:cNvSpPr/>
          <p:nvPr/>
        </p:nvSpPr>
        <p:spPr>
          <a:xfrm>
            <a:off x="8085138" y="4989513"/>
            <a:ext cx="0" cy="319087"/>
          </a:xfrm>
          <a:prstGeom prst="line">
            <a:avLst/>
          </a:prstGeom>
          <a:ln w="9525" cap="flat" cmpd="sng">
            <a:solidFill>
              <a:schemeClr val="tx1"/>
            </a:solidFill>
            <a:prstDash val="solid"/>
            <a:headEnd type="none" w="med" len="med"/>
            <a:tailEnd type="triangle" w="med" len="med"/>
          </a:ln>
        </p:spPr>
      </p:sp>
      <p:sp>
        <p:nvSpPr>
          <p:cNvPr id="241704" name="文本框 241703"/>
          <p:cNvSpPr txBox="1"/>
          <p:nvPr/>
        </p:nvSpPr>
        <p:spPr>
          <a:xfrm>
            <a:off x="7418388" y="5275263"/>
            <a:ext cx="1319212"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考校验收</a:t>
            </a:r>
            <a:endParaRPr lang="zh-CN" altLang="en-US" sz="1200">
              <a:solidFill>
                <a:schemeClr val="accent2"/>
              </a:solidFill>
              <a:latin typeface="Times New Roman" panose="02020603050405020304" charset="0"/>
            </a:endParaRPr>
          </a:p>
        </p:txBody>
      </p:sp>
      <p:sp>
        <p:nvSpPr>
          <p:cNvPr id="241705" name="直接连接符 241704"/>
          <p:cNvSpPr/>
          <p:nvPr/>
        </p:nvSpPr>
        <p:spPr>
          <a:xfrm>
            <a:off x="8085138" y="5459413"/>
            <a:ext cx="0" cy="319087"/>
          </a:xfrm>
          <a:prstGeom prst="line">
            <a:avLst/>
          </a:prstGeom>
          <a:ln w="9525" cap="flat" cmpd="sng">
            <a:solidFill>
              <a:schemeClr val="tx1"/>
            </a:solidFill>
            <a:prstDash val="solid"/>
            <a:headEnd type="none" w="med" len="med"/>
            <a:tailEnd type="triangle" w="med" len="med"/>
          </a:ln>
        </p:spPr>
      </p:sp>
      <p:sp>
        <p:nvSpPr>
          <p:cNvPr id="241706" name="文本框 241705"/>
          <p:cNvSpPr txBox="1"/>
          <p:nvPr/>
        </p:nvSpPr>
        <p:spPr>
          <a:xfrm>
            <a:off x="7418388" y="5745163"/>
            <a:ext cx="1319212"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交付生产</a:t>
            </a:r>
            <a:endParaRPr lang="zh-CN" altLang="en-US" sz="1200">
              <a:solidFill>
                <a:schemeClr val="accent2"/>
              </a:solidFill>
              <a:latin typeface="Times New Roman" panose="02020603050405020304" charset="0"/>
            </a:endParaRPr>
          </a:p>
        </p:txBody>
      </p:sp>
      <p:sp>
        <p:nvSpPr>
          <p:cNvPr id="241707" name="文本框 241706"/>
          <p:cNvSpPr txBox="1"/>
          <p:nvPr/>
        </p:nvSpPr>
        <p:spPr>
          <a:xfrm>
            <a:off x="3476625" y="1174750"/>
            <a:ext cx="14763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准备可行性报告等施工立项报批资料</a:t>
            </a:r>
            <a:endParaRPr lang="zh-CN" altLang="en-US" sz="1200" dirty="0">
              <a:solidFill>
                <a:schemeClr val="accent2"/>
              </a:solidFill>
              <a:latin typeface="Times New Roman" panose="02020603050405020304" charset="0"/>
            </a:endParaRPr>
          </a:p>
        </p:txBody>
      </p:sp>
      <p:sp>
        <p:nvSpPr>
          <p:cNvPr id="241708" name="直接连接符 241707"/>
          <p:cNvSpPr/>
          <p:nvPr/>
        </p:nvSpPr>
        <p:spPr>
          <a:xfrm>
            <a:off x="1676400" y="901700"/>
            <a:ext cx="0" cy="228600"/>
          </a:xfrm>
          <a:prstGeom prst="line">
            <a:avLst/>
          </a:prstGeom>
          <a:ln w="9525" cap="flat" cmpd="sng">
            <a:solidFill>
              <a:schemeClr val="tx1"/>
            </a:solidFill>
            <a:prstDash val="solid"/>
            <a:headEnd type="none" w="med" len="med"/>
            <a:tailEnd type="triangle" w="med" len="med"/>
          </a:ln>
        </p:spPr>
      </p:sp>
      <p:sp>
        <p:nvSpPr>
          <p:cNvPr id="241709" name="文本框 241708"/>
          <p:cNvSpPr txBox="1"/>
          <p:nvPr/>
        </p:nvSpPr>
        <p:spPr>
          <a:xfrm>
            <a:off x="7388225" y="3352800"/>
            <a:ext cx="1374775"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使用单位、技术部、工程部组织竣工验收</a:t>
            </a:r>
            <a:endParaRPr lang="zh-CN" altLang="en-US" sz="1200" dirty="0">
              <a:solidFill>
                <a:schemeClr val="accent2"/>
              </a:solidFill>
              <a:latin typeface="Times New Roman" panose="02020603050405020304" charset="0"/>
            </a:endParaRPr>
          </a:p>
        </p:txBody>
      </p:sp>
      <p:sp>
        <p:nvSpPr>
          <p:cNvPr id="241710" name="矩形 241709"/>
          <p:cNvSpPr/>
          <p:nvPr/>
        </p:nvSpPr>
        <p:spPr>
          <a:xfrm>
            <a:off x="2400300" y="-50800"/>
            <a:ext cx="1143000" cy="336550"/>
          </a:xfrm>
          <a:prstGeom prst="rect">
            <a:avLst/>
          </a:prstGeom>
          <a:noFill/>
          <a:ln w="9525">
            <a:noFill/>
          </a:ln>
        </p:spPr>
        <p:txBody>
          <a:bodyPr>
            <a:spAutoFit/>
          </a:bodyPr>
          <a:p>
            <a:pPr algn="ctr"/>
            <a:r>
              <a:rPr lang="zh-CN" altLang="en-US" sz="1600" dirty="0">
                <a:latin typeface="Times New Roman" panose="02020603050405020304" charset="0"/>
              </a:rPr>
              <a:t>集       团</a:t>
            </a:r>
            <a:endParaRPr lang="zh-CN" altLang="en-US" sz="1600" dirty="0">
              <a:latin typeface="Times New Roman" panose="02020603050405020304" charset="0"/>
            </a:endParaRPr>
          </a:p>
        </p:txBody>
      </p:sp>
      <p:sp>
        <p:nvSpPr>
          <p:cNvPr id="241711" name="文本框 241710"/>
          <p:cNvSpPr txBox="1"/>
          <p:nvPr/>
        </p:nvSpPr>
        <p:spPr>
          <a:xfrm>
            <a:off x="1182688" y="1066800"/>
            <a:ext cx="102711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进行新工艺可行性研究</a:t>
            </a:r>
            <a:endParaRPr lang="zh-CN" altLang="en-US" sz="1200">
              <a:solidFill>
                <a:schemeClr val="accent2"/>
              </a:solidFill>
              <a:latin typeface="Times New Roman" panose="02020603050405020304" charset="0"/>
            </a:endParaRPr>
          </a:p>
        </p:txBody>
      </p:sp>
      <p:sp>
        <p:nvSpPr>
          <p:cNvPr id="241712" name="文本框 241711"/>
          <p:cNvSpPr txBox="1"/>
          <p:nvPr/>
        </p:nvSpPr>
        <p:spPr>
          <a:xfrm>
            <a:off x="838200" y="3106738"/>
            <a:ext cx="1600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准备可行性报告等开发立项报批资料</a:t>
            </a:r>
            <a:endParaRPr lang="zh-CN" altLang="en-US" sz="1200" dirty="0">
              <a:solidFill>
                <a:schemeClr val="accent2"/>
              </a:solidFill>
              <a:latin typeface="Times New Roman" panose="02020603050405020304" charset="0"/>
            </a:endParaRPr>
          </a:p>
        </p:txBody>
      </p:sp>
      <p:sp>
        <p:nvSpPr>
          <p:cNvPr id="241713" name="流程图: 文档 241712"/>
          <p:cNvSpPr/>
          <p:nvPr/>
        </p:nvSpPr>
        <p:spPr>
          <a:xfrm>
            <a:off x="1370013" y="35306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14" name="文本框 241713"/>
          <p:cNvSpPr txBox="1"/>
          <p:nvPr/>
        </p:nvSpPr>
        <p:spPr>
          <a:xfrm>
            <a:off x="1384300" y="35544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1715" name="流程图: 文档 241714"/>
          <p:cNvSpPr/>
          <p:nvPr/>
        </p:nvSpPr>
        <p:spPr>
          <a:xfrm>
            <a:off x="2678113" y="29718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16" name="文本框 241715"/>
          <p:cNvSpPr txBox="1"/>
          <p:nvPr/>
        </p:nvSpPr>
        <p:spPr>
          <a:xfrm>
            <a:off x="2667000" y="29956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1717" name="直接连接符 241716"/>
          <p:cNvSpPr/>
          <p:nvPr/>
        </p:nvSpPr>
        <p:spPr>
          <a:xfrm>
            <a:off x="2971800" y="3490913"/>
            <a:ext cx="0" cy="258762"/>
          </a:xfrm>
          <a:prstGeom prst="line">
            <a:avLst/>
          </a:prstGeom>
          <a:ln w="9525" cap="flat" cmpd="sng">
            <a:solidFill>
              <a:schemeClr val="tx1"/>
            </a:solidFill>
            <a:prstDash val="solid"/>
            <a:headEnd type="none" w="med" len="med"/>
            <a:tailEnd type="triangle" w="med" len="med"/>
          </a:ln>
        </p:spPr>
      </p:sp>
      <p:sp>
        <p:nvSpPr>
          <p:cNvPr id="241718" name="文本框 241717"/>
          <p:cNvSpPr txBox="1"/>
          <p:nvPr/>
        </p:nvSpPr>
        <p:spPr>
          <a:xfrm>
            <a:off x="2436813" y="3686175"/>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报政府进行开发立项</a:t>
            </a:r>
            <a:endParaRPr lang="zh-CN" altLang="en-US" sz="1200" dirty="0">
              <a:solidFill>
                <a:schemeClr val="accent2"/>
              </a:solidFill>
              <a:latin typeface="Times New Roman" panose="02020603050405020304" charset="0"/>
            </a:endParaRPr>
          </a:p>
        </p:txBody>
      </p:sp>
      <p:sp>
        <p:nvSpPr>
          <p:cNvPr id="241721" name="直接连接符 241720"/>
          <p:cNvSpPr/>
          <p:nvPr/>
        </p:nvSpPr>
        <p:spPr>
          <a:xfrm>
            <a:off x="1676400" y="4114800"/>
            <a:ext cx="0" cy="203200"/>
          </a:xfrm>
          <a:prstGeom prst="line">
            <a:avLst/>
          </a:prstGeom>
          <a:ln w="9525" cap="flat" cmpd="sng">
            <a:solidFill>
              <a:schemeClr val="tx1"/>
            </a:solidFill>
            <a:prstDash val="solid"/>
            <a:headEnd type="none" w="med" len="med"/>
            <a:tailEnd type="triangle" w="med" len="med"/>
          </a:ln>
        </p:spPr>
      </p:sp>
      <p:sp>
        <p:nvSpPr>
          <p:cNvPr id="241722" name="直接连接符 241721"/>
          <p:cNvSpPr/>
          <p:nvPr/>
        </p:nvSpPr>
        <p:spPr>
          <a:xfrm flipH="1">
            <a:off x="1981200" y="3886200"/>
            <a:ext cx="609600" cy="0"/>
          </a:xfrm>
          <a:prstGeom prst="line">
            <a:avLst/>
          </a:prstGeom>
          <a:ln w="9525" cap="flat" cmpd="sng">
            <a:solidFill>
              <a:schemeClr val="tx1"/>
            </a:solidFill>
            <a:prstDash val="solid"/>
            <a:headEnd type="none" w="med" len="med"/>
            <a:tailEnd type="triangle" w="med" len="med"/>
          </a:ln>
        </p:spPr>
      </p:sp>
      <p:sp>
        <p:nvSpPr>
          <p:cNvPr id="241724" name="流程图: 文档 241723"/>
          <p:cNvSpPr/>
          <p:nvPr/>
        </p:nvSpPr>
        <p:spPr>
          <a:xfrm>
            <a:off x="3884613" y="16129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25" name="文本框 241724"/>
          <p:cNvSpPr txBox="1"/>
          <p:nvPr/>
        </p:nvSpPr>
        <p:spPr>
          <a:xfrm>
            <a:off x="3898900" y="16367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1728" name="直接连接符 241727"/>
          <p:cNvSpPr/>
          <p:nvPr/>
        </p:nvSpPr>
        <p:spPr>
          <a:xfrm>
            <a:off x="4191000" y="2184400"/>
            <a:ext cx="0" cy="203200"/>
          </a:xfrm>
          <a:prstGeom prst="line">
            <a:avLst/>
          </a:prstGeom>
          <a:ln w="9525" cap="flat" cmpd="sng">
            <a:solidFill>
              <a:schemeClr val="tx1"/>
            </a:solidFill>
            <a:prstDash val="solid"/>
            <a:headEnd type="none" w="med" len="med"/>
            <a:tailEnd type="triangle" w="med" len="med"/>
          </a:ln>
        </p:spPr>
      </p:sp>
      <p:sp>
        <p:nvSpPr>
          <p:cNvPr id="241735" name="文本框 241734"/>
          <p:cNvSpPr txBox="1"/>
          <p:nvPr/>
        </p:nvSpPr>
        <p:spPr>
          <a:xfrm>
            <a:off x="3741738" y="2311400"/>
            <a:ext cx="9286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初步设计</a:t>
            </a:r>
            <a:endParaRPr lang="zh-CN" altLang="en-US" sz="1200" dirty="0">
              <a:solidFill>
                <a:schemeClr val="accent2"/>
              </a:solidFill>
              <a:latin typeface="Times New Roman" panose="02020603050405020304" charset="0"/>
            </a:endParaRPr>
          </a:p>
        </p:txBody>
      </p:sp>
      <p:sp>
        <p:nvSpPr>
          <p:cNvPr id="241736" name="流程图: 文档 241735"/>
          <p:cNvSpPr/>
          <p:nvPr/>
        </p:nvSpPr>
        <p:spPr>
          <a:xfrm>
            <a:off x="3884613" y="2566988"/>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37" name="文本框 241736"/>
          <p:cNvSpPr txBox="1"/>
          <p:nvPr/>
        </p:nvSpPr>
        <p:spPr>
          <a:xfrm>
            <a:off x="3890963" y="25781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施工草纸</a:t>
            </a:r>
            <a:endParaRPr lang="zh-CN" altLang="en-US" sz="1200">
              <a:latin typeface="Times New Roman" panose="02020603050405020304" charset="0"/>
            </a:endParaRPr>
          </a:p>
        </p:txBody>
      </p:sp>
      <p:sp>
        <p:nvSpPr>
          <p:cNvPr id="241738" name="直接连接符 241737"/>
          <p:cNvSpPr/>
          <p:nvPr/>
        </p:nvSpPr>
        <p:spPr>
          <a:xfrm flipH="1">
            <a:off x="4203700" y="3051175"/>
            <a:ext cx="0" cy="228600"/>
          </a:xfrm>
          <a:prstGeom prst="line">
            <a:avLst/>
          </a:prstGeom>
          <a:ln w="9525" cap="flat" cmpd="sng">
            <a:solidFill>
              <a:schemeClr val="tx1"/>
            </a:solidFill>
            <a:prstDash val="solid"/>
            <a:headEnd type="none" w="med" len="med"/>
            <a:tailEnd type="triangle" w="med" len="med"/>
          </a:ln>
        </p:spPr>
      </p:sp>
      <p:sp>
        <p:nvSpPr>
          <p:cNvPr id="241739" name="直接连接符 241738"/>
          <p:cNvSpPr/>
          <p:nvPr/>
        </p:nvSpPr>
        <p:spPr>
          <a:xfrm>
            <a:off x="4206875" y="3436938"/>
            <a:ext cx="0" cy="228600"/>
          </a:xfrm>
          <a:prstGeom prst="line">
            <a:avLst/>
          </a:prstGeom>
          <a:ln w="9525" cap="flat" cmpd="sng">
            <a:solidFill>
              <a:schemeClr val="tx1"/>
            </a:solidFill>
            <a:prstDash val="solid"/>
            <a:headEnd type="none" w="med" len="med"/>
            <a:tailEnd type="triangle" w="med" len="med"/>
          </a:ln>
        </p:spPr>
      </p:sp>
      <p:sp>
        <p:nvSpPr>
          <p:cNvPr id="241740" name="文本框 241739"/>
          <p:cNvSpPr txBox="1"/>
          <p:nvPr/>
        </p:nvSpPr>
        <p:spPr>
          <a:xfrm>
            <a:off x="3741738" y="3606800"/>
            <a:ext cx="9286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施工设计</a:t>
            </a:r>
            <a:endParaRPr lang="zh-CN" altLang="en-US" sz="1200" dirty="0">
              <a:solidFill>
                <a:schemeClr val="accent2"/>
              </a:solidFill>
              <a:latin typeface="Times New Roman" panose="02020603050405020304" charset="0"/>
            </a:endParaRPr>
          </a:p>
        </p:txBody>
      </p:sp>
      <p:sp>
        <p:nvSpPr>
          <p:cNvPr id="241741" name="流程图: 文档 241740"/>
          <p:cNvSpPr/>
          <p:nvPr/>
        </p:nvSpPr>
        <p:spPr>
          <a:xfrm>
            <a:off x="3894138" y="3878263"/>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42" name="文本框 241741"/>
          <p:cNvSpPr txBox="1"/>
          <p:nvPr/>
        </p:nvSpPr>
        <p:spPr>
          <a:xfrm>
            <a:off x="3900488" y="38893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41743" name="直接连接符 241742"/>
          <p:cNvSpPr/>
          <p:nvPr/>
        </p:nvSpPr>
        <p:spPr>
          <a:xfrm>
            <a:off x="4205288" y="4376738"/>
            <a:ext cx="0" cy="203200"/>
          </a:xfrm>
          <a:prstGeom prst="line">
            <a:avLst/>
          </a:prstGeom>
          <a:ln w="9525" cap="flat" cmpd="sng">
            <a:solidFill>
              <a:schemeClr val="tx1"/>
            </a:solidFill>
            <a:prstDash val="solid"/>
            <a:headEnd type="none" w="med" len="med"/>
            <a:tailEnd type="triangle" w="med" len="med"/>
          </a:ln>
        </p:spPr>
      </p:sp>
      <p:sp>
        <p:nvSpPr>
          <p:cNvPr id="241744" name="流程图: 文档 241743"/>
          <p:cNvSpPr/>
          <p:nvPr/>
        </p:nvSpPr>
        <p:spPr>
          <a:xfrm>
            <a:off x="3911600" y="49657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45" name="文本框 241744"/>
          <p:cNvSpPr txBox="1"/>
          <p:nvPr/>
        </p:nvSpPr>
        <p:spPr>
          <a:xfrm>
            <a:off x="3900488" y="49768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1746" name="流程图: 文档 241745"/>
          <p:cNvSpPr/>
          <p:nvPr/>
        </p:nvSpPr>
        <p:spPr>
          <a:xfrm>
            <a:off x="2678113" y="49276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47" name="文本框 241746"/>
          <p:cNvSpPr txBox="1"/>
          <p:nvPr/>
        </p:nvSpPr>
        <p:spPr>
          <a:xfrm>
            <a:off x="2692400" y="4938713"/>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1748" name="文本框 241747"/>
          <p:cNvSpPr txBox="1"/>
          <p:nvPr/>
        </p:nvSpPr>
        <p:spPr>
          <a:xfrm>
            <a:off x="2463800" y="5605463"/>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报政府进行施工立项</a:t>
            </a:r>
            <a:endParaRPr lang="zh-CN" altLang="en-US" sz="1200" dirty="0">
              <a:solidFill>
                <a:schemeClr val="accent2"/>
              </a:solidFill>
              <a:latin typeface="Times New Roman" panose="02020603050405020304" charset="0"/>
            </a:endParaRPr>
          </a:p>
        </p:txBody>
      </p:sp>
      <p:sp>
        <p:nvSpPr>
          <p:cNvPr id="241749" name="直接连接符 241748"/>
          <p:cNvSpPr/>
          <p:nvPr/>
        </p:nvSpPr>
        <p:spPr>
          <a:xfrm>
            <a:off x="2997200" y="5451475"/>
            <a:ext cx="0" cy="203200"/>
          </a:xfrm>
          <a:prstGeom prst="line">
            <a:avLst/>
          </a:prstGeom>
          <a:ln w="9525" cap="flat" cmpd="sng">
            <a:solidFill>
              <a:schemeClr val="tx1"/>
            </a:solidFill>
            <a:prstDash val="solid"/>
            <a:headEnd type="none" w="med" len="med"/>
            <a:tailEnd type="triangle" w="med" len="med"/>
          </a:ln>
        </p:spPr>
      </p:sp>
      <p:sp>
        <p:nvSpPr>
          <p:cNvPr id="241750" name="流程图: 文档 241749"/>
          <p:cNvSpPr/>
          <p:nvPr/>
        </p:nvSpPr>
        <p:spPr>
          <a:xfrm>
            <a:off x="3911600" y="56102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51" name="文本框 241750"/>
          <p:cNvSpPr txBox="1"/>
          <p:nvPr/>
        </p:nvSpPr>
        <p:spPr>
          <a:xfrm>
            <a:off x="3925888" y="5621338"/>
            <a:ext cx="6096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报批资料</a:t>
            </a:r>
            <a:endParaRPr lang="zh-CN" altLang="en-US" sz="1200">
              <a:latin typeface="Times New Roman" panose="02020603050405020304" charset="0"/>
            </a:endParaRPr>
          </a:p>
        </p:txBody>
      </p:sp>
      <p:sp>
        <p:nvSpPr>
          <p:cNvPr id="241752" name="直接连接符 241751"/>
          <p:cNvSpPr/>
          <p:nvPr/>
        </p:nvSpPr>
        <p:spPr>
          <a:xfrm>
            <a:off x="3390900" y="5872163"/>
            <a:ext cx="533400" cy="0"/>
          </a:xfrm>
          <a:prstGeom prst="line">
            <a:avLst/>
          </a:prstGeom>
          <a:ln w="9525" cap="flat" cmpd="sng">
            <a:solidFill>
              <a:schemeClr val="tx1"/>
            </a:solidFill>
            <a:prstDash val="solid"/>
            <a:headEnd type="none" w="med" len="med"/>
            <a:tailEnd type="triangle" w="med" len="med"/>
          </a:ln>
        </p:spPr>
      </p:sp>
      <p:sp>
        <p:nvSpPr>
          <p:cNvPr id="241753" name="直接连接符 241752"/>
          <p:cNvSpPr/>
          <p:nvPr/>
        </p:nvSpPr>
        <p:spPr>
          <a:xfrm flipH="1">
            <a:off x="3289300" y="5186363"/>
            <a:ext cx="609600" cy="0"/>
          </a:xfrm>
          <a:prstGeom prst="line">
            <a:avLst/>
          </a:prstGeom>
          <a:ln w="9525" cap="flat" cmpd="sng">
            <a:solidFill>
              <a:schemeClr val="tx1"/>
            </a:solidFill>
            <a:prstDash val="solid"/>
            <a:headEnd type="none" w="med" len="med"/>
            <a:tailEnd type="triangle" w="med" len="med"/>
          </a:ln>
        </p:spPr>
      </p:sp>
      <p:sp>
        <p:nvSpPr>
          <p:cNvPr id="241754" name="矩形 241753"/>
          <p:cNvSpPr/>
          <p:nvPr/>
        </p:nvSpPr>
        <p:spPr>
          <a:xfrm>
            <a:off x="3365500" y="4521200"/>
            <a:ext cx="1752600" cy="457200"/>
          </a:xfrm>
          <a:prstGeom prst="rect">
            <a:avLst/>
          </a:prstGeom>
          <a:noFill/>
          <a:ln w="9525">
            <a:noFill/>
          </a:ln>
        </p:spPr>
        <p:txBody>
          <a:bodyPr>
            <a:spAutoFit/>
          </a:bodyPr>
          <a:p>
            <a:pPr algn="ctr"/>
            <a:r>
              <a:rPr lang="zh-CN" altLang="en-US" sz="1200" dirty="0">
                <a:solidFill>
                  <a:schemeClr val="accent2"/>
                </a:solidFill>
                <a:latin typeface="Times New Roman" panose="02020603050405020304" charset="0"/>
              </a:rPr>
              <a:t>准备可行性报告、 图纸等施工立项报批资料</a:t>
            </a:r>
            <a:endParaRPr lang="zh-CN" altLang="en-US" sz="1200" dirty="0">
              <a:solidFill>
                <a:schemeClr val="accent2"/>
              </a:solidFill>
              <a:latin typeface="Times New Roman" panose="02020603050405020304" charset="0"/>
            </a:endParaRPr>
          </a:p>
        </p:txBody>
      </p:sp>
      <p:sp>
        <p:nvSpPr>
          <p:cNvPr id="241755" name="文本框 241754"/>
          <p:cNvSpPr txBox="1"/>
          <p:nvPr/>
        </p:nvSpPr>
        <p:spPr>
          <a:xfrm>
            <a:off x="3516313" y="3217863"/>
            <a:ext cx="13747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组织专家评审</a:t>
            </a:r>
            <a:endParaRPr lang="zh-CN" altLang="en-US" sz="1200" dirty="0">
              <a:solidFill>
                <a:schemeClr val="accent2"/>
              </a:solidFill>
              <a:latin typeface="Times New Roman" panose="02020603050405020304" charset="0"/>
            </a:endParaRPr>
          </a:p>
        </p:txBody>
      </p:sp>
      <p:sp>
        <p:nvSpPr>
          <p:cNvPr id="241756" name="文本框 241755"/>
          <p:cNvSpPr txBox="1"/>
          <p:nvPr/>
        </p:nvSpPr>
        <p:spPr>
          <a:xfrm>
            <a:off x="3429000" y="5665788"/>
            <a:ext cx="533400"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241757" name="直接连接符 241756"/>
          <p:cNvSpPr/>
          <p:nvPr/>
        </p:nvSpPr>
        <p:spPr>
          <a:xfrm>
            <a:off x="1676400" y="5994400"/>
            <a:ext cx="0" cy="228600"/>
          </a:xfrm>
          <a:prstGeom prst="line">
            <a:avLst/>
          </a:prstGeom>
          <a:ln w="9525" cap="flat" cmpd="sng">
            <a:solidFill>
              <a:schemeClr val="tx1"/>
            </a:solidFill>
            <a:prstDash val="solid"/>
            <a:headEnd type="none" w="med" len="med"/>
            <a:tailEnd type="none" w="med" len="med"/>
          </a:ln>
        </p:spPr>
      </p:sp>
      <p:sp>
        <p:nvSpPr>
          <p:cNvPr id="241758" name="直接连接符 241757"/>
          <p:cNvSpPr/>
          <p:nvPr/>
        </p:nvSpPr>
        <p:spPr>
          <a:xfrm>
            <a:off x="2133600" y="6324600"/>
            <a:ext cx="2895600" cy="0"/>
          </a:xfrm>
          <a:prstGeom prst="line">
            <a:avLst/>
          </a:prstGeom>
          <a:ln w="9525" cap="flat" cmpd="sng">
            <a:solidFill>
              <a:schemeClr val="tx1"/>
            </a:solidFill>
            <a:prstDash val="solid"/>
            <a:headEnd type="none" w="med" len="med"/>
            <a:tailEnd type="none" w="med" len="med"/>
          </a:ln>
        </p:spPr>
      </p:sp>
      <p:sp>
        <p:nvSpPr>
          <p:cNvPr id="241759" name="直接连接符 241758"/>
          <p:cNvSpPr/>
          <p:nvPr/>
        </p:nvSpPr>
        <p:spPr>
          <a:xfrm flipV="1">
            <a:off x="5029200" y="685800"/>
            <a:ext cx="0" cy="5638800"/>
          </a:xfrm>
          <a:prstGeom prst="line">
            <a:avLst/>
          </a:prstGeom>
          <a:ln w="9525" cap="flat" cmpd="sng">
            <a:solidFill>
              <a:schemeClr val="tx1"/>
            </a:solidFill>
            <a:prstDash val="solid"/>
            <a:headEnd type="none" w="med" len="med"/>
            <a:tailEnd type="none" w="med" len="med"/>
          </a:ln>
        </p:spPr>
      </p:sp>
      <p:sp>
        <p:nvSpPr>
          <p:cNvPr id="241760" name="直接连接符 241759"/>
          <p:cNvSpPr/>
          <p:nvPr/>
        </p:nvSpPr>
        <p:spPr>
          <a:xfrm flipH="1">
            <a:off x="4495800" y="685800"/>
            <a:ext cx="533400" cy="0"/>
          </a:xfrm>
          <a:prstGeom prst="line">
            <a:avLst/>
          </a:prstGeom>
          <a:ln w="9525" cap="flat" cmpd="sng">
            <a:solidFill>
              <a:schemeClr val="tx1"/>
            </a:solidFill>
            <a:prstDash val="solid"/>
            <a:headEnd type="none" w="med" len="med"/>
            <a:tailEnd type="triangle" w="med" len="med"/>
          </a:ln>
        </p:spPr>
      </p:sp>
      <p:sp>
        <p:nvSpPr>
          <p:cNvPr id="241761" name="直接连接符 241760"/>
          <p:cNvSpPr/>
          <p:nvPr/>
        </p:nvSpPr>
        <p:spPr>
          <a:xfrm flipH="1">
            <a:off x="6781800" y="3159125"/>
            <a:ext cx="0" cy="228600"/>
          </a:xfrm>
          <a:prstGeom prst="line">
            <a:avLst/>
          </a:prstGeom>
          <a:ln w="9525" cap="flat" cmpd="sng">
            <a:solidFill>
              <a:schemeClr val="tx1"/>
            </a:solidFill>
            <a:prstDash val="solid"/>
            <a:headEnd type="none" w="med" len="med"/>
            <a:tailEnd type="triangle" w="med" len="med"/>
          </a:ln>
        </p:spPr>
      </p:sp>
      <p:sp>
        <p:nvSpPr>
          <p:cNvPr id="241762" name="文本框 241761"/>
          <p:cNvSpPr txBox="1"/>
          <p:nvPr/>
        </p:nvSpPr>
        <p:spPr>
          <a:xfrm>
            <a:off x="6235700" y="3354388"/>
            <a:ext cx="11557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组织进行报价和进行施工</a:t>
            </a:r>
            <a:endParaRPr lang="zh-CN" altLang="en-US" sz="1200" dirty="0">
              <a:solidFill>
                <a:schemeClr val="accent2"/>
              </a:solidFill>
              <a:latin typeface="Times New Roman" panose="02020603050405020304" charset="0"/>
            </a:endParaRPr>
          </a:p>
        </p:txBody>
      </p:sp>
      <p:sp>
        <p:nvSpPr>
          <p:cNvPr id="241763" name="直接连接符 241762"/>
          <p:cNvSpPr/>
          <p:nvPr/>
        </p:nvSpPr>
        <p:spPr>
          <a:xfrm>
            <a:off x="5867400" y="2971800"/>
            <a:ext cx="596900" cy="0"/>
          </a:xfrm>
          <a:prstGeom prst="line">
            <a:avLst/>
          </a:prstGeom>
          <a:ln w="9525" cap="flat" cmpd="sng">
            <a:solidFill>
              <a:schemeClr val="tx1"/>
            </a:solidFill>
            <a:prstDash val="solid"/>
            <a:headEnd type="none" w="med" len="med"/>
            <a:tailEnd type="triangle" w="med" len="med"/>
          </a:ln>
        </p:spPr>
      </p:sp>
      <p:sp>
        <p:nvSpPr>
          <p:cNvPr id="241764" name="流程图: 文档 241763"/>
          <p:cNvSpPr/>
          <p:nvPr/>
        </p:nvSpPr>
        <p:spPr>
          <a:xfrm>
            <a:off x="6473825" y="2667000"/>
            <a:ext cx="608013"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65" name="文本框 241764"/>
          <p:cNvSpPr txBox="1"/>
          <p:nvPr/>
        </p:nvSpPr>
        <p:spPr>
          <a:xfrm>
            <a:off x="6480175" y="26781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41766" name="文本框 241765"/>
          <p:cNvSpPr txBox="1"/>
          <p:nvPr/>
        </p:nvSpPr>
        <p:spPr>
          <a:xfrm>
            <a:off x="5103813" y="1638300"/>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编制工程预算</a:t>
            </a:r>
            <a:endParaRPr lang="zh-CN" altLang="en-US" sz="1200" dirty="0">
              <a:solidFill>
                <a:schemeClr val="accent2"/>
              </a:solidFill>
              <a:latin typeface="Times New Roman" panose="02020603050405020304" charset="0"/>
            </a:endParaRPr>
          </a:p>
        </p:txBody>
      </p:sp>
      <p:sp>
        <p:nvSpPr>
          <p:cNvPr id="241767" name="流程图: 文档 241766"/>
          <p:cNvSpPr/>
          <p:nvPr/>
        </p:nvSpPr>
        <p:spPr>
          <a:xfrm>
            <a:off x="5253038" y="908050"/>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68" name="文本框 241767"/>
          <p:cNvSpPr txBox="1"/>
          <p:nvPr/>
        </p:nvSpPr>
        <p:spPr>
          <a:xfrm>
            <a:off x="5259388" y="9191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施工图纸</a:t>
            </a:r>
            <a:endParaRPr lang="zh-CN" altLang="en-US" sz="1200">
              <a:latin typeface="Times New Roman" panose="02020603050405020304" charset="0"/>
            </a:endParaRPr>
          </a:p>
        </p:txBody>
      </p:sp>
      <p:sp>
        <p:nvSpPr>
          <p:cNvPr id="241769" name="直接连接符 241768"/>
          <p:cNvSpPr/>
          <p:nvPr/>
        </p:nvSpPr>
        <p:spPr>
          <a:xfrm flipH="1">
            <a:off x="5557838" y="1408113"/>
            <a:ext cx="0" cy="304800"/>
          </a:xfrm>
          <a:prstGeom prst="line">
            <a:avLst/>
          </a:prstGeom>
          <a:ln w="9525" cap="flat" cmpd="sng">
            <a:solidFill>
              <a:schemeClr val="tx1"/>
            </a:solidFill>
            <a:prstDash val="solid"/>
            <a:headEnd type="none" w="med" len="med"/>
            <a:tailEnd type="triangle" w="med" len="med"/>
          </a:ln>
        </p:spPr>
      </p:sp>
      <p:sp>
        <p:nvSpPr>
          <p:cNvPr id="241770" name="直接连接符 241769"/>
          <p:cNvSpPr/>
          <p:nvPr/>
        </p:nvSpPr>
        <p:spPr>
          <a:xfrm flipH="1">
            <a:off x="5562600" y="2555875"/>
            <a:ext cx="0" cy="304800"/>
          </a:xfrm>
          <a:prstGeom prst="line">
            <a:avLst/>
          </a:prstGeom>
          <a:ln w="9525" cap="flat" cmpd="sng">
            <a:solidFill>
              <a:schemeClr val="tx1"/>
            </a:solidFill>
            <a:prstDash val="solid"/>
            <a:headEnd type="none" w="med" len="med"/>
            <a:tailEnd type="triangle" w="med" len="med"/>
          </a:ln>
        </p:spPr>
      </p:sp>
      <p:sp>
        <p:nvSpPr>
          <p:cNvPr id="241771" name="流程图: 文档 241770"/>
          <p:cNvSpPr/>
          <p:nvPr/>
        </p:nvSpPr>
        <p:spPr>
          <a:xfrm>
            <a:off x="5253038" y="2055813"/>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1772" name="文本框 241771"/>
          <p:cNvSpPr txBox="1"/>
          <p:nvPr/>
        </p:nvSpPr>
        <p:spPr>
          <a:xfrm>
            <a:off x="5259388" y="20669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工程预算</a:t>
            </a:r>
            <a:endParaRPr lang="zh-CN" altLang="en-US" sz="1200">
              <a:latin typeface="Times New Roman" panose="02020603050405020304" charset="0"/>
            </a:endParaRPr>
          </a:p>
        </p:txBody>
      </p:sp>
      <p:sp>
        <p:nvSpPr>
          <p:cNvPr id="241773" name="文本框 241772"/>
          <p:cNvSpPr txBox="1"/>
          <p:nvPr/>
        </p:nvSpPr>
        <p:spPr>
          <a:xfrm>
            <a:off x="5116513" y="2784475"/>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预算科长签字</a:t>
            </a:r>
            <a:endParaRPr lang="zh-CN" altLang="en-US" sz="1200" dirty="0">
              <a:solidFill>
                <a:schemeClr val="accent2"/>
              </a:solidFill>
              <a:latin typeface="Times New Roman" panose="02020603050405020304" charset="0"/>
            </a:endParaRPr>
          </a:p>
        </p:txBody>
      </p:sp>
      <p:sp>
        <p:nvSpPr>
          <p:cNvPr id="241774" name="直接连接符 241773"/>
          <p:cNvSpPr/>
          <p:nvPr/>
        </p:nvSpPr>
        <p:spPr>
          <a:xfrm flipH="1">
            <a:off x="5562600" y="3243263"/>
            <a:ext cx="0" cy="304800"/>
          </a:xfrm>
          <a:prstGeom prst="line">
            <a:avLst/>
          </a:prstGeom>
          <a:ln w="9525" cap="flat" cmpd="sng">
            <a:solidFill>
              <a:schemeClr val="tx1"/>
            </a:solidFill>
            <a:prstDash val="solid"/>
            <a:headEnd type="none" w="med" len="med"/>
            <a:tailEnd type="triangle" w="med" len="med"/>
          </a:ln>
        </p:spPr>
      </p:sp>
      <p:sp>
        <p:nvSpPr>
          <p:cNvPr id="241775" name="文本框 241774"/>
          <p:cNvSpPr txBox="1"/>
          <p:nvPr/>
        </p:nvSpPr>
        <p:spPr>
          <a:xfrm>
            <a:off x="5064125" y="3505200"/>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结算留存做复核、结算</a:t>
            </a:r>
            <a:endParaRPr lang="zh-CN" altLang="en-US" sz="1200" dirty="0">
              <a:solidFill>
                <a:schemeClr val="accent2"/>
              </a:solidFill>
              <a:latin typeface="Times New Roman" panose="02020603050405020304" charset="0"/>
            </a:endParaRPr>
          </a:p>
        </p:txBody>
      </p:sp>
      <p:sp>
        <p:nvSpPr>
          <p:cNvPr id="241776" name="直接连接符 241775"/>
          <p:cNvSpPr/>
          <p:nvPr/>
        </p:nvSpPr>
        <p:spPr>
          <a:xfrm>
            <a:off x="5181600" y="685800"/>
            <a:ext cx="381000" cy="0"/>
          </a:xfrm>
          <a:prstGeom prst="line">
            <a:avLst/>
          </a:prstGeom>
          <a:ln w="28575" cap="flat" cmpd="sng">
            <a:solidFill>
              <a:srgbClr val="FF3300"/>
            </a:solidFill>
            <a:prstDash val="solid"/>
            <a:headEnd type="none" w="med" len="med"/>
            <a:tailEnd type="none" w="med" len="med"/>
          </a:ln>
        </p:spPr>
      </p:sp>
      <p:sp>
        <p:nvSpPr>
          <p:cNvPr id="241777" name="直接连接符 241776"/>
          <p:cNvSpPr/>
          <p:nvPr/>
        </p:nvSpPr>
        <p:spPr>
          <a:xfrm>
            <a:off x="5562600" y="685800"/>
            <a:ext cx="0" cy="228600"/>
          </a:xfrm>
          <a:prstGeom prst="line">
            <a:avLst/>
          </a:prstGeom>
          <a:ln w="28575" cap="flat" cmpd="sng">
            <a:solidFill>
              <a:srgbClr val="FF3300"/>
            </a:solidFill>
            <a:prstDash val="solid"/>
            <a:headEnd type="none" w="med" len="med"/>
            <a:tailEnd type="triangle" w="med" len="med"/>
          </a:ln>
        </p:spPr>
      </p:sp>
      <p:sp>
        <p:nvSpPr>
          <p:cNvPr id="241778" name="直接连接符 241777"/>
          <p:cNvSpPr/>
          <p:nvPr/>
        </p:nvSpPr>
        <p:spPr>
          <a:xfrm flipV="1">
            <a:off x="5181600" y="685800"/>
            <a:ext cx="0" cy="5181600"/>
          </a:xfrm>
          <a:prstGeom prst="line">
            <a:avLst/>
          </a:prstGeom>
          <a:ln w="28575" cap="flat" cmpd="sng">
            <a:solidFill>
              <a:srgbClr val="FF3300"/>
            </a:solidFill>
            <a:prstDash val="solid"/>
            <a:headEnd type="none" w="med" len="med"/>
            <a:tailEnd type="none" w="med" len="med"/>
          </a:ln>
        </p:spPr>
      </p:sp>
      <p:sp>
        <p:nvSpPr>
          <p:cNvPr id="241779" name="直接连接符 241778"/>
          <p:cNvSpPr/>
          <p:nvPr/>
        </p:nvSpPr>
        <p:spPr>
          <a:xfrm>
            <a:off x="7289800" y="3556000"/>
            <a:ext cx="228600" cy="0"/>
          </a:xfrm>
          <a:prstGeom prst="line">
            <a:avLst/>
          </a:prstGeom>
          <a:ln w="9525" cap="flat" cmpd="sng">
            <a:solidFill>
              <a:schemeClr val="tx1"/>
            </a:solidFill>
            <a:prstDash val="solid"/>
            <a:headEnd type="none" w="med" len="med"/>
            <a:tailEnd type="triangle" w="med" len="med"/>
          </a:ln>
        </p:spPr>
      </p:sp>
      <p:sp>
        <p:nvSpPr>
          <p:cNvPr id="241780" name="直接连接符 241779"/>
          <p:cNvSpPr/>
          <p:nvPr/>
        </p:nvSpPr>
        <p:spPr>
          <a:xfrm flipH="1" flipV="1">
            <a:off x="4521200" y="5880100"/>
            <a:ext cx="660400" cy="0"/>
          </a:xfrm>
          <a:prstGeom prst="line">
            <a:avLst/>
          </a:prstGeom>
          <a:ln w="28575" cap="flat" cmpd="sng">
            <a:solidFill>
              <a:srgbClr val="FF3300"/>
            </a:solidFill>
            <a:prstDash val="solid"/>
            <a:headEnd type="none" w="med" len="med"/>
            <a:tailEnd type="none" w="med" len="med"/>
          </a:ln>
        </p:spPr>
      </p:sp>
      <p:sp>
        <p:nvSpPr>
          <p:cNvPr id="241781" name="直接连接符 241780"/>
          <p:cNvSpPr/>
          <p:nvPr/>
        </p:nvSpPr>
        <p:spPr>
          <a:xfrm>
            <a:off x="1981200" y="3733800"/>
            <a:ext cx="381000" cy="0"/>
          </a:xfrm>
          <a:prstGeom prst="line">
            <a:avLst/>
          </a:prstGeom>
          <a:ln w="9525" cap="flat" cmpd="sng">
            <a:solidFill>
              <a:schemeClr val="tx1"/>
            </a:solidFill>
            <a:prstDash val="solid"/>
            <a:headEnd type="none" w="med" len="med"/>
            <a:tailEnd type="none" w="med" len="med"/>
          </a:ln>
        </p:spPr>
      </p:sp>
      <p:sp>
        <p:nvSpPr>
          <p:cNvPr id="241782" name="直接连接符 241781"/>
          <p:cNvSpPr/>
          <p:nvPr/>
        </p:nvSpPr>
        <p:spPr>
          <a:xfrm flipV="1">
            <a:off x="2362200" y="3276600"/>
            <a:ext cx="0" cy="457200"/>
          </a:xfrm>
          <a:prstGeom prst="line">
            <a:avLst/>
          </a:prstGeom>
          <a:ln w="9525" cap="flat" cmpd="sng">
            <a:solidFill>
              <a:schemeClr val="tx1"/>
            </a:solidFill>
            <a:prstDash val="solid"/>
            <a:headEnd type="none" w="med" len="med"/>
            <a:tailEnd type="none" w="med" len="med"/>
          </a:ln>
        </p:spPr>
      </p:sp>
      <p:sp>
        <p:nvSpPr>
          <p:cNvPr id="241783" name="直接连接符 241782"/>
          <p:cNvSpPr/>
          <p:nvPr/>
        </p:nvSpPr>
        <p:spPr>
          <a:xfrm>
            <a:off x="2362200" y="3276600"/>
            <a:ext cx="304800" cy="0"/>
          </a:xfrm>
          <a:prstGeom prst="line">
            <a:avLst/>
          </a:prstGeom>
          <a:ln w="9525" cap="flat" cmpd="sng">
            <a:solidFill>
              <a:schemeClr val="tx1"/>
            </a:solidFill>
            <a:prstDash val="solid"/>
            <a:headEnd type="none" w="med" len="med"/>
            <a:tailEnd type="triangle" w="med" len="med"/>
          </a:ln>
        </p:spPr>
      </p:sp>
      <p:sp>
        <p:nvSpPr>
          <p:cNvPr id="241784" name="文本框 241783"/>
          <p:cNvSpPr txBox="1"/>
          <p:nvPr/>
        </p:nvSpPr>
        <p:spPr>
          <a:xfrm>
            <a:off x="1092200" y="6184900"/>
            <a:ext cx="12065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完成交接工作</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9444" name="文本框 189443"/>
          <p:cNvSpPr txBox="1"/>
          <p:nvPr/>
        </p:nvSpPr>
        <p:spPr>
          <a:xfrm>
            <a:off x="0" y="0"/>
            <a:ext cx="428625" cy="3810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定编内用人需求申请程序</a:t>
            </a:r>
            <a:endParaRPr lang="zh-CN" altLang="en-US" sz="1600" b="1" dirty="0">
              <a:solidFill>
                <a:schemeClr val="accent2"/>
              </a:solidFill>
              <a:latin typeface="Times New Roman" panose="02020603050405020304" charset="0"/>
            </a:endParaRPr>
          </a:p>
        </p:txBody>
      </p:sp>
      <p:sp>
        <p:nvSpPr>
          <p:cNvPr id="189445" name="文本框 189444"/>
          <p:cNvSpPr txBox="1"/>
          <p:nvPr/>
        </p:nvSpPr>
        <p:spPr>
          <a:xfrm>
            <a:off x="1485900" y="166688"/>
            <a:ext cx="3119438"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人事行政部</a:t>
            </a:r>
            <a:endParaRPr lang="zh-CN" altLang="en-US" sz="1600" dirty="0">
              <a:latin typeface="Times New Roman" panose="02020603050405020304" charset="0"/>
            </a:endParaRPr>
          </a:p>
        </p:txBody>
      </p:sp>
      <p:sp>
        <p:nvSpPr>
          <p:cNvPr id="189446" name="直接连接符 189445"/>
          <p:cNvSpPr/>
          <p:nvPr/>
        </p:nvSpPr>
        <p:spPr>
          <a:xfrm>
            <a:off x="1219200" y="457200"/>
            <a:ext cx="3386138" cy="0"/>
          </a:xfrm>
          <a:prstGeom prst="line">
            <a:avLst/>
          </a:prstGeom>
          <a:ln w="9525" cap="flat" cmpd="sng">
            <a:solidFill>
              <a:schemeClr val="tx1"/>
            </a:solidFill>
            <a:prstDash val="solid"/>
            <a:headEnd type="none" w="med" len="med"/>
            <a:tailEnd type="none" w="med" len="med"/>
          </a:ln>
        </p:spPr>
      </p:sp>
      <p:sp>
        <p:nvSpPr>
          <p:cNvPr id="189447" name="文本框 189446"/>
          <p:cNvSpPr txBox="1"/>
          <p:nvPr/>
        </p:nvSpPr>
        <p:spPr>
          <a:xfrm>
            <a:off x="1604963" y="533400"/>
            <a:ext cx="6858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拟制</a:t>
            </a:r>
            <a:endParaRPr lang="zh-CN" altLang="en-US" sz="1200" dirty="0">
              <a:solidFill>
                <a:schemeClr val="accent2"/>
              </a:solidFill>
              <a:latin typeface="Times New Roman" panose="02020603050405020304" charset="0"/>
            </a:endParaRPr>
          </a:p>
        </p:txBody>
      </p:sp>
      <p:sp>
        <p:nvSpPr>
          <p:cNvPr id="189449" name="流程图: 文档 189448"/>
          <p:cNvSpPr/>
          <p:nvPr/>
        </p:nvSpPr>
        <p:spPr>
          <a:xfrm>
            <a:off x="1612900" y="795338"/>
            <a:ext cx="68103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用人需求</a:t>
            </a:r>
            <a:endParaRPr lang="zh-CN" altLang="en-US" sz="1200" dirty="0">
              <a:latin typeface="Times New Roman" panose="02020603050405020304" charset="0"/>
            </a:endParaRPr>
          </a:p>
          <a:p>
            <a:pPr algn="ctr"/>
            <a:r>
              <a:rPr lang="zh-CN" altLang="en-US" sz="1200" dirty="0">
                <a:latin typeface="Times New Roman" panose="02020603050405020304" charset="0"/>
              </a:rPr>
              <a:t>员申请单</a:t>
            </a:r>
            <a:endParaRPr lang="zh-CN" altLang="en-US" sz="1200">
              <a:latin typeface="Times New Roman" panose="02020603050405020304" charset="0"/>
            </a:endParaRPr>
          </a:p>
        </p:txBody>
      </p:sp>
      <p:sp>
        <p:nvSpPr>
          <p:cNvPr id="189450" name="文本框 189449"/>
          <p:cNvSpPr txBox="1"/>
          <p:nvPr/>
        </p:nvSpPr>
        <p:spPr>
          <a:xfrm>
            <a:off x="1433513" y="1647825"/>
            <a:ext cx="10287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部长或经理签审</a:t>
            </a:r>
            <a:endParaRPr lang="zh-CN" altLang="en-US" sz="1200" dirty="0">
              <a:solidFill>
                <a:schemeClr val="accent2"/>
              </a:solidFill>
              <a:latin typeface="Times New Roman" panose="02020603050405020304" charset="0"/>
            </a:endParaRPr>
          </a:p>
        </p:txBody>
      </p:sp>
      <p:sp>
        <p:nvSpPr>
          <p:cNvPr id="189454" name="直接连接符 189453"/>
          <p:cNvSpPr/>
          <p:nvPr/>
        </p:nvSpPr>
        <p:spPr>
          <a:xfrm>
            <a:off x="2298700" y="1866900"/>
            <a:ext cx="1176338" cy="0"/>
          </a:xfrm>
          <a:prstGeom prst="line">
            <a:avLst/>
          </a:prstGeom>
          <a:ln w="9525" cap="flat" cmpd="sng">
            <a:solidFill>
              <a:schemeClr val="tx1"/>
            </a:solidFill>
            <a:prstDash val="solid"/>
            <a:headEnd type="none" w="med" len="med"/>
            <a:tailEnd type="triangle" w="med" len="med"/>
          </a:ln>
        </p:spPr>
      </p:sp>
      <p:sp>
        <p:nvSpPr>
          <p:cNvPr id="189455" name="直接连接符 189454"/>
          <p:cNvSpPr/>
          <p:nvPr/>
        </p:nvSpPr>
        <p:spPr>
          <a:xfrm>
            <a:off x="3843338" y="2128838"/>
            <a:ext cx="0" cy="228600"/>
          </a:xfrm>
          <a:prstGeom prst="line">
            <a:avLst/>
          </a:prstGeom>
          <a:ln w="9525" cap="flat" cmpd="sng">
            <a:solidFill>
              <a:schemeClr val="tx1"/>
            </a:solidFill>
            <a:prstDash val="solid"/>
            <a:headEnd type="none" w="med" len="med"/>
            <a:tailEnd type="triangle" w="med" len="med"/>
          </a:ln>
        </p:spPr>
      </p:sp>
      <p:sp>
        <p:nvSpPr>
          <p:cNvPr id="189456" name="文本框 189455"/>
          <p:cNvSpPr txBox="1"/>
          <p:nvPr/>
        </p:nvSpPr>
        <p:spPr>
          <a:xfrm>
            <a:off x="3162300" y="2357438"/>
            <a:ext cx="1371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经办人审核</a:t>
            </a:r>
            <a:endParaRPr lang="zh-CN" altLang="en-US" sz="1200" dirty="0">
              <a:solidFill>
                <a:schemeClr val="accent2"/>
              </a:solidFill>
              <a:latin typeface="Times New Roman" panose="02020603050405020304" charset="0"/>
            </a:endParaRPr>
          </a:p>
        </p:txBody>
      </p:sp>
      <p:sp>
        <p:nvSpPr>
          <p:cNvPr id="189457" name="文本框 189456"/>
          <p:cNvSpPr txBox="1"/>
          <p:nvPr/>
        </p:nvSpPr>
        <p:spPr>
          <a:xfrm>
            <a:off x="3328988" y="2854325"/>
            <a:ext cx="10287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科长审核</a:t>
            </a:r>
            <a:endParaRPr lang="zh-CN" altLang="en-US" sz="1200">
              <a:solidFill>
                <a:schemeClr val="accent2"/>
              </a:solidFill>
              <a:latin typeface="Times New Roman" panose="02020603050405020304" charset="0"/>
            </a:endParaRPr>
          </a:p>
        </p:txBody>
      </p:sp>
      <p:sp>
        <p:nvSpPr>
          <p:cNvPr id="189464" name="文本框 189463"/>
          <p:cNvSpPr txBox="1"/>
          <p:nvPr/>
        </p:nvSpPr>
        <p:spPr>
          <a:xfrm>
            <a:off x="3076575" y="3352800"/>
            <a:ext cx="1647825"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拟制招聘方案、与用人单位实施招聘</a:t>
            </a:r>
            <a:endParaRPr lang="zh-CN" altLang="en-US" sz="1200" dirty="0">
              <a:solidFill>
                <a:schemeClr val="accent2"/>
              </a:solidFill>
              <a:latin typeface="Times New Roman" panose="02020603050405020304" charset="0"/>
            </a:endParaRPr>
          </a:p>
        </p:txBody>
      </p:sp>
      <p:sp>
        <p:nvSpPr>
          <p:cNvPr id="189465" name="直接连接符 189464"/>
          <p:cNvSpPr/>
          <p:nvPr/>
        </p:nvSpPr>
        <p:spPr>
          <a:xfrm>
            <a:off x="3843338" y="3119438"/>
            <a:ext cx="0" cy="304800"/>
          </a:xfrm>
          <a:prstGeom prst="line">
            <a:avLst/>
          </a:prstGeom>
          <a:ln w="9525" cap="flat" cmpd="sng">
            <a:solidFill>
              <a:schemeClr val="tx1"/>
            </a:solidFill>
            <a:prstDash val="solid"/>
            <a:headEnd type="none" w="med" len="med"/>
            <a:tailEnd type="triangle" w="med" len="med"/>
          </a:ln>
        </p:spPr>
      </p:sp>
      <p:sp>
        <p:nvSpPr>
          <p:cNvPr id="189469" name="直接连接符 189468"/>
          <p:cNvSpPr/>
          <p:nvPr/>
        </p:nvSpPr>
        <p:spPr>
          <a:xfrm>
            <a:off x="1938338" y="1357313"/>
            <a:ext cx="0" cy="304800"/>
          </a:xfrm>
          <a:prstGeom prst="line">
            <a:avLst/>
          </a:prstGeom>
          <a:ln w="9525" cap="flat" cmpd="sng">
            <a:solidFill>
              <a:schemeClr val="tx1"/>
            </a:solidFill>
            <a:prstDash val="solid"/>
            <a:headEnd type="none" w="med" len="med"/>
            <a:tailEnd type="triangle" w="med" len="med"/>
          </a:ln>
        </p:spPr>
      </p:sp>
      <p:sp>
        <p:nvSpPr>
          <p:cNvPr id="189470" name="流程图: 文档 189469"/>
          <p:cNvSpPr/>
          <p:nvPr/>
        </p:nvSpPr>
        <p:spPr>
          <a:xfrm>
            <a:off x="3505200" y="1595438"/>
            <a:ext cx="68103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用人需求</a:t>
            </a:r>
            <a:endParaRPr lang="zh-CN" altLang="en-US" sz="1200" dirty="0">
              <a:latin typeface="Times New Roman" panose="02020603050405020304" charset="0"/>
            </a:endParaRPr>
          </a:p>
          <a:p>
            <a:pPr algn="ctr"/>
            <a:r>
              <a:rPr lang="zh-CN" altLang="en-US" sz="1200" dirty="0">
                <a:latin typeface="Times New Roman" panose="02020603050405020304" charset="0"/>
              </a:rPr>
              <a:t>员申请单</a:t>
            </a:r>
            <a:endParaRPr lang="zh-CN" altLang="en-US" sz="1200">
              <a:latin typeface="Times New Roman" panose="02020603050405020304" charset="0"/>
            </a:endParaRPr>
          </a:p>
        </p:txBody>
      </p:sp>
      <p:sp>
        <p:nvSpPr>
          <p:cNvPr id="189471" name="直接连接符 189470"/>
          <p:cNvSpPr/>
          <p:nvPr/>
        </p:nvSpPr>
        <p:spPr>
          <a:xfrm>
            <a:off x="3843338" y="2586038"/>
            <a:ext cx="0" cy="3048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2690" name="文本框 242689"/>
          <p:cNvSpPr txBox="1"/>
          <p:nvPr/>
        </p:nvSpPr>
        <p:spPr>
          <a:xfrm>
            <a:off x="0" y="0"/>
            <a:ext cx="428625" cy="34290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CC"/>
                </a:solidFill>
                <a:latin typeface="Times New Roman" panose="02020603050405020304" charset="0"/>
              </a:rPr>
              <a:t>无需立项新工艺开发工作流程</a:t>
            </a:r>
            <a:endParaRPr lang="zh-CN" altLang="en-US" sz="1600" b="1">
              <a:solidFill>
                <a:srgbClr val="0066CC"/>
              </a:solidFill>
              <a:latin typeface="Times New Roman" panose="02020603050405020304" charset="0"/>
            </a:endParaRPr>
          </a:p>
        </p:txBody>
      </p:sp>
      <p:sp>
        <p:nvSpPr>
          <p:cNvPr id="242691" name="文本框 242690"/>
          <p:cNvSpPr txBox="1"/>
          <p:nvPr/>
        </p:nvSpPr>
        <p:spPr>
          <a:xfrm>
            <a:off x="1295400" y="182563"/>
            <a:ext cx="44196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分      厂                    技术部                 财务部</a:t>
            </a:r>
            <a:endParaRPr lang="zh-CN" altLang="en-US" sz="1600" dirty="0">
              <a:latin typeface="Times New Roman" panose="02020603050405020304" charset="0"/>
            </a:endParaRPr>
          </a:p>
        </p:txBody>
      </p:sp>
      <p:sp>
        <p:nvSpPr>
          <p:cNvPr id="242692" name="直接连接符 242691"/>
          <p:cNvSpPr/>
          <p:nvPr/>
        </p:nvSpPr>
        <p:spPr>
          <a:xfrm>
            <a:off x="990600" y="457200"/>
            <a:ext cx="4648200" cy="0"/>
          </a:xfrm>
          <a:prstGeom prst="line">
            <a:avLst/>
          </a:prstGeom>
          <a:ln w="9525" cap="flat" cmpd="sng">
            <a:solidFill>
              <a:schemeClr val="tx1"/>
            </a:solidFill>
            <a:prstDash val="solid"/>
            <a:headEnd type="none" w="med" len="med"/>
            <a:tailEnd type="none" w="med" len="med"/>
          </a:ln>
        </p:spPr>
      </p:sp>
      <p:sp>
        <p:nvSpPr>
          <p:cNvPr id="242693" name="文本框 242692"/>
          <p:cNvSpPr txBox="1"/>
          <p:nvPr/>
        </p:nvSpPr>
        <p:spPr>
          <a:xfrm>
            <a:off x="1162050" y="469900"/>
            <a:ext cx="10477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分厂或研发部提出设想</a:t>
            </a:r>
            <a:endParaRPr lang="zh-CN" altLang="en-US" sz="1200" dirty="0">
              <a:solidFill>
                <a:schemeClr val="accent2"/>
              </a:solidFill>
              <a:latin typeface="Times New Roman" panose="02020603050405020304" charset="0"/>
            </a:endParaRPr>
          </a:p>
        </p:txBody>
      </p:sp>
      <p:sp>
        <p:nvSpPr>
          <p:cNvPr id="242694" name="文本框 242693"/>
          <p:cNvSpPr txBox="1"/>
          <p:nvPr/>
        </p:nvSpPr>
        <p:spPr>
          <a:xfrm>
            <a:off x="1128713" y="1066800"/>
            <a:ext cx="10953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组织研讨会讨论</a:t>
            </a:r>
            <a:endParaRPr lang="zh-CN" altLang="en-US" sz="1200" dirty="0">
              <a:solidFill>
                <a:schemeClr val="accent2"/>
              </a:solidFill>
              <a:latin typeface="Times New Roman" panose="02020603050405020304" charset="0"/>
            </a:endParaRPr>
          </a:p>
        </p:txBody>
      </p:sp>
      <p:sp>
        <p:nvSpPr>
          <p:cNvPr id="242695" name="文本框 242694"/>
          <p:cNvSpPr txBox="1"/>
          <p:nvPr/>
        </p:nvSpPr>
        <p:spPr>
          <a:xfrm>
            <a:off x="2881313" y="167640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技术部认可</a:t>
            </a:r>
            <a:endParaRPr lang="zh-CN" altLang="en-US" sz="1200" dirty="0">
              <a:solidFill>
                <a:schemeClr val="accent2"/>
              </a:solidFill>
              <a:latin typeface="Times New Roman" panose="02020603050405020304" charset="0"/>
            </a:endParaRPr>
          </a:p>
        </p:txBody>
      </p:sp>
      <p:sp>
        <p:nvSpPr>
          <p:cNvPr id="242696" name="直接连接符 242695"/>
          <p:cNvSpPr/>
          <p:nvPr/>
        </p:nvSpPr>
        <p:spPr>
          <a:xfrm flipV="1">
            <a:off x="2090738" y="1824038"/>
            <a:ext cx="838200" cy="0"/>
          </a:xfrm>
          <a:prstGeom prst="line">
            <a:avLst/>
          </a:prstGeom>
          <a:ln w="9525" cap="flat" cmpd="sng">
            <a:solidFill>
              <a:schemeClr val="tx1"/>
            </a:solidFill>
            <a:prstDash val="solid"/>
            <a:headEnd type="none" w="med" len="med"/>
            <a:tailEnd type="triangle" w="med" len="med"/>
          </a:ln>
        </p:spPr>
      </p:sp>
      <p:sp>
        <p:nvSpPr>
          <p:cNvPr id="242697" name="文本框 242696"/>
          <p:cNvSpPr txBox="1"/>
          <p:nvPr/>
        </p:nvSpPr>
        <p:spPr>
          <a:xfrm>
            <a:off x="1128713" y="168751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组织试验</a:t>
            </a:r>
            <a:endParaRPr lang="zh-CN" altLang="en-US" sz="1200" dirty="0">
              <a:solidFill>
                <a:schemeClr val="accent2"/>
              </a:solidFill>
              <a:latin typeface="Times New Roman" panose="02020603050405020304" charset="0"/>
            </a:endParaRPr>
          </a:p>
        </p:txBody>
      </p:sp>
      <p:sp>
        <p:nvSpPr>
          <p:cNvPr id="242698" name="直接连接符 242697"/>
          <p:cNvSpPr/>
          <p:nvPr/>
        </p:nvSpPr>
        <p:spPr>
          <a:xfrm>
            <a:off x="1676400" y="941388"/>
            <a:ext cx="0" cy="201612"/>
          </a:xfrm>
          <a:prstGeom prst="line">
            <a:avLst/>
          </a:prstGeom>
          <a:ln w="9525" cap="flat" cmpd="sng">
            <a:solidFill>
              <a:schemeClr val="tx1"/>
            </a:solidFill>
            <a:prstDash val="solid"/>
            <a:headEnd type="none" w="med" len="med"/>
            <a:tailEnd type="triangle" w="med" len="med"/>
          </a:ln>
        </p:spPr>
      </p:sp>
      <p:sp>
        <p:nvSpPr>
          <p:cNvPr id="242699" name="直接连接符 242698"/>
          <p:cNvSpPr/>
          <p:nvPr/>
        </p:nvSpPr>
        <p:spPr>
          <a:xfrm>
            <a:off x="1676400" y="1509713"/>
            <a:ext cx="0" cy="242887"/>
          </a:xfrm>
          <a:prstGeom prst="line">
            <a:avLst/>
          </a:prstGeom>
          <a:ln w="9525" cap="flat" cmpd="sng">
            <a:solidFill>
              <a:schemeClr val="tx1"/>
            </a:solidFill>
            <a:prstDash val="solid"/>
            <a:headEnd type="none" w="med" len="med"/>
            <a:tailEnd type="triangle" w="med" len="med"/>
          </a:ln>
        </p:spPr>
      </p:sp>
      <p:sp>
        <p:nvSpPr>
          <p:cNvPr id="242700" name="直接连接符 242699"/>
          <p:cNvSpPr/>
          <p:nvPr/>
        </p:nvSpPr>
        <p:spPr>
          <a:xfrm flipH="1">
            <a:off x="1981200" y="5486400"/>
            <a:ext cx="2590800" cy="0"/>
          </a:xfrm>
          <a:prstGeom prst="line">
            <a:avLst/>
          </a:prstGeom>
          <a:ln w="9525" cap="flat" cmpd="sng">
            <a:solidFill>
              <a:schemeClr val="tx1"/>
            </a:solidFill>
            <a:prstDash val="solid"/>
            <a:headEnd type="none" w="med" len="med"/>
            <a:tailEnd type="triangle" w="med" len="med"/>
          </a:ln>
        </p:spPr>
      </p:sp>
      <p:sp>
        <p:nvSpPr>
          <p:cNvPr id="242701" name="文本框 242700"/>
          <p:cNvSpPr txBox="1"/>
          <p:nvPr/>
        </p:nvSpPr>
        <p:spPr>
          <a:xfrm>
            <a:off x="1128713" y="2382838"/>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242703" name="直接连接符 242702"/>
          <p:cNvSpPr/>
          <p:nvPr/>
        </p:nvSpPr>
        <p:spPr>
          <a:xfrm flipH="1">
            <a:off x="3429000" y="1976438"/>
            <a:ext cx="0" cy="381000"/>
          </a:xfrm>
          <a:prstGeom prst="line">
            <a:avLst/>
          </a:prstGeom>
          <a:ln w="9525" cap="flat" cmpd="sng">
            <a:solidFill>
              <a:schemeClr val="tx1"/>
            </a:solidFill>
            <a:prstDash val="solid"/>
            <a:headEnd type="none" w="med" len="med"/>
            <a:tailEnd type="triangle" w="med" len="med"/>
          </a:ln>
        </p:spPr>
      </p:sp>
      <p:sp>
        <p:nvSpPr>
          <p:cNvPr id="242704" name="文本框 242703"/>
          <p:cNvSpPr txBox="1"/>
          <p:nvPr/>
        </p:nvSpPr>
        <p:spPr>
          <a:xfrm>
            <a:off x="2006600" y="1887538"/>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不需要设计</a:t>
            </a:r>
            <a:endParaRPr lang="zh-CN" altLang="en-US" sz="1200" dirty="0">
              <a:solidFill>
                <a:schemeClr val="accent2"/>
              </a:solidFill>
              <a:latin typeface="Times New Roman" panose="02020603050405020304" charset="0"/>
            </a:endParaRPr>
          </a:p>
        </p:txBody>
      </p:sp>
      <p:sp>
        <p:nvSpPr>
          <p:cNvPr id="242705" name="直接连接符 242704"/>
          <p:cNvSpPr/>
          <p:nvPr/>
        </p:nvSpPr>
        <p:spPr>
          <a:xfrm flipH="1">
            <a:off x="1676400" y="2128838"/>
            <a:ext cx="1752600" cy="0"/>
          </a:xfrm>
          <a:prstGeom prst="line">
            <a:avLst/>
          </a:prstGeom>
          <a:ln w="9525" cap="flat" cmpd="sng">
            <a:solidFill>
              <a:schemeClr val="tx1"/>
            </a:solidFill>
            <a:prstDash val="solid"/>
            <a:headEnd type="none" w="med" len="med"/>
            <a:tailEnd type="none" w="med" len="med"/>
          </a:ln>
        </p:spPr>
      </p:sp>
      <p:sp>
        <p:nvSpPr>
          <p:cNvPr id="242706" name="直接连接符 242705"/>
          <p:cNvSpPr/>
          <p:nvPr/>
        </p:nvSpPr>
        <p:spPr>
          <a:xfrm>
            <a:off x="1676400" y="2128838"/>
            <a:ext cx="0" cy="304800"/>
          </a:xfrm>
          <a:prstGeom prst="line">
            <a:avLst/>
          </a:prstGeom>
          <a:ln w="9525" cap="flat" cmpd="sng">
            <a:solidFill>
              <a:schemeClr val="tx1"/>
            </a:solidFill>
            <a:prstDash val="solid"/>
            <a:headEnd type="none" w="med" len="med"/>
            <a:tailEnd type="triangle" w="med" len="med"/>
          </a:ln>
        </p:spPr>
      </p:sp>
      <p:sp>
        <p:nvSpPr>
          <p:cNvPr id="242707" name="流程图: 文档 242706"/>
          <p:cNvSpPr/>
          <p:nvPr/>
        </p:nvSpPr>
        <p:spPr>
          <a:xfrm>
            <a:off x="3130550" y="26130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2708" name="文本框 242707"/>
          <p:cNvSpPr txBox="1"/>
          <p:nvPr/>
        </p:nvSpPr>
        <p:spPr>
          <a:xfrm>
            <a:off x="3124200" y="262413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工程图纸</a:t>
            </a:r>
            <a:endParaRPr lang="zh-CN" altLang="en-US" sz="1200">
              <a:latin typeface="Times New Roman" panose="02020603050405020304" charset="0"/>
            </a:endParaRPr>
          </a:p>
        </p:txBody>
      </p:sp>
      <p:sp>
        <p:nvSpPr>
          <p:cNvPr id="242709" name="直接连接符 242708"/>
          <p:cNvSpPr/>
          <p:nvPr/>
        </p:nvSpPr>
        <p:spPr>
          <a:xfrm>
            <a:off x="3429000" y="3200400"/>
            <a:ext cx="0" cy="228600"/>
          </a:xfrm>
          <a:prstGeom prst="line">
            <a:avLst/>
          </a:prstGeom>
          <a:ln w="9525" cap="flat" cmpd="sng">
            <a:solidFill>
              <a:schemeClr val="tx1"/>
            </a:solidFill>
            <a:prstDash val="solid"/>
            <a:headEnd type="none" w="med" len="med"/>
            <a:tailEnd type="triangle" w="med" len="med"/>
          </a:ln>
        </p:spPr>
      </p:sp>
      <p:sp>
        <p:nvSpPr>
          <p:cNvPr id="242710" name="文本框 242709"/>
          <p:cNvSpPr txBox="1"/>
          <p:nvPr/>
        </p:nvSpPr>
        <p:spPr>
          <a:xfrm>
            <a:off x="2881313" y="337820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评审</a:t>
            </a:r>
            <a:endParaRPr lang="zh-CN" altLang="en-US" sz="1200" dirty="0">
              <a:solidFill>
                <a:schemeClr val="accent2"/>
              </a:solidFill>
              <a:latin typeface="Times New Roman" panose="02020603050405020304" charset="0"/>
            </a:endParaRPr>
          </a:p>
        </p:txBody>
      </p:sp>
      <p:sp>
        <p:nvSpPr>
          <p:cNvPr id="242711" name="流程图: 文档 242710"/>
          <p:cNvSpPr/>
          <p:nvPr/>
        </p:nvSpPr>
        <p:spPr>
          <a:xfrm>
            <a:off x="1392238" y="52847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2712" name="文本框 242711"/>
          <p:cNvSpPr txBox="1"/>
          <p:nvPr/>
        </p:nvSpPr>
        <p:spPr>
          <a:xfrm>
            <a:off x="1385888" y="52959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工程图纸</a:t>
            </a:r>
            <a:endParaRPr lang="zh-CN" altLang="en-US" sz="1200">
              <a:latin typeface="Times New Roman" panose="02020603050405020304" charset="0"/>
            </a:endParaRPr>
          </a:p>
        </p:txBody>
      </p:sp>
      <p:sp>
        <p:nvSpPr>
          <p:cNvPr id="242713" name="直接连接符 242712"/>
          <p:cNvSpPr/>
          <p:nvPr/>
        </p:nvSpPr>
        <p:spPr>
          <a:xfrm flipH="1">
            <a:off x="1676400" y="5791200"/>
            <a:ext cx="0" cy="304800"/>
          </a:xfrm>
          <a:prstGeom prst="line">
            <a:avLst/>
          </a:prstGeom>
          <a:ln w="9525" cap="flat" cmpd="sng">
            <a:solidFill>
              <a:schemeClr val="tx1"/>
            </a:solidFill>
            <a:prstDash val="solid"/>
            <a:headEnd type="none" w="med" len="med"/>
            <a:tailEnd type="triangle" w="med" len="med"/>
          </a:ln>
        </p:spPr>
      </p:sp>
      <p:sp>
        <p:nvSpPr>
          <p:cNvPr id="242714" name="文本框 242713"/>
          <p:cNvSpPr txBox="1"/>
          <p:nvPr/>
        </p:nvSpPr>
        <p:spPr>
          <a:xfrm>
            <a:off x="1128713" y="6019800"/>
            <a:ext cx="1095375"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分厂与技术部组织进行报价和施工</a:t>
            </a:r>
            <a:endParaRPr lang="zh-CN" altLang="en-US" sz="1200" dirty="0">
              <a:solidFill>
                <a:schemeClr val="accent2"/>
              </a:solidFill>
              <a:latin typeface="Times New Roman" panose="02020603050405020304" charset="0"/>
            </a:endParaRPr>
          </a:p>
        </p:txBody>
      </p:sp>
      <p:sp>
        <p:nvSpPr>
          <p:cNvPr id="242715" name="流程图: 文档 242714"/>
          <p:cNvSpPr/>
          <p:nvPr/>
        </p:nvSpPr>
        <p:spPr>
          <a:xfrm>
            <a:off x="4579938" y="33020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2716" name="文本框 242715"/>
          <p:cNvSpPr txBox="1"/>
          <p:nvPr/>
        </p:nvSpPr>
        <p:spPr>
          <a:xfrm>
            <a:off x="4573588" y="33131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工程图纸</a:t>
            </a:r>
            <a:endParaRPr lang="zh-CN" altLang="en-US" sz="1200">
              <a:latin typeface="Times New Roman" panose="02020603050405020304" charset="0"/>
            </a:endParaRPr>
          </a:p>
        </p:txBody>
      </p:sp>
      <p:sp>
        <p:nvSpPr>
          <p:cNvPr id="242717" name="直接连接符 242716"/>
          <p:cNvSpPr/>
          <p:nvPr/>
        </p:nvSpPr>
        <p:spPr>
          <a:xfrm>
            <a:off x="4876800" y="3821113"/>
            <a:ext cx="0" cy="319087"/>
          </a:xfrm>
          <a:prstGeom prst="line">
            <a:avLst/>
          </a:prstGeom>
          <a:ln w="9525" cap="flat" cmpd="sng">
            <a:solidFill>
              <a:schemeClr val="tx1"/>
            </a:solidFill>
            <a:prstDash val="solid"/>
            <a:headEnd type="none" w="med" len="med"/>
            <a:tailEnd type="triangle" w="med" len="med"/>
          </a:ln>
        </p:spPr>
      </p:sp>
      <p:sp>
        <p:nvSpPr>
          <p:cNvPr id="242718" name="文本框 242717"/>
          <p:cNvSpPr txBox="1"/>
          <p:nvPr/>
        </p:nvSpPr>
        <p:spPr>
          <a:xfrm>
            <a:off x="4418013" y="4111625"/>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编制工程预算</a:t>
            </a:r>
            <a:endParaRPr lang="zh-CN" altLang="en-US" sz="1200" dirty="0">
              <a:solidFill>
                <a:schemeClr val="accent2"/>
              </a:solidFill>
              <a:latin typeface="Times New Roman" panose="02020603050405020304" charset="0"/>
            </a:endParaRPr>
          </a:p>
        </p:txBody>
      </p:sp>
      <p:sp>
        <p:nvSpPr>
          <p:cNvPr id="242719" name="直接连接符 242718"/>
          <p:cNvSpPr/>
          <p:nvPr/>
        </p:nvSpPr>
        <p:spPr>
          <a:xfrm flipH="1">
            <a:off x="4876800" y="5029200"/>
            <a:ext cx="0" cy="304800"/>
          </a:xfrm>
          <a:prstGeom prst="line">
            <a:avLst/>
          </a:prstGeom>
          <a:ln w="9525" cap="flat" cmpd="sng">
            <a:solidFill>
              <a:schemeClr val="tx1"/>
            </a:solidFill>
            <a:prstDash val="solid"/>
            <a:headEnd type="none" w="med" len="med"/>
            <a:tailEnd type="triangle" w="med" len="med"/>
          </a:ln>
        </p:spPr>
      </p:sp>
      <p:sp>
        <p:nvSpPr>
          <p:cNvPr id="242720" name="流程图: 文档 242719"/>
          <p:cNvSpPr/>
          <p:nvPr/>
        </p:nvSpPr>
        <p:spPr>
          <a:xfrm>
            <a:off x="4567238" y="4529138"/>
            <a:ext cx="608012" cy="5270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2721" name="文本框 242720"/>
          <p:cNvSpPr txBox="1"/>
          <p:nvPr/>
        </p:nvSpPr>
        <p:spPr>
          <a:xfrm>
            <a:off x="4573588" y="456565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工程预算</a:t>
            </a:r>
            <a:endParaRPr lang="zh-CN" altLang="en-US" sz="1200">
              <a:latin typeface="Times New Roman" panose="02020603050405020304" charset="0"/>
            </a:endParaRPr>
          </a:p>
        </p:txBody>
      </p:sp>
      <p:sp>
        <p:nvSpPr>
          <p:cNvPr id="242722" name="文本框 242721"/>
          <p:cNvSpPr txBox="1"/>
          <p:nvPr/>
        </p:nvSpPr>
        <p:spPr>
          <a:xfrm>
            <a:off x="4430713" y="5257800"/>
            <a:ext cx="8905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预算科长签字</a:t>
            </a:r>
            <a:endParaRPr lang="zh-CN" altLang="en-US" sz="1200" dirty="0">
              <a:solidFill>
                <a:schemeClr val="accent2"/>
              </a:solidFill>
              <a:latin typeface="Times New Roman" panose="02020603050405020304" charset="0"/>
            </a:endParaRPr>
          </a:p>
        </p:txBody>
      </p:sp>
      <p:sp>
        <p:nvSpPr>
          <p:cNvPr id="242723" name="直接连接符 242722"/>
          <p:cNvSpPr/>
          <p:nvPr/>
        </p:nvSpPr>
        <p:spPr>
          <a:xfrm flipH="1">
            <a:off x="4876800" y="5716588"/>
            <a:ext cx="0" cy="304800"/>
          </a:xfrm>
          <a:prstGeom prst="line">
            <a:avLst/>
          </a:prstGeom>
          <a:ln w="9525" cap="flat" cmpd="sng">
            <a:solidFill>
              <a:schemeClr val="tx1"/>
            </a:solidFill>
            <a:prstDash val="solid"/>
            <a:headEnd type="none" w="med" len="med"/>
            <a:tailEnd type="triangle" w="med" len="med"/>
          </a:ln>
        </p:spPr>
      </p:sp>
      <p:sp>
        <p:nvSpPr>
          <p:cNvPr id="242724" name="文本框 242723"/>
          <p:cNvSpPr txBox="1"/>
          <p:nvPr/>
        </p:nvSpPr>
        <p:spPr>
          <a:xfrm>
            <a:off x="4378325" y="5978525"/>
            <a:ext cx="10699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结算留存做复核、结算</a:t>
            </a:r>
            <a:endParaRPr lang="zh-CN" altLang="en-US" sz="1200" dirty="0">
              <a:solidFill>
                <a:schemeClr val="accent2"/>
              </a:solidFill>
              <a:latin typeface="Times New Roman" panose="02020603050405020304" charset="0"/>
            </a:endParaRPr>
          </a:p>
        </p:txBody>
      </p:sp>
      <p:sp>
        <p:nvSpPr>
          <p:cNvPr id="242725" name="文本框 242724"/>
          <p:cNvSpPr txBox="1"/>
          <p:nvPr/>
        </p:nvSpPr>
        <p:spPr>
          <a:xfrm>
            <a:off x="2881313" y="236220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工程设计</a:t>
            </a:r>
            <a:endParaRPr lang="zh-CN" altLang="en-US" sz="1200" dirty="0">
              <a:solidFill>
                <a:schemeClr val="accent2"/>
              </a:solidFill>
              <a:latin typeface="Times New Roman" panose="02020603050405020304" charset="0"/>
            </a:endParaRPr>
          </a:p>
        </p:txBody>
      </p:sp>
      <p:sp>
        <p:nvSpPr>
          <p:cNvPr id="242726" name="直接连接符 242725"/>
          <p:cNvSpPr/>
          <p:nvPr/>
        </p:nvSpPr>
        <p:spPr>
          <a:xfrm>
            <a:off x="3657600" y="3505200"/>
            <a:ext cx="9144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8226" name="文本框 308225"/>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308227" name="矩形 308226"/>
          <p:cNvSpPr/>
          <p:nvPr/>
        </p:nvSpPr>
        <p:spPr>
          <a:xfrm>
            <a:off x="1371600" y="19812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质量管理作业</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4914" name="文本框 294913"/>
          <p:cNvSpPr txBox="1"/>
          <p:nvPr/>
        </p:nvSpPr>
        <p:spPr>
          <a:xfrm>
            <a:off x="1371600" y="169863"/>
            <a:ext cx="63246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质量部                     总经理                  管理者代表                  相关单位</a:t>
            </a:r>
            <a:endParaRPr lang="zh-CN" altLang="en-US" sz="1600" dirty="0">
              <a:latin typeface="Times New Roman" panose="02020603050405020304" charset="0"/>
            </a:endParaRPr>
          </a:p>
        </p:txBody>
      </p:sp>
      <p:sp>
        <p:nvSpPr>
          <p:cNvPr id="294915" name="直接连接符 294914"/>
          <p:cNvSpPr/>
          <p:nvPr/>
        </p:nvSpPr>
        <p:spPr>
          <a:xfrm>
            <a:off x="1066800" y="457200"/>
            <a:ext cx="6629400" cy="0"/>
          </a:xfrm>
          <a:prstGeom prst="line">
            <a:avLst/>
          </a:prstGeom>
          <a:ln w="9525" cap="flat" cmpd="sng">
            <a:solidFill>
              <a:schemeClr val="tx1"/>
            </a:solidFill>
            <a:prstDash val="solid"/>
            <a:headEnd type="none" w="med" len="med"/>
            <a:tailEnd type="none" w="med" len="med"/>
          </a:ln>
        </p:spPr>
      </p:sp>
      <p:sp>
        <p:nvSpPr>
          <p:cNvPr id="294916" name="文本框 294915"/>
          <p:cNvSpPr txBox="1"/>
          <p:nvPr/>
        </p:nvSpPr>
        <p:spPr>
          <a:xfrm>
            <a:off x="0" y="0"/>
            <a:ext cx="428625" cy="29718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管理评审计划签审流程</a:t>
            </a:r>
            <a:endParaRPr lang="zh-CN" altLang="en-US" sz="1600" b="1">
              <a:solidFill>
                <a:schemeClr val="accent2"/>
              </a:solidFill>
              <a:latin typeface="Times New Roman" panose="02020603050405020304" charset="0"/>
            </a:endParaRPr>
          </a:p>
        </p:txBody>
      </p:sp>
      <p:sp>
        <p:nvSpPr>
          <p:cNvPr id="294917" name="流程图: 文档 294916"/>
          <p:cNvSpPr/>
          <p:nvPr/>
        </p:nvSpPr>
        <p:spPr>
          <a:xfrm>
            <a:off x="1462088" y="17335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4918" name="文本框 294917"/>
          <p:cNvSpPr txBox="1"/>
          <p:nvPr/>
        </p:nvSpPr>
        <p:spPr>
          <a:xfrm>
            <a:off x="1455738" y="1744663"/>
            <a:ext cx="606425" cy="422275"/>
          </a:xfrm>
          <a:prstGeom prst="rect">
            <a:avLst/>
          </a:prstGeom>
          <a:noFill/>
          <a:ln w="9525">
            <a:noFill/>
          </a:ln>
        </p:spPr>
        <p:txBody>
          <a:bodyPr>
            <a:spAutoFit/>
          </a:bodyPr>
          <a:p>
            <a:pPr algn="ctr">
              <a:lnSpc>
                <a:spcPct val="90000"/>
              </a:lnSpc>
              <a:spcBef>
                <a:spcPct val="50000"/>
              </a:spcBef>
            </a:pPr>
            <a:r>
              <a:rPr lang="zh-CN" altLang="en-US" sz="1200" dirty="0">
                <a:solidFill>
                  <a:srgbClr val="0066CC"/>
                </a:solidFill>
                <a:latin typeface="Times New Roman" panose="02020603050405020304" charset="0"/>
              </a:rPr>
              <a:t>评审计划</a:t>
            </a:r>
            <a:endParaRPr lang="zh-CN" altLang="en-US" sz="1200">
              <a:solidFill>
                <a:srgbClr val="0066CC"/>
              </a:solidFill>
              <a:latin typeface="Times New Roman" panose="02020603050405020304" charset="0"/>
            </a:endParaRPr>
          </a:p>
        </p:txBody>
      </p:sp>
      <p:sp>
        <p:nvSpPr>
          <p:cNvPr id="294919" name="文本框 294918"/>
          <p:cNvSpPr txBox="1"/>
          <p:nvPr/>
        </p:nvSpPr>
        <p:spPr>
          <a:xfrm>
            <a:off x="1304925" y="552450"/>
            <a:ext cx="876300" cy="457200"/>
          </a:xfrm>
          <a:prstGeom prst="rect">
            <a:avLst/>
          </a:prstGeom>
          <a:noFill/>
          <a:ln w="9525">
            <a:noFill/>
          </a:ln>
        </p:spPr>
        <p:txBody>
          <a:bodyPr>
            <a:spAutoFit/>
          </a:bodyPr>
          <a:p>
            <a:pPr algn="ctr">
              <a:spcBef>
                <a:spcPct val="50000"/>
              </a:spcBef>
            </a:pPr>
            <a:r>
              <a:rPr lang="zh-CN" altLang="en-US" sz="1200" dirty="0">
                <a:solidFill>
                  <a:srgbClr val="0066CC"/>
                </a:solidFill>
                <a:latin typeface="Times New Roman" panose="02020603050405020304" charset="0"/>
              </a:rPr>
              <a:t>收集管理评审资料</a:t>
            </a:r>
            <a:endParaRPr lang="zh-CN" altLang="en-US" sz="1200" dirty="0">
              <a:solidFill>
                <a:srgbClr val="0066CC"/>
              </a:solidFill>
              <a:latin typeface="Times New Roman" panose="02020603050405020304" charset="0"/>
            </a:endParaRPr>
          </a:p>
        </p:txBody>
      </p:sp>
      <p:sp>
        <p:nvSpPr>
          <p:cNvPr id="294920" name="直接连接符 294919"/>
          <p:cNvSpPr/>
          <p:nvPr/>
        </p:nvSpPr>
        <p:spPr>
          <a:xfrm>
            <a:off x="1757363" y="990600"/>
            <a:ext cx="0" cy="319088"/>
          </a:xfrm>
          <a:prstGeom prst="line">
            <a:avLst/>
          </a:prstGeom>
          <a:ln w="9525" cap="flat" cmpd="sng">
            <a:solidFill>
              <a:schemeClr val="tx1"/>
            </a:solidFill>
            <a:prstDash val="solid"/>
            <a:headEnd type="none" w="med" len="med"/>
            <a:tailEnd type="triangle" w="med" len="med"/>
          </a:ln>
        </p:spPr>
      </p:sp>
      <p:sp>
        <p:nvSpPr>
          <p:cNvPr id="294921" name="文本框 294920"/>
          <p:cNvSpPr txBox="1"/>
          <p:nvPr/>
        </p:nvSpPr>
        <p:spPr>
          <a:xfrm>
            <a:off x="914400" y="1262063"/>
            <a:ext cx="1676400" cy="457200"/>
          </a:xfrm>
          <a:prstGeom prst="rect">
            <a:avLst/>
          </a:prstGeom>
          <a:noFill/>
          <a:ln w="9525">
            <a:noFill/>
          </a:ln>
        </p:spPr>
        <p:txBody>
          <a:bodyPr>
            <a:spAutoFit/>
          </a:bodyPr>
          <a:p>
            <a:pPr algn="ctr">
              <a:spcBef>
                <a:spcPct val="50000"/>
              </a:spcBef>
            </a:pPr>
            <a:r>
              <a:rPr lang="zh-CN" altLang="en-US" sz="1200" dirty="0">
                <a:solidFill>
                  <a:srgbClr val="0066CC"/>
                </a:solidFill>
                <a:latin typeface="Times New Roman" panose="02020603050405020304" charset="0"/>
              </a:rPr>
              <a:t>质量部或管理者代表作出管理评审计划</a:t>
            </a:r>
            <a:endParaRPr lang="zh-CN" altLang="en-US" sz="1200" dirty="0">
              <a:solidFill>
                <a:srgbClr val="0066CC"/>
              </a:solidFill>
              <a:latin typeface="Times New Roman" panose="02020603050405020304" charset="0"/>
            </a:endParaRPr>
          </a:p>
        </p:txBody>
      </p:sp>
      <p:sp>
        <p:nvSpPr>
          <p:cNvPr id="294922" name="流程图: 文档 294921"/>
          <p:cNvSpPr/>
          <p:nvPr/>
        </p:nvSpPr>
        <p:spPr>
          <a:xfrm>
            <a:off x="3138488" y="17557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4923" name="文本框 294922"/>
          <p:cNvSpPr txBox="1"/>
          <p:nvPr/>
        </p:nvSpPr>
        <p:spPr>
          <a:xfrm>
            <a:off x="3132138" y="1766888"/>
            <a:ext cx="606425" cy="422275"/>
          </a:xfrm>
          <a:prstGeom prst="rect">
            <a:avLst/>
          </a:prstGeom>
          <a:noFill/>
          <a:ln w="9525">
            <a:noFill/>
          </a:ln>
        </p:spPr>
        <p:txBody>
          <a:bodyPr>
            <a:spAutoFit/>
          </a:bodyPr>
          <a:p>
            <a:pPr algn="ctr">
              <a:lnSpc>
                <a:spcPct val="90000"/>
              </a:lnSpc>
              <a:spcBef>
                <a:spcPct val="50000"/>
              </a:spcBef>
            </a:pPr>
            <a:r>
              <a:rPr lang="zh-CN" altLang="en-US" sz="1200" dirty="0">
                <a:solidFill>
                  <a:srgbClr val="0066CC"/>
                </a:solidFill>
                <a:latin typeface="Times New Roman" panose="02020603050405020304" charset="0"/>
              </a:rPr>
              <a:t>评审计划</a:t>
            </a:r>
            <a:endParaRPr lang="zh-CN" altLang="en-US" sz="1200">
              <a:solidFill>
                <a:srgbClr val="0066CC"/>
              </a:solidFill>
              <a:latin typeface="Times New Roman" panose="02020603050405020304" charset="0"/>
            </a:endParaRPr>
          </a:p>
        </p:txBody>
      </p:sp>
      <p:sp>
        <p:nvSpPr>
          <p:cNvPr id="294924" name="文本框 294923"/>
          <p:cNvSpPr txBox="1"/>
          <p:nvPr/>
        </p:nvSpPr>
        <p:spPr>
          <a:xfrm>
            <a:off x="2552700" y="2593975"/>
            <a:ext cx="1778000" cy="639763"/>
          </a:xfrm>
          <a:prstGeom prst="rect">
            <a:avLst/>
          </a:prstGeom>
          <a:noFill/>
          <a:ln w="9525">
            <a:noFill/>
          </a:ln>
        </p:spPr>
        <p:txBody>
          <a:bodyPr>
            <a:spAutoFit/>
          </a:bodyPr>
          <a:p>
            <a:pPr>
              <a:spcBef>
                <a:spcPct val="50000"/>
              </a:spcBef>
            </a:pPr>
            <a:r>
              <a:rPr lang="zh-CN" altLang="en-US" sz="1200" dirty="0">
                <a:solidFill>
                  <a:srgbClr val="0066CC"/>
                </a:solidFill>
                <a:latin typeface="Times New Roman" panose="02020603050405020304" charset="0"/>
              </a:rPr>
              <a:t>质量部组织，集团总裁主持召集各系统副总、各部室、分厂经理评审</a:t>
            </a:r>
            <a:endParaRPr lang="zh-CN" altLang="en-US" sz="1200" dirty="0">
              <a:solidFill>
                <a:srgbClr val="0066CC"/>
              </a:solidFill>
              <a:latin typeface="Times New Roman" panose="02020603050405020304" charset="0"/>
            </a:endParaRPr>
          </a:p>
        </p:txBody>
      </p:sp>
      <p:sp>
        <p:nvSpPr>
          <p:cNvPr id="294925" name="直接连接符 294924"/>
          <p:cNvSpPr/>
          <p:nvPr/>
        </p:nvSpPr>
        <p:spPr>
          <a:xfrm>
            <a:off x="3433763" y="2266950"/>
            <a:ext cx="0" cy="319088"/>
          </a:xfrm>
          <a:prstGeom prst="line">
            <a:avLst/>
          </a:prstGeom>
          <a:ln w="9525" cap="flat" cmpd="sng">
            <a:solidFill>
              <a:schemeClr val="tx1"/>
            </a:solidFill>
            <a:prstDash val="solid"/>
            <a:headEnd type="none" w="med" len="med"/>
            <a:tailEnd type="triangle" w="med" len="med"/>
          </a:ln>
        </p:spPr>
      </p:sp>
      <p:sp>
        <p:nvSpPr>
          <p:cNvPr id="294926" name="直接连接符 294925"/>
          <p:cNvSpPr/>
          <p:nvPr/>
        </p:nvSpPr>
        <p:spPr>
          <a:xfrm>
            <a:off x="2057400" y="1981200"/>
            <a:ext cx="1066800" cy="0"/>
          </a:xfrm>
          <a:prstGeom prst="line">
            <a:avLst/>
          </a:prstGeom>
          <a:ln w="9525" cap="flat" cmpd="sng">
            <a:solidFill>
              <a:schemeClr val="tx1"/>
            </a:solidFill>
            <a:prstDash val="solid"/>
            <a:headEnd type="none" w="med" len="med"/>
            <a:tailEnd type="triangle" w="med" len="med"/>
          </a:ln>
        </p:spPr>
      </p:sp>
      <p:sp>
        <p:nvSpPr>
          <p:cNvPr id="294927" name="文本框 294926"/>
          <p:cNvSpPr txBox="1"/>
          <p:nvPr/>
        </p:nvSpPr>
        <p:spPr>
          <a:xfrm>
            <a:off x="4737100" y="3314700"/>
            <a:ext cx="914400" cy="457200"/>
          </a:xfrm>
          <a:prstGeom prst="rect">
            <a:avLst/>
          </a:prstGeom>
          <a:noFill/>
          <a:ln w="9525">
            <a:noFill/>
          </a:ln>
        </p:spPr>
        <p:txBody>
          <a:bodyPr>
            <a:spAutoFit/>
          </a:bodyPr>
          <a:p>
            <a:pPr algn="ctr">
              <a:spcBef>
                <a:spcPct val="50000"/>
              </a:spcBef>
            </a:pPr>
            <a:r>
              <a:rPr lang="zh-CN" altLang="en-US" sz="1200" dirty="0">
                <a:solidFill>
                  <a:srgbClr val="0066CC"/>
                </a:solidFill>
                <a:latin typeface="Times New Roman" panose="02020603050405020304" charset="0"/>
              </a:rPr>
              <a:t>编写管理评审报告</a:t>
            </a:r>
            <a:endParaRPr lang="zh-CN" altLang="en-US" sz="1200" dirty="0">
              <a:solidFill>
                <a:srgbClr val="0066CC"/>
              </a:solidFill>
              <a:latin typeface="Times New Roman" panose="02020603050405020304" charset="0"/>
            </a:endParaRPr>
          </a:p>
        </p:txBody>
      </p:sp>
      <p:sp>
        <p:nvSpPr>
          <p:cNvPr id="294928" name="流程图: 文档 294927"/>
          <p:cNvSpPr/>
          <p:nvPr/>
        </p:nvSpPr>
        <p:spPr>
          <a:xfrm>
            <a:off x="4884738" y="37687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4929" name="文本框 294928"/>
          <p:cNvSpPr txBox="1"/>
          <p:nvPr/>
        </p:nvSpPr>
        <p:spPr>
          <a:xfrm>
            <a:off x="4878388" y="3794125"/>
            <a:ext cx="606425" cy="422275"/>
          </a:xfrm>
          <a:prstGeom prst="rect">
            <a:avLst/>
          </a:prstGeom>
          <a:noFill/>
          <a:ln w="9525">
            <a:noFill/>
          </a:ln>
        </p:spPr>
        <p:txBody>
          <a:bodyPr>
            <a:spAutoFit/>
          </a:bodyPr>
          <a:p>
            <a:pPr algn="ctr">
              <a:lnSpc>
                <a:spcPct val="90000"/>
              </a:lnSpc>
              <a:spcBef>
                <a:spcPct val="50000"/>
              </a:spcBef>
            </a:pPr>
            <a:r>
              <a:rPr lang="zh-CN" altLang="en-US" sz="1200" dirty="0">
                <a:solidFill>
                  <a:srgbClr val="0066CC"/>
                </a:solidFill>
                <a:latin typeface="Times New Roman" panose="02020603050405020304" charset="0"/>
              </a:rPr>
              <a:t>评审报告</a:t>
            </a:r>
            <a:endParaRPr lang="zh-CN" altLang="en-US" sz="1200">
              <a:solidFill>
                <a:srgbClr val="0066CC"/>
              </a:solidFill>
              <a:latin typeface="Times New Roman" panose="02020603050405020304" charset="0"/>
            </a:endParaRPr>
          </a:p>
        </p:txBody>
      </p:sp>
      <p:sp>
        <p:nvSpPr>
          <p:cNvPr id="294930" name="流程图: 文档 294929"/>
          <p:cNvSpPr/>
          <p:nvPr/>
        </p:nvSpPr>
        <p:spPr>
          <a:xfrm>
            <a:off x="3132138" y="38354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4931" name="文本框 294930"/>
          <p:cNvSpPr txBox="1"/>
          <p:nvPr/>
        </p:nvSpPr>
        <p:spPr>
          <a:xfrm>
            <a:off x="3125788" y="3860800"/>
            <a:ext cx="606425" cy="422275"/>
          </a:xfrm>
          <a:prstGeom prst="rect">
            <a:avLst/>
          </a:prstGeom>
          <a:noFill/>
          <a:ln w="9525">
            <a:noFill/>
          </a:ln>
        </p:spPr>
        <p:txBody>
          <a:bodyPr>
            <a:spAutoFit/>
          </a:bodyPr>
          <a:p>
            <a:pPr algn="ctr">
              <a:lnSpc>
                <a:spcPct val="90000"/>
              </a:lnSpc>
              <a:spcBef>
                <a:spcPct val="50000"/>
              </a:spcBef>
            </a:pPr>
            <a:r>
              <a:rPr lang="zh-CN" altLang="en-US" sz="1200" dirty="0">
                <a:solidFill>
                  <a:srgbClr val="0066CC"/>
                </a:solidFill>
                <a:latin typeface="Times New Roman" panose="02020603050405020304" charset="0"/>
              </a:rPr>
              <a:t>评审报告</a:t>
            </a:r>
            <a:endParaRPr lang="zh-CN" altLang="en-US" sz="1200">
              <a:solidFill>
                <a:srgbClr val="0066CC"/>
              </a:solidFill>
              <a:latin typeface="Times New Roman" panose="02020603050405020304" charset="0"/>
            </a:endParaRPr>
          </a:p>
        </p:txBody>
      </p:sp>
      <p:sp>
        <p:nvSpPr>
          <p:cNvPr id="294932" name="直接连接符 294931"/>
          <p:cNvSpPr/>
          <p:nvPr/>
        </p:nvSpPr>
        <p:spPr>
          <a:xfrm>
            <a:off x="4114800" y="2971800"/>
            <a:ext cx="1066800" cy="0"/>
          </a:xfrm>
          <a:prstGeom prst="line">
            <a:avLst/>
          </a:prstGeom>
          <a:ln w="9525" cap="flat" cmpd="sng">
            <a:solidFill>
              <a:schemeClr val="tx1"/>
            </a:solidFill>
            <a:prstDash val="solid"/>
            <a:headEnd type="none" w="med" len="med"/>
            <a:tailEnd type="none" w="med" len="med"/>
          </a:ln>
        </p:spPr>
      </p:sp>
      <p:sp>
        <p:nvSpPr>
          <p:cNvPr id="294933" name="直接连接符 294932"/>
          <p:cNvSpPr/>
          <p:nvPr/>
        </p:nvSpPr>
        <p:spPr>
          <a:xfrm>
            <a:off x="5181600" y="2971800"/>
            <a:ext cx="0" cy="381000"/>
          </a:xfrm>
          <a:prstGeom prst="line">
            <a:avLst/>
          </a:prstGeom>
          <a:ln w="9525" cap="flat" cmpd="sng">
            <a:solidFill>
              <a:schemeClr val="tx1"/>
            </a:solidFill>
            <a:prstDash val="solid"/>
            <a:headEnd type="none" w="med" len="med"/>
            <a:tailEnd type="triangle" w="med" len="med"/>
          </a:ln>
        </p:spPr>
      </p:sp>
      <p:sp>
        <p:nvSpPr>
          <p:cNvPr id="294934" name="直接连接符 294933"/>
          <p:cNvSpPr/>
          <p:nvPr/>
        </p:nvSpPr>
        <p:spPr>
          <a:xfrm flipH="1">
            <a:off x="3733800" y="4013200"/>
            <a:ext cx="1143000" cy="0"/>
          </a:xfrm>
          <a:prstGeom prst="line">
            <a:avLst/>
          </a:prstGeom>
          <a:ln w="9525" cap="flat" cmpd="sng">
            <a:solidFill>
              <a:schemeClr val="tx1"/>
            </a:solidFill>
            <a:prstDash val="solid"/>
            <a:headEnd type="none" w="med" len="med"/>
            <a:tailEnd type="triangle" w="med" len="med"/>
          </a:ln>
        </p:spPr>
      </p:sp>
      <p:sp>
        <p:nvSpPr>
          <p:cNvPr id="294935" name="文本框 294934"/>
          <p:cNvSpPr txBox="1"/>
          <p:nvPr/>
        </p:nvSpPr>
        <p:spPr>
          <a:xfrm>
            <a:off x="2895600" y="4638675"/>
            <a:ext cx="1095375" cy="274638"/>
          </a:xfrm>
          <a:prstGeom prst="rect">
            <a:avLst/>
          </a:prstGeom>
          <a:noFill/>
          <a:ln w="9525">
            <a:noFill/>
          </a:ln>
        </p:spPr>
        <p:txBody>
          <a:bodyPr>
            <a:spAutoFit/>
          </a:bodyPr>
          <a:p>
            <a:pPr algn="ctr">
              <a:spcBef>
                <a:spcPct val="50000"/>
              </a:spcBef>
            </a:pPr>
            <a:r>
              <a:rPr lang="zh-CN" altLang="en-US" sz="1200" dirty="0">
                <a:solidFill>
                  <a:srgbClr val="0066CC"/>
                </a:solidFill>
                <a:latin typeface="Times New Roman" panose="02020603050405020304" charset="0"/>
              </a:rPr>
              <a:t>审批</a:t>
            </a:r>
            <a:endParaRPr lang="zh-CN" altLang="en-US" sz="1200" dirty="0">
              <a:solidFill>
                <a:srgbClr val="0066CC"/>
              </a:solidFill>
              <a:latin typeface="Times New Roman" panose="02020603050405020304" charset="0"/>
            </a:endParaRPr>
          </a:p>
        </p:txBody>
      </p:sp>
      <p:sp>
        <p:nvSpPr>
          <p:cNvPr id="294936" name="直接连接符 294935"/>
          <p:cNvSpPr/>
          <p:nvPr/>
        </p:nvSpPr>
        <p:spPr>
          <a:xfrm>
            <a:off x="3433763" y="4346575"/>
            <a:ext cx="0" cy="319088"/>
          </a:xfrm>
          <a:prstGeom prst="line">
            <a:avLst/>
          </a:prstGeom>
          <a:ln w="9525" cap="flat" cmpd="sng">
            <a:solidFill>
              <a:schemeClr val="tx1"/>
            </a:solidFill>
            <a:prstDash val="solid"/>
            <a:headEnd type="none" w="med" len="med"/>
            <a:tailEnd type="triangle" w="med" len="med"/>
          </a:ln>
        </p:spPr>
      </p:sp>
      <p:sp>
        <p:nvSpPr>
          <p:cNvPr id="294937" name="流程图: 文档 294936"/>
          <p:cNvSpPr/>
          <p:nvPr/>
        </p:nvSpPr>
        <p:spPr>
          <a:xfrm>
            <a:off x="4870450" y="45815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4938" name="文本框 294937"/>
          <p:cNvSpPr txBox="1"/>
          <p:nvPr/>
        </p:nvSpPr>
        <p:spPr>
          <a:xfrm>
            <a:off x="4864100" y="4606925"/>
            <a:ext cx="606425" cy="422275"/>
          </a:xfrm>
          <a:prstGeom prst="rect">
            <a:avLst/>
          </a:prstGeom>
          <a:noFill/>
          <a:ln w="9525">
            <a:noFill/>
          </a:ln>
        </p:spPr>
        <p:txBody>
          <a:bodyPr>
            <a:spAutoFit/>
          </a:bodyPr>
          <a:p>
            <a:pPr algn="ctr">
              <a:lnSpc>
                <a:spcPct val="90000"/>
              </a:lnSpc>
              <a:spcBef>
                <a:spcPct val="50000"/>
              </a:spcBef>
            </a:pPr>
            <a:r>
              <a:rPr lang="zh-CN" altLang="en-US" sz="1200" dirty="0">
                <a:solidFill>
                  <a:srgbClr val="0066CC"/>
                </a:solidFill>
                <a:latin typeface="Times New Roman" panose="02020603050405020304" charset="0"/>
              </a:rPr>
              <a:t>评审报告</a:t>
            </a:r>
            <a:endParaRPr lang="zh-CN" altLang="en-US" sz="1200">
              <a:solidFill>
                <a:srgbClr val="0066CC"/>
              </a:solidFill>
              <a:latin typeface="Times New Roman" panose="02020603050405020304" charset="0"/>
            </a:endParaRPr>
          </a:p>
        </p:txBody>
      </p:sp>
      <p:sp>
        <p:nvSpPr>
          <p:cNvPr id="294939" name="文本框 294938"/>
          <p:cNvSpPr txBox="1"/>
          <p:nvPr/>
        </p:nvSpPr>
        <p:spPr>
          <a:xfrm>
            <a:off x="4576763" y="5384800"/>
            <a:ext cx="1157287" cy="457200"/>
          </a:xfrm>
          <a:prstGeom prst="rect">
            <a:avLst/>
          </a:prstGeom>
          <a:noFill/>
          <a:ln w="9525">
            <a:noFill/>
          </a:ln>
        </p:spPr>
        <p:txBody>
          <a:bodyPr>
            <a:spAutoFit/>
          </a:bodyPr>
          <a:p>
            <a:pPr algn="ctr">
              <a:spcBef>
                <a:spcPct val="50000"/>
              </a:spcBef>
            </a:pPr>
            <a:r>
              <a:rPr lang="zh-CN" altLang="en-US" sz="1200" dirty="0">
                <a:solidFill>
                  <a:srgbClr val="0066CC"/>
                </a:solidFill>
                <a:latin typeface="Times New Roman" panose="02020603050405020304" charset="0"/>
              </a:rPr>
              <a:t>提出改进措施并组织实施</a:t>
            </a:r>
            <a:endParaRPr lang="zh-CN" altLang="en-US" sz="1200" dirty="0">
              <a:solidFill>
                <a:srgbClr val="0066CC"/>
              </a:solidFill>
              <a:latin typeface="Times New Roman" panose="02020603050405020304" charset="0"/>
            </a:endParaRPr>
          </a:p>
        </p:txBody>
      </p:sp>
      <p:sp>
        <p:nvSpPr>
          <p:cNvPr id="294940" name="直接连接符 294939"/>
          <p:cNvSpPr/>
          <p:nvPr/>
        </p:nvSpPr>
        <p:spPr>
          <a:xfrm>
            <a:off x="5172075" y="5092700"/>
            <a:ext cx="0" cy="319088"/>
          </a:xfrm>
          <a:prstGeom prst="line">
            <a:avLst/>
          </a:prstGeom>
          <a:ln w="9525" cap="flat" cmpd="sng">
            <a:solidFill>
              <a:schemeClr val="tx1"/>
            </a:solidFill>
            <a:prstDash val="solid"/>
            <a:headEnd type="none" w="med" len="med"/>
            <a:tailEnd type="triangle" w="med" len="med"/>
          </a:ln>
        </p:spPr>
      </p:sp>
      <p:sp>
        <p:nvSpPr>
          <p:cNvPr id="294941" name="直接连接符 294940"/>
          <p:cNvSpPr/>
          <p:nvPr/>
        </p:nvSpPr>
        <p:spPr>
          <a:xfrm>
            <a:off x="3657600" y="4775200"/>
            <a:ext cx="1143000" cy="0"/>
          </a:xfrm>
          <a:prstGeom prst="line">
            <a:avLst/>
          </a:prstGeom>
          <a:ln w="9525" cap="flat" cmpd="sng">
            <a:solidFill>
              <a:schemeClr val="tx1"/>
            </a:solidFill>
            <a:prstDash val="solid"/>
            <a:headEnd type="none" w="med" len="med"/>
            <a:tailEnd type="triangle" w="med" len="med"/>
          </a:ln>
        </p:spPr>
      </p:sp>
      <p:sp>
        <p:nvSpPr>
          <p:cNvPr id="294942" name="文本框 294941"/>
          <p:cNvSpPr txBox="1"/>
          <p:nvPr/>
        </p:nvSpPr>
        <p:spPr>
          <a:xfrm>
            <a:off x="6462713" y="5489575"/>
            <a:ext cx="1095375" cy="274638"/>
          </a:xfrm>
          <a:prstGeom prst="rect">
            <a:avLst/>
          </a:prstGeom>
          <a:noFill/>
          <a:ln w="9525">
            <a:noFill/>
          </a:ln>
        </p:spPr>
        <p:txBody>
          <a:bodyPr>
            <a:spAutoFit/>
          </a:bodyPr>
          <a:p>
            <a:pPr algn="ctr">
              <a:spcBef>
                <a:spcPct val="50000"/>
              </a:spcBef>
            </a:pPr>
            <a:r>
              <a:rPr lang="zh-CN" altLang="en-US" sz="1200" dirty="0">
                <a:solidFill>
                  <a:srgbClr val="0066CC"/>
                </a:solidFill>
                <a:latin typeface="Times New Roman" panose="02020603050405020304" charset="0"/>
              </a:rPr>
              <a:t>实施</a:t>
            </a:r>
            <a:endParaRPr lang="zh-CN" altLang="en-US" sz="1200" dirty="0">
              <a:solidFill>
                <a:srgbClr val="0066CC"/>
              </a:solidFill>
              <a:latin typeface="Times New Roman" panose="02020603050405020304" charset="0"/>
            </a:endParaRPr>
          </a:p>
        </p:txBody>
      </p:sp>
      <p:sp>
        <p:nvSpPr>
          <p:cNvPr id="294943" name="直接连接符 294942"/>
          <p:cNvSpPr/>
          <p:nvPr/>
        </p:nvSpPr>
        <p:spPr>
          <a:xfrm>
            <a:off x="5715000" y="5613400"/>
            <a:ext cx="10668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02" name="文本框 307201"/>
          <p:cNvSpPr txBox="1"/>
          <p:nvPr/>
        </p:nvSpPr>
        <p:spPr>
          <a:xfrm>
            <a:off x="0" y="0"/>
            <a:ext cx="428625" cy="21336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内审流程</a:t>
            </a:r>
            <a:endParaRPr lang="zh-CN" altLang="en-US" sz="1600" b="1">
              <a:solidFill>
                <a:schemeClr val="accent2"/>
              </a:solidFill>
              <a:latin typeface="Times New Roman" panose="02020603050405020304" charset="0"/>
            </a:endParaRPr>
          </a:p>
        </p:txBody>
      </p:sp>
      <p:sp>
        <p:nvSpPr>
          <p:cNvPr id="307203" name="文本框 307202"/>
          <p:cNvSpPr txBox="1"/>
          <p:nvPr/>
        </p:nvSpPr>
        <p:spPr>
          <a:xfrm>
            <a:off x="1155700" y="169863"/>
            <a:ext cx="4491038"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管理者代表                 质量部                   相关单位</a:t>
            </a:r>
            <a:endParaRPr lang="zh-CN" altLang="en-US" sz="1600" dirty="0">
              <a:latin typeface="Times New Roman" panose="02020603050405020304" charset="0"/>
            </a:endParaRPr>
          </a:p>
        </p:txBody>
      </p:sp>
      <p:sp>
        <p:nvSpPr>
          <p:cNvPr id="307204" name="直接连接符 307203"/>
          <p:cNvSpPr/>
          <p:nvPr/>
        </p:nvSpPr>
        <p:spPr>
          <a:xfrm>
            <a:off x="1066800" y="457200"/>
            <a:ext cx="4648200" cy="0"/>
          </a:xfrm>
          <a:prstGeom prst="line">
            <a:avLst/>
          </a:prstGeom>
          <a:ln w="9525" cap="flat" cmpd="sng">
            <a:solidFill>
              <a:schemeClr val="tx1"/>
            </a:solidFill>
            <a:prstDash val="solid"/>
            <a:headEnd type="none" w="med" len="med"/>
            <a:tailEnd type="none" w="med" len="med"/>
          </a:ln>
        </p:spPr>
      </p:sp>
      <p:sp>
        <p:nvSpPr>
          <p:cNvPr id="307205" name="文本框 307204"/>
          <p:cNvSpPr txBox="1"/>
          <p:nvPr/>
        </p:nvSpPr>
        <p:spPr>
          <a:xfrm>
            <a:off x="2984500" y="495300"/>
            <a:ext cx="8763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编制            内审计划</a:t>
            </a:r>
            <a:endParaRPr lang="zh-CN" altLang="en-US" sz="1200" dirty="0">
              <a:solidFill>
                <a:schemeClr val="accent2"/>
              </a:solidFill>
              <a:latin typeface="Times New Roman" panose="02020603050405020304" charset="0"/>
            </a:endParaRPr>
          </a:p>
        </p:txBody>
      </p:sp>
      <p:sp>
        <p:nvSpPr>
          <p:cNvPr id="307206" name="流程图: 文档 307205"/>
          <p:cNvSpPr/>
          <p:nvPr/>
        </p:nvSpPr>
        <p:spPr>
          <a:xfrm>
            <a:off x="3121025" y="9906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07" name="文本框 307206"/>
          <p:cNvSpPr txBox="1"/>
          <p:nvPr/>
        </p:nvSpPr>
        <p:spPr>
          <a:xfrm>
            <a:off x="3086100" y="1001713"/>
            <a:ext cx="6842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内审  计划</a:t>
            </a:r>
            <a:endParaRPr lang="zh-CN" altLang="en-US" sz="1200">
              <a:latin typeface="Times New Roman" panose="02020603050405020304" charset="0"/>
            </a:endParaRPr>
          </a:p>
        </p:txBody>
      </p:sp>
      <p:sp>
        <p:nvSpPr>
          <p:cNvPr id="307208" name="流程图: 文档 307207"/>
          <p:cNvSpPr/>
          <p:nvPr/>
        </p:nvSpPr>
        <p:spPr>
          <a:xfrm>
            <a:off x="1444625" y="10556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09" name="文本框 307208"/>
          <p:cNvSpPr txBox="1"/>
          <p:nvPr/>
        </p:nvSpPr>
        <p:spPr>
          <a:xfrm>
            <a:off x="1409700" y="1066800"/>
            <a:ext cx="6842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内审  计划</a:t>
            </a:r>
            <a:endParaRPr lang="zh-CN" altLang="en-US" sz="1200">
              <a:latin typeface="Times New Roman" panose="02020603050405020304" charset="0"/>
            </a:endParaRPr>
          </a:p>
        </p:txBody>
      </p:sp>
      <p:sp>
        <p:nvSpPr>
          <p:cNvPr id="307210" name="直接连接符 307209"/>
          <p:cNvSpPr/>
          <p:nvPr/>
        </p:nvSpPr>
        <p:spPr>
          <a:xfrm>
            <a:off x="1757363" y="1563688"/>
            <a:ext cx="0" cy="304800"/>
          </a:xfrm>
          <a:prstGeom prst="line">
            <a:avLst/>
          </a:prstGeom>
          <a:ln w="9525" cap="flat" cmpd="sng">
            <a:solidFill>
              <a:schemeClr val="tx1"/>
            </a:solidFill>
            <a:prstDash val="solid"/>
            <a:headEnd type="none" w="med" len="med"/>
            <a:tailEnd type="triangle" w="med" len="med"/>
          </a:ln>
        </p:spPr>
      </p:sp>
      <p:sp>
        <p:nvSpPr>
          <p:cNvPr id="307211" name="文本框 307210"/>
          <p:cNvSpPr txBox="1"/>
          <p:nvPr/>
        </p:nvSpPr>
        <p:spPr>
          <a:xfrm>
            <a:off x="1393825" y="1854200"/>
            <a:ext cx="6635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审批</a:t>
            </a:r>
            <a:endParaRPr lang="zh-CN" altLang="en-US" sz="1200" dirty="0">
              <a:solidFill>
                <a:schemeClr val="accent2"/>
              </a:solidFill>
              <a:latin typeface="Times New Roman" panose="02020603050405020304" charset="0"/>
            </a:endParaRPr>
          </a:p>
        </p:txBody>
      </p:sp>
      <p:sp>
        <p:nvSpPr>
          <p:cNvPr id="307212" name="流程图: 文档 307211"/>
          <p:cNvSpPr/>
          <p:nvPr/>
        </p:nvSpPr>
        <p:spPr>
          <a:xfrm>
            <a:off x="3109913" y="18192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13" name="文本框 307212"/>
          <p:cNvSpPr txBox="1"/>
          <p:nvPr/>
        </p:nvSpPr>
        <p:spPr>
          <a:xfrm>
            <a:off x="3074988" y="1830388"/>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内审  计划</a:t>
            </a:r>
            <a:endParaRPr lang="zh-CN" altLang="en-US" sz="1200">
              <a:latin typeface="Times New Roman" panose="02020603050405020304" charset="0"/>
            </a:endParaRPr>
          </a:p>
        </p:txBody>
      </p:sp>
      <p:sp>
        <p:nvSpPr>
          <p:cNvPr id="307214" name="直接连接符 307213"/>
          <p:cNvSpPr/>
          <p:nvPr/>
        </p:nvSpPr>
        <p:spPr>
          <a:xfrm>
            <a:off x="3422650" y="2327275"/>
            <a:ext cx="0" cy="304800"/>
          </a:xfrm>
          <a:prstGeom prst="line">
            <a:avLst/>
          </a:prstGeom>
          <a:ln w="9525" cap="flat" cmpd="sng">
            <a:solidFill>
              <a:schemeClr val="tx1"/>
            </a:solidFill>
            <a:prstDash val="solid"/>
            <a:headEnd type="none" w="med" len="med"/>
            <a:tailEnd type="triangle" w="med" len="med"/>
          </a:ln>
        </p:spPr>
      </p:sp>
      <p:sp>
        <p:nvSpPr>
          <p:cNvPr id="307215" name="文本框 307214"/>
          <p:cNvSpPr txBox="1"/>
          <p:nvPr/>
        </p:nvSpPr>
        <p:spPr>
          <a:xfrm>
            <a:off x="2755900" y="2592388"/>
            <a:ext cx="1371600" cy="822325"/>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组织审核并出具内审报告，对于不合格项填制    不合格报告表</a:t>
            </a:r>
            <a:endParaRPr lang="zh-CN" altLang="en-US" sz="1200" dirty="0">
              <a:solidFill>
                <a:schemeClr val="accent2"/>
              </a:solidFill>
              <a:latin typeface="Times New Roman" panose="02020603050405020304" charset="0"/>
            </a:endParaRPr>
          </a:p>
        </p:txBody>
      </p:sp>
      <p:sp>
        <p:nvSpPr>
          <p:cNvPr id="307216" name="直接连接符 307215"/>
          <p:cNvSpPr/>
          <p:nvPr/>
        </p:nvSpPr>
        <p:spPr>
          <a:xfrm flipH="1">
            <a:off x="2057400" y="1219200"/>
            <a:ext cx="1066800" cy="0"/>
          </a:xfrm>
          <a:prstGeom prst="line">
            <a:avLst/>
          </a:prstGeom>
          <a:ln w="9525" cap="flat" cmpd="sng">
            <a:solidFill>
              <a:schemeClr val="tx1"/>
            </a:solidFill>
            <a:prstDash val="solid"/>
            <a:headEnd type="none" w="med" len="med"/>
            <a:tailEnd type="triangle" w="med" len="med"/>
          </a:ln>
        </p:spPr>
      </p:sp>
      <p:sp>
        <p:nvSpPr>
          <p:cNvPr id="307217" name="直接连接符 307216"/>
          <p:cNvSpPr/>
          <p:nvPr/>
        </p:nvSpPr>
        <p:spPr>
          <a:xfrm>
            <a:off x="1917700" y="2006600"/>
            <a:ext cx="1143000" cy="0"/>
          </a:xfrm>
          <a:prstGeom prst="line">
            <a:avLst/>
          </a:prstGeom>
          <a:ln w="9525" cap="flat" cmpd="sng">
            <a:solidFill>
              <a:schemeClr val="tx1"/>
            </a:solidFill>
            <a:prstDash val="solid"/>
            <a:headEnd type="none" w="med" len="med"/>
            <a:tailEnd type="triangle" w="med" len="med"/>
          </a:ln>
        </p:spPr>
      </p:sp>
      <p:sp>
        <p:nvSpPr>
          <p:cNvPr id="307218" name="流程图: 文档 307217"/>
          <p:cNvSpPr/>
          <p:nvPr/>
        </p:nvSpPr>
        <p:spPr>
          <a:xfrm>
            <a:off x="3128963" y="34131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19" name="文本框 307218"/>
          <p:cNvSpPr txBox="1"/>
          <p:nvPr/>
        </p:nvSpPr>
        <p:spPr>
          <a:xfrm>
            <a:off x="3136900" y="3424238"/>
            <a:ext cx="5842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内审报告</a:t>
            </a:r>
            <a:endParaRPr lang="zh-CN" altLang="en-US" sz="1200">
              <a:latin typeface="Times New Roman" panose="02020603050405020304" charset="0"/>
            </a:endParaRPr>
          </a:p>
        </p:txBody>
      </p:sp>
      <p:sp>
        <p:nvSpPr>
          <p:cNvPr id="307220" name="流程图: 文档 307219"/>
          <p:cNvSpPr/>
          <p:nvPr/>
        </p:nvSpPr>
        <p:spPr>
          <a:xfrm>
            <a:off x="3128963" y="40132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21" name="文本框 307220"/>
          <p:cNvSpPr txBox="1"/>
          <p:nvPr/>
        </p:nvSpPr>
        <p:spPr>
          <a:xfrm>
            <a:off x="3111500" y="4024313"/>
            <a:ext cx="6731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不合格报告</a:t>
            </a:r>
            <a:endParaRPr lang="zh-CN" altLang="en-US" sz="1200">
              <a:latin typeface="Times New Roman" panose="02020603050405020304" charset="0"/>
            </a:endParaRPr>
          </a:p>
        </p:txBody>
      </p:sp>
      <p:sp>
        <p:nvSpPr>
          <p:cNvPr id="307222" name="流程图: 文档 307221"/>
          <p:cNvSpPr/>
          <p:nvPr/>
        </p:nvSpPr>
        <p:spPr>
          <a:xfrm>
            <a:off x="4710113" y="40386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23" name="文本框 307222"/>
          <p:cNvSpPr txBox="1"/>
          <p:nvPr/>
        </p:nvSpPr>
        <p:spPr>
          <a:xfrm>
            <a:off x="4718050" y="4049713"/>
            <a:ext cx="5842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内审报告</a:t>
            </a:r>
            <a:endParaRPr lang="zh-CN" altLang="en-US" sz="1200">
              <a:latin typeface="Times New Roman" panose="02020603050405020304" charset="0"/>
            </a:endParaRPr>
          </a:p>
        </p:txBody>
      </p:sp>
      <p:sp>
        <p:nvSpPr>
          <p:cNvPr id="307224" name="流程图: 文档 307223"/>
          <p:cNvSpPr/>
          <p:nvPr/>
        </p:nvSpPr>
        <p:spPr>
          <a:xfrm>
            <a:off x="4710113" y="46386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25" name="文本框 307224"/>
          <p:cNvSpPr txBox="1"/>
          <p:nvPr/>
        </p:nvSpPr>
        <p:spPr>
          <a:xfrm>
            <a:off x="4692650" y="4649788"/>
            <a:ext cx="6731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不合格报告</a:t>
            </a:r>
            <a:endParaRPr lang="zh-CN" altLang="en-US" sz="1200">
              <a:latin typeface="Times New Roman" panose="02020603050405020304" charset="0"/>
            </a:endParaRPr>
          </a:p>
        </p:txBody>
      </p:sp>
      <p:sp>
        <p:nvSpPr>
          <p:cNvPr id="307226" name="直接连接符 307225"/>
          <p:cNvSpPr/>
          <p:nvPr/>
        </p:nvSpPr>
        <p:spPr>
          <a:xfrm>
            <a:off x="5022850" y="5157788"/>
            <a:ext cx="0" cy="304800"/>
          </a:xfrm>
          <a:prstGeom prst="line">
            <a:avLst/>
          </a:prstGeom>
          <a:ln w="9525" cap="flat" cmpd="sng">
            <a:solidFill>
              <a:schemeClr val="tx1"/>
            </a:solidFill>
            <a:prstDash val="solid"/>
            <a:headEnd type="none" w="med" len="med"/>
            <a:tailEnd type="triangle" w="med" len="med"/>
          </a:ln>
        </p:spPr>
      </p:sp>
      <p:sp>
        <p:nvSpPr>
          <p:cNvPr id="307227" name="文本框 307226"/>
          <p:cNvSpPr txBox="1"/>
          <p:nvPr/>
        </p:nvSpPr>
        <p:spPr>
          <a:xfrm>
            <a:off x="4330700" y="5422900"/>
            <a:ext cx="14351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第一负责人负责组织分析原因并采取措施进行纠正</a:t>
            </a:r>
            <a:endParaRPr lang="zh-CN" altLang="en-US" sz="1200" dirty="0">
              <a:solidFill>
                <a:schemeClr val="accent2"/>
              </a:solidFill>
              <a:latin typeface="Times New Roman" panose="02020603050405020304" charset="0"/>
            </a:endParaRPr>
          </a:p>
        </p:txBody>
      </p:sp>
      <p:sp>
        <p:nvSpPr>
          <p:cNvPr id="307228" name="流程图: 文档 307227"/>
          <p:cNvSpPr/>
          <p:nvPr/>
        </p:nvSpPr>
        <p:spPr>
          <a:xfrm>
            <a:off x="3116263" y="54943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7229" name="文本框 307228"/>
          <p:cNvSpPr txBox="1"/>
          <p:nvPr/>
        </p:nvSpPr>
        <p:spPr>
          <a:xfrm>
            <a:off x="3098800" y="5505450"/>
            <a:ext cx="6731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不合格报告</a:t>
            </a:r>
            <a:endParaRPr lang="zh-CN" altLang="en-US" sz="1200">
              <a:latin typeface="Times New Roman" panose="02020603050405020304" charset="0"/>
            </a:endParaRPr>
          </a:p>
        </p:txBody>
      </p:sp>
      <p:sp>
        <p:nvSpPr>
          <p:cNvPr id="307230" name="直接连接符 307229"/>
          <p:cNvSpPr/>
          <p:nvPr/>
        </p:nvSpPr>
        <p:spPr>
          <a:xfrm>
            <a:off x="3429000" y="6013450"/>
            <a:ext cx="0" cy="304800"/>
          </a:xfrm>
          <a:prstGeom prst="line">
            <a:avLst/>
          </a:prstGeom>
          <a:ln w="9525" cap="flat" cmpd="sng">
            <a:solidFill>
              <a:schemeClr val="tx1"/>
            </a:solidFill>
            <a:prstDash val="solid"/>
            <a:headEnd type="none" w="med" len="med"/>
            <a:tailEnd type="triangle" w="med" len="med"/>
          </a:ln>
        </p:spPr>
      </p:sp>
      <p:sp>
        <p:nvSpPr>
          <p:cNvPr id="307231" name="文本框 307230"/>
          <p:cNvSpPr txBox="1"/>
          <p:nvPr/>
        </p:nvSpPr>
        <p:spPr>
          <a:xfrm>
            <a:off x="2736850" y="6278563"/>
            <a:ext cx="14351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组织验证</a:t>
            </a:r>
            <a:endParaRPr lang="zh-CN" altLang="en-US" sz="1200" dirty="0">
              <a:solidFill>
                <a:schemeClr val="accent2"/>
              </a:solidFill>
              <a:latin typeface="Times New Roman" panose="02020603050405020304" charset="0"/>
            </a:endParaRPr>
          </a:p>
        </p:txBody>
      </p:sp>
      <p:sp>
        <p:nvSpPr>
          <p:cNvPr id="307232" name="直接连接符 307231"/>
          <p:cNvSpPr/>
          <p:nvPr/>
        </p:nvSpPr>
        <p:spPr>
          <a:xfrm>
            <a:off x="3733800" y="4191000"/>
            <a:ext cx="990600" cy="0"/>
          </a:xfrm>
          <a:prstGeom prst="line">
            <a:avLst/>
          </a:prstGeom>
          <a:ln w="9525" cap="flat" cmpd="sng">
            <a:solidFill>
              <a:schemeClr val="tx1"/>
            </a:solidFill>
            <a:prstDash val="solid"/>
            <a:headEnd type="none" w="med" len="med"/>
            <a:tailEnd type="triangle" w="med" len="med"/>
          </a:ln>
        </p:spPr>
      </p:sp>
      <p:sp>
        <p:nvSpPr>
          <p:cNvPr id="307233" name="直接连接符 307232"/>
          <p:cNvSpPr/>
          <p:nvPr/>
        </p:nvSpPr>
        <p:spPr>
          <a:xfrm flipH="1">
            <a:off x="3733800" y="5715000"/>
            <a:ext cx="6096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5938" name="文本框 295937"/>
          <p:cNvSpPr txBox="1"/>
          <p:nvPr/>
        </p:nvSpPr>
        <p:spPr>
          <a:xfrm>
            <a:off x="1128713" y="169863"/>
            <a:ext cx="48768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总经理                    管理者代表                  相关单位</a:t>
            </a:r>
            <a:endParaRPr lang="zh-CN" altLang="en-US" sz="1600" dirty="0">
              <a:latin typeface="Times New Roman" panose="02020603050405020304" charset="0"/>
            </a:endParaRPr>
          </a:p>
        </p:txBody>
      </p:sp>
      <p:sp>
        <p:nvSpPr>
          <p:cNvPr id="295939" name="直接连接符 295938"/>
          <p:cNvSpPr/>
          <p:nvPr/>
        </p:nvSpPr>
        <p:spPr>
          <a:xfrm>
            <a:off x="838200" y="457200"/>
            <a:ext cx="5029200" cy="0"/>
          </a:xfrm>
          <a:prstGeom prst="line">
            <a:avLst/>
          </a:prstGeom>
          <a:ln w="9525" cap="flat" cmpd="sng">
            <a:solidFill>
              <a:schemeClr val="tx1"/>
            </a:solidFill>
            <a:prstDash val="solid"/>
            <a:headEnd type="none" w="med" len="med"/>
            <a:tailEnd type="none" w="med" len="med"/>
          </a:ln>
        </p:spPr>
      </p:sp>
      <p:sp>
        <p:nvSpPr>
          <p:cNvPr id="295940" name="文本框 295939"/>
          <p:cNvSpPr txBox="1"/>
          <p:nvPr/>
        </p:nvSpPr>
        <p:spPr>
          <a:xfrm>
            <a:off x="0" y="0"/>
            <a:ext cx="428625" cy="3124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重大项目质量计划签审流程</a:t>
            </a:r>
            <a:endParaRPr lang="zh-CN" altLang="en-US" sz="1600" b="1">
              <a:solidFill>
                <a:schemeClr val="accent2"/>
              </a:solidFill>
              <a:latin typeface="Times New Roman" panose="02020603050405020304" charset="0"/>
            </a:endParaRPr>
          </a:p>
        </p:txBody>
      </p:sp>
      <p:sp>
        <p:nvSpPr>
          <p:cNvPr id="295941" name="文本框 295940"/>
          <p:cNvSpPr txBox="1"/>
          <p:nvPr/>
        </p:nvSpPr>
        <p:spPr>
          <a:xfrm>
            <a:off x="1204913" y="3375025"/>
            <a:ext cx="81915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95942" name="文本框 295941"/>
          <p:cNvSpPr txBox="1"/>
          <p:nvPr/>
        </p:nvSpPr>
        <p:spPr>
          <a:xfrm>
            <a:off x="2667000" y="609600"/>
            <a:ext cx="1447800" cy="118745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管理者代表主持，技术部、质量部、销售部、总调室、供应部、人事部子公司参加制定 质量计划</a:t>
            </a:r>
            <a:endParaRPr lang="zh-CN" altLang="en-US" sz="1200" dirty="0">
              <a:solidFill>
                <a:schemeClr val="accent2"/>
              </a:solidFill>
              <a:latin typeface="Times New Roman" panose="02020603050405020304" charset="0"/>
            </a:endParaRPr>
          </a:p>
        </p:txBody>
      </p:sp>
      <p:sp>
        <p:nvSpPr>
          <p:cNvPr id="295943" name="流程图: 文档 295942"/>
          <p:cNvSpPr/>
          <p:nvPr/>
        </p:nvSpPr>
        <p:spPr>
          <a:xfrm>
            <a:off x="3055938" y="18224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5944" name="文本框 295943"/>
          <p:cNvSpPr txBox="1"/>
          <p:nvPr/>
        </p:nvSpPr>
        <p:spPr>
          <a:xfrm>
            <a:off x="3049588" y="18335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5945" name="文本框 295944"/>
          <p:cNvSpPr txBox="1"/>
          <p:nvPr/>
        </p:nvSpPr>
        <p:spPr>
          <a:xfrm>
            <a:off x="2819400" y="2625725"/>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审核</a:t>
            </a:r>
            <a:endParaRPr lang="zh-CN" altLang="en-US" sz="1200" dirty="0">
              <a:solidFill>
                <a:schemeClr val="accent2"/>
              </a:solidFill>
              <a:latin typeface="Times New Roman" panose="02020603050405020304" charset="0"/>
            </a:endParaRPr>
          </a:p>
        </p:txBody>
      </p:sp>
      <p:sp>
        <p:nvSpPr>
          <p:cNvPr id="295946" name="直接连接符 295945"/>
          <p:cNvSpPr/>
          <p:nvPr/>
        </p:nvSpPr>
        <p:spPr>
          <a:xfrm>
            <a:off x="3357563" y="2333625"/>
            <a:ext cx="0" cy="319088"/>
          </a:xfrm>
          <a:prstGeom prst="line">
            <a:avLst/>
          </a:prstGeom>
          <a:ln w="9525" cap="flat" cmpd="sng">
            <a:solidFill>
              <a:schemeClr val="tx1"/>
            </a:solidFill>
            <a:prstDash val="solid"/>
            <a:headEnd type="none" w="med" len="med"/>
            <a:tailEnd type="triangle" w="med" len="med"/>
          </a:ln>
        </p:spPr>
      </p:sp>
      <p:sp>
        <p:nvSpPr>
          <p:cNvPr id="295947" name="流程图: 文档 295946"/>
          <p:cNvSpPr/>
          <p:nvPr/>
        </p:nvSpPr>
        <p:spPr>
          <a:xfrm>
            <a:off x="1289050" y="25765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5948" name="文本框 295947"/>
          <p:cNvSpPr txBox="1"/>
          <p:nvPr/>
        </p:nvSpPr>
        <p:spPr>
          <a:xfrm>
            <a:off x="1282700" y="25876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5949" name="直接连接符 295948"/>
          <p:cNvSpPr/>
          <p:nvPr/>
        </p:nvSpPr>
        <p:spPr>
          <a:xfrm>
            <a:off x="1590675" y="3087688"/>
            <a:ext cx="0" cy="319087"/>
          </a:xfrm>
          <a:prstGeom prst="line">
            <a:avLst/>
          </a:prstGeom>
          <a:ln w="9525" cap="flat" cmpd="sng">
            <a:solidFill>
              <a:schemeClr val="tx1"/>
            </a:solidFill>
            <a:prstDash val="solid"/>
            <a:headEnd type="none" w="med" len="med"/>
            <a:tailEnd type="triangle" w="med" len="med"/>
          </a:ln>
        </p:spPr>
      </p:sp>
      <p:sp>
        <p:nvSpPr>
          <p:cNvPr id="295950" name="直接连接符 295949"/>
          <p:cNvSpPr/>
          <p:nvPr/>
        </p:nvSpPr>
        <p:spPr>
          <a:xfrm flipH="1">
            <a:off x="1905000" y="2773363"/>
            <a:ext cx="1295400" cy="0"/>
          </a:xfrm>
          <a:prstGeom prst="line">
            <a:avLst/>
          </a:prstGeom>
          <a:ln w="9525" cap="flat" cmpd="sng">
            <a:solidFill>
              <a:schemeClr val="tx1"/>
            </a:solidFill>
            <a:prstDash val="solid"/>
            <a:headEnd type="none" w="med" len="med"/>
            <a:tailEnd type="triangle" w="med" len="med"/>
          </a:ln>
        </p:spPr>
      </p:sp>
      <p:sp>
        <p:nvSpPr>
          <p:cNvPr id="295951" name="文本框 295950"/>
          <p:cNvSpPr txBox="1"/>
          <p:nvPr/>
        </p:nvSpPr>
        <p:spPr>
          <a:xfrm>
            <a:off x="4800600" y="4068763"/>
            <a:ext cx="81915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295952" name="流程图: 文档 295951"/>
          <p:cNvSpPr/>
          <p:nvPr/>
        </p:nvSpPr>
        <p:spPr>
          <a:xfrm>
            <a:off x="4884738" y="32702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5953" name="文本框 295952"/>
          <p:cNvSpPr txBox="1"/>
          <p:nvPr/>
        </p:nvSpPr>
        <p:spPr>
          <a:xfrm>
            <a:off x="4878388" y="32813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5954" name="直接连接符 295953"/>
          <p:cNvSpPr/>
          <p:nvPr/>
        </p:nvSpPr>
        <p:spPr>
          <a:xfrm>
            <a:off x="5186363" y="3781425"/>
            <a:ext cx="0" cy="319088"/>
          </a:xfrm>
          <a:prstGeom prst="line">
            <a:avLst/>
          </a:prstGeom>
          <a:ln w="9525" cap="flat" cmpd="sng">
            <a:solidFill>
              <a:schemeClr val="tx1"/>
            </a:solidFill>
            <a:prstDash val="solid"/>
            <a:headEnd type="none" w="med" len="med"/>
            <a:tailEnd type="triangle" w="med" len="med"/>
          </a:ln>
        </p:spPr>
      </p:sp>
      <p:sp>
        <p:nvSpPr>
          <p:cNvPr id="295955" name="直接连接符 295954"/>
          <p:cNvSpPr/>
          <p:nvPr/>
        </p:nvSpPr>
        <p:spPr>
          <a:xfrm>
            <a:off x="1828800" y="3535363"/>
            <a:ext cx="29718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62" name="文本框 296961"/>
          <p:cNvSpPr txBox="1"/>
          <p:nvPr/>
        </p:nvSpPr>
        <p:spPr>
          <a:xfrm>
            <a:off x="1357313" y="169863"/>
            <a:ext cx="344328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主管单位                  总工程师</a:t>
            </a:r>
            <a:endParaRPr lang="zh-CN" altLang="en-US" sz="1600" dirty="0">
              <a:latin typeface="Times New Roman" panose="02020603050405020304" charset="0"/>
            </a:endParaRPr>
          </a:p>
        </p:txBody>
      </p:sp>
      <p:sp>
        <p:nvSpPr>
          <p:cNvPr id="296963" name="直接连接符 296962"/>
          <p:cNvSpPr/>
          <p:nvPr/>
        </p:nvSpPr>
        <p:spPr>
          <a:xfrm>
            <a:off x="914400" y="457200"/>
            <a:ext cx="3352800" cy="0"/>
          </a:xfrm>
          <a:prstGeom prst="line">
            <a:avLst/>
          </a:prstGeom>
          <a:ln w="9525" cap="flat" cmpd="sng">
            <a:solidFill>
              <a:schemeClr val="tx1"/>
            </a:solidFill>
            <a:prstDash val="solid"/>
            <a:headEnd type="none" w="med" len="med"/>
            <a:tailEnd type="none" w="med" len="med"/>
          </a:ln>
        </p:spPr>
      </p:sp>
      <p:sp>
        <p:nvSpPr>
          <p:cNvPr id="296964" name="文本框 296963"/>
          <p:cNvSpPr txBox="1"/>
          <p:nvPr/>
        </p:nvSpPr>
        <p:spPr>
          <a:xfrm>
            <a:off x="0" y="0"/>
            <a:ext cx="428625" cy="32766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一般项目质量计划签审流程</a:t>
            </a:r>
            <a:endParaRPr lang="zh-CN" altLang="en-US" sz="1600" b="1">
              <a:solidFill>
                <a:schemeClr val="accent2"/>
              </a:solidFill>
              <a:latin typeface="Times New Roman" panose="02020603050405020304" charset="0"/>
            </a:endParaRPr>
          </a:p>
        </p:txBody>
      </p:sp>
      <p:sp>
        <p:nvSpPr>
          <p:cNvPr id="296965" name="文本框 296964"/>
          <p:cNvSpPr txBox="1"/>
          <p:nvPr/>
        </p:nvSpPr>
        <p:spPr>
          <a:xfrm>
            <a:off x="1176338" y="515938"/>
            <a:ext cx="13128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项目主管单位组织制定质量计划</a:t>
            </a:r>
            <a:endParaRPr lang="zh-CN" altLang="en-US" sz="1200" dirty="0">
              <a:solidFill>
                <a:schemeClr val="accent2"/>
              </a:solidFill>
              <a:latin typeface="Times New Roman" panose="02020603050405020304" charset="0"/>
            </a:endParaRPr>
          </a:p>
        </p:txBody>
      </p:sp>
      <p:sp>
        <p:nvSpPr>
          <p:cNvPr id="296966" name="流程图: 文档 296965"/>
          <p:cNvSpPr/>
          <p:nvPr/>
        </p:nvSpPr>
        <p:spPr>
          <a:xfrm>
            <a:off x="1517650" y="10207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6967" name="文本框 296966"/>
          <p:cNvSpPr txBox="1"/>
          <p:nvPr/>
        </p:nvSpPr>
        <p:spPr>
          <a:xfrm>
            <a:off x="1511300" y="10318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6968" name="文本框 296967"/>
          <p:cNvSpPr txBox="1"/>
          <p:nvPr/>
        </p:nvSpPr>
        <p:spPr>
          <a:xfrm>
            <a:off x="1192213" y="1798638"/>
            <a:ext cx="12334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部门主管审核</a:t>
            </a:r>
            <a:endParaRPr lang="zh-CN" altLang="en-US" sz="1200" dirty="0">
              <a:solidFill>
                <a:schemeClr val="accent2"/>
              </a:solidFill>
              <a:latin typeface="Times New Roman" panose="02020603050405020304" charset="0"/>
            </a:endParaRPr>
          </a:p>
        </p:txBody>
      </p:sp>
      <p:sp>
        <p:nvSpPr>
          <p:cNvPr id="296969" name="直接连接符 296968"/>
          <p:cNvSpPr/>
          <p:nvPr/>
        </p:nvSpPr>
        <p:spPr>
          <a:xfrm>
            <a:off x="1819275" y="1531938"/>
            <a:ext cx="0" cy="319087"/>
          </a:xfrm>
          <a:prstGeom prst="line">
            <a:avLst/>
          </a:prstGeom>
          <a:ln w="9525" cap="flat" cmpd="sng">
            <a:solidFill>
              <a:schemeClr val="tx1"/>
            </a:solidFill>
            <a:prstDash val="solid"/>
            <a:headEnd type="none" w="med" len="med"/>
            <a:tailEnd type="triangle" w="med" len="med"/>
          </a:ln>
        </p:spPr>
      </p:sp>
      <p:sp>
        <p:nvSpPr>
          <p:cNvPr id="296970" name="流程图: 文档 296969"/>
          <p:cNvSpPr/>
          <p:nvPr/>
        </p:nvSpPr>
        <p:spPr>
          <a:xfrm>
            <a:off x="3284538" y="17827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6971" name="文本框 296970"/>
          <p:cNvSpPr txBox="1"/>
          <p:nvPr/>
        </p:nvSpPr>
        <p:spPr>
          <a:xfrm>
            <a:off x="3278188" y="17938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6972" name="文本框 296971"/>
          <p:cNvSpPr txBox="1"/>
          <p:nvPr/>
        </p:nvSpPr>
        <p:spPr>
          <a:xfrm>
            <a:off x="3048000" y="2586038"/>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96973" name="直接连接符 296972"/>
          <p:cNvSpPr/>
          <p:nvPr/>
        </p:nvSpPr>
        <p:spPr>
          <a:xfrm>
            <a:off x="3586163" y="2293938"/>
            <a:ext cx="0" cy="319087"/>
          </a:xfrm>
          <a:prstGeom prst="line">
            <a:avLst/>
          </a:prstGeom>
          <a:ln w="9525" cap="flat" cmpd="sng">
            <a:solidFill>
              <a:schemeClr val="tx1"/>
            </a:solidFill>
            <a:prstDash val="solid"/>
            <a:headEnd type="none" w="med" len="med"/>
            <a:tailEnd type="triangle" w="med" len="med"/>
          </a:ln>
        </p:spPr>
      </p:sp>
      <p:sp>
        <p:nvSpPr>
          <p:cNvPr id="296974" name="流程图: 文档 296973"/>
          <p:cNvSpPr/>
          <p:nvPr/>
        </p:nvSpPr>
        <p:spPr>
          <a:xfrm>
            <a:off x="1517650" y="25796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6975" name="文本框 296974"/>
          <p:cNvSpPr txBox="1"/>
          <p:nvPr/>
        </p:nvSpPr>
        <p:spPr>
          <a:xfrm>
            <a:off x="1511300" y="25908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6976" name="文本框 296975"/>
          <p:cNvSpPr txBox="1"/>
          <p:nvPr/>
        </p:nvSpPr>
        <p:spPr>
          <a:xfrm>
            <a:off x="1281113" y="33829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执行</a:t>
            </a:r>
            <a:endParaRPr lang="zh-CN" altLang="en-US" sz="1200" dirty="0">
              <a:solidFill>
                <a:schemeClr val="accent2"/>
              </a:solidFill>
              <a:latin typeface="Times New Roman" panose="02020603050405020304" charset="0"/>
            </a:endParaRPr>
          </a:p>
        </p:txBody>
      </p:sp>
      <p:sp>
        <p:nvSpPr>
          <p:cNvPr id="296977" name="直接连接符 296976"/>
          <p:cNvSpPr/>
          <p:nvPr/>
        </p:nvSpPr>
        <p:spPr>
          <a:xfrm>
            <a:off x="1819275" y="3090863"/>
            <a:ext cx="0" cy="319087"/>
          </a:xfrm>
          <a:prstGeom prst="line">
            <a:avLst/>
          </a:prstGeom>
          <a:ln w="9525" cap="flat" cmpd="sng">
            <a:solidFill>
              <a:schemeClr val="tx1"/>
            </a:solidFill>
            <a:prstDash val="solid"/>
            <a:headEnd type="none" w="med" len="med"/>
            <a:tailEnd type="triangle" w="med" len="med"/>
          </a:ln>
        </p:spPr>
      </p:sp>
      <p:sp>
        <p:nvSpPr>
          <p:cNvPr id="296978" name="直接连接符 296977"/>
          <p:cNvSpPr/>
          <p:nvPr/>
        </p:nvSpPr>
        <p:spPr>
          <a:xfrm>
            <a:off x="2286000" y="1935163"/>
            <a:ext cx="990600" cy="0"/>
          </a:xfrm>
          <a:prstGeom prst="line">
            <a:avLst/>
          </a:prstGeom>
          <a:ln w="9525" cap="flat" cmpd="sng">
            <a:solidFill>
              <a:schemeClr val="tx1"/>
            </a:solidFill>
            <a:prstDash val="solid"/>
            <a:headEnd type="none" w="med" len="med"/>
            <a:tailEnd type="triangle" w="med" len="med"/>
          </a:ln>
        </p:spPr>
      </p:sp>
      <p:sp>
        <p:nvSpPr>
          <p:cNvPr id="296979" name="直接连接符 296978"/>
          <p:cNvSpPr/>
          <p:nvPr/>
        </p:nvSpPr>
        <p:spPr>
          <a:xfrm flipH="1">
            <a:off x="2133600" y="2697163"/>
            <a:ext cx="11430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7986" name="文本框 297985"/>
          <p:cNvSpPr txBox="1"/>
          <p:nvPr/>
        </p:nvSpPr>
        <p:spPr>
          <a:xfrm>
            <a:off x="0" y="0"/>
            <a:ext cx="428625" cy="3505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新产品质量管理计划签审流程</a:t>
            </a:r>
            <a:endParaRPr lang="zh-CN" altLang="en-US" sz="1600" b="1">
              <a:solidFill>
                <a:schemeClr val="accent2"/>
              </a:solidFill>
              <a:latin typeface="Times New Roman" panose="02020603050405020304" charset="0"/>
            </a:endParaRPr>
          </a:p>
        </p:txBody>
      </p:sp>
      <p:sp>
        <p:nvSpPr>
          <p:cNvPr id="297987" name="文本框 297986"/>
          <p:cNvSpPr txBox="1"/>
          <p:nvPr/>
        </p:nvSpPr>
        <p:spPr>
          <a:xfrm>
            <a:off x="1219200" y="169863"/>
            <a:ext cx="63246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技术部                     质量部                     总工程师                   相关单位</a:t>
            </a:r>
            <a:endParaRPr lang="zh-CN" altLang="en-US" sz="1600" dirty="0">
              <a:latin typeface="Times New Roman" panose="02020603050405020304" charset="0"/>
            </a:endParaRPr>
          </a:p>
        </p:txBody>
      </p:sp>
      <p:sp>
        <p:nvSpPr>
          <p:cNvPr id="297988" name="直接连接符 297987"/>
          <p:cNvSpPr/>
          <p:nvPr/>
        </p:nvSpPr>
        <p:spPr>
          <a:xfrm>
            <a:off x="990600" y="457200"/>
            <a:ext cx="6400800" cy="0"/>
          </a:xfrm>
          <a:prstGeom prst="line">
            <a:avLst/>
          </a:prstGeom>
          <a:ln w="9525" cap="flat" cmpd="sng">
            <a:solidFill>
              <a:schemeClr val="tx1"/>
            </a:solidFill>
            <a:prstDash val="solid"/>
            <a:headEnd type="none" w="med" len="med"/>
            <a:tailEnd type="none" w="med" len="med"/>
          </a:ln>
        </p:spPr>
      </p:sp>
      <p:sp>
        <p:nvSpPr>
          <p:cNvPr id="297989" name="文本框 297988"/>
          <p:cNvSpPr txBox="1"/>
          <p:nvPr/>
        </p:nvSpPr>
        <p:spPr>
          <a:xfrm>
            <a:off x="1006475" y="463550"/>
            <a:ext cx="120332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提出工艺和质量规格要求</a:t>
            </a:r>
            <a:endParaRPr lang="zh-CN" altLang="en-US" sz="1200">
              <a:solidFill>
                <a:schemeClr val="accent2"/>
              </a:solidFill>
              <a:latin typeface="Times New Roman" panose="02020603050405020304" charset="0"/>
            </a:endParaRPr>
          </a:p>
        </p:txBody>
      </p:sp>
      <p:sp>
        <p:nvSpPr>
          <p:cNvPr id="297990" name="流程图: 文档 297989"/>
          <p:cNvSpPr/>
          <p:nvPr/>
        </p:nvSpPr>
        <p:spPr>
          <a:xfrm>
            <a:off x="1195388" y="9413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7991" name="文本框 297990"/>
          <p:cNvSpPr txBox="1"/>
          <p:nvPr/>
        </p:nvSpPr>
        <p:spPr>
          <a:xfrm>
            <a:off x="1144588" y="939800"/>
            <a:ext cx="912812"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新产品工艺与质量规格要求</a:t>
            </a:r>
            <a:endParaRPr lang="zh-CN" altLang="en-US" sz="1200">
              <a:latin typeface="Times New Roman" panose="02020603050405020304" charset="0"/>
            </a:endParaRPr>
          </a:p>
        </p:txBody>
      </p:sp>
      <p:sp>
        <p:nvSpPr>
          <p:cNvPr id="297992" name="文本框 297991"/>
          <p:cNvSpPr txBox="1"/>
          <p:nvPr/>
        </p:nvSpPr>
        <p:spPr>
          <a:xfrm>
            <a:off x="1066800" y="18589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部长审核</a:t>
            </a:r>
            <a:endParaRPr lang="zh-CN" altLang="en-US" sz="1200" dirty="0">
              <a:solidFill>
                <a:schemeClr val="accent2"/>
              </a:solidFill>
              <a:latin typeface="Times New Roman" panose="02020603050405020304" charset="0"/>
            </a:endParaRPr>
          </a:p>
        </p:txBody>
      </p:sp>
      <p:sp>
        <p:nvSpPr>
          <p:cNvPr id="297993" name="直接连接符 297992"/>
          <p:cNvSpPr/>
          <p:nvPr/>
        </p:nvSpPr>
        <p:spPr>
          <a:xfrm>
            <a:off x="1574800" y="1638300"/>
            <a:ext cx="0" cy="228600"/>
          </a:xfrm>
          <a:prstGeom prst="line">
            <a:avLst/>
          </a:prstGeom>
          <a:ln w="9525" cap="flat" cmpd="sng">
            <a:solidFill>
              <a:schemeClr val="tx1"/>
            </a:solidFill>
            <a:prstDash val="solid"/>
            <a:headEnd type="none" w="med" len="med"/>
            <a:tailEnd type="triangle" w="med" len="med"/>
          </a:ln>
        </p:spPr>
      </p:sp>
      <p:sp>
        <p:nvSpPr>
          <p:cNvPr id="297996" name="文本框 297995"/>
          <p:cNvSpPr txBox="1"/>
          <p:nvPr/>
        </p:nvSpPr>
        <p:spPr>
          <a:xfrm>
            <a:off x="2743200" y="41703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部长审核</a:t>
            </a:r>
            <a:endParaRPr lang="zh-CN" altLang="en-US" sz="1200" dirty="0">
              <a:solidFill>
                <a:schemeClr val="accent2"/>
              </a:solidFill>
              <a:latin typeface="Times New Roman" panose="02020603050405020304" charset="0"/>
            </a:endParaRPr>
          </a:p>
        </p:txBody>
      </p:sp>
      <p:sp>
        <p:nvSpPr>
          <p:cNvPr id="297997" name="直接连接符 297996"/>
          <p:cNvSpPr/>
          <p:nvPr/>
        </p:nvSpPr>
        <p:spPr>
          <a:xfrm flipH="1">
            <a:off x="3276600" y="3975100"/>
            <a:ext cx="0" cy="228600"/>
          </a:xfrm>
          <a:prstGeom prst="line">
            <a:avLst/>
          </a:prstGeom>
          <a:ln w="9525" cap="flat" cmpd="sng">
            <a:solidFill>
              <a:schemeClr val="tx1"/>
            </a:solidFill>
            <a:prstDash val="solid"/>
            <a:headEnd type="none" w="med" len="med"/>
            <a:tailEnd type="triangle" w="med" len="med"/>
          </a:ln>
        </p:spPr>
      </p:sp>
      <p:sp>
        <p:nvSpPr>
          <p:cNvPr id="298000" name="文本框 297999"/>
          <p:cNvSpPr txBox="1"/>
          <p:nvPr/>
        </p:nvSpPr>
        <p:spPr>
          <a:xfrm>
            <a:off x="4481513" y="488950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98001" name="直接连接符 298000"/>
          <p:cNvSpPr/>
          <p:nvPr/>
        </p:nvSpPr>
        <p:spPr>
          <a:xfrm>
            <a:off x="5019675" y="4597400"/>
            <a:ext cx="0" cy="319088"/>
          </a:xfrm>
          <a:prstGeom prst="line">
            <a:avLst/>
          </a:prstGeom>
          <a:ln w="9525" cap="flat" cmpd="sng">
            <a:solidFill>
              <a:schemeClr val="tx1"/>
            </a:solidFill>
            <a:prstDash val="solid"/>
            <a:headEnd type="none" w="med" len="med"/>
            <a:tailEnd type="triangle" w="med" len="med"/>
          </a:ln>
        </p:spPr>
      </p:sp>
      <p:sp>
        <p:nvSpPr>
          <p:cNvPr id="298004" name="文本框 298003"/>
          <p:cNvSpPr txBox="1"/>
          <p:nvPr/>
        </p:nvSpPr>
        <p:spPr>
          <a:xfrm>
            <a:off x="6310313" y="55927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298005" name="直接连接符 298004"/>
          <p:cNvSpPr/>
          <p:nvPr/>
        </p:nvSpPr>
        <p:spPr>
          <a:xfrm>
            <a:off x="6848475" y="5300663"/>
            <a:ext cx="0" cy="319087"/>
          </a:xfrm>
          <a:prstGeom prst="line">
            <a:avLst/>
          </a:prstGeom>
          <a:ln w="9525" cap="flat" cmpd="sng">
            <a:solidFill>
              <a:schemeClr val="tx1"/>
            </a:solidFill>
            <a:prstDash val="solid"/>
            <a:headEnd type="none" w="med" len="med"/>
            <a:tailEnd type="triangle" w="med" len="med"/>
          </a:ln>
        </p:spPr>
      </p:sp>
      <p:sp>
        <p:nvSpPr>
          <p:cNvPr id="298006" name="直接连接符 298005"/>
          <p:cNvSpPr/>
          <p:nvPr/>
        </p:nvSpPr>
        <p:spPr>
          <a:xfrm>
            <a:off x="1981200" y="1981200"/>
            <a:ext cx="838200" cy="0"/>
          </a:xfrm>
          <a:prstGeom prst="line">
            <a:avLst/>
          </a:prstGeom>
          <a:ln w="9525" cap="flat" cmpd="sng">
            <a:solidFill>
              <a:schemeClr val="tx1"/>
            </a:solidFill>
            <a:prstDash val="solid"/>
            <a:headEnd type="none" w="med" len="med"/>
            <a:tailEnd type="triangle" w="med" len="med"/>
          </a:ln>
        </p:spPr>
      </p:sp>
      <p:sp>
        <p:nvSpPr>
          <p:cNvPr id="298007" name="直接连接符 298006"/>
          <p:cNvSpPr/>
          <p:nvPr/>
        </p:nvSpPr>
        <p:spPr>
          <a:xfrm>
            <a:off x="3632200" y="4318000"/>
            <a:ext cx="990600" cy="0"/>
          </a:xfrm>
          <a:prstGeom prst="line">
            <a:avLst/>
          </a:prstGeom>
          <a:ln w="9525" cap="flat" cmpd="sng">
            <a:solidFill>
              <a:schemeClr val="tx1"/>
            </a:solidFill>
            <a:prstDash val="solid"/>
            <a:headEnd type="none" w="med" len="med"/>
            <a:tailEnd type="triangle" w="med" len="med"/>
          </a:ln>
        </p:spPr>
      </p:sp>
      <p:sp>
        <p:nvSpPr>
          <p:cNvPr id="298008" name="直接连接符 298007"/>
          <p:cNvSpPr/>
          <p:nvPr/>
        </p:nvSpPr>
        <p:spPr>
          <a:xfrm flipV="1">
            <a:off x="5257800" y="5029200"/>
            <a:ext cx="1143000" cy="0"/>
          </a:xfrm>
          <a:prstGeom prst="line">
            <a:avLst/>
          </a:prstGeom>
          <a:ln w="9525" cap="flat" cmpd="sng">
            <a:solidFill>
              <a:schemeClr val="tx1"/>
            </a:solidFill>
            <a:prstDash val="solid"/>
            <a:headEnd type="none" w="med" len="med"/>
            <a:tailEnd type="triangle" w="med" len="med"/>
          </a:ln>
        </p:spPr>
      </p:sp>
      <p:sp>
        <p:nvSpPr>
          <p:cNvPr id="298009" name="流程图: 文档 298008"/>
          <p:cNvSpPr/>
          <p:nvPr/>
        </p:nvSpPr>
        <p:spPr>
          <a:xfrm>
            <a:off x="2897188" y="16779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8010" name="文本框 298009"/>
          <p:cNvSpPr txBox="1"/>
          <p:nvPr/>
        </p:nvSpPr>
        <p:spPr>
          <a:xfrm>
            <a:off x="2846388" y="1676400"/>
            <a:ext cx="912812"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新产品工艺与质量规格要求</a:t>
            </a:r>
            <a:endParaRPr lang="zh-CN" altLang="en-US" sz="1200">
              <a:latin typeface="Times New Roman" panose="02020603050405020304" charset="0"/>
            </a:endParaRPr>
          </a:p>
        </p:txBody>
      </p:sp>
      <p:sp>
        <p:nvSpPr>
          <p:cNvPr id="298011" name="直接连接符 298010"/>
          <p:cNvSpPr/>
          <p:nvPr/>
        </p:nvSpPr>
        <p:spPr>
          <a:xfrm>
            <a:off x="3276600" y="2374900"/>
            <a:ext cx="0" cy="228600"/>
          </a:xfrm>
          <a:prstGeom prst="line">
            <a:avLst/>
          </a:prstGeom>
          <a:ln w="9525" cap="flat" cmpd="sng">
            <a:solidFill>
              <a:schemeClr val="tx1"/>
            </a:solidFill>
            <a:prstDash val="solid"/>
            <a:headEnd type="none" w="med" len="med"/>
            <a:tailEnd type="triangle" w="med" len="med"/>
          </a:ln>
        </p:spPr>
      </p:sp>
      <p:sp>
        <p:nvSpPr>
          <p:cNvPr id="298012" name="文本框 298011"/>
          <p:cNvSpPr txBox="1"/>
          <p:nvPr/>
        </p:nvSpPr>
        <p:spPr>
          <a:xfrm>
            <a:off x="2535238" y="2590800"/>
            <a:ext cx="1516062"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根据工艺和质量规格要求编制新产品质量管理执行办法</a:t>
            </a:r>
            <a:endParaRPr lang="zh-CN" altLang="en-US" sz="1200">
              <a:solidFill>
                <a:schemeClr val="accent2"/>
              </a:solidFill>
              <a:latin typeface="Times New Roman" panose="02020603050405020304" charset="0"/>
            </a:endParaRPr>
          </a:p>
        </p:txBody>
      </p:sp>
      <p:sp>
        <p:nvSpPr>
          <p:cNvPr id="298013" name="流程图: 文档 298012"/>
          <p:cNvSpPr/>
          <p:nvPr/>
        </p:nvSpPr>
        <p:spPr>
          <a:xfrm>
            <a:off x="2895600" y="32654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8014" name="文本框 298013"/>
          <p:cNvSpPr txBox="1"/>
          <p:nvPr/>
        </p:nvSpPr>
        <p:spPr>
          <a:xfrm>
            <a:off x="2844800" y="3263900"/>
            <a:ext cx="912813"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新产品质量管理执行办法</a:t>
            </a:r>
            <a:endParaRPr lang="zh-CN" altLang="en-US" sz="1200">
              <a:latin typeface="Times New Roman" panose="02020603050405020304" charset="0"/>
            </a:endParaRPr>
          </a:p>
        </p:txBody>
      </p:sp>
      <p:sp>
        <p:nvSpPr>
          <p:cNvPr id="298015" name="流程图: 文档 298014"/>
          <p:cNvSpPr/>
          <p:nvPr/>
        </p:nvSpPr>
        <p:spPr>
          <a:xfrm>
            <a:off x="4649788" y="39639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8016" name="文本框 298015"/>
          <p:cNvSpPr txBox="1"/>
          <p:nvPr/>
        </p:nvSpPr>
        <p:spPr>
          <a:xfrm>
            <a:off x="4598988" y="3962400"/>
            <a:ext cx="912812"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新产品质量管理执行办法</a:t>
            </a:r>
            <a:endParaRPr lang="zh-CN" altLang="en-US" sz="1200">
              <a:latin typeface="Times New Roman" panose="02020603050405020304" charset="0"/>
            </a:endParaRPr>
          </a:p>
        </p:txBody>
      </p:sp>
      <p:sp>
        <p:nvSpPr>
          <p:cNvPr id="298017" name="流程图: 文档 298016"/>
          <p:cNvSpPr/>
          <p:nvPr/>
        </p:nvSpPr>
        <p:spPr>
          <a:xfrm>
            <a:off x="6464300" y="46497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8018" name="文本框 298017"/>
          <p:cNvSpPr txBox="1"/>
          <p:nvPr/>
        </p:nvSpPr>
        <p:spPr>
          <a:xfrm>
            <a:off x="6413500" y="4648200"/>
            <a:ext cx="912813"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新产品质量管理执行办法</a:t>
            </a:r>
            <a:endParaRPr lang="zh-CN" altLang="en-US" sz="1200">
              <a:latin typeface="Times New Roman" panose="02020603050405020304" charset="0"/>
            </a:endParaRPr>
          </a:p>
        </p:txBody>
      </p:sp>
      <p:sp>
        <p:nvSpPr>
          <p:cNvPr id="298019" name="流程图: 文档 298018"/>
          <p:cNvSpPr/>
          <p:nvPr/>
        </p:nvSpPr>
        <p:spPr>
          <a:xfrm>
            <a:off x="2884488" y="47132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8020" name="文本框 298019"/>
          <p:cNvSpPr txBox="1"/>
          <p:nvPr/>
        </p:nvSpPr>
        <p:spPr>
          <a:xfrm>
            <a:off x="2833688" y="4711700"/>
            <a:ext cx="912812"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新产品质量管理执行办法</a:t>
            </a:r>
            <a:endParaRPr lang="zh-CN" altLang="en-US" sz="1200">
              <a:latin typeface="Times New Roman" panose="02020603050405020304" charset="0"/>
            </a:endParaRPr>
          </a:p>
        </p:txBody>
      </p:sp>
      <p:sp>
        <p:nvSpPr>
          <p:cNvPr id="298021" name="直接连接符 298020"/>
          <p:cNvSpPr/>
          <p:nvPr/>
        </p:nvSpPr>
        <p:spPr>
          <a:xfrm>
            <a:off x="3784600" y="5029200"/>
            <a:ext cx="990600" cy="0"/>
          </a:xfrm>
          <a:prstGeom prst="line">
            <a:avLst/>
          </a:prstGeom>
          <a:ln w="9525" cap="flat" cmpd="sng">
            <a:solidFill>
              <a:schemeClr val="tx1"/>
            </a:solidFill>
            <a:prstDash val="solid"/>
            <a:headEnd type="triangle" w="med" len="med"/>
            <a:tailEnd type="none" w="med" len="med"/>
          </a:ln>
        </p:spPr>
      </p:sp>
      <p:sp>
        <p:nvSpPr>
          <p:cNvPr id="298022" name="文本框 298021"/>
          <p:cNvSpPr txBox="1"/>
          <p:nvPr/>
        </p:nvSpPr>
        <p:spPr>
          <a:xfrm>
            <a:off x="2741613" y="566420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298023" name="直接连接符 298022"/>
          <p:cNvSpPr/>
          <p:nvPr/>
        </p:nvSpPr>
        <p:spPr>
          <a:xfrm>
            <a:off x="3279775" y="5372100"/>
            <a:ext cx="0" cy="319088"/>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9010" name="文本框 299009"/>
          <p:cNvSpPr txBox="1"/>
          <p:nvPr/>
        </p:nvSpPr>
        <p:spPr>
          <a:xfrm>
            <a:off x="0" y="0"/>
            <a:ext cx="428625" cy="3962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工艺成熟产品质量计划签审流程</a:t>
            </a:r>
            <a:endParaRPr lang="zh-CN" altLang="en-US" sz="1600" b="1">
              <a:solidFill>
                <a:schemeClr val="accent2"/>
              </a:solidFill>
              <a:latin typeface="Times New Roman" panose="02020603050405020304" charset="0"/>
            </a:endParaRPr>
          </a:p>
        </p:txBody>
      </p:sp>
      <p:sp>
        <p:nvSpPr>
          <p:cNvPr id="299011" name="文本框 299010"/>
          <p:cNvSpPr txBox="1"/>
          <p:nvPr/>
        </p:nvSpPr>
        <p:spPr>
          <a:xfrm>
            <a:off x="1524000" y="169863"/>
            <a:ext cx="51816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质量部                    总工程师                     相关单位</a:t>
            </a:r>
            <a:endParaRPr lang="zh-CN" altLang="en-US" sz="1600" dirty="0">
              <a:latin typeface="Times New Roman" panose="02020603050405020304" charset="0"/>
            </a:endParaRPr>
          </a:p>
        </p:txBody>
      </p:sp>
      <p:sp>
        <p:nvSpPr>
          <p:cNvPr id="299012" name="直接连接符 299011"/>
          <p:cNvSpPr/>
          <p:nvPr/>
        </p:nvSpPr>
        <p:spPr>
          <a:xfrm>
            <a:off x="1143000" y="457200"/>
            <a:ext cx="4953000" cy="0"/>
          </a:xfrm>
          <a:prstGeom prst="line">
            <a:avLst/>
          </a:prstGeom>
          <a:ln w="9525" cap="flat" cmpd="sng">
            <a:solidFill>
              <a:schemeClr val="tx1"/>
            </a:solidFill>
            <a:prstDash val="solid"/>
            <a:headEnd type="none" w="med" len="med"/>
            <a:tailEnd type="none" w="med" len="med"/>
          </a:ln>
        </p:spPr>
      </p:sp>
      <p:sp>
        <p:nvSpPr>
          <p:cNvPr id="299013" name="文本框 299012"/>
          <p:cNvSpPr txBox="1"/>
          <p:nvPr/>
        </p:nvSpPr>
        <p:spPr>
          <a:xfrm>
            <a:off x="1143000" y="500063"/>
            <a:ext cx="1524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质量部组织生产单位编制质量计划</a:t>
            </a:r>
            <a:endParaRPr lang="zh-CN" altLang="en-US" sz="1200" dirty="0">
              <a:solidFill>
                <a:schemeClr val="accent2"/>
              </a:solidFill>
              <a:latin typeface="Times New Roman" panose="02020603050405020304" charset="0"/>
            </a:endParaRPr>
          </a:p>
        </p:txBody>
      </p:sp>
      <p:sp>
        <p:nvSpPr>
          <p:cNvPr id="299014" name="流程图: 文档 299013"/>
          <p:cNvSpPr/>
          <p:nvPr/>
        </p:nvSpPr>
        <p:spPr>
          <a:xfrm>
            <a:off x="1593850" y="10096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9015" name="文本框 299014"/>
          <p:cNvSpPr txBox="1"/>
          <p:nvPr/>
        </p:nvSpPr>
        <p:spPr>
          <a:xfrm>
            <a:off x="1587500" y="10207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9016" name="文本框 299015"/>
          <p:cNvSpPr txBox="1"/>
          <p:nvPr/>
        </p:nvSpPr>
        <p:spPr>
          <a:xfrm>
            <a:off x="1357313" y="1812925"/>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部长审核</a:t>
            </a:r>
            <a:endParaRPr lang="zh-CN" altLang="en-US" sz="1200" dirty="0">
              <a:solidFill>
                <a:schemeClr val="accent2"/>
              </a:solidFill>
              <a:latin typeface="Times New Roman" panose="02020603050405020304" charset="0"/>
            </a:endParaRPr>
          </a:p>
        </p:txBody>
      </p:sp>
      <p:sp>
        <p:nvSpPr>
          <p:cNvPr id="299017" name="直接连接符 299016"/>
          <p:cNvSpPr/>
          <p:nvPr/>
        </p:nvSpPr>
        <p:spPr>
          <a:xfrm>
            <a:off x="1895475" y="1520825"/>
            <a:ext cx="0" cy="319088"/>
          </a:xfrm>
          <a:prstGeom prst="line">
            <a:avLst/>
          </a:prstGeom>
          <a:ln w="9525" cap="flat" cmpd="sng">
            <a:solidFill>
              <a:schemeClr val="tx1"/>
            </a:solidFill>
            <a:prstDash val="solid"/>
            <a:headEnd type="none" w="med" len="med"/>
            <a:tailEnd type="triangle" w="med" len="med"/>
          </a:ln>
        </p:spPr>
      </p:sp>
      <p:sp>
        <p:nvSpPr>
          <p:cNvPr id="299018" name="流程图: 文档 299017"/>
          <p:cNvSpPr/>
          <p:nvPr/>
        </p:nvSpPr>
        <p:spPr>
          <a:xfrm>
            <a:off x="3346450" y="18319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9019" name="文本框 299018"/>
          <p:cNvSpPr txBox="1"/>
          <p:nvPr/>
        </p:nvSpPr>
        <p:spPr>
          <a:xfrm>
            <a:off x="3340100" y="184308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9020" name="文本框 299019"/>
          <p:cNvSpPr txBox="1"/>
          <p:nvPr/>
        </p:nvSpPr>
        <p:spPr>
          <a:xfrm>
            <a:off x="3109913" y="263525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99021" name="直接连接符 299020"/>
          <p:cNvSpPr/>
          <p:nvPr/>
        </p:nvSpPr>
        <p:spPr>
          <a:xfrm>
            <a:off x="3648075" y="2343150"/>
            <a:ext cx="0" cy="319088"/>
          </a:xfrm>
          <a:prstGeom prst="line">
            <a:avLst/>
          </a:prstGeom>
          <a:ln w="9525" cap="flat" cmpd="sng">
            <a:solidFill>
              <a:schemeClr val="tx1"/>
            </a:solidFill>
            <a:prstDash val="solid"/>
            <a:headEnd type="none" w="med" len="med"/>
            <a:tailEnd type="triangle" w="med" len="med"/>
          </a:ln>
        </p:spPr>
      </p:sp>
      <p:sp>
        <p:nvSpPr>
          <p:cNvPr id="299022" name="流程图: 文档 299021"/>
          <p:cNvSpPr/>
          <p:nvPr/>
        </p:nvSpPr>
        <p:spPr>
          <a:xfrm>
            <a:off x="1608138" y="25796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9023" name="文本框 299022"/>
          <p:cNvSpPr txBox="1"/>
          <p:nvPr/>
        </p:nvSpPr>
        <p:spPr>
          <a:xfrm>
            <a:off x="1601788" y="25908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9024" name="文本框 299023"/>
          <p:cNvSpPr txBox="1"/>
          <p:nvPr/>
        </p:nvSpPr>
        <p:spPr>
          <a:xfrm>
            <a:off x="1371600" y="33829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299025" name="直接连接符 299024"/>
          <p:cNvSpPr/>
          <p:nvPr/>
        </p:nvSpPr>
        <p:spPr>
          <a:xfrm>
            <a:off x="1909763" y="3090863"/>
            <a:ext cx="0" cy="319087"/>
          </a:xfrm>
          <a:prstGeom prst="line">
            <a:avLst/>
          </a:prstGeom>
          <a:ln w="9525" cap="flat" cmpd="sng">
            <a:solidFill>
              <a:schemeClr val="tx1"/>
            </a:solidFill>
            <a:prstDash val="solid"/>
            <a:headEnd type="none" w="med" len="med"/>
            <a:tailEnd type="triangle" w="med" len="med"/>
          </a:ln>
        </p:spPr>
      </p:sp>
      <p:sp>
        <p:nvSpPr>
          <p:cNvPr id="299026" name="直接连接符 299025"/>
          <p:cNvSpPr/>
          <p:nvPr/>
        </p:nvSpPr>
        <p:spPr>
          <a:xfrm>
            <a:off x="2362200" y="1984375"/>
            <a:ext cx="990600" cy="0"/>
          </a:xfrm>
          <a:prstGeom prst="line">
            <a:avLst/>
          </a:prstGeom>
          <a:ln w="9525" cap="flat" cmpd="sng">
            <a:solidFill>
              <a:schemeClr val="tx1"/>
            </a:solidFill>
            <a:prstDash val="solid"/>
            <a:headEnd type="none" w="med" len="med"/>
            <a:tailEnd type="triangle" w="med" len="med"/>
          </a:ln>
        </p:spPr>
      </p:sp>
      <p:sp>
        <p:nvSpPr>
          <p:cNvPr id="299027" name="直接连接符 299026"/>
          <p:cNvSpPr/>
          <p:nvPr/>
        </p:nvSpPr>
        <p:spPr>
          <a:xfrm flipH="1">
            <a:off x="2209800" y="2757488"/>
            <a:ext cx="1219200" cy="0"/>
          </a:xfrm>
          <a:prstGeom prst="line">
            <a:avLst/>
          </a:prstGeom>
          <a:ln w="9525" cap="flat" cmpd="sng">
            <a:solidFill>
              <a:schemeClr val="tx1"/>
            </a:solidFill>
            <a:prstDash val="solid"/>
            <a:headEnd type="none" w="med" len="med"/>
            <a:tailEnd type="triangle" w="med" len="med"/>
          </a:ln>
        </p:spPr>
      </p:sp>
      <p:sp>
        <p:nvSpPr>
          <p:cNvPr id="299028" name="流程图: 文档 299027"/>
          <p:cNvSpPr/>
          <p:nvPr/>
        </p:nvSpPr>
        <p:spPr>
          <a:xfrm>
            <a:off x="5202238" y="25781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99029" name="文本框 299028"/>
          <p:cNvSpPr txBox="1"/>
          <p:nvPr/>
        </p:nvSpPr>
        <p:spPr>
          <a:xfrm>
            <a:off x="5195888" y="25892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质量计划</a:t>
            </a:r>
            <a:endParaRPr lang="zh-CN" altLang="en-US" sz="1200">
              <a:latin typeface="Times New Roman" panose="02020603050405020304" charset="0"/>
            </a:endParaRPr>
          </a:p>
        </p:txBody>
      </p:sp>
      <p:sp>
        <p:nvSpPr>
          <p:cNvPr id="299030" name="文本框 299029"/>
          <p:cNvSpPr txBox="1"/>
          <p:nvPr/>
        </p:nvSpPr>
        <p:spPr>
          <a:xfrm>
            <a:off x="4965700" y="3381375"/>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299031" name="直接连接符 299030"/>
          <p:cNvSpPr/>
          <p:nvPr/>
        </p:nvSpPr>
        <p:spPr>
          <a:xfrm>
            <a:off x="5503863" y="3089275"/>
            <a:ext cx="0" cy="319088"/>
          </a:xfrm>
          <a:prstGeom prst="line">
            <a:avLst/>
          </a:prstGeom>
          <a:ln w="9525" cap="flat" cmpd="sng">
            <a:solidFill>
              <a:schemeClr val="tx1"/>
            </a:solidFill>
            <a:prstDash val="solid"/>
            <a:headEnd type="none" w="med" len="med"/>
            <a:tailEnd type="triangle" w="med" len="med"/>
          </a:ln>
        </p:spPr>
      </p:sp>
      <p:sp>
        <p:nvSpPr>
          <p:cNvPr id="299032" name="直接连接符 299031"/>
          <p:cNvSpPr/>
          <p:nvPr/>
        </p:nvSpPr>
        <p:spPr>
          <a:xfrm flipH="1">
            <a:off x="3886200" y="2755900"/>
            <a:ext cx="1219200" cy="0"/>
          </a:xfrm>
          <a:prstGeom prst="line">
            <a:avLst/>
          </a:prstGeom>
          <a:ln w="9525" cap="flat" cmpd="sng">
            <a:solidFill>
              <a:schemeClr val="tx1"/>
            </a:solidFill>
            <a:prstDash val="solid"/>
            <a:headEnd type="triangl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0034" name="文本框 300033"/>
          <p:cNvSpPr txBox="1"/>
          <p:nvPr/>
        </p:nvSpPr>
        <p:spPr>
          <a:xfrm>
            <a:off x="0" y="0"/>
            <a:ext cx="428625" cy="3581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修订现行产品质量计划签审流程</a:t>
            </a:r>
            <a:endParaRPr lang="zh-CN" altLang="en-US" sz="1600" b="1">
              <a:solidFill>
                <a:schemeClr val="accent2"/>
              </a:solidFill>
              <a:latin typeface="Times New Roman" panose="02020603050405020304" charset="0"/>
            </a:endParaRPr>
          </a:p>
        </p:txBody>
      </p:sp>
      <p:sp>
        <p:nvSpPr>
          <p:cNvPr id="300035" name="文本框 300034"/>
          <p:cNvSpPr txBox="1"/>
          <p:nvPr/>
        </p:nvSpPr>
        <p:spPr>
          <a:xfrm>
            <a:off x="1727200" y="169863"/>
            <a:ext cx="57404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相关单位                          质量部                         总工程师</a:t>
            </a:r>
            <a:endParaRPr lang="zh-CN" altLang="en-US" sz="1600" dirty="0">
              <a:latin typeface="Times New Roman" panose="02020603050405020304" charset="0"/>
            </a:endParaRPr>
          </a:p>
        </p:txBody>
      </p:sp>
      <p:sp>
        <p:nvSpPr>
          <p:cNvPr id="300036" name="直接连接符 300035"/>
          <p:cNvSpPr/>
          <p:nvPr/>
        </p:nvSpPr>
        <p:spPr>
          <a:xfrm>
            <a:off x="1676400" y="457200"/>
            <a:ext cx="5105400" cy="0"/>
          </a:xfrm>
          <a:prstGeom prst="line">
            <a:avLst/>
          </a:prstGeom>
          <a:ln w="9525" cap="flat" cmpd="sng">
            <a:solidFill>
              <a:schemeClr val="tx1"/>
            </a:solidFill>
            <a:prstDash val="solid"/>
            <a:headEnd type="none" w="med" len="med"/>
            <a:tailEnd type="none" w="med" len="med"/>
          </a:ln>
        </p:spPr>
      </p:sp>
      <p:sp>
        <p:nvSpPr>
          <p:cNvPr id="300037" name="文本框 300036"/>
          <p:cNvSpPr txBox="1"/>
          <p:nvPr/>
        </p:nvSpPr>
        <p:spPr>
          <a:xfrm>
            <a:off x="3567113" y="533400"/>
            <a:ext cx="1600200" cy="100488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现行产品技术状态发生变化时，质量部根据相关部门意见和资料修订或重新编制质量管理执行办法</a:t>
            </a:r>
            <a:endParaRPr lang="zh-CN" altLang="en-US" sz="1200" dirty="0">
              <a:solidFill>
                <a:schemeClr val="accent2"/>
              </a:solidFill>
              <a:latin typeface="Times New Roman" panose="02020603050405020304" charset="0"/>
            </a:endParaRPr>
          </a:p>
        </p:txBody>
      </p:sp>
      <p:sp>
        <p:nvSpPr>
          <p:cNvPr id="300040" name="文本框 300039"/>
          <p:cNvSpPr txBox="1"/>
          <p:nvPr/>
        </p:nvSpPr>
        <p:spPr>
          <a:xfrm>
            <a:off x="3781425" y="2422525"/>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部长审核</a:t>
            </a:r>
            <a:endParaRPr lang="zh-CN" altLang="en-US" sz="1200" dirty="0">
              <a:solidFill>
                <a:schemeClr val="accent2"/>
              </a:solidFill>
              <a:latin typeface="Times New Roman" panose="02020603050405020304" charset="0"/>
            </a:endParaRPr>
          </a:p>
        </p:txBody>
      </p:sp>
      <p:sp>
        <p:nvSpPr>
          <p:cNvPr id="300041" name="直接连接符 300040"/>
          <p:cNvSpPr/>
          <p:nvPr/>
        </p:nvSpPr>
        <p:spPr>
          <a:xfrm>
            <a:off x="4319588" y="2130425"/>
            <a:ext cx="0" cy="319088"/>
          </a:xfrm>
          <a:prstGeom prst="line">
            <a:avLst/>
          </a:prstGeom>
          <a:ln w="9525" cap="flat" cmpd="sng">
            <a:solidFill>
              <a:schemeClr val="tx1"/>
            </a:solidFill>
            <a:prstDash val="solid"/>
            <a:headEnd type="none" w="med" len="med"/>
            <a:tailEnd type="triangle" w="med" len="med"/>
          </a:ln>
        </p:spPr>
      </p:sp>
      <p:sp>
        <p:nvSpPr>
          <p:cNvPr id="300044" name="文本框 300043"/>
          <p:cNvSpPr txBox="1"/>
          <p:nvPr/>
        </p:nvSpPr>
        <p:spPr>
          <a:xfrm>
            <a:off x="5724525" y="324485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300045" name="直接连接符 300044"/>
          <p:cNvSpPr/>
          <p:nvPr/>
        </p:nvSpPr>
        <p:spPr>
          <a:xfrm>
            <a:off x="6248400" y="2952750"/>
            <a:ext cx="0" cy="319088"/>
          </a:xfrm>
          <a:prstGeom prst="line">
            <a:avLst/>
          </a:prstGeom>
          <a:ln w="9525" cap="flat" cmpd="sng">
            <a:solidFill>
              <a:schemeClr val="tx1"/>
            </a:solidFill>
            <a:prstDash val="solid"/>
            <a:headEnd type="none" w="med" len="med"/>
            <a:tailEnd type="triangle" w="med" len="med"/>
          </a:ln>
        </p:spPr>
      </p:sp>
      <p:sp>
        <p:nvSpPr>
          <p:cNvPr id="300048" name="文本框 300047"/>
          <p:cNvSpPr txBox="1"/>
          <p:nvPr/>
        </p:nvSpPr>
        <p:spPr>
          <a:xfrm>
            <a:off x="3795713" y="47164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300049" name="直接连接符 300048"/>
          <p:cNvSpPr/>
          <p:nvPr/>
        </p:nvSpPr>
        <p:spPr>
          <a:xfrm>
            <a:off x="4333875" y="4424363"/>
            <a:ext cx="0" cy="319087"/>
          </a:xfrm>
          <a:prstGeom prst="line">
            <a:avLst/>
          </a:prstGeom>
          <a:ln w="9525" cap="flat" cmpd="sng">
            <a:solidFill>
              <a:schemeClr val="tx1"/>
            </a:solidFill>
            <a:prstDash val="solid"/>
            <a:headEnd type="none" w="med" len="med"/>
            <a:tailEnd type="triangle" w="med" len="med"/>
          </a:ln>
        </p:spPr>
      </p:sp>
      <p:sp>
        <p:nvSpPr>
          <p:cNvPr id="300050" name="直接连接符 300049"/>
          <p:cNvSpPr/>
          <p:nvPr/>
        </p:nvSpPr>
        <p:spPr>
          <a:xfrm>
            <a:off x="4786313" y="2593975"/>
            <a:ext cx="990600" cy="0"/>
          </a:xfrm>
          <a:prstGeom prst="line">
            <a:avLst/>
          </a:prstGeom>
          <a:ln w="9525" cap="flat" cmpd="sng">
            <a:solidFill>
              <a:schemeClr val="tx1"/>
            </a:solidFill>
            <a:prstDash val="solid"/>
            <a:headEnd type="none" w="med" len="med"/>
            <a:tailEnd type="triangle" w="med" len="med"/>
          </a:ln>
        </p:spPr>
      </p:sp>
      <p:sp>
        <p:nvSpPr>
          <p:cNvPr id="300052" name="文本框 300051"/>
          <p:cNvSpPr txBox="1"/>
          <p:nvPr/>
        </p:nvSpPr>
        <p:spPr>
          <a:xfrm>
            <a:off x="1066800" y="579438"/>
            <a:ext cx="1905000" cy="284162"/>
          </a:xfrm>
          <a:prstGeom prst="rect">
            <a:avLst/>
          </a:prstGeom>
          <a:noFill/>
          <a:ln w="9525" cap="flat" cmpd="sng">
            <a:solidFill>
              <a:srgbClr val="FF3300"/>
            </a:solidFill>
            <a:prstDash val="solid"/>
            <a:miter/>
            <a:headEnd type="none" w="med" len="med"/>
            <a:tailEnd type="none" w="med" len="med"/>
          </a:ln>
        </p:spPr>
        <p:txBody>
          <a:bodyPr>
            <a:spAutoFit/>
          </a:bodyPr>
          <a:p>
            <a:pPr algn="ctr">
              <a:spcBef>
                <a:spcPct val="50000"/>
              </a:spcBef>
            </a:pPr>
            <a:r>
              <a:rPr lang="zh-CN" altLang="en-US" sz="1200" dirty="0">
                <a:solidFill>
                  <a:srgbClr val="FF3300"/>
                </a:solidFill>
                <a:latin typeface="Times New Roman" panose="02020603050405020304" charset="0"/>
              </a:rPr>
              <a:t>生产部：生产问题和建议</a:t>
            </a:r>
            <a:endParaRPr lang="zh-CN" altLang="en-US" sz="1200">
              <a:solidFill>
                <a:srgbClr val="FF3300"/>
              </a:solidFill>
              <a:latin typeface="Times New Roman" panose="02020603050405020304" charset="0"/>
            </a:endParaRPr>
          </a:p>
        </p:txBody>
      </p:sp>
      <p:sp>
        <p:nvSpPr>
          <p:cNvPr id="300053" name="文本框 300052"/>
          <p:cNvSpPr txBox="1"/>
          <p:nvPr/>
        </p:nvSpPr>
        <p:spPr>
          <a:xfrm>
            <a:off x="1066800" y="981075"/>
            <a:ext cx="1905000" cy="466725"/>
          </a:xfrm>
          <a:prstGeom prst="rect">
            <a:avLst/>
          </a:prstGeom>
          <a:noFill/>
          <a:ln w="9525" cap="flat" cmpd="sng">
            <a:solidFill>
              <a:srgbClr val="FF3300"/>
            </a:solidFill>
            <a:prstDash val="solid"/>
            <a:miter/>
            <a:headEnd type="none" w="med" len="med"/>
            <a:tailEnd type="none" w="med" len="med"/>
          </a:ln>
        </p:spPr>
        <p:txBody>
          <a:bodyPr>
            <a:spAutoFit/>
          </a:bodyPr>
          <a:p>
            <a:pPr algn="ctr">
              <a:spcBef>
                <a:spcPct val="50000"/>
              </a:spcBef>
            </a:pPr>
            <a:r>
              <a:rPr lang="zh-CN" altLang="en-US" sz="1200" dirty="0">
                <a:solidFill>
                  <a:srgbClr val="FF3300"/>
                </a:solidFill>
                <a:latin typeface="Times New Roman" panose="02020603050405020304" charset="0"/>
              </a:rPr>
              <a:t>技术部：新工艺条件和质量规格</a:t>
            </a:r>
            <a:endParaRPr lang="zh-CN" altLang="en-US" sz="1200">
              <a:solidFill>
                <a:srgbClr val="FF3300"/>
              </a:solidFill>
              <a:latin typeface="Times New Roman" panose="02020603050405020304" charset="0"/>
            </a:endParaRPr>
          </a:p>
        </p:txBody>
      </p:sp>
      <p:sp>
        <p:nvSpPr>
          <p:cNvPr id="300054" name="直接连接符 300053"/>
          <p:cNvSpPr/>
          <p:nvPr/>
        </p:nvSpPr>
        <p:spPr>
          <a:xfrm>
            <a:off x="2971800" y="685800"/>
            <a:ext cx="685800" cy="152400"/>
          </a:xfrm>
          <a:prstGeom prst="line">
            <a:avLst/>
          </a:prstGeom>
          <a:ln w="9525" cap="flat" cmpd="sng">
            <a:solidFill>
              <a:srgbClr val="FF3300"/>
            </a:solidFill>
            <a:prstDash val="solid"/>
            <a:headEnd type="none" w="med" len="med"/>
            <a:tailEnd type="triangle" w="med" len="med"/>
          </a:ln>
        </p:spPr>
      </p:sp>
      <p:sp>
        <p:nvSpPr>
          <p:cNvPr id="300055" name="直接连接符 300054"/>
          <p:cNvSpPr/>
          <p:nvPr/>
        </p:nvSpPr>
        <p:spPr>
          <a:xfrm flipV="1">
            <a:off x="2971800" y="914400"/>
            <a:ext cx="685800" cy="304800"/>
          </a:xfrm>
          <a:prstGeom prst="line">
            <a:avLst/>
          </a:prstGeom>
          <a:ln w="9525" cap="flat" cmpd="sng">
            <a:solidFill>
              <a:srgbClr val="FF3300"/>
            </a:solidFill>
            <a:prstDash val="solid"/>
            <a:headEnd type="none" w="med" len="med"/>
            <a:tailEnd type="triangle" w="med" len="med"/>
          </a:ln>
        </p:spPr>
      </p:sp>
      <p:sp>
        <p:nvSpPr>
          <p:cNvPr id="300056" name="流程图: 文档 300055"/>
          <p:cNvSpPr/>
          <p:nvPr/>
        </p:nvSpPr>
        <p:spPr>
          <a:xfrm>
            <a:off x="3937000" y="15255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0057" name="文本框 300056"/>
          <p:cNvSpPr txBox="1"/>
          <p:nvPr/>
        </p:nvSpPr>
        <p:spPr>
          <a:xfrm>
            <a:off x="3886200" y="1524000"/>
            <a:ext cx="912813"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修订后质量管理执行办法</a:t>
            </a:r>
            <a:endParaRPr lang="zh-CN" altLang="en-US" sz="1200">
              <a:latin typeface="Times New Roman" panose="02020603050405020304" charset="0"/>
            </a:endParaRPr>
          </a:p>
        </p:txBody>
      </p:sp>
      <p:sp>
        <p:nvSpPr>
          <p:cNvPr id="300058" name="流程图: 文档 300057"/>
          <p:cNvSpPr/>
          <p:nvPr/>
        </p:nvSpPr>
        <p:spPr>
          <a:xfrm>
            <a:off x="5867400" y="2249488"/>
            <a:ext cx="768350" cy="6969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0059" name="文本框 300058"/>
          <p:cNvSpPr txBox="1"/>
          <p:nvPr/>
        </p:nvSpPr>
        <p:spPr>
          <a:xfrm>
            <a:off x="5816600" y="2247900"/>
            <a:ext cx="912813"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修订后质量管理执行办法</a:t>
            </a:r>
            <a:endParaRPr lang="zh-CN" altLang="en-US" sz="1200">
              <a:latin typeface="Times New Roman" panose="02020603050405020304" charset="0"/>
            </a:endParaRPr>
          </a:p>
        </p:txBody>
      </p:sp>
      <p:sp>
        <p:nvSpPr>
          <p:cNvPr id="300060" name="流程图: 文档 300059"/>
          <p:cNvSpPr/>
          <p:nvPr/>
        </p:nvSpPr>
        <p:spPr>
          <a:xfrm>
            <a:off x="3937000" y="3708400"/>
            <a:ext cx="768350" cy="696913"/>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0061" name="文本框 300060"/>
          <p:cNvSpPr txBox="1"/>
          <p:nvPr/>
        </p:nvSpPr>
        <p:spPr>
          <a:xfrm>
            <a:off x="3886200" y="3706813"/>
            <a:ext cx="912813"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修订后质量管理执行办法</a:t>
            </a:r>
            <a:endParaRPr lang="zh-CN" altLang="en-US" sz="1200">
              <a:latin typeface="Times New Roman" panose="02020603050405020304" charset="0"/>
            </a:endParaRPr>
          </a:p>
        </p:txBody>
      </p:sp>
      <p:sp>
        <p:nvSpPr>
          <p:cNvPr id="300062" name="直接连接符 300061"/>
          <p:cNvSpPr/>
          <p:nvPr/>
        </p:nvSpPr>
        <p:spPr>
          <a:xfrm>
            <a:off x="2286000" y="3390900"/>
            <a:ext cx="3810000" cy="0"/>
          </a:xfrm>
          <a:prstGeom prst="line">
            <a:avLst/>
          </a:prstGeom>
          <a:ln w="9525" cap="flat" cmpd="sng">
            <a:solidFill>
              <a:schemeClr val="tx1"/>
            </a:solidFill>
            <a:prstDash val="solid"/>
            <a:headEnd type="none" w="med" len="med"/>
            <a:tailEnd type="none" w="med" len="med"/>
          </a:ln>
        </p:spPr>
      </p:sp>
      <p:sp>
        <p:nvSpPr>
          <p:cNvPr id="300063" name="直接连接符 300062"/>
          <p:cNvSpPr/>
          <p:nvPr/>
        </p:nvSpPr>
        <p:spPr>
          <a:xfrm>
            <a:off x="4318000" y="3390900"/>
            <a:ext cx="0" cy="304800"/>
          </a:xfrm>
          <a:prstGeom prst="line">
            <a:avLst/>
          </a:prstGeom>
          <a:ln w="9525" cap="flat" cmpd="sng">
            <a:solidFill>
              <a:schemeClr val="tx1"/>
            </a:solidFill>
            <a:prstDash val="solid"/>
            <a:headEnd type="none" w="med" len="med"/>
            <a:tailEnd type="triangle" w="med" len="med"/>
          </a:ln>
        </p:spPr>
      </p:sp>
      <p:sp>
        <p:nvSpPr>
          <p:cNvPr id="300064" name="文本框 300063"/>
          <p:cNvSpPr txBox="1"/>
          <p:nvPr/>
        </p:nvSpPr>
        <p:spPr>
          <a:xfrm>
            <a:off x="1752600" y="47164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300065" name="直接连接符 300064"/>
          <p:cNvSpPr/>
          <p:nvPr/>
        </p:nvSpPr>
        <p:spPr>
          <a:xfrm>
            <a:off x="2290763" y="4424363"/>
            <a:ext cx="0" cy="319087"/>
          </a:xfrm>
          <a:prstGeom prst="line">
            <a:avLst/>
          </a:prstGeom>
          <a:ln w="9525" cap="flat" cmpd="sng">
            <a:solidFill>
              <a:schemeClr val="tx1"/>
            </a:solidFill>
            <a:prstDash val="solid"/>
            <a:headEnd type="none" w="med" len="med"/>
            <a:tailEnd type="triangle" w="med" len="med"/>
          </a:ln>
        </p:spPr>
      </p:sp>
      <p:sp>
        <p:nvSpPr>
          <p:cNvPr id="300066" name="流程图: 文档 300065"/>
          <p:cNvSpPr/>
          <p:nvPr/>
        </p:nvSpPr>
        <p:spPr>
          <a:xfrm>
            <a:off x="1893888" y="3708400"/>
            <a:ext cx="768350" cy="696913"/>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0067" name="文本框 300066"/>
          <p:cNvSpPr txBox="1"/>
          <p:nvPr/>
        </p:nvSpPr>
        <p:spPr>
          <a:xfrm>
            <a:off x="1843088" y="3706813"/>
            <a:ext cx="912812"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修订后质量管理执行办法</a:t>
            </a:r>
            <a:endParaRPr lang="zh-CN" altLang="en-US" sz="1200">
              <a:latin typeface="Times New Roman" panose="02020603050405020304" charset="0"/>
            </a:endParaRPr>
          </a:p>
        </p:txBody>
      </p:sp>
      <p:sp>
        <p:nvSpPr>
          <p:cNvPr id="300068" name="直接连接符 300067"/>
          <p:cNvSpPr/>
          <p:nvPr/>
        </p:nvSpPr>
        <p:spPr>
          <a:xfrm>
            <a:off x="2274888" y="3390900"/>
            <a:ext cx="0" cy="3048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1058" name="文本框 301057"/>
          <p:cNvSpPr txBox="1"/>
          <p:nvPr/>
        </p:nvSpPr>
        <p:spPr>
          <a:xfrm>
            <a:off x="1204913" y="169863"/>
            <a:ext cx="405288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供应部                       质量部</a:t>
            </a:r>
            <a:endParaRPr lang="zh-CN" altLang="en-US" sz="1600" dirty="0">
              <a:latin typeface="Times New Roman" panose="02020603050405020304" charset="0"/>
            </a:endParaRPr>
          </a:p>
        </p:txBody>
      </p:sp>
      <p:sp>
        <p:nvSpPr>
          <p:cNvPr id="301059" name="直接连接符 301058"/>
          <p:cNvSpPr/>
          <p:nvPr/>
        </p:nvSpPr>
        <p:spPr>
          <a:xfrm>
            <a:off x="914400" y="457200"/>
            <a:ext cx="2971800" cy="0"/>
          </a:xfrm>
          <a:prstGeom prst="line">
            <a:avLst/>
          </a:prstGeom>
          <a:ln w="9525" cap="flat" cmpd="sng">
            <a:solidFill>
              <a:schemeClr val="tx1"/>
            </a:solidFill>
            <a:prstDash val="solid"/>
            <a:headEnd type="none" w="med" len="med"/>
            <a:tailEnd type="none" w="med" len="med"/>
          </a:ln>
        </p:spPr>
      </p:sp>
      <p:sp>
        <p:nvSpPr>
          <p:cNvPr id="301060" name="文本框 301059"/>
          <p:cNvSpPr txBox="1"/>
          <p:nvPr/>
        </p:nvSpPr>
        <p:spPr>
          <a:xfrm>
            <a:off x="0" y="0"/>
            <a:ext cx="428625" cy="28956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采购分承包方认证流程</a:t>
            </a:r>
            <a:endParaRPr lang="zh-CN" altLang="en-US" sz="1600" b="1">
              <a:solidFill>
                <a:schemeClr val="accent2"/>
              </a:solidFill>
              <a:latin typeface="Times New Roman" panose="02020603050405020304" charset="0"/>
            </a:endParaRPr>
          </a:p>
        </p:txBody>
      </p:sp>
      <p:sp>
        <p:nvSpPr>
          <p:cNvPr id="301061" name="文本框 301060"/>
          <p:cNvSpPr txBox="1"/>
          <p:nvPr/>
        </p:nvSpPr>
        <p:spPr>
          <a:xfrm>
            <a:off x="939800" y="504825"/>
            <a:ext cx="1312863"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收集整理有关资料并填写分承包方调查审批表</a:t>
            </a:r>
            <a:endParaRPr lang="zh-CN" altLang="en-US" sz="1200" dirty="0">
              <a:solidFill>
                <a:schemeClr val="accent2"/>
              </a:solidFill>
              <a:latin typeface="Times New Roman" panose="02020603050405020304" charset="0"/>
            </a:endParaRPr>
          </a:p>
        </p:txBody>
      </p:sp>
      <p:sp>
        <p:nvSpPr>
          <p:cNvPr id="301062" name="流程图: 文档 301061"/>
          <p:cNvSpPr/>
          <p:nvPr/>
        </p:nvSpPr>
        <p:spPr>
          <a:xfrm>
            <a:off x="1289050" y="11842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1063" name="文本框 301062"/>
          <p:cNvSpPr txBox="1"/>
          <p:nvPr/>
        </p:nvSpPr>
        <p:spPr>
          <a:xfrm>
            <a:off x="1204913" y="1195388"/>
            <a:ext cx="79057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调查    审批表</a:t>
            </a:r>
            <a:endParaRPr lang="zh-CN" altLang="en-US" sz="1200">
              <a:latin typeface="Times New Roman" panose="02020603050405020304" charset="0"/>
            </a:endParaRPr>
          </a:p>
        </p:txBody>
      </p:sp>
      <p:sp>
        <p:nvSpPr>
          <p:cNvPr id="301064" name="文本框 301063"/>
          <p:cNvSpPr txBox="1"/>
          <p:nvPr/>
        </p:nvSpPr>
        <p:spPr>
          <a:xfrm>
            <a:off x="1052513" y="198755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部长审核</a:t>
            </a:r>
            <a:endParaRPr lang="zh-CN" altLang="en-US" sz="1200" dirty="0">
              <a:solidFill>
                <a:schemeClr val="accent2"/>
              </a:solidFill>
              <a:latin typeface="Times New Roman" panose="02020603050405020304" charset="0"/>
            </a:endParaRPr>
          </a:p>
        </p:txBody>
      </p:sp>
      <p:sp>
        <p:nvSpPr>
          <p:cNvPr id="301065" name="直接连接符 301064"/>
          <p:cNvSpPr/>
          <p:nvPr/>
        </p:nvSpPr>
        <p:spPr>
          <a:xfrm>
            <a:off x="1600200" y="1706563"/>
            <a:ext cx="0" cy="319087"/>
          </a:xfrm>
          <a:prstGeom prst="line">
            <a:avLst/>
          </a:prstGeom>
          <a:ln w="9525" cap="flat" cmpd="sng">
            <a:solidFill>
              <a:schemeClr val="tx1"/>
            </a:solidFill>
            <a:prstDash val="solid"/>
            <a:headEnd type="none" w="med" len="med"/>
            <a:tailEnd type="triangle" w="med" len="med"/>
          </a:ln>
        </p:spPr>
      </p:sp>
      <p:sp>
        <p:nvSpPr>
          <p:cNvPr id="301066" name="直接连接符 301065"/>
          <p:cNvSpPr/>
          <p:nvPr/>
        </p:nvSpPr>
        <p:spPr>
          <a:xfrm>
            <a:off x="2057400" y="2139950"/>
            <a:ext cx="990600" cy="0"/>
          </a:xfrm>
          <a:prstGeom prst="line">
            <a:avLst/>
          </a:prstGeom>
          <a:ln w="9525" cap="flat" cmpd="sng">
            <a:solidFill>
              <a:schemeClr val="tx1"/>
            </a:solidFill>
            <a:prstDash val="solid"/>
            <a:headEnd type="none" w="med" len="med"/>
            <a:tailEnd type="triangle" w="med" len="med"/>
          </a:ln>
        </p:spPr>
      </p:sp>
      <p:sp>
        <p:nvSpPr>
          <p:cNvPr id="301067" name="流程图: 文档 301066"/>
          <p:cNvSpPr/>
          <p:nvPr/>
        </p:nvSpPr>
        <p:spPr>
          <a:xfrm>
            <a:off x="3041650" y="18526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1068" name="文本框 301067"/>
          <p:cNvSpPr txBox="1"/>
          <p:nvPr/>
        </p:nvSpPr>
        <p:spPr>
          <a:xfrm>
            <a:off x="2957513" y="1863725"/>
            <a:ext cx="79057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调查    审批表</a:t>
            </a:r>
            <a:endParaRPr lang="zh-CN" altLang="en-US" sz="1200">
              <a:latin typeface="Times New Roman" panose="02020603050405020304" charset="0"/>
            </a:endParaRPr>
          </a:p>
        </p:txBody>
      </p:sp>
      <p:sp>
        <p:nvSpPr>
          <p:cNvPr id="301069" name="文本框 301068"/>
          <p:cNvSpPr txBox="1"/>
          <p:nvPr/>
        </p:nvSpPr>
        <p:spPr>
          <a:xfrm>
            <a:off x="2805113" y="2655888"/>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部长审批</a:t>
            </a:r>
            <a:endParaRPr lang="zh-CN" altLang="en-US" sz="1200" dirty="0">
              <a:solidFill>
                <a:schemeClr val="accent2"/>
              </a:solidFill>
              <a:latin typeface="Times New Roman" panose="02020603050405020304" charset="0"/>
            </a:endParaRPr>
          </a:p>
        </p:txBody>
      </p:sp>
      <p:sp>
        <p:nvSpPr>
          <p:cNvPr id="301070" name="直接连接符 301069"/>
          <p:cNvSpPr/>
          <p:nvPr/>
        </p:nvSpPr>
        <p:spPr>
          <a:xfrm>
            <a:off x="3352800" y="2374900"/>
            <a:ext cx="0" cy="319088"/>
          </a:xfrm>
          <a:prstGeom prst="line">
            <a:avLst/>
          </a:prstGeom>
          <a:ln w="9525" cap="flat" cmpd="sng">
            <a:solidFill>
              <a:schemeClr val="tx1"/>
            </a:solidFill>
            <a:prstDash val="solid"/>
            <a:headEnd type="none" w="med" len="med"/>
            <a:tailEnd type="triangle" w="med" len="med"/>
          </a:ln>
        </p:spPr>
      </p:sp>
      <p:sp>
        <p:nvSpPr>
          <p:cNvPr id="301071" name="流程图: 文档 301070"/>
          <p:cNvSpPr/>
          <p:nvPr/>
        </p:nvSpPr>
        <p:spPr>
          <a:xfrm>
            <a:off x="1289050" y="27019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1072" name="文本框 301071"/>
          <p:cNvSpPr txBox="1"/>
          <p:nvPr/>
        </p:nvSpPr>
        <p:spPr>
          <a:xfrm>
            <a:off x="1204913" y="2713038"/>
            <a:ext cx="79057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调查    审批表</a:t>
            </a:r>
            <a:endParaRPr lang="zh-CN" altLang="en-US" sz="1200">
              <a:latin typeface="Times New Roman" panose="02020603050405020304" charset="0"/>
            </a:endParaRPr>
          </a:p>
        </p:txBody>
      </p:sp>
      <p:sp>
        <p:nvSpPr>
          <p:cNvPr id="301073" name="文本框 301072"/>
          <p:cNvSpPr txBox="1"/>
          <p:nvPr/>
        </p:nvSpPr>
        <p:spPr>
          <a:xfrm>
            <a:off x="1052513" y="3505200"/>
            <a:ext cx="10953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确认为合格的分承包方</a:t>
            </a:r>
            <a:endParaRPr lang="zh-CN" altLang="en-US" sz="1200" dirty="0">
              <a:solidFill>
                <a:schemeClr val="accent2"/>
              </a:solidFill>
              <a:latin typeface="Times New Roman" panose="02020603050405020304" charset="0"/>
            </a:endParaRPr>
          </a:p>
        </p:txBody>
      </p:sp>
      <p:sp>
        <p:nvSpPr>
          <p:cNvPr id="301074" name="直接连接符 301073"/>
          <p:cNvSpPr/>
          <p:nvPr/>
        </p:nvSpPr>
        <p:spPr>
          <a:xfrm>
            <a:off x="1600200" y="3224213"/>
            <a:ext cx="0" cy="319087"/>
          </a:xfrm>
          <a:prstGeom prst="line">
            <a:avLst/>
          </a:prstGeom>
          <a:ln w="9525" cap="flat" cmpd="sng">
            <a:solidFill>
              <a:schemeClr val="tx1"/>
            </a:solidFill>
            <a:prstDash val="solid"/>
            <a:headEnd type="none" w="med" len="med"/>
            <a:tailEnd type="triangle" w="med" len="med"/>
          </a:ln>
        </p:spPr>
      </p:sp>
      <p:sp>
        <p:nvSpPr>
          <p:cNvPr id="301075" name="直接连接符 301074"/>
          <p:cNvSpPr/>
          <p:nvPr/>
        </p:nvSpPr>
        <p:spPr>
          <a:xfrm flipH="1">
            <a:off x="1981200" y="2819400"/>
            <a:ext cx="914400" cy="0"/>
          </a:xfrm>
          <a:prstGeom prst="line">
            <a:avLst/>
          </a:prstGeom>
          <a:ln w="9525" cap="flat" cmpd="sng">
            <a:solidFill>
              <a:schemeClr val="tx1"/>
            </a:solidFill>
            <a:prstDash val="solid"/>
            <a:headEnd type="none" w="med" len="med"/>
            <a:tailEnd type="triangle" w="med" len="med"/>
          </a:ln>
        </p:spPr>
      </p:sp>
      <p:sp>
        <p:nvSpPr>
          <p:cNvPr id="301076" name="文本框 301075"/>
          <p:cNvSpPr txBox="1"/>
          <p:nvPr/>
        </p:nvSpPr>
        <p:spPr>
          <a:xfrm>
            <a:off x="990600" y="4297363"/>
            <a:ext cx="12192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采购所需材料</a:t>
            </a:r>
            <a:endParaRPr lang="zh-CN" altLang="en-US" sz="1200" dirty="0">
              <a:solidFill>
                <a:schemeClr val="accent2"/>
              </a:solidFill>
              <a:latin typeface="Times New Roman" panose="02020603050405020304" charset="0"/>
            </a:endParaRPr>
          </a:p>
        </p:txBody>
      </p:sp>
      <p:sp>
        <p:nvSpPr>
          <p:cNvPr id="301077" name="直接连接符 301076"/>
          <p:cNvSpPr/>
          <p:nvPr/>
        </p:nvSpPr>
        <p:spPr>
          <a:xfrm>
            <a:off x="1600200" y="3986213"/>
            <a:ext cx="0" cy="319087"/>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1012" name="文本框 171011"/>
          <p:cNvSpPr txBox="1"/>
          <p:nvPr/>
        </p:nvSpPr>
        <p:spPr>
          <a:xfrm>
            <a:off x="0" y="0"/>
            <a:ext cx="428625" cy="40386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新进人员录用及薪酬确定程序</a:t>
            </a:r>
            <a:endParaRPr lang="zh-CN" altLang="en-US" sz="1600" b="1" dirty="0">
              <a:solidFill>
                <a:schemeClr val="accent2"/>
              </a:solidFill>
              <a:latin typeface="Times New Roman" panose="02020603050405020304" charset="0"/>
            </a:endParaRPr>
          </a:p>
        </p:txBody>
      </p:sp>
      <p:sp>
        <p:nvSpPr>
          <p:cNvPr id="171013" name="文本框 171012"/>
          <p:cNvSpPr txBox="1"/>
          <p:nvPr/>
        </p:nvSpPr>
        <p:spPr>
          <a:xfrm>
            <a:off x="957263" y="166688"/>
            <a:ext cx="6967537"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用人单位                  人事行政部                      总经理                     集团总裁</a:t>
            </a:r>
            <a:endParaRPr lang="zh-CN" altLang="en-US" sz="1600" dirty="0">
              <a:latin typeface="Times New Roman" panose="02020603050405020304" charset="0"/>
            </a:endParaRPr>
          </a:p>
        </p:txBody>
      </p:sp>
      <p:sp>
        <p:nvSpPr>
          <p:cNvPr id="171014" name="直接连接符 171013"/>
          <p:cNvSpPr/>
          <p:nvPr/>
        </p:nvSpPr>
        <p:spPr>
          <a:xfrm>
            <a:off x="914400" y="457200"/>
            <a:ext cx="6629400" cy="0"/>
          </a:xfrm>
          <a:prstGeom prst="line">
            <a:avLst/>
          </a:prstGeom>
          <a:ln w="9525" cap="flat" cmpd="sng">
            <a:solidFill>
              <a:schemeClr val="tx1"/>
            </a:solidFill>
            <a:prstDash val="solid"/>
            <a:headEnd type="none" w="med" len="med"/>
            <a:tailEnd type="none" w="med" len="med"/>
          </a:ln>
        </p:spPr>
      </p:sp>
      <p:sp>
        <p:nvSpPr>
          <p:cNvPr id="171015" name="文本框 171014"/>
          <p:cNvSpPr txBox="1"/>
          <p:nvPr/>
        </p:nvSpPr>
        <p:spPr>
          <a:xfrm>
            <a:off x="2654300" y="1346200"/>
            <a:ext cx="1270000"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汇总材料填制录用报批表并注明员工薪酬总额</a:t>
            </a:r>
            <a:endParaRPr lang="zh-CN" altLang="en-US" sz="1200" dirty="0">
              <a:solidFill>
                <a:schemeClr val="accent2"/>
              </a:solidFill>
              <a:latin typeface="Times New Roman" panose="02020603050405020304" charset="0"/>
            </a:endParaRPr>
          </a:p>
        </p:txBody>
      </p:sp>
      <p:sp>
        <p:nvSpPr>
          <p:cNvPr id="171018" name="流程图: 文档 171017"/>
          <p:cNvSpPr/>
          <p:nvPr/>
        </p:nvSpPr>
        <p:spPr>
          <a:xfrm>
            <a:off x="2976563" y="19939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1019" name="直接连接符 171018"/>
          <p:cNvSpPr/>
          <p:nvPr/>
        </p:nvSpPr>
        <p:spPr>
          <a:xfrm>
            <a:off x="1447800" y="3136900"/>
            <a:ext cx="0" cy="304800"/>
          </a:xfrm>
          <a:prstGeom prst="line">
            <a:avLst/>
          </a:prstGeom>
          <a:ln w="9525" cap="flat" cmpd="sng">
            <a:solidFill>
              <a:schemeClr val="tx1"/>
            </a:solidFill>
            <a:prstDash val="solid"/>
            <a:headEnd type="none" w="med" len="med"/>
            <a:tailEnd type="triangle" w="med" len="med"/>
          </a:ln>
        </p:spPr>
      </p:sp>
      <p:sp>
        <p:nvSpPr>
          <p:cNvPr id="171020" name="文本框 171019"/>
          <p:cNvSpPr txBox="1"/>
          <p:nvPr/>
        </p:nvSpPr>
        <p:spPr>
          <a:xfrm>
            <a:off x="2709863" y="4775200"/>
            <a:ext cx="11430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171021" name="文本框 171020"/>
          <p:cNvSpPr txBox="1"/>
          <p:nvPr/>
        </p:nvSpPr>
        <p:spPr>
          <a:xfrm>
            <a:off x="1143000" y="1020763"/>
            <a:ext cx="8382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相关主管</a:t>
            </a:r>
            <a:endParaRPr lang="zh-CN" altLang="en-US" sz="1200" dirty="0">
              <a:solidFill>
                <a:schemeClr val="accent2"/>
              </a:solidFill>
              <a:latin typeface="Times New Roman" panose="02020603050405020304" charset="0"/>
            </a:endParaRPr>
          </a:p>
        </p:txBody>
      </p:sp>
      <p:sp>
        <p:nvSpPr>
          <p:cNvPr id="171022" name="文本框 171021"/>
          <p:cNvSpPr txBox="1"/>
          <p:nvPr/>
        </p:nvSpPr>
        <p:spPr>
          <a:xfrm>
            <a:off x="2641600" y="5232400"/>
            <a:ext cx="1295400"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出具上岗通知、办理上岗手续、用人单位签合同</a:t>
            </a:r>
            <a:endParaRPr lang="zh-CN" altLang="en-US" sz="1200" dirty="0">
              <a:solidFill>
                <a:schemeClr val="accent2"/>
              </a:solidFill>
              <a:latin typeface="Times New Roman" panose="02020603050405020304" charset="0"/>
            </a:endParaRPr>
          </a:p>
        </p:txBody>
      </p:sp>
      <p:sp>
        <p:nvSpPr>
          <p:cNvPr id="171025" name="直接连接符 171024"/>
          <p:cNvSpPr/>
          <p:nvPr/>
        </p:nvSpPr>
        <p:spPr>
          <a:xfrm>
            <a:off x="1905000" y="1173163"/>
            <a:ext cx="1371600" cy="0"/>
          </a:xfrm>
          <a:prstGeom prst="line">
            <a:avLst/>
          </a:prstGeom>
          <a:ln w="9525" cap="flat" cmpd="sng">
            <a:solidFill>
              <a:schemeClr val="tx1"/>
            </a:solidFill>
            <a:prstDash val="solid"/>
            <a:headEnd type="none" w="med" len="med"/>
            <a:tailEnd type="triangle" w="med" len="med"/>
          </a:ln>
        </p:spPr>
      </p:sp>
      <p:sp>
        <p:nvSpPr>
          <p:cNvPr id="171026" name="文本框 171025"/>
          <p:cNvSpPr txBox="1"/>
          <p:nvPr/>
        </p:nvSpPr>
        <p:spPr>
          <a:xfrm>
            <a:off x="2171700" y="919163"/>
            <a:ext cx="952500" cy="274637"/>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录用同意</a:t>
            </a:r>
            <a:endParaRPr lang="zh-CN" altLang="en-US" sz="1200">
              <a:solidFill>
                <a:srgbClr val="FF3300"/>
              </a:solidFill>
              <a:latin typeface="Times New Roman" panose="02020603050405020304" charset="0"/>
            </a:endParaRPr>
          </a:p>
        </p:txBody>
      </p:sp>
      <p:sp>
        <p:nvSpPr>
          <p:cNvPr id="171027" name="直接连接符 171026"/>
          <p:cNvSpPr/>
          <p:nvPr/>
        </p:nvSpPr>
        <p:spPr>
          <a:xfrm>
            <a:off x="3276600" y="5046663"/>
            <a:ext cx="0" cy="211137"/>
          </a:xfrm>
          <a:prstGeom prst="line">
            <a:avLst/>
          </a:prstGeom>
          <a:ln w="9525" cap="flat" cmpd="sng">
            <a:solidFill>
              <a:schemeClr val="tx1"/>
            </a:solidFill>
            <a:prstDash val="solid"/>
            <a:headEnd type="none" w="med" len="med"/>
            <a:tailEnd type="triangle" w="med" len="med"/>
          </a:ln>
        </p:spPr>
      </p:sp>
      <p:sp>
        <p:nvSpPr>
          <p:cNvPr id="171028" name="文本框 171027"/>
          <p:cNvSpPr txBox="1"/>
          <p:nvPr/>
        </p:nvSpPr>
        <p:spPr>
          <a:xfrm>
            <a:off x="2552700" y="495300"/>
            <a:ext cx="14478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依据用人需求申请单组织招聘工作</a:t>
            </a:r>
            <a:endParaRPr lang="zh-CN" altLang="en-US" sz="1200" dirty="0">
              <a:solidFill>
                <a:schemeClr val="accent2"/>
              </a:solidFill>
              <a:latin typeface="Times New Roman" panose="02020603050405020304" charset="0"/>
            </a:endParaRPr>
          </a:p>
        </p:txBody>
      </p:sp>
      <p:sp>
        <p:nvSpPr>
          <p:cNvPr id="171029" name="直接连接符 171028"/>
          <p:cNvSpPr/>
          <p:nvPr/>
        </p:nvSpPr>
        <p:spPr>
          <a:xfrm>
            <a:off x="3276600" y="990600"/>
            <a:ext cx="0" cy="381000"/>
          </a:xfrm>
          <a:prstGeom prst="line">
            <a:avLst/>
          </a:prstGeom>
          <a:ln w="9525" cap="flat" cmpd="sng">
            <a:solidFill>
              <a:schemeClr val="tx1"/>
            </a:solidFill>
            <a:prstDash val="solid"/>
            <a:headEnd type="none" w="med" len="med"/>
            <a:tailEnd type="triangle" w="med" len="med"/>
          </a:ln>
        </p:spPr>
      </p:sp>
      <p:sp>
        <p:nvSpPr>
          <p:cNvPr id="171030" name="直接连接符 171029"/>
          <p:cNvSpPr/>
          <p:nvPr/>
        </p:nvSpPr>
        <p:spPr>
          <a:xfrm flipH="1">
            <a:off x="1651000" y="5537200"/>
            <a:ext cx="990600" cy="0"/>
          </a:xfrm>
          <a:prstGeom prst="line">
            <a:avLst/>
          </a:prstGeom>
          <a:ln w="9525" cap="flat" cmpd="sng">
            <a:solidFill>
              <a:schemeClr val="tx1"/>
            </a:solidFill>
            <a:prstDash val="solid"/>
            <a:headEnd type="none" w="med" len="med"/>
            <a:tailEnd type="triangle" w="med" len="med"/>
          </a:ln>
        </p:spPr>
      </p:sp>
      <p:sp>
        <p:nvSpPr>
          <p:cNvPr id="171031" name="文本框 171030"/>
          <p:cNvSpPr txBox="1"/>
          <p:nvPr/>
        </p:nvSpPr>
        <p:spPr>
          <a:xfrm>
            <a:off x="1803400" y="5287963"/>
            <a:ext cx="914400" cy="274637"/>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移交人员</a:t>
            </a:r>
            <a:endParaRPr lang="zh-CN" altLang="en-US" sz="1200">
              <a:solidFill>
                <a:srgbClr val="FF3300"/>
              </a:solidFill>
              <a:latin typeface="Times New Roman" panose="02020603050405020304" charset="0"/>
            </a:endParaRPr>
          </a:p>
        </p:txBody>
      </p:sp>
      <p:sp>
        <p:nvSpPr>
          <p:cNvPr id="171032" name="文本框 171031"/>
          <p:cNvSpPr txBox="1"/>
          <p:nvPr/>
        </p:nvSpPr>
        <p:spPr>
          <a:xfrm>
            <a:off x="4800600" y="5573713"/>
            <a:ext cx="4114800" cy="827087"/>
          </a:xfrm>
          <a:prstGeom prst="rect">
            <a:avLst/>
          </a:prstGeom>
          <a:noFill/>
          <a:ln w="9525">
            <a:noFill/>
          </a:ln>
        </p:spPr>
        <p:txBody>
          <a:bodyPr>
            <a:spAutoFit/>
          </a:bodyPr>
          <a:p>
            <a:pPr eaLnBrk="0" hangingPunct="0">
              <a:spcBef>
                <a:spcPct val="50000"/>
              </a:spcBef>
            </a:pPr>
            <a:r>
              <a:rPr lang="zh-CN" altLang="en-US" sz="1200" dirty="0">
                <a:solidFill>
                  <a:srgbClr val="FF3300"/>
                </a:solidFill>
                <a:latin typeface="宋体" panose="02010600030101010101" pitchFamily="2" charset="-122"/>
              </a:rPr>
              <a:t>说明：</a:t>
            </a:r>
            <a:r>
              <a:rPr lang="en-US" altLang="zh-CN" sz="1200" dirty="0">
                <a:solidFill>
                  <a:srgbClr val="FF3300"/>
                </a:solidFill>
                <a:latin typeface="宋体" panose="02010600030101010101" pitchFamily="2" charset="-122"/>
              </a:rPr>
              <a:t>1.</a:t>
            </a:r>
            <a:r>
              <a:rPr lang="zh-CN" altLang="en-US" sz="1200" dirty="0">
                <a:solidFill>
                  <a:srgbClr val="FF3300"/>
                </a:solidFill>
                <a:latin typeface="宋体" panose="02010600030101010101" pitchFamily="2" charset="-122"/>
              </a:rPr>
              <a:t>一般员工的薪酬总额由人事行政部依据工资体系</a:t>
            </a:r>
            <a:endParaRPr lang="zh-CN" altLang="en-US" sz="1200" dirty="0">
              <a:solidFill>
                <a:srgbClr val="FF3300"/>
              </a:solidFill>
              <a:latin typeface="宋体" panose="02010600030101010101" pitchFamily="2" charset="-122"/>
            </a:endParaRPr>
          </a:p>
          <a:p>
            <a:pPr eaLnBrk="0" hangingPunct="0">
              <a:lnSpc>
                <a:spcPct val="50000"/>
              </a:lnSpc>
              <a:spcBef>
                <a:spcPct val="50000"/>
              </a:spcBef>
            </a:pPr>
            <a:r>
              <a:rPr lang="zh-CN" altLang="en-US" sz="1200" dirty="0">
                <a:solidFill>
                  <a:srgbClr val="FF3300"/>
                </a:solidFill>
                <a:latin typeface="宋体" panose="02010600030101010101" pitchFamily="2" charset="-122"/>
              </a:rPr>
              <a:t>        按文化水平、岗位工资的初始标准设定。</a:t>
            </a:r>
            <a:endParaRPr lang="zh-CN" altLang="en-US" sz="1200" dirty="0">
              <a:solidFill>
                <a:srgbClr val="FF3300"/>
              </a:solidFill>
              <a:latin typeface="宋体" panose="02010600030101010101" pitchFamily="2" charset="-122"/>
            </a:endParaRPr>
          </a:p>
          <a:p>
            <a:pPr eaLnBrk="0" hangingPunct="0">
              <a:lnSpc>
                <a:spcPct val="50000"/>
              </a:lnSpc>
              <a:spcBef>
                <a:spcPct val="50000"/>
              </a:spcBef>
            </a:pPr>
            <a:r>
              <a:rPr lang="zh-CN" altLang="en-US" sz="1200" dirty="0">
                <a:solidFill>
                  <a:srgbClr val="FF3300"/>
                </a:solidFill>
                <a:latin typeface="宋体" panose="02010600030101010101" pitchFamily="2" charset="-122"/>
              </a:rPr>
              <a:t>      </a:t>
            </a:r>
            <a:r>
              <a:rPr lang="en-US" altLang="zh-CN" sz="1200" dirty="0">
                <a:solidFill>
                  <a:srgbClr val="FF3300"/>
                </a:solidFill>
                <a:latin typeface="宋体" panose="02010600030101010101" pitchFamily="2" charset="-122"/>
              </a:rPr>
              <a:t>2.</a:t>
            </a:r>
            <a:r>
              <a:rPr lang="zh-CN" altLang="en-US" sz="1200" dirty="0">
                <a:solidFill>
                  <a:srgbClr val="FF3300"/>
                </a:solidFill>
                <a:latin typeface="宋体" panose="02010600030101010101" pitchFamily="2" charset="-122"/>
              </a:rPr>
              <a:t>特定人员的薪酬总额依据召工面谈时应聘者要求</a:t>
            </a:r>
            <a:endParaRPr lang="zh-CN" altLang="en-US" sz="1200" dirty="0">
              <a:solidFill>
                <a:srgbClr val="FF3300"/>
              </a:solidFill>
              <a:latin typeface="宋体" panose="02010600030101010101" pitchFamily="2" charset="-122"/>
            </a:endParaRPr>
          </a:p>
          <a:p>
            <a:pPr eaLnBrk="0" hangingPunct="0">
              <a:lnSpc>
                <a:spcPct val="50000"/>
              </a:lnSpc>
              <a:spcBef>
                <a:spcPct val="50000"/>
              </a:spcBef>
            </a:pPr>
            <a:r>
              <a:rPr lang="zh-CN" altLang="en-US" sz="1200" dirty="0">
                <a:solidFill>
                  <a:srgbClr val="FF3300"/>
                </a:solidFill>
                <a:latin typeface="宋体" panose="02010600030101010101" pitchFamily="2" charset="-122"/>
              </a:rPr>
              <a:t>        和公司的工资体系设定。</a:t>
            </a:r>
            <a:endParaRPr lang="zh-CN" altLang="en-US" sz="1200">
              <a:solidFill>
                <a:srgbClr val="FF3300"/>
              </a:solidFill>
              <a:latin typeface="宋体" panose="02010600030101010101" pitchFamily="2" charset="-122"/>
            </a:endParaRPr>
          </a:p>
        </p:txBody>
      </p:sp>
      <p:sp>
        <p:nvSpPr>
          <p:cNvPr id="171033" name="直接连接符 171032"/>
          <p:cNvSpPr/>
          <p:nvPr/>
        </p:nvSpPr>
        <p:spPr>
          <a:xfrm>
            <a:off x="3251200" y="2565400"/>
            <a:ext cx="0" cy="1447800"/>
          </a:xfrm>
          <a:prstGeom prst="line">
            <a:avLst/>
          </a:prstGeom>
          <a:ln w="9525" cap="flat" cmpd="sng">
            <a:solidFill>
              <a:schemeClr val="tx1"/>
            </a:solidFill>
            <a:prstDash val="solid"/>
            <a:headEnd type="none" w="med" len="med"/>
            <a:tailEnd type="triangle" w="med" len="med"/>
          </a:ln>
        </p:spPr>
      </p:sp>
      <p:sp>
        <p:nvSpPr>
          <p:cNvPr id="171034" name="文本框 171033"/>
          <p:cNvSpPr txBox="1"/>
          <p:nvPr/>
        </p:nvSpPr>
        <p:spPr>
          <a:xfrm>
            <a:off x="3214688" y="2895600"/>
            <a:ext cx="366712" cy="914400"/>
          </a:xfrm>
          <a:prstGeom prst="rect">
            <a:avLst/>
          </a:prstGeom>
          <a:noFill/>
          <a:ln w="9525">
            <a:noFill/>
          </a:ln>
        </p:spPr>
        <p:txBody>
          <a:bodyPr vert="eaVert">
            <a:spAutoFit/>
          </a:bodyPr>
          <a:p>
            <a:pPr>
              <a:spcBef>
                <a:spcPct val="50000"/>
              </a:spcBef>
            </a:pPr>
            <a:r>
              <a:rPr lang="zh-CN" altLang="en-US" sz="1200" dirty="0">
                <a:solidFill>
                  <a:schemeClr val="accent2"/>
                </a:solidFill>
                <a:latin typeface="Times New Roman" panose="02020603050405020304" charset="0"/>
              </a:rPr>
              <a:t>一般人员</a:t>
            </a:r>
            <a:endParaRPr lang="zh-CN" altLang="en-US" sz="1200">
              <a:solidFill>
                <a:schemeClr val="accent2"/>
              </a:solidFill>
              <a:latin typeface="Times New Roman" panose="02020603050405020304" charset="0"/>
            </a:endParaRPr>
          </a:p>
        </p:txBody>
      </p:sp>
      <p:sp>
        <p:nvSpPr>
          <p:cNvPr id="171035" name="直接连接符 171034"/>
          <p:cNvSpPr/>
          <p:nvPr/>
        </p:nvSpPr>
        <p:spPr>
          <a:xfrm flipH="1" flipV="1">
            <a:off x="1752600" y="2832100"/>
            <a:ext cx="1524000" cy="0"/>
          </a:xfrm>
          <a:prstGeom prst="line">
            <a:avLst/>
          </a:prstGeom>
          <a:ln w="9525" cap="flat" cmpd="sng">
            <a:solidFill>
              <a:schemeClr val="tx1"/>
            </a:solidFill>
            <a:prstDash val="solid"/>
            <a:headEnd type="none" w="med" len="med"/>
            <a:tailEnd type="triangle" w="med" len="med"/>
          </a:ln>
        </p:spPr>
      </p:sp>
      <p:sp>
        <p:nvSpPr>
          <p:cNvPr id="171036" name="文本框 171035"/>
          <p:cNvSpPr txBox="1"/>
          <p:nvPr/>
        </p:nvSpPr>
        <p:spPr>
          <a:xfrm>
            <a:off x="2286000" y="2603500"/>
            <a:ext cx="1128713"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特定人员</a:t>
            </a:r>
            <a:endParaRPr lang="zh-CN" altLang="en-US" sz="1200">
              <a:solidFill>
                <a:schemeClr val="accent2"/>
              </a:solidFill>
              <a:latin typeface="Times New Roman" panose="02020603050405020304" charset="0"/>
            </a:endParaRPr>
          </a:p>
        </p:txBody>
      </p:sp>
      <p:sp>
        <p:nvSpPr>
          <p:cNvPr id="171037" name="流程图: 文档 171036"/>
          <p:cNvSpPr/>
          <p:nvPr/>
        </p:nvSpPr>
        <p:spPr>
          <a:xfrm>
            <a:off x="1130300" y="259080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1038" name="文本框 171037"/>
          <p:cNvSpPr txBox="1"/>
          <p:nvPr/>
        </p:nvSpPr>
        <p:spPr>
          <a:xfrm>
            <a:off x="914400" y="3416300"/>
            <a:ext cx="1128713"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部长或分管副总确认薪资</a:t>
            </a:r>
            <a:endParaRPr lang="zh-CN" altLang="en-US" sz="1200">
              <a:solidFill>
                <a:schemeClr val="accent2"/>
              </a:solidFill>
              <a:latin typeface="Times New Roman" panose="02020603050405020304" charset="0"/>
            </a:endParaRPr>
          </a:p>
        </p:txBody>
      </p:sp>
      <p:sp>
        <p:nvSpPr>
          <p:cNvPr id="171039" name="直接连接符 171038"/>
          <p:cNvSpPr/>
          <p:nvPr/>
        </p:nvSpPr>
        <p:spPr>
          <a:xfrm>
            <a:off x="1447800" y="4267200"/>
            <a:ext cx="1447800" cy="0"/>
          </a:xfrm>
          <a:prstGeom prst="line">
            <a:avLst/>
          </a:prstGeom>
          <a:ln w="9525" cap="flat" cmpd="sng">
            <a:solidFill>
              <a:schemeClr val="tx1"/>
            </a:solidFill>
            <a:prstDash val="solid"/>
            <a:headEnd type="none" w="med" len="med"/>
            <a:tailEnd type="triangle" w="med" len="med"/>
          </a:ln>
        </p:spPr>
      </p:sp>
      <p:sp>
        <p:nvSpPr>
          <p:cNvPr id="171040" name="流程图: 文档 171039"/>
          <p:cNvSpPr/>
          <p:nvPr/>
        </p:nvSpPr>
        <p:spPr>
          <a:xfrm>
            <a:off x="2971800" y="401320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1041" name="直接连接符 171040"/>
          <p:cNvSpPr/>
          <p:nvPr/>
        </p:nvSpPr>
        <p:spPr>
          <a:xfrm>
            <a:off x="3276600" y="4584700"/>
            <a:ext cx="0" cy="228600"/>
          </a:xfrm>
          <a:prstGeom prst="line">
            <a:avLst/>
          </a:prstGeom>
          <a:ln w="9525" cap="flat" cmpd="sng">
            <a:solidFill>
              <a:schemeClr val="tx1"/>
            </a:solidFill>
            <a:prstDash val="solid"/>
            <a:headEnd type="none" w="med" len="med"/>
            <a:tailEnd type="triangle" w="med" len="med"/>
          </a:ln>
        </p:spPr>
      </p:sp>
      <p:sp>
        <p:nvSpPr>
          <p:cNvPr id="171044" name="直接连接符 171043"/>
          <p:cNvSpPr/>
          <p:nvPr/>
        </p:nvSpPr>
        <p:spPr>
          <a:xfrm>
            <a:off x="5272088" y="3073400"/>
            <a:ext cx="0" cy="304800"/>
          </a:xfrm>
          <a:prstGeom prst="line">
            <a:avLst/>
          </a:prstGeom>
          <a:ln w="9525" cap="flat" cmpd="sng">
            <a:solidFill>
              <a:schemeClr val="tx1"/>
            </a:solidFill>
            <a:prstDash val="solid"/>
            <a:headEnd type="none" w="med" len="med"/>
            <a:tailEnd type="triangle" w="med" len="med"/>
          </a:ln>
        </p:spPr>
      </p:sp>
      <p:sp>
        <p:nvSpPr>
          <p:cNvPr id="171045" name="直接连接符 171044"/>
          <p:cNvSpPr/>
          <p:nvPr/>
        </p:nvSpPr>
        <p:spPr>
          <a:xfrm flipH="1">
            <a:off x="3276600" y="2832100"/>
            <a:ext cx="1676400" cy="0"/>
          </a:xfrm>
          <a:prstGeom prst="line">
            <a:avLst/>
          </a:prstGeom>
          <a:ln w="9525" cap="flat" cmpd="sng">
            <a:solidFill>
              <a:schemeClr val="tx1"/>
            </a:solidFill>
            <a:prstDash val="solid"/>
            <a:headEnd type="triangle" w="med" len="med"/>
            <a:tailEnd type="none" w="med" len="med"/>
          </a:ln>
        </p:spPr>
      </p:sp>
      <p:sp>
        <p:nvSpPr>
          <p:cNvPr id="171046" name="文本框 171045"/>
          <p:cNvSpPr txBox="1"/>
          <p:nvPr/>
        </p:nvSpPr>
        <p:spPr>
          <a:xfrm>
            <a:off x="3505200" y="2590800"/>
            <a:ext cx="1281113"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部长和以上主管</a:t>
            </a:r>
            <a:endParaRPr lang="zh-CN" altLang="en-US" sz="1200">
              <a:solidFill>
                <a:schemeClr val="accent2"/>
              </a:solidFill>
              <a:latin typeface="Times New Roman" panose="02020603050405020304" charset="0"/>
            </a:endParaRPr>
          </a:p>
        </p:txBody>
      </p:sp>
      <p:sp>
        <p:nvSpPr>
          <p:cNvPr id="171047" name="流程图: 文档 171046"/>
          <p:cNvSpPr/>
          <p:nvPr/>
        </p:nvSpPr>
        <p:spPr>
          <a:xfrm>
            <a:off x="4954588" y="25273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1048" name="文本框 171047"/>
          <p:cNvSpPr txBox="1"/>
          <p:nvPr/>
        </p:nvSpPr>
        <p:spPr>
          <a:xfrm>
            <a:off x="4738688" y="3352800"/>
            <a:ext cx="1128712"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终审确认薪资</a:t>
            </a:r>
            <a:endParaRPr lang="zh-CN" altLang="en-US" sz="1200">
              <a:solidFill>
                <a:schemeClr val="accent2"/>
              </a:solidFill>
              <a:latin typeface="Times New Roman" panose="02020603050405020304" charset="0"/>
            </a:endParaRPr>
          </a:p>
        </p:txBody>
      </p:sp>
      <p:sp>
        <p:nvSpPr>
          <p:cNvPr id="171049" name="直接连接符 171048"/>
          <p:cNvSpPr/>
          <p:nvPr/>
        </p:nvSpPr>
        <p:spPr>
          <a:xfrm flipV="1">
            <a:off x="3606800" y="4254500"/>
            <a:ext cx="3429000" cy="0"/>
          </a:xfrm>
          <a:prstGeom prst="line">
            <a:avLst/>
          </a:prstGeom>
          <a:ln w="9525" cap="flat" cmpd="sng">
            <a:solidFill>
              <a:schemeClr val="tx1"/>
            </a:solidFill>
            <a:prstDash val="solid"/>
            <a:headEnd type="triangle" w="med" len="med"/>
            <a:tailEnd type="none" w="med" len="med"/>
          </a:ln>
        </p:spPr>
      </p:sp>
      <p:sp>
        <p:nvSpPr>
          <p:cNvPr id="171050" name="直接连接符 171049"/>
          <p:cNvSpPr/>
          <p:nvPr/>
        </p:nvSpPr>
        <p:spPr>
          <a:xfrm>
            <a:off x="7024688" y="3073400"/>
            <a:ext cx="0" cy="304800"/>
          </a:xfrm>
          <a:prstGeom prst="line">
            <a:avLst/>
          </a:prstGeom>
          <a:ln w="9525" cap="flat" cmpd="sng">
            <a:solidFill>
              <a:schemeClr val="tx1"/>
            </a:solidFill>
            <a:prstDash val="solid"/>
            <a:headEnd type="none" w="med" len="med"/>
            <a:tailEnd type="triangle" w="med" len="med"/>
          </a:ln>
        </p:spPr>
      </p:sp>
      <p:sp>
        <p:nvSpPr>
          <p:cNvPr id="171051" name="直接连接符 171050"/>
          <p:cNvSpPr/>
          <p:nvPr/>
        </p:nvSpPr>
        <p:spPr>
          <a:xfrm flipH="1" flipV="1">
            <a:off x="5562600" y="2832100"/>
            <a:ext cx="1143000" cy="0"/>
          </a:xfrm>
          <a:prstGeom prst="line">
            <a:avLst/>
          </a:prstGeom>
          <a:ln w="9525" cap="flat" cmpd="sng">
            <a:solidFill>
              <a:schemeClr val="tx1"/>
            </a:solidFill>
            <a:prstDash val="solid"/>
            <a:headEnd type="triangle" w="med" len="med"/>
            <a:tailEnd type="none" w="med" len="med"/>
          </a:ln>
        </p:spPr>
      </p:sp>
      <p:sp>
        <p:nvSpPr>
          <p:cNvPr id="171052" name="文本框 171051"/>
          <p:cNvSpPr txBox="1"/>
          <p:nvPr/>
        </p:nvSpPr>
        <p:spPr>
          <a:xfrm>
            <a:off x="5500688" y="2590800"/>
            <a:ext cx="1281112" cy="4492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副总和</a:t>
            </a:r>
            <a:endParaRPr lang="zh-CN" altLang="en-US" sz="1200" dirty="0">
              <a:solidFill>
                <a:schemeClr val="accent2"/>
              </a:solidFill>
              <a:latin typeface="Times New Roman" panose="02020603050405020304" charset="0"/>
            </a:endParaRPr>
          </a:p>
          <a:p>
            <a:pPr algn="ctr" eaLnBrk="0" hangingPunct="0">
              <a:lnSpc>
                <a:spcPct val="45000"/>
              </a:lnSpc>
              <a:spcBef>
                <a:spcPct val="50000"/>
              </a:spcBef>
            </a:pPr>
            <a:r>
              <a:rPr lang="zh-CN" altLang="en-US" sz="1200" dirty="0">
                <a:solidFill>
                  <a:schemeClr val="accent2"/>
                </a:solidFill>
                <a:latin typeface="Times New Roman" panose="02020603050405020304" charset="0"/>
              </a:rPr>
              <a:t>以上主管</a:t>
            </a:r>
            <a:endParaRPr lang="zh-CN" altLang="en-US" sz="1200">
              <a:solidFill>
                <a:schemeClr val="accent2"/>
              </a:solidFill>
              <a:latin typeface="Times New Roman" panose="02020603050405020304" charset="0"/>
            </a:endParaRPr>
          </a:p>
        </p:txBody>
      </p:sp>
      <p:sp>
        <p:nvSpPr>
          <p:cNvPr id="171053" name="流程图: 文档 171052"/>
          <p:cNvSpPr/>
          <p:nvPr/>
        </p:nvSpPr>
        <p:spPr>
          <a:xfrm>
            <a:off x="6707188" y="25273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1054" name="文本框 171053"/>
          <p:cNvSpPr txBox="1"/>
          <p:nvPr/>
        </p:nvSpPr>
        <p:spPr>
          <a:xfrm>
            <a:off x="6491288" y="3352800"/>
            <a:ext cx="1128712"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终审确认薪资</a:t>
            </a:r>
            <a:endParaRPr lang="zh-CN" altLang="en-US" sz="1200">
              <a:solidFill>
                <a:schemeClr val="accent2"/>
              </a:solidFill>
              <a:latin typeface="Times New Roman" panose="02020603050405020304" charset="0"/>
            </a:endParaRPr>
          </a:p>
        </p:txBody>
      </p:sp>
      <p:sp>
        <p:nvSpPr>
          <p:cNvPr id="171055" name="直接连接符 171054"/>
          <p:cNvSpPr/>
          <p:nvPr/>
        </p:nvSpPr>
        <p:spPr>
          <a:xfrm>
            <a:off x="7035800" y="3657600"/>
            <a:ext cx="0" cy="609600"/>
          </a:xfrm>
          <a:prstGeom prst="line">
            <a:avLst/>
          </a:prstGeom>
          <a:ln w="9525" cap="flat" cmpd="sng">
            <a:solidFill>
              <a:schemeClr val="tx1"/>
            </a:solidFill>
            <a:prstDash val="solid"/>
            <a:headEnd type="none" w="med" len="med"/>
            <a:tailEnd type="none" w="med" len="med"/>
          </a:ln>
        </p:spPr>
      </p:sp>
      <p:sp>
        <p:nvSpPr>
          <p:cNvPr id="171056" name="直接连接符 171055"/>
          <p:cNvSpPr/>
          <p:nvPr/>
        </p:nvSpPr>
        <p:spPr>
          <a:xfrm>
            <a:off x="5283200" y="3581400"/>
            <a:ext cx="0" cy="685800"/>
          </a:xfrm>
          <a:prstGeom prst="line">
            <a:avLst/>
          </a:prstGeom>
          <a:ln w="9525" cap="flat" cmpd="sng">
            <a:solidFill>
              <a:schemeClr val="tx1"/>
            </a:solidFill>
            <a:prstDash val="solid"/>
            <a:headEnd type="none" w="med" len="med"/>
            <a:tailEnd type="none" w="med" len="med"/>
          </a:ln>
        </p:spPr>
      </p:sp>
      <p:sp>
        <p:nvSpPr>
          <p:cNvPr id="171057" name="直接连接符 171056"/>
          <p:cNvSpPr/>
          <p:nvPr/>
        </p:nvSpPr>
        <p:spPr>
          <a:xfrm>
            <a:off x="1447800" y="3886200"/>
            <a:ext cx="0" cy="38100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2082" name="文本框 302081"/>
          <p:cNvSpPr txBox="1"/>
          <p:nvPr/>
        </p:nvSpPr>
        <p:spPr>
          <a:xfrm>
            <a:off x="0" y="0"/>
            <a:ext cx="428625" cy="2362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检验计划签审流程</a:t>
            </a:r>
            <a:endParaRPr lang="zh-CN" altLang="en-US" sz="1600" b="1">
              <a:solidFill>
                <a:schemeClr val="accent2"/>
              </a:solidFill>
              <a:latin typeface="Times New Roman" panose="02020603050405020304" charset="0"/>
            </a:endParaRPr>
          </a:p>
        </p:txBody>
      </p:sp>
      <p:sp>
        <p:nvSpPr>
          <p:cNvPr id="302083" name="文本框 302082"/>
          <p:cNvSpPr txBox="1"/>
          <p:nvPr/>
        </p:nvSpPr>
        <p:spPr>
          <a:xfrm>
            <a:off x="1223963" y="169863"/>
            <a:ext cx="2967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质量部                         分厂</a:t>
            </a:r>
            <a:endParaRPr lang="zh-CN" altLang="en-US" sz="1600" dirty="0">
              <a:latin typeface="Times New Roman" panose="02020603050405020304" charset="0"/>
            </a:endParaRPr>
          </a:p>
        </p:txBody>
      </p:sp>
      <p:sp>
        <p:nvSpPr>
          <p:cNvPr id="302084" name="直接连接符 302083"/>
          <p:cNvSpPr/>
          <p:nvPr/>
        </p:nvSpPr>
        <p:spPr>
          <a:xfrm>
            <a:off x="1066800" y="457200"/>
            <a:ext cx="2743200" cy="0"/>
          </a:xfrm>
          <a:prstGeom prst="line">
            <a:avLst/>
          </a:prstGeom>
          <a:ln w="9525" cap="flat" cmpd="sng">
            <a:solidFill>
              <a:schemeClr val="tx1"/>
            </a:solidFill>
            <a:prstDash val="solid"/>
            <a:headEnd type="none" w="med" len="med"/>
            <a:tailEnd type="none" w="med" len="med"/>
          </a:ln>
        </p:spPr>
      </p:sp>
      <p:sp>
        <p:nvSpPr>
          <p:cNvPr id="302085" name="文本框 302084"/>
          <p:cNvSpPr txBox="1"/>
          <p:nvPr/>
        </p:nvSpPr>
        <p:spPr>
          <a:xfrm>
            <a:off x="1114425" y="519113"/>
            <a:ext cx="990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质量部编制检验计划</a:t>
            </a:r>
            <a:endParaRPr lang="zh-CN" altLang="en-US" sz="1200" dirty="0">
              <a:solidFill>
                <a:schemeClr val="accent2"/>
              </a:solidFill>
              <a:latin typeface="Times New Roman" panose="02020603050405020304" charset="0"/>
            </a:endParaRPr>
          </a:p>
        </p:txBody>
      </p:sp>
      <p:sp>
        <p:nvSpPr>
          <p:cNvPr id="302086" name="流程图: 文档 302085"/>
          <p:cNvSpPr/>
          <p:nvPr/>
        </p:nvSpPr>
        <p:spPr>
          <a:xfrm>
            <a:off x="1317625" y="10096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2087" name="文本框 302086"/>
          <p:cNvSpPr txBox="1"/>
          <p:nvPr/>
        </p:nvSpPr>
        <p:spPr>
          <a:xfrm>
            <a:off x="1311275" y="10207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检验计划</a:t>
            </a:r>
            <a:endParaRPr lang="zh-CN" altLang="en-US" sz="1200">
              <a:latin typeface="Times New Roman" panose="02020603050405020304" charset="0"/>
            </a:endParaRPr>
          </a:p>
        </p:txBody>
      </p:sp>
      <p:sp>
        <p:nvSpPr>
          <p:cNvPr id="302088" name="文本框 302087"/>
          <p:cNvSpPr txBox="1"/>
          <p:nvPr/>
        </p:nvSpPr>
        <p:spPr>
          <a:xfrm>
            <a:off x="1081088" y="1812925"/>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部长审核</a:t>
            </a:r>
            <a:endParaRPr lang="zh-CN" altLang="en-US" sz="1200" dirty="0">
              <a:solidFill>
                <a:schemeClr val="accent2"/>
              </a:solidFill>
              <a:latin typeface="Times New Roman" panose="02020603050405020304" charset="0"/>
            </a:endParaRPr>
          </a:p>
        </p:txBody>
      </p:sp>
      <p:sp>
        <p:nvSpPr>
          <p:cNvPr id="302089" name="直接连接符 302088"/>
          <p:cNvSpPr/>
          <p:nvPr/>
        </p:nvSpPr>
        <p:spPr>
          <a:xfrm>
            <a:off x="1619250" y="1520825"/>
            <a:ext cx="0" cy="319088"/>
          </a:xfrm>
          <a:prstGeom prst="line">
            <a:avLst/>
          </a:prstGeom>
          <a:ln w="9525" cap="flat" cmpd="sng">
            <a:solidFill>
              <a:schemeClr val="tx1"/>
            </a:solidFill>
            <a:prstDash val="solid"/>
            <a:headEnd type="none" w="med" len="med"/>
            <a:tailEnd type="triangle" w="med" len="med"/>
          </a:ln>
        </p:spPr>
      </p:sp>
      <p:sp>
        <p:nvSpPr>
          <p:cNvPr id="302090" name="流程图: 文档 302089"/>
          <p:cNvSpPr/>
          <p:nvPr/>
        </p:nvSpPr>
        <p:spPr>
          <a:xfrm>
            <a:off x="3041650" y="23510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2091" name="文本框 302090"/>
          <p:cNvSpPr txBox="1"/>
          <p:nvPr/>
        </p:nvSpPr>
        <p:spPr>
          <a:xfrm>
            <a:off x="3035300" y="23622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检验计划</a:t>
            </a:r>
            <a:endParaRPr lang="zh-CN" altLang="en-US" sz="1200">
              <a:latin typeface="Times New Roman" panose="02020603050405020304" charset="0"/>
            </a:endParaRPr>
          </a:p>
        </p:txBody>
      </p:sp>
      <p:sp>
        <p:nvSpPr>
          <p:cNvPr id="302092" name="文本框 302091"/>
          <p:cNvSpPr txBox="1"/>
          <p:nvPr/>
        </p:nvSpPr>
        <p:spPr>
          <a:xfrm>
            <a:off x="2805113" y="31543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302093" name="直接连接符 302092"/>
          <p:cNvSpPr/>
          <p:nvPr/>
        </p:nvSpPr>
        <p:spPr>
          <a:xfrm>
            <a:off x="3343275" y="2862263"/>
            <a:ext cx="0" cy="319087"/>
          </a:xfrm>
          <a:prstGeom prst="line">
            <a:avLst/>
          </a:prstGeom>
          <a:ln w="9525" cap="flat" cmpd="sng">
            <a:solidFill>
              <a:schemeClr val="tx1"/>
            </a:solidFill>
            <a:prstDash val="solid"/>
            <a:headEnd type="none" w="med" len="med"/>
            <a:tailEnd type="triangle" w="med" len="med"/>
          </a:ln>
        </p:spPr>
      </p:sp>
      <p:sp>
        <p:nvSpPr>
          <p:cNvPr id="302094" name="直接连接符 302093"/>
          <p:cNvSpPr/>
          <p:nvPr/>
        </p:nvSpPr>
        <p:spPr>
          <a:xfrm>
            <a:off x="2057400" y="2503488"/>
            <a:ext cx="990600" cy="0"/>
          </a:xfrm>
          <a:prstGeom prst="line">
            <a:avLst/>
          </a:prstGeom>
          <a:ln w="9525" cap="flat" cmpd="sng">
            <a:solidFill>
              <a:schemeClr val="tx1"/>
            </a:solidFill>
            <a:prstDash val="solid"/>
            <a:headEnd type="none" w="med" len="med"/>
            <a:tailEnd type="triangle" w="med" len="med"/>
          </a:ln>
        </p:spPr>
      </p:sp>
      <p:sp>
        <p:nvSpPr>
          <p:cNvPr id="302095" name="文本框 302094"/>
          <p:cNvSpPr txBox="1"/>
          <p:nvPr/>
        </p:nvSpPr>
        <p:spPr>
          <a:xfrm>
            <a:off x="1066800" y="2347913"/>
            <a:ext cx="109537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研发副总    终审</a:t>
            </a:r>
            <a:endParaRPr lang="zh-CN" altLang="en-US" sz="1200" dirty="0">
              <a:solidFill>
                <a:schemeClr val="accent2"/>
              </a:solidFill>
              <a:latin typeface="Times New Roman" panose="02020603050405020304" charset="0"/>
            </a:endParaRPr>
          </a:p>
        </p:txBody>
      </p:sp>
      <p:sp>
        <p:nvSpPr>
          <p:cNvPr id="302096" name="直接连接符 302095"/>
          <p:cNvSpPr/>
          <p:nvPr/>
        </p:nvSpPr>
        <p:spPr>
          <a:xfrm>
            <a:off x="1604963" y="2055813"/>
            <a:ext cx="0" cy="319087"/>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3106" name="流程图: 文档 303105"/>
          <p:cNvSpPr/>
          <p:nvPr/>
        </p:nvSpPr>
        <p:spPr>
          <a:xfrm>
            <a:off x="4019550" y="26463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3107" name="流程图: 文档 303106"/>
          <p:cNvSpPr/>
          <p:nvPr/>
        </p:nvSpPr>
        <p:spPr>
          <a:xfrm>
            <a:off x="3948113" y="27035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3108" name="文本框 303107"/>
          <p:cNvSpPr txBox="1"/>
          <p:nvPr/>
        </p:nvSpPr>
        <p:spPr>
          <a:xfrm>
            <a:off x="0" y="0"/>
            <a:ext cx="428625" cy="28956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原材料检验流程</a:t>
            </a:r>
            <a:endParaRPr lang="zh-CN" altLang="en-US" sz="1600" b="1">
              <a:solidFill>
                <a:schemeClr val="accent2"/>
              </a:solidFill>
              <a:latin typeface="Times New Roman" panose="02020603050405020304" charset="0"/>
            </a:endParaRPr>
          </a:p>
        </p:txBody>
      </p:sp>
      <p:sp>
        <p:nvSpPr>
          <p:cNvPr id="303109" name="文本框 303108"/>
          <p:cNvSpPr txBox="1"/>
          <p:nvPr/>
        </p:nvSpPr>
        <p:spPr>
          <a:xfrm>
            <a:off x="1128713" y="169863"/>
            <a:ext cx="763428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取样员             制样员                质检科               供应部　             统计室</a:t>
            </a:r>
            <a:endParaRPr lang="zh-CN" altLang="en-US" sz="1600" dirty="0">
              <a:latin typeface="Times New Roman" panose="02020603050405020304" charset="0"/>
            </a:endParaRPr>
          </a:p>
        </p:txBody>
      </p:sp>
      <p:sp>
        <p:nvSpPr>
          <p:cNvPr id="303110" name="直接连接符 303109"/>
          <p:cNvSpPr/>
          <p:nvPr/>
        </p:nvSpPr>
        <p:spPr>
          <a:xfrm>
            <a:off x="838200" y="457200"/>
            <a:ext cx="7924800" cy="0"/>
          </a:xfrm>
          <a:prstGeom prst="line">
            <a:avLst/>
          </a:prstGeom>
          <a:ln w="9525" cap="flat" cmpd="sng">
            <a:solidFill>
              <a:schemeClr val="tx1"/>
            </a:solidFill>
            <a:prstDash val="solid"/>
            <a:headEnd type="none" w="med" len="med"/>
            <a:tailEnd type="none" w="med" len="med"/>
          </a:ln>
        </p:spPr>
      </p:sp>
      <p:sp>
        <p:nvSpPr>
          <p:cNvPr id="303111" name="文本框 303110"/>
          <p:cNvSpPr txBox="1"/>
          <p:nvPr/>
        </p:nvSpPr>
        <p:spPr>
          <a:xfrm>
            <a:off x="1038225" y="533400"/>
            <a:ext cx="990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取样员取样</a:t>
            </a:r>
            <a:endParaRPr lang="zh-CN" altLang="en-US" sz="1200" dirty="0">
              <a:solidFill>
                <a:schemeClr val="accent2"/>
              </a:solidFill>
              <a:latin typeface="Times New Roman" panose="02020603050405020304" charset="0"/>
            </a:endParaRPr>
          </a:p>
        </p:txBody>
      </p:sp>
      <p:sp>
        <p:nvSpPr>
          <p:cNvPr id="303112" name="直接连接符 303111"/>
          <p:cNvSpPr/>
          <p:nvPr/>
        </p:nvSpPr>
        <p:spPr>
          <a:xfrm>
            <a:off x="2819400" y="1219200"/>
            <a:ext cx="0" cy="319088"/>
          </a:xfrm>
          <a:prstGeom prst="line">
            <a:avLst/>
          </a:prstGeom>
          <a:ln w="9525" cap="flat" cmpd="sng">
            <a:solidFill>
              <a:schemeClr val="tx1"/>
            </a:solidFill>
            <a:prstDash val="solid"/>
            <a:headEnd type="none" w="med" len="med"/>
            <a:tailEnd type="triangle" w="med" len="med"/>
          </a:ln>
        </p:spPr>
      </p:sp>
      <p:sp>
        <p:nvSpPr>
          <p:cNvPr id="303113" name="流程图: 文档 303112"/>
          <p:cNvSpPr/>
          <p:nvPr/>
        </p:nvSpPr>
        <p:spPr>
          <a:xfrm>
            <a:off x="3890963" y="27686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3114" name="文本框 303113"/>
          <p:cNvSpPr txBox="1"/>
          <p:nvPr/>
        </p:nvSpPr>
        <p:spPr>
          <a:xfrm>
            <a:off x="3897313" y="27797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化验报告</a:t>
            </a:r>
            <a:endParaRPr lang="zh-CN" altLang="en-US" sz="1200">
              <a:latin typeface="Times New Roman" panose="02020603050405020304" charset="0"/>
            </a:endParaRPr>
          </a:p>
        </p:txBody>
      </p:sp>
      <p:sp>
        <p:nvSpPr>
          <p:cNvPr id="303115" name="文本框 303114"/>
          <p:cNvSpPr txBox="1"/>
          <p:nvPr/>
        </p:nvSpPr>
        <p:spPr>
          <a:xfrm>
            <a:off x="3814763" y="2222500"/>
            <a:ext cx="88423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化验出具化验报告</a:t>
            </a:r>
            <a:endParaRPr lang="zh-CN" altLang="en-US" sz="1200" dirty="0">
              <a:solidFill>
                <a:schemeClr val="accent2"/>
              </a:solidFill>
              <a:latin typeface="Times New Roman" panose="02020603050405020304" charset="0"/>
            </a:endParaRPr>
          </a:p>
        </p:txBody>
      </p:sp>
      <p:sp>
        <p:nvSpPr>
          <p:cNvPr id="303116" name="直接连接符 303115"/>
          <p:cNvSpPr/>
          <p:nvPr/>
        </p:nvSpPr>
        <p:spPr>
          <a:xfrm>
            <a:off x="4265613" y="3236913"/>
            <a:ext cx="0" cy="319087"/>
          </a:xfrm>
          <a:prstGeom prst="line">
            <a:avLst/>
          </a:prstGeom>
          <a:ln w="9525" cap="flat" cmpd="sng">
            <a:solidFill>
              <a:schemeClr val="tx1"/>
            </a:solidFill>
            <a:prstDash val="solid"/>
            <a:headEnd type="none" w="med" len="med"/>
            <a:tailEnd type="triangle" w="med" len="med"/>
          </a:ln>
        </p:spPr>
      </p:sp>
      <p:sp>
        <p:nvSpPr>
          <p:cNvPr id="303117" name="椭圆 303116"/>
          <p:cNvSpPr/>
          <p:nvPr/>
        </p:nvSpPr>
        <p:spPr>
          <a:xfrm>
            <a:off x="1347788" y="823913"/>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03118" name="文本框 303117"/>
          <p:cNvSpPr txBox="1"/>
          <p:nvPr/>
        </p:nvSpPr>
        <p:spPr>
          <a:xfrm>
            <a:off x="1285875" y="885825"/>
            <a:ext cx="533400" cy="2444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样品</a:t>
            </a:r>
            <a:endParaRPr lang="zh-CN" altLang="en-US" sz="1000" dirty="0">
              <a:latin typeface="Times New Roman" panose="02020603050405020304" charset="0"/>
            </a:endParaRPr>
          </a:p>
        </p:txBody>
      </p:sp>
      <p:sp>
        <p:nvSpPr>
          <p:cNvPr id="303119" name="椭圆 303118"/>
          <p:cNvSpPr/>
          <p:nvPr/>
        </p:nvSpPr>
        <p:spPr>
          <a:xfrm>
            <a:off x="2614613" y="819150"/>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03120" name="文本框 303119"/>
          <p:cNvSpPr txBox="1"/>
          <p:nvPr/>
        </p:nvSpPr>
        <p:spPr>
          <a:xfrm>
            <a:off x="2552700" y="881063"/>
            <a:ext cx="533400" cy="2444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样品</a:t>
            </a:r>
            <a:endParaRPr lang="zh-CN" altLang="en-US" sz="1000" dirty="0">
              <a:latin typeface="Times New Roman" panose="02020603050405020304" charset="0"/>
            </a:endParaRPr>
          </a:p>
        </p:txBody>
      </p:sp>
      <p:sp>
        <p:nvSpPr>
          <p:cNvPr id="303121" name="直接连接符 303120"/>
          <p:cNvSpPr/>
          <p:nvPr/>
        </p:nvSpPr>
        <p:spPr>
          <a:xfrm>
            <a:off x="1762125" y="990600"/>
            <a:ext cx="828675" cy="0"/>
          </a:xfrm>
          <a:prstGeom prst="line">
            <a:avLst/>
          </a:prstGeom>
          <a:ln w="9525" cap="flat" cmpd="sng">
            <a:solidFill>
              <a:schemeClr val="tx1"/>
            </a:solidFill>
            <a:prstDash val="solid"/>
            <a:headEnd type="none" w="med" len="med"/>
            <a:tailEnd type="triangle" w="med" len="med"/>
          </a:ln>
        </p:spPr>
      </p:sp>
      <p:sp>
        <p:nvSpPr>
          <p:cNvPr id="303126" name="文本框 303125"/>
          <p:cNvSpPr txBox="1"/>
          <p:nvPr/>
        </p:nvSpPr>
        <p:spPr>
          <a:xfrm>
            <a:off x="2184400" y="1524000"/>
            <a:ext cx="1295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制样员制样并对样品编号留存</a:t>
            </a:r>
            <a:endParaRPr lang="zh-CN" altLang="en-US" sz="1200" dirty="0">
              <a:solidFill>
                <a:schemeClr val="accent2"/>
              </a:solidFill>
              <a:latin typeface="Times New Roman" panose="02020603050405020304" charset="0"/>
            </a:endParaRPr>
          </a:p>
        </p:txBody>
      </p:sp>
      <p:sp>
        <p:nvSpPr>
          <p:cNvPr id="303130" name="椭圆 303129"/>
          <p:cNvSpPr/>
          <p:nvPr/>
        </p:nvSpPr>
        <p:spPr>
          <a:xfrm>
            <a:off x="4060825" y="1574800"/>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03131" name="文本框 303130"/>
          <p:cNvSpPr txBox="1"/>
          <p:nvPr/>
        </p:nvSpPr>
        <p:spPr>
          <a:xfrm>
            <a:off x="3998913" y="1636713"/>
            <a:ext cx="533400" cy="2444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样品</a:t>
            </a:r>
            <a:endParaRPr lang="zh-CN" altLang="en-US" sz="1000" dirty="0">
              <a:latin typeface="Times New Roman" panose="02020603050405020304" charset="0"/>
            </a:endParaRPr>
          </a:p>
        </p:txBody>
      </p:sp>
      <p:sp>
        <p:nvSpPr>
          <p:cNvPr id="303132" name="直接连接符 303131"/>
          <p:cNvSpPr/>
          <p:nvPr/>
        </p:nvSpPr>
        <p:spPr>
          <a:xfrm>
            <a:off x="4265613" y="1946275"/>
            <a:ext cx="0" cy="319088"/>
          </a:xfrm>
          <a:prstGeom prst="line">
            <a:avLst/>
          </a:prstGeom>
          <a:ln w="9525" cap="flat" cmpd="sng">
            <a:solidFill>
              <a:schemeClr val="tx1"/>
            </a:solidFill>
            <a:prstDash val="solid"/>
            <a:headEnd type="none" w="med" len="med"/>
            <a:tailEnd type="triangle" w="med" len="med"/>
          </a:ln>
        </p:spPr>
      </p:sp>
      <p:sp>
        <p:nvSpPr>
          <p:cNvPr id="303133" name="直接连接符 303132"/>
          <p:cNvSpPr/>
          <p:nvPr/>
        </p:nvSpPr>
        <p:spPr>
          <a:xfrm>
            <a:off x="3352800" y="1770063"/>
            <a:ext cx="685800" cy="0"/>
          </a:xfrm>
          <a:prstGeom prst="line">
            <a:avLst/>
          </a:prstGeom>
          <a:ln w="9525" cap="flat" cmpd="sng">
            <a:solidFill>
              <a:schemeClr val="tx1"/>
            </a:solidFill>
            <a:prstDash val="solid"/>
            <a:headEnd type="none" w="med" len="med"/>
            <a:tailEnd type="triangle" w="med" len="med"/>
          </a:ln>
        </p:spPr>
      </p:sp>
      <p:sp>
        <p:nvSpPr>
          <p:cNvPr id="303134" name="流程图: 决策 303133"/>
          <p:cNvSpPr/>
          <p:nvPr/>
        </p:nvSpPr>
        <p:spPr>
          <a:xfrm>
            <a:off x="3614738" y="3603625"/>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303135" name="文本框 303134"/>
          <p:cNvSpPr txBox="1"/>
          <p:nvPr/>
        </p:nvSpPr>
        <p:spPr>
          <a:xfrm>
            <a:off x="3686175" y="3656013"/>
            <a:ext cx="1157288" cy="274637"/>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科长判定</a:t>
            </a:r>
            <a:endParaRPr lang="zh-CN" altLang="en-US" sz="1200" dirty="0">
              <a:latin typeface="Times New Roman" panose="02020603050405020304" charset="0"/>
            </a:endParaRPr>
          </a:p>
        </p:txBody>
      </p:sp>
      <p:sp>
        <p:nvSpPr>
          <p:cNvPr id="303136" name="直接连接符 303135"/>
          <p:cNvSpPr/>
          <p:nvPr/>
        </p:nvSpPr>
        <p:spPr>
          <a:xfrm>
            <a:off x="4876800" y="3794125"/>
            <a:ext cx="2209800" cy="0"/>
          </a:xfrm>
          <a:prstGeom prst="line">
            <a:avLst/>
          </a:prstGeom>
          <a:ln w="9525" cap="flat" cmpd="sng">
            <a:solidFill>
              <a:schemeClr val="tx1"/>
            </a:solidFill>
            <a:prstDash val="solid"/>
            <a:headEnd type="none" w="med" len="med"/>
            <a:tailEnd type="none" w="med" len="med"/>
          </a:ln>
        </p:spPr>
      </p:sp>
      <p:sp>
        <p:nvSpPr>
          <p:cNvPr id="303137" name="直接连接符 303136"/>
          <p:cNvSpPr/>
          <p:nvPr/>
        </p:nvSpPr>
        <p:spPr>
          <a:xfrm>
            <a:off x="4267200" y="3984625"/>
            <a:ext cx="0" cy="414338"/>
          </a:xfrm>
          <a:prstGeom prst="line">
            <a:avLst/>
          </a:prstGeom>
          <a:ln w="9525" cap="flat" cmpd="sng">
            <a:solidFill>
              <a:schemeClr val="tx1"/>
            </a:solidFill>
            <a:prstDash val="solid"/>
            <a:headEnd type="none" w="med" len="med"/>
            <a:tailEnd type="triangle" w="med" len="med"/>
          </a:ln>
        </p:spPr>
      </p:sp>
      <p:sp>
        <p:nvSpPr>
          <p:cNvPr id="303138" name="直接连接符 303137"/>
          <p:cNvSpPr/>
          <p:nvPr/>
        </p:nvSpPr>
        <p:spPr>
          <a:xfrm>
            <a:off x="5715000" y="3797300"/>
            <a:ext cx="0" cy="228600"/>
          </a:xfrm>
          <a:prstGeom prst="line">
            <a:avLst/>
          </a:prstGeom>
          <a:ln w="9525" cap="flat" cmpd="sng">
            <a:solidFill>
              <a:schemeClr val="tx1"/>
            </a:solidFill>
            <a:prstDash val="solid"/>
            <a:headEnd type="none" w="med" len="med"/>
            <a:tailEnd type="triangle" w="med" len="med"/>
          </a:ln>
        </p:spPr>
      </p:sp>
      <p:sp>
        <p:nvSpPr>
          <p:cNvPr id="303139" name="直接连接符 303138"/>
          <p:cNvSpPr/>
          <p:nvPr/>
        </p:nvSpPr>
        <p:spPr>
          <a:xfrm>
            <a:off x="7086600" y="3797300"/>
            <a:ext cx="0" cy="228600"/>
          </a:xfrm>
          <a:prstGeom prst="line">
            <a:avLst/>
          </a:prstGeom>
          <a:ln w="9525" cap="flat" cmpd="sng">
            <a:solidFill>
              <a:schemeClr val="tx1"/>
            </a:solidFill>
            <a:prstDash val="solid"/>
            <a:headEnd type="none" w="med" len="med"/>
            <a:tailEnd type="triangle" w="med" len="med"/>
          </a:ln>
        </p:spPr>
      </p:sp>
      <p:sp>
        <p:nvSpPr>
          <p:cNvPr id="303140" name="文本框 303139"/>
          <p:cNvSpPr txBox="1"/>
          <p:nvPr/>
        </p:nvSpPr>
        <p:spPr>
          <a:xfrm>
            <a:off x="4787900" y="3582988"/>
            <a:ext cx="533400" cy="274637"/>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303141" name="文本框 303140"/>
          <p:cNvSpPr txBox="1"/>
          <p:nvPr/>
        </p:nvSpPr>
        <p:spPr>
          <a:xfrm>
            <a:off x="4176713" y="3951288"/>
            <a:ext cx="533400" cy="274637"/>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303142" name="流程图: 文档 303141"/>
          <p:cNvSpPr/>
          <p:nvPr/>
        </p:nvSpPr>
        <p:spPr>
          <a:xfrm>
            <a:off x="5432425" y="40544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3143" name="文本框 303142"/>
          <p:cNvSpPr txBox="1"/>
          <p:nvPr/>
        </p:nvSpPr>
        <p:spPr>
          <a:xfrm>
            <a:off x="5426075" y="406558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化验报告</a:t>
            </a:r>
            <a:endParaRPr lang="zh-CN" altLang="en-US" sz="1200">
              <a:latin typeface="Times New Roman" panose="02020603050405020304" charset="0"/>
            </a:endParaRPr>
          </a:p>
        </p:txBody>
      </p:sp>
      <p:sp>
        <p:nvSpPr>
          <p:cNvPr id="303144" name="流程图: 文档 303143"/>
          <p:cNvSpPr/>
          <p:nvPr/>
        </p:nvSpPr>
        <p:spPr>
          <a:xfrm>
            <a:off x="6789738" y="40592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3145" name="文本框 303144"/>
          <p:cNvSpPr txBox="1"/>
          <p:nvPr/>
        </p:nvSpPr>
        <p:spPr>
          <a:xfrm>
            <a:off x="6783388" y="407035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化验报告</a:t>
            </a:r>
            <a:endParaRPr lang="zh-CN" altLang="en-US" sz="1200">
              <a:latin typeface="Times New Roman" panose="02020603050405020304" charset="0"/>
            </a:endParaRPr>
          </a:p>
        </p:txBody>
      </p:sp>
      <p:sp>
        <p:nvSpPr>
          <p:cNvPr id="303146" name="文本框 303145"/>
          <p:cNvSpPr txBox="1"/>
          <p:nvPr/>
        </p:nvSpPr>
        <p:spPr>
          <a:xfrm>
            <a:off x="3744913" y="4437063"/>
            <a:ext cx="1036637"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按合同进行降级处理或退货</a:t>
            </a:r>
            <a:endParaRPr lang="zh-CN" altLang="en-US" sz="1200" dirty="0">
              <a:solidFill>
                <a:schemeClr val="accent2"/>
              </a:solidFill>
              <a:latin typeface="Times New Roman" panose="02020603050405020304" charset="0"/>
            </a:endParaRPr>
          </a:p>
        </p:txBody>
      </p:sp>
      <p:sp>
        <p:nvSpPr>
          <p:cNvPr id="303147" name="直接连接符 303146"/>
          <p:cNvSpPr/>
          <p:nvPr/>
        </p:nvSpPr>
        <p:spPr>
          <a:xfrm>
            <a:off x="5715000" y="4689475"/>
            <a:ext cx="0" cy="228600"/>
          </a:xfrm>
          <a:prstGeom prst="line">
            <a:avLst/>
          </a:prstGeom>
          <a:ln w="9525" cap="flat" cmpd="sng">
            <a:solidFill>
              <a:schemeClr val="tx1"/>
            </a:solidFill>
            <a:prstDash val="solid"/>
            <a:headEnd type="none" w="med" len="med"/>
            <a:tailEnd type="triangle" w="med" len="med"/>
          </a:ln>
        </p:spPr>
      </p:sp>
      <p:sp>
        <p:nvSpPr>
          <p:cNvPr id="303148" name="直接连接符 303147"/>
          <p:cNvSpPr/>
          <p:nvPr/>
        </p:nvSpPr>
        <p:spPr>
          <a:xfrm>
            <a:off x="7086600" y="4689475"/>
            <a:ext cx="0" cy="228600"/>
          </a:xfrm>
          <a:prstGeom prst="line">
            <a:avLst/>
          </a:prstGeom>
          <a:ln w="9525" cap="flat" cmpd="sng">
            <a:solidFill>
              <a:schemeClr val="tx1"/>
            </a:solidFill>
            <a:prstDash val="solid"/>
            <a:headEnd type="none" w="med" len="med"/>
            <a:tailEnd type="triangle" w="med" len="med"/>
          </a:ln>
        </p:spPr>
      </p:sp>
      <p:sp>
        <p:nvSpPr>
          <p:cNvPr id="303149" name="流程图: 文档 303148"/>
          <p:cNvSpPr/>
          <p:nvPr/>
        </p:nvSpPr>
        <p:spPr>
          <a:xfrm>
            <a:off x="5432425" y="49593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3150" name="文本框 303149"/>
          <p:cNvSpPr txBox="1"/>
          <p:nvPr/>
        </p:nvSpPr>
        <p:spPr>
          <a:xfrm>
            <a:off x="5426075" y="49704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化验报告</a:t>
            </a:r>
            <a:endParaRPr lang="zh-CN" altLang="en-US" sz="1200">
              <a:latin typeface="Times New Roman" panose="02020603050405020304" charset="0"/>
            </a:endParaRPr>
          </a:p>
        </p:txBody>
      </p:sp>
      <p:sp>
        <p:nvSpPr>
          <p:cNvPr id="303151" name="流程图: 文档 303150"/>
          <p:cNvSpPr/>
          <p:nvPr/>
        </p:nvSpPr>
        <p:spPr>
          <a:xfrm>
            <a:off x="6789738" y="49641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3152" name="文本框 303151"/>
          <p:cNvSpPr txBox="1"/>
          <p:nvPr/>
        </p:nvSpPr>
        <p:spPr>
          <a:xfrm>
            <a:off x="6783388" y="49752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化验报告</a:t>
            </a:r>
            <a:endParaRPr lang="zh-CN" altLang="en-US" sz="1200">
              <a:latin typeface="Times New Roman" panose="02020603050405020304" charset="0"/>
            </a:endParaRPr>
          </a:p>
        </p:txBody>
      </p:sp>
      <p:sp>
        <p:nvSpPr>
          <p:cNvPr id="303153" name="直接连接符 303152"/>
          <p:cNvSpPr/>
          <p:nvPr/>
        </p:nvSpPr>
        <p:spPr>
          <a:xfrm flipH="1">
            <a:off x="4724400" y="4691063"/>
            <a:ext cx="2362200" cy="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4130" name="文本框 304129"/>
          <p:cNvSpPr txBox="1"/>
          <p:nvPr/>
        </p:nvSpPr>
        <p:spPr>
          <a:xfrm>
            <a:off x="0" y="0"/>
            <a:ext cx="428625" cy="26670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半成品检验流程</a:t>
            </a:r>
            <a:endParaRPr lang="zh-CN" altLang="en-US" sz="1600" b="1">
              <a:solidFill>
                <a:schemeClr val="accent2"/>
              </a:solidFill>
              <a:latin typeface="Times New Roman" panose="02020603050405020304" charset="0"/>
            </a:endParaRPr>
          </a:p>
        </p:txBody>
      </p:sp>
      <p:sp>
        <p:nvSpPr>
          <p:cNvPr id="304131" name="文本框 304130"/>
          <p:cNvSpPr txBox="1"/>
          <p:nvPr/>
        </p:nvSpPr>
        <p:spPr>
          <a:xfrm>
            <a:off x="1176338" y="169863"/>
            <a:ext cx="4491037"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质检科                    工艺室                      车间</a:t>
            </a:r>
            <a:endParaRPr lang="zh-CN" altLang="en-US" sz="1600" dirty="0">
              <a:latin typeface="Times New Roman" panose="02020603050405020304" charset="0"/>
            </a:endParaRPr>
          </a:p>
        </p:txBody>
      </p:sp>
      <p:sp>
        <p:nvSpPr>
          <p:cNvPr id="304132" name="直接连接符 304131"/>
          <p:cNvSpPr/>
          <p:nvPr/>
        </p:nvSpPr>
        <p:spPr>
          <a:xfrm>
            <a:off x="1019175" y="457200"/>
            <a:ext cx="4191000" cy="0"/>
          </a:xfrm>
          <a:prstGeom prst="line">
            <a:avLst/>
          </a:prstGeom>
          <a:ln w="9525" cap="flat" cmpd="sng">
            <a:solidFill>
              <a:schemeClr val="tx1"/>
            </a:solidFill>
            <a:prstDash val="solid"/>
            <a:headEnd type="none" w="med" len="med"/>
            <a:tailEnd type="none" w="med" len="med"/>
          </a:ln>
        </p:spPr>
      </p:sp>
      <p:sp>
        <p:nvSpPr>
          <p:cNvPr id="304133" name="文本框 304132"/>
          <p:cNvSpPr txBox="1"/>
          <p:nvPr/>
        </p:nvSpPr>
        <p:spPr>
          <a:xfrm>
            <a:off x="1066800" y="457200"/>
            <a:ext cx="990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化验员取样</a:t>
            </a:r>
            <a:endParaRPr lang="zh-CN" altLang="en-US" sz="1200" dirty="0">
              <a:solidFill>
                <a:schemeClr val="accent2"/>
              </a:solidFill>
              <a:latin typeface="Times New Roman" panose="02020603050405020304" charset="0"/>
            </a:endParaRPr>
          </a:p>
        </p:txBody>
      </p:sp>
      <p:sp>
        <p:nvSpPr>
          <p:cNvPr id="304134" name="椭圆 304133"/>
          <p:cNvSpPr/>
          <p:nvPr/>
        </p:nvSpPr>
        <p:spPr>
          <a:xfrm>
            <a:off x="1371600" y="681038"/>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04135" name="文本框 304134"/>
          <p:cNvSpPr txBox="1"/>
          <p:nvPr/>
        </p:nvSpPr>
        <p:spPr>
          <a:xfrm>
            <a:off x="1309688" y="742950"/>
            <a:ext cx="533400" cy="2444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样品</a:t>
            </a:r>
            <a:endParaRPr lang="zh-CN" altLang="en-US" sz="1000" dirty="0">
              <a:latin typeface="Times New Roman" panose="02020603050405020304" charset="0"/>
            </a:endParaRPr>
          </a:p>
        </p:txBody>
      </p:sp>
      <p:sp>
        <p:nvSpPr>
          <p:cNvPr id="304136" name="直接连接符 304135"/>
          <p:cNvSpPr/>
          <p:nvPr/>
        </p:nvSpPr>
        <p:spPr>
          <a:xfrm>
            <a:off x="1552575" y="1081088"/>
            <a:ext cx="0" cy="228600"/>
          </a:xfrm>
          <a:prstGeom prst="line">
            <a:avLst/>
          </a:prstGeom>
          <a:ln w="9525" cap="flat" cmpd="sng">
            <a:solidFill>
              <a:schemeClr val="tx1"/>
            </a:solidFill>
            <a:prstDash val="solid"/>
            <a:headEnd type="none" w="med" len="med"/>
            <a:tailEnd type="triangle" w="med" len="med"/>
          </a:ln>
        </p:spPr>
      </p:sp>
      <p:sp>
        <p:nvSpPr>
          <p:cNvPr id="304137" name="流程图: 文档 304136"/>
          <p:cNvSpPr/>
          <p:nvPr/>
        </p:nvSpPr>
        <p:spPr>
          <a:xfrm>
            <a:off x="1319213" y="16764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4138" name="流程图: 文档 304137"/>
          <p:cNvSpPr/>
          <p:nvPr/>
        </p:nvSpPr>
        <p:spPr>
          <a:xfrm>
            <a:off x="1260475" y="17335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4139" name="流程图: 文档 304138"/>
          <p:cNvSpPr/>
          <p:nvPr/>
        </p:nvSpPr>
        <p:spPr>
          <a:xfrm>
            <a:off x="1190625" y="179863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4140" name="文本框 304139"/>
          <p:cNvSpPr txBox="1"/>
          <p:nvPr/>
        </p:nvSpPr>
        <p:spPr>
          <a:xfrm>
            <a:off x="1209675" y="182245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化验报告</a:t>
            </a:r>
            <a:endParaRPr lang="zh-CN" altLang="en-US" sz="1200">
              <a:latin typeface="Times New Roman" panose="02020603050405020304" charset="0"/>
            </a:endParaRPr>
          </a:p>
        </p:txBody>
      </p:sp>
      <p:sp>
        <p:nvSpPr>
          <p:cNvPr id="304141" name="文本框 304140"/>
          <p:cNvSpPr txBox="1"/>
          <p:nvPr/>
        </p:nvSpPr>
        <p:spPr>
          <a:xfrm>
            <a:off x="1114425" y="1252538"/>
            <a:ext cx="884238"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化验出具化验报告</a:t>
            </a:r>
            <a:endParaRPr lang="zh-CN" altLang="en-US" sz="1200" dirty="0">
              <a:solidFill>
                <a:schemeClr val="accent2"/>
              </a:solidFill>
              <a:latin typeface="Times New Roman" panose="02020603050405020304" charset="0"/>
            </a:endParaRPr>
          </a:p>
        </p:txBody>
      </p:sp>
      <p:sp>
        <p:nvSpPr>
          <p:cNvPr id="304142" name="直接连接符 304141"/>
          <p:cNvSpPr/>
          <p:nvPr/>
        </p:nvSpPr>
        <p:spPr>
          <a:xfrm>
            <a:off x="1549400" y="2298700"/>
            <a:ext cx="0" cy="228600"/>
          </a:xfrm>
          <a:prstGeom prst="line">
            <a:avLst/>
          </a:prstGeom>
          <a:ln w="9525" cap="flat" cmpd="sng">
            <a:solidFill>
              <a:schemeClr val="tx1"/>
            </a:solidFill>
            <a:prstDash val="solid"/>
            <a:headEnd type="none" w="med" len="med"/>
            <a:tailEnd type="triangle" w="med" len="med"/>
          </a:ln>
        </p:spPr>
      </p:sp>
      <p:sp>
        <p:nvSpPr>
          <p:cNvPr id="304143" name="流程图: 决策 304142"/>
          <p:cNvSpPr/>
          <p:nvPr/>
        </p:nvSpPr>
        <p:spPr>
          <a:xfrm>
            <a:off x="901700" y="2540000"/>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304144" name="文本框 304143"/>
          <p:cNvSpPr txBox="1"/>
          <p:nvPr/>
        </p:nvSpPr>
        <p:spPr>
          <a:xfrm>
            <a:off x="973138" y="2592388"/>
            <a:ext cx="1157287" cy="274637"/>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科长判定</a:t>
            </a:r>
            <a:endParaRPr lang="zh-CN" altLang="en-US" sz="1200" dirty="0">
              <a:latin typeface="Times New Roman" panose="02020603050405020304" charset="0"/>
            </a:endParaRPr>
          </a:p>
        </p:txBody>
      </p:sp>
      <p:sp>
        <p:nvSpPr>
          <p:cNvPr id="304145" name="直接连接符 304144"/>
          <p:cNvSpPr/>
          <p:nvPr/>
        </p:nvSpPr>
        <p:spPr>
          <a:xfrm flipH="1">
            <a:off x="1549400" y="2954338"/>
            <a:ext cx="0" cy="228600"/>
          </a:xfrm>
          <a:prstGeom prst="line">
            <a:avLst/>
          </a:prstGeom>
          <a:ln w="9525" cap="flat" cmpd="sng">
            <a:solidFill>
              <a:schemeClr val="tx1"/>
            </a:solidFill>
            <a:prstDash val="solid"/>
            <a:headEnd type="none" w="med" len="med"/>
            <a:tailEnd type="triangle" w="med" len="med"/>
          </a:ln>
        </p:spPr>
      </p:sp>
      <p:sp>
        <p:nvSpPr>
          <p:cNvPr id="304146" name="文本框 304145"/>
          <p:cNvSpPr txBox="1"/>
          <p:nvPr/>
        </p:nvSpPr>
        <p:spPr>
          <a:xfrm>
            <a:off x="1422400" y="2887663"/>
            <a:ext cx="533400" cy="274637"/>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304147" name="文本框 304146"/>
          <p:cNvSpPr txBox="1"/>
          <p:nvPr/>
        </p:nvSpPr>
        <p:spPr>
          <a:xfrm>
            <a:off x="981075" y="3149600"/>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出具不合格品评审处置记录</a:t>
            </a:r>
            <a:endParaRPr lang="zh-CN" altLang="en-US" sz="1200" dirty="0">
              <a:solidFill>
                <a:schemeClr val="accent2"/>
              </a:solidFill>
              <a:latin typeface="Times New Roman" panose="02020603050405020304" charset="0"/>
            </a:endParaRPr>
          </a:p>
        </p:txBody>
      </p:sp>
      <p:sp>
        <p:nvSpPr>
          <p:cNvPr id="304148" name="流程图: 文档 304147"/>
          <p:cNvSpPr/>
          <p:nvPr/>
        </p:nvSpPr>
        <p:spPr>
          <a:xfrm>
            <a:off x="1241425" y="35972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4149" name="文本框 304148"/>
          <p:cNvSpPr txBox="1"/>
          <p:nvPr/>
        </p:nvSpPr>
        <p:spPr>
          <a:xfrm>
            <a:off x="1206500" y="3608388"/>
            <a:ext cx="6842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处置   记录</a:t>
            </a:r>
            <a:endParaRPr lang="zh-CN" altLang="en-US" sz="1200">
              <a:latin typeface="Times New Roman" panose="02020603050405020304" charset="0"/>
            </a:endParaRPr>
          </a:p>
        </p:txBody>
      </p:sp>
      <p:sp>
        <p:nvSpPr>
          <p:cNvPr id="304150" name="流程图: 文档 304149"/>
          <p:cNvSpPr/>
          <p:nvPr/>
        </p:nvSpPr>
        <p:spPr>
          <a:xfrm>
            <a:off x="2906713" y="34290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4151" name="文本框 304150"/>
          <p:cNvSpPr txBox="1"/>
          <p:nvPr/>
        </p:nvSpPr>
        <p:spPr>
          <a:xfrm>
            <a:off x="2871788" y="3440113"/>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处置  记录</a:t>
            </a:r>
            <a:endParaRPr lang="zh-CN" altLang="en-US" sz="1200">
              <a:latin typeface="Times New Roman" panose="02020603050405020304" charset="0"/>
            </a:endParaRPr>
          </a:p>
        </p:txBody>
      </p:sp>
      <p:sp>
        <p:nvSpPr>
          <p:cNvPr id="304152" name="直接连接符 304151"/>
          <p:cNvSpPr/>
          <p:nvPr/>
        </p:nvSpPr>
        <p:spPr>
          <a:xfrm>
            <a:off x="3200400" y="3975100"/>
            <a:ext cx="0" cy="228600"/>
          </a:xfrm>
          <a:prstGeom prst="line">
            <a:avLst/>
          </a:prstGeom>
          <a:ln w="9525" cap="flat" cmpd="sng">
            <a:solidFill>
              <a:schemeClr val="tx1"/>
            </a:solidFill>
            <a:prstDash val="solid"/>
            <a:headEnd type="none" w="med" len="med"/>
            <a:tailEnd type="triangle" w="med" len="med"/>
          </a:ln>
        </p:spPr>
      </p:sp>
      <p:sp>
        <p:nvSpPr>
          <p:cNvPr id="304153" name="流程图: 文档 304152"/>
          <p:cNvSpPr/>
          <p:nvPr/>
        </p:nvSpPr>
        <p:spPr>
          <a:xfrm>
            <a:off x="2870200" y="4813300"/>
            <a:ext cx="673100"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4154" name="文本框 304153"/>
          <p:cNvSpPr txBox="1"/>
          <p:nvPr/>
        </p:nvSpPr>
        <p:spPr>
          <a:xfrm>
            <a:off x="2806700" y="4838700"/>
            <a:ext cx="8382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处置记录和意见</a:t>
            </a:r>
            <a:endParaRPr lang="zh-CN" altLang="en-US" sz="1200">
              <a:latin typeface="Times New Roman" panose="02020603050405020304" charset="0"/>
            </a:endParaRPr>
          </a:p>
        </p:txBody>
      </p:sp>
      <p:sp>
        <p:nvSpPr>
          <p:cNvPr id="304155" name="直接连接符 304154"/>
          <p:cNvSpPr/>
          <p:nvPr/>
        </p:nvSpPr>
        <p:spPr>
          <a:xfrm>
            <a:off x="3230563" y="5314950"/>
            <a:ext cx="0" cy="304800"/>
          </a:xfrm>
          <a:prstGeom prst="line">
            <a:avLst/>
          </a:prstGeom>
          <a:ln w="9525" cap="flat" cmpd="sng">
            <a:solidFill>
              <a:schemeClr val="tx1"/>
            </a:solidFill>
            <a:prstDash val="solid"/>
            <a:headEnd type="none" w="med" len="med"/>
            <a:tailEnd type="triangle" w="med" len="med"/>
          </a:ln>
        </p:spPr>
      </p:sp>
      <p:sp>
        <p:nvSpPr>
          <p:cNvPr id="304156" name="文本框 304155"/>
          <p:cNvSpPr txBox="1"/>
          <p:nvPr/>
        </p:nvSpPr>
        <p:spPr>
          <a:xfrm>
            <a:off x="2622550" y="5575300"/>
            <a:ext cx="1204913"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经理签字</a:t>
            </a:r>
            <a:endParaRPr lang="zh-CN" altLang="en-US" sz="1200" dirty="0">
              <a:solidFill>
                <a:schemeClr val="accent2"/>
              </a:solidFill>
              <a:latin typeface="Times New Roman" panose="02020603050405020304" charset="0"/>
            </a:endParaRPr>
          </a:p>
        </p:txBody>
      </p:sp>
      <p:sp>
        <p:nvSpPr>
          <p:cNvPr id="304159" name="直接连接符 304158"/>
          <p:cNvSpPr/>
          <p:nvPr/>
        </p:nvSpPr>
        <p:spPr>
          <a:xfrm flipV="1">
            <a:off x="1892300" y="3748088"/>
            <a:ext cx="990600" cy="0"/>
          </a:xfrm>
          <a:prstGeom prst="line">
            <a:avLst/>
          </a:prstGeom>
          <a:ln w="9525" cap="flat" cmpd="sng">
            <a:solidFill>
              <a:schemeClr val="tx1"/>
            </a:solidFill>
            <a:prstDash val="solid"/>
            <a:headEnd type="none" w="med" len="med"/>
            <a:tailEnd type="triangle" w="med" len="med"/>
          </a:ln>
        </p:spPr>
      </p:sp>
      <p:sp>
        <p:nvSpPr>
          <p:cNvPr id="304160" name="文本框 304159"/>
          <p:cNvSpPr txBox="1"/>
          <p:nvPr/>
        </p:nvSpPr>
        <p:spPr>
          <a:xfrm>
            <a:off x="4418013" y="6354763"/>
            <a:ext cx="8223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执行</a:t>
            </a:r>
            <a:endParaRPr lang="zh-CN" altLang="en-US" sz="1200" dirty="0">
              <a:solidFill>
                <a:schemeClr val="accent2"/>
              </a:solidFill>
              <a:latin typeface="Times New Roman" panose="02020603050405020304" charset="0"/>
            </a:endParaRPr>
          </a:p>
        </p:txBody>
      </p:sp>
      <p:sp>
        <p:nvSpPr>
          <p:cNvPr id="304161" name="流程图: 文档 304160"/>
          <p:cNvSpPr/>
          <p:nvPr/>
        </p:nvSpPr>
        <p:spPr>
          <a:xfrm>
            <a:off x="4500563" y="55054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4162" name="文本框 304161"/>
          <p:cNvSpPr txBox="1"/>
          <p:nvPr/>
        </p:nvSpPr>
        <p:spPr>
          <a:xfrm>
            <a:off x="4508500" y="5541963"/>
            <a:ext cx="5842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处理意见</a:t>
            </a:r>
            <a:endParaRPr lang="zh-CN" altLang="en-US" sz="1200">
              <a:latin typeface="Times New Roman" panose="02020603050405020304" charset="0"/>
            </a:endParaRPr>
          </a:p>
        </p:txBody>
      </p:sp>
      <p:sp>
        <p:nvSpPr>
          <p:cNvPr id="304163" name="直接连接符 304162"/>
          <p:cNvSpPr/>
          <p:nvPr/>
        </p:nvSpPr>
        <p:spPr>
          <a:xfrm>
            <a:off x="4822825" y="6007100"/>
            <a:ext cx="0" cy="304800"/>
          </a:xfrm>
          <a:prstGeom prst="line">
            <a:avLst/>
          </a:prstGeom>
          <a:ln w="9525" cap="flat" cmpd="sng">
            <a:solidFill>
              <a:schemeClr val="tx1"/>
            </a:solidFill>
            <a:prstDash val="solid"/>
            <a:headEnd type="none" w="med" len="med"/>
            <a:tailEnd type="triangle" w="med" len="med"/>
          </a:ln>
        </p:spPr>
      </p:sp>
      <p:sp>
        <p:nvSpPr>
          <p:cNvPr id="304164" name="直接连接符 304163"/>
          <p:cNvSpPr/>
          <p:nvPr/>
        </p:nvSpPr>
        <p:spPr>
          <a:xfrm>
            <a:off x="3533775" y="5745163"/>
            <a:ext cx="990600" cy="0"/>
          </a:xfrm>
          <a:prstGeom prst="line">
            <a:avLst/>
          </a:prstGeom>
          <a:ln w="9525" cap="flat" cmpd="sng">
            <a:solidFill>
              <a:schemeClr val="tx1"/>
            </a:solidFill>
            <a:prstDash val="solid"/>
            <a:headEnd type="none" w="med" len="med"/>
            <a:tailEnd type="triangle" w="med" len="med"/>
          </a:ln>
        </p:spPr>
      </p:sp>
      <p:sp>
        <p:nvSpPr>
          <p:cNvPr id="304165" name="文本框 304164"/>
          <p:cNvSpPr txBox="1"/>
          <p:nvPr/>
        </p:nvSpPr>
        <p:spPr>
          <a:xfrm>
            <a:off x="2362200" y="4183063"/>
            <a:ext cx="1724025"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工艺经理组织工艺科、车间主任评审并在处置记录上填写处理意见</a:t>
            </a:r>
            <a:endParaRPr lang="zh-CN" altLang="en-US" sz="1200" dirty="0">
              <a:solidFill>
                <a:schemeClr val="accent2"/>
              </a:solidFill>
              <a:latin typeface="Times New Roman" panose="02020603050405020304" charset="0"/>
            </a:endParaRPr>
          </a:p>
        </p:txBody>
      </p:sp>
      <p:sp>
        <p:nvSpPr>
          <p:cNvPr id="304167" name="直接连接符 304166"/>
          <p:cNvSpPr/>
          <p:nvPr/>
        </p:nvSpPr>
        <p:spPr>
          <a:xfrm>
            <a:off x="2209800" y="2730500"/>
            <a:ext cx="2590800" cy="0"/>
          </a:xfrm>
          <a:prstGeom prst="line">
            <a:avLst/>
          </a:prstGeom>
          <a:ln w="9525" cap="flat" cmpd="sng">
            <a:solidFill>
              <a:schemeClr val="tx1"/>
            </a:solidFill>
            <a:prstDash val="solid"/>
            <a:headEnd type="none" w="med" len="med"/>
            <a:tailEnd type="none" w="med" len="med"/>
          </a:ln>
        </p:spPr>
      </p:sp>
      <p:sp>
        <p:nvSpPr>
          <p:cNvPr id="304168" name="直接连接符 304167"/>
          <p:cNvSpPr/>
          <p:nvPr/>
        </p:nvSpPr>
        <p:spPr>
          <a:xfrm>
            <a:off x="4800600" y="2730500"/>
            <a:ext cx="0" cy="152400"/>
          </a:xfrm>
          <a:prstGeom prst="line">
            <a:avLst/>
          </a:prstGeom>
          <a:ln w="9525" cap="flat" cmpd="sng">
            <a:solidFill>
              <a:schemeClr val="tx1"/>
            </a:solidFill>
            <a:prstDash val="solid"/>
            <a:headEnd type="none" w="med" len="med"/>
            <a:tailEnd type="triangle" w="med" len="med"/>
          </a:ln>
        </p:spPr>
      </p:sp>
      <p:sp>
        <p:nvSpPr>
          <p:cNvPr id="304169" name="文本框 304168"/>
          <p:cNvSpPr txBox="1"/>
          <p:nvPr/>
        </p:nvSpPr>
        <p:spPr>
          <a:xfrm>
            <a:off x="4205288" y="2849563"/>
            <a:ext cx="1204912"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下道工序</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5154" name="文本框 305153"/>
          <p:cNvSpPr txBox="1"/>
          <p:nvPr/>
        </p:nvSpPr>
        <p:spPr>
          <a:xfrm>
            <a:off x="0" y="0"/>
            <a:ext cx="428625" cy="25146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产成品检验流程</a:t>
            </a:r>
            <a:endParaRPr lang="zh-CN" altLang="en-US" sz="1600" b="1">
              <a:solidFill>
                <a:schemeClr val="accent2"/>
              </a:solidFill>
              <a:latin typeface="Times New Roman" panose="02020603050405020304" charset="0"/>
            </a:endParaRPr>
          </a:p>
        </p:txBody>
      </p:sp>
      <p:sp>
        <p:nvSpPr>
          <p:cNvPr id="305155" name="文本框 305154"/>
          <p:cNvSpPr txBox="1"/>
          <p:nvPr/>
        </p:nvSpPr>
        <p:spPr>
          <a:xfrm>
            <a:off x="1033463" y="152400"/>
            <a:ext cx="6305550"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仓库                     质检科                      工艺室                     车间</a:t>
            </a:r>
            <a:endParaRPr lang="zh-CN" altLang="en-US" sz="1600" dirty="0">
              <a:latin typeface="Times New Roman" panose="02020603050405020304" charset="0"/>
            </a:endParaRPr>
          </a:p>
        </p:txBody>
      </p:sp>
      <p:sp>
        <p:nvSpPr>
          <p:cNvPr id="305156" name="直接连接符 305155"/>
          <p:cNvSpPr/>
          <p:nvPr/>
        </p:nvSpPr>
        <p:spPr>
          <a:xfrm>
            <a:off x="990600" y="439738"/>
            <a:ext cx="5510213" cy="0"/>
          </a:xfrm>
          <a:prstGeom prst="line">
            <a:avLst/>
          </a:prstGeom>
          <a:ln w="9525" cap="flat" cmpd="sng">
            <a:solidFill>
              <a:schemeClr val="tx1"/>
            </a:solidFill>
            <a:prstDash val="solid"/>
            <a:headEnd type="none" w="med" len="med"/>
            <a:tailEnd type="none" w="med" len="med"/>
          </a:ln>
        </p:spPr>
      </p:sp>
      <p:sp>
        <p:nvSpPr>
          <p:cNvPr id="305157" name="文本框 305156"/>
          <p:cNvSpPr txBox="1"/>
          <p:nvPr/>
        </p:nvSpPr>
        <p:spPr>
          <a:xfrm>
            <a:off x="2433638" y="477838"/>
            <a:ext cx="990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化验员取样</a:t>
            </a:r>
            <a:endParaRPr lang="zh-CN" altLang="en-US" sz="1200" dirty="0">
              <a:solidFill>
                <a:schemeClr val="accent2"/>
              </a:solidFill>
              <a:latin typeface="Times New Roman" panose="02020603050405020304" charset="0"/>
            </a:endParaRPr>
          </a:p>
        </p:txBody>
      </p:sp>
      <p:sp>
        <p:nvSpPr>
          <p:cNvPr id="305158" name="椭圆 305157"/>
          <p:cNvSpPr/>
          <p:nvPr/>
        </p:nvSpPr>
        <p:spPr>
          <a:xfrm>
            <a:off x="2738438" y="701675"/>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305159" name="文本框 305158"/>
          <p:cNvSpPr txBox="1"/>
          <p:nvPr/>
        </p:nvSpPr>
        <p:spPr>
          <a:xfrm>
            <a:off x="2676525" y="763588"/>
            <a:ext cx="533400" cy="244475"/>
          </a:xfrm>
          <a:prstGeom prst="rect">
            <a:avLst/>
          </a:prstGeom>
          <a:noFill/>
          <a:ln w="9525">
            <a:noFill/>
          </a:ln>
        </p:spPr>
        <p:txBody>
          <a:bodyPr>
            <a:spAutoFit/>
          </a:bodyPr>
          <a:p>
            <a:pPr algn="ctr">
              <a:spcBef>
                <a:spcPct val="50000"/>
              </a:spcBef>
            </a:pPr>
            <a:r>
              <a:rPr lang="zh-CN" altLang="en-US" sz="1000" dirty="0">
                <a:latin typeface="Times New Roman" panose="02020603050405020304" charset="0"/>
              </a:rPr>
              <a:t>样品</a:t>
            </a:r>
            <a:endParaRPr lang="zh-CN" altLang="en-US" sz="1000" dirty="0">
              <a:latin typeface="Times New Roman" panose="02020603050405020304" charset="0"/>
            </a:endParaRPr>
          </a:p>
        </p:txBody>
      </p:sp>
      <p:sp>
        <p:nvSpPr>
          <p:cNvPr id="305160" name="直接连接符 305159"/>
          <p:cNvSpPr/>
          <p:nvPr/>
        </p:nvSpPr>
        <p:spPr>
          <a:xfrm>
            <a:off x="2919413" y="1101725"/>
            <a:ext cx="0" cy="228600"/>
          </a:xfrm>
          <a:prstGeom prst="line">
            <a:avLst/>
          </a:prstGeom>
          <a:ln w="9525" cap="flat" cmpd="sng">
            <a:solidFill>
              <a:schemeClr val="tx1"/>
            </a:solidFill>
            <a:prstDash val="solid"/>
            <a:headEnd type="none" w="med" len="med"/>
            <a:tailEnd type="triangle" w="med" len="med"/>
          </a:ln>
        </p:spPr>
      </p:sp>
      <p:sp>
        <p:nvSpPr>
          <p:cNvPr id="305161" name="流程图: 文档 305160"/>
          <p:cNvSpPr/>
          <p:nvPr/>
        </p:nvSpPr>
        <p:spPr>
          <a:xfrm>
            <a:off x="2686050" y="169703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5162" name="流程图: 文档 305161"/>
          <p:cNvSpPr/>
          <p:nvPr/>
        </p:nvSpPr>
        <p:spPr>
          <a:xfrm>
            <a:off x="2614613" y="17541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5163" name="流程图: 文档 305162"/>
          <p:cNvSpPr/>
          <p:nvPr/>
        </p:nvSpPr>
        <p:spPr>
          <a:xfrm>
            <a:off x="2557463" y="18192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5164" name="文本框 305163"/>
          <p:cNvSpPr txBox="1"/>
          <p:nvPr/>
        </p:nvSpPr>
        <p:spPr>
          <a:xfrm>
            <a:off x="2566988" y="183038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化验报告</a:t>
            </a:r>
            <a:endParaRPr lang="zh-CN" altLang="en-US" sz="1200">
              <a:latin typeface="Times New Roman" panose="02020603050405020304" charset="0"/>
            </a:endParaRPr>
          </a:p>
        </p:txBody>
      </p:sp>
      <p:sp>
        <p:nvSpPr>
          <p:cNvPr id="305165" name="文本框 305164"/>
          <p:cNvSpPr txBox="1"/>
          <p:nvPr/>
        </p:nvSpPr>
        <p:spPr>
          <a:xfrm>
            <a:off x="2481263" y="1273175"/>
            <a:ext cx="88423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化验出具化验报告</a:t>
            </a:r>
            <a:endParaRPr lang="zh-CN" altLang="en-US" sz="1200" dirty="0">
              <a:solidFill>
                <a:schemeClr val="accent2"/>
              </a:solidFill>
              <a:latin typeface="Times New Roman" panose="02020603050405020304" charset="0"/>
            </a:endParaRPr>
          </a:p>
        </p:txBody>
      </p:sp>
      <p:sp>
        <p:nvSpPr>
          <p:cNvPr id="305166" name="直接连接符 305165"/>
          <p:cNvSpPr/>
          <p:nvPr/>
        </p:nvSpPr>
        <p:spPr>
          <a:xfrm>
            <a:off x="2932113" y="2287588"/>
            <a:ext cx="0" cy="319087"/>
          </a:xfrm>
          <a:prstGeom prst="line">
            <a:avLst/>
          </a:prstGeom>
          <a:ln w="9525" cap="flat" cmpd="sng">
            <a:solidFill>
              <a:schemeClr val="tx1"/>
            </a:solidFill>
            <a:prstDash val="solid"/>
            <a:headEnd type="none" w="med" len="med"/>
            <a:tailEnd type="triangle" w="med" len="med"/>
          </a:ln>
        </p:spPr>
      </p:sp>
      <p:sp>
        <p:nvSpPr>
          <p:cNvPr id="305167" name="流程图: 决策 305166"/>
          <p:cNvSpPr/>
          <p:nvPr/>
        </p:nvSpPr>
        <p:spPr>
          <a:xfrm>
            <a:off x="2281238" y="2616200"/>
            <a:ext cx="1295400" cy="3810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305168" name="文本框 305167"/>
          <p:cNvSpPr txBox="1"/>
          <p:nvPr/>
        </p:nvSpPr>
        <p:spPr>
          <a:xfrm>
            <a:off x="2352675" y="2668588"/>
            <a:ext cx="1157288" cy="274637"/>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科长判定</a:t>
            </a:r>
            <a:endParaRPr lang="zh-CN" altLang="en-US" sz="1200" dirty="0">
              <a:latin typeface="Times New Roman" panose="02020603050405020304" charset="0"/>
            </a:endParaRPr>
          </a:p>
        </p:txBody>
      </p:sp>
      <p:sp>
        <p:nvSpPr>
          <p:cNvPr id="305169" name="直接连接符 305168"/>
          <p:cNvSpPr/>
          <p:nvPr/>
        </p:nvSpPr>
        <p:spPr>
          <a:xfrm flipH="1">
            <a:off x="2932113" y="2992438"/>
            <a:ext cx="0" cy="304800"/>
          </a:xfrm>
          <a:prstGeom prst="line">
            <a:avLst/>
          </a:prstGeom>
          <a:ln w="9525" cap="flat" cmpd="sng">
            <a:solidFill>
              <a:schemeClr val="tx1"/>
            </a:solidFill>
            <a:prstDash val="solid"/>
            <a:headEnd type="none" w="med" len="med"/>
            <a:tailEnd type="triangle" w="med" len="med"/>
          </a:ln>
        </p:spPr>
      </p:sp>
      <p:sp>
        <p:nvSpPr>
          <p:cNvPr id="305170" name="文本框 305169"/>
          <p:cNvSpPr txBox="1"/>
          <p:nvPr/>
        </p:nvSpPr>
        <p:spPr>
          <a:xfrm>
            <a:off x="2919413" y="3044825"/>
            <a:ext cx="533400" cy="274638"/>
          </a:xfrm>
          <a:prstGeom prst="rect">
            <a:avLst/>
          </a:prstGeom>
          <a:noFill/>
          <a:ln w="9525">
            <a:noFill/>
          </a:ln>
        </p:spPr>
        <p:txBody>
          <a:bodyPr>
            <a:spAutoFit/>
          </a:bodyPr>
          <a:p>
            <a:pPr algn="ctr">
              <a:spcBef>
                <a:spcPct val="50000"/>
              </a:spcBef>
            </a:pPr>
            <a:r>
              <a:rPr lang="en-US" altLang="zh-CN" sz="1200">
                <a:solidFill>
                  <a:srgbClr val="FF3300"/>
                </a:solidFill>
                <a:latin typeface="Times New Roman" panose="02020603050405020304" charset="0"/>
              </a:rPr>
              <a:t>NG</a:t>
            </a:r>
            <a:endParaRPr lang="en-US" altLang="zh-CN" sz="1200">
              <a:solidFill>
                <a:srgbClr val="FF3300"/>
              </a:solidFill>
              <a:latin typeface="Times New Roman" panose="02020603050405020304" charset="0"/>
            </a:endParaRPr>
          </a:p>
        </p:txBody>
      </p:sp>
      <p:sp>
        <p:nvSpPr>
          <p:cNvPr id="305171" name="直接连接符 305170"/>
          <p:cNvSpPr/>
          <p:nvPr/>
        </p:nvSpPr>
        <p:spPr>
          <a:xfrm>
            <a:off x="4597400" y="4478338"/>
            <a:ext cx="0" cy="304800"/>
          </a:xfrm>
          <a:prstGeom prst="line">
            <a:avLst/>
          </a:prstGeom>
          <a:ln w="9525" cap="flat" cmpd="sng">
            <a:solidFill>
              <a:schemeClr val="tx1"/>
            </a:solidFill>
            <a:prstDash val="solid"/>
            <a:headEnd type="none" w="med" len="med"/>
            <a:tailEnd type="triangle" w="med" len="med"/>
          </a:ln>
        </p:spPr>
      </p:sp>
      <p:sp>
        <p:nvSpPr>
          <p:cNvPr id="305172" name="文本框 305171"/>
          <p:cNvSpPr txBox="1"/>
          <p:nvPr/>
        </p:nvSpPr>
        <p:spPr>
          <a:xfrm>
            <a:off x="3963988" y="4768850"/>
            <a:ext cx="1204912"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工艺经理签字</a:t>
            </a:r>
            <a:endParaRPr lang="zh-CN" altLang="en-US" sz="1200" dirty="0">
              <a:solidFill>
                <a:schemeClr val="accent2"/>
              </a:solidFill>
              <a:latin typeface="Times New Roman" panose="02020603050405020304" charset="0"/>
            </a:endParaRPr>
          </a:p>
        </p:txBody>
      </p:sp>
      <p:sp>
        <p:nvSpPr>
          <p:cNvPr id="305173" name="文本框 305172"/>
          <p:cNvSpPr txBox="1"/>
          <p:nvPr/>
        </p:nvSpPr>
        <p:spPr>
          <a:xfrm>
            <a:off x="5784850" y="5570538"/>
            <a:ext cx="8223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执行</a:t>
            </a:r>
            <a:endParaRPr lang="zh-CN" altLang="en-US" sz="1200" dirty="0">
              <a:solidFill>
                <a:schemeClr val="accent2"/>
              </a:solidFill>
              <a:latin typeface="Times New Roman" panose="02020603050405020304" charset="0"/>
            </a:endParaRPr>
          </a:p>
        </p:txBody>
      </p:sp>
      <p:sp>
        <p:nvSpPr>
          <p:cNvPr id="305174" name="直接连接符 305173"/>
          <p:cNvSpPr/>
          <p:nvPr/>
        </p:nvSpPr>
        <p:spPr>
          <a:xfrm flipH="1">
            <a:off x="4592638" y="5046663"/>
            <a:ext cx="3175" cy="287337"/>
          </a:xfrm>
          <a:prstGeom prst="line">
            <a:avLst/>
          </a:prstGeom>
          <a:ln w="9525" cap="flat" cmpd="sng">
            <a:solidFill>
              <a:schemeClr val="tx1"/>
            </a:solidFill>
            <a:prstDash val="solid"/>
            <a:headEnd type="none" w="med" len="med"/>
            <a:tailEnd type="triangle" w="med" len="med"/>
          </a:ln>
        </p:spPr>
      </p:sp>
      <p:sp>
        <p:nvSpPr>
          <p:cNvPr id="305175" name="文本框 305174"/>
          <p:cNvSpPr txBox="1"/>
          <p:nvPr/>
        </p:nvSpPr>
        <p:spPr>
          <a:xfrm>
            <a:off x="4152900" y="5875338"/>
            <a:ext cx="885825"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工艺员   监督执行</a:t>
            </a:r>
            <a:endParaRPr lang="zh-CN" altLang="en-US" sz="1200" dirty="0">
              <a:solidFill>
                <a:schemeClr val="accent2"/>
              </a:solidFill>
              <a:latin typeface="Times New Roman" panose="02020603050405020304" charset="0"/>
            </a:endParaRPr>
          </a:p>
        </p:txBody>
      </p:sp>
      <p:sp>
        <p:nvSpPr>
          <p:cNvPr id="305176" name="直接连接符 305175"/>
          <p:cNvSpPr/>
          <p:nvPr/>
        </p:nvSpPr>
        <p:spPr>
          <a:xfrm flipH="1">
            <a:off x="1700213" y="2816225"/>
            <a:ext cx="609600" cy="0"/>
          </a:xfrm>
          <a:prstGeom prst="line">
            <a:avLst/>
          </a:prstGeom>
          <a:ln w="9525" cap="flat" cmpd="sng">
            <a:solidFill>
              <a:schemeClr val="tx1"/>
            </a:solidFill>
            <a:prstDash val="solid"/>
            <a:headEnd type="none" w="med" len="med"/>
            <a:tailEnd type="triangle" w="med" len="med"/>
          </a:ln>
        </p:spPr>
      </p:sp>
      <p:sp>
        <p:nvSpPr>
          <p:cNvPr id="305177" name="文本框 305176"/>
          <p:cNvSpPr txBox="1"/>
          <p:nvPr/>
        </p:nvSpPr>
        <p:spPr>
          <a:xfrm>
            <a:off x="1871663" y="2584450"/>
            <a:ext cx="533400" cy="274638"/>
          </a:xfrm>
          <a:prstGeom prst="rect">
            <a:avLst/>
          </a:prstGeom>
          <a:noFill/>
          <a:ln w="9525">
            <a:noFill/>
          </a:ln>
        </p:spPr>
        <p:txBody>
          <a:bodyPr>
            <a:spAutoFit/>
          </a:bodyPr>
          <a:p>
            <a:pPr algn="ctr">
              <a:spcBef>
                <a:spcPct val="50000"/>
              </a:spcBef>
            </a:pPr>
            <a:r>
              <a:rPr lang="en-US" altLang="zh-CN" sz="1200">
                <a:solidFill>
                  <a:schemeClr val="accent2"/>
                </a:solidFill>
                <a:latin typeface="Times New Roman" panose="02020603050405020304" charset="0"/>
              </a:rPr>
              <a:t>OK</a:t>
            </a:r>
            <a:endParaRPr lang="en-US" altLang="zh-CN" sz="1200">
              <a:solidFill>
                <a:schemeClr val="accent2"/>
              </a:solidFill>
              <a:latin typeface="Times New Roman" panose="02020603050405020304" charset="0"/>
            </a:endParaRPr>
          </a:p>
        </p:txBody>
      </p:sp>
      <p:sp>
        <p:nvSpPr>
          <p:cNvPr id="305178" name="文本框 305177"/>
          <p:cNvSpPr txBox="1"/>
          <p:nvPr/>
        </p:nvSpPr>
        <p:spPr>
          <a:xfrm>
            <a:off x="1052513" y="2663825"/>
            <a:ext cx="533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入库</a:t>
            </a:r>
            <a:endParaRPr lang="zh-CN" altLang="en-US" sz="1200" dirty="0">
              <a:solidFill>
                <a:schemeClr val="accent2"/>
              </a:solidFill>
              <a:latin typeface="Times New Roman" panose="02020603050405020304" charset="0"/>
            </a:endParaRPr>
          </a:p>
        </p:txBody>
      </p:sp>
      <p:sp>
        <p:nvSpPr>
          <p:cNvPr id="305179" name="流程图: 文档 305178"/>
          <p:cNvSpPr/>
          <p:nvPr/>
        </p:nvSpPr>
        <p:spPr>
          <a:xfrm>
            <a:off x="5867400" y="47212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5180" name="文本框 305179"/>
          <p:cNvSpPr txBox="1"/>
          <p:nvPr/>
        </p:nvSpPr>
        <p:spPr>
          <a:xfrm>
            <a:off x="5875338" y="4732338"/>
            <a:ext cx="5842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处理意见</a:t>
            </a:r>
            <a:endParaRPr lang="zh-CN" altLang="en-US" sz="1200">
              <a:latin typeface="Times New Roman" panose="02020603050405020304" charset="0"/>
            </a:endParaRPr>
          </a:p>
        </p:txBody>
      </p:sp>
      <p:sp>
        <p:nvSpPr>
          <p:cNvPr id="305181" name="直接连接符 305180"/>
          <p:cNvSpPr/>
          <p:nvPr/>
        </p:nvSpPr>
        <p:spPr>
          <a:xfrm>
            <a:off x="6189663" y="5222875"/>
            <a:ext cx="0" cy="304800"/>
          </a:xfrm>
          <a:prstGeom prst="line">
            <a:avLst/>
          </a:prstGeom>
          <a:ln w="9525" cap="flat" cmpd="sng">
            <a:solidFill>
              <a:schemeClr val="tx1"/>
            </a:solidFill>
            <a:prstDash val="solid"/>
            <a:headEnd type="none" w="med" len="med"/>
            <a:tailEnd type="triangle" w="med" len="med"/>
          </a:ln>
        </p:spPr>
      </p:sp>
      <p:sp>
        <p:nvSpPr>
          <p:cNvPr id="305182" name="直接连接符 305181"/>
          <p:cNvSpPr/>
          <p:nvPr/>
        </p:nvSpPr>
        <p:spPr>
          <a:xfrm>
            <a:off x="4881563" y="4918075"/>
            <a:ext cx="990600" cy="0"/>
          </a:xfrm>
          <a:prstGeom prst="line">
            <a:avLst/>
          </a:prstGeom>
          <a:ln w="9525" cap="flat" cmpd="sng">
            <a:solidFill>
              <a:schemeClr val="tx1"/>
            </a:solidFill>
            <a:prstDash val="solid"/>
            <a:headEnd type="none" w="med" len="med"/>
            <a:tailEnd type="triangle" w="med" len="med"/>
          </a:ln>
        </p:spPr>
      </p:sp>
      <p:sp>
        <p:nvSpPr>
          <p:cNvPr id="305183" name="直接连接符 305182"/>
          <p:cNvSpPr/>
          <p:nvPr/>
        </p:nvSpPr>
        <p:spPr>
          <a:xfrm flipH="1">
            <a:off x="4592638" y="5613400"/>
            <a:ext cx="3175" cy="287338"/>
          </a:xfrm>
          <a:prstGeom prst="line">
            <a:avLst/>
          </a:prstGeom>
          <a:ln w="9525" cap="flat" cmpd="sng">
            <a:solidFill>
              <a:schemeClr val="tx1"/>
            </a:solidFill>
            <a:prstDash val="solid"/>
            <a:headEnd type="none" w="med" len="med"/>
            <a:tailEnd type="triangle" w="med" len="med"/>
          </a:ln>
        </p:spPr>
      </p:sp>
      <p:sp>
        <p:nvSpPr>
          <p:cNvPr id="305184" name="文本框 305183"/>
          <p:cNvSpPr txBox="1"/>
          <p:nvPr/>
        </p:nvSpPr>
        <p:spPr>
          <a:xfrm>
            <a:off x="4184650" y="5341938"/>
            <a:ext cx="8223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记录</a:t>
            </a:r>
            <a:endParaRPr lang="zh-CN" altLang="en-US" sz="1200" dirty="0">
              <a:solidFill>
                <a:schemeClr val="accent2"/>
              </a:solidFill>
              <a:latin typeface="Times New Roman" panose="02020603050405020304" charset="0"/>
            </a:endParaRPr>
          </a:p>
        </p:txBody>
      </p:sp>
      <p:sp>
        <p:nvSpPr>
          <p:cNvPr id="305185" name="文本框 305184"/>
          <p:cNvSpPr txBox="1"/>
          <p:nvPr/>
        </p:nvSpPr>
        <p:spPr>
          <a:xfrm>
            <a:off x="2373313" y="3281363"/>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出具不合格品评审处置记录</a:t>
            </a:r>
            <a:endParaRPr lang="zh-CN" altLang="en-US" sz="1200" dirty="0">
              <a:solidFill>
                <a:schemeClr val="accent2"/>
              </a:solidFill>
              <a:latin typeface="Times New Roman" panose="02020603050405020304" charset="0"/>
            </a:endParaRPr>
          </a:p>
        </p:txBody>
      </p:sp>
      <p:sp>
        <p:nvSpPr>
          <p:cNvPr id="305186" name="流程图: 文档 305185"/>
          <p:cNvSpPr/>
          <p:nvPr/>
        </p:nvSpPr>
        <p:spPr>
          <a:xfrm>
            <a:off x="2608263" y="37290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5187" name="文本框 305186"/>
          <p:cNvSpPr txBox="1"/>
          <p:nvPr/>
        </p:nvSpPr>
        <p:spPr>
          <a:xfrm>
            <a:off x="2573338" y="3740150"/>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处置   记录</a:t>
            </a:r>
            <a:endParaRPr lang="zh-CN" altLang="en-US" sz="1200">
              <a:latin typeface="Times New Roman" panose="02020603050405020304" charset="0"/>
            </a:endParaRPr>
          </a:p>
        </p:txBody>
      </p:sp>
      <p:sp>
        <p:nvSpPr>
          <p:cNvPr id="305188" name="直接连接符 305187"/>
          <p:cNvSpPr/>
          <p:nvPr/>
        </p:nvSpPr>
        <p:spPr>
          <a:xfrm>
            <a:off x="3249613" y="3944938"/>
            <a:ext cx="533400" cy="0"/>
          </a:xfrm>
          <a:prstGeom prst="line">
            <a:avLst/>
          </a:prstGeom>
          <a:ln w="9525" cap="flat" cmpd="sng">
            <a:solidFill>
              <a:schemeClr val="tx1"/>
            </a:solidFill>
            <a:prstDash val="solid"/>
            <a:headEnd type="none" w="med" len="med"/>
            <a:tailEnd type="none" w="med" len="med"/>
          </a:ln>
        </p:spPr>
      </p:sp>
      <p:sp>
        <p:nvSpPr>
          <p:cNvPr id="305189" name="流程图: 文档 305188"/>
          <p:cNvSpPr/>
          <p:nvPr/>
        </p:nvSpPr>
        <p:spPr>
          <a:xfrm>
            <a:off x="4298950" y="249713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5190" name="文本框 305189"/>
          <p:cNvSpPr txBox="1"/>
          <p:nvPr/>
        </p:nvSpPr>
        <p:spPr>
          <a:xfrm>
            <a:off x="4264025" y="2508250"/>
            <a:ext cx="684213"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处置  记录</a:t>
            </a:r>
            <a:endParaRPr lang="zh-CN" altLang="en-US" sz="1200">
              <a:latin typeface="Times New Roman" panose="02020603050405020304" charset="0"/>
            </a:endParaRPr>
          </a:p>
        </p:txBody>
      </p:sp>
      <p:sp>
        <p:nvSpPr>
          <p:cNvPr id="305191" name="直接连接符 305190"/>
          <p:cNvSpPr/>
          <p:nvPr/>
        </p:nvSpPr>
        <p:spPr>
          <a:xfrm>
            <a:off x="4621213" y="2998788"/>
            <a:ext cx="0" cy="304800"/>
          </a:xfrm>
          <a:prstGeom prst="line">
            <a:avLst/>
          </a:prstGeom>
          <a:ln w="9525" cap="flat" cmpd="sng">
            <a:solidFill>
              <a:schemeClr val="tx1"/>
            </a:solidFill>
            <a:prstDash val="solid"/>
            <a:headEnd type="none" w="med" len="med"/>
            <a:tailEnd type="triangle" w="med" len="med"/>
          </a:ln>
        </p:spPr>
      </p:sp>
      <p:sp>
        <p:nvSpPr>
          <p:cNvPr id="305192" name="流程图: 文档 305191"/>
          <p:cNvSpPr/>
          <p:nvPr/>
        </p:nvSpPr>
        <p:spPr>
          <a:xfrm>
            <a:off x="4275138" y="3944938"/>
            <a:ext cx="676275"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5193" name="文本框 305192"/>
          <p:cNvSpPr txBox="1"/>
          <p:nvPr/>
        </p:nvSpPr>
        <p:spPr>
          <a:xfrm>
            <a:off x="4219575" y="3968750"/>
            <a:ext cx="820738"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处置记录和意见</a:t>
            </a:r>
            <a:endParaRPr lang="zh-CN" altLang="en-US" sz="1200">
              <a:latin typeface="Times New Roman" panose="02020603050405020304" charset="0"/>
            </a:endParaRPr>
          </a:p>
        </p:txBody>
      </p:sp>
      <p:sp>
        <p:nvSpPr>
          <p:cNvPr id="305194" name="直接连接符 305193"/>
          <p:cNvSpPr/>
          <p:nvPr/>
        </p:nvSpPr>
        <p:spPr>
          <a:xfrm flipV="1">
            <a:off x="3783013" y="2801938"/>
            <a:ext cx="0" cy="1143000"/>
          </a:xfrm>
          <a:prstGeom prst="line">
            <a:avLst/>
          </a:prstGeom>
          <a:ln w="9525" cap="flat" cmpd="sng">
            <a:solidFill>
              <a:schemeClr val="tx1"/>
            </a:solidFill>
            <a:prstDash val="solid"/>
            <a:headEnd type="none" w="med" len="med"/>
            <a:tailEnd type="none" w="med" len="med"/>
          </a:ln>
        </p:spPr>
      </p:sp>
      <p:sp>
        <p:nvSpPr>
          <p:cNvPr id="305195" name="直接连接符 305194"/>
          <p:cNvSpPr/>
          <p:nvPr/>
        </p:nvSpPr>
        <p:spPr>
          <a:xfrm>
            <a:off x="3783013" y="2801938"/>
            <a:ext cx="533400" cy="0"/>
          </a:xfrm>
          <a:prstGeom prst="line">
            <a:avLst/>
          </a:prstGeom>
          <a:ln w="9525" cap="flat" cmpd="sng">
            <a:solidFill>
              <a:schemeClr val="tx1"/>
            </a:solidFill>
            <a:prstDash val="solid"/>
            <a:headEnd type="none" w="med" len="med"/>
            <a:tailEnd type="triangle" w="med" len="med"/>
          </a:ln>
        </p:spPr>
      </p:sp>
      <p:sp>
        <p:nvSpPr>
          <p:cNvPr id="305196" name="文本框 305195"/>
          <p:cNvSpPr txBox="1"/>
          <p:nvPr/>
        </p:nvSpPr>
        <p:spPr>
          <a:xfrm>
            <a:off x="3770313" y="3289300"/>
            <a:ext cx="1727200" cy="639763"/>
          </a:xfrm>
          <a:prstGeom prst="rect">
            <a:avLst/>
          </a:prstGeom>
          <a:noFill/>
          <a:ln w="9525">
            <a:noFill/>
          </a:ln>
        </p:spPr>
        <p:txBody>
          <a:bodyPr>
            <a:spAutoFit/>
          </a:bodyPr>
          <a:p>
            <a:pPr>
              <a:spcBef>
                <a:spcPct val="50000"/>
              </a:spcBef>
            </a:pPr>
            <a:r>
              <a:rPr lang="zh-CN" altLang="en-US" sz="1200" dirty="0">
                <a:solidFill>
                  <a:schemeClr val="accent2"/>
                </a:solidFill>
                <a:latin typeface="Times New Roman" panose="02020603050405020304" charset="0"/>
              </a:rPr>
              <a:t>工艺经理组织工艺科、车间主任评审并在处置记录上填写处理意见</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6178" name="文本框 306177"/>
          <p:cNvSpPr txBox="1"/>
          <p:nvPr/>
        </p:nvSpPr>
        <p:spPr>
          <a:xfrm>
            <a:off x="0" y="0"/>
            <a:ext cx="428625" cy="3429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计量器具检测协议签审流程</a:t>
            </a:r>
            <a:endParaRPr lang="zh-CN" altLang="en-US" sz="1600" b="1" dirty="0">
              <a:solidFill>
                <a:schemeClr val="accent2"/>
              </a:solidFill>
              <a:latin typeface="Times New Roman" panose="02020603050405020304" charset="0"/>
            </a:endParaRPr>
          </a:p>
        </p:txBody>
      </p:sp>
      <p:sp>
        <p:nvSpPr>
          <p:cNvPr id="306179" name="流程图: 文档 306178"/>
          <p:cNvSpPr/>
          <p:nvPr/>
        </p:nvSpPr>
        <p:spPr>
          <a:xfrm>
            <a:off x="1128713" y="94456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6180" name="文本框 306179"/>
          <p:cNvSpPr txBox="1"/>
          <p:nvPr/>
        </p:nvSpPr>
        <p:spPr>
          <a:xfrm>
            <a:off x="838200" y="152400"/>
            <a:ext cx="5105400" cy="287338"/>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质量部                        总经理                      财务部</a:t>
            </a:r>
            <a:endParaRPr lang="zh-CN" altLang="en-US" sz="1600" dirty="0">
              <a:latin typeface="Times New Roman" panose="02020603050405020304" charset="0"/>
            </a:endParaRPr>
          </a:p>
        </p:txBody>
      </p:sp>
      <p:sp>
        <p:nvSpPr>
          <p:cNvPr id="306181" name="直接连接符 306180"/>
          <p:cNvSpPr/>
          <p:nvPr/>
        </p:nvSpPr>
        <p:spPr>
          <a:xfrm>
            <a:off x="838200" y="457200"/>
            <a:ext cx="4572000" cy="0"/>
          </a:xfrm>
          <a:prstGeom prst="line">
            <a:avLst/>
          </a:prstGeom>
          <a:ln w="9525" cap="flat" cmpd="sng">
            <a:solidFill>
              <a:schemeClr val="tx1"/>
            </a:solidFill>
            <a:prstDash val="solid"/>
            <a:headEnd type="none" w="med" len="med"/>
            <a:tailEnd type="none" w="med" len="med"/>
          </a:ln>
        </p:spPr>
      </p:sp>
      <p:sp>
        <p:nvSpPr>
          <p:cNvPr id="306182" name="文本框 306181"/>
          <p:cNvSpPr txBox="1"/>
          <p:nvPr/>
        </p:nvSpPr>
        <p:spPr>
          <a:xfrm>
            <a:off x="927100" y="487363"/>
            <a:ext cx="9144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质量部    草签协议</a:t>
            </a:r>
            <a:endParaRPr lang="zh-CN" altLang="en-US" sz="1200" dirty="0">
              <a:solidFill>
                <a:schemeClr val="accent2"/>
              </a:solidFill>
              <a:latin typeface="Times New Roman" panose="02020603050405020304" charset="0"/>
            </a:endParaRPr>
          </a:p>
        </p:txBody>
      </p:sp>
      <p:sp>
        <p:nvSpPr>
          <p:cNvPr id="306183" name="流程图: 文档 306182"/>
          <p:cNvSpPr/>
          <p:nvPr/>
        </p:nvSpPr>
        <p:spPr>
          <a:xfrm>
            <a:off x="1047750" y="10017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6184" name="文本框 306183"/>
          <p:cNvSpPr txBox="1"/>
          <p:nvPr/>
        </p:nvSpPr>
        <p:spPr>
          <a:xfrm>
            <a:off x="971550" y="107791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协议</a:t>
            </a:r>
            <a:endParaRPr lang="zh-CN" altLang="en-US" sz="1200" dirty="0">
              <a:latin typeface="Times New Roman" panose="02020603050405020304" charset="0"/>
            </a:endParaRPr>
          </a:p>
        </p:txBody>
      </p:sp>
      <p:sp>
        <p:nvSpPr>
          <p:cNvPr id="306185" name="直接连接符 306184"/>
          <p:cNvSpPr/>
          <p:nvPr/>
        </p:nvSpPr>
        <p:spPr>
          <a:xfrm>
            <a:off x="1368425" y="1354138"/>
            <a:ext cx="3175" cy="276225"/>
          </a:xfrm>
          <a:prstGeom prst="line">
            <a:avLst/>
          </a:prstGeom>
          <a:ln w="9525" cap="flat" cmpd="sng">
            <a:solidFill>
              <a:schemeClr val="tx1"/>
            </a:solidFill>
            <a:prstDash val="solid"/>
            <a:headEnd type="none" w="med" len="med"/>
            <a:tailEnd type="triangle" w="med" len="med"/>
          </a:ln>
        </p:spPr>
      </p:sp>
      <p:sp>
        <p:nvSpPr>
          <p:cNvPr id="306186" name="文本框 306185"/>
          <p:cNvSpPr txBox="1"/>
          <p:nvPr/>
        </p:nvSpPr>
        <p:spPr>
          <a:xfrm>
            <a:off x="952500" y="2100263"/>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研发副总审核</a:t>
            </a:r>
            <a:endParaRPr lang="zh-CN" altLang="en-US" sz="1200" dirty="0">
              <a:solidFill>
                <a:schemeClr val="accent2"/>
              </a:solidFill>
              <a:latin typeface="Times New Roman" panose="02020603050405020304" charset="0"/>
            </a:endParaRPr>
          </a:p>
        </p:txBody>
      </p:sp>
      <p:sp>
        <p:nvSpPr>
          <p:cNvPr id="306187" name="直接连接符 306186"/>
          <p:cNvSpPr/>
          <p:nvPr/>
        </p:nvSpPr>
        <p:spPr>
          <a:xfrm>
            <a:off x="3124200" y="2544763"/>
            <a:ext cx="0" cy="282575"/>
          </a:xfrm>
          <a:prstGeom prst="line">
            <a:avLst/>
          </a:prstGeom>
          <a:ln w="9525" cap="flat" cmpd="sng">
            <a:solidFill>
              <a:schemeClr val="tx1"/>
            </a:solidFill>
            <a:prstDash val="solid"/>
            <a:headEnd type="none" w="med" len="med"/>
            <a:tailEnd type="triangle" w="med" len="med"/>
          </a:ln>
        </p:spPr>
      </p:sp>
      <p:sp>
        <p:nvSpPr>
          <p:cNvPr id="306188" name="文本框 306187"/>
          <p:cNvSpPr txBox="1"/>
          <p:nvPr/>
        </p:nvSpPr>
        <p:spPr>
          <a:xfrm>
            <a:off x="2819400" y="2786063"/>
            <a:ext cx="609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306189" name="流程图: 文档 306188"/>
          <p:cNvSpPr/>
          <p:nvPr/>
        </p:nvSpPr>
        <p:spPr>
          <a:xfrm>
            <a:off x="2895600" y="212566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6190" name="流程图: 文档 306189"/>
          <p:cNvSpPr/>
          <p:nvPr/>
        </p:nvSpPr>
        <p:spPr>
          <a:xfrm>
            <a:off x="2814638" y="21828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6191" name="文本框 306190"/>
          <p:cNvSpPr txBox="1"/>
          <p:nvPr/>
        </p:nvSpPr>
        <p:spPr>
          <a:xfrm>
            <a:off x="2738438" y="225901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协议</a:t>
            </a:r>
            <a:endParaRPr lang="zh-CN" altLang="en-US" sz="1200" dirty="0">
              <a:latin typeface="Times New Roman" panose="02020603050405020304" charset="0"/>
            </a:endParaRPr>
          </a:p>
        </p:txBody>
      </p:sp>
      <p:sp>
        <p:nvSpPr>
          <p:cNvPr id="306192" name="流程图: 文档 306191"/>
          <p:cNvSpPr/>
          <p:nvPr/>
        </p:nvSpPr>
        <p:spPr>
          <a:xfrm>
            <a:off x="1147763" y="281146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6193" name="流程图: 文档 306192"/>
          <p:cNvSpPr/>
          <p:nvPr/>
        </p:nvSpPr>
        <p:spPr>
          <a:xfrm>
            <a:off x="1066800" y="28686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6194" name="文本框 306193"/>
          <p:cNvSpPr txBox="1"/>
          <p:nvPr/>
        </p:nvSpPr>
        <p:spPr>
          <a:xfrm>
            <a:off x="990600" y="294481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协议</a:t>
            </a:r>
            <a:endParaRPr lang="zh-CN" altLang="en-US" sz="1200" dirty="0">
              <a:latin typeface="Times New Roman" panose="02020603050405020304" charset="0"/>
            </a:endParaRPr>
          </a:p>
        </p:txBody>
      </p:sp>
      <p:sp>
        <p:nvSpPr>
          <p:cNvPr id="306195" name="直接连接符 306194"/>
          <p:cNvSpPr/>
          <p:nvPr/>
        </p:nvSpPr>
        <p:spPr>
          <a:xfrm>
            <a:off x="1371600" y="3235325"/>
            <a:ext cx="0" cy="261938"/>
          </a:xfrm>
          <a:prstGeom prst="line">
            <a:avLst/>
          </a:prstGeom>
          <a:ln w="9525" cap="flat" cmpd="sng">
            <a:solidFill>
              <a:schemeClr val="tx1"/>
            </a:solidFill>
            <a:prstDash val="solid"/>
            <a:headEnd type="none" w="med" len="med"/>
            <a:tailEnd type="triangle" w="med" len="med"/>
          </a:ln>
        </p:spPr>
      </p:sp>
      <p:sp>
        <p:nvSpPr>
          <p:cNvPr id="306196" name="文本框 306195"/>
          <p:cNvSpPr txBox="1"/>
          <p:nvPr/>
        </p:nvSpPr>
        <p:spPr>
          <a:xfrm>
            <a:off x="990600" y="3471863"/>
            <a:ext cx="7620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质量部实施</a:t>
            </a:r>
            <a:endParaRPr lang="zh-CN" altLang="en-US" sz="1200" dirty="0">
              <a:solidFill>
                <a:schemeClr val="accent2"/>
              </a:solidFill>
              <a:latin typeface="Times New Roman" panose="02020603050405020304" charset="0"/>
            </a:endParaRPr>
          </a:p>
        </p:txBody>
      </p:sp>
      <p:sp>
        <p:nvSpPr>
          <p:cNvPr id="306197" name="文本框 306196"/>
          <p:cNvSpPr txBox="1"/>
          <p:nvPr/>
        </p:nvSpPr>
        <p:spPr>
          <a:xfrm>
            <a:off x="952500" y="1579563"/>
            <a:ext cx="8382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部长审核</a:t>
            </a:r>
            <a:endParaRPr lang="zh-CN" altLang="en-US" sz="1200" dirty="0">
              <a:solidFill>
                <a:schemeClr val="accent2"/>
              </a:solidFill>
              <a:latin typeface="Times New Roman" panose="02020603050405020304" charset="0"/>
            </a:endParaRPr>
          </a:p>
        </p:txBody>
      </p:sp>
      <p:sp>
        <p:nvSpPr>
          <p:cNvPr id="306198" name="直接连接符 306197"/>
          <p:cNvSpPr/>
          <p:nvPr/>
        </p:nvSpPr>
        <p:spPr>
          <a:xfrm>
            <a:off x="1371600" y="1846263"/>
            <a:ext cx="3175" cy="276225"/>
          </a:xfrm>
          <a:prstGeom prst="line">
            <a:avLst/>
          </a:prstGeom>
          <a:ln w="9525" cap="flat" cmpd="sng">
            <a:solidFill>
              <a:schemeClr val="tx1"/>
            </a:solidFill>
            <a:prstDash val="solid"/>
            <a:headEnd type="none" w="med" len="med"/>
            <a:tailEnd type="triangle" w="med" len="med"/>
          </a:ln>
        </p:spPr>
      </p:sp>
      <p:sp>
        <p:nvSpPr>
          <p:cNvPr id="306199" name="文本框 306198"/>
          <p:cNvSpPr txBox="1"/>
          <p:nvPr/>
        </p:nvSpPr>
        <p:spPr>
          <a:xfrm>
            <a:off x="1320800" y="1795463"/>
            <a:ext cx="990600" cy="244475"/>
          </a:xfrm>
          <a:prstGeom prst="rect">
            <a:avLst/>
          </a:prstGeom>
          <a:noFill/>
          <a:ln w="9525">
            <a:noFill/>
          </a:ln>
        </p:spPr>
        <p:txBody>
          <a:bodyPr>
            <a:spAutoFit/>
          </a:bodyPr>
          <a:p>
            <a:pPr eaLnBrk="0" hangingPunct="0">
              <a:spcBef>
                <a:spcPct val="50000"/>
              </a:spcBef>
            </a:pPr>
            <a:r>
              <a:rPr lang="en-US" altLang="zh-CN" sz="1000" dirty="0">
                <a:solidFill>
                  <a:schemeClr val="accent2"/>
                </a:solidFill>
                <a:latin typeface="Times New Roman" panose="02020603050405020304" charset="0"/>
              </a:rPr>
              <a:t>5000</a:t>
            </a:r>
            <a:r>
              <a:rPr lang="zh-CN" altLang="en-US" sz="1000" dirty="0">
                <a:solidFill>
                  <a:schemeClr val="accent2"/>
                </a:solidFill>
                <a:latin typeface="Times New Roman" panose="02020603050405020304" charset="0"/>
              </a:rPr>
              <a:t>元以上</a:t>
            </a:r>
            <a:endParaRPr lang="zh-CN" altLang="en-US" sz="1000" dirty="0">
              <a:solidFill>
                <a:schemeClr val="accent2"/>
              </a:solidFill>
              <a:latin typeface="Times New Roman" panose="02020603050405020304" charset="0"/>
            </a:endParaRPr>
          </a:p>
        </p:txBody>
      </p:sp>
      <p:sp>
        <p:nvSpPr>
          <p:cNvPr id="306200" name="直接连接符 306199"/>
          <p:cNvSpPr/>
          <p:nvPr/>
        </p:nvSpPr>
        <p:spPr>
          <a:xfrm>
            <a:off x="1676400" y="2354263"/>
            <a:ext cx="1143000" cy="0"/>
          </a:xfrm>
          <a:prstGeom prst="line">
            <a:avLst/>
          </a:prstGeom>
          <a:ln w="9525" cap="flat" cmpd="sng">
            <a:solidFill>
              <a:schemeClr val="tx1"/>
            </a:solidFill>
            <a:prstDash val="solid"/>
            <a:headEnd type="none" w="med" len="med"/>
            <a:tailEnd type="triangle" w="med" len="med"/>
          </a:ln>
        </p:spPr>
      </p:sp>
      <p:sp>
        <p:nvSpPr>
          <p:cNvPr id="306201" name="文本框 306200"/>
          <p:cNvSpPr txBox="1"/>
          <p:nvPr/>
        </p:nvSpPr>
        <p:spPr>
          <a:xfrm>
            <a:off x="1676400" y="2109788"/>
            <a:ext cx="990600" cy="244475"/>
          </a:xfrm>
          <a:prstGeom prst="rect">
            <a:avLst/>
          </a:prstGeom>
          <a:noFill/>
          <a:ln w="9525">
            <a:noFill/>
          </a:ln>
        </p:spPr>
        <p:txBody>
          <a:bodyPr>
            <a:spAutoFit/>
          </a:bodyPr>
          <a:p>
            <a:pPr algn="ctr" eaLnBrk="0" hangingPunct="0">
              <a:spcBef>
                <a:spcPct val="50000"/>
              </a:spcBef>
            </a:pPr>
            <a:r>
              <a:rPr lang="en-US" altLang="zh-CN" sz="1000" dirty="0">
                <a:solidFill>
                  <a:schemeClr val="accent2"/>
                </a:solidFill>
                <a:latin typeface="Times New Roman" panose="02020603050405020304" charset="0"/>
              </a:rPr>
              <a:t>20000</a:t>
            </a:r>
            <a:r>
              <a:rPr lang="zh-CN" altLang="en-US" sz="1000" dirty="0">
                <a:solidFill>
                  <a:schemeClr val="accent2"/>
                </a:solidFill>
                <a:latin typeface="Times New Roman" panose="02020603050405020304" charset="0"/>
              </a:rPr>
              <a:t>元以上</a:t>
            </a:r>
            <a:endParaRPr lang="zh-CN" altLang="en-US" sz="1000" dirty="0">
              <a:solidFill>
                <a:schemeClr val="accent2"/>
              </a:solidFill>
              <a:latin typeface="Times New Roman" panose="02020603050405020304" charset="0"/>
            </a:endParaRPr>
          </a:p>
        </p:txBody>
      </p:sp>
      <p:sp>
        <p:nvSpPr>
          <p:cNvPr id="306202" name="直接连接符 306201"/>
          <p:cNvSpPr/>
          <p:nvPr/>
        </p:nvSpPr>
        <p:spPr>
          <a:xfrm flipH="1">
            <a:off x="1752600" y="2887663"/>
            <a:ext cx="1143000" cy="0"/>
          </a:xfrm>
          <a:prstGeom prst="line">
            <a:avLst/>
          </a:prstGeom>
          <a:ln w="9525" cap="flat" cmpd="sng">
            <a:solidFill>
              <a:schemeClr val="tx1"/>
            </a:solidFill>
            <a:prstDash val="solid"/>
            <a:headEnd type="none" w="med" len="med"/>
            <a:tailEnd type="triangle" w="med" len="med"/>
          </a:ln>
        </p:spPr>
      </p:sp>
      <p:sp>
        <p:nvSpPr>
          <p:cNvPr id="306203" name="流程图: 文档 306202"/>
          <p:cNvSpPr/>
          <p:nvPr/>
        </p:nvSpPr>
        <p:spPr>
          <a:xfrm>
            <a:off x="4648200" y="35036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06204" name="文本框 306203"/>
          <p:cNvSpPr txBox="1"/>
          <p:nvPr/>
        </p:nvSpPr>
        <p:spPr>
          <a:xfrm>
            <a:off x="4572000" y="357981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协议</a:t>
            </a:r>
            <a:endParaRPr lang="zh-CN" altLang="en-US" sz="1200" dirty="0">
              <a:latin typeface="Times New Roman" panose="02020603050405020304" charset="0"/>
            </a:endParaRPr>
          </a:p>
        </p:txBody>
      </p:sp>
      <p:sp>
        <p:nvSpPr>
          <p:cNvPr id="306205" name="直接连接符 306204"/>
          <p:cNvSpPr/>
          <p:nvPr/>
        </p:nvSpPr>
        <p:spPr>
          <a:xfrm>
            <a:off x="4953000" y="3870325"/>
            <a:ext cx="0" cy="261938"/>
          </a:xfrm>
          <a:prstGeom prst="line">
            <a:avLst/>
          </a:prstGeom>
          <a:ln w="9525" cap="flat" cmpd="sng">
            <a:solidFill>
              <a:schemeClr val="tx1"/>
            </a:solidFill>
            <a:prstDash val="solid"/>
            <a:headEnd type="none" w="med" len="med"/>
            <a:tailEnd type="triangle" w="med" len="med"/>
          </a:ln>
        </p:spPr>
      </p:sp>
      <p:sp>
        <p:nvSpPr>
          <p:cNvPr id="306206" name="文本框 306205"/>
          <p:cNvSpPr txBox="1"/>
          <p:nvPr/>
        </p:nvSpPr>
        <p:spPr>
          <a:xfrm>
            <a:off x="4191000" y="4106863"/>
            <a:ext cx="15240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备案做请款核对</a:t>
            </a:r>
            <a:endParaRPr lang="zh-CN" altLang="en-US" sz="1200" dirty="0">
              <a:solidFill>
                <a:schemeClr val="accent2"/>
              </a:solidFill>
              <a:latin typeface="Times New Roman" panose="02020603050405020304" charset="0"/>
            </a:endParaRPr>
          </a:p>
        </p:txBody>
      </p:sp>
      <p:sp>
        <p:nvSpPr>
          <p:cNvPr id="306207" name="直接连接符 306206"/>
          <p:cNvSpPr/>
          <p:nvPr/>
        </p:nvSpPr>
        <p:spPr>
          <a:xfrm>
            <a:off x="1676400" y="3725863"/>
            <a:ext cx="2971800" cy="0"/>
          </a:xfrm>
          <a:prstGeom prst="line">
            <a:avLst/>
          </a:prstGeom>
          <a:ln w="9525" cap="flat" cmpd="sng">
            <a:solidFill>
              <a:schemeClr val="tx1"/>
            </a:solidFill>
            <a:prstDash val="solid"/>
            <a:headEnd type="none" w="med" len="med"/>
            <a:tailEnd type="triangle" w="med" len="med"/>
          </a:ln>
        </p:spPr>
      </p:sp>
      <p:sp>
        <p:nvSpPr>
          <p:cNvPr id="306208" name="文本框 306207"/>
          <p:cNvSpPr txBox="1"/>
          <p:nvPr/>
        </p:nvSpPr>
        <p:spPr>
          <a:xfrm>
            <a:off x="2133600" y="3451225"/>
            <a:ext cx="609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复印</a:t>
            </a:r>
            <a:endParaRPr lang="zh-CN" altLang="en-US" sz="1200" dirty="0">
              <a:solidFill>
                <a:schemeClr val="accent2"/>
              </a:solidFill>
              <a:latin typeface="Times New Roman" panose="02020603050405020304" charset="0"/>
            </a:endParaRPr>
          </a:p>
        </p:txBody>
      </p:sp>
      <p:sp>
        <p:nvSpPr>
          <p:cNvPr id="306209" name="直接连接符 306208"/>
          <p:cNvSpPr/>
          <p:nvPr/>
        </p:nvSpPr>
        <p:spPr>
          <a:xfrm>
            <a:off x="1371600" y="2514600"/>
            <a:ext cx="0" cy="3048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3714" name="文本框 243713"/>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243715" name="矩形 243714"/>
          <p:cNvSpPr/>
          <p:nvPr/>
        </p:nvSpPr>
        <p:spPr>
          <a:xfrm>
            <a:off x="1371600" y="21336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营销管理</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62" name="文本框 245761"/>
          <p:cNvSpPr txBox="1"/>
          <p:nvPr/>
        </p:nvSpPr>
        <p:spPr>
          <a:xfrm>
            <a:off x="1038225" y="169863"/>
            <a:ext cx="5057775"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生产系统                 营销系统                       总经理</a:t>
            </a:r>
            <a:endParaRPr lang="zh-CN" altLang="en-US" sz="1600" dirty="0">
              <a:latin typeface="Times New Roman" panose="02020603050405020304" charset="0"/>
            </a:endParaRPr>
          </a:p>
        </p:txBody>
      </p:sp>
      <p:sp>
        <p:nvSpPr>
          <p:cNvPr id="245763" name="直接连接符 245762"/>
          <p:cNvSpPr/>
          <p:nvPr/>
        </p:nvSpPr>
        <p:spPr>
          <a:xfrm>
            <a:off x="990600" y="457200"/>
            <a:ext cx="4572000" cy="0"/>
          </a:xfrm>
          <a:prstGeom prst="line">
            <a:avLst/>
          </a:prstGeom>
          <a:ln w="9525" cap="flat" cmpd="sng">
            <a:solidFill>
              <a:schemeClr val="tx1"/>
            </a:solidFill>
            <a:prstDash val="solid"/>
            <a:headEnd type="none" w="med" len="med"/>
            <a:tailEnd type="none" w="med" len="med"/>
          </a:ln>
        </p:spPr>
      </p:sp>
      <p:sp>
        <p:nvSpPr>
          <p:cNvPr id="245764" name="文本框 245763"/>
          <p:cNvSpPr txBox="1"/>
          <p:nvPr/>
        </p:nvSpPr>
        <p:spPr>
          <a:xfrm>
            <a:off x="0" y="0"/>
            <a:ext cx="428625" cy="25908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销售计划签审流程</a:t>
            </a:r>
            <a:endParaRPr lang="zh-CN" altLang="en-US" sz="1600" b="1">
              <a:solidFill>
                <a:srgbClr val="0066FF"/>
              </a:solidFill>
              <a:latin typeface="Times New Roman" panose="02020603050405020304" charset="0"/>
            </a:endParaRPr>
          </a:p>
        </p:txBody>
      </p:sp>
      <p:sp>
        <p:nvSpPr>
          <p:cNvPr id="245765" name="文本框 245764"/>
          <p:cNvSpPr txBox="1"/>
          <p:nvPr/>
        </p:nvSpPr>
        <p:spPr>
          <a:xfrm>
            <a:off x="2286000" y="1466850"/>
            <a:ext cx="19050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办公室汇总销售部和进出口部年度销售计划经协调会讨论制定年度销售计划</a:t>
            </a:r>
            <a:endParaRPr lang="zh-CN" altLang="en-US" sz="1200" dirty="0">
              <a:solidFill>
                <a:schemeClr val="accent2"/>
              </a:solidFill>
              <a:latin typeface="Times New Roman" panose="02020603050405020304" charset="0"/>
            </a:endParaRPr>
          </a:p>
        </p:txBody>
      </p:sp>
      <p:sp>
        <p:nvSpPr>
          <p:cNvPr id="245766" name="直接连接符 245765"/>
          <p:cNvSpPr/>
          <p:nvPr/>
        </p:nvSpPr>
        <p:spPr>
          <a:xfrm>
            <a:off x="3200400" y="1219200"/>
            <a:ext cx="0" cy="319088"/>
          </a:xfrm>
          <a:prstGeom prst="line">
            <a:avLst/>
          </a:prstGeom>
          <a:ln w="9525" cap="flat" cmpd="sng">
            <a:solidFill>
              <a:schemeClr val="tx1"/>
            </a:solidFill>
            <a:prstDash val="solid"/>
            <a:headEnd type="none" w="med" len="med"/>
            <a:tailEnd type="triangle" w="med" len="med"/>
          </a:ln>
        </p:spPr>
      </p:sp>
      <p:sp>
        <p:nvSpPr>
          <p:cNvPr id="245767" name="流程图: 文档 245766"/>
          <p:cNvSpPr/>
          <p:nvPr/>
        </p:nvSpPr>
        <p:spPr>
          <a:xfrm>
            <a:off x="1228725" y="676275"/>
            <a:ext cx="608013" cy="6191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5768" name="文本框 245767"/>
          <p:cNvSpPr txBox="1"/>
          <p:nvPr/>
        </p:nvSpPr>
        <p:spPr>
          <a:xfrm>
            <a:off x="1222375" y="661988"/>
            <a:ext cx="606425"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年度生产计划</a:t>
            </a:r>
            <a:endParaRPr lang="zh-CN" altLang="en-US" sz="1200">
              <a:latin typeface="Times New Roman" panose="02020603050405020304" charset="0"/>
            </a:endParaRPr>
          </a:p>
        </p:txBody>
      </p:sp>
      <p:sp>
        <p:nvSpPr>
          <p:cNvPr id="245769" name="文本框 245768"/>
          <p:cNvSpPr txBox="1"/>
          <p:nvPr/>
        </p:nvSpPr>
        <p:spPr>
          <a:xfrm>
            <a:off x="2628900" y="35607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营销副总签审</a:t>
            </a:r>
            <a:endParaRPr lang="zh-CN" altLang="en-US" sz="1200" dirty="0">
              <a:solidFill>
                <a:schemeClr val="accent2"/>
              </a:solidFill>
              <a:latin typeface="Times New Roman" panose="02020603050405020304" charset="0"/>
            </a:endParaRPr>
          </a:p>
        </p:txBody>
      </p:sp>
      <p:sp>
        <p:nvSpPr>
          <p:cNvPr id="245770" name="文本框 245769"/>
          <p:cNvSpPr txBox="1"/>
          <p:nvPr/>
        </p:nvSpPr>
        <p:spPr>
          <a:xfrm>
            <a:off x="2628900" y="5102225"/>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分解销售计划</a:t>
            </a:r>
            <a:endParaRPr lang="zh-CN" altLang="en-US" sz="1200" dirty="0">
              <a:solidFill>
                <a:schemeClr val="accent2"/>
              </a:solidFill>
              <a:latin typeface="Times New Roman" panose="02020603050405020304" charset="0"/>
            </a:endParaRPr>
          </a:p>
        </p:txBody>
      </p:sp>
      <p:sp>
        <p:nvSpPr>
          <p:cNvPr id="245771" name="文本框 245770"/>
          <p:cNvSpPr txBox="1"/>
          <p:nvPr/>
        </p:nvSpPr>
        <p:spPr>
          <a:xfrm>
            <a:off x="2628900" y="56689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销售员执行</a:t>
            </a:r>
            <a:endParaRPr lang="zh-CN" altLang="en-US" sz="1200" dirty="0">
              <a:solidFill>
                <a:schemeClr val="accent2"/>
              </a:solidFill>
              <a:latin typeface="Times New Roman" panose="02020603050405020304" charset="0"/>
            </a:endParaRPr>
          </a:p>
        </p:txBody>
      </p:sp>
      <p:sp>
        <p:nvSpPr>
          <p:cNvPr id="245772" name="直接连接符 245771"/>
          <p:cNvSpPr/>
          <p:nvPr/>
        </p:nvSpPr>
        <p:spPr>
          <a:xfrm>
            <a:off x="3200400" y="5407025"/>
            <a:ext cx="0" cy="319088"/>
          </a:xfrm>
          <a:prstGeom prst="line">
            <a:avLst/>
          </a:prstGeom>
          <a:ln w="9525" cap="flat" cmpd="sng">
            <a:solidFill>
              <a:schemeClr val="tx1"/>
            </a:solidFill>
            <a:prstDash val="solid"/>
            <a:headEnd type="none" w="med" len="med"/>
            <a:tailEnd type="triangle" w="med" len="med"/>
          </a:ln>
        </p:spPr>
      </p:sp>
      <p:sp>
        <p:nvSpPr>
          <p:cNvPr id="245773" name="直接连接符 245772"/>
          <p:cNvSpPr/>
          <p:nvPr/>
        </p:nvSpPr>
        <p:spPr>
          <a:xfrm>
            <a:off x="1828800" y="914400"/>
            <a:ext cx="1066800" cy="0"/>
          </a:xfrm>
          <a:prstGeom prst="line">
            <a:avLst/>
          </a:prstGeom>
          <a:ln w="9525" cap="flat" cmpd="sng">
            <a:solidFill>
              <a:schemeClr val="tx1"/>
            </a:solidFill>
            <a:prstDash val="solid"/>
            <a:headEnd type="none" w="med" len="med"/>
            <a:tailEnd type="triangle" w="med" len="med"/>
          </a:ln>
        </p:spPr>
      </p:sp>
      <p:sp>
        <p:nvSpPr>
          <p:cNvPr id="245774" name="文本框 245773"/>
          <p:cNvSpPr txBox="1"/>
          <p:nvPr/>
        </p:nvSpPr>
        <p:spPr>
          <a:xfrm>
            <a:off x="4533900" y="427831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45775" name="直接连接符 245774"/>
          <p:cNvSpPr/>
          <p:nvPr/>
        </p:nvSpPr>
        <p:spPr>
          <a:xfrm>
            <a:off x="3733800" y="3716338"/>
            <a:ext cx="1066800" cy="0"/>
          </a:xfrm>
          <a:prstGeom prst="line">
            <a:avLst/>
          </a:prstGeom>
          <a:ln w="9525" cap="flat" cmpd="sng">
            <a:solidFill>
              <a:schemeClr val="tx1"/>
            </a:solidFill>
            <a:prstDash val="solid"/>
            <a:headEnd type="none" w="med" len="med"/>
            <a:tailEnd type="triangle" w="med" len="med"/>
          </a:ln>
        </p:spPr>
      </p:sp>
      <p:sp>
        <p:nvSpPr>
          <p:cNvPr id="245776" name="直接连接符 245775"/>
          <p:cNvSpPr/>
          <p:nvPr/>
        </p:nvSpPr>
        <p:spPr>
          <a:xfrm flipH="1">
            <a:off x="3505200" y="4430713"/>
            <a:ext cx="1371600" cy="0"/>
          </a:xfrm>
          <a:prstGeom prst="line">
            <a:avLst/>
          </a:prstGeom>
          <a:ln w="9525" cap="flat" cmpd="sng">
            <a:solidFill>
              <a:schemeClr val="tx1"/>
            </a:solidFill>
            <a:prstDash val="solid"/>
            <a:headEnd type="none" w="med" len="med"/>
            <a:tailEnd type="triangle" w="med" len="med"/>
          </a:ln>
        </p:spPr>
      </p:sp>
      <p:sp>
        <p:nvSpPr>
          <p:cNvPr id="245777" name="流程图: 文档 245776"/>
          <p:cNvSpPr/>
          <p:nvPr/>
        </p:nvSpPr>
        <p:spPr>
          <a:xfrm>
            <a:off x="2903538" y="635000"/>
            <a:ext cx="608012" cy="6191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5778" name="文本框 245777"/>
          <p:cNvSpPr txBox="1"/>
          <p:nvPr/>
        </p:nvSpPr>
        <p:spPr>
          <a:xfrm>
            <a:off x="2897188" y="620713"/>
            <a:ext cx="606425"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年度生产计划</a:t>
            </a:r>
            <a:endParaRPr lang="zh-CN" altLang="en-US" sz="1200">
              <a:latin typeface="Times New Roman" panose="02020603050405020304" charset="0"/>
            </a:endParaRPr>
          </a:p>
        </p:txBody>
      </p:sp>
      <p:sp>
        <p:nvSpPr>
          <p:cNvPr id="245779" name="直接连接符 245778"/>
          <p:cNvSpPr/>
          <p:nvPr/>
        </p:nvSpPr>
        <p:spPr>
          <a:xfrm>
            <a:off x="3200400" y="2655888"/>
            <a:ext cx="0" cy="319087"/>
          </a:xfrm>
          <a:prstGeom prst="line">
            <a:avLst/>
          </a:prstGeom>
          <a:ln w="9525" cap="flat" cmpd="sng">
            <a:solidFill>
              <a:schemeClr val="tx1"/>
            </a:solidFill>
            <a:prstDash val="solid"/>
            <a:headEnd type="none" w="med" len="med"/>
            <a:tailEnd type="triangle" w="med" len="med"/>
          </a:ln>
        </p:spPr>
      </p:sp>
      <p:sp>
        <p:nvSpPr>
          <p:cNvPr id="245780" name="流程图: 文档 245779"/>
          <p:cNvSpPr/>
          <p:nvPr/>
        </p:nvSpPr>
        <p:spPr>
          <a:xfrm>
            <a:off x="2903538" y="2071688"/>
            <a:ext cx="608012" cy="6191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5781" name="文本框 245780"/>
          <p:cNvSpPr txBox="1"/>
          <p:nvPr/>
        </p:nvSpPr>
        <p:spPr>
          <a:xfrm>
            <a:off x="2897188" y="2057400"/>
            <a:ext cx="606425"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年度销售计划</a:t>
            </a:r>
            <a:endParaRPr lang="zh-CN" altLang="en-US" sz="1200">
              <a:latin typeface="Times New Roman" panose="02020603050405020304" charset="0"/>
            </a:endParaRPr>
          </a:p>
        </p:txBody>
      </p:sp>
      <p:sp>
        <p:nvSpPr>
          <p:cNvPr id="245782" name="文本框 245781"/>
          <p:cNvSpPr txBox="1"/>
          <p:nvPr/>
        </p:nvSpPr>
        <p:spPr>
          <a:xfrm>
            <a:off x="2692400" y="2908300"/>
            <a:ext cx="10287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营销办部长签审</a:t>
            </a:r>
            <a:endParaRPr lang="zh-CN" altLang="en-US" sz="1200" dirty="0">
              <a:solidFill>
                <a:schemeClr val="accent2"/>
              </a:solidFill>
              <a:latin typeface="Times New Roman" panose="02020603050405020304" charset="0"/>
            </a:endParaRPr>
          </a:p>
        </p:txBody>
      </p:sp>
      <p:sp>
        <p:nvSpPr>
          <p:cNvPr id="245783" name="直接连接符 245782"/>
          <p:cNvSpPr/>
          <p:nvPr/>
        </p:nvSpPr>
        <p:spPr>
          <a:xfrm>
            <a:off x="3200400" y="3352800"/>
            <a:ext cx="0" cy="228600"/>
          </a:xfrm>
          <a:prstGeom prst="line">
            <a:avLst/>
          </a:prstGeom>
          <a:ln w="9525" cap="flat" cmpd="sng">
            <a:solidFill>
              <a:schemeClr val="tx1"/>
            </a:solidFill>
            <a:prstDash val="solid"/>
            <a:headEnd type="none" w="med" len="med"/>
            <a:tailEnd type="triangle" w="med" len="med"/>
          </a:ln>
        </p:spPr>
      </p:sp>
      <p:sp>
        <p:nvSpPr>
          <p:cNvPr id="245784" name="直接连接符 245783"/>
          <p:cNvSpPr/>
          <p:nvPr/>
        </p:nvSpPr>
        <p:spPr>
          <a:xfrm>
            <a:off x="5105400" y="4027488"/>
            <a:ext cx="0" cy="319087"/>
          </a:xfrm>
          <a:prstGeom prst="line">
            <a:avLst/>
          </a:prstGeom>
          <a:ln w="9525" cap="flat" cmpd="sng">
            <a:solidFill>
              <a:schemeClr val="tx1"/>
            </a:solidFill>
            <a:prstDash val="solid"/>
            <a:headEnd type="none" w="med" len="med"/>
            <a:tailEnd type="triangle" w="med" len="med"/>
          </a:ln>
        </p:spPr>
      </p:sp>
      <p:sp>
        <p:nvSpPr>
          <p:cNvPr id="245785" name="流程图: 文档 245784"/>
          <p:cNvSpPr/>
          <p:nvPr/>
        </p:nvSpPr>
        <p:spPr>
          <a:xfrm>
            <a:off x="4808538" y="3443288"/>
            <a:ext cx="608012" cy="6191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5786" name="文本框 245785"/>
          <p:cNvSpPr txBox="1"/>
          <p:nvPr/>
        </p:nvSpPr>
        <p:spPr>
          <a:xfrm>
            <a:off x="4802188" y="3429000"/>
            <a:ext cx="606425"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年度销售计划</a:t>
            </a:r>
            <a:endParaRPr lang="zh-CN" altLang="en-US" sz="1200">
              <a:latin typeface="Times New Roman" panose="02020603050405020304" charset="0"/>
            </a:endParaRPr>
          </a:p>
        </p:txBody>
      </p:sp>
      <p:sp>
        <p:nvSpPr>
          <p:cNvPr id="245787" name="直接连接符 245786"/>
          <p:cNvSpPr/>
          <p:nvPr/>
        </p:nvSpPr>
        <p:spPr>
          <a:xfrm>
            <a:off x="3200400" y="4789488"/>
            <a:ext cx="0" cy="319087"/>
          </a:xfrm>
          <a:prstGeom prst="line">
            <a:avLst/>
          </a:prstGeom>
          <a:ln w="9525" cap="flat" cmpd="sng">
            <a:solidFill>
              <a:schemeClr val="tx1"/>
            </a:solidFill>
            <a:prstDash val="solid"/>
            <a:headEnd type="none" w="med" len="med"/>
            <a:tailEnd type="triangle" w="med" len="med"/>
          </a:ln>
        </p:spPr>
      </p:sp>
      <p:sp>
        <p:nvSpPr>
          <p:cNvPr id="245788" name="流程图: 文档 245787"/>
          <p:cNvSpPr/>
          <p:nvPr/>
        </p:nvSpPr>
        <p:spPr>
          <a:xfrm>
            <a:off x="2903538" y="4205288"/>
            <a:ext cx="608012" cy="6191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45789" name="文本框 245788"/>
          <p:cNvSpPr txBox="1"/>
          <p:nvPr/>
        </p:nvSpPr>
        <p:spPr>
          <a:xfrm>
            <a:off x="2897188" y="4191000"/>
            <a:ext cx="606425"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年度销售计划</a:t>
            </a:r>
            <a:endParaRPr lang="zh-CN" altLang="en-US" sz="120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6786" name="文本框 246785"/>
          <p:cNvSpPr txBox="1"/>
          <p:nvPr/>
        </p:nvSpPr>
        <p:spPr>
          <a:xfrm>
            <a:off x="152400" y="0"/>
            <a:ext cx="549275" cy="92075"/>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46787" name="文本框 246786"/>
          <p:cNvSpPr txBox="1"/>
          <p:nvPr/>
        </p:nvSpPr>
        <p:spPr>
          <a:xfrm>
            <a:off x="0" y="228600"/>
            <a:ext cx="549275" cy="92075"/>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46788" name="直接连接符 246787"/>
          <p:cNvSpPr/>
          <p:nvPr/>
        </p:nvSpPr>
        <p:spPr>
          <a:xfrm flipV="1">
            <a:off x="1143000" y="457200"/>
            <a:ext cx="4648200" cy="0"/>
          </a:xfrm>
          <a:prstGeom prst="line">
            <a:avLst/>
          </a:prstGeom>
          <a:ln w="9525" cap="flat" cmpd="sng">
            <a:solidFill>
              <a:schemeClr val="tx1"/>
            </a:solidFill>
            <a:prstDash val="solid"/>
            <a:headEnd type="none" w="med" len="med"/>
            <a:tailEnd type="none" w="med" len="med"/>
          </a:ln>
        </p:spPr>
      </p:sp>
      <p:sp>
        <p:nvSpPr>
          <p:cNvPr id="246789" name="文本框 246788"/>
          <p:cNvSpPr txBox="1"/>
          <p:nvPr/>
        </p:nvSpPr>
        <p:spPr>
          <a:xfrm>
            <a:off x="1219200" y="157163"/>
            <a:ext cx="4572000" cy="336550"/>
          </a:xfrm>
          <a:prstGeom prst="rect">
            <a:avLst/>
          </a:prstGeom>
          <a:noFill/>
          <a:ln w="9525">
            <a:noFill/>
          </a:ln>
        </p:spPr>
        <p:txBody>
          <a:bodyPr>
            <a:spAutoFit/>
          </a:bodyPr>
          <a:p>
            <a:pPr eaLnBrk="0" hangingPunct="0"/>
            <a:r>
              <a:rPr lang="en-US" altLang="zh-CN" sz="1600" dirty="0">
                <a:latin typeface="Times New Roman" panose="02020603050405020304" charset="0"/>
              </a:rPr>
              <a:t>  </a:t>
            </a:r>
            <a:r>
              <a:rPr lang="zh-CN" altLang="en-US" sz="1600" dirty="0">
                <a:latin typeface="Times New Roman" panose="02020603050405020304" charset="0"/>
              </a:rPr>
              <a:t>营销系统                      总经理                    财务部</a:t>
            </a:r>
            <a:endParaRPr lang="zh-CN" altLang="en-US" sz="1600">
              <a:latin typeface="Times New Roman" panose="02020603050405020304" charset="0"/>
            </a:endParaRPr>
          </a:p>
        </p:txBody>
      </p:sp>
      <p:sp>
        <p:nvSpPr>
          <p:cNvPr id="246790" name="文本框 246789"/>
          <p:cNvSpPr txBox="1"/>
          <p:nvPr/>
        </p:nvSpPr>
        <p:spPr>
          <a:xfrm>
            <a:off x="0" y="0"/>
            <a:ext cx="428625" cy="2590800"/>
          </a:xfrm>
          <a:prstGeom prst="rect">
            <a:avLst/>
          </a:prstGeom>
          <a:solidFill>
            <a:srgbClr val="FFFF66"/>
          </a:solidFill>
          <a:ln w="9525">
            <a:noFill/>
          </a:ln>
        </p:spPr>
        <p:txBody>
          <a:bodyPr vert="eaVert">
            <a:spAutoFit/>
          </a:bodyPr>
          <a:p>
            <a:pPr algn="dist" eaLnBrk="0" hangingPunct="0"/>
            <a:r>
              <a:rPr lang="zh-CN" altLang="en-US" sz="1600" b="1" dirty="0">
                <a:solidFill>
                  <a:srgbClr val="0066FF"/>
                </a:solidFill>
                <a:latin typeface="Times New Roman" panose="02020603050405020304" charset="0"/>
              </a:rPr>
              <a:t>产品定价签审流程</a:t>
            </a:r>
            <a:endParaRPr lang="zh-CN" altLang="en-US" sz="1600" b="1">
              <a:solidFill>
                <a:srgbClr val="0066FF"/>
              </a:solidFill>
              <a:latin typeface="Times New Roman" panose="02020603050405020304" charset="0"/>
            </a:endParaRPr>
          </a:p>
        </p:txBody>
      </p:sp>
      <p:sp>
        <p:nvSpPr>
          <p:cNvPr id="246791" name="文本框 246790"/>
          <p:cNvSpPr txBox="1"/>
          <p:nvPr/>
        </p:nvSpPr>
        <p:spPr>
          <a:xfrm>
            <a:off x="1130300" y="482600"/>
            <a:ext cx="1384300" cy="639763"/>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每月</a:t>
            </a:r>
            <a:r>
              <a:rPr lang="en-US" altLang="zh-CN" sz="1200" dirty="0">
                <a:solidFill>
                  <a:schemeClr val="accent2"/>
                </a:solidFill>
                <a:latin typeface="Times New Roman" panose="02020603050405020304" charset="0"/>
              </a:rPr>
              <a:t>15</a:t>
            </a:r>
            <a:r>
              <a:rPr lang="zh-CN" altLang="en-US" sz="1200" dirty="0">
                <a:solidFill>
                  <a:schemeClr val="accent2"/>
                </a:solidFill>
                <a:latin typeface="Times New Roman" panose="02020603050405020304" charset="0"/>
              </a:rPr>
              <a:t>日前业务员和市场企化提出下月销价计划</a:t>
            </a:r>
            <a:endParaRPr lang="zh-CN" altLang="en-US" sz="1200">
              <a:solidFill>
                <a:schemeClr val="accent2"/>
              </a:solidFill>
              <a:latin typeface="Times New Roman" panose="02020603050405020304" charset="0"/>
            </a:endParaRPr>
          </a:p>
        </p:txBody>
      </p:sp>
      <p:sp>
        <p:nvSpPr>
          <p:cNvPr id="246792" name="直接连接符 246791"/>
          <p:cNvSpPr/>
          <p:nvPr/>
        </p:nvSpPr>
        <p:spPr>
          <a:xfrm>
            <a:off x="1827213" y="1143000"/>
            <a:ext cx="0" cy="304800"/>
          </a:xfrm>
          <a:prstGeom prst="line">
            <a:avLst/>
          </a:prstGeom>
          <a:ln w="9525" cap="flat" cmpd="sng">
            <a:solidFill>
              <a:schemeClr val="tx1"/>
            </a:solidFill>
            <a:prstDash val="solid"/>
            <a:headEnd type="none" w="med" len="med"/>
            <a:tailEnd type="triangle" w="med" len="med"/>
          </a:ln>
        </p:spPr>
      </p:sp>
      <p:sp>
        <p:nvSpPr>
          <p:cNvPr id="246793" name="文本框 246792"/>
          <p:cNvSpPr txBox="1"/>
          <p:nvPr/>
        </p:nvSpPr>
        <p:spPr>
          <a:xfrm>
            <a:off x="952500" y="1414463"/>
            <a:ext cx="1752600" cy="639762"/>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营销副总于</a:t>
            </a:r>
            <a:r>
              <a:rPr lang="en-US" altLang="zh-CN" sz="1200" dirty="0">
                <a:solidFill>
                  <a:schemeClr val="accent2"/>
                </a:solidFill>
                <a:latin typeface="Times New Roman" panose="02020603050405020304" charset="0"/>
              </a:rPr>
              <a:t>30</a:t>
            </a:r>
            <a:r>
              <a:rPr lang="zh-CN" altLang="en-US" sz="1200" dirty="0">
                <a:solidFill>
                  <a:schemeClr val="accent2"/>
                </a:solidFill>
                <a:latin typeface="Times New Roman" panose="02020603050405020304" charset="0"/>
              </a:rPr>
              <a:t>日前主持召开价格评审会，营销办填制销价报批表</a:t>
            </a:r>
            <a:endParaRPr lang="zh-CN" altLang="en-US" sz="1200">
              <a:solidFill>
                <a:schemeClr val="accent2"/>
              </a:solidFill>
              <a:latin typeface="Times New Roman" panose="02020603050405020304" charset="0"/>
            </a:endParaRPr>
          </a:p>
        </p:txBody>
      </p:sp>
      <p:sp>
        <p:nvSpPr>
          <p:cNvPr id="246794" name="流程图: 文档 246793"/>
          <p:cNvSpPr/>
          <p:nvPr/>
        </p:nvSpPr>
        <p:spPr>
          <a:xfrm>
            <a:off x="3363913" y="2957513"/>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产品销价</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246795" name="直接连接符 246794"/>
          <p:cNvSpPr/>
          <p:nvPr/>
        </p:nvSpPr>
        <p:spPr>
          <a:xfrm>
            <a:off x="2286000" y="3187700"/>
            <a:ext cx="1066800" cy="0"/>
          </a:xfrm>
          <a:prstGeom prst="line">
            <a:avLst/>
          </a:prstGeom>
          <a:ln w="9525" cap="flat" cmpd="sng">
            <a:solidFill>
              <a:schemeClr val="tx1"/>
            </a:solidFill>
            <a:prstDash val="solid"/>
            <a:headEnd type="none" w="med" len="med"/>
            <a:tailEnd type="triangle" w="med" len="med"/>
          </a:ln>
        </p:spPr>
      </p:sp>
      <p:sp>
        <p:nvSpPr>
          <p:cNvPr id="246796" name="直接连接符 246795"/>
          <p:cNvSpPr/>
          <p:nvPr/>
        </p:nvSpPr>
        <p:spPr>
          <a:xfrm>
            <a:off x="3668713" y="3513138"/>
            <a:ext cx="0" cy="304800"/>
          </a:xfrm>
          <a:prstGeom prst="line">
            <a:avLst/>
          </a:prstGeom>
          <a:ln w="9525" cap="flat" cmpd="sng">
            <a:solidFill>
              <a:schemeClr val="tx1"/>
            </a:solidFill>
            <a:prstDash val="solid"/>
            <a:headEnd type="none" w="med" len="med"/>
            <a:tailEnd type="triangle" w="med" len="med"/>
          </a:ln>
        </p:spPr>
      </p:sp>
      <p:sp>
        <p:nvSpPr>
          <p:cNvPr id="246797" name="文本框 246796"/>
          <p:cNvSpPr txBox="1"/>
          <p:nvPr/>
        </p:nvSpPr>
        <p:spPr>
          <a:xfrm>
            <a:off x="3211513" y="3754438"/>
            <a:ext cx="9144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终审</a:t>
            </a:r>
            <a:endParaRPr lang="zh-CN" altLang="en-US" sz="1200">
              <a:solidFill>
                <a:schemeClr val="accent2"/>
              </a:solidFill>
              <a:latin typeface="Times New Roman" panose="02020603050405020304" charset="0"/>
            </a:endParaRPr>
          </a:p>
        </p:txBody>
      </p:sp>
      <p:sp>
        <p:nvSpPr>
          <p:cNvPr id="246798" name="流程图: 文档 246797"/>
          <p:cNvSpPr/>
          <p:nvPr/>
        </p:nvSpPr>
        <p:spPr>
          <a:xfrm>
            <a:off x="1484313" y="4486275"/>
            <a:ext cx="6873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产品销价</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246799" name="流程图: 文档 246798"/>
          <p:cNvSpPr/>
          <p:nvPr/>
        </p:nvSpPr>
        <p:spPr>
          <a:xfrm>
            <a:off x="4913313" y="4486275"/>
            <a:ext cx="6873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产品销价</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销价表</a:t>
            </a:r>
            <a:endParaRPr lang="zh-CN" altLang="en-US" sz="1200">
              <a:latin typeface="Times New Roman" panose="02020603050405020304" charset="0"/>
            </a:endParaRPr>
          </a:p>
        </p:txBody>
      </p:sp>
      <p:sp>
        <p:nvSpPr>
          <p:cNvPr id="246800" name="直接连接符 246799"/>
          <p:cNvSpPr/>
          <p:nvPr/>
        </p:nvSpPr>
        <p:spPr>
          <a:xfrm>
            <a:off x="1828800" y="4178300"/>
            <a:ext cx="0" cy="304800"/>
          </a:xfrm>
          <a:prstGeom prst="line">
            <a:avLst/>
          </a:prstGeom>
          <a:ln w="9525" cap="flat" cmpd="sng">
            <a:solidFill>
              <a:schemeClr val="tx1"/>
            </a:solidFill>
            <a:prstDash val="solid"/>
            <a:headEnd type="none" w="med" len="med"/>
            <a:tailEnd type="triangle" w="med" len="med"/>
          </a:ln>
        </p:spPr>
      </p:sp>
      <p:sp>
        <p:nvSpPr>
          <p:cNvPr id="246801" name="直接连接符 246800"/>
          <p:cNvSpPr/>
          <p:nvPr/>
        </p:nvSpPr>
        <p:spPr>
          <a:xfrm>
            <a:off x="5257800" y="4178300"/>
            <a:ext cx="0" cy="304800"/>
          </a:xfrm>
          <a:prstGeom prst="line">
            <a:avLst/>
          </a:prstGeom>
          <a:ln w="9525" cap="flat" cmpd="sng">
            <a:solidFill>
              <a:schemeClr val="tx1"/>
            </a:solidFill>
            <a:prstDash val="solid"/>
            <a:headEnd type="none" w="med" len="med"/>
            <a:tailEnd type="triangle" w="med" len="med"/>
          </a:ln>
        </p:spPr>
      </p:sp>
      <p:sp>
        <p:nvSpPr>
          <p:cNvPr id="246802" name="直接连接符 246801"/>
          <p:cNvSpPr/>
          <p:nvPr/>
        </p:nvSpPr>
        <p:spPr>
          <a:xfrm flipV="1">
            <a:off x="3657600" y="4025900"/>
            <a:ext cx="0" cy="152400"/>
          </a:xfrm>
          <a:prstGeom prst="line">
            <a:avLst/>
          </a:prstGeom>
          <a:ln w="9525" cap="flat" cmpd="sng">
            <a:solidFill>
              <a:schemeClr val="tx1"/>
            </a:solidFill>
            <a:prstDash val="solid"/>
            <a:headEnd type="none" w="med" len="med"/>
            <a:tailEnd type="none" w="med" len="med"/>
          </a:ln>
        </p:spPr>
      </p:sp>
      <p:sp>
        <p:nvSpPr>
          <p:cNvPr id="246803" name="直接连接符 246802"/>
          <p:cNvSpPr/>
          <p:nvPr/>
        </p:nvSpPr>
        <p:spPr>
          <a:xfrm>
            <a:off x="1828800" y="4178300"/>
            <a:ext cx="3429000" cy="0"/>
          </a:xfrm>
          <a:prstGeom prst="line">
            <a:avLst/>
          </a:prstGeom>
          <a:ln w="9525" cap="flat" cmpd="sng">
            <a:solidFill>
              <a:schemeClr val="tx1"/>
            </a:solidFill>
            <a:prstDash val="solid"/>
            <a:headEnd type="none" w="med" len="med"/>
            <a:tailEnd type="none" w="med" len="med"/>
          </a:ln>
        </p:spPr>
      </p:sp>
      <p:sp>
        <p:nvSpPr>
          <p:cNvPr id="246804" name="文本框 246803"/>
          <p:cNvSpPr txBox="1"/>
          <p:nvPr/>
        </p:nvSpPr>
        <p:spPr>
          <a:xfrm>
            <a:off x="4162425" y="3941763"/>
            <a:ext cx="9144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备份</a:t>
            </a:r>
            <a:endParaRPr lang="zh-CN" altLang="en-US" sz="1200">
              <a:solidFill>
                <a:schemeClr val="accent2"/>
              </a:solidFill>
              <a:latin typeface="Times New Roman" panose="02020603050405020304" charset="0"/>
            </a:endParaRPr>
          </a:p>
        </p:txBody>
      </p:sp>
      <p:sp>
        <p:nvSpPr>
          <p:cNvPr id="246805" name="流程图: 文档 246804"/>
          <p:cNvSpPr/>
          <p:nvPr/>
        </p:nvSpPr>
        <p:spPr>
          <a:xfrm>
            <a:off x="1490663" y="2052638"/>
            <a:ext cx="6746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产品销价</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246806" name="直接连接符 246805"/>
          <p:cNvSpPr/>
          <p:nvPr/>
        </p:nvSpPr>
        <p:spPr>
          <a:xfrm>
            <a:off x="1831975" y="2590800"/>
            <a:ext cx="0" cy="304800"/>
          </a:xfrm>
          <a:prstGeom prst="line">
            <a:avLst/>
          </a:prstGeom>
          <a:ln w="9525" cap="flat" cmpd="sng">
            <a:solidFill>
              <a:schemeClr val="tx1"/>
            </a:solidFill>
            <a:prstDash val="solid"/>
            <a:headEnd type="none" w="med" len="med"/>
            <a:tailEnd type="triangle" w="med" len="med"/>
          </a:ln>
        </p:spPr>
      </p:sp>
      <p:sp>
        <p:nvSpPr>
          <p:cNvPr id="246807" name="文本框 246806"/>
          <p:cNvSpPr txBox="1"/>
          <p:nvPr/>
        </p:nvSpPr>
        <p:spPr>
          <a:xfrm>
            <a:off x="1371600" y="2971800"/>
            <a:ext cx="91440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营销副总签审</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7810" name="流程图: 文档 247809"/>
          <p:cNvSpPr/>
          <p:nvPr/>
        </p:nvSpPr>
        <p:spPr>
          <a:xfrm>
            <a:off x="2724150" y="1009650"/>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7811" name="文本框 247810"/>
          <p:cNvSpPr txBox="1"/>
          <p:nvPr/>
        </p:nvSpPr>
        <p:spPr>
          <a:xfrm>
            <a:off x="152400" y="0"/>
            <a:ext cx="549275" cy="88900"/>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47812" name="文本框 247811"/>
          <p:cNvSpPr txBox="1"/>
          <p:nvPr/>
        </p:nvSpPr>
        <p:spPr>
          <a:xfrm>
            <a:off x="0" y="228600"/>
            <a:ext cx="549275" cy="88900"/>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47813" name="直接连接符 247812"/>
          <p:cNvSpPr/>
          <p:nvPr/>
        </p:nvSpPr>
        <p:spPr>
          <a:xfrm flipV="1">
            <a:off x="2209800" y="457200"/>
            <a:ext cx="4572000" cy="0"/>
          </a:xfrm>
          <a:prstGeom prst="line">
            <a:avLst/>
          </a:prstGeom>
          <a:ln w="9525" cap="flat" cmpd="sng">
            <a:solidFill>
              <a:schemeClr val="tx1"/>
            </a:solidFill>
            <a:prstDash val="solid"/>
            <a:headEnd type="none" w="med" len="med"/>
            <a:tailEnd type="none" w="med" len="med"/>
          </a:ln>
        </p:spPr>
      </p:sp>
      <p:sp>
        <p:nvSpPr>
          <p:cNvPr id="247814" name="文本框 247813"/>
          <p:cNvSpPr txBox="1"/>
          <p:nvPr/>
        </p:nvSpPr>
        <p:spPr>
          <a:xfrm>
            <a:off x="2463800" y="104775"/>
            <a:ext cx="4470400" cy="336550"/>
          </a:xfrm>
          <a:prstGeom prst="rect">
            <a:avLst/>
          </a:prstGeom>
          <a:noFill/>
          <a:ln w="9525">
            <a:noFill/>
          </a:ln>
        </p:spPr>
        <p:txBody>
          <a:bodyPr>
            <a:spAutoFit/>
          </a:bodyPr>
          <a:p>
            <a:pPr eaLnBrk="0" hangingPunct="0"/>
            <a:r>
              <a:rPr lang="en-US" altLang="zh-CN" sz="1600" dirty="0">
                <a:latin typeface="Times New Roman" panose="02020603050405020304" charset="0"/>
              </a:rPr>
              <a:t>  </a:t>
            </a:r>
            <a:r>
              <a:rPr lang="zh-CN" altLang="en-US" sz="1600" dirty="0">
                <a:latin typeface="Times New Roman" panose="02020603050405020304" charset="0"/>
              </a:rPr>
              <a:t>营销系统             法律顾问                  总经理</a:t>
            </a:r>
            <a:endParaRPr lang="zh-CN" altLang="en-US" sz="1600" dirty="0">
              <a:latin typeface="Times New Roman" panose="02020603050405020304" charset="0"/>
            </a:endParaRPr>
          </a:p>
        </p:txBody>
      </p:sp>
      <p:sp>
        <p:nvSpPr>
          <p:cNvPr id="247815" name="文本框 247814"/>
          <p:cNvSpPr txBox="1"/>
          <p:nvPr/>
        </p:nvSpPr>
        <p:spPr>
          <a:xfrm>
            <a:off x="0" y="0"/>
            <a:ext cx="428625" cy="2438400"/>
          </a:xfrm>
          <a:prstGeom prst="rect">
            <a:avLst/>
          </a:prstGeom>
          <a:solidFill>
            <a:srgbClr val="FFFF66"/>
          </a:solidFill>
          <a:ln w="9525">
            <a:noFill/>
          </a:ln>
        </p:spPr>
        <p:txBody>
          <a:bodyPr vert="eaVert">
            <a:spAutoFit/>
          </a:bodyPr>
          <a:p>
            <a:pPr algn="dist" eaLnBrk="0" hangingPunct="0"/>
            <a:r>
              <a:rPr lang="zh-CN" altLang="en-US" sz="1600" b="1" dirty="0">
                <a:solidFill>
                  <a:srgbClr val="0066FF"/>
                </a:solidFill>
                <a:latin typeface="Times New Roman" panose="02020603050405020304" charset="0"/>
              </a:rPr>
              <a:t>产品销售合同签审流程</a:t>
            </a:r>
            <a:endParaRPr lang="zh-CN" altLang="en-US" sz="1600" b="1">
              <a:solidFill>
                <a:srgbClr val="0066FF"/>
              </a:solidFill>
              <a:latin typeface="Times New Roman" panose="02020603050405020304" charset="0"/>
            </a:endParaRPr>
          </a:p>
        </p:txBody>
      </p:sp>
      <p:sp>
        <p:nvSpPr>
          <p:cNvPr id="247816" name="文本框 247815"/>
          <p:cNvSpPr txBox="1"/>
          <p:nvPr/>
        </p:nvSpPr>
        <p:spPr>
          <a:xfrm>
            <a:off x="2400300" y="571500"/>
            <a:ext cx="129540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片区经理或办公室草签合同</a:t>
            </a:r>
            <a:endParaRPr lang="zh-CN" altLang="en-US" sz="1200">
              <a:solidFill>
                <a:schemeClr val="accent2"/>
              </a:solidFill>
              <a:latin typeface="Times New Roman" panose="02020603050405020304" charset="0"/>
            </a:endParaRPr>
          </a:p>
        </p:txBody>
      </p:sp>
      <p:sp>
        <p:nvSpPr>
          <p:cNvPr id="247817" name="文本框 247816"/>
          <p:cNvSpPr txBox="1"/>
          <p:nvPr/>
        </p:nvSpPr>
        <p:spPr>
          <a:xfrm>
            <a:off x="4191000" y="1958975"/>
            <a:ext cx="7620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审核</a:t>
            </a:r>
            <a:endParaRPr lang="zh-CN" altLang="en-US" sz="1200">
              <a:solidFill>
                <a:schemeClr val="accent2"/>
              </a:solidFill>
              <a:latin typeface="Times New Roman" panose="02020603050405020304" charset="0"/>
            </a:endParaRPr>
          </a:p>
        </p:txBody>
      </p:sp>
      <p:sp>
        <p:nvSpPr>
          <p:cNvPr id="247818" name="直接连接符 247817"/>
          <p:cNvSpPr/>
          <p:nvPr/>
        </p:nvSpPr>
        <p:spPr>
          <a:xfrm flipV="1">
            <a:off x="3352800" y="1257300"/>
            <a:ext cx="914400" cy="3175"/>
          </a:xfrm>
          <a:prstGeom prst="line">
            <a:avLst/>
          </a:prstGeom>
          <a:ln w="9525" cap="flat" cmpd="sng">
            <a:solidFill>
              <a:schemeClr val="tx1"/>
            </a:solidFill>
            <a:prstDash val="solid"/>
            <a:headEnd type="none" w="med" len="med"/>
            <a:tailEnd type="triangle" w="med" len="med"/>
          </a:ln>
        </p:spPr>
      </p:sp>
      <p:sp>
        <p:nvSpPr>
          <p:cNvPr id="247819" name="流程图: 文档 247818"/>
          <p:cNvSpPr/>
          <p:nvPr/>
        </p:nvSpPr>
        <p:spPr>
          <a:xfrm>
            <a:off x="2667000" y="106997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合同</a:t>
            </a:r>
            <a:endParaRPr lang="zh-CN" altLang="en-US" sz="1200">
              <a:latin typeface="Times New Roman" panose="02020603050405020304" charset="0"/>
            </a:endParaRPr>
          </a:p>
        </p:txBody>
      </p:sp>
      <p:sp>
        <p:nvSpPr>
          <p:cNvPr id="247820" name="直接连接符 247819"/>
          <p:cNvSpPr/>
          <p:nvPr/>
        </p:nvSpPr>
        <p:spPr>
          <a:xfrm>
            <a:off x="4572000" y="1552575"/>
            <a:ext cx="0" cy="466725"/>
          </a:xfrm>
          <a:prstGeom prst="line">
            <a:avLst/>
          </a:prstGeom>
          <a:ln w="9525" cap="flat" cmpd="sng">
            <a:solidFill>
              <a:schemeClr val="tx1"/>
            </a:solidFill>
            <a:prstDash val="solid"/>
            <a:headEnd type="none" w="med" len="med"/>
            <a:tailEnd type="triangle" w="med" len="med"/>
          </a:ln>
        </p:spPr>
      </p:sp>
      <p:sp>
        <p:nvSpPr>
          <p:cNvPr id="247821" name="直接连接符 247820"/>
          <p:cNvSpPr/>
          <p:nvPr/>
        </p:nvSpPr>
        <p:spPr>
          <a:xfrm flipH="1">
            <a:off x="3352800" y="2108200"/>
            <a:ext cx="990600" cy="0"/>
          </a:xfrm>
          <a:prstGeom prst="line">
            <a:avLst/>
          </a:prstGeom>
          <a:ln w="9525" cap="flat" cmpd="sng">
            <a:solidFill>
              <a:schemeClr val="tx1"/>
            </a:solidFill>
            <a:prstDash val="solid"/>
            <a:headEnd type="none" w="med" len="med"/>
            <a:tailEnd type="triangle" w="med" len="med"/>
          </a:ln>
        </p:spPr>
      </p:sp>
      <p:sp>
        <p:nvSpPr>
          <p:cNvPr id="247822" name="直接连接符 247821"/>
          <p:cNvSpPr/>
          <p:nvPr/>
        </p:nvSpPr>
        <p:spPr>
          <a:xfrm>
            <a:off x="3048000" y="2532063"/>
            <a:ext cx="0" cy="554037"/>
          </a:xfrm>
          <a:prstGeom prst="line">
            <a:avLst/>
          </a:prstGeom>
          <a:ln w="9525" cap="flat" cmpd="sng">
            <a:solidFill>
              <a:schemeClr val="tx1"/>
            </a:solidFill>
            <a:prstDash val="solid"/>
            <a:headEnd type="none" w="med" len="med"/>
            <a:tailEnd type="triangle" w="med" len="med"/>
          </a:ln>
        </p:spPr>
      </p:sp>
      <p:sp>
        <p:nvSpPr>
          <p:cNvPr id="247823" name="直接连接符 247822"/>
          <p:cNvSpPr/>
          <p:nvPr/>
        </p:nvSpPr>
        <p:spPr>
          <a:xfrm>
            <a:off x="3048000" y="3594100"/>
            <a:ext cx="0" cy="652463"/>
          </a:xfrm>
          <a:prstGeom prst="line">
            <a:avLst/>
          </a:prstGeom>
          <a:ln w="9525" cap="flat" cmpd="sng">
            <a:solidFill>
              <a:schemeClr val="tx1"/>
            </a:solidFill>
            <a:prstDash val="solid"/>
            <a:headEnd type="none" w="med" len="med"/>
            <a:tailEnd type="triangle" w="med" len="med"/>
          </a:ln>
        </p:spPr>
      </p:sp>
      <p:sp>
        <p:nvSpPr>
          <p:cNvPr id="247824" name="流程图: 文档 247823"/>
          <p:cNvSpPr/>
          <p:nvPr/>
        </p:nvSpPr>
        <p:spPr>
          <a:xfrm>
            <a:off x="4319588" y="9493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7825" name="流程图: 文档 247824"/>
          <p:cNvSpPr/>
          <p:nvPr/>
        </p:nvSpPr>
        <p:spPr>
          <a:xfrm>
            <a:off x="4262438" y="100965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合同</a:t>
            </a:r>
            <a:endParaRPr lang="zh-CN" altLang="en-US" sz="1200">
              <a:latin typeface="Times New Roman" panose="02020603050405020304" charset="0"/>
            </a:endParaRPr>
          </a:p>
        </p:txBody>
      </p:sp>
      <p:sp>
        <p:nvSpPr>
          <p:cNvPr id="247826" name="流程图: 文档 247825"/>
          <p:cNvSpPr/>
          <p:nvPr/>
        </p:nvSpPr>
        <p:spPr>
          <a:xfrm>
            <a:off x="2738438" y="19462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7827" name="流程图: 文档 247826"/>
          <p:cNvSpPr/>
          <p:nvPr/>
        </p:nvSpPr>
        <p:spPr>
          <a:xfrm>
            <a:off x="2681288" y="20066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合同</a:t>
            </a:r>
            <a:endParaRPr lang="zh-CN" altLang="en-US" sz="1200">
              <a:latin typeface="Times New Roman" panose="02020603050405020304" charset="0"/>
            </a:endParaRPr>
          </a:p>
        </p:txBody>
      </p:sp>
      <p:sp>
        <p:nvSpPr>
          <p:cNvPr id="247828" name="文本框 247827"/>
          <p:cNvSpPr txBox="1"/>
          <p:nvPr/>
        </p:nvSpPr>
        <p:spPr>
          <a:xfrm>
            <a:off x="2590800" y="3078163"/>
            <a:ext cx="99060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销售部部长签审</a:t>
            </a:r>
            <a:endParaRPr lang="zh-CN" altLang="en-US" sz="1200">
              <a:solidFill>
                <a:schemeClr val="accent2"/>
              </a:solidFill>
              <a:latin typeface="Times New Roman" panose="02020603050405020304" charset="0"/>
            </a:endParaRPr>
          </a:p>
        </p:txBody>
      </p:sp>
      <p:sp>
        <p:nvSpPr>
          <p:cNvPr id="247829" name="文本框 247828"/>
          <p:cNvSpPr txBox="1"/>
          <p:nvPr/>
        </p:nvSpPr>
        <p:spPr>
          <a:xfrm>
            <a:off x="3340100" y="1041400"/>
            <a:ext cx="965200" cy="244475"/>
          </a:xfrm>
          <a:prstGeom prst="rect">
            <a:avLst/>
          </a:prstGeom>
          <a:noFill/>
          <a:ln w="9525">
            <a:noFill/>
          </a:ln>
        </p:spPr>
        <p:txBody>
          <a:bodyPr>
            <a:spAutoFit/>
          </a:bodyPr>
          <a:p>
            <a:pPr algn="ctr" eaLnBrk="0" hangingPunct="0"/>
            <a:r>
              <a:rPr lang="zh-CN" altLang="en-US" sz="1000" dirty="0">
                <a:solidFill>
                  <a:schemeClr val="accent2"/>
                </a:solidFill>
                <a:latin typeface="Times New Roman" panose="02020603050405020304" charset="0"/>
              </a:rPr>
              <a:t>非标合同</a:t>
            </a:r>
            <a:endParaRPr lang="zh-CN" altLang="en-US" sz="1000">
              <a:solidFill>
                <a:schemeClr val="accent2"/>
              </a:solidFill>
              <a:latin typeface="Times New Roman" panose="02020603050405020304" charset="0"/>
            </a:endParaRPr>
          </a:p>
        </p:txBody>
      </p:sp>
      <p:sp>
        <p:nvSpPr>
          <p:cNvPr id="247830" name="直接连接符 247829"/>
          <p:cNvSpPr/>
          <p:nvPr/>
        </p:nvSpPr>
        <p:spPr>
          <a:xfrm>
            <a:off x="3048000" y="1562100"/>
            <a:ext cx="0" cy="381000"/>
          </a:xfrm>
          <a:prstGeom prst="line">
            <a:avLst/>
          </a:prstGeom>
          <a:ln w="9525" cap="flat" cmpd="sng">
            <a:solidFill>
              <a:schemeClr val="tx1"/>
            </a:solidFill>
            <a:prstDash val="solid"/>
            <a:headEnd type="none" w="med" len="med"/>
            <a:tailEnd type="triangle" w="med" len="med"/>
          </a:ln>
        </p:spPr>
      </p:sp>
      <p:sp>
        <p:nvSpPr>
          <p:cNvPr id="247831" name="文本框 247830"/>
          <p:cNvSpPr txBox="1"/>
          <p:nvPr/>
        </p:nvSpPr>
        <p:spPr>
          <a:xfrm>
            <a:off x="2971800" y="1549400"/>
            <a:ext cx="736600" cy="244475"/>
          </a:xfrm>
          <a:prstGeom prst="rect">
            <a:avLst/>
          </a:prstGeom>
          <a:noFill/>
          <a:ln w="9525">
            <a:noFill/>
          </a:ln>
        </p:spPr>
        <p:txBody>
          <a:bodyPr>
            <a:spAutoFit/>
          </a:bodyPr>
          <a:p>
            <a:pPr algn="ctr" eaLnBrk="0" hangingPunct="0"/>
            <a:r>
              <a:rPr lang="zh-CN" altLang="en-US" sz="1000" dirty="0">
                <a:solidFill>
                  <a:schemeClr val="accent2"/>
                </a:solidFill>
                <a:latin typeface="Times New Roman" panose="02020603050405020304" charset="0"/>
              </a:rPr>
              <a:t>标准合同</a:t>
            </a:r>
            <a:endParaRPr lang="zh-CN" altLang="en-US" sz="1000">
              <a:solidFill>
                <a:schemeClr val="accent2"/>
              </a:solidFill>
              <a:latin typeface="Times New Roman" panose="02020603050405020304" charset="0"/>
            </a:endParaRPr>
          </a:p>
        </p:txBody>
      </p:sp>
      <p:sp>
        <p:nvSpPr>
          <p:cNvPr id="247832" name="文本框 247831"/>
          <p:cNvSpPr txBox="1"/>
          <p:nvPr/>
        </p:nvSpPr>
        <p:spPr>
          <a:xfrm>
            <a:off x="2552700" y="5922963"/>
            <a:ext cx="9906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执行</a:t>
            </a:r>
            <a:endParaRPr lang="zh-CN" altLang="en-US" sz="1200">
              <a:solidFill>
                <a:schemeClr val="accent2"/>
              </a:solidFill>
              <a:latin typeface="Times New Roman" panose="02020603050405020304" charset="0"/>
            </a:endParaRPr>
          </a:p>
        </p:txBody>
      </p:sp>
      <p:sp>
        <p:nvSpPr>
          <p:cNvPr id="247833" name="文本框 247832"/>
          <p:cNvSpPr txBox="1"/>
          <p:nvPr/>
        </p:nvSpPr>
        <p:spPr>
          <a:xfrm>
            <a:off x="2463800" y="4318000"/>
            <a:ext cx="12065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营销副总签审</a:t>
            </a:r>
            <a:endParaRPr lang="zh-CN" altLang="en-US" sz="1200">
              <a:solidFill>
                <a:schemeClr val="accent2"/>
              </a:solidFill>
              <a:latin typeface="Times New Roman" panose="02020603050405020304" charset="0"/>
            </a:endParaRPr>
          </a:p>
        </p:txBody>
      </p:sp>
      <p:sp>
        <p:nvSpPr>
          <p:cNvPr id="247834" name="文本框 247833"/>
          <p:cNvSpPr txBox="1"/>
          <p:nvPr/>
        </p:nvSpPr>
        <p:spPr>
          <a:xfrm>
            <a:off x="609600" y="2641600"/>
            <a:ext cx="2438400" cy="396875"/>
          </a:xfrm>
          <a:prstGeom prst="rect">
            <a:avLst/>
          </a:prstGeom>
          <a:noFill/>
          <a:ln w="9525">
            <a:noFill/>
          </a:ln>
        </p:spPr>
        <p:txBody>
          <a:bodyPr>
            <a:spAutoFit/>
          </a:bodyPr>
          <a:p>
            <a:pPr algn="ctr" eaLnBrk="0" hangingPunct="0"/>
            <a:r>
              <a:rPr lang="zh-CN" altLang="en-US" sz="1000" dirty="0">
                <a:solidFill>
                  <a:schemeClr val="accent2"/>
                </a:solidFill>
                <a:latin typeface="Times New Roman" panose="02020603050405020304" charset="0"/>
              </a:rPr>
              <a:t>产品价格</a:t>
            </a:r>
            <a:r>
              <a:rPr lang="en-US" altLang="zh-CN" sz="1000" dirty="0">
                <a:solidFill>
                  <a:schemeClr val="accent2"/>
                </a:solidFill>
                <a:latin typeface="Times New Roman" panose="02020603050405020304" charset="0"/>
              </a:rPr>
              <a:t>1000</a:t>
            </a:r>
            <a:r>
              <a:rPr lang="zh-CN" altLang="en-US" sz="1000" dirty="0">
                <a:solidFill>
                  <a:schemeClr val="accent2"/>
                </a:solidFill>
                <a:latin typeface="Times New Roman" panose="02020603050405020304" charset="0"/>
              </a:rPr>
              <a:t>元</a:t>
            </a:r>
            <a:r>
              <a:rPr lang="en-US" altLang="zh-CN" sz="1000" dirty="0">
                <a:solidFill>
                  <a:schemeClr val="accent2"/>
                </a:solidFill>
                <a:latin typeface="Times New Roman" panose="02020603050405020304" charset="0"/>
              </a:rPr>
              <a:t>/</a:t>
            </a:r>
            <a:r>
              <a:rPr lang="zh-CN" altLang="en-US" sz="1000" dirty="0">
                <a:solidFill>
                  <a:schemeClr val="accent2"/>
                </a:solidFill>
                <a:latin typeface="Times New Roman" panose="02020603050405020304" charset="0"/>
              </a:rPr>
              <a:t>吨以上，降价</a:t>
            </a:r>
            <a:r>
              <a:rPr lang="en-US" altLang="zh-CN" sz="1000" dirty="0">
                <a:solidFill>
                  <a:schemeClr val="accent2"/>
                </a:solidFill>
                <a:latin typeface="Times New Roman" panose="02020603050405020304" charset="0"/>
              </a:rPr>
              <a:t>1%</a:t>
            </a:r>
            <a:r>
              <a:rPr lang="zh-CN" altLang="en-US" sz="1000" dirty="0">
                <a:solidFill>
                  <a:schemeClr val="accent2"/>
                </a:solidFill>
                <a:latin typeface="Times New Roman" panose="02020603050405020304" charset="0"/>
              </a:rPr>
              <a:t>以下；产品价格</a:t>
            </a:r>
            <a:r>
              <a:rPr lang="en-US" altLang="zh-CN" sz="1000" dirty="0">
                <a:solidFill>
                  <a:schemeClr val="accent2"/>
                </a:solidFill>
                <a:latin typeface="Times New Roman" panose="02020603050405020304" charset="0"/>
              </a:rPr>
              <a:t>1000</a:t>
            </a:r>
            <a:r>
              <a:rPr lang="zh-CN" altLang="en-US" sz="1000" dirty="0">
                <a:solidFill>
                  <a:schemeClr val="accent2"/>
                </a:solidFill>
                <a:latin typeface="Times New Roman" panose="02020603050405020304" charset="0"/>
              </a:rPr>
              <a:t>元</a:t>
            </a:r>
            <a:r>
              <a:rPr lang="en-US" altLang="zh-CN" sz="1000" dirty="0">
                <a:solidFill>
                  <a:schemeClr val="accent2"/>
                </a:solidFill>
                <a:latin typeface="Times New Roman" panose="02020603050405020304" charset="0"/>
              </a:rPr>
              <a:t>/</a:t>
            </a:r>
            <a:r>
              <a:rPr lang="zh-CN" altLang="en-US" sz="1000" dirty="0">
                <a:solidFill>
                  <a:schemeClr val="accent2"/>
                </a:solidFill>
                <a:latin typeface="Times New Roman" panose="02020603050405020304" charset="0"/>
              </a:rPr>
              <a:t>吨以下，降价</a:t>
            </a:r>
            <a:r>
              <a:rPr lang="en-US" altLang="zh-CN" sz="1000" dirty="0">
                <a:solidFill>
                  <a:schemeClr val="accent2"/>
                </a:solidFill>
                <a:latin typeface="Times New Roman" panose="02020603050405020304" charset="0"/>
              </a:rPr>
              <a:t>2%</a:t>
            </a:r>
            <a:r>
              <a:rPr lang="zh-CN" altLang="en-US" sz="1000" dirty="0">
                <a:solidFill>
                  <a:schemeClr val="accent2"/>
                </a:solidFill>
                <a:latin typeface="Times New Roman" panose="02020603050405020304" charset="0"/>
              </a:rPr>
              <a:t>以下</a:t>
            </a:r>
            <a:endParaRPr lang="zh-CN" altLang="en-US" sz="1000">
              <a:solidFill>
                <a:schemeClr val="accent2"/>
              </a:solidFill>
              <a:latin typeface="Times New Roman" panose="02020603050405020304" charset="0"/>
            </a:endParaRPr>
          </a:p>
        </p:txBody>
      </p:sp>
      <p:sp>
        <p:nvSpPr>
          <p:cNvPr id="247835" name="流程图: 文档 247834"/>
          <p:cNvSpPr/>
          <p:nvPr/>
        </p:nvSpPr>
        <p:spPr>
          <a:xfrm>
            <a:off x="5846763" y="41910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7836" name="流程图: 文档 247835"/>
          <p:cNvSpPr/>
          <p:nvPr/>
        </p:nvSpPr>
        <p:spPr>
          <a:xfrm>
            <a:off x="5789613" y="42513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合同</a:t>
            </a:r>
            <a:endParaRPr lang="zh-CN" altLang="en-US" sz="1200">
              <a:latin typeface="Times New Roman" panose="02020603050405020304" charset="0"/>
            </a:endParaRPr>
          </a:p>
        </p:txBody>
      </p:sp>
      <p:sp>
        <p:nvSpPr>
          <p:cNvPr id="247837" name="直接连接符 247836"/>
          <p:cNvSpPr/>
          <p:nvPr/>
        </p:nvSpPr>
        <p:spPr>
          <a:xfrm>
            <a:off x="6170613" y="4743450"/>
            <a:ext cx="0" cy="381000"/>
          </a:xfrm>
          <a:prstGeom prst="line">
            <a:avLst/>
          </a:prstGeom>
          <a:ln w="9525" cap="flat" cmpd="sng">
            <a:solidFill>
              <a:schemeClr val="tx1"/>
            </a:solidFill>
            <a:prstDash val="solid"/>
            <a:headEnd type="none" w="med" len="med"/>
            <a:tailEnd type="triangle" w="med" len="med"/>
          </a:ln>
        </p:spPr>
      </p:sp>
      <p:sp>
        <p:nvSpPr>
          <p:cNvPr id="247838" name="文本框 247837"/>
          <p:cNvSpPr txBox="1"/>
          <p:nvPr/>
        </p:nvSpPr>
        <p:spPr>
          <a:xfrm>
            <a:off x="457200" y="3581400"/>
            <a:ext cx="2590800" cy="396875"/>
          </a:xfrm>
          <a:prstGeom prst="rect">
            <a:avLst/>
          </a:prstGeom>
          <a:noFill/>
          <a:ln w="9525">
            <a:noFill/>
          </a:ln>
        </p:spPr>
        <p:txBody>
          <a:bodyPr>
            <a:spAutoFit/>
          </a:bodyPr>
          <a:p>
            <a:pPr algn="ctr" eaLnBrk="0" hangingPunct="0"/>
            <a:r>
              <a:rPr lang="zh-CN" altLang="en-US" sz="1000" dirty="0">
                <a:solidFill>
                  <a:schemeClr val="accent2"/>
                </a:solidFill>
                <a:latin typeface="Times New Roman" panose="02020603050405020304" charset="0"/>
              </a:rPr>
              <a:t>产品价格</a:t>
            </a:r>
            <a:r>
              <a:rPr lang="en-US" altLang="zh-CN" sz="1000" dirty="0">
                <a:solidFill>
                  <a:schemeClr val="accent2"/>
                </a:solidFill>
                <a:latin typeface="Times New Roman" panose="02020603050405020304" charset="0"/>
              </a:rPr>
              <a:t>1000</a:t>
            </a:r>
            <a:r>
              <a:rPr lang="zh-CN" altLang="en-US" sz="1000" dirty="0">
                <a:solidFill>
                  <a:schemeClr val="accent2"/>
                </a:solidFill>
                <a:latin typeface="Times New Roman" panose="02020603050405020304" charset="0"/>
              </a:rPr>
              <a:t>元</a:t>
            </a:r>
            <a:r>
              <a:rPr lang="en-US" altLang="zh-CN" sz="1000" dirty="0">
                <a:solidFill>
                  <a:schemeClr val="accent2"/>
                </a:solidFill>
                <a:latin typeface="Times New Roman" panose="02020603050405020304" charset="0"/>
              </a:rPr>
              <a:t>/</a:t>
            </a:r>
            <a:r>
              <a:rPr lang="zh-CN" altLang="en-US" sz="1000" dirty="0">
                <a:solidFill>
                  <a:schemeClr val="accent2"/>
                </a:solidFill>
                <a:latin typeface="Times New Roman" panose="02020603050405020304" charset="0"/>
              </a:rPr>
              <a:t>吨以上，降价</a:t>
            </a:r>
            <a:r>
              <a:rPr lang="en-US" altLang="zh-CN" sz="1000" dirty="0">
                <a:solidFill>
                  <a:schemeClr val="accent2"/>
                </a:solidFill>
                <a:latin typeface="Times New Roman" panose="02020603050405020304" charset="0"/>
              </a:rPr>
              <a:t>1~2%</a:t>
            </a:r>
            <a:r>
              <a:rPr lang="zh-CN" altLang="en-US" sz="1000" dirty="0">
                <a:solidFill>
                  <a:schemeClr val="accent2"/>
                </a:solidFill>
                <a:latin typeface="Times New Roman" panose="02020603050405020304" charset="0"/>
              </a:rPr>
              <a:t>以下；产品价格</a:t>
            </a:r>
            <a:r>
              <a:rPr lang="en-US" altLang="zh-CN" sz="1000" dirty="0">
                <a:solidFill>
                  <a:schemeClr val="accent2"/>
                </a:solidFill>
                <a:latin typeface="Times New Roman" panose="02020603050405020304" charset="0"/>
              </a:rPr>
              <a:t>1000</a:t>
            </a:r>
            <a:r>
              <a:rPr lang="zh-CN" altLang="en-US" sz="1000" dirty="0">
                <a:solidFill>
                  <a:schemeClr val="accent2"/>
                </a:solidFill>
                <a:latin typeface="Times New Roman" panose="02020603050405020304" charset="0"/>
              </a:rPr>
              <a:t>元</a:t>
            </a:r>
            <a:r>
              <a:rPr lang="en-US" altLang="zh-CN" sz="1000" dirty="0">
                <a:solidFill>
                  <a:schemeClr val="accent2"/>
                </a:solidFill>
                <a:latin typeface="Times New Roman" panose="02020603050405020304" charset="0"/>
              </a:rPr>
              <a:t>/</a:t>
            </a:r>
            <a:r>
              <a:rPr lang="zh-CN" altLang="en-US" sz="1000" dirty="0">
                <a:solidFill>
                  <a:schemeClr val="accent2"/>
                </a:solidFill>
                <a:latin typeface="Times New Roman" panose="02020603050405020304" charset="0"/>
              </a:rPr>
              <a:t>吨以下，降价</a:t>
            </a:r>
            <a:r>
              <a:rPr lang="en-US" altLang="zh-CN" sz="1000" dirty="0">
                <a:solidFill>
                  <a:schemeClr val="accent2"/>
                </a:solidFill>
                <a:latin typeface="Times New Roman" panose="02020603050405020304" charset="0"/>
              </a:rPr>
              <a:t>2~3%</a:t>
            </a:r>
            <a:r>
              <a:rPr lang="zh-CN" altLang="en-US" sz="1000" dirty="0">
                <a:solidFill>
                  <a:schemeClr val="accent2"/>
                </a:solidFill>
                <a:latin typeface="Times New Roman" panose="02020603050405020304" charset="0"/>
              </a:rPr>
              <a:t>以下</a:t>
            </a:r>
            <a:endParaRPr lang="zh-CN" altLang="en-US" sz="1000">
              <a:solidFill>
                <a:schemeClr val="accent2"/>
              </a:solidFill>
              <a:latin typeface="Times New Roman" panose="02020603050405020304" charset="0"/>
            </a:endParaRPr>
          </a:p>
        </p:txBody>
      </p:sp>
      <p:sp>
        <p:nvSpPr>
          <p:cNvPr id="247839" name="直接连接符 247838"/>
          <p:cNvSpPr/>
          <p:nvPr/>
        </p:nvSpPr>
        <p:spPr>
          <a:xfrm>
            <a:off x="3581400" y="4495800"/>
            <a:ext cx="2209800" cy="0"/>
          </a:xfrm>
          <a:prstGeom prst="line">
            <a:avLst/>
          </a:prstGeom>
          <a:ln w="9525" cap="flat" cmpd="sng">
            <a:solidFill>
              <a:schemeClr val="tx1"/>
            </a:solidFill>
            <a:prstDash val="solid"/>
            <a:headEnd type="none" w="med" len="med"/>
            <a:tailEnd type="triangle" w="med" len="med"/>
          </a:ln>
        </p:spPr>
      </p:sp>
      <p:sp>
        <p:nvSpPr>
          <p:cNvPr id="247840" name="文本框 247839"/>
          <p:cNvSpPr txBox="1"/>
          <p:nvPr/>
        </p:nvSpPr>
        <p:spPr>
          <a:xfrm>
            <a:off x="4089400" y="4254500"/>
            <a:ext cx="965200" cy="244475"/>
          </a:xfrm>
          <a:prstGeom prst="rect">
            <a:avLst/>
          </a:prstGeom>
          <a:noFill/>
          <a:ln w="9525">
            <a:noFill/>
          </a:ln>
        </p:spPr>
        <p:txBody>
          <a:bodyPr>
            <a:spAutoFit/>
          </a:bodyPr>
          <a:p>
            <a:pPr algn="ctr" eaLnBrk="0" hangingPunct="0"/>
            <a:r>
              <a:rPr lang="zh-CN" altLang="en-US" sz="1000" dirty="0">
                <a:solidFill>
                  <a:schemeClr val="accent2"/>
                </a:solidFill>
                <a:latin typeface="Times New Roman" panose="02020603050405020304" charset="0"/>
              </a:rPr>
              <a:t>低于最低限价</a:t>
            </a:r>
            <a:endParaRPr lang="zh-CN" altLang="en-US" sz="1000">
              <a:solidFill>
                <a:schemeClr val="accent2"/>
              </a:solidFill>
              <a:latin typeface="Times New Roman" panose="02020603050405020304" charset="0"/>
            </a:endParaRPr>
          </a:p>
        </p:txBody>
      </p:sp>
      <p:sp>
        <p:nvSpPr>
          <p:cNvPr id="247841" name="文本框 247840"/>
          <p:cNvSpPr txBox="1"/>
          <p:nvPr/>
        </p:nvSpPr>
        <p:spPr>
          <a:xfrm>
            <a:off x="5676900" y="5105400"/>
            <a:ext cx="9906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终审</a:t>
            </a:r>
            <a:endParaRPr lang="zh-CN" altLang="en-US" sz="1200">
              <a:solidFill>
                <a:schemeClr val="accent2"/>
              </a:solidFill>
              <a:latin typeface="Times New Roman" panose="02020603050405020304" charset="0"/>
            </a:endParaRPr>
          </a:p>
        </p:txBody>
      </p:sp>
      <p:sp>
        <p:nvSpPr>
          <p:cNvPr id="247842" name="流程图: 文档 247841"/>
          <p:cNvSpPr/>
          <p:nvPr/>
        </p:nvSpPr>
        <p:spPr>
          <a:xfrm>
            <a:off x="2722563" y="50292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7843" name="流程图: 文档 247842"/>
          <p:cNvSpPr/>
          <p:nvPr/>
        </p:nvSpPr>
        <p:spPr>
          <a:xfrm>
            <a:off x="2665413" y="508952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合同</a:t>
            </a:r>
            <a:endParaRPr lang="zh-CN" altLang="en-US" sz="1200">
              <a:latin typeface="Times New Roman" panose="02020603050405020304" charset="0"/>
            </a:endParaRPr>
          </a:p>
        </p:txBody>
      </p:sp>
      <p:sp>
        <p:nvSpPr>
          <p:cNvPr id="247844" name="直接连接符 247843"/>
          <p:cNvSpPr/>
          <p:nvPr/>
        </p:nvSpPr>
        <p:spPr>
          <a:xfrm>
            <a:off x="3046413" y="5581650"/>
            <a:ext cx="0" cy="381000"/>
          </a:xfrm>
          <a:prstGeom prst="line">
            <a:avLst/>
          </a:prstGeom>
          <a:ln w="9525" cap="flat" cmpd="sng">
            <a:solidFill>
              <a:schemeClr val="tx1"/>
            </a:solidFill>
            <a:prstDash val="solid"/>
            <a:headEnd type="none" w="med" len="med"/>
            <a:tailEnd type="triangle" w="med" len="med"/>
          </a:ln>
        </p:spPr>
      </p:sp>
      <p:sp>
        <p:nvSpPr>
          <p:cNvPr id="247845" name="直接连接符 247844"/>
          <p:cNvSpPr/>
          <p:nvPr/>
        </p:nvSpPr>
        <p:spPr>
          <a:xfrm flipH="1">
            <a:off x="3327400" y="5257800"/>
            <a:ext cx="2540000" cy="0"/>
          </a:xfrm>
          <a:prstGeom prst="line">
            <a:avLst/>
          </a:prstGeom>
          <a:ln w="9525" cap="flat" cmpd="sng">
            <a:solidFill>
              <a:schemeClr val="tx1"/>
            </a:solidFill>
            <a:prstDash val="solid"/>
            <a:headEnd type="none" w="med" len="med"/>
            <a:tailEnd type="triangle" w="med" len="med"/>
          </a:ln>
        </p:spPr>
      </p:sp>
      <p:sp>
        <p:nvSpPr>
          <p:cNvPr id="247846" name="直接连接符 247845"/>
          <p:cNvSpPr/>
          <p:nvPr/>
        </p:nvSpPr>
        <p:spPr>
          <a:xfrm>
            <a:off x="3048000" y="4572000"/>
            <a:ext cx="0" cy="4572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8837" name="文本框 248836"/>
          <p:cNvSpPr txBox="1"/>
          <p:nvPr/>
        </p:nvSpPr>
        <p:spPr>
          <a:xfrm>
            <a:off x="152400" y="0"/>
            <a:ext cx="549275" cy="74613"/>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48838" name="文本框 248837"/>
          <p:cNvSpPr txBox="1"/>
          <p:nvPr/>
        </p:nvSpPr>
        <p:spPr>
          <a:xfrm>
            <a:off x="0" y="228600"/>
            <a:ext cx="549275" cy="74613"/>
          </a:xfrm>
          <a:prstGeom prst="rect">
            <a:avLst/>
          </a:prstGeom>
          <a:noFill/>
          <a:ln w="9525">
            <a:noFill/>
          </a:ln>
        </p:spPr>
        <p:txBody>
          <a:bodyPr vert="eaVert" anchor="t">
            <a:spAutoFit/>
          </a:bodyPr>
          <a:p>
            <a:pPr algn="ctr" eaLnBrk="0" hangingPunct="0"/>
            <a:endParaRPr dirty="0">
              <a:solidFill>
                <a:srgbClr val="0000FF"/>
              </a:solidFill>
              <a:latin typeface="Times New Roman" panose="02020603050405020304" charset="0"/>
            </a:endParaRPr>
          </a:p>
        </p:txBody>
      </p:sp>
      <p:sp>
        <p:nvSpPr>
          <p:cNvPr id="248839" name="直接连接符 248838"/>
          <p:cNvSpPr/>
          <p:nvPr/>
        </p:nvSpPr>
        <p:spPr>
          <a:xfrm flipV="1">
            <a:off x="1320800" y="457200"/>
            <a:ext cx="4267200" cy="0"/>
          </a:xfrm>
          <a:prstGeom prst="line">
            <a:avLst/>
          </a:prstGeom>
          <a:ln w="9525" cap="flat" cmpd="sng">
            <a:solidFill>
              <a:schemeClr val="tx1"/>
            </a:solidFill>
            <a:prstDash val="solid"/>
            <a:headEnd type="none" w="med" len="med"/>
            <a:tailEnd type="none" w="med" len="med"/>
          </a:ln>
        </p:spPr>
      </p:sp>
      <p:sp>
        <p:nvSpPr>
          <p:cNvPr id="248840" name="文本框 248839"/>
          <p:cNvSpPr txBox="1"/>
          <p:nvPr/>
        </p:nvSpPr>
        <p:spPr>
          <a:xfrm>
            <a:off x="1539875" y="122238"/>
            <a:ext cx="4343400" cy="336550"/>
          </a:xfrm>
          <a:prstGeom prst="rect">
            <a:avLst/>
          </a:prstGeom>
          <a:noFill/>
          <a:ln w="9525">
            <a:noFill/>
          </a:ln>
        </p:spPr>
        <p:txBody>
          <a:bodyPr>
            <a:spAutoFit/>
          </a:bodyPr>
          <a:p>
            <a:pPr eaLnBrk="0" hangingPunct="0"/>
            <a:r>
              <a:rPr lang="zh-CN" altLang="en-US" sz="1600" dirty="0">
                <a:latin typeface="Times New Roman" panose="02020603050405020304" charset="0"/>
              </a:rPr>
              <a:t>营销系统                 财务部                   总经理</a:t>
            </a:r>
            <a:endParaRPr lang="zh-CN" altLang="en-US" sz="1600" dirty="0">
              <a:latin typeface="Times New Roman" panose="02020603050405020304" charset="0"/>
            </a:endParaRPr>
          </a:p>
        </p:txBody>
      </p:sp>
      <p:sp>
        <p:nvSpPr>
          <p:cNvPr id="248841" name="文本框 248840"/>
          <p:cNvSpPr txBox="1"/>
          <p:nvPr/>
        </p:nvSpPr>
        <p:spPr>
          <a:xfrm>
            <a:off x="0" y="0"/>
            <a:ext cx="428625" cy="2667000"/>
          </a:xfrm>
          <a:prstGeom prst="rect">
            <a:avLst/>
          </a:prstGeom>
          <a:solidFill>
            <a:srgbClr val="FFFF66"/>
          </a:solidFill>
          <a:ln w="9525">
            <a:noFill/>
          </a:ln>
        </p:spPr>
        <p:txBody>
          <a:bodyPr vert="eaVert">
            <a:spAutoFit/>
          </a:bodyPr>
          <a:p>
            <a:pPr algn="dist" eaLnBrk="0" hangingPunct="0"/>
            <a:r>
              <a:rPr lang="zh-CN" altLang="en-US" sz="1600" b="1" dirty="0">
                <a:solidFill>
                  <a:srgbClr val="0066CC"/>
                </a:solidFill>
                <a:latin typeface="Times New Roman" panose="02020603050405020304" charset="0"/>
              </a:rPr>
              <a:t>产品销售报损签审流程</a:t>
            </a:r>
            <a:endParaRPr lang="zh-CN" altLang="en-US" sz="1600" b="1">
              <a:solidFill>
                <a:srgbClr val="0066CC"/>
              </a:solidFill>
              <a:latin typeface="Times New Roman" panose="02020603050405020304" charset="0"/>
            </a:endParaRPr>
          </a:p>
        </p:txBody>
      </p:sp>
      <p:sp>
        <p:nvSpPr>
          <p:cNvPr id="248842" name="流程图: 文档 248841"/>
          <p:cNvSpPr/>
          <p:nvPr/>
        </p:nvSpPr>
        <p:spPr>
          <a:xfrm>
            <a:off x="1435100" y="4953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货运</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记录</a:t>
            </a:r>
            <a:endParaRPr lang="zh-CN" altLang="en-US" sz="1200">
              <a:latin typeface="Times New Roman" panose="02020603050405020304" charset="0"/>
            </a:endParaRPr>
          </a:p>
        </p:txBody>
      </p:sp>
      <p:sp>
        <p:nvSpPr>
          <p:cNvPr id="248843" name="流程图: 文档 248842"/>
          <p:cNvSpPr/>
          <p:nvPr/>
        </p:nvSpPr>
        <p:spPr>
          <a:xfrm>
            <a:off x="2122488" y="485775"/>
            <a:ext cx="598487"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顾客过</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磅记录</a:t>
            </a:r>
            <a:endParaRPr lang="zh-CN" altLang="en-US" sz="1200">
              <a:latin typeface="Times New Roman" panose="02020603050405020304" charset="0"/>
            </a:endParaRPr>
          </a:p>
        </p:txBody>
      </p:sp>
      <p:sp>
        <p:nvSpPr>
          <p:cNvPr id="248844" name="流程图: 文档 248843"/>
          <p:cNvSpPr/>
          <p:nvPr/>
        </p:nvSpPr>
        <p:spPr>
          <a:xfrm>
            <a:off x="1435100" y="10287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化验</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报告</a:t>
            </a:r>
            <a:endParaRPr lang="zh-CN" altLang="en-US" sz="1200">
              <a:latin typeface="Times New Roman" panose="02020603050405020304" charset="0"/>
            </a:endParaRPr>
          </a:p>
        </p:txBody>
      </p:sp>
      <p:sp>
        <p:nvSpPr>
          <p:cNvPr id="248845" name="流程图: 文档 248844"/>
          <p:cNvSpPr/>
          <p:nvPr/>
        </p:nvSpPr>
        <p:spPr>
          <a:xfrm>
            <a:off x="2120900" y="1003300"/>
            <a:ext cx="598488" cy="4540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损失</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原因</a:t>
            </a:r>
            <a:endParaRPr lang="zh-CN" altLang="en-US" sz="1200">
              <a:latin typeface="Times New Roman" panose="02020603050405020304" charset="0"/>
            </a:endParaRPr>
          </a:p>
        </p:txBody>
      </p:sp>
      <p:sp>
        <p:nvSpPr>
          <p:cNvPr id="248846" name="文本框 248845"/>
          <p:cNvSpPr txBox="1"/>
          <p:nvPr/>
        </p:nvSpPr>
        <p:spPr>
          <a:xfrm>
            <a:off x="1320800" y="1625600"/>
            <a:ext cx="1514475"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销售部核实并填制报损申请表</a:t>
            </a:r>
            <a:endParaRPr lang="zh-CN" altLang="en-US" sz="1200">
              <a:solidFill>
                <a:schemeClr val="accent2"/>
              </a:solidFill>
              <a:latin typeface="Times New Roman" panose="02020603050405020304" charset="0"/>
            </a:endParaRPr>
          </a:p>
        </p:txBody>
      </p:sp>
      <p:sp>
        <p:nvSpPr>
          <p:cNvPr id="248847" name="流程图: 文档 248846"/>
          <p:cNvSpPr/>
          <p:nvPr/>
        </p:nvSpPr>
        <p:spPr>
          <a:xfrm>
            <a:off x="1754188" y="21082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报损</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申请表</a:t>
            </a:r>
            <a:endParaRPr lang="zh-CN" altLang="en-US" sz="1200">
              <a:latin typeface="Times New Roman" panose="02020603050405020304" charset="0"/>
            </a:endParaRPr>
          </a:p>
        </p:txBody>
      </p:sp>
      <p:sp>
        <p:nvSpPr>
          <p:cNvPr id="248848" name="文本框 248847"/>
          <p:cNvSpPr txBox="1"/>
          <p:nvPr/>
        </p:nvSpPr>
        <p:spPr>
          <a:xfrm>
            <a:off x="1654175" y="2705100"/>
            <a:ext cx="88900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片区经理签审</a:t>
            </a:r>
            <a:endParaRPr lang="zh-CN" altLang="en-US" sz="1200">
              <a:solidFill>
                <a:schemeClr val="accent2"/>
              </a:solidFill>
              <a:latin typeface="Times New Roman" panose="02020603050405020304" charset="0"/>
            </a:endParaRPr>
          </a:p>
        </p:txBody>
      </p:sp>
      <p:sp>
        <p:nvSpPr>
          <p:cNvPr id="248849" name="直接连接符 248848"/>
          <p:cNvSpPr/>
          <p:nvPr/>
        </p:nvSpPr>
        <p:spPr>
          <a:xfrm>
            <a:off x="2082800" y="1435100"/>
            <a:ext cx="0" cy="228600"/>
          </a:xfrm>
          <a:prstGeom prst="line">
            <a:avLst/>
          </a:prstGeom>
          <a:ln w="9525" cap="flat" cmpd="sng">
            <a:solidFill>
              <a:schemeClr val="tx1"/>
            </a:solidFill>
            <a:prstDash val="solid"/>
            <a:headEnd type="none" w="med" len="med"/>
            <a:tailEnd type="triangle" w="med" len="med"/>
          </a:ln>
        </p:spPr>
      </p:sp>
      <p:sp>
        <p:nvSpPr>
          <p:cNvPr id="248850" name="直接连接符 248849"/>
          <p:cNvSpPr/>
          <p:nvPr/>
        </p:nvSpPr>
        <p:spPr>
          <a:xfrm>
            <a:off x="2073275" y="2540000"/>
            <a:ext cx="0" cy="228600"/>
          </a:xfrm>
          <a:prstGeom prst="line">
            <a:avLst/>
          </a:prstGeom>
          <a:ln w="9525" cap="flat" cmpd="sng">
            <a:solidFill>
              <a:schemeClr val="tx1"/>
            </a:solidFill>
            <a:prstDash val="solid"/>
            <a:headEnd type="none" w="med" len="med"/>
            <a:tailEnd type="triangle" w="med" len="med"/>
          </a:ln>
        </p:spPr>
      </p:sp>
      <p:sp>
        <p:nvSpPr>
          <p:cNvPr id="248853" name="直接连接符 248852"/>
          <p:cNvSpPr/>
          <p:nvPr/>
        </p:nvSpPr>
        <p:spPr>
          <a:xfrm>
            <a:off x="5207000" y="5287963"/>
            <a:ext cx="0" cy="304800"/>
          </a:xfrm>
          <a:prstGeom prst="line">
            <a:avLst/>
          </a:prstGeom>
          <a:ln w="9525" cap="flat" cmpd="sng">
            <a:solidFill>
              <a:schemeClr val="tx1"/>
            </a:solidFill>
            <a:prstDash val="solid"/>
            <a:headEnd type="none" w="med" len="med"/>
            <a:tailEnd type="triangle" w="med" len="med"/>
          </a:ln>
        </p:spPr>
      </p:sp>
      <p:sp>
        <p:nvSpPr>
          <p:cNvPr id="248854" name="文本框 248853"/>
          <p:cNvSpPr txBox="1"/>
          <p:nvPr/>
        </p:nvSpPr>
        <p:spPr>
          <a:xfrm>
            <a:off x="4832350" y="5541963"/>
            <a:ext cx="75565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终审</a:t>
            </a:r>
            <a:endParaRPr lang="zh-CN" altLang="en-US" sz="1200">
              <a:solidFill>
                <a:schemeClr val="accent2"/>
              </a:solidFill>
              <a:latin typeface="Times New Roman" panose="02020603050405020304" charset="0"/>
            </a:endParaRPr>
          </a:p>
        </p:txBody>
      </p:sp>
      <p:sp>
        <p:nvSpPr>
          <p:cNvPr id="248857" name="文本框 248856"/>
          <p:cNvSpPr txBox="1"/>
          <p:nvPr/>
        </p:nvSpPr>
        <p:spPr>
          <a:xfrm>
            <a:off x="1577975" y="3378200"/>
            <a:ext cx="99060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销售部部长签审</a:t>
            </a:r>
            <a:endParaRPr lang="zh-CN" altLang="en-US" sz="1200">
              <a:solidFill>
                <a:schemeClr val="accent2"/>
              </a:solidFill>
              <a:latin typeface="Times New Roman" panose="02020603050405020304" charset="0"/>
            </a:endParaRPr>
          </a:p>
        </p:txBody>
      </p:sp>
      <p:sp>
        <p:nvSpPr>
          <p:cNvPr id="248858" name="直接连接符 248857"/>
          <p:cNvSpPr/>
          <p:nvPr/>
        </p:nvSpPr>
        <p:spPr>
          <a:xfrm>
            <a:off x="2073275" y="3179763"/>
            <a:ext cx="0" cy="228600"/>
          </a:xfrm>
          <a:prstGeom prst="line">
            <a:avLst/>
          </a:prstGeom>
          <a:ln w="9525" cap="flat" cmpd="sng">
            <a:solidFill>
              <a:schemeClr val="tx1"/>
            </a:solidFill>
            <a:prstDash val="solid"/>
            <a:headEnd type="none" w="med" len="med"/>
            <a:tailEnd type="triangle" w="med" len="med"/>
          </a:ln>
        </p:spPr>
      </p:sp>
      <p:sp>
        <p:nvSpPr>
          <p:cNvPr id="248859" name="直接连接符 248858"/>
          <p:cNvSpPr/>
          <p:nvPr/>
        </p:nvSpPr>
        <p:spPr>
          <a:xfrm>
            <a:off x="2590800" y="5054600"/>
            <a:ext cx="2286000" cy="0"/>
          </a:xfrm>
          <a:prstGeom prst="line">
            <a:avLst/>
          </a:prstGeom>
          <a:ln w="9525" cap="flat" cmpd="sng">
            <a:solidFill>
              <a:schemeClr val="tx1"/>
            </a:solidFill>
            <a:prstDash val="solid"/>
            <a:headEnd type="none" w="med" len="med"/>
            <a:tailEnd type="triangle" w="med" len="med"/>
          </a:ln>
        </p:spPr>
      </p:sp>
      <p:sp>
        <p:nvSpPr>
          <p:cNvPr id="248860" name="文本框 248859"/>
          <p:cNvSpPr txBox="1"/>
          <p:nvPr/>
        </p:nvSpPr>
        <p:spPr>
          <a:xfrm>
            <a:off x="1536700" y="4902200"/>
            <a:ext cx="11049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营销副总签审</a:t>
            </a:r>
            <a:endParaRPr lang="zh-CN" altLang="en-US" sz="1200">
              <a:solidFill>
                <a:schemeClr val="accent2"/>
              </a:solidFill>
              <a:latin typeface="Times New Roman" panose="02020603050405020304" charset="0"/>
            </a:endParaRPr>
          </a:p>
        </p:txBody>
      </p:sp>
      <p:sp>
        <p:nvSpPr>
          <p:cNvPr id="248861" name="直接连接符 248860"/>
          <p:cNvSpPr/>
          <p:nvPr/>
        </p:nvSpPr>
        <p:spPr>
          <a:xfrm>
            <a:off x="2082800" y="4578350"/>
            <a:ext cx="0" cy="355600"/>
          </a:xfrm>
          <a:prstGeom prst="line">
            <a:avLst/>
          </a:prstGeom>
          <a:ln w="9525" cap="flat" cmpd="sng">
            <a:solidFill>
              <a:schemeClr val="tx1"/>
            </a:solidFill>
            <a:prstDash val="solid"/>
            <a:headEnd type="none" w="med" len="med"/>
            <a:tailEnd type="triangle" w="med" len="med"/>
          </a:ln>
        </p:spPr>
      </p:sp>
      <p:sp>
        <p:nvSpPr>
          <p:cNvPr id="248864" name="文本框 248863"/>
          <p:cNvSpPr txBox="1"/>
          <p:nvPr/>
        </p:nvSpPr>
        <p:spPr>
          <a:xfrm>
            <a:off x="3054350" y="4826000"/>
            <a:ext cx="1104900" cy="244475"/>
          </a:xfrm>
          <a:prstGeom prst="rect">
            <a:avLst/>
          </a:prstGeom>
          <a:noFill/>
          <a:ln w="9525">
            <a:noFill/>
          </a:ln>
        </p:spPr>
        <p:txBody>
          <a:bodyPr>
            <a:spAutoFit/>
          </a:bodyPr>
          <a:p>
            <a:pPr algn="ctr" eaLnBrk="0" hangingPunct="0"/>
            <a:r>
              <a:rPr lang="en-US" altLang="zh-CN" sz="1000" dirty="0">
                <a:solidFill>
                  <a:schemeClr val="accent2"/>
                </a:solidFill>
                <a:latin typeface="Times New Roman" panose="02020603050405020304" charset="0"/>
              </a:rPr>
              <a:t>5000</a:t>
            </a:r>
            <a:r>
              <a:rPr lang="zh-CN" altLang="en-US" sz="1000" dirty="0">
                <a:solidFill>
                  <a:schemeClr val="accent2"/>
                </a:solidFill>
                <a:latin typeface="Times New Roman" panose="02020603050405020304" charset="0"/>
              </a:rPr>
              <a:t>元以上</a:t>
            </a:r>
            <a:endParaRPr lang="zh-CN" altLang="en-US" sz="1000">
              <a:solidFill>
                <a:schemeClr val="accent2"/>
              </a:solidFill>
              <a:latin typeface="Times New Roman" panose="02020603050405020304" charset="0"/>
            </a:endParaRPr>
          </a:p>
        </p:txBody>
      </p:sp>
      <p:sp>
        <p:nvSpPr>
          <p:cNvPr id="248865" name="直接连接符 248864"/>
          <p:cNvSpPr/>
          <p:nvPr/>
        </p:nvSpPr>
        <p:spPr>
          <a:xfrm>
            <a:off x="3603625" y="5994400"/>
            <a:ext cx="0" cy="304800"/>
          </a:xfrm>
          <a:prstGeom prst="line">
            <a:avLst/>
          </a:prstGeom>
          <a:ln w="9525" cap="flat" cmpd="sng">
            <a:solidFill>
              <a:schemeClr val="tx1"/>
            </a:solidFill>
            <a:prstDash val="solid"/>
            <a:headEnd type="none" w="med" len="med"/>
            <a:tailEnd type="triangle" w="med" len="med"/>
          </a:ln>
        </p:spPr>
      </p:sp>
      <p:sp>
        <p:nvSpPr>
          <p:cNvPr id="248866" name="文本框 248865"/>
          <p:cNvSpPr txBox="1"/>
          <p:nvPr/>
        </p:nvSpPr>
        <p:spPr>
          <a:xfrm>
            <a:off x="3000375" y="6261100"/>
            <a:ext cx="1216025"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财务记帐</a:t>
            </a:r>
            <a:endParaRPr lang="zh-CN" altLang="en-US" sz="1200">
              <a:solidFill>
                <a:schemeClr val="accent2"/>
              </a:solidFill>
              <a:latin typeface="Times New Roman" panose="02020603050405020304" charset="0"/>
            </a:endParaRPr>
          </a:p>
        </p:txBody>
      </p:sp>
      <p:sp>
        <p:nvSpPr>
          <p:cNvPr id="248867" name="直接连接符 248866"/>
          <p:cNvSpPr/>
          <p:nvPr/>
        </p:nvSpPr>
        <p:spPr>
          <a:xfrm>
            <a:off x="2082800" y="5715000"/>
            <a:ext cx="1219200" cy="0"/>
          </a:xfrm>
          <a:prstGeom prst="line">
            <a:avLst/>
          </a:prstGeom>
          <a:ln w="9525" cap="flat" cmpd="sng">
            <a:solidFill>
              <a:schemeClr val="tx1"/>
            </a:solidFill>
            <a:prstDash val="solid"/>
            <a:headEnd type="none" w="med" len="med"/>
            <a:tailEnd type="triangle" w="med" len="med"/>
          </a:ln>
        </p:spPr>
      </p:sp>
      <p:sp>
        <p:nvSpPr>
          <p:cNvPr id="248868" name="直接连接符 248867"/>
          <p:cNvSpPr/>
          <p:nvPr/>
        </p:nvSpPr>
        <p:spPr>
          <a:xfrm flipV="1">
            <a:off x="2082800" y="5181600"/>
            <a:ext cx="0" cy="533400"/>
          </a:xfrm>
          <a:prstGeom prst="line">
            <a:avLst/>
          </a:prstGeom>
          <a:ln w="9525" cap="flat" cmpd="sng">
            <a:solidFill>
              <a:schemeClr val="tx1"/>
            </a:solidFill>
            <a:prstDash val="solid"/>
            <a:headEnd type="none" w="med" len="med"/>
            <a:tailEnd type="none" w="med" len="med"/>
          </a:ln>
        </p:spPr>
      </p:sp>
      <p:sp>
        <p:nvSpPr>
          <p:cNvPr id="248869" name="流程图: 文档 248868"/>
          <p:cNvSpPr/>
          <p:nvPr/>
        </p:nvSpPr>
        <p:spPr>
          <a:xfrm>
            <a:off x="1922463" y="40386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0" name="流程图: 文档 248869"/>
          <p:cNvSpPr/>
          <p:nvPr/>
        </p:nvSpPr>
        <p:spPr>
          <a:xfrm>
            <a:off x="1871663" y="40767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1" name="流程图: 文档 248870"/>
          <p:cNvSpPr/>
          <p:nvPr/>
        </p:nvSpPr>
        <p:spPr>
          <a:xfrm>
            <a:off x="1817688" y="4110038"/>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2" name="流程图: 文档 248871"/>
          <p:cNvSpPr/>
          <p:nvPr/>
        </p:nvSpPr>
        <p:spPr>
          <a:xfrm>
            <a:off x="1782763" y="41529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报损</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申请表</a:t>
            </a:r>
            <a:endParaRPr lang="zh-CN" altLang="en-US" sz="1200">
              <a:latin typeface="Times New Roman" panose="02020603050405020304" charset="0"/>
            </a:endParaRPr>
          </a:p>
        </p:txBody>
      </p:sp>
      <p:sp>
        <p:nvSpPr>
          <p:cNvPr id="248873" name="流程图: 文档 248872"/>
          <p:cNvSpPr/>
          <p:nvPr/>
        </p:nvSpPr>
        <p:spPr>
          <a:xfrm>
            <a:off x="5011738" y="4754563"/>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4" name="流程图: 文档 248873"/>
          <p:cNvSpPr/>
          <p:nvPr/>
        </p:nvSpPr>
        <p:spPr>
          <a:xfrm>
            <a:off x="4960938" y="4792663"/>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5" name="流程图: 文档 248874"/>
          <p:cNvSpPr/>
          <p:nvPr/>
        </p:nvSpPr>
        <p:spPr>
          <a:xfrm>
            <a:off x="4932363" y="48260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6" name="流程图: 文档 248875"/>
          <p:cNvSpPr/>
          <p:nvPr/>
        </p:nvSpPr>
        <p:spPr>
          <a:xfrm>
            <a:off x="4872038" y="4868863"/>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报损</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申请表</a:t>
            </a:r>
            <a:endParaRPr lang="zh-CN" altLang="en-US" sz="1200">
              <a:latin typeface="Times New Roman" panose="02020603050405020304" charset="0"/>
            </a:endParaRPr>
          </a:p>
        </p:txBody>
      </p:sp>
      <p:sp>
        <p:nvSpPr>
          <p:cNvPr id="248877" name="流程图: 文档 248876"/>
          <p:cNvSpPr/>
          <p:nvPr/>
        </p:nvSpPr>
        <p:spPr>
          <a:xfrm>
            <a:off x="3446463" y="54483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8" name="流程图: 文档 248877"/>
          <p:cNvSpPr/>
          <p:nvPr/>
        </p:nvSpPr>
        <p:spPr>
          <a:xfrm>
            <a:off x="3395663" y="54864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79" name="流程图: 文档 248878"/>
          <p:cNvSpPr/>
          <p:nvPr/>
        </p:nvSpPr>
        <p:spPr>
          <a:xfrm>
            <a:off x="3341688" y="5519738"/>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endParaRPr sz="1200" dirty="0">
              <a:latin typeface="Times New Roman" panose="02020603050405020304" charset="0"/>
            </a:endParaRPr>
          </a:p>
        </p:txBody>
      </p:sp>
      <p:sp>
        <p:nvSpPr>
          <p:cNvPr id="248880" name="流程图: 文档 248879"/>
          <p:cNvSpPr/>
          <p:nvPr/>
        </p:nvSpPr>
        <p:spPr>
          <a:xfrm>
            <a:off x="3306763" y="5562600"/>
            <a:ext cx="598487"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报损</a:t>
            </a:r>
            <a:endParaRPr lang="zh-CN" altLang="en-US" sz="1200" dirty="0">
              <a:latin typeface="Times New Roman" panose="02020603050405020304" charset="0"/>
            </a:endParaRPr>
          </a:p>
          <a:p>
            <a:pPr algn="ctr" eaLnBrk="0" hangingPunct="0"/>
            <a:r>
              <a:rPr lang="zh-CN" altLang="en-US" sz="1200" dirty="0">
                <a:latin typeface="Times New Roman" panose="02020603050405020304" charset="0"/>
              </a:rPr>
              <a:t>申请表</a:t>
            </a:r>
            <a:endParaRPr lang="zh-CN" altLang="en-US" sz="1200">
              <a:latin typeface="Times New Roman" panose="02020603050405020304" charset="0"/>
            </a:endParaRPr>
          </a:p>
        </p:txBody>
      </p:sp>
      <p:sp>
        <p:nvSpPr>
          <p:cNvPr id="248881" name="直接连接符 248880"/>
          <p:cNvSpPr/>
          <p:nvPr/>
        </p:nvSpPr>
        <p:spPr>
          <a:xfrm flipH="1">
            <a:off x="4064000" y="5676900"/>
            <a:ext cx="914400" cy="0"/>
          </a:xfrm>
          <a:prstGeom prst="line">
            <a:avLst/>
          </a:prstGeom>
          <a:ln w="9525" cap="flat" cmpd="sng">
            <a:solidFill>
              <a:schemeClr val="tx1"/>
            </a:solidFill>
            <a:prstDash val="solid"/>
            <a:headEnd type="none" w="med" len="med"/>
            <a:tailEnd type="triangle" w="med" len="med"/>
          </a:ln>
        </p:spPr>
      </p:sp>
      <p:sp>
        <p:nvSpPr>
          <p:cNvPr id="248884" name="直接连接符 248883"/>
          <p:cNvSpPr/>
          <p:nvPr/>
        </p:nvSpPr>
        <p:spPr>
          <a:xfrm>
            <a:off x="2057400" y="3810000"/>
            <a:ext cx="0" cy="2286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84" name="文本框 174083"/>
          <p:cNvSpPr txBox="1"/>
          <p:nvPr/>
        </p:nvSpPr>
        <p:spPr>
          <a:xfrm>
            <a:off x="0" y="0"/>
            <a:ext cx="428625" cy="33528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干部竞聘录用程序</a:t>
            </a:r>
            <a:endParaRPr lang="zh-CN" altLang="en-US" sz="1600" b="1" dirty="0">
              <a:solidFill>
                <a:schemeClr val="accent2"/>
              </a:solidFill>
              <a:latin typeface="Times New Roman" panose="02020603050405020304" charset="0"/>
            </a:endParaRPr>
          </a:p>
        </p:txBody>
      </p:sp>
      <p:sp>
        <p:nvSpPr>
          <p:cNvPr id="174085" name="文本框 174084"/>
          <p:cNvSpPr txBox="1"/>
          <p:nvPr/>
        </p:nvSpPr>
        <p:spPr>
          <a:xfrm>
            <a:off x="2667000" y="166688"/>
            <a:ext cx="5372100"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人事行政 部                   总经理　　　　　　集团总裁</a:t>
            </a:r>
            <a:endParaRPr lang="zh-CN" altLang="en-US" sz="1600" dirty="0">
              <a:latin typeface="Times New Roman" panose="02020603050405020304" charset="0"/>
            </a:endParaRPr>
          </a:p>
        </p:txBody>
      </p:sp>
      <p:sp>
        <p:nvSpPr>
          <p:cNvPr id="174086" name="直接连接符 174085"/>
          <p:cNvSpPr/>
          <p:nvPr/>
        </p:nvSpPr>
        <p:spPr>
          <a:xfrm>
            <a:off x="762000" y="457200"/>
            <a:ext cx="6815138" cy="0"/>
          </a:xfrm>
          <a:prstGeom prst="line">
            <a:avLst/>
          </a:prstGeom>
          <a:ln w="9525" cap="flat" cmpd="sng">
            <a:solidFill>
              <a:schemeClr val="tx1"/>
            </a:solidFill>
            <a:prstDash val="solid"/>
            <a:headEnd type="none" w="med" len="med"/>
            <a:tailEnd type="none" w="med" len="med"/>
          </a:ln>
        </p:spPr>
      </p:sp>
      <p:sp>
        <p:nvSpPr>
          <p:cNvPr id="174087" name="文本框 174086"/>
          <p:cNvSpPr txBox="1"/>
          <p:nvPr/>
        </p:nvSpPr>
        <p:spPr>
          <a:xfrm>
            <a:off x="2695575" y="571500"/>
            <a:ext cx="1181100"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拟制竞聘方案并与用人单位实施竞聘</a:t>
            </a:r>
            <a:endParaRPr lang="zh-CN" altLang="en-US" sz="1200" dirty="0">
              <a:solidFill>
                <a:schemeClr val="accent2"/>
              </a:solidFill>
              <a:latin typeface="Times New Roman" panose="02020603050405020304" charset="0"/>
            </a:endParaRPr>
          </a:p>
        </p:txBody>
      </p:sp>
      <p:sp>
        <p:nvSpPr>
          <p:cNvPr id="174088" name="直接连接符 174087"/>
          <p:cNvSpPr/>
          <p:nvPr/>
        </p:nvSpPr>
        <p:spPr>
          <a:xfrm>
            <a:off x="3309938" y="1190625"/>
            <a:ext cx="0" cy="409575"/>
          </a:xfrm>
          <a:prstGeom prst="line">
            <a:avLst/>
          </a:prstGeom>
          <a:ln w="9525" cap="flat" cmpd="sng">
            <a:solidFill>
              <a:schemeClr val="tx1"/>
            </a:solidFill>
            <a:prstDash val="solid"/>
            <a:headEnd type="none" w="med" len="med"/>
            <a:tailEnd type="triangle" w="med" len="med"/>
          </a:ln>
        </p:spPr>
      </p:sp>
      <p:sp>
        <p:nvSpPr>
          <p:cNvPr id="174089" name="文本框 174088"/>
          <p:cNvSpPr txBox="1"/>
          <p:nvPr/>
        </p:nvSpPr>
        <p:spPr>
          <a:xfrm>
            <a:off x="2905125" y="1581150"/>
            <a:ext cx="879475"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汇总材料并填制</a:t>
            </a:r>
            <a:endParaRPr lang="zh-CN" altLang="en-US" sz="1200" dirty="0">
              <a:solidFill>
                <a:schemeClr val="accent2"/>
              </a:solidFill>
              <a:latin typeface="Times New Roman" panose="02020603050405020304" charset="0"/>
            </a:endParaRPr>
          </a:p>
        </p:txBody>
      </p:sp>
      <p:sp>
        <p:nvSpPr>
          <p:cNvPr id="174090" name="流程图: 文档 174089"/>
          <p:cNvSpPr/>
          <p:nvPr/>
        </p:nvSpPr>
        <p:spPr>
          <a:xfrm>
            <a:off x="3016250" y="2098675"/>
            <a:ext cx="598488"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4091" name="直接连接符 174090"/>
          <p:cNvSpPr/>
          <p:nvPr/>
        </p:nvSpPr>
        <p:spPr>
          <a:xfrm>
            <a:off x="3309938" y="2697163"/>
            <a:ext cx="0" cy="304800"/>
          </a:xfrm>
          <a:prstGeom prst="line">
            <a:avLst/>
          </a:prstGeom>
          <a:ln w="9525" cap="flat" cmpd="sng">
            <a:solidFill>
              <a:schemeClr val="tx1"/>
            </a:solidFill>
            <a:prstDash val="solid"/>
            <a:headEnd type="none" w="med" len="med"/>
            <a:tailEnd type="triangle" w="med" len="med"/>
          </a:ln>
        </p:spPr>
      </p:sp>
      <p:sp>
        <p:nvSpPr>
          <p:cNvPr id="174092" name="文本框 174091"/>
          <p:cNvSpPr txBox="1"/>
          <p:nvPr/>
        </p:nvSpPr>
        <p:spPr>
          <a:xfrm>
            <a:off x="2905125" y="3519488"/>
            <a:ext cx="862013"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174094" name="流程图: 文档 174093"/>
          <p:cNvSpPr/>
          <p:nvPr/>
        </p:nvSpPr>
        <p:spPr>
          <a:xfrm>
            <a:off x="4833938" y="3636963"/>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4095" name="直接连接符 174094"/>
          <p:cNvSpPr/>
          <p:nvPr/>
        </p:nvSpPr>
        <p:spPr>
          <a:xfrm>
            <a:off x="5138738" y="4165600"/>
            <a:ext cx="0" cy="304800"/>
          </a:xfrm>
          <a:prstGeom prst="line">
            <a:avLst/>
          </a:prstGeom>
          <a:ln w="9525" cap="flat" cmpd="sng">
            <a:solidFill>
              <a:schemeClr val="tx1"/>
            </a:solidFill>
            <a:prstDash val="solid"/>
            <a:headEnd type="none" w="med" len="med"/>
            <a:tailEnd type="triangle" w="med" len="med"/>
          </a:ln>
        </p:spPr>
      </p:sp>
      <p:sp>
        <p:nvSpPr>
          <p:cNvPr id="174096" name="文本框 174095"/>
          <p:cNvSpPr txBox="1"/>
          <p:nvPr/>
        </p:nvSpPr>
        <p:spPr>
          <a:xfrm>
            <a:off x="4876800" y="4403725"/>
            <a:ext cx="566738"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签审</a:t>
            </a:r>
            <a:endParaRPr lang="zh-CN" altLang="en-US" sz="1200" dirty="0">
              <a:solidFill>
                <a:schemeClr val="accent2"/>
              </a:solidFill>
              <a:latin typeface="Times New Roman" panose="02020603050405020304" charset="0"/>
            </a:endParaRPr>
          </a:p>
        </p:txBody>
      </p:sp>
      <p:sp>
        <p:nvSpPr>
          <p:cNvPr id="174097" name="直接连接符 174096"/>
          <p:cNvSpPr/>
          <p:nvPr/>
        </p:nvSpPr>
        <p:spPr>
          <a:xfrm>
            <a:off x="3309938" y="4022725"/>
            <a:ext cx="1524000" cy="0"/>
          </a:xfrm>
          <a:prstGeom prst="line">
            <a:avLst/>
          </a:prstGeom>
          <a:ln w="9525" cap="flat" cmpd="sng">
            <a:solidFill>
              <a:schemeClr val="tx1"/>
            </a:solidFill>
            <a:prstDash val="solid"/>
            <a:headEnd type="none" w="med" len="med"/>
            <a:tailEnd type="triangle" w="med" len="med"/>
          </a:ln>
        </p:spPr>
      </p:sp>
      <p:sp>
        <p:nvSpPr>
          <p:cNvPr id="174098" name="流程图: 文档 174097"/>
          <p:cNvSpPr/>
          <p:nvPr/>
        </p:nvSpPr>
        <p:spPr>
          <a:xfrm>
            <a:off x="3005138" y="51212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4099" name="直接连接符 174098"/>
          <p:cNvSpPr/>
          <p:nvPr/>
        </p:nvSpPr>
        <p:spPr>
          <a:xfrm>
            <a:off x="3295650" y="5678488"/>
            <a:ext cx="0" cy="304800"/>
          </a:xfrm>
          <a:prstGeom prst="line">
            <a:avLst/>
          </a:prstGeom>
          <a:ln w="9525" cap="flat" cmpd="sng">
            <a:solidFill>
              <a:schemeClr val="tx1"/>
            </a:solidFill>
            <a:prstDash val="solid"/>
            <a:headEnd type="none" w="med" len="med"/>
            <a:tailEnd type="triangle" w="med" len="med"/>
          </a:ln>
        </p:spPr>
      </p:sp>
      <p:sp>
        <p:nvSpPr>
          <p:cNvPr id="174100" name="文本框 174099"/>
          <p:cNvSpPr txBox="1"/>
          <p:nvPr/>
        </p:nvSpPr>
        <p:spPr>
          <a:xfrm>
            <a:off x="2738438" y="5973763"/>
            <a:ext cx="11430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发文、存档</a:t>
            </a:r>
            <a:endParaRPr lang="zh-CN" altLang="en-US" sz="1200" dirty="0">
              <a:solidFill>
                <a:schemeClr val="accent2"/>
              </a:solidFill>
              <a:latin typeface="Times New Roman" panose="02020603050405020304" charset="0"/>
            </a:endParaRPr>
          </a:p>
        </p:txBody>
      </p:sp>
      <p:sp>
        <p:nvSpPr>
          <p:cNvPr id="174101" name="直接连接符 174100"/>
          <p:cNvSpPr/>
          <p:nvPr/>
        </p:nvSpPr>
        <p:spPr>
          <a:xfrm flipH="1">
            <a:off x="3386138" y="4556125"/>
            <a:ext cx="1447800" cy="0"/>
          </a:xfrm>
          <a:prstGeom prst="line">
            <a:avLst/>
          </a:prstGeom>
          <a:ln w="9525" cap="flat" cmpd="sng">
            <a:solidFill>
              <a:schemeClr val="tx1"/>
            </a:solidFill>
            <a:prstDash val="solid"/>
            <a:headEnd type="none" w="med" len="med"/>
            <a:tailEnd type="triangle" w="med" len="med"/>
          </a:ln>
        </p:spPr>
      </p:sp>
      <p:sp>
        <p:nvSpPr>
          <p:cNvPr id="174103" name="文本框 174102"/>
          <p:cNvSpPr txBox="1"/>
          <p:nvPr/>
        </p:nvSpPr>
        <p:spPr>
          <a:xfrm>
            <a:off x="985838" y="1117600"/>
            <a:ext cx="1122362"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竞聘评审小组评分和讨论</a:t>
            </a:r>
            <a:endParaRPr lang="zh-CN" altLang="en-US" sz="1200">
              <a:solidFill>
                <a:schemeClr val="accent2"/>
              </a:solidFill>
              <a:latin typeface="Times New Roman" panose="02020603050405020304" charset="0"/>
            </a:endParaRPr>
          </a:p>
        </p:txBody>
      </p:sp>
      <p:sp>
        <p:nvSpPr>
          <p:cNvPr id="174104" name="直接连接符 174103"/>
          <p:cNvSpPr/>
          <p:nvPr/>
        </p:nvSpPr>
        <p:spPr>
          <a:xfrm flipV="1">
            <a:off x="1976438" y="1371600"/>
            <a:ext cx="1295400" cy="0"/>
          </a:xfrm>
          <a:prstGeom prst="line">
            <a:avLst/>
          </a:prstGeom>
          <a:ln w="9525" cap="flat" cmpd="sng">
            <a:solidFill>
              <a:schemeClr val="tx1"/>
            </a:solidFill>
            <a:prstDash val="solid"/>
            <a:headEnd type="none" w="med" len="med"/>
            <a:tailEnd type="triangle" w="med" len="med"/>
          </a:ln>
        </p:spPr>
      </p:sp>
      <p:sp>
        <p:nvSpPr>
          <p:cNvPr id="174107" name="文本框 174106"/>
          <p:cNvSpPr txBox="1"/>
          <p:nvPr/>
        </p:nvSpPr>
        <p:spPr>
          <a:xfrm>
            <a:off x="3475038" y="3773488"/>
            <a:ext cx="13716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部长、经理级</a:t>
            </a:r>
            <a:endParaRPr lang="zh-CN" altLang="en-US" sz="1200">
              <a:latin typeface="Times New Roman" panose="02020603050405020304" charset="0"/>
            </a:endParaRPr>
          </a:p>
        </p:txBody>
      </p:sp>
      <p:sp>
        <p:nvSpPr>
          <p:cNvPr id="174108" name="文本框 174107"/>
          <p:cNvSpPr txBox="1"/>
          <p:nvPr/>
        </p:nvSpPr>
        <p:spPr>
          <a:xfrm>
            <a:off x="2903538" y="3001963"/>
            <a:ext cx="862012"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74109" name="直接连接符 174108"/>
          <p:cNvSpPr/>
          <p:nvPr/>
        </p:nvSpPr>
        <p:spPr>
          <a:xfrm>
            <a:off x="3309938" y="3255963"/>
            <a:ext cx="0" cy="304800"/>
          </a:xfrm>
          <a:prstGeom prst="line">
            <a:avLst/>
          </a:prstGeom>
          <a:ln w="9525" cap="flat" cmpd="sng">
            <a:solidFill>
              <a:schemeClr val="tx1"/>
            </a:solidFill>
            <a:prstDash val="solid"/>
            <a:headEnd type="none" w="med" len="med"/>
            <a:tailEnd type="triangle" w="med" len="med"/>
          </a:ln>
        </p:spPr>
      </p:sp>
      <p:sp>
        <p:nvSpPr>
          <p:cNvPr id="174110" name="直接连接符 174109"/>
          <p:cNvSpPr/>
          <p:nvPr/>
        </p:nvSpPr>
        <p:spPr>
          <a:xfrm>
            <a:off x="3309938" y="3789363"/>
            <a:ext cx="0" cy="1265237"/>
          </a:xfrm>
          <a:prstGeom prst="line">
            <a:avLst/>
          </a:prstGeom>
          <a:ln w="9525" cap="flat" cmpd="sng">
            <a:solidFill>
              <a:schemeClr val="tx1"/>
            </a:solidFill>
            <a:prstDash val="solid"/>
            <a:headEnd type="none" w="med" len="med"/>
            <a:tailEnd type="triangle" w="med" len="med"/>
          </a:ln>
        </p:spPr>
      </p:sp>
      <p:sp>
        <p:nvSpPr>
          <p:cNvPr id="174111" name="文本框 174110"/>
          <p:cNvSpPr txBox="1"/>
          <p:nvPr/>
        </p:nvSpPr>
        <p:spPr>
          <a:xfrm>
            <a:off x="3551238" y="3976688"/>
            <a:ext cx="1371600" cy="274637"/>
          </a:xfrm>
          <a:prstGeom prst="rect">
            <a:avLst/>
          </a:prstGeom>
          <a:noFill/>
          <a:ln w="9525">
            <a:noFill/>
          </a:ln>
        </p:spPr>
        <p:txBody>
          <a:bodyPr>
            <a:spAutoFit/>
          </a:bodyPr>
          <a:p>
            <a:pPr>
              <a:spcBef>
                <a:spcPct val="50000"/>
              </a:spcBef>
            </a:pPr>
            <a:r>
              <a:rPr lang="zh-CN" altLang="en-US" sz="1200" dirty="0">
                <a:latin typeface="Times New Roman" panose="02020603050405020304" charset="0"/>
              </a:rPr>
              <a:t>和以上干部</a:t>
            </a:r>
            <a:endParaRPr lang="zh-CN" altLang="en-US" sz="1200">
              <a:latin typeface="Times New Roman" panose="02020603050405020304" charset="0"/>
            </a:endParaRPr>
          </a:p>
        </p:txBody>
      </p:sp>
      <p:sp>
        <p:nvSpPr>
          <p:cNvPr id="174112" name="流程图: 文档 174111"/>
          <p:cNvSpPr/>
          <p:nvPr/>
        </p:nvSpPr>
        <p:spPr>
          <a:xfrm>
            <a:off x="6815138" y="43592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录用</a:t>
            </a:r>
            <a:endParaRPr lang="zh-CN" altLang="en-US" sz="1200" dirty="0">
              <a:latin typeface="Times New Roman" panose="02020603050405020304" charset="0"/>
            </a:endParaRPr>
          </a:p>
          <a:p>
            <a:pPr algn="ctr"/>
            <a:r>
              <a:rPr lang="zh-CN" altLang="en-US" sz="1200" dirty="0">
                <a:latin typeface="Times New Roman" panose="02020603050405020304" charset="0"/>
              </a:rPr>
              <a:t>报批表</a:t>
            </a:r>
            <a:endParaRPr lang="zh-CN" altLang="en-US" sz="1200">
              <a:latin typeface="Times New Roman" panose="02020603050405020304" charset="0"/>
            </a:endParaRPr>
          </a:p>
        </p:txBody>
      </p:sp>
      <p:sp>
        <p:nvSpPr>
          <p:cNvPr id="174113" name="直接连接符 174112"/>
          <p:cNvSpPr/>
          <p:nvPr/>
        </p:nvSpPr>
        <p:spPr>
          <a:xfrm>
            <a:off x="7119938" y="4887913"/>
            <a:ext cx="0" cy="304800"/>
          </a:xfrm>
          <a:prstGeom prst="line">
            <a:avLst/>
          </a:prstGeom>
          <a:ln w="9525" cap="flat" cmpd="sng">
            <a:solidFill>
              <a:schemeClr val="tx1"/>
            </a:solidFill>
            <a:prstDash val="solid"/>
            <a:headEnd type="none" w="med" len="med"/>
            <a:tailEnd type="triangle" w="med" len="med"/>
          </a:ln>
        </p:spPr>
      </p:sp>
      <p:sp>
        <p:nvSpPr>
          <p:cNvPr id="174114" name="文本框 174113"/>
          <p:cNvSpPr txBox="1"/>
          <p:nvPr/>
        </p:nvSpPr>
        <p:spPr>
          <a:xfrm>
            <a:off x="6858000" y="5211763"/>
            <a:ext cx="566738"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74115" name="直接连接符 174114"/>
          <p:cNvSpPr/>
          <p:nvPr/>
        </p:nvSpPr>
        <p:spPr>
          <a:xfrm>
            <a:off x="5443538" y="4533900"/>
            <a:ext cx="1295400" cy="0"/>
          </a:xfrm>
          <a:prstGeom prst="line">
            <a:avLst/>
          </a:prstGeom>
          <a:ln w="9525" cap="flat" cmpd="sng">
            <a:solidFill>
              <a:schemeClr val="tx1"/>
            </a:solidFill>
            <a:prstDash val="solid"/>
            <a:headEnd type="none" w="med" len="med"/>
            <a:tailEnd type="triangle" w="med" len="med"/>
          </a:ln>
        </p:spPr>
      </p:sp>
      <p:sp>
        <p:nvSpPr>
          <p:cNvPr id="174116" name="文本框 174115"/>
          <p:cNvSpPr txBox="1"/>
          <p:nvPr/>
        </p:nvSpPr>
        <p:spPr>
          <a:xfrm>
            <a:off x="5443538" y="4292600"/>
            <a:ext cx="1371600" cy="274638"/>
          </a:xfrm>
          <a:prstGeom prst="rect">
            <a:avLst/>
          </a:prstGeom>
          <a:noFill/>
          <a:ln w="9525">
            <a:noFill/>
          </a:ln>
        </p:spPr>
        <p:txBody>
          <a:bodyPr>
            <a:spAutoFit/>
          </a:bodyPr>
          <a:p>
            <a:pPr>
              <a:spcBef>
                <a:spcPct val="50000"/>
              </a:spcBef>
            </a:pPr>
            <a:r>
              <a:rPr lang="zh-CN" altLang="en-US" sz="1200" dirty="0">
                <a:latin typeface="Times New Roman" panose="02020603050405020304" charset="0"/>
              </a:rPr>
              <a:t>副总和以上干部</a:t>
            </a:r>
            <a:endParaRPr lang="zh-CN" altLang="en-US" sz="1200">
              <a:latin typeface="Times New Roman" panose="02020603050405020304" charset="0"/>
            </a:endParaRPr>
          </a:p>
        </p:txBody>
      </p:sp>
      <p:sp>
        <p:nvSpPr>
          <p:cNvPr id="174118" name="直接连接符 174117"/>
          <p:cNvSpPr/>
          <p:nvPr/>
        </p:nvSpPr>
        <p:spPr>
          <a:xfrm flipH="1">
            <a:off x="3640138" y="5334000"/>
            <a:ext cx="3276600" cy="0"/>
          </a:xfrm>
          <a:prstGeom prst="line">
            <a:avLst/>
          </a:prstGeom>
          <a:ln w="9525" cap="flat" cmpd="sng">
            <a:solidFill>
              <a:schemeClr val="tx1"/>
            </a:solidFill>
            <a:prstDash val="solid"/>
            <a:headEnd type="none" w="med" len="med"/>
            <a:tailEnd type="triangle" w="med" len="med"/>
          </a:ln>
        </p:spPr>
      </p:sp>
      <p:sp>
        <p:nvSpPr>
          <p:cNvPr id="174119" name="文本框 174118"/>
          <p:cNvSpPr txBox="1"/>
          <p:nvPr/>
        </p:nvSpPr>
        <p:spPr>
          <a:xfrm>
            <a:off x="2044700" y="1130300"/>
            <a:ext cx="1143000" cy="274638"/>
          </a:xfrm>
          <a:prstGeom prst="rect">
            <a:avLst/>
          </a:prstGeom>
          <a:noFill/>
          <a:ln w="9525">
            <a:noFill/>
          </a:ln>
        </p:spPr>
        <p:txBody>
          <a:bodyPr>
            <a:spAutoFit/>
          </a:bodyPr>
          <a:p>
            <a:pPr>
              <a:spcBef>
                <a:spcPct val="50000"/>
              </a:spcBef>
            </a:pPr>
            <a:r>
              <a:rPr lang="zh-CN" altLang="en-US" sz="1200" dirty="0">
                <a:solidFill>
                  <a:srgbClr val="FF3300"/>
                </a:solidFill>
                <a:latin typeface="Times New Roman" panose="02020603050405020304" charset="0"/>
              </a:rPr>
              <a:t>决定录取名单</a:t>
            </a:r>
            <a:endParaRPr lang="zh-CN" altLang="en-US" sz="12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9858" name="文本框 249857"/>
          <p:cNvSpPr txBox="1"/>
          <p:nvPr/>
        </p:nvSpPr>
        <p:spPr>
          <a:xfrm>
            <a:off x="152400" y="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249859" name="文本框 249858"/>
          <p:cNvSpPr txBox="1"/>
          <p:nvPr/>
        </p:nvSpPr>
        <p:spPr>
          <a:xfrm>
            <a:off x="0" y="228600"/>
            <a:ext cx="549275" cy="92075"/>
          </a:xfrm>
          <a:prstGeom prst="rect">
            <a:avLst/>
          </a:prstGeom>
          <a:noFill/>
          <a:ln w="9525">
            <a:noFill/>
          </a:ln>
        </p:spPr>
        <p:txBody>
          <a:bodyPr vert="eaVert" wrap="none" anchor="t">
            <a:spAutoFit/>
          </a:bodyPr>
          <a:p>
            <a:pPr algn="ctr" eaLnBrk="0" hangingPunct="0"/>
            <a:endParaRPr dirty="0">
              <a:solidFill>
                <a:srgbClr val="0000FF"/>
              </a:solidFill>
              <a:latin typeface="Times New Roman" panose="02020603050405020304" charset="0"/>
            </a:endParaRPr>
          </a:p>
        </p:txBody>
      </p:sp>
      <p:sp>
        <p:nvSpPr>
          <p:cNvPr id="249860" name="文本框 249859"/>
          <p:cNvSpPr txBox="1"/>
          <p:nvPr/>
        </p:nvSpPr>
        <p:spPr>
          <a:xfrm>
            <a:off x="0" y="0"/>
            <a:ext cx="428625" cy="4038600"/>
          </a:xfrm>
          <a:prstGeom prst="rect">
            <a:avLst/>
          </a:prstGeom>
          <a:solidFill>
            <a:srgbClr val="FFFF66"/>
          </a:solidFill>
          <a:ln w="9525">
            <a:noFill/>
          </a:ln>
        </p:spPr>
        <p:txBody>
          <a:bodyPr vert="eaVert">
            <a:spAutoFit/>
          </a:bodyPr>
          <a:p>
            <a:pPr algn="dist" eaLnBrk="0" hangingPunct="0"/>
            <a:r>
              <a:rPr lang="zh-CN" altLang="en-US" sz="1600" b="1" dirty="0">
                <a:solidFill>
                  <a:srgbClr val="0066CC"/>
                </a:solidFill>
                <a:latin typeface="Times New Roman" panose="02020603050405020304" charset="0"/>
              </a:rPr>
              <a:t>业务费用计划标准制定签审流程</a:t>
            </a:r>
            <a:endParaRPr lang="zh-CN" altLang="en-US" sz="1600" b="1">
              <a:solidFill>
                <a:srgbClr val="0066CC"/>
              </a:solidFill>
              <a:latin typeface="Times New Roman" panose="02020603050405020304" charset="0"/>
            </a:endParaRPr>
          </a:p>
        </p:txBody>
      </p:sp>
      <p:sp>
        <p:nvSpPr>
          <p:cNvPr id="249861" name="直接连接符 249860"/>
          <p:cNvSpPr/>
          <p:nvPr/>
        </p:nvSpPr>
        <p:spPr>
          <a:xfrm flipV="1">
            <a:off x="1314450" y="457200"/>
            <a:ext cx="3517900" cy="0"/>
          </a:xfrm>
          <a:prstGeom prst="line">
            <a:avLst/>
          </a:prstGeom>
          <a:ln w="9525" cap="flat" cmpd="sng">
            <a:solidFill>
              <a:schemeClr val="tx1"/>
            </a:solidFill>
            <a:prstDash val="solid"/>
            <a:headEnd type="none" w="med" len="med"/>
            <a:tailEnd type="none" w="med" len="med"/>
          </a:ln>
        </p:spPr>
      </p:sp>
      <p:sp>
        <p:nvSpPr>
          <p:cNvPr id="249862" name="文本框 249861"/>
          <p:cNvSpPr txBox="1"/>
          <p:nvPr/>
        </p:nvSpPr>
        <p:spPr>
          <a:xfrm>
            <a:off x="1295400" y="122238"/>
            <a:ext cx="3536950" cy="336550"/>
          </a:xfrm>
          <a:prstGeom prst="rect">
            <a:avLst/>
          </a:prstGeom>
          <a:noFill/>
          <a:ln w="9525">
            <a:noFill/>
          </a:ln>
        </p:spPr>
        <p:txBody>
          <a:bodyPr wrap="none" anchor="t">
            <a:spAutoFit/>
          </a:bodyPr>
          <a:p>
            <a:pPr eaLnBrk="0" hangingPunct="0"/>
            <a:r>
              <a:rPr lang="zh-CN" altLang="en-US" sz="1600" dirty="0">
                <a:latin typeface="Times New Roman" panose="02020603050405020304" charset="0"/>
              </a:rPr>
              <a:t>营销系统           财务部               总经理</a:t>
            </a:r>
            <a:endParaRPr lang="zh-CN" altLang="en-US" sz="1600" dirty="0">
              <a:latin typeface="Times New Roman" panose="02020603050405020304" charset="0"/>
            </a:endParaRPr>
          </a:p>
        </p:txBody>
      </p:sp>
      <p:sp>
        <p:nvSpPr>
          <p:cNvPr id="249863" name="流程图: 文档 249862"/>
          <p:cNvSpPr/>
          <p:nvPr/>
        </p:nvSpPr>
        <p:spPr>
          <a:xfrm>
            <a:off x="1498600" y="9144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定额</a:t>
            </a:r>
            <a:endParaRPr lang="zh-CN" altLang="en-US" sz="1200">
              <a:latin typeface="Times New Roman" panose="02020603050405020304" charset="0"/>
            </a:endParaRPr>
          </a:p>
        </p:txBody>
      </p:sp>
      <p:sp>
        <p:nvSpPr>
          <p:cNvPr id="249864" name="文本框 249863"/>
          <p:cNvSpPr txBox="1"/>
          <p:nvPr/>
        </p:nvSpPr>
        <p:spPr>
          <a:xfrm>
            <a:off x="1143000" y="609600"/>
            <a:ext cx="13462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办公室提出定额</a:t>
            </a:r>
            <a:endParaRPr lang="zh-CN" altLang="en-US" sz="1200">
              <a:solidFill>
                <a:schemeClr val="accent2"/>
              </a:solidFill>
              <a:latin typeface="Times New Roman" panose="02020603050405020304" charset="0"/>
            </a:endParaRPr>
          </a:p>
        </p:txBody>
      </p:sp>
      <p:sp>
        <p:nvSpPr>
          <p:cNvPr id="249865" name="直接连接符 249864"/>
          <p:cNvSpPr/>
          <p:nvPr/>
        </p:nvSpPr>
        <p:spPr>
          <a:xfrm>
            <a:off x="1784350" y="1371600"/>
            <a:ext cx="0" cy="304800"/>
          </a:xfrm>
          <a:prstGeom prst="line">
            <a:avLst/>
          </a:prstGeom>
          <a:ln w="9525" cap="flat" cmpd="sng">
            <a:solidFill>
              <a:schemeClr val="tx1"/>
            </a:solidFill>
            <a:prstDash val="solid"/>
            <a:headEnd type="none" w="med" len="med"/>
            <a:tailEnd type="triangle" w="med" len="med"/>
          </a:ln>
        </p:spPr>
      </p:sp>
      <p:sp>
        <p:nvSpPr>
          <p:cNvPr id="249866" name="流程图: 文档 249865"/>
          <p:cNvSpPr/>
          <p:nvPr/>
        </p:nvSpPr>
        <p:spPr>
          <a:xfrm>
            <a:off x="4159250" y="24384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定额</a:t>
            </a:r>
            <a:endParaRPr lang="zh-CN" altLang="en-US" sz="1200">
              <a:latin typeface="Times New Roman" panose="02020603050405020304" charset="0"/>
            </a:endParaRPr>
          </a:p>
        </p:txBody>
      </p:sp>
      <p:sp>
        <p:nvSpPr>
          <p:cNvPr id="249867" name="直接连接符 249866"/>
          <p:cNvSpPr/>
          <p:nvPr/>
        </p:nvSpPr>
        <p:spPr>
          <a:xfrm>
            <a:off x="4451350" y="2882900"/>
            <a:ext cx="0" cy="304800"/>
          </a:xfrm>
          <a:prstGeom prst="line">
            <a:avLst/>
          </a:prstGeom>
          <a:ln w="9525" cap="flat" cmpd="sng">
            <a:solidFill>
              <a:schemeClr val="tx1"/>
            </a:solidFill>
            <a:prstDash val="solid"/>
            <a:headEnd type="none" w="med" len="med"/>
            <a:tailEnd type="triangle" w="med" len="med"/>
          </a:ln>
        </p:spPr>
      </p:sp>
      <p:sp>
        <p:nvSpPr>
          <p:cNvPr id="249868" name="文本框 249867"/>
          <p:cNvSpPr txBox="1"/>
          <p:nvPr/>
        </p:nvSpPr>
        <p:spPr>
          <a:xfrm>
            <a:off x="4171950" y="3187700"/>
            <a:ext cx="5969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终审</a:t>
            </a:r>
            <a:endParaRPr lang="zh-CN" altLang="en-US" sz="1200">
              <a:solidFill>
                <a:schemeClr val="accent2"/>
              </a:solidFill>
              <a:latin typeface="Times New Roman" panose="02020603050405020304" charset="0"/>
            </a:endParaRPr>
          </a:p>
        </p:txBody>
      </p:sp>
      <p:sp>
        <p:nvSpPr>
          <p:cNvPr id="249869" name="流程图: 文档 249868"/>
          <p:cNvSpPr/>
          <p:nvPr/>
        </p:nvSpPr>
        <p:spPr>
          <a:xfrm>
            <a:off x="1479550" y="36576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定额</a:t>
            </a:r>
            <a:endParaRPr lang="zh-CN" altLang="en-US" sz="1200">
              <a:latin typeface="Times New Roman" panose="02020603050405020304" charset="0"/>
            </a:endParaRPr>
          </a:p>
        </p:txBody>
      </p:sp>
      <p:sp>
        <p:nvSpPr>
          <p:cNvPr id="249870" name="文本框 249869"/>
          <p:cNvSpPr txBox="1"/>
          <p:nvPr/>
        </p:nvSpPr>
        <p:spPr>
          <a:xfrm>
            <a:off x="1358900" y="2319338"/>
            <a:ext cx="86995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营销副总签审</a:t>
            </a:r>
            <a:endParaRPr lang="zh-CN" altLang="en-US" sz="1200">
              <a:solidFill>
                <a:schemeClr val="accent2"/>
              </a:solidFill>
              <a:latin typeface="Times New Roman" panose="02020603050405020304" charset="0"/>
            </a:endParaRPr>
          </a:p>
        </p:txBody>
      </p:sp>
      <p:sp>
        <p:nvSpPr>
          <p:cNvPr id="249871" name="直接连接符 249870"/>
          <p:cNvSpPr/>
          <p:nvPr/>
        </p:nvSpPr>
        <p:spPr>
          <a:xfrm>
            <a:off x="1784350" y="2070100"/>
            <a:ext cx="1588" cy="279400"/>
          </a:xfrm>
          <a:prstGeom prst="line">
            <a:avLst/>
          </a:prstGeom>
          <a:ln w="9525" cap="flat" cmpd="sng">
            <a:solidFill>
              <a:schemeClr val="tx1"/>
            </a:solidFill>
            <a:prstDash val="solid"/>
            <a:headEnd type="none" w="med" len="med"/>
            <a:tailEnd type="triangle" w="med" len="med"/>
          </a:ln>
        </p:spPr>
      </p:sp>
      <p:sp>
        <p:nvSpPr>
          <p:cNvPr id="249872" name="直接连接符 249871"/>
          <p:cNvSpPr/>
          <p:nvPr/>
        </p:nvSpPr>
        <p:spPr>
          <a:xfrm>
            <a:off x="2241550" y="2590800"/>
            <a:ext cx="1905000" cy="0"/>
          </a:xfrm>
          <a:prstGeom prst="line">
            <a:avLst/>
          </a:prstGeom>
          <a:ln w="9525" cap="flat" cmpd="sng">
            <a:solidFill>
              <a:schemeClr val="tx1"/>
            </a:solidFill>
            <a:prstDash val="solid"/>
            <a:headEnd type="none" w="med" len="med"/>
            <a:tailEnd type="triangle" w="med" len="med"/>
          </a:ln>
        </p:spPr>
      </p:sp>
      <p:sp>
        <p:nvSpPr>
          <p:cNvPr id="249873" name="直接连接符 249872"/>
          <p:cNvSpPr/>
          <p:nvPr/>
        </p:nvSpPr>
        <p:spPr>
          <a:xfrm flipH="1">
            <a:off x="1784350" y="3352800"/>
            <a:ext cx="2438400" cy="0"/>
          </a:xfrm>
          <a:prstGeom prst="line">
            <a:avLst/>
          </a:prstGeom>
          <a:ln w="9525" cap="flat" cmpd="sng">
            <a:solidFill>
              <a:schemeClr val="tx1"/>
            </a:solidFill>
            <a:prstDash val="solid"/>
            <a:headEnd type="none" w="med" len="med"/>
            <a:tailEnd type="none" w="med" len="med"/>
          </a:ln>
        </p:spPr>
      </p:sp>
      <p:sp>
        <p:nvSpPr>
          <p:cNvPr id="249874" name="直接连接符 249873"/>
          <p:cNvSpPr/>
          <p:nvPr/>
        </p:nvSpPr>
        <p:spPr>
          <a:xfrm>
            <a:off x="1784350" y="3352800"/>
            <a:ext cx="0" cy="304800"/>
          </a:xfrm>
          <a:prstGeom prst="line">
            <a:avLst/>
          </a:prstGeom>
          <a:ln w="9525" cap="flat" cmpd="sng">
            <a:solidFill>
              <a:schemeClr val="tx1"/>
            </a:solidFill>
            <a:prstDash val="solid"/>
            <a:headEnd type="none" w="med" len="med"/>
            <a:tailEnd type="triangle" w="med" len="med"/>
          </a:ln>
        </p:spPr>
      </p:sp>
      <p:sp>
        <p:nvSpPr>
          <p:cNvPr id="249875" name="流程图: 文档 249874"/>
          <p:cNvSpPr/>
          <p:nvPr/>
        </p:nvSpPr>
        <p:spPr>
          <a:xfrm>
            <a:off x="2768600" y="3670300"/>
            <a:ext cx="598488"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eaLnBrk="0" hangingPunct="0"/>
            <a:r>
              <a:rPr lang="zh-CN" altLang="en-US" sz="1200" dirty="0">
                <a:latin typeface="Times New Roman" panose="02020603050405020304" charset="0"/>
              </a:rPr>
              <a:t>定额</a:t>
            </a:r>
            <a:endParaRPr lang="zh-CN" altLang="en-US" sz="1200">
              <a:latin typeface="Times New Roman" panose="02020603050405020304" charset="0"/>
            </a:endParaRPr>
          </a:p>
        </p:txBody>
      </p:sp>
      <p:sp>
        <p:nvSpPr>
          <p:cNvPr id="249876" name="直接连接符 249875"/>
          <p:cNvSpPr/>
          <p:nvPr/>
        </p:nvSpPr>
        <p:spPr>
          <a:xfrm>
            <a:off x="3073400" y="4102100"/>
            <a:ext cx="6350" cy="241300"/>
          </a:xfrm>
          <a:prstGeom prst="line">
            <a:avLst/>
          </a:prstGeom>
          <a:ln w="9525" cap="flat" cmpd="sng">
            <a:solidFill>
              <a:schemeClr val="tx1"/>
            </a:solidFill>
            <a:prstDash val="solid"/>
            <a:headEnd type="none" w="med" len="med"/>
            <a:tailEnd type="triangle" w="med" len="med"/>
          </a:ln>
        </p:spPr>
      </p:sp>
      <p:sp>
        <p:nvSpPr>
          <p:cNvPr id="249877" name="文本框 249876"/>
          <p:cNvSpPr txBox="1"/>
          <p:nvPr/>
        </p:nvSpPr>
        <p:spPr>
          <a:xfrm>
            <a:off x="2406650" y="4318000"/>
            <a:ext cx="1371600" cy="274638"/>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备案做请款核对</a:t>
            </a:r>
            <a:endParaRPr lang="zh-CN" altLang="en-US" sz="1200">
              <a:solidFill>
                <a:schemeClr val="accent2"/>
              </a:solidFill>
              <a:latin typeface="Times New Roman" panose="02020603050405020304" charset="0"/>
            </a:endParaRPr>
          </a:p>
        </p:txBody>
      </p:sp>
      <p:sp>
        <p:nvSpPr>
          <p:cNvPr id="249878" name="直接连接符 249877"/>
          <p:cNvSpPr/>
          <p:nvPr/>
        </p:nvSpPr>
        <p:spPr>
          <a:xfrm>
            <a:off x="3073400" y="3365500"/>
            <a:ext cx="0" cy="304800"/>
          </a:xfrm>
          <a:prstGeom prst="line">
            <a:avLst/>
          </a:prstGeom>
          <a:ln w="9525" cap="flat" cmpd="sng">
            <a:solidFill>
              <a:schemeClr val="tx1"/>
            </a:solidFill>
            <a:prstDash val="solid"/>
            <a:headEnd type="none" w="med" len="med"/>
            <a:tailEnd type="triangle" w="med" len="med"/>
          </a:ln>
        </p:spPr>
      </p:sp>
      <p:sp>
        <p:nvSpPr>
          <p:cNvPr id="249879" name="文本框 249878"/>
          <p:cNvSpPr txBox="1"/>
          <p:nvPr/>
        </p:nvSpPr>
        <p:spPr>
          <a:xfrm>
            <a:off x="1374775" y="1638300"/>
            <a:ext cx="86995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销售部长签审</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0882" name="文本框 250881"/>
          <p:cNvSpPr txBox="1"/>
          <p:nvPr/>
        </p:nvSpPr>
        <p:spPr>
          <a:xfrm>
            <a:off x="1804988" y="169863"/>
            <a:ext cx="2919412"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营销系统                         财务部</a:t>
            </a:r>
            <a:endParaRPr lang="zh-CN" altLang="en-US" sz="1600" dirty="0">
              <a:latin typeface="Times New Roman" panose="02020603050405020304" charset="0"/>
            </a:endParaRPr>
          </a:p>
        </p:txBody>
      </p:sp>
      <p:sp>
        <p:nvSpPr>
          <p:cNvPr id="250883" name="直接连接符 250882"/>
          <p:cNvSpPr/>
          <p:nvPr/>
        </p:nvSpPr>
        <p:spPr>
          <a:xfrm>
            <a:off x="1524000" y="457200"/>
            <a:ext cx="3352800" cy="0"/>
          </a:xfrm>
          <a:prstGeom prst="line">
            <a:avLst/>
          </a:prstGeom>
          <a:ln w="9525" cap="flat" cmpd="sng">
            <a:solidFill>
              <a:schemeClr val="tx1"/>
            </a:solidFill>
            <a:prstDash val="solid"/>
            <a:headEnd type="none" w="med" len="med"/>
            <a:tailEnd type="none" w="med" len="med"/>
          </a:ln>
        </p:spPr>
      </p:sp>
      <p:sp>
        <p:nvSpPr>
          <p:cNvPr id="250884" name="文本框 250883"/>
          <p:cNvSpPr txBox="1"/>
          <p:nvPr/>
        </p:nvSpPr>
        <p:spPr>
          <a:xfrm>
            <a:off x="0" y="0"/>
            <a:ext cx="428625" cy="1752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发货流程</a:t>
            </a:r>
            <a:endParaRPr lang="zh-CN" altLang="en-US" sz="1600" b="1">
              <a:solidFill>
                <a:srgbClr val="0066FF"/>
              </a:solidFill>
              <a:latin typeface="Times New Roman" panose="02020603050405020304" charset="0"/>
            </a:endParaRPr>
          </a:p>
        </p:txBody>
      </p:sp>
      <p:sp>
        <p:nvSpPr>
          <p:cNvPr id="250885" name="文本框 250884"/>
          <p:cNvSpPr txBox="1"/>
          <p:nvPr/>
        </p:nvSpPr>
        <p:spPr>
          <a:xfrm>
            <a:off x="1714500" y="1279525"/>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销售内务填制发货审批表</a:t>
            </a:r>
            <a:endParaRPr lang="zh-CN" altLang="en-US" sz="1200" dirty="0">
              <a:solidFill>
                <a:schemeClr val="accent2"/>
              </a:solidFill>
              <a:latin typeface="Times New Roman" panose="02020603050405020304" charset="0"/>
            </a:endParaRPr>
          </a:p>
        </p:txBody>
      </p:sp>
      <p:sp>
        <p:nvSpPr>
          <p:cNvPr id="250886" name="文本框 250885"/>
          <p:cNvSpPr txBox="1"/>
          <p:nvPr/>
        </p:nvSpPr>
        <p:spPr>
          <a:xfrm>
            <a:off x="1557338" y="2578100"/>
            <a:ext cx="1471612"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营销办部长签审</a:t>
            </a:r>
            <a:endParaRPr lang="zh-CN" altLang="en-US" sz="1200" dirty="0">
              <a:solidFill>
                <a:schemeClr val="accent2"/>
              </a:solidFill>
              <a:latin typeface="Times New Roman" panose="02020603050405020304" charset="0"/>
            </a:endParaRPr>
          </a:p>
        </p:txBody>
      </p:sp>
      <p:sp>
        <p:nvSpPr>
          <p:cNvPr id="250887" name="直接连接符 250886"/>
          <p:cNvSpPr/>
          <p:nvPr/>
        </p:nvSpPr>
        <p:spPr>
          <a:xfrm>
            <a:off x="2286000" y="2273300"/>
            <a:ext cx="0" cy="319088"/>
          </a:xfrm>
          <a:prstGeom prst="line">
            <a:avLst/>
          </a:prstGeom>
          <a:ln w="9525" cap="flat" cmpd="sng">
            <a:solidFill>
              <a:schemeClr val="tx1"/>
            </a:solidFill>
            <a:prstDash val="solid"/>
            <a:headEnd type="none" w="med" len="med"/>
            <a:tailEnd type="triangle" w="med" len="med"/>
          </a:ln>
        </p:spPr>
      </p:sp>
      <p:sp>
        <p:nvSpPr>
          <p:cNvPr id="250888" name="流程图: 文档 250887"/>
          <p:cNvSpPr/>
          <p:nvPr/>
        </p:nvSpPr>
        <p:spPr>
          <a:xfrm>
            <a:off x="1989138" y="17287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0889" name="文本框 250888"/>
          <p:cNvSpPr txBox="1"/>
          <p:nvPr/>
        </p:nvSpPr>
        <p:spPr>
          <a:xfrm>
            <a:off x="1925638" y="1754188"/>
            <a:ext cx="7461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发货   审批表</a:t>
            </a:r>
            <a:endParaRPr lang="zh-CN" altLang="en-US" sz="1200">
              <a:latin typeface="Times New Roman" panose="02020603050405020304" charset="0"/>
            </a:endParaRPr>
          </a:p>
        </p:txBody>
      </p:sp>
      <p:sp>
        <p:nvSpPr>
          <p:cNvPr id="250890" name="直接连接符 250889"/>
          <p:cNvSpPr/>
          <p:nvPr/>
        </p:nvSpPr>
        <p:spPr>
          <a:xfrm>
            <a:off x="2286000" y="995363"/>
            <a:ext cx="0" cy="319087"/>
          </a:xfrm>
          <a:prstGeom prst="line">
            <a:avLst/>
          </a:prstGeom>
          <a:ln w="9525" cap="flat" cmpd="sng">
            <a:solidFill>
              <a:schemeClr val="tx1"/>
            </a:solidFill>
            <a:prstDash val="solid"/>
            <a:headEnd type="none" w="med" len="med"/>
            <a:tailEnd type="triangle" w="med" len="med"/>
          </a:ln>
        </p:spPr>
      </p:sp>
      <p:sp>
        <p:nvSpPr>
          <p:cNvPr id="250891" name="文本框 250890"/>
          <p:cNvSpPr txBox="1"/>
          <p:nvPr/>
        </p:nvSpPr>
        <p:spPr>
          <a:xfrm>
            <a:off x="1585913" y="557213"/>
            <a:ext cx="14287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根据销售合同业务员提出发货申请</a:t>
            </a:r>
            <a:endParaRPr lang="zh-CN" altLang="en-US" sz="1200" dirty="0">
              <a:solidFill>
                <a:schemeClr val="accent2"/>
              </a:solidFill>
              <a:latin typeface="Times New Roman" panose="02020603050405020304" charset="0"/>
            </a:endParaRPr>
          </a:p>
        </p:txBody>
      </p:sp>
      <p:sp>
        <p:nvSpPr>
          <p:cNvPr id="250892" name="文本框 250891"/>
          <p:cNvSpPr txBox="1"/>
          <p:nvPr/>
        </p:nvSpPr>
        <p:spPr>
          <a:xfrm>
            <a:off x="1743075" y="3090863"/>
            <a:ext cx="10668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传递到公司车站储运部</a:t>
            </a:r>
            <a:endParaRPr lang="zh-CN" altLang="en-US" sz="1200" dirty="0">
              <a:solidFill>
                <a:schemeClr val="accent2"/>
              </a:solidFill>
              <a:latin typeface="Times New Roman" panose="02020603050405020304" charset="0"/>
            </a:endParaRPr>
          </a:p>
        </p:txBody>
      </p:sp>
      <p:sp>
        <p:nvSpPr>
          <p:cNvPr id="250893" name="直接连接符 250892"/>
          <p:cNvSpPr/>
          <p:nvPr/>
        </p:nvSpPr>
        <p:spPr>
          <a:xfrm>
            <a:off x="2286000" y="2843213"/>
            <a:ext cx="0" cy="319087"/>
          </a:xfrm>
          <a:prstGeom prst="line">
            <a:avLst/>
          </a:prstGeom>
          <a:ln w="9525" cap="flat" cmpd="sng">
            <a:solidFill>
              <a:schemeClr val="tx1"/>
            </a:solidFill>
            <a:prstDash val="solid"/>
            <a:headEnd type="none" w="med" len="med"/>
            <a:tailEnd type="triangle" w="med" len="med"/>
          </a:ln>
        </p:spPr>
      </p:sp>
      <p:sp>
        <p:nvSpPr>
          <p:cNvPr id="250894" name="文本框 250893"/>
          <p:cNvSpPr txBox="1"/>
          <p:nvPr/>
        </p:nvSpPr>
        <p:spPr>
          <a:xfrm>
            <a:off x="1738313" y="3795713"/>
            <a:ext cx="10668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发货</a:t>
            </a:r>
            <a:endParaRPr lang="zh-CN" altLang="en-US" sz="1200" dirty="0">
              <a:solidFill>
                <a:schemeClr val="accent2"/>
              </a:solidFill>
              <a:latin typeface="Times New Roman" panose="02020603050405020304" charset="0"/>
            </a:endParaRPr>
          </a:p>
        </p:txBody>
      </p:sp>
      <p:sp>
        <p:nvSpPr>
          <p:cNvPr id="250895" name="直接连接符 250894"/>
          <p:cNvSpPr/>
          <p:nvPr/>
        </p:nvSpPr>
        <p:spPr>
          <a:xfrm>
            <a:off x="2281238" y="3548063"/>
            <a:ext cx="0" cy="319087"/>
          </a:xfrm>
          <a:prstGeom prst="line">
            <a:avLst/>
          </a:prstGeom>
          <a:ln w="9525" cap="flat" cmpd="sng">
            <a:solidFill>
              <a:schemeClr val="tx1"/>
            </a:solidFill>
            <a:prstDash val="solid"/>
            <a:headEnd type="none" w="med" len="med"/>
            <a:tailEnd type="triangle" w="med" len="med"/>
          </a:ln>
        </p:spPr>
      </p:sp>
      <p:sp>
        <p:nvSpPr>
          <p:cNvPr id="250896" name="文本框 250895"/>
          <p:cNvSpPr txBox="1"/>
          <p:nvPr/>
        </p:nvSpPr>
        <p:spPr>
          <a:xfrm>
            <a:off x="1657350" y="4348163"/>
            <a:ext cx="123348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整理发货资料</a:t>
            </a:r>
            <a:endParaRPr lang="zh-CN" altLang="en-US" sz="1200" dirty="0">
              <a:solidFill>
                <a:schemeClr val="accent2"/>
              </a:solidFill>
              <a:latin typeface="Times New Roman" panose="02020603050405020304" charset="0"/>
            </a:endParaRPr>
          </a:p>
        </p:txBody>
      </p:sp>
      <p:sp>
        <p:nvSpPr>
          <p:cNvPr id="250897" name="直接连接符 250896"/>
          <p:cNvSpPr/>
          <p:nvPr/>
        </p:nvSpPr>
        <p:spPr>
          <a:xfrm>
            <a:off x="2281238" y="4071938"/>
            <a:ext cx="0" cy="319087"/>
          </a:xfrm>
          <a:prstGeom prst="line">
            <a:avLst/>
          </a:prstGeom>
          <a:ln w="9525" cap="flat" cmpd="sng">
            <a:solidFill>
              <a:schemeClr val="tx1"/>
            </a:solidFill>
            <a:prstDash val="solid"/>
            <a:headEnd type="none" w="med" len="med"/>
            <a:tailEnd type="triangle" w="med" len="med"/>
          </a:ln>
        </p:spPr>
      </p:sp>
      <p:sp>
        <p:nvSpPr>
          <p:cNvPr id="250898" name="流程图: 文档 250897"/>
          <p:cNvSpPr/>
          <p:nvPr/>
        </p:nvSpPr>
        <p:spPr>
          <a:xfrm>
            <a:off x="1989138" y="46228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0899" name="文本框 250898"/>
          <p:cNvSpPr txBox="1"/>
          <p:nvPr/>
        </p:nvSpPr>
        <p:spPr>
          <a:xfrm>
            <a:off x="1997075" y="466248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发货资料</a:t>
            </a:r>
            <a:endParaRPr lang="zh-CN" altLang="en-US" sz="1200">
              <a:latin typeface="Times New Roman" panose="02020603050405020304" charset="0"/>
            </a:endParaRPr>
          </a:p>
        </p:txBody>
      </p:sp>
      <p:sp>
        <p:nvSpPr>
          <p:cNvPr id="250900" name="文本框 250899"/>
          <p:cNvSpPr txBox="1"/>
          <p:nvPr/>
        </p:nvSpPr>
        <p:spPr>
          <a:xfrm>
            <a:off x="1816100" y="5453063"/>
            <a:ext cx="922338"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登记台帐开发票</a:t>
            </a:r>
            <a:endParaRPr lang="zh-CN" altLang="en-US" sz="1200" dirty="0">
              <a:solidFill>
                <a:schemeClr val="accent2"/>
              </a:solidFill>
              <a:latin typeface="Times New Roman" panose="02020603050405020304" charset="0"/>
            </a:endParaRPr>
          </a:p>
        </p:txBody>
      </p:sp>
      <p:sp>
        <p:nvSpPr>
          <p:cNvPr id="250901" name="直接连接符 250900"/>
          <p:cNvSpPr/>
          <p:nvPr/>
        </p:nvSpPr>
        <p:spPr>
          <a:xfrm>
            <a:off x="2279650" y="5138738"/>
            <a:ext cx="0" cy="319087"/>
          </a:xfrm>
          <a:prstGeom prst="line">
            <a:avLst/>
          </a:prstGeom>
          <a:ln w="9525" cap="flat" cmpd="sng">
            <a:solidFill>
              <a:schemeClr val="tx1"/>
            </a:solidFill>
            <a:prstDash val="solid"/>
            <a:headEnd type="none" w="med" len="med"/>
            <a:tailEnd type="triangle" w="med" len="med"/>
          </a:ln>
        </p:spPr>
      </p:sp>
      <p:sp>
        <p:nvSpPr>
          <p:cNvPr id="250902" name="流程图: 文档 250901"/>
          <p:cNvSpPr/>
          <p:nvPr/>
        </p:nvSpPr>
        <p:spPr>
          <a:xfrm>
            <a:off x="3970338" y="59277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0903" name="文本框 250902"/>
          <p:cNvSpPr txBox="1"/>
          <p:nvPr/>
        </p:nvSpPr>
        <p:spPr>
          <a:xfrm>
            <a:off x="3978275" y="59674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发货资料</a:t>
            </a:r>
            <a:endParaRPr lang="zh-CN" altLang="en-US" sz="1200">
              <a:latin typeface="Times New Roman" panose="02020603050405020304" charset="0"/>
            </a:endParaRPr>
          </a:p>
        </p:txBody>
      </p:sp>
      <p:sp>
        <p:nvSpPr>
          <p:cNvPr id="250904" name="直接连接符 250903"/>
          <p:cNvSpPr/>
          <p:nvPr/>
        </p:nvSpPr>
        <p:spPr>
          <a:xfrm flipV="1">
            <a:off x="2641600" y="6172200"/>
            <a:ext cx="1295400" cy="0"/>
          </a:xfrm>
          <a:prstGeom prst="line">
            <a:avLst/>
          </a:prstGeom>
          <a:ln w="9525" cap="flat" cmpd="sng">
            <a:solidFill>
              <a:schemeClr val="tx1"/>
            </a:solidFill>
            <a:prstDash val="solid"/>
            <a:headEnd type="none" w="med" len="med"/>
            <a:tailEnd type="triangle" w="med" len="med"/>
          </a:ln>
        </p:spPr>
      </p:sp>
      <p:sp>
        <p:nvSpPr>
          <p:cNvPr id="250905" name="流程图: 文档 250904"/>
          <p:cNvSpPr/>
          <p:nvPr/>
        </p:nvSpPr>
        <p:spPr>
          <a:xfrm>
            <a:off x="1976438" y="59039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0906" name="文本框 250905"/>
          <p:cNvSpPr txBox="1"/>
          <p:nvPr/>
        </p:nvSpPr>
        <p:spPr>
          <a:xfrm>
            <a:off x="1984375" y="5994400"/>
            <a:ext cx="606425"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发票</a:t>
            </a:r>
            <a:endParaRPr lang="zh-CN" altLang="en-US" sz="1200">
              <a:latin typeface="Times New Roman" panose="02020603050405020304" charset="0"/>
            </a:endParaRPr>
          </a:p>
        </p:txBody>
      </p:sp>
      <p:sp>
        <p:nvSpPr>
          <p:cNvPr id="250907" name="流程图: 文档 250906"/>
          <p:cNvSpPr/>
          <p:nvPr/>
        </p:nvSpPr>
        <p:spPr>
          <a:xfrm>
            <a:off x="3962400" y="533241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0908" name="文本框 250907"/>
          <p:cNvSpPr txBox="1"/>
          <p:nvPr/>
        </p:nvSpPr>
        <p:spPr>
          <a:xfrm>
            <a:off x="3970338" y="5422900"/>
            <a:ext cx="606425"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发票</a:t>
            </a:r>
            <a:endParaRPr lang="zh-CN" altLang="en-US" sz="120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1906" name="文本框 251905"/>
          <p:cNvSpPr txBox="1"/>
          <p:nvPr/>
        </p:nvSpPr>
        <p:spPr>
          <a:xfrm>
            <a:off x="0" y="0"/>
            <a:ext cx="428625" cy="28194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铁路运输合同签审流程</a:t>
            </a:r>
            <a:endParaRPr lang="zh-CN" altLang="en-US" sz="1600" b="1" dirty="0">
              <a:solidFill>
                <a:srgbClr val="0066FF"/>
              </a:solidFill>
              <a:latin typeface="Times New Roman" panose="02020603050405020304" charset="0"/>
            </a:endParaRPr>
          </a:p>
        </p:txBody>
      </p:sp>
      <p:sp>
        <p:nvSpPr>
          <p:cNvPr id="251907" name="文本框 251906"/>
          <p:cNvSpPr txBox="1"/>
          <p:nvPr/>
        </p:nvSpPr>
        <p:spPr>
          <a:xfrm>
            <a:off x="1079500" y="180975"/>
            <a:ext cx="4572000"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营销系统                 法律顾问                   财务部</a:t>
            </a:r>
            <a:endParaRPr lang="zh-CN" altLang="en-US" sz="1600" dirty="0">
              <a:latin typeface="Times New Roman" panose="02020603050405020304" charset="0"/>
            </a:endParaRPr>
          </a:p>
        </p:txBody>
      </p:sp>
      <p:sp>
        <p:nvSpPr>
          <p:cNvPr id="251908" name="直接连接符 251907"/>
          <p:cNvSpPr/>
          <p:nvPr/>
        </p:nvSpPr>
        <p:spPr>
          <a:xfrm>
            <a:off x="1041400" y="457200"/>
            <a:ext cx="4368800" cy="0"/>
          </a:xfrm>
          <a:prstGeom prst="line">
            <a:avLst/>
          </a:prstGeom>
          <a:ln w="9525" cap="flat" cmpd="sng">
            <a:solidFill>
              <a:schemeClr val="tx1"/>
            </a:solidFill>
            <a:prstDash val="solid"/>
            <a:headEnd type="none" w="med" len="med"/>
            <a:tailEnd type="none" w="med" len="med"/>
          </a:ln>
        </p:spPr>
      </p:sp>
      <p:sp>
        <p:nvSpPr>
          <p:cNvPr id="251909" name="流程图: 文档 251908"/>
          <p:cNvSpPr/>
          <p:nvPr/>
        </p:nvSpPr>
        <p:spPr>
          <a:xfrm>
            <a:off x="1231900" y="976313"/>
            <a:ext cx="688975" cy="5651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1910" name="流程图: 文档 251909"/>
          <p:cNvSpPr/>
          <p:nvPr/>
        </p:nvSpPr>
        <p:spPr>
          <a:xfrm>
            <a:off x="1169988" y="1020763"/>
            <a:ext cx="688975" cy="5651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1911" name="文本框 251910"/>
          <p:cNvSpPr txBox="1"/>
          <p:nvPr/>
        </p:nvSpPr>
        <p:spPr>
          <a:xfrm>
            <a:off x="1169988" y="1081088"/>
            <a:ext cx="671512"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合同或协议</a:t>
            </a:r>
            <a:endParaRPr lang="zh-CN" altLang="en-US" sz="1200" dirty="0">
              <a:latin typeface="Times New Roman" panose="02020603050405020304" charset="0"/>
            </a:endParaRPr>
          </a:p>
        </p:txBody>
      </p:sp>
      <p:sp>
        <p:nvSpPr>
          <p:cNvPr id="251912" name="文本框 251911"/>
          <p:cNvSpPr txBox="1"/>
          <p:nvPr/>
        </p:nvSpPr>
        <p:spPr>
          <a:xfrm>
            <a:off x="1130300" y="533400"/>
            <a:ext cx="838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营销办  草签合同</a:t>
            </a:r>
            <a:endParaRPr lang="zh-CN" altLang="en-US" sz="1200" dirty="0">
              <a:solidFill>
                <a:schemeClr val="accent2"/>
              </a:solidFill>
              <a:latin typeface="Times New Roman" panose="02020603050405020304" charset="0"/>
            </a:endParaRPr>
          </a:p>
        </p:txBody>
      </p:sp>
      <p:sp>
        <p:nvSpPr>
          <p:cNvPr id="251913" name="直接连接符 251912"/>
          <p:cNvSpPr/>
          <p:nvPr/>
        </p:nvSpPr>
        <p:spPr>
          <a:xfrm>
            <a:off x="1917700" y="1265238"/>
            <a:ext cx="914400" cy="0"/>
          </a:xfrm>
          <a:prstGeom prst="line">
            <a:avLst/>
          </a:prstGeom>
          <a:ln w="9525" cap="flat" cmpd="sng">
            <a:solidFill>
              <a:schemeClr val="tx1"/>
            </a:solidFill>
            <a:prstDash val="solid"/>
            <a:headEnd type="none" w="med" len="med"/>
            <a:tailEnd type="triangle" w="med" len="med"/>
          </a:ln>
        </p:spPr>
      </p:sp>
      <p:sp>
        <p:nvSpPr>
          <p:cNvPr id="251914" name="直接连接符 251913"/>
          <p:cNvSpPr/>
          <p:nvPr/>
        </p:nvSpPr>
        <p:spPr>
          <a:xfrm>
            <a:off x="3281363" y="1665288"/>
            <a:ext cx="0" cy="381000"/>
          </a:xfrm>
          <a:prstGeom prst="line">
            <a:avLst/>
          </a:prstGeom>
          <a:ln w="9525" cap="flat" cmpd="sng">
            <a:solidFill>
              <a:schemeClr val="tx1"/>
            </a:solidFill>
            <a:prstDash val="solid"/>
            <a:headEnd type="none" w="med" len="med"/>
            <a:tailEnd type="triangle" w="med" len="med"/>
          </a:ln>
        </p:spPr>
      </p:sp>
      <p:sp>
        <p:nvSpPr>
          <p:cNvPr id="251915" name="文本框 251914"/>
          <p:cNvSpPr txBox="1"/>
          <p:nvPr/>
        </p:nvSpPr>
        <p:spPr>
          <a:xfrm>
            <a:off x="3043238" y="2119313"/>
            <a:ext cx="517525" cy="27305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签字</a:t>
            </a:r>
            <a:endParaRPr lang="zh-CN" altLang="en-US" sz="1200" dirty="0">
              <a:solidFill>
                <a:schemeClr val="accent2"/>
              </a:solidFill>
              <a:latin typeface="Times New Roman" panose="02020603050405020304" charset="0"/>
            </a:endParaRPr>
          </a:p>
        </p:txBody>
      </p:sp>
      <p:sp>
        <p:nvSpPr>
          <p:cNvPr id="251916" name="流程图: 文档 251915"/>
          <p:cNvSpPr/>
          <p:nvPr/>
        </p:nvSpPr>
        <p:spPr>
          <a:xfrm>
            <a:off x="2947988" y="1108075"/>
            <a:ext cx="688975" cy="5651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1917" name="流程图: 文档 251916"/>
          <p:cNvSpPr/>
          <p:nvPr/>
        </p:nvSpPr>
        <p:spPr>
          <a:xfrm>
            <a:off x="2886075" y="1152525"/>
            <a:ext cx="688975" cy="5651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1918" name="文本框 251917"/>
          <p:cNvSpPr txBox="1"/>
          <p:nvPr/>
        </p:nvSpPr>
        <p:spPr>
          <a:xfrm>
            <a:off x="2908300" y="1233488"/>
            <a:ext cx="666750"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合同或协议</a:t>
            </a:r>
            <a:endParaRPr lang="zh-CN" altLang="en-US" sz="1200" dirty="0">
              <a:latin typeface="Times New Roman" panose="02020603050405020304" charset="0"/>
            </a:endParaRPr>
          </a:p>
        </p:txBody>
      </p:sp>
      <p:sp>
        <p:nvSpPr>
          <p:cNvPr id="251919" name="直接连接符 251918"/>
          <p:cNvSpPr/>
          <p:nvPr/>
        </p:nvSpPr>
        <p:spPr>
          <a:xfrm>
            <a:off x="1536700" y="2636838"/>
            <a:ext cx="0" cy="381000"/>
          </a:xfrm>
          <a:prstGeom prst="line">
            <a:avLst/>
          </a:prstGeom>
          <a:ln w="9525" cap="flat" cmpd="sng">
            <a:solidFill>
              <a:schemeClr val="tx1"/>
            </a:solidFill>
            <a:prstDash val="solid"/>
            <a:headEnd type="none" w="med" len="med"/>
            <a:tailEnd type="triangle" w="med" len="med"/>
          </a:ln>
        </p:spPr>
      </p:sp>
      <p:sp>
        <p:nvSpPr>
          <p:cNvPr id="251920" name="文本框 251919"/>
          <p:cNvSpPr txBox="1"/>
          <p:nvPr/>
        </p:nvSpPr>
        <p:spPr>
          <a:xfrm>
            <a:off x="990600" y="2941638"/>
            <a:ext cx="10795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营销办部长审核</a:t>
            </a:r>
            <a:endParaRPr lang="zh-CN" altLang="en-US" sz="1200" dirty="0">
              <a:solidFill>
                <a:schemeClr val="accent2"/>
              </a:solidFill>
              <a:latin typeface="Times New Roman" panose="02020603050405020304" charset="0"/>
            </a:endParaRPr>
          </a:p>
        </p:txBody>
      </p:sp>
      <p:sp>
        <p:nvSpPr>
          <p:cNvPr id="251921" name="流程图: 文档 251920"/>
          <p:cNvSpPr/>
          <p:nvPr/>
        </p:nvSpPr>
        <p:spPr>
          <a:xfrm>
            <a:off x="1254125" y="2082800"/>
            <a:ext cx="688975" cy="5651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1922" name="流程图: 文档 251921"/>
          <p:cNvSpPr/>
          <p:nvPr/>
        </p:nvSpPr>
        <p:spPr>
          <a:xfrm>
            <a:off x="1192213" y="2127250"/>
            <a:ext cx="688975" cy="5651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1923" name="文本框 251922"/>
          <p:cNvSpPr txBox="1"/>
          <p:nvPr/>
        </p:nvSpPr>
        <p:spPr>
          <a:xfrm>
            <a:off x="1155700" y="2192338"/>
            <a:ext cx="725488"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合同或协议</a:t>
            </a:r>
            <a:endParaRPr lang="zh-CN" altLang="en-US" sz="1200" dirty="0">
              <a:latin typeface="Times New Roman" panose="02020603050405020304" charset="0"/>
            </a:endParaRPr>
          </a:p>
        </p:txBody>
      </p:sp>
      <p:sp>
        <p:nvSpPr>
          <p:cNvPr id="251924" name="直接连接符 251923"/>
          <p:cNvSpPr/>
          <p:nvPr/>
        </p:nvSpPr>
        <p:spPr>
          <a:xfrm flipH="1">
            <a:off x="1946275" y="2255838"/>
            <a:ext cx="1066800" cy="0"/>
          </a:xfrm>
          <a:prstGeom prst="line">
            <a:avLst/>
          </a:prstGeom>
          <a:ln w="9525" cap="flat" cmpd="sng">
            <a:solidFill>
              <a:schemeClr val="tx1"/>
            </a:solidFill>
            <a:prstDash val="solid"/>
            <a:headEnd type="none" w="med" len="med"/>
            <a:tailEnd type="triangle" w="med" len="med"/>
          </a:ln>
        </p:spPr>
      </p:sp>
      <p:sp>
        <p:nvSpPr>
          <p:cNvPr id="251925" name="文本框 251924"/>
          <p:cNvSpPr txBox="1"/>
          <p:nvPr/>
        </p:nvSpPr>
        <p:spPr>
          <a:xfrm>
            <a:off x="1144588" y="4198938"/>
            <a:ext cx="8096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盖章</a:t>
            </a:r>
            <a:endParaRPr lang="zh-CN" altLang="en-US" sz="1200" dirty="0">
              <a:solidFill>
                <a:schemeClr val="accent2"/>
              </a:solidFill>
              <a:latin typeface="Times New Roman" panose="02020603050405020304" charset="0"/>
            </a:endParaRPr>
          </a:p>
        </p:txBody>
      </p:sp>
      <p:sp>
        <p:nvSpPr>
          <p:cNvPr id="251926" name="文本框 251925"/>
          <p:cNvSpPr txBox="1"/>
          <p:nvPr/>
        </p:nvSpPr>
        <p:spPr>
          <a:xfrm>
            <a:off x="1003300" y="4656138"/>
            <a:ext cx="10668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储运科实施</a:t>
            </a:r>
            <a:endParaRPr lang="zh-CN" altLang="en-US" sz="1200" dirty="0">
              <a:solidFill>
                <a:schemeClr val="accent2"/>
              </a:solidFill>
              <a:latin typeface="Times New Roman" panose="02020603050405020304" charset="0"/>
            </a:endParaRPr>
          </a:p>
        </p:txBody>
      </p:sp>
      <p:sp>
        <p:nvSpPr>
          <p:cNvPr id="251927" name="直接连接符 251926"/>
          <p:cNvSpPr/>
          <p:nvPr/>
        </p:nvSpPr>
        <p:spPr>
          <a:xfrm>
            <a:off x="1536700" y="3995738"/>
            <a:ext cx="0" cy="228600"/>
          </a:xfrm>
          <a:prstGeom prst="line">
            <a:avLst/>
          </a:prstGeom>
          <a:ln w="9525" cap="flat" cmpd="sng">
            <a:solidFill>
              <a:schemeClr val="tx1"/>
            </a:solidFill>
            <a:prstDash val="solid"/>
            <a:headEnd type="none" w="med" len="med"/>
            <a:tailEnd type="triangle" w="med" len="med"/>
          </a:ln>
        </p:spPr>
      </p:sp>
      <p:sp>
        <p:nvSpPr>
          <p:cNvPr id="251928" name="直接连接符 251927"/>
          <p:cNvSpPr/>
          <p:nvPr/>
        </p:nvSpPr>
        <p:spPr>
          <a:xfrm>
            <a:off x="1530350" y="3360738"/>
            <a:ext cx="6350" cy="266700"/>
          </a:xfrm>
          <a:prstGeom prst="line">
            <a:avLst/>
          </a:prstGeom>
          <a:ln w="9525" cap="flat" cmpd="sng">
            <a:solidFill>
              <a:schemeClr val="tx1"/>
            </a:solidFill>
            <a:prstDash val="solid"/>
            <a:headEnd type="none" w="med" len="med"/>
            <a:tailEnd type="triangle" w="med" len="med"/>
          </a:ln>
        </p:spPr>
      </p:sp>
      <p:sp>
        <p:nvSpPr>
          <p:cNvPr id="251929" name="文本框 251928"/>
          <p:cNvSpPr txBox="1"/>
          <p:nvPr/>
        </p:nvSpPr>
        <p:spPr>
          <a:xfrm>
            <a:off x="1123950" y="3576638"/>
            <a:ext cx="85725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营销副总终审</a:t>
            </a:r>
            <a:endParaRPr lang="zh-CN" altLang="en-US" sz="1200" dirty="0">
              <a:solidFill>
                <a:schemeClr val="accent2"/>
              </a:solidFill>
              <a:latin typeface="Times New Roman" panose="02020603050405020304" charset="0"/>
            </a:endParaRPr>
          </a:p>
        </p:txBody>
      </p:sp>
      <p:sp>
        <p:nvSpPr>
          <p:cNvPr id="251930" name="文本框 251929"/>
          <p:cNvSpPr txBox="1"/>
          <p:nvPr/>
        </p:nvSpPr>
        <p:spPr>
          <a:xfrm>
            <a:off x="1892300" y="1046163"/>
            <a:ext cx="965200" cy="274637"/>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非标合同</a:t>
            </a:r>
            <a:endParaRPr lang="zh-CN" altLang="en-US" sz="1200">
              <a:solidFill>
                <a:schemeClr val="accent2"/>
              </a:solidFill>
              <a:latin typeface="Times New Roman" panose="02020603050405020304" charset="0"/>
            </a:endParaRPr>
          </a:p>
        </p:txBody>
      </p:sp>
      <p:sp>
        <p:nvSpPr>
          <p:cNvPr id="251931" name="直接连接符 251930"/>
          <p:cNvSpPr/>
          <p:nvPr/>
        </p:nvSpPr>
        <p:spPr>
          <a:xfrm>
            <a:off x="1536700" y="1544638"/>
            <a:ext cx="0" cy="533400"/>
          </a:xfrm>
          <a:prstGeom prst="line">
            <a:avLst/>
          </a:prstGeom>
          <a:ln w="9525" cap="flat" cmpd="sng">
            <a:solidFill>
              <a:schemeClr val="tx1"/>
            </a:solidFill>
            <a:prstDash val="solid"/>
            <a:headEnd type="none" w="med" len="med"/>
            <a:tailEnd type="triangle" w="med" len="med"/>
          </a:ln>
        </p:spPr>
      </p:sp>
      <p:sp>
        <p:nvSpPr>
          <p:cNvPr id="251932" name="文本框 251931"/>
          <p:cNvSpPr txBox="1"/>
          <p:nvPr/>
        </p:nvSpPr>
        <p:spPr>
          <a:xfrm>
            <a:off x="1435100" y="1544638"/>
            <a:ext cx="596900" cy="457200"/>
          </a:xfrm>
          <a:prstGeom prst="rect">
            <a:avLst/>
          </a:prstGeom>
          <a:noFill/>
          <a:ln w="9525">
            <a:noFill/>
          </a:ln>
        </p:spPr>
        <p:txBody>
          <a:bodyPr>
            <a:spAutoFit/>
          </a:bodyPr>
          <a:p>
            <a:pPr algn="ctr" eaLnBrk="0" hangingPunct="0"/>
            <a:r>
              <a:rPr lang="zh-CN" altLang="en-US" sz="1200" dirty="0">
                <a:solidFill>
                  <a:schemeClr val="accent2"/>
                </a:solidFill>
                <a:latin typeface="Times New Roman" panose="02020603050405020304" charset="0"/>
              </a:rPr>
              <a:t>标准合同</a:t>
            </a:r>
            <a:endParaRPr lang="zh-CN" altLang="en-US" sz="1200">
              <a:solidFill>
                <a:schemeClr val="accent2"/>
              </a:solidFill>
              <a:latin typeface="Times New Roman" panose="02020603050405020304" charset="0"/>
            </a:endParaRPr>
          </a:p>
        </p:txBody>
      </p:sp>
      <p:sp>
        <p:nvSpPr>
          <p:cNvPr id="251933" name="直接连接符 251932"/>
          <p:cNvSpPr/>
          <p:nvPr/>
        </p:nvSpPr>
        <p:spPr>
          <a:xfrm>
            <a:off x="1536700" y="4465638"/>
            <a:ext cx="0" cy="228600"/>
          </a:xfrm>
          <a:prstGeom prst="line">
            <a:avLst/>
          </a:prstGeom>
          <a:ln w="9525" cap="flat" cmpd="sng">
            <a:solidFill>
              <a:schemeClr val="tx1"/>
            </a:solidFill>
            <a:prstDash val="solid"/>
            <a:headEnd type="none" w="med" len="med"/>
            <a:tailEnd type="triangle" w="med" len="med"/>
          </a:ln>
        </p:spPr>
      </p:sp>
      <p:sp>
        <p:nvSpPr>
          <p:cNvPr id="251934" name="流程图: 文档 251933"/>
          <p:cNvSpPr/>
          <p:nvPr/>
        </p:nvSpPr>
        <p:spPr>
          <a:xfrm>
            <a:off x="4545013" y="4578350"/>
            <a:ext cx="688975" cy="5651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1935" name="文本框 251934"/>
          <p:cNvSpPr txBox="1"/>
          <p:nvPr/>
        </p:nvSpPr>
        <p:spPr>
          <a:xfrm>
            <a:off x="4508500" y="4643438"/>
            <a:ext cx="725488"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合同或协议</a:t>
            </a:r>
            <a:endParaRPr lang="zh-CN" altLang="en-US" sz="1200" dirty="0">
              <a:latin typeface="Times New Roman" panose="02020603050405020304" charset="0"/>
            </a:endParaRPr>
          </a:p>
        </p:txBody>
      </p:sp>
      <p:sp>
        <p:nvSpPr>
          <p:cNvPr id="251936" name="直接连接符 251935"/>
          <p:cNvSpPr/>
          <p:nvPr/>
        </p:nvSpPr>
        <p:spPr>
          <a:xfrm>
            <a:off x="4876800" y="5113338"/>
            <a:ext cx="0" cy="266700"/>
          </a:xfrm>
          <a:prstGeom prst="line">
            <a:avLst/>
          </a:prstGeom>
          <a:ln w="9525" cap="flat" cmpd="sng">
            <a:solidFill>
              <a:schemeClr val="tx1"/>
            </a:solidFill>
            <a:prstDash val="solid"/>
            <a:headEnd type="none" w="med" len="med"/>
            <a:tailEnd type="triangle" w="med" len="med"/>
          </a:ln>
        </p:spPr>
      </p:sp>
      <p:sp>
        <p:nvSpPr>
          <p:cNvPr id="251937" name="文本框 251936"/>
          <p:cNvSpPr txBox="1"/>
          <p:nvPr/>
        </p:nvSpPr>
        <p:spPr>
          <a:xfrm>
            <a:off x="4143375" y="5329238"/>
            <a:ext cx="14954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留存作请款核对</a:t>
            </a:r>
            <a:endParaRPr lang="zh-CN" altLang="en-US" sz="1200" dirty="0">
              <a:solidFill>
                <a:schemeClr val="accent2"/>
              </a:solidFill>
              <a:latin typeface="Times New Roman" panose="02020603050405020304" charset="0"/>
            </a:endParaRPr>
          </a:p>
        </p:txBody>
      </p:sp>
      <p:sp>
        <p:nvSpPr>
          <p:cNvPr id="251938" name="直接连接符 251937"/>
          <p:cNvSpPr/>
          <p:nvPr/>
        </p:nvSpPr>
        <p:spPr>
          <a:xfrm>
            <a:off x="2006600" y="4833938"/>
            <a:ext cx="2463800" cy="4762"/>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2930" name="文本框 252929"/>
          <p:cNvSpPr txBox="1"/>
          <p:nvPr/>
        </p:nvSpPr>
        <p:spPr>
          <a:xfrm>
            <a:off x="0" y="0"/>
            <a:ext cx="428625" cy="1752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收款流程</a:t>
            </a:r>
            <a:endParaRPr lang="zh-CN" altLang="en-US" sz="1600" b="1">
              <a:solidFill>
                <a:srgbClr val="0066FF"/>
              </a:solidFill>
              <a:latin typeface="Times New Roman" panose="02020603050405020304" charset="0"/>
            </a:endParaRPr>
          </a:p>
        </p:txBody>
      </p:sp>
      <p:sp>
        <p:nvSpPr>
          <p:cNvPr id="252931" name="文本框 252930"/>
          <p:cNvSpPr txBox="1"/>
          <p:nvPr/>
        </p:nvSpPr>
        <p:spPr>
          <a:xfrm>
            <a:off x="1123950" y="169863"/>
            <a:ext cx="142875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营销系统</a:t>
            </a:r>
            <a:endParaRPr lang="zh-CN" altLang="en-US" sz="1600" dirty="0">
              <a:latin typeface="Times New Roman" panose="02020603050405020304" charset="0"/>
            </a:endParaRPr>
          </a:p>
        </p:txBody>
      </p:sp>
      <p:sp>
        <p:nvSpPr>
          <p:cNvPr id="252932" name="直接连接符 252931"/>
          <p:cNvSpPr/>
          <p:nvPr/>
        </p:nvSpPr>
        <p:spPr>
          <a:xfrm>
            <a:off x="1104900" y="457200"/>
            <a:ext cx="1066800" cy="0"/>
          </a:xfrm>
          <a:prstGeom prst="line">
            <a:avLst/>
          </a:prstGeom>
          <a:ln w="9525" cap="flat" cmpd="sng">
            <a:solidFill>
              <a:schemeClr val="tx1"/>
            </a:solidFill>
            <a:prstDash val="solid"/>
            <a:headEnd type="none" w="med" len="med"/>
            <a:tailEnd type="none" w="med" len="med"/>
          </a:ln>
        </p:spPr>
      </p:sp>
      <p:sp>
        <p:nvSpPr>
          <p:cNvPr id="252933" name="文本框 252932"/>
          <p:cNvSpPr txBox="1"/>
          <p:nvPr/>
        </p:nvSpPr>
        <p:spPr>
          <a:xfrm>
            <a:off x="1166813" y="609600"/>
            <a:ext cx="9525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销售部制定收款计划</a:t>
            </a:r>
            <a:endParaRPr lang="zh-CN" altLang="en-US" sz="1200" dirty="0">
              <a:solidFill>
                <a:schemeClr val="accent2"/>
              </a:solidFill>
              <a:latin typeface="Times New Roman" panose="02020603050405020304" charset="0"/>
            </a:endParaRPr>
          </a:p>
        </p:txBody>
      </p:sp>
      <p:sp>
        <p:nvSpPr>
          <p:cNvPr id="252934" name="文本框 252933"/>
          <p:cNvSpPr txBox="1"/>
          <p:nvPr/>
        </p:nvSpPr>
        <p:spPr>
          <a:xfrm>
            <a:off x="1066800" y="25701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营销副总签审</a:t>
            </a:r>
            <a:endParaRPr lang="zh-CN" altLang="en-US" sz="1200" dirty="0">
              <a:solidFill>
                <a:schemeClr val="accent2"/>
              </a:solidFill>
              <a:latin typeface="Times New Roman" panose="02020603050405020304" charset="0"/>
            </a:endParaRPr>
          </a:p>
        </p:txBody>
      </p:sp>
      <p:sp>
        <p:nvSpPr>
          <p:cNvPr id="252935" name="直接连接符 252934"/>
          <p:cNvSpPr/>
          <p:nvPr/>
        </p:nvSpPr>
        <p:spPr>
          <a:xfrm>
            <a:off x="1638300" y="1638300"/>
            <a:ext cx="0" cy="319088"/>
          </a:xfrm>
          <a:prstGeom prst="line">
            <a:avLst/>
          </a:prstGeom>
          <a:ln w="9525" cap="flat" cmpd="sng">
            <a:solidFill>
              <a:schemeClr val="tx1"/>
            </a:solidFill>
            <a:prstDash val="solid"/>
            <a:headEnd type="none" w="med" len="med"/>
            <a:tailEnd type="triangle" w="med" len="med"/>
          </a:ln>
        </p:spPr>
      </p:sp>
      <p:sp>
        <p:nvSpPr>
          <p:cNvPr id="252936" name="流程图: 文档 252935"/>
          <p:cNvSpPr/>
          <p:nvPr/>
        </p:nvSpPr>
        <p:spPr>
          <a:xfrm>
            <a:off x="1341438" y="10937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52937" name="文本框 252936"/>
          <p:cNvSpPr txBox="1"/>
          <p:nvPr/>
        </p:nvSpPr>
        <p:spPr>
          <a:xfrm>
            <a:off x="1349375" y="11334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收款计划</a:t>
            </a:r>
            <a:endParaRPr lang="zh-CN" altLang="en-US" sz="1200">
              <a:latin typeface="Times New Roman" panose="02020603050405020304" charset="0"/>
            </a:endParaRPr>
          </a:p>
        </p:txBody>
      </p:sp>
      <p:sp>
        <p:nvSpPr>
          <p:cNvPr id="252938" name="文本框 252937"/>
          <p:cNvSpPr txBox="1"/>
          <p:nvPr/>
        </p:nvSpPr>
        <p:spPr>
          <a:xfrm>
            <a:off x="1171575" y="3124200"/>
            <a:ext cx="914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销售人员催收货款</a:t>
            </a:r>
            <a:endParaRPr lang="zh-CN" altLang="en-US" sz="1200" dirty="0">
              <a:solidFill>
                <a:schemeClr val="accent2"/>
              </a:solidFill>
              <a:latin typeface="Times New Roman" panose="02020603050405020304" charset="0"/>
            </a:endParaRPr>
          </a:p>
        </p:txBody>
      </p:sp>
      <p:sp>
        <p:nvSpPr>
          <p:cNvPr id="252939" name="直接连接符 252938"/>
          <p:cNvSpPr/>
          <p:nvPr/>
        </p:nvSpPr>
        <p:spPr>
          <a:xfrm>
            <a:off x="1638300" y="2847975"/>
            <a:ext cx="0" cy="319088"/>
          </a:xfrm>
          <a:prstGeom prst="line">
            <a:avLst/>
          </a:prstGeom>
          <a:ln w="9525" cap="flat" cmpd="sng">
            <a:solidFill>
              <a:schemeClr val="tx1"/>
            </a:solidFill>
            <a:prstDash val="solid"/>
            <a:headEnd type="none" w="med" len="med"/>
            <a:tailEnd type="triangle" w="med" len="med"/>
          </a:ln>
        </p:spPr>
      </p:sp>
      <p:sp>
        <p:nvSpPr>
          <p:cNvPr id="252940" name="文本框 252939"/>
          <p:cNvSpPr txBox="1"/>
          <p:nvPr/>
        </p:nvSpPr>
        <p:spPr>
          <a:xfrm>
            <a:off x="1066800" y="1981200"/>
            <a:ext cx="1143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销售部长签审</a:t>
            </a:r>
            <a:endParaRPr lang="zh-CN" altLang="en-US" sz="1200" dirty="0">
              <a:solidFill>
                <a:schemeClr val="accent2"/>
              </a:solidFill>
              <a:latin typeface="Times New Roman" panose="02020603050405020304" charset="0"/>
            </a:endParaRPr>
          </a:p>
        </p:txBody>
      </p:sp>
      <p:sp>
        <p:nvSpPr>
          <p:cNvPr id="252941" name="直接连接符 252940"/>
          <p:cNvSpPr/>
          <p:nvPr/>
        </p:nvSpPr>
        <p:spPr>
          <a:xfrm>
            <a:off x="1638300" y="2259013"/>
            <a:ext cx="0" cy="319087"/>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2866" name="文本框 292865"/>
          <p:cNvSpPr txBox="1"/>
          <p:nvPr/>
        </p:nvSpPr>
        <p:spPr>
          <a:xfrm>
            <a:off x="8382000" y="6400800"/>
            <a:ext cx="457200" cy="457200"/>
          </a:xfrm>
          <a:prstGeom prst="rect">
            <a:avLst/>
          </a:prstGeom>
          <a:noFill/>
          <a:ln w="9525">
            <a:noFill/>
          </a:ln>
        </p:spPr>
        <p:txBody>
          <a:bodyPr>
            <a:spAutoFit/>
          </a:bodyPr>
          <a:p>
            <a:pPr>
              <a:spcBef>
                <a:spcPct val="50000"/>
              </a:spcBef>
            </a:pPr>
            <a:endParaRPr dirty="0">
              <a:latin typeface="Times New Roman" panose="02020603050405020304" charset="0"/>
            </a:endParaRPr>
          </a:p>
        </p:txBody>
      </p:sp>
      <p:sp>
        <p:nvSpPr>
          <p:cNvPr id="292867" name="矩形 292866"/>
          <p:cNvSpPr/>
          <p:nvPr/>
        </p:nvSpPr>
        <p:spPr>
          <a:xfrm>
            <a:off x="1447800" y="1752600"/>
            <a:ext cx="6324600" cy="91440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rPr>
              <a:t>生产作业</a:t>
            </a:r>
            <a:endParaRPr lang="zh-CN" altLang="en-US" sz="3600">
              <a:ln w="12700" cap="flat" cmpd="sng">
                <a:solidFill>
                  <a:srgbClr val="3333CC"/>
                </a:solidFill>
                <a:prstDash val="solid"/>
                <a:headEnd type="none" w="med" len="med"/>
                <a:tailEnd type="none" w="med" len="med"/>
              </a:ln>
              <a:solidFill>
                <a:srgbClr val="B2B2B2">
                  <a:alpha val="50000"/>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92868" name="矩形 292867"/>
          <p:cNvSpPr/>
          <p:nvPr/>
        </p:nvSpPr>
        <p:spPr>
          <a:xfrm>
            <a:off x="2514600" y="3505200"/>
            <a:ext cx="3962400" cy="609600"/>
          </a:xfrm>
          <a:prstGeom prst="rect">
            <a:avLst/>
          </a:prstGeom>
        </p:spPr>
        <p:txBody>
          <a:bodyPr wrap="none" fromWordArt="1">
            <a:prstTxWarp prst="textPlain">
              <a:avLst>
                <a:gd name="adj" fmla="val 50000"/>
              </a:avLst>
            </a:prstTxWarp>
            <a:normAutofit/>
          </a:bodyPr>
          <a:p>
            <a:pPr algn="ctr"/>
            <a:r>
              <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rPr>
              <a:t>计划、工程、环保</a:t>
            </a:r>
            <a:endParaRPr lang="zh-CN" altLang="en-US" sz="3600">
              <a:solidFill>
                <a:srgbClr val="336699"/>
              </a:solidFill>
              <a:effectLst>
                <a:outerShdw dist="45791" dir="2021404" algn="ctr" rotWithShape="0">
                  <a:srgbClr val="C0C0C0"/>
                </a:outerShdw>
              </a:effectLst>
              <a:latin typeface="宋体" panose="02010600030101010101" pitchFamily="2" charset="-122"/>
              <a:ea typeface="宋体" panose="02010600030101010101" pitchFamily="2"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4194" name="文本框 264193"/>
          <p:cNvSpPr txBox="1"/>
          <p:nvPr/>
        </p:nvSpPr>
        <p:spPr>
          <a:xfrm>
            <a:off x="1376363" y="169863"/>
            <a:ext cx="6415087"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总调室                     总经理                    人事行政部                     分厂</a:t>
            </a:r>
            <a:endParaRPr lang="zh-CN" altLang="en-US" sz="1600" dirty="0">
              <a:latin typeface="Times New Roman" panose="02020603050405020304" charset="0"/>
            </a:endParaRPr>
          </a:p>
        </p:txBody>
      </p:sp>
      <p:sp>
        <p:nvSpPr>
          <p:cNvPr id="264195" name="直接连接符 264194"/>
          <p:cNvSpPr/>
          <p:nvPr/>
        </p:nvSpPr>
        <p:spPr>
          <a:xfrm>
            <a:off x="762000" y="457200"/>
            <a:ext cx="7086600" cy="0"/>
          </a:xfrm>
          <a:prstGeom prst="line">
            <a:avLst/>
          </a:prstGeom>
          <a:ln w="9525" cap="flat" cmpd="sng">
            <a:solidFill>
              <a:schemeClr val="tx1"/>
            </a:solidFill>
            <a:prstDash val="solid"/>
            <a:headEnd type="none" w="med" len="med"/>
            <a:tailEnd type="none" w="med" len="med"/>
          </a:ln>
        </p:spPr>
      </p:sp>
      <p:sp>
        <p:nvSpPr>
          <p:cNvPr id="264196" name="文本框 264195"/>
          <p:cNvSpPr txBox="1"/>
          <p:nvPr/>
        </p:nvSpPr>
        <p:spPr>
          <a:xfrm>
            <a:off x="0" y="0"/>
            <a:ext cx="428625" cy="33528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年度生产计划制定签审流程</a:t>
            </a:r>
            <a:endParaRPr lang="zh-CN" altLang="en-US" sz="1600" b="1">
              <a:solidFill>
                <a:srgbClr val="0066FF"/>
              </a:solidFill>
              <a:latin typeface="Times New Roman" panose="02020603050405020304" charset="0"/>
            </a:endParaRPr>
          </a:p>
        </p:txBody>
      </p:sp>
      <p:sp>
        <p:nvSpPr>
          <p:cNvPr id="264197" name="文本框 264196"/>
          <p:cNvSpPr txBox="1"/>
          <p:nvPr/>
        </p:nvSpPr>
        <p:spPr>
          <a:xfrm>
            <a:off x="838200" y="528638"/>
            <a:ext cx="2057400" cy="100488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每年</a:t>
            </a:r>
            <a:r>
              <a:rPr lang="en-US" altLang="zh-CN" sz="1200" dirty="0">
                <a:solidFill>
                  <a:schemeClr val="accent2"/>
                </a:solidFill>
                <a:latin typeface="Times New Roman" panose="02020603050405020304" charset="0"/>
              </a:rPr>
              <a:t>10</a:t>
            </a:r>
            <a:r>
              <a:rPr lang="zh-CN" altLang="en-US" sz="1200" dirty="0">
                <a:solidFill>
                  <a:schemeClr val="accent2"/>
                </a:solidFill>
                <a:latin typeface="Times New Roman" panose="02020603050405020304" charset="0"/>
              </a:rPr>
              <a:t>月底、</a:t>
            </a:r>
            <a:r>
              <a:rPr lang="en-US" altLang="zh-CN" sz="1200" dirty="0">
                <a:solidFill>
                  <a:schemeClr val="accent2"/>
                </a:solidFill>
                <a:latin typeface="Times New Roman" panose="02020603050405020304" charset="0"/>
              </a:rPr>
              <a:t>11</a:t>
            </a:r>
            <a:r>
              <a:rPr lang="zh-CN" altLang="en-US" sz="1200" dirty="0">
                <a:solidFill>
                  <a:schemeClr val="accent2"/>
                </a:solidFill>
                <a:latin typeface="Times New Roman" panose="02020603050405020304" charset="0"/>
              </a:rPr>
              <a:t>月初，根据分厂现有装置生产能力和技改后能达到的生产能力，征求分厂经理意见，制定下一年度生产计划预案</a:t>
            </a:r>
            <a:endParaRPr lang="zh-CN" altLang="en-US" sz="1200" dirty="0">
              <a:solidFill>
                <a:schemeClr val="accent2"/>
              </a:solidFill>
              <a:latin typeface="Times New Roman" panose="02020603050405020304" charset="0"/>
            </a:endParaRPr>
          </a:p>
        </p:txBody>
      </p:sp>
      <p:sp>
        <p:nvSpPr>
          <p:cNvPr id="264198" name="流程图: 文档 264197"/>
          <p:cNvSpPr/>
          <p:nvPr/>
        </p:nvSpPr>
        <p:spPr>
          <a:xfrm>
            <a:off x="1536700" y="15875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4199" name="文本框 264198"/>
          <p:cNvSpPr txBox="1"/>
          <p:nvPr/>
        </p:nvSpPr>
        <p:spPr>
          <a:xfrm>
            <a:off x="1479550" y="1598613"/>
            <a:ext cx="74295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年度计划预案</a:t>
            </a:r>
            <a:endParaRPr lang="zh-CN" altLang="en-US" sz="1200">
              <a:latin typeface="Times New Roman" panose="02020603050405020304" charset="0"/>
            </a:endParaRPr>
          </a:p>
        </p:txBody>
      </p:sp>
      <p:sp>
        <p:nvSpPr>
          <p:cNvPr id="264200" name="文本框 264199"/>
          <p:cNvSpPr txBox="1"/>
          <p:nvPr/>
        </p:nvSpPr>
        <p:spPr>
          <a:xfrm>
            <a:off x="1257300" y="4310063"/>
            <a:ext cx="121443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总调度长审核</a:t>
            </a:r>
            <a:endParaRPr lang="zh-CN" altLang="en-US" sz="1200" dirty="0">
              <a:solidFill>
                <a:schemeClr val="accent2"/>
              </a:solidFill>
              <a:latin typeface="Times New Roman" panose="02020603050405020304" charset="0"/>
            </a:endParaRPr>
          </a:p>
        </p:txBody>
      </p:sp>
      <p:sp>
        <p:nvSpPr>
          <p:cNvPr id="264201" name="文本框 264200"/>
          <p:cNvSpPr txBox="1"/>
          <p:nvPr/>
        </p:nvSpPr>
        <p:spPr>
          <a:xfrm>
            <a:off x="1452563" y="4851400"/>
            <a:ext cx="8397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64202" name="直接连接符 264201"/>
          <p:cNvSpPr/>
          <p:nvPr/>
        </p:nvSpPr>
        <p:spPr>
          <a:xfrm>
            <a:off x="1851025" y="4559300"/>
            <a:ext cx="0" cy="319088"/>
          </a:xfrm>
          <a:prstGeom prst="line">
            <a:avLst/>
          </a:prstGeom>
          <a:ln w="9525" cap="flat" cmpd="sng">
            <a:solidFill>
              <a:schemeClr val="tx1"/>
            </a:solidFill>
            <a:prstDash val="solid"/>
            <a:headEnd type="none" w="med" len="med"/>
            <a:tailEnd type="triangle" w="med" len="med"/>
          </a:ln>
        </p:spPr>
      </p:sp>
      <p:sp>
        <p:nvSpPr>
          <p:cNvPr id="264203" name="文本框 264202"/>
          <p:cNvSpPr txBox="1"/>
          <p:nvPr/>
        </p:nvSpPr>
        <p:spPr>
          <a:xfrm>
            <a:off x="3179763" y="5664200"/>
            <a:ext cx="8397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64204" name="流程图: 文档 264203"/>
          <p:cNvSpPr/>
          <p:nvPr/>
        </p:nvSpPr>
        <p:spPr>
          <a:xfrm>
            <a:off x="3303588" y="48910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4205" name="文本框 264204"/>
          <p:cNvSpPr txBox="1"/>
          <p:nvPr/>
        </p:nvSpPr>
        <p:spPr>
          <a:xfrm>
            <a:off x="3297238" y="49022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年度计划</a:t>
            </a:r>
            <a:endParaRPr lang="zh-CN" altLang="en-US" sz="1200">
              <a:latin typeface="Times New Roman" panose="02020603050405020304" charset="0"/>
            </a:endParaRPr>
          </a:p>
        </p:txBody>
      </p:sp>
      <p:sp>
        <p:nvSpPr>
          <p:cNvPr id="264206" name="直接连接符 264205"/>
          <p:cNvSpPr/>
          <p:nvPr/>
        </p:nvSpPr>
        <p:spPr>
          <a:xfrm>
            <a:off x="3605213" y="5402263"/>
            <a:ext cx="0" cy="319087"/>
          </a:xfrm>
          <a:prstGeom prst="line">
            <a:avLst/>
          </a:prstGeom>
          <a:ln w="9525" cap="flat" cmpd="sng">
            <a:solidFill>
              <a:schemeClr val="tx1"/>
            </a:solidFill>
            <a:prstDash val="solid"/>
            <a:headEnd type="none" w="med" len="med"/>
            <a:tailEnd type="triangle" w="med" len="med"/>
          </a:ln>
        </p:spPr>
      </p:sp>
      <p:sp>
        <p:nvSpPr>
          <p:cNvPr id="264207" name="直接连接符 264206"/>
          <p:cNvSpPr/>
          <p:nvPr/>
        </p:nvSpPr>
        <p:spPr>
          <a:xfrm>
            <a:off x="2228850" y="5130800"/>
            <a:ext cx="1066800" cy="0"/>
          </a:xfrm>
          <a:prstGeom prst="line">
            <a:avLst/>
          </a:prstGeom>
          <a:ln w="9525" cap="flat" cmpd="sng">
            <a:solidFill>
              <a:schemeClr val="tx1"/>
            </a:solidFill>
            <a:prstDash val="solid"/>
            <a:headEnd type="none" w="med" len="med"/>
            <a:tailEnd type="triangle" w="med" len="med"/>
          </a:ln>
        </p:spPr>
      </p:sp>
      <p:sp>
        <p:nvSpPr>
          <p:cNvPr id="264208" name="文本框 264207"/>
          <p:cNvSpPr txBox="1"/>
          <p:nvPr/>
        </p:nvSpPr>
        <p:spPr>
          <a:xfrm>
            <a:off x="4730750" y="6272213"/>
            <a:ext cx="1422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发文并请分厂 经理签定承包合同</a:t>
            </a:r>
            <a:endParaRPr lang="zh-CN" altLang="en-US" sz="1200" dirty="0">
              <a:solidFill>
                <a:schemeClr val="accent2"/>
              </a:solidFill>
              <a:latin typeface="Times New Roman" panose="02020603050405020304" charset="0"/>
            </a:endParaRPr>
          </a:p>
        </p:txBody>
      </p:sp>
      <p:sp>
        <p:nvSpPr>
          <p:cNvPr id="264209" name="流程图: 文档 264208"/>
          <p:cNvSpPr/>
          <p:nvPr/>
        </p:nvSpPr>
        <p:spPr>
          <a:xfrm>
            <a:off x="5132388" y="54483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4210" name="文本框 264209"/>
          <p:cNvSpPr txBox="1"/>
          <p:nvPr/>
        </p:nvSpPr>
        <p:spPr>
          <a:xfrm>
            <a:off x="5126038" y="54594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年度计划</a:t>
            </a:r>
            <a:endParaRPr lang="zh-CN" altLang="en-US" sz="1200">
              <a:latin typeface="Times New Roman" panose="02020603050405020304" charset="0"/>
            </a:endParaRPr>
          </a:p>
        </p:txBody>
      </p:sp>
      <p:sp>
        <p:nvSpPr>
          <p:cNvPr id="264211" name="直接连接符 264210"/>
          <p:cNvSpPr/>
          <p:nvPr/>
        </p:nvSpPr>
        <p:spPr>
          <a:xfrm>
            <a:off x="5434013" y="5959475"/>
            <a:ext cx="0" cy="319088"/>
          </a:xfrm>
          <a:prstGeom prst="line">
            <a:avLst/>
          </a:prstGeom>
          <a:ln w="9525" cap="flat" cmpd="sng">
            <a:solidFill>
              <a:schemeClr val="tx1"/>
            </a:solidFill>
            <a:prstDash val="solid"/>
            <a:headEnd type="none" w="med" len="med"/>
            <a:tailEnd type="triangle" w="med" len="med"/>
          </a:ln>
        </p:spPr>
      </p:sp>
      <p:sp>
        <p:nvSpPr>
          <p:cNvPr id="264212" name="直接连接符 264211"/>
          <p:cNvSpPr/>
          <p:nvPr/>
        </p:nvSpPr>
        <p:spPr>
          <a:xfrm flipV="1">
            <a:off x="3829050" y="5791200"/>
            <a:ext cx="1295400" cy="0"/>
          </a:xfrm>
          <a:prstGeom prst="line">
            <a:avLst/>
          </a:prstGeom>
          <a:ln w="9525" cap="flat" cmpd="sng">
            <a:solidFill>
              <a:schemeClr val="tx1"/>
            </a:solidFill>
            <a:prstDash val="solid"/>
            <a:headEnd type="none" w="med" len="med"/>
            <a:tailEnd type="triangle" w="med" len="med"/>
          </a:ln>
        </p:spPr>
      </p:sp>
      <p:sp>
        <p:nvSpPr>
          <p:cNvPr id="264213" name="流程图: 文档 264212"/>
          <p:cNvSpPr/>
          <p:nvPr/>
        </p:nvSpPr>
        <p:spPr>
          <a:xfrm>
            <a:off x="6870700" y="15890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4214" name="文本框 264213"/>
          <p:cNvSpPr txBox="1"/>
          <p:nvPr/>
        </p:nvSpPr>
        <p:spPr>
          <a:xfrm>
            <a:off x="6813550" y="1587500"/>
            <a:ext cx="74295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年度计划预案</a:t>
            </a:r>
            <a:endParaRPr lang="zh-CN" altLang="en-US" sz="1200">
              <a:latin typeface="Times New Roman" panose="02020603050405020304" charset="0"/>
            </a:endParaRPr>
          </a:p>
        </p:txBody>
      </p:sp>
      <p:sp>
        <p:nvSpPr>
          <p:cNvPr id="264215" name="文本框 264214"/>
          <p:cNvSpPr txBox="1"/>
          <p:nvPr/>
        </p:nvSpPr>
        <p:spPr>
          <a:xfrm>
            <a:off x="6634163" y="2392363"/>
            <a:ext cx="109537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提出意见</a:t>
            </a:r>
            <a:endParaRPr lang="zh-CN" altLang="en-US" sz="1200" dirty="0">
              <a:solidFill>
                <a:schemeClr val="accent2"/>
              </a:solidFill>
              <a:latin typeface="Times New Roman" panose="02020603050405020304" charset="0"/>
            </a:endParaRPr>
          </a:p>
        </p:txBody>
      </p:sp>
      <p:sp>
        <p:nvSpPr>
          <p:cNvPr id="264216" name="直接连接符 264215"/>
          <p:cNvSpPr/>
          <p:nvPr/>
        </p:nvSpPr>
        <p:spPr>
          <a:xfrm>
            <a:off x="7172325" y="2100263"/>
            <a:ext cx="0" cy="319087"/>
          </a:xfrm>
          <a:prstGeom prst="line">
            <a:avLst/>
          </a:prstGeom>
          <a:ln w="9525" cap="flat" cmpd="sng">
            <a:solidFill>
              <a:schemeClr val="tx1"/>
            </a:solidFill>
            <a:prstDash val="solid"/>
            <a:headEnd type="none" w="med" len="med"/>
            <a:tailEnd type="triangle" w="med" len="med"/>
          </a:ln>
        </p:spPr>
      </p:sp>
      <p:sp>
        <p:nvSpPr>
          <p:cNvPr id="264217" name="直接连接符 264216"/>
          <p:cNvSpPr/>
          <p:nvPr/>
        </p:nvSpPr>
        <p:spPr>
          <a:xfrm>
            <a:off x="2152650" y="1828800"/>
            <a:ext cx="4648200" cy="0"/>
          </a:xfrm>
          <a:prstGeom prst="line">
            <a:avLst/>
          </a:prstGeom>
          <a:ln w="9525" cap="flat" cmpd="sng">
            <a:solidFill>
              <a:schemeClr val="tx1"/>
            </a:solidFill>
            <a:prstDash val="solid"/>
            <a:headEnd type="none" w="med" len="med"/>
            <a:tailEnd type="triangle" w="med" len="med"/>
          </a:ln>
        </p:spPr>
      </p:sp>
      <p:sp>
        <p:nvSpPr>
          <p:cNvPr id="264218" name="流程图: 文档 264217"/>
          <p:cNvSpPr/>
          <p:nvPr/>
        </p:nvSpPr>
        <p:spPr>
          <a:xfrm>
            <a:off x="1536700" y="23209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4219" name="文本框 264218"/>
          <p:cNvSpPr txBox="1"/>
          <p:nvPr/>
        </p:nvSpPr>
        <p:spPr>
          <a:xfrm>
            <a:off x="1479550" y="2344738"/>
            <a:ext cx="74295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年度计划预案</a:t>
            </a:r>
            <a:endParaRPr lang="zh-CN" altLang="en-US" sz="1200">
              <a:latin typeface="Times New Roman" panose="02020603050405020304" charset="0"/>
            </a:endParaRPr>
          </a:p>
        </p:txBody>
      </p:sp>
      <p:sp>
        <p:nvSpPr>
          <p:cNvPr id="264220" name="文本框 264219"/>
          <p:cNvSpPr txBox="1"/>
          <p:nvPr/>
        </p:nvSpPr>
        <p:spPr>
          <a:xfrm>
            <a:off x="1376363" y="3098800"/>
            <a:ext cx="9286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制定年度生产计划</a:t>
            </a:r>
            <a:endParaRPr lang="zh-CN" altLang="en-US" sz="1200" dirty="0">
              <a:solidFill>
                <a:schemeClr val="accent2"/>
              </a:solidFill>
              <a:latin typeface="Times New Roman" panose="02020603050405020304" charset="0"/>
            </a:endParaRPr>
          </a:p>
        </p:txBody>
      </p:sp>
      <p:sp>
        <p:nvSpPr>
          <p:cNvPr id="264221" name="直接连接符 264220"/>
          <p:cNvSpPr/>
          <p:nvPr/>
        </p:nvSpPr>
        <p:spPr>
          <a:xfrm>
            <a:off x="1847850" y="2819400"/>
            <a:ext cx="0" cy="319088"/>
          </a:xfrm>
          <a:prstGeom prst="line">
            <a:avLst/>
          </a:prstGeom>
          <a:ln w="9525" cap="flat" cmpd="sng">
            <a:solidFill>
              <a:schemeClr val="tx1"/>
            </a:solidFill>
            <a:prstDash val="solid"/>
            <a:headEnd type="none" w="med" len="med"/>
            <a:tailEnd type="triangle" w="med" len="med"/>
          </a:ln>
        </p:spPr>
      </p:sp>
      <p:sp>
        <p:nvSpPr>
          <p:cNvPr id="264222" name="直接连接符 264221"/>
          <p:cNvSpPr/>
          <p:nvPr/>
        </p:nvSpPr>
        <p:spPr>
          <a:xfrm flipH="1">
            <a:off x="2152650" y="2514600"/>
            <a:ext cx="4572000" cy="0"/>
          </a:xfrm>
          <a:prstGeom prst="line">
            <a:avLst/>
          </a:prstGeom>
          <a:ln w="9525" cap="flat" cmpd="sng">
            <a:solidFill>
              <a:schemeClr val="tx1"/>
            </a:solidFill>
            <a:prstDash val="solid"/>
            <a:headEnd type="none" w="med" len="med"/>
            <a:tailEnd type="triangle" w="med" len="med"/>
          </a:ln>
        </p:spPr>
      </p:sp>
      <p:sp>
        <p:nvSpPr>
          <p:cNvPr id="264223" name="流程图: 文档 264222"/>
          <p:cNvSpPr/>
          <p:nvPr/>
        </p:nvSpPr>
        <p:spPr>
          <a:xfrm>
            <a:off x="1538288" y="35575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4224" name="文本框 264223"/>
          <p:cNvSpPr txBox="1"/>
          <p:nvPr/>
        </p:nvSpPr>
        <p:spPr>
          <a:xfrm>
            <a:off x="1544638" y="35433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年度计划</a:t>
            </a:r>
            <a:endParaRPr lang="zh-CN" altLang="en-US" sz="1200">
              <a:latin typeface="Times New Roman" panose="02020603050405020304" charset="0"/>
            </a:endParaRPr>
          </a:p>
        </p:txBody>
      </p:sp>
      <p:sp>
        <p:nvSpPr>
          <p:cNvPr id="264225" name="直接连接符 264224"/>
          <p:cNvSpPr/>
          <p:nvPr/>
        </p:nvSpPr>
        <p:spPr>
          <a:xfrm>
            <a:off x="1849438" y="4056063"/>
            <a:ext cx="0" cy="319087"/>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5249" name="流程图: 文档 265248"/>
          <p:cNvSpPr/>
          <p:nvPr/>
        </p:nvSpPr>
        <p:spPr>
          <a:xfrm>
            <a:off x="5653088" y="12192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5218" name="流程图: 文档 265217"/>
          <p:cNvSpPr/>
          <p:nvPr/>
        </p:nvSpPr>
        <p:spPr>
          <a:xfrm>
            <a:off x="2070100" y="136683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5219" name="流程图: 文档 265218"/>
          <p:cNvSpPr/>
          <p:nvPr/>
        </p:nvSpPr>
        <p:spPr>
          <a:xfrm>
            <a:off x="1989138" y="1428750"/>
            <a:ext cx="608012" cy="6286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5220" name="文本框 265219"/>
          <p:cNvSpPr txBox="1"/>
          <p:nvPr/>
        </p:nvSpPr>
        <p:spPr>
          <a:xfrm>
            <a:off x="1944688" y="1460500"/>
            <a:ext cx="7604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月度生产计划</a:t>
            </a:r>
            <a:endParaRPr lang="zh-CN" altLang="en-US" sz="1200">
              <a:latin typeface="Times New Roman" panose="02020603050405020304" charset="0"/>
            </a:endParaRPr>
          </a:p>
        </p:txBody>
      </p:sp>
      <p:sp>
        <p:nvSpPr>
          <p:cNvPr id="265221" name="文本框 265220"/>
          <p:cNvSpPr txBox="1"/>
          <p:nvPr/>
        </p:nvSpPr>
        <p:spPr>
          <a:xfrm>
            <a:off x="1852613" y="169863"/>
            <a:ext cx="6491287"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总调室                      销售部                          分厂</a:t>
            </a:r>
            <a:endParaRPr lang="zh-CN" altLang="en-US" sz="1600" dirty="0">
              <a:latin typeface="Times New Roman" panose="02020603050405020304" charset="0"/>
            </a:endParaRPr>
          </a:p>
        </p:txBody>
      </p:sp>
      <p:sp>
        <p:nvSpPr>
          <p:cNvPr id="265222" name="直接连接符 265221"/>
          <p:cNvSpPr/>
          <p:nvPr/>
        </p:nvSpPr>
        <p:spPr>
          <a:xfrm>
            <a:off x="1295400" y="457200"/>
            <a:ext cx="5181600" cy="0"/>
          </a:xfrm>
          <a:prstGeom prst="line">
            <a:avLst/>
          </a:prstGeom>
          <a:ln w="9525" cap="flat" cmpd="sng">
            <a:solidFill>
              <a:schemeClr val="tx1"/>
            </a:solidFill>
            <a:prstDash val="solid"/>
            <a:headEnd type="none" w="med" len="med"/>
            <a:tailEnd type="none" w="med" len="med"/>
          </a:ln>
        </p:spPr>
      </p:sp>
      <p:sp>
        <p:nvSpPr>
          <p:cNvPr id="265223" name="文本框 265222"/>
          <p:cNvSpPr txBox="1"/>
          <p:nvPr/>
        </p:nvSpPr>
        <p:spPr>
          <a:xfrm>
            <a:off x="0" y="0"/>
            <a:ext cx="428625" cy="3276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月度生产计划制定签审流程</a:t>
            </a:r>
            <a:endParaRPr lang="zh-CN" altLang="en-US" sz="1600" b="1">
              <a:solidFill>
                <a:srgbClr val="0066FF"/>
              </a:solidFill>
              <a:latin typeface="Times New Roman" panose="02020603050405020304" charset="0"/>
            </a:endParaRPr>
          </a:p>
        </p:txBody>
      </p:sp>
      <p:sp>
        <p:nvSpPr>
          <p:cNvPr id="265224" name="文本框 265223"/>
          <p:cNvSpPr txBox="1"/>
          <p:nvPr/>
        </p:nvSpPr>
        <p:spPr>
          <a:xfrm>
            <a:off x="1447800" y="533400"/>
            <a:ext cx="1752600" cy="822325"/>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每月</a:t>
            </a:r>
            <a:r>
              <a:rPr lang="en-US" altLang="zh-CN" sz="1200" dirty="0">
                <a:solidFill>
                  <a:schemeClr val="accent2"/>
                </a:solidFill>
                <a:latin typeface="Times New Roman" panose="02020603050405020304" charset="0"/>
              </a:rPr>
              <a:t>20</a:t>
            </a:r>
            <a:r>
              <a:rPr lang="zh-CN" altLang="en-US" sz="1200" dirty="0">
                <a:solidFill>
                  <a:schemeClr val="accent2"/>
                </a:solidFill>
                <a:latin typeface="Times New Roman" panose="02020603050405020304" charset="0"/>
              </a:rPr>
              <a:t>号计划员根据分厂现有装置生产能力结合计划大、中修时间安排制定月度生产计划</a:t>
            </a:r>
            <a:endParaRPr lang="zh-CN" altLang="en-US" sz="1200" dirty="0">
              <a:solidFill>
                <a:schemeClr val="accent2"/>
              </a:solidFill>
              <a:latin typeface="Times New Roman" panose="02020603050405020304" charset="0"/>
            </a:endParaRPr>
          </a:p>
        </p:txBody>
      </p:sp>
      <p:sp>
        <p:nvSpPr>
          <p:cNvPr id="265225" name="文本框 265224"/>
          <p:cNvSpPr txBox="1"/>
          <p:nvPr/>
        </p:nvSpPr>
        <p:spPr>
          <a:xfrm>
            <a:off x="1733550" y="259715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总调审核</a:t>
            </a:r>
            <a:endParaRPr lang="zh-CN" altLang="en-US" sz="1200" dirty="0">
              <a:solidFill>
                <a:schemeClr val="accent2"/>
              </a:solidFill>
              <a:latin typeface="Times New Roman" panose="02020603050405020304" charset="0"/>
            </a:endParaRPr>
          </a:p>
        </p:txBody>
      </p:sp>
      <p:sp>
        <p:nvSpPr>
          <p:cNvPr id="265226" name="直接连接符 265225"/>
          <p:cNvSpPr/>
          <p:nvPr/>
        </p:nvSpPr>
        <p:spPr>
          <a:xfrm>
            <a:off x="2286000" y="2387600"/>
            <a:ext cx="0" cy="242888"/>
          </a:xfrm>
          <a:prstGeom prst="line">
            <a:avLst/>
          </a:prstGeom>
          <a:ln w="9525" cap="flat" cmpd="sng">
            <a:solidFill>
              <a:schemeClr val="tx1"/>
            </a:solidFill>
            <a:prstDash val="solid"/>
            <a:headEnd type="none" w="med" len="med"/>
            <a:tailEnd type="triangle" w="med" len="med"/>
          </a:ln>
        </p:spPr>
      </p:sp>
      <p:sp>
        <p:nvSpPr>
          <p:cNvPr id="265227" name="文本框 265226"/>
          <p:cNvSpPr txBox="1"/>
          <p:nvPr/>
        </p:nvSpPr>
        <p:spPr>
          <a:xfrm>
            <a:off x="1885950" y="3113088"/>
            <a:ext cx="839788"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生产副总终审</a:t>
            </a:r>
            <a:endParaRPr lang="zh-CN" altLang="en-US" sz="1200" dirty="0">
              <a:solidFill>
                <a:schemeClr val="accent2"/>
              </a:solidFill>
              <a:latin typeface="Times New Roman" panose="02020603050405020304" charset="0"/>
            </a:endParaRPr>
          </a:p>
        </p:txBody>
      </p:sp>
      <p:sp>
        <p:nvSpPr>
          <p:cNvPr id="265228" name="直接连接符 265227"/>
          <p:cNvSpPr/>
          <p:nvPr/>
        </p:nvSpPr>
        <p:spPr>
          <a:xfrm>
            <a:off x="2286000" y="2887663"/>
            <a:ext cx="0" cy="304800"/>
          </a:xfrm>
          <a:prstGeom prst="line">
            <a:avLst/>
          </a:prstGeom>
          <a:ln w="9525" cap="flat" cmpd="sng">
            <a:solidFill>
              <a:schemeClr val="tx1"/>
            </a:solidFill>
            <a:prstDash val="solid"/>
            <a:headEnd type="none" w="med" len="med"/>
            <a:tailEnd type="triangle" w="med" len="med"/>
          </a:ln>
        </p:spPr>
      </p:sp>
      <p:sp>
        <p:nvSpPr>
          <p:cNvPr id="265229" name="文本框 265228"/>
          <p:cNvSpPr txBox="1"/>
          <p:nvPr/>
        </p:nvSpPr>
        <p:spPr>
          <a:xfrm>
            <a:off x="5441950" y="5240338"/>
            <a:ext cx="83978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实施</a:t>
            </a:r>
            <a:endParaRPr lang="zh-CN" altLang="en-US" sz="1200" dirty="0">
              <a:solidFill>
                <a:schemeClr val="accent2"/>
              </a:solidFill>
              <a:latin typeface="Times New Roman" panose="02020603050405020304" charset="0"/>
            </a:endParaRPr>
          </a:p>
        </p:txBody>
      </p:sp>
      <p:sp>
        <p:nvSpPr>
          <p:cNvPr id="265231" name="直接连接符 265230"/>
          <p:cNvSpPr/>
          <p:nvPr/>
        </p:nvSpPr>
        <p:spPr>
          <a:xfrm>
            <a:off x="2743200" y="1585913"/>
            <a:ext cx="2819400" cy="0"/>
          </a:xfrm>
          <a:prstGeom prst="line">
            <a:avLst/>
          </a:prstGeom>
          <a:ln w="9525" cap="flat" cmpd="sng">
            <a:solidFill>
              <a:schemeClr val="tx1"/>
            </a:solidFill>
            <a:prstDash val="solid"/>
            <a:headEnd type="none" w="med" len="med"/>
            <a:tailEnd type="triangle" w="med" len="med"/>
          </a:ln>
        </p:spPr>
      </p:sp>
      <p:sp>
        <p:nvSpPr>
          <p:cNvPr id="265232" name="文本框 265231"/>
          <p:cNvSpPr txBox="1"/>
          <p:nvPr/>
        </p:nvSpPr>
        <p:spPr>
          <a:xfrm>
            <a:off x="1625600" y="4397375"/>
            <a:ext cx="13970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每月</a:t>
            </a:r>
            <a:r>
              <a:rPr lang="en-US" altLang="zh-CN" sz="1200" dirty="0">
                <a:solidFill>
                  <a:schemeClr val="accent2"/>
                </a:solidFill>
                <a:latin typeface="Times New Roman" panose="02020603050405020304" charset="0"/>
              </a:rPr>
              <a:t>25</a:t>
            </a:r>
            <a:r>
              <a:rPr lang="zh-CN" altLang="en-US" sz="1200" dirty="0">
                <a:solidFill>
                  <a:schemeClr val="accent2"/>
                </a:solidFill>
                <a:latin typeface="Times New Roman" panose="02020603050405020304" charset="0"/>
              </a:rPr>
              <a:t>号组织生产、销售部门的生产经营协调会</a:t>
            </a:r>
            <a:endParaRPr lang="zh-CN" altLang="en-US" sz="1200" dirty="0">
              <a:solidFill>
                <a:schemeClr val="accent2"/>
              </a:solidFill>
              <a:latin typeface="Times New Roman" panose="02020603050405020304" charset="0"/>
            </a:endParaRPr>
          </a:p>
        </p:txBody>
      </p:sp>
      <p:sp>
        <p:nvSpPr>
          <p:cNvPr id="265233" name="直接连接符 265232"/>
          <p:cNvSpPr/>
          <p:nvPr/>
        </p:nvSpPr>
        <p:spPr>
          <a:xfrm>
            <a:off x="2971800" y="4695825"/>
            <a:ext cx="2590800" cy="0"/>
          </a:xfrm>
          <a:prstGeom prst="line">
            <a:avLst/>
          </a:prstGeom>
          <a:ln w="9525" cap="flat" cmpd="sng">
            <a:solidFill>
              <a:schemeClr val="tx1"/>
            </a:solidFill>
            <a:prstDash val="solid"/>
            <a:headEnd type="none" w="med" len="med"/>
            <a:tailEnd type="triangle" w="med" len="med"/>
          </a:ln>
        </p:spPr>
      </p:sp>
      <p:sp>
        <p:nvSpPr>
          <p:cNvPr id="265234" name="文本框 265233"/>
          <p:cNvSpPr txBox="1"/>
          <p:nvPr/>
        </p:nvSpPr>
        <p:spPr>
          <a:xfrm>
            <a:off x="3352800" y="5761038"/>
            <a:ext cx="1371600"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制定销售计划并向生产系统反馈销售信息</a:t>
            </a:r>
            <a:endParaRPr lang="zh-CN" altLang="en-US" sz="1200" dirty="0">
              <a:solidFill>
                <a:schemeClr val="accent2"/>
              </a:solidFill>
              <a:latin typeface="Times New Roman" panose="02020603050405020304" charset="0"/>
            </a:endParaRPr>
          </a:p>
        </p:txBody>
      </p:sp>
      <p:sp>
        <p:nvSpPr>
          <p:cNvPr id="265235" name="文本框 265234"/>
          <p:cNvSpPr txBox="1"/>
          <p:nvPr/>
        </p:nvSpPr>
        <p:spPr>
          <a:xfrm>
            <a:off x="5446713" y="2119313"/>
            <a:ext cx="8397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提出意见</a:t>
            </a:r>
            <a:endParaRPr lang="zh-CN" altLang="en-US" sz="1200" dirty="0">
              <a:solidFill>
                <a:schemeClr val="accent2"/>
              </a:solidFill>
              <a:latin typeface="Times New Roman" panose="02020603050405020304" charset="0"/>
            </a:endParaRPr>
          </a:p>
        </p:txBody>
      </p:sp>
      <p:sp>
        <p:nvSpPr>
          <p:cNvPr id="265236" name="直接连接符 265235"/>
          <p:cNvSpPr/>
          <p:nvPr/>
        </p:nvSpPr>
        <p:spPr>
          <a:xfrm flipH="1">
            <a:off x="2633663" y="2246313"/>
            <a:ext cx="2819400" cy="0"/>
          </a:xfrm>
          <a:prstGeom prst="line">
            <a:avLst/>
          </a:prstGeom>
          <a:ln w="9525" cap="flat" cmpd="sng">
            <a:solidFill>
              <a:schemeClr val="tx1"/>
            </a:solidFill>
            <a:prstDash val="solid"/>
            <a:headEnd type="none" w="med" len="med"/>
            <a:tailEnd type="triangle" w="med" len="med"/>
          </a:ln>
        </p:spPr>
      </p:sp>
      <p:sp>
        <p:nvSpPr>
          <p:cNvPr id="265237" name="流程图: 文档 265236"/>
          <p:cNvSpPr/>
          <p:nvPr/>
        </p:nvSpPr>
        <p:spPr>
          <a:xfrm>
            <a:off x="3708400" y="4935538"/>
            <a:ext cx="608013" cy="6286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5238" name="文本框 265237"/>
          <p:cNvSpPr txBox="1"/>
          <p:nvPr/>
        </p:nvSpPr>
        <p:spPr>
          <a:xfrm>
            <a:off x="3663950" y="4994275"/>
            <a:ext cx="71755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月度生产计划</a:t>
            </a:r>
            <a:endParaRPr lang="zh-CN" altLang="en-US" sz="1200">
              <a:latin typeface="Times New Roman" panose="02020603050405020304" charset="0"/>
            </a:endParaRPr>
          </a:p>
        </p:txBody>
      </p:sp>
      <p:sp>
        <p:nvSpPr>
          <p:cNvPr id="265239" name="直接连接符 265238"/>
          <p:cNvSpPr/>
          <p:nvPr/>
        </p:nvSpPr>
        <p:spPr>
          <a:xfrm>
            <a:off x="4005263" y="5521325"/>
            <a:ext cx="0" cy="242888"/>
          </a:xfrm>
          <a:prstGeom prst="line">
            <a:avLst/>
          </a:prstGeom>
          <a:ln w="9525" cap="flat" cmpd="sng">
            <a:solidFill>
              <a:schemeClr val="tx1"/>
            </a:solidFill>
            <a:prstDash val="solid"/>
            <a:headEnd type="none" w="med" len="med"/>
            <a:tailEnd type="triangle" w="med" len="med"/>
          </a:ln>
        </p:spPr>
      </p:sp>
      <p:sp>
        <p:nvSpPr>
          <p:cNvPr id="265240" name="流程图: 文档 265239"/>
          <p:cNvSpPr/>
          <p:nvPr/>
        </p:nvSpPr>
        <p:spPr>
          <a:xfrm>
            <a:off x="1989138" y="3568700"/>
            <a:ext cx="608012" cy="6286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5241" name="文本框 265240"/>
          <p:cNvSpPr txBox="1"/>
          <p:nvPr/>
        </p:nvSpPr>
        <p:spPr>
          <a:xfrm>
            <a:off x="1982788" y="3602038"/>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月度生产计划</a:t>
            </a:r>
            <a:endParaRPr lang="zh-CN" altLang="en-US" sz="1200">
              <a:latin typeface="Times New Roman" panose="02020603050405020304" charset="0"/>
            </a:endParaRPr>
          </a:p>
        </p:txBody>
      </p:sp>
      <p:sp>
        <p:nvSpPr>
          <p:cNvPr id="265242" name="直接连接符 265241"/>
          <p:cNvSpPr/>
          <p:nvPr/>
        </p:nvSpPr>
        <p:spPr>
          <a:xfrm>
            <a:off x="2286000" y="4154488"/>
            <a:ext cx="0" cy="242887"/>
          </a:xfrm>
          <a:prstGeom prst="line">
            <a:avLst/>
          </a:prstGeom>
          <a:ln w="9525" cap="flat" cmpd="sng">
            <a:solidFill>
              <a:schemeClr val="tx1"/>
            </a:solidFill>
            <a:prstDash val="solid"/>
            <a:headEnd type="none" w="med" len="med"/>
            <a:tailEnd type="triangle" w="med" len="med"/>
          </a:ln>
        </p:spPr>
      </p:sp>
      <p:sp>
        <p:nvSpPr>
          <p:cNvPr id="265243" name="流程图: 文档 265242"/>
          <p:cNvSpPr/>
          <p:nvPr/>
        </p:nvSpPr>
        <p:spPr>
          <a:xfrm>
            <a:off x="5570538" y="1300163"/>
            <a:ext cx="608012" cy="6286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5244" name="文本框 265243"/>
          <p:cNvSpPr txBox="1"/>
          <p:nvPr/>
        </p:nvSpPr>
        <p:spPr>
          <a:xfrm>
            <a:off x="5551488" y="1358900"/>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月度生产计划</a:t>
            </a:r>
            <a:endParaRPr lang="zh-CN" altLang="en-US" sz="1200">
              <a:latin typeface="Times New Roman" panose="02020603050405020304" charset="0"/>
            </a:endParaRPr>
          </a:p>
        </p:txBody>
      </p:sp>
      <p:sp>
        <p:nvSpPr>
          <p:cNvPr id="265245" name="直接连接符 265244"/>
          <p:cNvSpPr/>
          <p:nvPr/>
        </p:nvSpPr>
        <p:spPr>
          <a:xfrm>
            <a:off x="5867400" y="1885950"/>
            <a:ext cx="0" cy="242888"/>
          </a:xfrm>
          <a:prstGeom prst="line">
            <a:avLst/>
          </a:prstGeom>
          <a:ln w="9525" cap="flat" cmpd="sng">
            <a:solidFill>
              <a:schemeClr val="tx1"/>
            </a:solidFill>
            <a:prstDash val="solid"/>
            <a:headEnd type="none" w="med" len="med"/>
            <a:tailEnd type="triangle" w="med" len="med"/>
          </a:ln>
        </p:spPr>
      </p:sp>
      <p:sp>
        <p:nvSpPr>
          <p:cNvPr id="265246" name="流程图: 文档 265245"/>
          <p:cNvSpPr/>
          <p:nvPr/>
        </p:nvSpPr>
        <p:spPr>
          <a:xfrm>
            <a:off x="5570538" y="4437063"/>
            <a:ext cx="608012" cy="6286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5247" name="文本框 265246"/>
          <p:cNvSpPr txBox="1"/>
          <p:nvPr/>
        </p:nvSpPr>
        <p:spPr>
          <a:xfrm>
            <a:off x="5564188" y="4419600"/>
            <a:ext cx="606425"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月度生产计划</a:t>
            </a:r>
            <a:endParaRPr lang="zh-CN" altLang="en-US" sz="1200">
              <a:latin typeface="Times New Roman" panose="02020603050405020304" charset="0"/>
            </a:endParaRPr>
          </a:p>
        </p:txBody>
      </p:sp>
      <p:sp>
        <p:nvSpPr>
          <p:cNvPr id="265248" name="直接连接符 265247"/>
          <p:cNvSpPr/>
          <p:nvPr/>
        </p:nvSpPr>
        <p:spPr>
          <a:xfrm>
            <a:off x="5867400" y="5022850"/>
            <a:ext cx="0" cy="242888"/>
          </a:xfrm>
          <a:prstGeom prst="line">
            <a:avLst/>
          </a:prstGeom>
          <a:ln w="9525" cap="flat" cmpd="sng">
            <a:solidFill>
              <a:schemeClr val="tx1"/>
            </a:solidFill>
            <a:prstDash val="solid"/>
            <a:headEnd type="none" w="med" len="med"/>
            <a:tailEnd type="triangle" w="med" len="med"/>
          </a:ln>
        </p:spPr>
      </p:sp>
      <p:sp>
        <p:nvSpPr>
          <p:cNvPr id="265250" name="文本框 265249"/>
          <p:cNvSpPr txBox="1"/>
          <p:nvPr/>
        </p:nvSpPr>
        <p:spPr>
          <a:xfrm>
            <a:off x="1752600" y="212090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修正计划</a:t>
            </a:r>
            <a:endParaRPr lang="zh-CN" altLang="en-US" sz="1200">
              <a:solidFill>
                <a:schemeClr val="accent2"/>
              </a:solidFill>
              <a:latin typeface="Times New Roman" panose="02020603050405020304" charset="0"/>
            </a:endParaRPr>
          </a:p>
        </p:txBody>
      </p:sp>
      <p:sp>
        <p:nvSpPr>
          <p:cNvPr id="265251" name="直接连接符 265250"/>
          <p:cNvSpPr/>
          <p:nvPr/>
        </p:nvSpPr>
        <p:spPr>
          <a:xfrm>
            <a:off x="4000500" y="4699000"/>
            <a:ext cx="0" cy="2286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42" name="文本框 266241"/>
          <p:cNvSpPr txBox="1"/>
          <p:nvPr/>
        </p:nvSpPr>
        <p:spPr>
          <a:xfrm>
            <a:off x="1128713" y="169863"/>
            <a:ext cx="2528887"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分厂                         车间</a:t>
            </a:r>
            <a:endParaRPr lang="zh-CN" altLang="en-US" sz="1600" dirty="0">
              <a:latin typeface="Times New Roman" panose="02020603050405020304" charset="0"/>
            </a:endParaRPr>
          </a:p>
        </p:txBody>
      </p:sp>
      <p:sp>
        <p:nvSpPr>
          <p:cNvPr id="266243" name="直接连接符 266242"/>
          <p:cNvSpPr/>
          <p:nvPr/>
        </p:nvSpPr>
        <p:spPr>
          <a:xfrm>
            <a:off x="914400" y="457200"/>
            <a:ext cx="2667000" cy="0"/>
          </a:xfrm>
          <a:prstGeom prst="line">
            <a:avLst/>
          </a:prstGeom>
          <a:ln w="9525" cap="flat" cmpd="sng">
            <a:solidFill>
              <a:schemeClr val="tx1"/>
            </a:solidFill>
            <a:prstDash val="solid"/>
            <a:headEnd type="none" w="med" len="med"/>
            <a:tailEnd type="none" w="med" len="med"/>
          </a:ln>
        </p:spPr>
      </p:sp>
      <p:sp>
        <p:nvSpPr>
          <p:cNvPr id="266244" name="文本框 266243"/>
          <p:cNvSpPr txBox="1"/>
          <p:nvPr/>
        </p:nvSpPr>
        <p:spPr>
          <a:xfrm>
            <a:off x="0" y="0"/>
            <a:ext cx="428625" cy="38100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分厂月度生产计划分解签审流程</a:t>
            </a:r>
            <a:endParaRPr lang="zh-CN" altLang="en-US" sz="1600" b="1">
              <a:solidFill>
                <a:srgbClr val="0066FF"/>
              </a:solidFill>
              <a:latin typeface="Times New Roman" panose="02020603050405020304" charset="0"/>
            </a:endParaRPr>
          </a:p>
        </p:txBody>
      </p:sp>
      <p:sp>
        <p:nvSpPr>
          <p:cNvPr id="266245" name="流程图: 文档 266244"/>
          <p:cNvSpPr/>
          <p:nvPr/>
        </p:nvSpPr>
        <p:spPr>
          <a:xfrm>
            <a:off x="1136650" y="596900"/>
            <a:ext cx="608013" cy="6254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6246" name="文本框 266245"/>
          <p:cNvSpPr txBox="1"/>
          <p:nvPr/>
        </p:nvSpPr>
        <p:spPr>
          <a:xfrm>
            <a:off x="1079500" y="636588"/>
            <a:ext cx="7747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月度生产计划</a:t>
            </a:r>
            <a:endParaRPr lang="zh-CN" altLang="en-US" sz="1200">
              <a:latin typeface="Times New Roman" panose="02020603050405020304" charset="0"/>
            </a:endParaRPr>
          </a:p>
        </p:txBody>
      </p:sp>
      <p:sp>
        <p:nvSpPr>
          <p:cNvPr id="266247" name="文本框 266246"/>
          <p:cNvSpPr txBox="1"/>
          <p:nvPr/>
        </p:nvSpPr>
        <p:spPr>
          <a:xfrm>
            <a:off x="989013" y="1476375"/>
            <a:ext cx="9286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分解月度生产计划</a:t>
            </a:r>
            <a:endParaRPr lang="zh-CN" altLang="en-US" sz="1200" dirty="0">
              <a:solidFill>
                <a:schemeClr val="accent2"/>
              </a:solidFill>
              <a:latin typeface="Times New Roman" panose="02020603050405020304" charset="0"/>
            </a:endParaRPr>
          </a:p>
        </p:txBody>
      </p:sp>
      <p:sp>
        <p:nvSpPr>
          <p:cNvPr id="266248" name="直接连接符 266247"/>
          <p:cNvSpPr/>
          <p:nvPr/>
        </p:nvSpPr>
        <p:spPr>
          <a:xfrm>
            <a:off x="1438275" y="1184275"/>
            <a:ext cx="0" cy="319088"/>
          </a:xfrm>
          <a:prstGeom prst="line">
            <a:avLst/>
          </a:prstGeom>
          <a:ln w="9525" cap="flat" cmpd="sng">
            <a:solidFill>
              <a:schemeClr val="tx1"/>
            </a:solidFill>
            <a:prstDash val="solid"/>
            <a:headEnd type="none" w="med" len="med"/>
            <a:tailEnd type="triangle" w="med" len="med"/>
          </a:ln>
        </p:spPr>
      </p:sp>
      <p:sp>
        <p:nvSpPr>
          <p:cNvPr id="266249" name="文本框 266248"/>
          <p:cNvSpPr txBox="1"/>
          <p:nvPr/>
        </p:nvSpPr>
        <p:spPr>
          <a:xfrm>
            <a:off x="2779713" y="3457575"/>
            <a:ext cx="8397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计划执行</a:t>
            </a:r>
            <a:endParaRPr lang="zh-CN" altLang="en-US" sz="1200" dirty="0">
              <a:solidFill>
                <a:schemeClr val="accent2"/>
              </a:solidFill>
              <a:latin typeface="Times New Roman" panose="02020603050405020304" charset="0"/>
            </a:endParaRPr>
          </a:p>
        </p:txBody>
      </p:sp>
      <p:sp>
        <p:nvSpPr>
          <p:cNvPr id="266250" name="流程图: 文档 266249"/>
          <p:cNvSpPr/>
          <p:nvPr/>
        </p:nvSpPr>
        <p:spPr>
          <a:xfrm>
            <a:off x="2903538" y="26543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6251" name="文本框 266250"/>
          <p:cNvSpPr txBox="1"/>
          <p:nvPr/>
        </p:nvSpPr>
        <p:spPr>
          <a:xfrm>
            <a:off x="2897188" y="26654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分解计划</a:t>
            </a:r>
            <a:endParaRPr lang="zh-CN" altLang="en-US" sz="1200">
              <a:latin typeface="Times New Roman" panose="02020603050405020304" charset="0"/>
            </a:endParaRPr>
          </a:p>
        </p:txBody>
      </p:sp>
      <p:sp>
        <p:nvSpPr>
          <p:cNvPr id="266252" name="直接连接符 266251"/>
          <p:cNvSpPr/>
          <p:nvPr/>
        </p:nvSpPr>
        <p:spPr>
          <a:xfrm>
            <a:off x="3205163" y="3165475"/>
            <a:ext cx="0" cy="319088"/>
          </a:xfrm>
          <a:prstGeom prst="line">
            <a:avLst/>
          </a:prstGeom>
          <a:ln w="9525" cap="flat" cmpd="sng">
            <a:solidFill>
              <a:schemeClr val="tx1"/>
            </a:solidFill>
            <a:prstDash val="solid"/>
            <a:headEnd type="none" w="med" len="med"/>
            <a:tailEnd type="triangle" w="med" len="med"/>
          </a:ln>
        </p:spPr>
      </p:sp>
      <p:sp>
        <p:nvSpPr>
          <p:cNvPr id="266253" name="直接连接符 266252"/>
          <p:cNvSpPr/>
          <p:nvPr/>
        </p:nvSpPr>
        <p:spPr>
          <a:xfrm>
            <a:off x="1828800" y="2882900"/>
            <a:ext cx="1066800" cy="0"/>
          </a:xfrm>
          <a:prstGeom prst="line">
            <a:avLst/>
          </a:prstGeom>
          <a:ln w="9525" cap="flat" cmpd="sng">
            <a:solidFill>
              <a:schemeClr val="tx1"/>
            </a:solidFill>
            <a:prstDash val="solid"/>
            <a:headEnd type="none" w="med" len="med"/>
            <a:tailEnd type="triangle" w="med" len="med"/>
          </a:ln>
        </p:spPr>
      </p:sp>
      <p:sp>
        <p:nvSpPr>
          <p:cNvPr id="266254" name="流程图: 文档 266253"/>
          <p:cNvSpPr/>
          <p:nvPr/>
        </p:nvSpPr>
        <p:spPr>
          <a:xfrm>
            <a:off x="1150938" y="19192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6255" name="文本框 266254"/>
          <p:cNvSpPr txBox="1"/>
          <p:nvPr/>
        </p:nvSpPr>
        <p:spPr>
          <a:xfrm>
            <a:off x="1144588" y="19304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分解计划</a:t>
            </a:r>
            <a:endParaRPr lang="zh-CN" altLang="en-US" sz="1200">
              <a:latin typeface="Times New Roman" panose="02020603050405020304" charset="0"/>
            </a:endParaRPr>
          </a:p>
        </p:txBody>
      </p:sp>
      <p:sp>
        <p:nvSpPr>
          <p:cNvPr id="266256" name="文本框 266255"/>
          <p:cNvSpPr txBox="1"/>
          <p:nvPr/>
        </p:nvSpPr>
        <p:spPr>
          <a:xfrm>
            <a:off x="995363" y="2730500"/>
            <a:ext cx="9286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经理终审</a:t>
            </a:r>
            <a:endParaRPr lang="zh-CN" altLang="en-US" sz="1200" dirty="0">
              <a:solidFill>
                <a:schemeClr val="accent2"/>
              </a:solidFill>
              <a:latin typeface="Times New Roman" panose="02020603050405020304" charset="0"/>
            </a:endParaRPr>
          </a:p>
        </p:txBody>
      </p:sp>
      <p:sp>
        <p:nvSpPr>
          <p:cNvPr id="266257" name="直接连接符 266256"/>
          <p:cNvSpPr/>
          <p:nvPr/>
        </p:nvSpPr>
        <p:spPr>
          <a:xfrm>
            <a:off x="1444625" y="2438400"/>
            <a:ext cx="0" cy="319088"/>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7266" name="文本框 267265"/>
          <p:cNvSpPr txBox="1"/>
          <p:nvPr/>
        </p:nvSpPr>
        <p:spPr>
          <a:xfrm>
            <a:off x="1223963" y="169863"/>
            <a:ext cx="5195887"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总调室                      总经理                         供应部</a:t>
            </a:r>
            <a:endParaRPr lang="zh-CN" altLang="en-US" sz="1600" dirty="0">
              <a:latin typeface="Times New Roman" panose="02020603050405020304" charset="0"/>
            </a:endParaRPr>
          </a:p>
        </p:txBody>
      </p:sp>
      <p:sp>
        <p:nvSpPr>
          <p:cNvPr id="267267" name="直接连接符 267266"/>
          <p:cNvSpPr/>
          <p:nvPr/>
        </p:nvSpPr>
        <p:spPr>
          <a:xfrm>
            <a:off x="933450" y="457200"/>
            <a:ext cx="4724400" cy="0"/>
          </a:xfrm>
          <a:prstGeom prst="line">
            <a:avLst/>
          </a:prstGeom>
          <a:ln w="9525" cap="flat" cmpd="sng">
            <a:solidFill>
              <a:schemeClr val="tx1"/>
            </a:solidFill>
            <a:prstDash val="solid"/>
            <a:headEnd type="none" w="med" len="med"/>
            <a:tailEnd type="none" w="med" len="med"/>
          </a:ln>
        </p:spPr>
      </p:sp>
      <p:sp>
        <p:nvSpPr>
          <p:cNvPr id="267268" name="文本框 267267"/>
          <p:cNvSpPr txBox="1"/>
          <p:nvPr/>
        </p:nvSpPr>
        <p:spPr>
          <a:xfrm>
            <a:off x="0" y="0"/>
            <a:ext cx="428625" cy="41148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年度原材料需求计划制定签审流程</a:t>
            </a:r>
            <a:endParaRPr lang="zh-CN" altLang="en-US" sz="1600" b="1">
              <a:solidFill>
                <a:schemeClr val="accent2"/>
              </a:solidFill>
              <a:latin typeface="Times New Roman" panose="02020603050405020304" charset="0"/>
            </a:endParaRPr>
          </a:p>
        </p:txBody>
      </p:sp>
      <p:sp>
        <p:nvSpPr>
          <p:cNvPr id="267269" name="文本框 267268"/>
          <p:cNvSpPr txBox="1"/>
          <p:nvPr/>
        </p:nvSpPr>
        <p:spPr>
          <a:xfrm>
            <a:off x="838200" y="533400"/>
            <a:ext cx="1771650" cy="822325"/>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每年</a:t>
            </a:r>
            <a:r>
              <a:rPr lang="en-US" altLang="zh-CN" sz="1200" dirty="0">
                <a:solidFill>
                  <a:schemeClr val="accent2"/>
                </a:solidFill>
                <a:latin typeface="Times New Roman" panose="02020603050405020304" charset="0"/>
              </a:rPr>
              <a:t>12</a:t>
            </a:r>
            <a:r>
              <a:rPr lang="zh-CN" altLang="en-US" sz="1200" dirty="0">
                <a:solidFill>
                  <a:schemeClr val="accent2"/>
                </a:solidFill>
                <a:latin typeface="Times New Roman" panose="02020603050405020304" charset="0"/>
              </a:rPr>
              <a:t>月初，根据全年生产计划和集团总裁制定的合理库存情况制定年度原材料需求计划</a:t>
            </a:r>
            <a:endParaRPr lang="zh-CN" altLang="en-US" sz="1200" dirty="0">
              <a:solidFill>
                <a:schemeClr val="accent2"/>
              </a:solidFill>
              <a:latin typeface="Times New Roman" panose="02020603050405020304" charset="0"/>
            </a:endParaRPr>
          </a:p>
        </p:txBody>
      </p:sp>
      <p:sp>
        <p:nvSpPr>
          <p:cNvPr id="267270" name="流程图: 文档 267269"/>
          <p:cNvSpPr/>
          <p:nvPr/>
        </p:nvSpPr>
        <p:spPr>
          <a:xfrm>
            <a:off x="1384300" y="1355725"/>
            <a:ext cx="608013" cy="6127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7271" name="文本框 267270"/>
          <p:cNvSpPr txBox="1"/>
          <p:nvPr/>
        </p:nvSpPr>
        <p:spPr>
          <a:xfrm>
            <a:off x="1314450" y="1319213"/>
            <a:ext cx="755650"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年度原材料需求计划</a:t>
            </a:r>
            <a:endParaRPr lang="zh-CN" altLang="en-US" sz="1200">
              <a:latin typeface="Times New Roman" panose="02020603050405020304" charset="0"/>
            </a:endParaRPr>
          </a:p>
        </p:txBody>
      </p:sp>
      <p:sp>
        <p:nvSpPr>
          <p:cNvPr id="267272" name="文本框 267271"/>
          <p:cNvSpPr txBox="1"/>
          <p:nvPr/>
        </p:nvSpPr>
        <p:spPr>
          <a:xfrm>
            <a:off x="1147763" y="2222500"/>
            <a:ext cx="1095375"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总调审核</a:t>
            </a:r>
            <a:endParaRPr lang="zh-CN" altLang="en-US" sz="1200" dirty="0">
              <a:solidFill>
                <a:schemeClr val="accent2"/>
              </a:solidFill>
              <a:latin typeface="Times New Roman" panose="02020603050405020304" charset="0"/>
            </a:endParaRPr>
          </a:p>
        </p:txBody>
      </p:sp>
      <p:sp>
        <p:nvSpPr>
          <p:cNvPr id="267273" name="直接连接符 267272"/>
          <p:cNvSpPr/>
          <p:nvPr/>
        </p:nvSpPr>
        <p:spPr>
          <a:xfrm>
            <a:off x="1685925" y="1930400"/>
            <a:ext cx="0" cy="319088"/>
          </a:xfrm>
          <a:prstGeom prst="line">
            <a:avLst/>
          </a:prstGeom>
          <a:ln w="9525" cap="flat" cmpd="sng">
            <a:solidFill>
              <a:schemeClr val="tx1"/>
            </a:solidFill>
            <a:prstDash val="solid"/>
            <a:headEnd type="none" w="med" len="med"/>
            <a:tailEnd type="triangle" w="med" len="med"/>
          </a:ln>
        </p:spPr>
      </p:sp>
      <p:sp>
        <p:nvSpPr>
          <p:cNvPr id="267274" name="文本框 267273"/>
          <p:cNvSpPr txBox="1"/>
          <p:nvPr/>
        </p:nvSpPr>
        <p:spPr>
          <a:xfrm>
            <a:off x="1300163" y="2752725"/>
            <a:ext cx="8397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67275" name="直接连接符 267274"/>
          <p:cNvSpPr/>
          <p:nvPr/>
        </p:nvSpPr>
        <p:spPr>
          <a:xfrm>
            <a:off x="1698625" y="2460625"/>
            <a:ext cx="0" cy="319088"/>
          </a:xfrm>
          <a:prstGeom prst="line">
            <a:avLst/>
          </a:prstGeom>
          <a:ln w="9525" cap="flat" cmpd="sng">
            <a:solidFill>
              <a:schemeClr val="tx1"/>
            </a:solidFill>
            <a:prstDash val="solid"/>
            <a:headEnd type="none" w="med" len="med"/>
            <a:tailEnd type="triangle" w="med" len="med"/>
          </a:ln>
        </p:spPr>
      </p:sp>
      <p:sp>
        <p:nvSpPr>
          <p:cNvPr id="267276" name="文本框 267275"/>
          <p:cNvSpPr txBox="1"/>
          <p:nvPr/>
        </p:nvSpPr>
        <p:spPr>
          <a:xfrm>
            <a:off x="3027363" y="3636963"/>
            <a:ext cx="8397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67277" name="直接连接符 267276"/>
          <p:cNvSpPr/>
          <p:nvPr/>
        </p:nvSpPr>
        <p:spPr>
          <a:xfrm>
            <a:off x="3452813" y="3375025"/>
            <a:ext cx="0" cy="319088"/>
          </a:xfrm>
          <a:prstGeom prst="line">
            <a:avLst/>
          </a:prstGeom>
          <a:ln w="9525" cap="flat" cmpd="sng">
            <a:solidFill>
              <a:schemeClr val="tx1"/>
            </a:solidFill>
            <a:prstDash val="solid"/>
            <a:headEnd type="none" w="med" len="med"/>
            <a:tailEnd type="triangle" w="med" len="med"/>
          </a:ln>
        </p:spPr>
      </p:sp>
      <p:sp>
        <p:nvSpPr>
          <p:cNvPr id="267278" name="直接连接符 267277"/>
          <p:cNvSpPr/>
          <p:nvPr/>
        </p:nvSpPr>
        <p:spPr>
          <a:xfrm>
            <a:off x="2076450" y="3032125"/>
            <a:ext cx="1066800" cy="0"/>
          </a:xfrm>
          <a:prstGeom prst="line">
            <a:avLst/>
          </a:prstGeom>
          <a:ln w="9525" cap="flat" cmpd="sng">
            <a:solidFill>
              <a:schemeClr val="tx1"/>
            </a:solidFill>
            <a:prstDash val="solid"/>
            <a:headEnd type="none" w="med" len="med"/>
            <a:tailEnd type="triangle" w="med" len="med"/>
          </a:ln>
        </p:spPr>
      </p:sp>
      <p:sp>
        <p:nvSpPr>
          <p:cNvPr id="267279" name="流程图: 文档 267278"/>
          <p:cNvSpPr/>
          <p:nvPr/>
        </p:nvSpPr>
        <p:spPr>
          <a:xfrm>
            <a:off x="3151188" y="2787650"/>
            <a:ext cx="608012" cy="6127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7281" name="流程图: 文档 267280"/>
          <p:cNvSpPr/>
          <p:nvPr/>
        </p:nvSpPr>
        <p:spPr>
          <a:xfrm>
            <a:off x="1398588" y="4429125"/>
            <a:ext cx="608012" cy="6127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7283" name="直接连接符 267282"/>
          <p:cNvSpPr/>
          <p:nvPr/>
        </p:nvSpPr>
        <p:spPr>
          <a:xfrm>
            <a:off x="1720850" y="4098925"/>
            <a:ext cx="1733550" cy="0"/>
          </a:xfrm>
          <a:prstGeom prst="line">
            <a:avLst/>
          </a:prstGeom>
          <a:ln w="9525" cap="flat" cmpd="sng">
            <a:solidFill>
              <a:schemeClr val="tx1"/>
            </a:solidFill>
            <a:prstDash val="solid"/>
            <a:headEnd type="none" w="med" len="med"/>
            <a:tailEnd type="none" w="med" len="med"/>
          </a:ln>
        </p:spPr>
      </p:sp>
      <p:sp>
        <p:nvSpPr>
          <p:cNvPr id="267284" name="直接连接符 267283"/>
          <p:cNvSpPr/>
          <p:nvPr/>
        </p:nvSpPr>
        <p:spPr>
          <a:xfrm>
            <a:off x="1720850" y="4098925"/>
            <a:ext cx="0" cy="304800"/>
          </a:xfrm>
          <a:prstGeom prst="line">
            <a:avLst/>
          </a:prstGeom>
          <a:ln w="9525" cap="flat" cmpd="sng">
            <a:solidFill>
              <a:schemeClr val="tx1"/>
            </a:solidFill>
            <a:prstDash val="solid"/>
            <a:headEnd type="none" w="med" len="med"/>
            <a:tailEnd type="triangle" w="med" len="med"/>
          </a:ln>
        </p:spPr>
      </p:sp>
      <p:sp>
        <p:nvSpPr>
          <p:cNvPr id="267288" name="直接连接符 267287"/>
          <p:cNvSpPr/>
          <p:nvPr/>
        </p:nvSpPr>
        <p:spPr>
          <a:xfrm flipV="1">
            <a:off x="3448050" y="3870325"/>
            <a:ext cx="0" cy="228600"/>
          </a:xfrm>
          <a:prstGeom prst="line">
            <a:avLst/>
          </a:prstGeom>
          <a:ln w="9525" cap="flat" cmpd="sng">
            <a:solidFill>
              <a:schemeClr val="tx1"/>
            </a:solidFill>
            <a:prstDash val="solid"/>
            <a:headEnd type="none" w="med" len="med"/>
            <a:tailEnd type="none" w="med" len="med"/>
          </a:ln>
        </p:spPr>
      </p:sp>
      <p:sp>
        <p:nvSpPr>
          <p:cNvPr id="267289" name="文本框 267288"/>
          <p:cNvSpPr txBox="1"/>
          <p:nvPr/>
        </p:nvSpPr>
        <p:spPr>
          <a:xfrm>
            <a:off x="3098800" y="2765425"/>
            <a:ext cx="755650"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年度原材料需求计划</a:t>
            </a:r>
            <a:endParaRPr lang="zh-CN" altLang="en-US" sz="1200">
              <a:latin typeface="Times New Roman" panose="02020603050405020304" charset="0"/>
            </a:endParaRPr>
          </a:p>
        </p:txBody>
      </p:sp>
      <p:sp>
        <p:nvSpPr>
          <p:cNvPr id="267290" name="文本框 267289"/>
          <p:cNvSpPr txBox="1"/>
          <p:nvPr/>
        </p:nvSpPr>
        <p:spPr>
          <a:xfrm>
            <a:off x="1346200" y="4391025"/>
            <a:ext cx="755650"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年度原材料需求计划</a:t>
            </a:r>
            <a:endParaRPr lang="zh-CN" altLang="en-US" sz="1200">
              <a:latin typeface="Times New Roman" panose="02020603050405020304" charset="0"/>
            </a:endParaRPr>
          </a:p>
        </p:txBody>
      </p:sp>
      <p:sp>
        <p:nvSpPr>
          <p:cNvPr id="267291" name="流程图: 文档 267290"/>
          <p:cNvSpPr/>
          <p:nvPr/>
        </p:nvSpPr>
        <p:spPr>
          <a:xfrm>
            <a:off x="5005388" y="4432300"/>
            <a:ext cx="608012" cy="6127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7292" name="文本框 267291"/>
          <p:cNvSpPr txBox="1"/>
          <p:nvPr/>
        </p:nvSpPr>
        <p:spPr>
          <a:xfrm>
            <a:off x="4953000" y="4394200"/>
            <a:ext cx="755650"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年度原材料需求计划</a:t>
            </a:r>
            <a:endParaRPr lang="zh-CN" altLang="en-US" sz="1200">
              <a:latin typeface="Times New Roman" panose="02020603050405020304" charset="0"/>
            </a:endParaRPr>
          </a:p>
        </p:txBody>
      </p:sp>
      <p:sp>
        <p:nvSpPr>
          <p:cNvPr id="267293" name="直接连接符 267292"/>
          <p:cNvSpPr/>
          <p:nvPr/>
        </p:nvSpPr>
        <p:spPr>
          <a:xfrm>
            <a:off x="2057400" y="4648200"/>
            <a:ext cx="2895600" cy="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8290" name="文本框 268289"/>
          <p:cNvSpPr txBox="1"/>
          <p:nvPr/>
        </p:nvSpPr>
        <p:spPr>
          <a:xfrm>
            <a:off x="1452563" y="169863"/>
            <a:ext cx="3367087"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总调室                       供应部</a:t>
            </a:r>
            <a:endParaRPr lang="zh-CN" altLang="en-US" sz="1600" dirty="0">
              <a:latin typeface="Times New Roman" panose="02020603050405020304" charset="0"/>
            </a:endParaRPr>
          </a:p>
        </p:txBody>
      </p:sp>
      <p:sp>
        <p:nvSpPr>
          <p:cNvPr id="268291" name="直接连接符 268290"/>
          <p:cNvSpPr/>
          <p:nvPr/>
        </p:nvSpPr>
        <p:spPr>
          <a:xfrm>
            <a:off x="1085850" y="457200"/>
            <a:ext cx="3276600" cy="0"/>
          </a:xfrm>
          <a:prstGeom prst="line">
            <a:avLst/>
          </a:prstGeom>
          <a:ln w="9525" cap="flat" cmpd="sng">
            <a:solidFill>
              <a:schemeClr val="tx1"/>
            </a:solidFill>
            <a:prstDash val="solid"/>
            <a:headEnd type="none" w="med" len="med"/>
            <a:tailEnd type="none" w="med" len="med"/>
          </a:ln>
        </p:spPr>
      </p:sp>
      <p:sp>
        <p:nvSpPr>
          <p:cNvPr id="268292" name="文本框 268291"/>
          <p:cNvSpPr txBox="1"/>
          <p:nvPr/>
        </p:nvSpPr>
        <p:spPr>
          <a:xfrm>
            <a:off x="0" y="0"/>
            <a:ext cx="428625" cy="37338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月度原材料需求计划制定签审流程</a:t>
            </a:r>
            <a:endParaRPr lang="zh-CN" altLang="en-US" sz="1600" b="1">
              <a:solidFill>
                <a:schemeClr val="accent2"/>
              </a:solidFill>
              <a:latin typeface="Times New Roman" panose="02020603050405020304" charset="0"/>
            </a:endParaRPr>
          </a:p>
        </p:txBody>
      </p:sp>
      <p:sp>
        <p:nvSpPr>
          <p:cNvPr id="268293" name="文本框 268292"/>
          <p:cNvSpPr txBox="1"/>
          <p:nvPr/>
        </p:nvSpPr>
        <p:spPr>
          <a:xfrm>
            <a:off x="1066800" y="533400"/>
            <a:ext cx="177165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每月</a:t>
            </a:r>
            <a:r>
              <a:rPr lang="en-US" altLang="zh-CN" sz="1200" dirty="0">
                <a:solidFill>
                  <a:schemeClr val="accent2"/>
                </a:solidFill>
                <a:latin typeface="Times New Roman" panose="02020603050405020304" charset="0"/>
              </a:rPr>
              <a:t>15</a:t>
            </a:r>
            <a:r>
              <a:rPr lang="zh-CN" altLang="en-US" sz="1200" dirty="0">
                <a:solidFill>
                  <a:schemeClr val="accent2"/>
                </a:solidFill>
                <a:latin typeface="Times New Roman" panose="02020603050405020304" charset="0"/>
              </a:rPr>
              <a:t>号向供应部提供采购预案；每月</a:t>
            </a:r>
            <a:r>
              <a:rPr lang="en-US" altLang="zh-CN" sz="1200" dirty="0">
                <a:solidFill>
                  <a:schemeClr val="accent2"/>
                </a:solidFill>
                <a:latin typeface="Times New Roman" panose="02020603050405020304" charset="0"/>
              </a:rPr>
              <a:t>23</a:t>
            </a:r>
            <a:r>
              <a:rPr lang="zh-CN" altLang="en-US" sz="1200" dirty="0">
                <a:solidFill>
                  <a:schemeClr val="accent2"/>
                </a:solidFill>
                <a:latin typeface="Times New Roman" panose="02020603050405020304" charset="0"/>
              </a:rPr>
              <a:t>号制定、下达月度需求计划</a:t>
            </a:r>
            <a:endParaRPr lang="zh-CN" altLang="en-US" sz="1200" dirty="0">
              <a:solidFill>
                <a:schemeClr val="accent2"/>
              </a:solidFill>
              <a:latin typeface="Times New Roman" panose="02020603050405020304" charset="0"/>
            </a:endParaRPr>
          </a:p>
        </p:txBody>
      </p:sp>
      <p:sp>
        <p:nvSpPr>
          <p:cNvPr id="268294" name="流程图: 文档 268293"/>
          <p:cNvSpPr/>
          <p:nvPr/>
        </p:nvSpPr>
        <p:spPr>
          <a:xfrm>
            <a:off x="1612900" y="1236663"/>
            <a:ext cx="608013" cy="668337"/>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8295" name="文本框 268294"/>
          <p:cNvSpPr txBox="1"/>
          <p:nvPr/>
        </p:nvSpPr>
        <p:spPr>
          <a:xfrm>
            <a:off x="1543050" y="1217613"/>
            <a:ext cx="774700"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月度原材料需求计划</a:t>
            </a:r>
            <a:endParaRPr lang="zh-CN" altLang="en-US" sz="1200">
              <a:latin typeface="Times New Roman" panose="02020603050405020304" charset="0"/>
            </a:endParaRPr>
          </a:p>
        </p:txBody>
      </p:sp>
      <p:sp>
        <p:nvSpPr>
          <p:cNvPr id="268296" name="文本框 268295"/>
          <p:cNvSpPr txBox="1"/>
          <p:nvPr/>
        </p:nvSpPr>
        <p:spPr>
          <a:xfrm>
            <a:off x="1238250" y="2157413"/>
            <a:ext cx="130968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总调度长审核</a:t>
            </a:r>
            <a:endParaRPr lang="zh-CN" altLang="en-US" sz="1200" dirty="0">
              <a:solidFill>
                <a:schemeClr val="accent2"/>
              </a:solidFill>
              <a:latin typeface="Times New Roman" panose="02020603050405020304" charset="0"/>
            </a:endParaRPr>
          </a:p>
        </p:txBody>
      </p:sp>
      <p:sp>
        <p:nvSpPr>
          <p:cNvPr id="268297" name="直接连接符 268296"/>
          <p:cNvSpPr/>
          <p:nvPr/>
        </p:nvSpPr>
        <p:spPr>
          <a:xfrm>
            <a:off x="1914525" y="1865313"/>
            <a:ext cx="0" cy="319087"/>
          </a:xfrm>
          <a:prstGeom prst="line">
            <a:avLst/>
          </a:prstGeom>
          <a:ln w="9525" cap="flat" cmpd="sng">
            <a:solidFill>
              <a:schemeClr val="tx1"/>
            </a:solidFill>
            <a:prstDash val="solid"/>
            <a:headEnd type="none" w="med" len="med"/>
            <a:tailEnd type="triangle" w="med" len="med"/>
          </a:ln>
        </p:spPr>
      </p:sp>
      <p:sp>
        <p:nvSpPr>
          <p:cNvPr id="268298" name="文本框 268297"/>
          <p:cNvSpPr txBox="1"/>
          <p:nvPr/>
        </p:nvSpPr>
        <p:spPr>
          <a:xfrm>
            <a:off x="1528763" y="2687638"/>
            <a:ext cx="8397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生产副总终审</a:t>
            </a:r>
            <a:endParaRPr lang="zh-CN" altLang="en-US" sz="1200" dirty="0">
              <a:solidFill>
                <a:schemeClr val="accent2"/>
              </a:solidFill>
              <a:latin typeface="Times New Roman" panose="02020603050405020304" charset="0"/>
            </a:endParaRPr>
          </a:p>
        </p:txBody>
      </p:sp>
      <p:sp>
        <p:nvSpPr>
          <p:cNvPr id="268299" name="直接连接符 268298"/>
          <p:cNvSpPr/>
          <p:nvPr/>
        </p:nvSpPr>
        <p:spPr>
          <a:xfrm>
            <a:off x="1927225" y="2395538"/>
            <a:ext cx="0" cy="319087"/>
          </a:xfrm>
          <a:prstGeom prst="line">
            <a:avLst/>
          </a:prstGeom>
          <a:ln w="9525" cap="flat" cmpd="sng">
            <a:solidFill>
              <a:schemeClr val="tx1"/>
            </a:solidFill>
            <a:prstDash val="solid"/>
            <a:headEnd type="none" w="med" len="med"/>
            <a:tailEnd type="triangle" w="med" len="med"/>
          </a:ln>
        </p:spPr>
      </p:sp>
      <p:sp>
        <p:nvSpPr>
          <p:cNvPr id="268300" name="文本框 268299"/>
          <p:cNvSpPr txBox="1"/>
          <p:nvPr/>
        </p:nvSpPr>
        <p:spPr>
          <a:xfrm>
            <a:off x="3244850" y="4297363"/>
            <a:ext cx="1016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执行</a:t>
            </a:r>
            <a:endParaRPr lang="zh-CN" altLang="en-US" sz="1200" dirty="0">
              <a:solidFill>
                <a:schemeClr val="accent2"/>
              </a:solidFill>
              <a:latin typeface="Times New Roman" panose="02020603050405020304" charset="0"/>
            </a:endParaRPr>
          </a:p>
        </p:txBody>
      </p:sp>
      <p:sp>
        <p:nvSpPr>
          <p:cNvPr id="268304" name="直接连接符 268303"/>
          <p:cNvSpPr/>
          <p:nvPr/>
        </p:nvSpPr>
        <p:spPr>
          <a:xfrm flipV="1">
            <a:off x="2395538" y="3652838"/>
            <a:ext cx="990600" cy="0"/>
          </a:xfrm>
          <a:prstGeom prst="line">
            <a:avLst/>
          </a:prstGeom>
          <a:ln w="9525" cap="flat" cmpd="sng">
            <a:solidFill>
              <a:schemeClr val="tx1"/>
            </a:solidFill>
            <a:prstDash val="solid"/>
            <a:headEnd type="none" w="med" len="med"/>
            <a:tailEnd type="triangle" w="med" len="med"/>
          </a:ln>
        </p:spPr>
      </p:sp>
      <p:sp>
        <p:nvSpPr>
          <p:cNvPr id="268305" name="文本框 268304"/>
          <p:cNvSpPr txBox="1"/>
          <p:nvPr/>
        </p:nvSpPr>
        <p:spPr>
          <a:xfrm>
            <a:off x="1416050" y="3486150"/>
            <a:ext cx="10160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总调室存档</a:t>
            </a:r>
            <a:endParaRPr lang="zh-CN" altLang="en-US" sz="1200" dirty="0">
              <a:solidFill>
                <a:schemeClr val="accent2"/>
              </a:solidFill>
              <a:latin typeface="Times New Roman" panose="02020603050405020304" charset="0"/>
            </a:endParaRPr>
          </a:p>
        </p:txBody>
      </p:sp>
      <p:sp>
        <p:nvSpPr>
          <p:cNvPr id="268306" name="直接连接符 268305"/>
          <p:cNvSpPr/>
          <p:nvPr/>
        </p:nvSpPr>
        <p:spPr>
          <a:xfrm>
            <a:off x="1916113" y="3187700"/>
            <a:ext cx="0" cy="319088"/>
          </a:xfrm>
          <a:prstGeom prst="line">
            <a:avLst/>
          </a:prstGeom>
          <a:ln w="9525" cap="flat" cmpd="sng">
            <a:solidFill>
              <a:schemeClr val="tx1"/>
            </a:solidFill>
            <a:prstDash val="solid"/>
            <a:headEnd type="none" w="med" len="med"/>
            <a:tailEnd type="triangle" w="med" len="med"/>
          </a:ln>
        </p:spPr>
      </p:sp>
      <p:sp>
        <p:nvSpPr>
          <p:cNvPr id="268307" name="流程图: 文档 268306"/>
          <p:cNvSpPr/>
          <p:nvPr/>
        </p:nvSpPr>
        <p:spPr>
          <a:xfrm>
            <a:off x="3422650" y="3384550"/>
            <a:ext cx="608013" cy="668338"/>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8308" name="文本框 268307"/>
          <p:cNvSpPr txBox="1"/>
          <p:nvPr/>
        </p:nvSpPr>
        <p:spPr>
          <a:xfrm>
            <a:off x="3352800" y="3365500"/>
            <a:ext cx="774700" cy="5873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月度原材料需求计划</a:t>
            </a:r>
            <a:endParaRPr lang="zh-CN" altLang="en-US" sz="1200">
              <a:latin typeface="Times New Roman" panose="02020603050405020304" charset="0"/>
            </a:endParaRPr>
          </a:p>
        </p:txBody>
      </p:sp>
      <p:sp>
        <p:nvSpPr>
          <p:cNvPr id="268309" name="直接连接符 268308"/>
          <p:cNvSpPr/>
          <p:nvPr/>
        </p:nvSpPr>
        <p:spPr>
          <a:xfrm>
            <a:off x="3724275" y="4013200"/>
            <a:ext cx="0" cy="319088"/>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2248" name="直接连接符 392247"/>
          <p:cNvSpPr/>
          <p:nvPr/>
        </p:nvSpPr>
        <p:spPr>
          <a:xfrm>
            <a:off x="6934200" y="5257800"/>
            <a:ext cx="0" cy="762000"/>
          </a:xfrm>
          <a:prstGeom prst="line">
            <a:avLst/>
          </a:prstGeom>
          <a:ln w="9525" cap="flat" cmpd="sng">
            <a:solidFill>
              <a:schemeClr val="tx1"/>
            </a:solidFill>
            <a:prstDash val="solid"/>
            <a:headEnd type="none" w="med" len="med"/>
            <a:tailEnd type="triangle" w="med" len="med"/>
          </a:ln>
        </p:spPr>
      </p:sp>
      <p:sp>
        <p:nvSpPr>
          <p:cNvPr id="392194" name="文本框 392193"/>
          <p:cNvSpPr txBox="1"/>
          <p:nvPr/>
        </p:nvSpPr>
        <p:spPr>
          <a:xfrm>
            <a:off x="0" y="0"/>
            <a:ext cx="428625" cy="29718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绩效考核运行程序</a:t>
            </a:r>
            <a:endParaRPr lang="zh-CN" altLang="en-US" sz="1600" b="1" dirty="0">
              <a:solidFill>
                <a:schemeClr val="accent2"/>
              </a:solidFill>
              <a:latin typeface="Times New Roman" panose="02020603050405020304" charset="0"/>
            </a:endParaRPr>
          </a:p>
        </p:txBody>
      </p:sp>
      <p:sp>
        <p:nvSpPr>
          <p:cNvPr id="392195" name="文本框 392194"/>
          <p:cNvSpPr txBox="1"/>
          <p:nvPr/>
        </p:nvSpPr>
        <p:spPr>
          <a:xfrm>
            <a:off x="749300" y="166688"/>
            <a:ext cx="6718300"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集团人事行政部                  人事行政部                   总经理                 各部门</a:t>
            </a:r>
            <a:endParaRPr lang="zh-CN" altLang="en-US" sz="1600" dirty="0">
              <a:latin typeface="Times New Roman" panose="02020603050405020304" charset="0"/>
            </a:endParaRPr>
          </a:p>
        </p:txBody>
      </p:sp>
      <p:sp>
        <p:nvSpPr>
          <p:cNvPr id="392196" name="直接连接符 392195"/>
          <p:cNvSpPr/>
          <p:nvPr/>
        </p:nvSpPr>
        <p:spPr>
          <a:xfrm>
            <a:off x="749300" y="457200"/>
            <a:ext cx="6624638" cy="0"/>
          </a:xfrm>
          <a:prstGeom prst="line">
            <a:avLst/>
          </a:prstGeom>
          <a:ln w="9525" cap="flat" cmpd="sng">
            <a:solidFill>
              <a:schemeClr val="tx1"/>
            </a:solidFill>
            <a:prstDash val="solid"/>
            <a:headEnd type="none" w="med" len="med"/>
            <a:tailEnd type="none" w="med" len="med"/>
          </a:ln>
        </p:spPr>
      </p:sp>
      <p:sp>
        <p:nvSpPr>
          <p:cNvPr id="392197" name="文本框 392196"/>
          <p:cNvSpPr txBox="1"/>
          <p:nvPr/>
        </p:nvSpPr>
        <p:spPr>
          <a:xfrm>
            <a:off x="3157538" y="571500"/>
            <a:ext cx="1046162"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提出年度员工绩效考核执行办法</a:t>
            </a:r>
            <a:endParaRPr lang="zh-CN" altLang="en-US" sz="1200">
              <a:solidFill>
                <a:schemeClr val="accent2"/>
              </a:solidFill>
              <a:latin typeface="Times New Roman" panose="02020603050405020304" charset="0"/>
            </a:endParaRPr>
          </a:p>
        </p:txBody>
      </p:sp>
      <p:sp>
        <p:nvSpPr>
          <p:cNvPr id="392198" name="直接连接符 392197"/>
          <p:cNvSpPr/>
          <p:nvPr/>
        </p:nvSpPr>
        <p:spPr>
          <a:xfrm flipH="1">
            <a:off x="3657600" y="1725613"/>
            <a:ext cx="0" cy="246062"/>
          </a:xfrm>
          <a:prstGeom prst="line">
            <a:avLst/>
          </a:prstGeom>
          <a:ln w="9525" cap="flat" cmpd="sng">
            <a:solidFill>
              <a:schemeClr val="tx1"/>
            </a:solidFill>
            <a:prstDash val="solid"/>
            <a:headEnd type="none" w="med" len="med"/>
            <a:tailEnd type="triangle" w="med" len="med"/>
          </a:ln>
        </p:spPr>
      </p:sp>
      <p:sp>
        <p:nvSpPr>
          <p:cNvPr id="392202" name="文本框 392201"/>
          <p:cNvSpPr txBox="1"/>
          <p:nvPr/>
        </p:nvSpPr>
        <p:spPr>
          <a:xfrm>
            <a:off x="3252788" y="3098800"/>
            <a:ext cx="862012"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副总签审</a:t>
            </a:r>
            <a:endParaRPr lang="zh-CN" altLang="en-US" sz="1200" dirty="0">
              <a:solidFill>
                <a:schemeClr val="accent2"/>
              </a:solidFill>
              <a:latin typeface="Times New Roman" panose="02020603050405020304" charset="0"/>
            </a:endParaRPr>
          </a:p>
        </p:txBody>
      </p:sp>
      <p:sp>
        <p:nvSpPr>
          <p:cNvPr id="392203" name="流程图: 文档 392202"/>
          <p:cNvSpPr/>
          <p:nvPr/>
        </p:nvSpPr>
        <p:spPr>
          <a:xfrm>
            <a:off x="3327400" y="1193800"/>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年度考核</a:t>
            </a:r>
            <a:endParaRPr lang="zh-CN" altLang="en-US" sz="1200" dirty="0">
              <a:latin typeface="Times New Roman" panose="02020603050405020304" charset="0"/>
            </a:endParaRPr>
          </a:p>
          <a:p>
            <a:pPr algn="ctr"/>
            <a:r>
              <a:rPr lang="zh-CN" altLang="en-US" sz="1200" dirty="0">
                <a:latin typeface="Times New Roman" panose="02020603050405020304" charset="0"/>
              </a:rPr>
              <a:t>执行办法</a:t>
            </a:r>
            <a:endParaRPr lang="zh-CN" altLang="en-US" sz="1200">
              <a:latin typeface="Times New Roman" panose="02020603050405020304" charset="0"/>
            </a:endParaRPr>
          </a:p>
        </p:txBody>
      </p:sp>
      <p:sp>
        <p:nvSpPr>
          <p:cNvPr id="392204" name="直接连接符 392203"/>
          <p:cNvSpPr/>
          <p:nvPr/>
        </p:nvSpPr>
        <p:spPr>
          <a:xfrm>
            <a:off x="5448300" y="3697288"/>
            <a:ext cx="0" cy="304800"/>
          </a:xfrm>
          <a:prstGeom prst="line">
            <a:avLst/>
          </a:prstGeom>
          <a:ln w="9525" cap="flat" cmpd="sng">
            <a:solidFill>
              <a:schemeClr val="tx1"/>
            </a:solidFill>
            <a:prstDash val="solid"/>
            <a:headEnd type="none" w="med" len="med"/>
            <a:tailEnd type="triangle" w="med" len="med"/>
          </a:ln>
        </p:spPr>
      </p:sp>
      <p:sp>
        <p:nvSpPr>
          <p:cNvPr id="392205" name="文本框 392204"/>
          <p:cNvSpPr txBox="1"/>
          <p:nvPr/>
        </p:nvSpPr>
        <p:spPr>
          <a:xfrm>
            <a:off x="5186363" y="3919538"/>
            <a:ext cx="566737"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392206" name="直接连接符 392205"/>
          <p:cNvSpPr/>
          <p:nvPr/>
        </p:nvSpPr>
        <p:spPr>
          <a:xfrm>
            <a:off x="3657600" y="3617913"/>
            <a:ext cx="1447800" cy="0"/>
          </a:xfrm>
          <a:prstGeom prst="line">
            <a:avLst/>
          </a:prstGeom>
          <a:ln w="9525" cap="flat" cmpd="sng">
            <a:solidFill>
              <a:schemeClr val="tx1"/>
            </a:solidFill>
            <a:prstDash val="solid"/>
            <a:headEnd type="none" w="med" len="med"/>
            <a:tailEnd type="triangle" w="med" len="med"/>
          </a:ln>
        </p:spPr>
      </p:sp>
      <p:sp>
        <p:nvSpPr>
          <p:cNvPr id="392209" name="文本框 392208"/>
          <p:cNvSpPr txBox="1"/>
          <p:nvPr/>
        </p:nvSpPr>
        <p:spPr>
          <a:xfrm>
            <a:off x="3086100" y="4151313"/>
            <a:ext cx="11430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发文、存档</a:t>
            </a:r>
            <a:endParaRPr lang="zh-CN" altLang="en-US" sz="1200" dirty="0">
              <a:solidFill>
                <a:schemeClr val="accent2"/>
              </a:solidFill>
              <a:latin typeface="Times New Roman" panose="02020603050405020304" charset="0"/>
            </a:endParaRPr>
          </a:p>
        </p:txBody>
      </p:sp>
      <p:sp>
        <p:nvSpPr>
          <p:cNvPr id="392210" name="直接连接符 392209"/>
          <p:cNvSpPr/>
          <p:nvPr/>
        </p:nvSpPr>
        <p:spPr>
          <a:xfrm flipH="1">
            <a:off x="3708400" y="4062413"/>
            <a:ext cx="1524000" cy="0"/>
          </a:xfrm>
          <a:prstGeom prst="line">
            <a:avLst/>
          </a:prstGeom>
          <a:ln w="9525" cap="flat" cmpd="sng">
            <a:solidFill>
              <a:schemeClr val="tx1"/>
            </a:solidFill>
            <a:prstDash val="solid"/>
            <a:headEnd type="none" w="med" len="med"/>
            <a:tailEnd type="triangle" w="med" len="med"/>
          </a:ln>
        </p:spPr>
      </p:sp>
      <p:sp>
        <p:nvSpPr>
          <p:cNvPr id="392215" name="文本框 392214"/>
          <p:cNvSpPr txBox="1"/>
          <p:nvPr/>
        </p:nvSpPr>
        <p:spPr>
          <a:xfrm>
            <a:off x="3251200" y="2644775"/>
            <a:ext cx="862013"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392216" name="直接连接符 392215"/>
          <p:cNvSpPr/>
          <p:nvPr/>
        </p:nvSpPr>
        <p:spPr>
          <a:xfrm>
            <a:off x="3657600" y="2881313"/>
            <a:ext cx="0" cy="284162"/>
          </a:xfrm>
          <a:prstGeom prst="line">
            <a:avLst/>
          </a:prstGeom>
          <a:ln w="9525" cap="flat" cmpd="sng">
            <a:solidFill>
              <a:schemeClr val="tx1"/>
            </a:solidFill>
            <a:prstDash val="solid"/>
            <a:headEnd type="none" w="med" len="med"/>
            <a:tailEnd type="triangle" w="med" len="med"/>
          </a:ln>
        </p:spPr>
      </p:sp>
      <p:sp>
        <p:nvSpPr>
          <p:cNvPr id="392217" name="直接连接符 392216"/>
          <p:cNvSpPr/>
          <p:nvPr/>
        </p:nvSpPr>
        <p:spPr>
          <a:xfrm>
            <a:off x="3657600" y="3351213"/>
            <a:ext cx="0" cy="868362"/>
          </a:xfrm>
          <a:prstGeom prst="line">
            <a:avLst/>
          </a:prstGeom>
          <a:ln w="9525" cap="flat" cmpd="sng">
            <a:solidFill>
              <a:schemeClr val="tx1"/>
            </a:solidFill>
            <a:prstDash val="solid"/>
            <a:headEnd type="none" w="med" len="med"/>
            <a:tailEnd type="triangle" w="med" len="med"/>
          </a:ln>
        </p:spPr>
      </p:sp>
      <p:sp>
        <p:nvSpPr>
          <p:cNvPr id="392224" name="文本框 392223"/>
          <p:cNvSpPr txBox="1"/>
          <p:nvPr/>
        </p:nvSpPr>
        <p:spPr>
          <a:xfrm>
            <a:off x="3100388" y="1920875"/>
            <a:ext cx="1128712"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召开高阶主管讨论会议</a:t>
            </a:r>
            <a:endParaRPr lang="zh-CN" altLang="en-US" sz="1200">
              <a:solidFill>
                <a:schemeClr val="accent2"/>
              </a:solidFill>
              <a:latin typeface="Times New Roman" panose="02020603050405020304" charset="0"/>
            </a:endParaRPr>
          </a:p>
        </p:txBody>
      </p:sp>
      <p:sp>
        <p:nvSpPr>
          <p:cNvPr id="392225" name="直接连接符 392224"/>
          <p:cNvSpPr/>
          <p:nvPr/>
        </p:nvSpPr>
        <p:spPr>
          <a:xfrm>
            <a:off x="3657600" y="2362200"/>
            <a:ext cx="0" cy="358775"/>
          </a:xfrm>
          <a:prstGeom prst="line">
            <a:avLst/>
          </a:prstGeom>
          <a:ln w="9525" cap="flat" cmpd="sng">
            <a:solidFill>
              <a:schemeClr val="tx1"/>
            </a:solidFill>
            <a:prstDash val="solid"/>
            <a:headEnd type="none" w="med" len="med"/>
            <a:tailEnd type="triangle" w="med" len="med"/>
          </a:ln>
        </p:spPr>
      </p:sp>
      <p:sp>
        <p:nvSpPr>
          <p:cNvPr id="392226" name="文本框 392225"/>
          <p:cNvSpPr txBox="1"/>
          <p:nvPr/>
        </p:nvSpPr>
        <p:spPr>
          <a:xfrm>
            <a:off x="3594100" y="2420938"/>
            <a:ext cx="457200" cy="274637"/>
          </a:xfrm>
          <a:prstGeom prst="rect">
            <a:avLst/>
          </a:prstGeom>
          <a:noFill/>
          <a:ln w="9525">
            <a:noFill/>
          </a:ln>
        </p:spPr>
        <p:txBody>
          <a:bodyPr>
            <a:spAutoFit/>
          </a:bodyPr>
          <a:p>
            <a:pPr>
              <a:spcBef>
                <a:spcPct val="50000"/>
              </a:spcBef>
            </a:pPr>
            <a:r>
              <a:rPr lang="en-US" altLang="zh-CN" sz="1200" b="1">
                <a:solidFill>
                  <a:schemeClr val="accent2"/>
                </a:solidFill>
                <a:latin typeface="Times New Roman" panose="02020603050405020304" charset="0"/>
              </a:rPr>
              <a:t>OK</a:t>
            </a:r>
            <a:endParaRPr lang="en-US" altLang="zh-CN" sz="1200" b="1">
              <a:solidFill>
                <a:schemeClr val="accent2"/>
              </a:solidFill>
              <a:latin typeface="Times New Roman" panose="02020603050405020304" charset="0"/>
            </a:endParaRPr>
          </a:p>
        </p:txBody>
      </p:sp>
      <p:sp>
        <p:nvSpPr>
          <p:cNvPr id="392227" name="直接连接符 392226"/>
          <p:cNvSpPr/>
          <p:nvPr/>
        </p:nvSpPr>
        <p:spPr>
          <a:xfrm flipH="1">
            <a:off x="2743200" y="2517775"/>
            <a:ext cx="914400" cy="0"/>
          </a:xfrm>
          <a:prstGeom prst="line">
            <a:avLst/>
          </a:prstGeom>
          <a:ln w="9525" cap="flat" cmpd="sng">
            <a:solidFill>
              <a:srgbClr val="FF3300"/>
            </a:solidFill>
            <a:prstDash val="solid"/>
            <a:headEnd type="none" w="med" len="med"/>
            <a:tailEnd type="none" w="med" len="med"/>
          </a:ln>
        </p:spPr>
      </p:sp>
      <p:sp>
        <p:nvSpPr>
          <p:cNvPr id="392228" name="直接连接符 392227"/>
          <p:cNvSpPr/>
          <p:nvPr/>
        </p:nvSpPr>
        <p:spPr>
          <a:xfrm flipV="1">
            <a:off x="2743200" y="914400"/>
            <a:ext cx="0" cy="1600200"/>
          </a:xfrm>
          <a:prstGeom prst="line">
            <a:avLst/>
          </a:prstGeom>
          <a:ln w="9525" cap="flat" cmpd="sng">
            <a:solidFill>
              <a:srgbClr val="FF3300"/>
            </a:solidFill>
            <a:prstDash val="solid"/>
            <a:headEnd type="none" w="med" len="med"/>
            <a:tailEnd type="none" w="med" len="med"/>
          </a:ln>
        </p:spPr>
      </p:sp>
      <p:sp>
        <p:nvSpPr>
          <p:cNvPr id="392229" name="直接连接符 392228"/>
          <p:cNvSpPr/>
          <p:nvPr/>
        </p:nvSpPr>
        <p:spPr>
          <a:xfrm>
            <a:off x="2743200" y="914400"/>
            <a:ext cx="533400" cy="0"/>
          </a:xfrm>
          <a:prstGeom prst="line">
            <a:avLst/>
          </a:prstGeom>
          <a:ln w="9525" cap="flat" cmpd="sng">
            <a:solidFill>
              <a:srgbClr val="FF3300"/>
            </a:solidFill>
            <a:prstDash val="solid"/>
            <a:headEnd type="none" w="med" len="med"/>
            <a:tailEnd type="triangle" w="med" len="med"/>
          </a:ln>
        </p:spPr>
      </p:sp>
      <p:sp>
        <p:nvSpPr>
          <p:cNvPr id="392230" name="文本框 392229"/>
          <p:cNvSpPr txBox="1"/>
          <p:nvPr/>
        </p:nvSpPr>
        <p:spPr>
          <a:xfrm>
            <a:off x="2668588" y="2314575"/>
            <a:ext cx="1128712" cy="244475"/>
          </a:xfrm>
          <a:prstGeom prst="rect">
            <a:avLst/>
          </a:prstGeom>
          <a:noFill/>
          <a:ln w="9525">
            <a:noFill/>
          </a:ln>
        </p:spPr>
        <p:txBody>
          <a:bodyPr>
            <a:spAutoFit/>
          </a:bodyPr>
          <a:p>
            <a:pPr algn="ctr" eaLnBrk="0" hangingPunct="0">
              <a:spcBef>
                <a:spcPct val="50000"/>
              </a:spcBef>
            </a:pPr>
            <a:r>
              <a:rPr lang="zh-CN" altLang="en-US" sz="1000" dirty="0">
                <a:solidFill>
                  <a:srgbClr val="FF3300"/>
                </a:solidFill>
                <a:latin typeface="Times New Roman" panose="02020603050405020304" charset="0"/>
              </a:rPr>
              <a:t>有意见修正</a:t>
            </a:r>
            <a:endParaRPr lang="zh-CN" altLang="en-US" sz="1000">
              <a:solidFill>
                <a:srgbClr val="FF3300"/>
              </a:solidFill>
              <a:latin typeface="Times New Roman" panose="02020603050405020304" charset="0"/>
            </a:endParaRPr>
          </a:p>
        </p:txBody>
      </p:sp>
      <p:sp>
        <p:nvSpPr>
          <p:cNvPr id="392231" name="流程图: 文档 392230"/>
          <p:cNvSpPr/>
          <p:nvPr/>
        </p:nvSpPr>
        <p:spPr>
          <a:xfrm>
            <a:off x="5118100" y="3236913"/>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年度考核</a:t>
            </a:r>
            <a:endParaRPr lang="zh-CN" altLang="en-US" sz="1200" dirty="0">
              <a:latin typeface="Times New Roman" panose="02020603050405020304" charset="0"/>
            </a:endParaRPr>
          </a:p>
          <a:p>
            <a:pPr algn="ctr"/>
            <a:r>
              <a:rPr lang="zh-CN" altLang="en-US" sz="1200" dirty="0">
                <a:latin typeface="Times New Roman" panose="02020603050405020304" charset="0"/>
              </a:rPr>
              <a:t>执行办法</a:t>
            </a:r>
            <a:endParaRPr lang="zh-CN" altLang="en-US" sz="1200">
              <a:latin typeface="Times New Roman" panose="02020603050405020304" charset="0"/>
            </a:endParaRPr>
          </a:p>
        </p:txBody>
      </p:sp>
      <p:sp>
        <p:nvSpPr>
          <p:cNvPr id="392232" name="文本框 392231"/>
          <p:cNvSpPr txBox="1"/>
          <p:nvPr/>
        </p:nvSpPr>
        <p:spPr>
          <a:xfrm>
            <a:off x="1016000" y="469900"/>
            <a:ext cx="1066800" cy="639763"/>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提出年度员工绩效考核政策性原则</a:t>
            </a:r>
            <a:endParaRPr lang="zh-CN" altLang="en-US" sz="1200">
              <a:solidFill>
                <a:schemeClr val="accent2"/>
              </a:solidFill>
              <a:latin typeface="Times New Roman" panose="02020603050405020304" charset="0"/>
            </a:endParaRPr>
          </a:p>
        </p:txBody>
      </p:sp>
      <p:sp>
        <p:nvSpPr>
          <p:cNvPr id="392233" name="直接连接符 392232"/>
          <p:cNvSpPr/>
          <p:nvPr/>
        </p:nvSpPr>
        <p:spPr>
          <a:xfrm>
            <a:off x="1524000" y="1752600"/>
            <a:ext cx="0" cy="228600"/>
          </a:xfrm>
          <a:prstGeom prst="line">
            <a:avLst/>
          </a:prstGeom>
          <a:ln w="9525" cap="flat" cmpd="sng">
            <a:solidFill>
              <a:schemeClr val="tx1"/>
            </a:solidFill>
            <a:prstDash val="solid"/>
            <a:headEnd type="none" w="med" len="med"/>
            <a:tailEnd type="triangle" w="med" len="med"/>
          </a:ln>
        </p:spPr>
      </p:sp>
      <p:sp>
        <p:nvSpPr>
          <p:cNvPr id="392234" name="流程图: 文档 392233"/>
          <p:cNvSpPr/>
          <p:nvPr/>
        </p:nvSpPr>
        <p:spPr>
          <a:xfrm>
            <a:off x="1193800" y="1092200"/>
            <a:ext cx="685800" cy="6858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年度考核</a:t>
            </a:r>
            <a:endParaRPr lang="zh-CN" altLang="en-US" sz="1200" dirty="0">
              <a:latin typeface="Times New Roman" panose="02020603050405020304" charset="0"/>
            </a:endParaRPr>
          </a:p>
          <a:p>
            <a:pPr algn="ctr"/>
            <a:r>
              <a:rPr lang="zh-CN" altLang="en-US" sz="1200" dirty="0">
                <a:latin typeface="Times New Roman" panose="02020603050405020304" charset="0"/>
              </a:rPr>
              <a:t>政策性指</a:t>
            </a:r>
            <a:endParaRPr lang="zh-CN" altLang="en-US" sz="1200" dirty="0">
              <a:latin typeface="Times New Roman" panose="02020603050405020304" charset="0"/>
            </a:endParaRPr>
          </a:p>
          <a:p>
            <a:pPr algn="ctr"/>
            <a:r>
              <a:rPr lang="zh-CN" altLang="en-US" sz="1200" dirty="0">
                <a:latin typeface="Times New Roman" panose="02020603050405020304" charset="0"/>
              </a:rPr>
              <a:t>导原则</a:t>
            </a:r>
            <a:endParaRPr lang="zh-CN" altLang="en-US" sz="1200">
              <a:latin typeface="Times New Roman" panose="02020603050405020304" charset="0"/>
            </a:endParaRPr>
          </a:p>
        </p:txBody>
      </p:sp>
      <p:sp>
        <p:nvSpPr>
          <p:cNvPr id="392235" name="文本框 392234"/>
          <p:cNvSpPr txBox="1"/>
          <p:nvPr/>
        </p:nvSpPr>
        <p:spPr>
          <a:xfrm>
            <a:off x="977900" y="1943100"/>
            <a:ext cx="1128713"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呈总裁核准</a:t>
            </a:r>
            <a:endParaRPr lang="zh-CN" altLang="en-US" sz="1200">
              <a:solidFill>
                <a:schemeClr val="accent2"/>
              </a:solidFill>
              <a:latin typeface="Times New Roman" panose="02020603050405020304" charset="0"/>
            </a:endParaRPr>
          </a:p>
        </p:txBody>
      </p:sp>
      <p:sp>
        <p:nvSpPr>
          <p:cNvPr id="392236" name="直接连接符 392235"/>
          <p:cNvSpPr/>
          <p:nvPr/>
        </p:nvSpPr>
        <p:spPr>
          <a:xfrm>
            <a:off x="1917700" y="2082800"/>
            <a:ext cx="381000" cy="0"/>
          </a:xfrm>
          <a:prstGeom prst="line">
            <a:avLst/>
          </a:prstGeom>
          <a:ln w="9525" cap="flat" cmpd="sng">
            <a:solidFill>
              <a:schemeClr val="tx1"/>
            </a:solidFill>
            <a:prstDash val="solid"/>
            <a:headEnd type="none" w="med" len="med"/>
            <a:tailEnd type="none" w="med" len="med"/>
          </a:ln>
        </p:spPr>
      </p:sp>
      <p:sp>
        <p:nvSpPr>
          <p:cNvPr id="392237" name="直接连接符 392236"/>
          <p:cNvSpPr/>
          <p:nvPr/>
        </p:nvSpPr>
        <p:spPr>
          <a:xfrm flipV="1">
            <a:off x="2286000" y="711200"/>
            <a:ext cx="0" cy="1371600"/>
          </a:xfrm>
          <a:prstGeom prst="line">
            <a:avLst/>
          </a:prstGeom>
          <a:ln w="9525" cap="flat" cmpd="sng">
            <a:solidFill>
              <a:schemeClr val="tx1"/>
            </a:solidFill>
            <a:prstDash val="solid"/>
            <a:headEnd type="none" w="med" len="med"/>
            <a:tailEnd type="none" w="med" len="med"/>
          </a:ln>
        </p:spPr>
      </p:sp>
      <p:sp>
        <p:nvSpPr>
          <p:cNvPr id="392238" name="直接连接符 392237"/>
          <p:cNvSpPr/>
          <p:nvPr/>
        </p:nvSpPr>
        <p:spPr>
          <a:xfrm>
            <a:off x="2286000" y="711200"/>
            <a:ext cx="914400" cy="0"/>
          </a:xfrm>
          <a:prstGeom prst="line">
            <a:avLst/>
          </a:prstGeom>
          <a:ln w="9525" cap="flat" cmpd="sng">
            <a:solidFill>
              <a:schemeClr val="tx1"/>
            </a:solidFill>
            <a:prstDash val="solid"/>
            <a:headEnd type="none" w="med" len="med"/>
            <a:tailEnd type="triangle" w="med" len="med"/>
          </a:ln>
        </p:spPr>
      </p:sp>
      <p:sp>
        <p:nvSpPr>
          <p:cNvPr id="392240" name="直接连接符 392239"/>
          <p:cNvSpPr/>
          <p:nvPr/>
        </p:nvSpPr>
        <p:spPr>
          <a:xfrm>
            <a:off x="6908800" y="3527425"/>
            <a:ext cx="0" cy="304800"/>
          </a:xfrm>
          <a:prstGeom prst="line">
            <a:avLst/>
          </a:prstGeom>
          <a:ln w="9525" cap="flat" cmpd="sng">
            <a:solidFill>
              <a:schemeClr val="tx1"/>
            </a:solidFill>
            <a:prstDash val="solid"/>
            <a:headEnd type="none" w="med" len="med"/>
            <a:tailEnd type="triangle" w="med" len="med"/>
          </a:ln>
        </p:spPr>
      </p:sp>
      <p:sp>
        <p:nvSpPr>
          <p:cNvPr id="392241" name="文本框 392240"/>
          <p:cNvSpPr txBox="1"/>
          <p:nvPr/>
        </p:nvSpPr>
        <p:spPr>
          <a:xfrm>
            <a:off x="6362700" y="3775075"/>
            <a:ext cx="1125538" cy="822325"/>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组织设定部门和个人的期间考核项目和</a:t>
            </a:r>
            <a:r>
              <a:rPr lang="en-US" altLang="zh-CN" sz="1200" dirty="0">
                <a:solidFill>
                  <a:schemeClr val="accent2"/>
                </a:solidFill>
                <a:latin typeface="Times New Roman" panose="02020603050405020304" charset="0"/>
              </a:rPr>
              <a:t>KPI</a:t>
            </a:r>
            <a:r>
              <a:rPr lang="zh-CN" altLang="en-US" sz="1200" dirty="0">
                <a:solidFill>
                  <a:schemeClr val="accent2"/>
                </a:solidFill>
                <a:latin typeface="Times New Roman" panose="02020603050405020304" charset="0"/>
              </a:rPr>
              <a:t>指标</a:t>
            </a:r>
            <a:endParaRPr lang="zh-CN" altLang="en-US" sz="1200" dirty="0">
              <a:solidFill>
                <a:schemeClr val="accent2"/>
              </a:solidFill>
              <a:latin typeface="Times New Roman" panose="02020603050405020304" charset="0"/>
            </a:endParaRPr>
          </a:p>
        </p:txBody>
      </p:sp>
      <p:sp>
        <p:nvSpPr>
          <p:cNvPr id="392239" name="流程图: 文档 392238"/>
          <p:cNvSpPr/>
          <p:nvPr/>
        </p:nvSpPr>
        <p:spPr>
          <a:xfrm>
            <a:off x="6591300" y="3011488"/>
            <a:ext cx="6858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年度考核</a:t>
            </a:r>
            <a:endParaRPr lang="zh-CN" altLang="en-US" sz="1200" dirty="0">
              <a:latin typeface="Times New Roman" panose="02020603050405020304" charset="0"/>
            </a:endParaRPr>
          </a:p>
          <a:p>
            <a:pPr algn="ctr"/>
            <a:r>
              <a:rPr lang="zh-CN" altLang="en-US" sz="1200" dirty="0">
                <a:latin typeface="Times New Roman" panose="02020603050405020304" charset="0"/>
              </a:rPr>
              <a:t>执行办法</a:t>
            </a:r>
            <a:endParaRPr lang="zh-CN" altLang="en-US" sz="1200">
              <a:latin typeface="Times New Roman" panose="02020603050405020304" charset="0"/>
            </a:endParaRPr>
          </a:p>
        </p:txBody>
      </p:sp>
      <p:sp>
        <p:nvSpPr>
          <p:cNvPr id="392242" name="流程图: 文档 392241"/>
          <p:cNvSpPr/>
          <p:nvPr/>
        </p:nvSpPr>
        <p:spPr>
          <a:xfrm>
            <a:off x="6591300" y="4537075"/>
            <a:ext cx="685800" cy="7207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部门及个</a:t>
            </a:r>
            <a:endParaRPr lang="zh-CN" altLang="en-US" sz="1200" dirty="0">
              <a:latin typeface="Times New Roman" panose="02020603050405020304" charset="0"/>
            </a:endParaRPr>
          </a:p>
          <a:p>
            <a:pPr algn="ctr"/>
            <a:r>
              <a:rPr lang="zh-CN" altLang="en-US" sz="1200" dirty="0">
                <a:latin typeface="Times New Roman" panose="02020603050405020304" charset="0"/>
              </a:rPr>
              <a:t>人绩效考</a:t>
            </a:r>
            <a:endParaRPr lang="zh-CN" altLang="en-US" sz="1200" dirty="0">
              <a:latin typeface="Times New Roman" panose="02020603050405020304" charset="0"/>
            </a:endParaRPr>
          </a:p>
          <a:p>
            <a:pPr algn="ctr"/>
            <a:r>
              <a:rPr lang="zh-CN" altLang="en-US" sz="1200" dirty="0">
                <a:latin typeface="Times New Roman" panose="02020603050405020304" charset="0"/>
              </a:rPr>
              <a:t>核表</a:t>
            </a:r>
            <a:endParaRPr lang="zh-CN" altLang="en-US" sz="1200">
              <a:latin typeface="Times New Roman" panose="02020603050405020304" charset="0"/>
            </a:endParaRPr>
          </a:p>
        </p:txBody>
      </p:sp>
      <p:sp>
        <p:nvSpPr>
          <p:cNvPr id="392243" name="直接连接符 392242"/>
          <p:cNvSpPr/>
          <p:nvPr/>
        </p:nvSpPr>
        <p:spPr>
          <a:xfrm flipH="1">
            <a:off x="4038600" y="4876800"/>
            <a:ext cx="2438400" cy="0"/>
          </a:xfrm>
          <a:prstGeom prst="line">
            <a:avLst/>
          </a:prstGeom>
          <a:ln w="9525" cap="flat" cmpd="sng">
            <a:solidFill>
              <a:schemeClr val="tx1"/>
            </a:solidFill>
            <a:prstDash val="solid"/>
            <a:headEnd type="none" w="med" len="med"/>
            <a:tailEnd type="triangle" w="med" len="med"/>
          </a:ln>
        </p:spPr>
      </p:sp>
      <p:sp>
        <p:nvSpPr>
          <p:cNvPr id="392244" name="直接连接符 392243"/>
          <p:cNvSpPr/>
          <p:nvPr/>
        </p:nvSpPr>
        <p:spPr>
          <a:xfrm>
            <a:off x="4064000" y="4292600"/>
            <a:ext cx="1981200" cy="0"/>
          </a:xfrm>
          <a:prstGeom prst="line">
            <a:avLst/>
          </a:prstGeom>
          <a:ln w="9525" cap="flat" cmpd="sng">
            <a:solidFill>
              <a:schemeClr val="tx1"/>
            </a:solidFill>
            <a:prstDash val="solid"/>
            <a:headEnd type="none" w="med" len="med"/>
            <a:tailEnd type="none" w="med" len="med"/>
          </a:ln>
        </p:spPr>
      </p:sp>
      <p:sp>
        <p:nvSpPr>
          <p:cNvPr id="392245" name="直接连接符 392244"/>
          <p:cNvSpPr/>
          <p:nvPr/>
        </p:nvSpPr>
        <p:spPr>
          <a:xfrm flipV="1">
            <a:off x="6045200" y="3378200"/>
            <a:ext cx="0" cy="914400"/>
          </a:xfrm>
          <a:prstGeom prst="line">
            <a:avLst/>
          </a:prstGeom>
          <a:ln w="9525" cap="flat" cmpd="sng">
            <a:solidFill>
              <a:schemeClr val="tx1"/>
            </a:solidFill>
            <a:prstDash val="solid"/>
            <a:headEnd type="none" w="med" len="med"/>
            <a:tailEnd type="none" w="med" len="med"/>
          </a:ln>
        </p:spPr>
      </p:sp>
      <p:sp>
        <p:nvSpPr>
          <p:cNvPr id="392246" name="直接连接符 392245"/>
          <p:cNvSpPr/>
          <p:nvPr/>
        </p:nvSpPr>
        <p:spPr>
          <a:xfrm>
            <a:off x="6045200" y="3378200"/>
            <a:ext cx="533400" cy="0"/>
          </a:xfrm>
          <a:prstGeom prst="line">
            <a:avLst/>
          </a:prstGeom>
          <a:ln w="9525" cap="flat" cmpd="sng">
            <a:solidFill>
              <a:schemeClr val="tx1"/>
            </a:solidFill>
            <a:prstDash val="solid"/>
            <a:headEnd type="none" w="med" len="med"/>
            <a:tailEnd type="triangle" w="med" len="med"/>
          </a:ln>
        </p:spPr>
      </p:sp>
      <p:sp>
        <p:nvSpPr>
          <p:cNvPr id="392247" name="流程图: 文档 392246"/>
          <p:cNvSpPr/>
          <p:nvPr/>
        </p:nvSpPr>
        <p:spPr>
          <a:xfrm>
            <a:off x="3314700" y="4572000"/>
            <a:ext cx="685800" cy="7207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部门及个</a:t>
            </a:r>
            <a:endParaRPr lang="zh-CN" altLang="en-US" sz="1200" dirty="0">
              <a:latin typeface="Times New Roman" panose="02020603050405020304" charset="0"/>
            </a:endParaRPr>
          </a:p>
          <a:p>
            <a:pPr algn="ctr"/>
            <a:r>
              <a:rPr lang="zh-CN" altLang="en-US" sz="1200" dirty="0">
                <a:latin typeface="Times New Roman" panose="02020603050405020304" charset="0"/>
              </a:rPr>
              <a:t>人绩效考</a:t>
            </a:r>
            <a:endParaRPr lang="zh-CN" altLang="en-US" sz="1200" dirty="0">
              <a:latin typeface="Times New Roman" panose="02020603050405020304" charset="0"/>
            </a:endParaRPr>
          </a:p>
          <a:p>
            <a:pPr algn="ctr"/>
            <a:r>
              <a:rPr lang="zh-CN" altLang="en-US" sz="1200" dirty="0">
                <a:latin typeface="Times New Roman" panose="02020603050405020304" charset="0"/>
              </a:rPr>
              <a:t>核表</a:t>
            </a:r>
            <a:endParaRPr lang="zh-CN" altLang="en-US" sz="1200">
              <a:latin typeface="Times New Roman" panose="02020603050405020304" charset="0"/>
            </a:endParaRPr>
          </a:p>
        </p:txBody>
      </p:sp>
      <p:sp>
        <p:nvSpPr>
          <p:cNvPr id="392249" name="文本框 392248"/>
          <p:cNvSpPr txBox="1"/>
          <p:nvPr/>
        </p:nvSpPr>
        <p:spPr>
          <a:xfrm>
            <a:off x="6540500" y="5992813"/>
            <a:ext cx="8509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期终进行考核打分</a:t>
            </a:r>
            <a:endParaRPr lang="zh-CN" altLang="en-US" sz="1200">
              <a:solidFill>
                <a:schemeClr val="accent2"/>
              </a:solidFill>
              <a:latin typeface="Times New Roman" panose="02020603050405020304" charset="0"/>
            </a:endParaRPr>
          </a:p>
        </p:txBody>
      </p:sp>
      <p:sp>
        <p:nvSpPr>
          <p:cNvPr id="392250" name="直接连接符 392249"/>
          <p:cNvSpPr/>
          <p:nvPr/>
        </p:nvSpPr>
        <p:spPr>
          <a:xfrm flipH="1">
            <a:off x="4114800" y="6230938"/>
            <a:ext cx="2438400" cy="0"/>
          </a:xfrm>
          <a:prstGeom prst="line">
            <a:avLst/>
          </a:prstGeom>
          <a:ln w="9525" cap="flat" cmpd="sng">
            <a:solidFill>
              <a:schemeClr val="tx1"/>
            </a:solidFill>
            <a:prstDash val="solid"/>
            <a:headEnd type="none" w="med" len="med"/>
            <a:tailEnd type="triangle" w="med" len="med"/>
          </a:ln>
        </p:spPr>
      </p:sp>
      <p:sp>
        <p:nvSpPr>
          <p:cNvPr id="392251" name="文本框 392250"/>
          <p:cNvSpPr txBox="1"/>
          <p:nvPr/>
        </p:nvSpPr>
        <p:spPr>
          <a:xfrm>
            <a:off x="3136900" y="5913438"/>
            <a:ext cx="1016000" cy="639762"/>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根据部门等级排列个人考核等级</a:t>
            </a:r>
            <a:endParaRPr lang="zh-CN" altLang="en-US" sz="1200">
              <a:solidFill>
                <a:schemeClr val="accent2"/>
              </a:solidFill>
              <a:latin typeface="Times New Roman" panose="02020603050405020304" charset="0"/>
            </a:endParaRPr>
          </a:p>
        </p:txBody>
      </p:sp>
      <p:sp>
        <p:nvSpPr>
          <p:cNvPr id="392252" name="文本框 392251"/>
          <p:cNvSpPr txBox="1"/>
          <p:nvPr/>
        </p:nvSpPr>
        <p:spPr>
          <a:xfrm>
            <a:off x="3124200" y="5410200"/>
            <a:ext cx="9906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复核考核表有偏差否</a:t>
            </a:r>
            <a:endParaRPr lang="zh-CN" altLang="en-US" sz="1200">
              <a:solidFill>
                <a:schemeClr val="accent2"/>
              </a:solidFill>
              <a:latin typeface="Times New Roman" panose="02020603050405020304" charset="0"/>
            </a:endParaRPr>
          </a:p>
        </p:txBody>
      </p:sp>
      <p:sp>
        <p:nvSpPr>
          <p:cNvPr id="392253" name="直接连接符 392252"/>
          <p:cNvSpPr/>
          <p:nvPr/>
        </p:nvSpPr>
        <p:spPr>
          <a:xfrm>
            <a:off x="3657600" y="5257800"/>
            <a:ext cx="0" cy="228600"/>
          </a:xfrm>
          <a:prstGeom prst="line">
            <a:avLst/>
          </a:prstGeom>
          <a:ln w="9525" cap="flat" cmpd="sng">
            <a:solidFill>
              <a:schemeClr val="tx1"/>
            </a:solidFill>
            <a:prstDash val="solid"/>
            <a:headEnd type="none" w="med" len="med"/>
            <a:tailEnd type="triangle" w="med" len="med"/>
          </a:ln>
        </p:spPr>
      </p:sp>
      <p:sp>
        <p:nvSpPr>
          <p:cNvPr id="392254" name="文本框 392253"/>
          <p:cNvSpPr txBox="1"/>
          <p:nvPr/>
        </p:nvSpPr>
        <p:spPr>
          <a:xfrm>
            <a:off x="152400" y="6005513"/>
            <a:ext cx="3048000" cy="623887"/>
          </a:xfrm>
          <a:prstGeom prst="rect">
            <a:avLst/>
          </a:prstGeom>
          <a:noFill/>
          <a:ln w="9525">
            <a:noFill/>
          </a:ln>
        </p:spPr>
        <p:txBody>
          <a:bodyPr>
            <a:spAutoFit/>
          </a:bodyPr>
          <a:p>
            <a:pPr eaLnBrk="0" hangingPunct="0">
              <a:spcBef>
                <a:spcPct val="50000"/>
              </a:spcBef>
            </a:pPr>
            <a:r>
              <a:rPr lang="zh-CN" altLang="en-US" sz="1400" dirty="0">
                <a:solidFill>
                  <a:srgbClr val="FF3300"/>
                </a:solidFill>
                <a:latin typeface="Times New Roman" panose="02020603050405020304" charset="0"/>
              </a:rPr>
              <a:t>说明：个人绩效考核表必须经二级</a:t>
            </a:r>
            <a:endParaRPr lang="zh-CN" altLang="en-US" sz="1400" dirty="0">
              <a:solidFill>
                <a:srgbClr val="FF3300"/>
              </a:solidFill>
              <a:latin typeface="Times New Roman" panose="02020603050405020304" charset="0"/>
            </a:endParaRPr>
          </a:p>
          <a:p>
            <a:pPr eaLnBrk="0" hangingPunct="0">
              <a:spcBef>
                <a:spcPct val="50000"/>
              </a:spcBef>
            </a:pPr>
            <a:r>
              <a:rPr lang="zh-CN" altLang="en-US" sz="1400" dirty="0">
                <a:solidFill>
                  <a:srgbClr val="FF3300"/>
                </a:solidFill>
                <a:latin typeface="Times New Roman" panose="02020603050405020304" charset="0"/>
              </a:rPr>
              <a:t>           主管核准</a:t>
            </a:r>
            <a:endParaRPr lang="zh-CN" altLang="en-US" sz="14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9314" name="文本框 269313"/>
          <p:cNvSpPr txBox="1"/>
          <p:nvPr/>
        </p:nvSpPr>
        <p:spPr>
          <a:xfrm>
            <a:off x="1457325" y="169863"/>
            <a:ext cx="35052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分厂                       总调室</a:t>
            </a:r>
            <a:endParaRPr lang="zh-CN" altLang="en-US" sz="1600" dirty="0">
              <a:latin typeface="Times New Roman" panose="02020603050405020304" charset="0"/>
            </a:endParaRPr>
          </a:p>
        </p:txBody>
      </p:sp>
      <p:sp>
        <p:nvSpPr>
          <p:cNvPr id="269315" name="直接连接符 269314"/>
          <p:cNvSpPr/>
          <p:nvPr/>
        </p:nvSpPr>
        <p:spPr>
          <a:xfrm>
            <a:off x="1304925" y="457200"/>
            <a:ext cx="2971800" cy="0"/>
          </a:xfrm>
          <a:prstGeom prst="line">
            <a:avLst/>
          </a:prstGeom>
          <a:ln w="9525" cap="flat" cmpd="sng">
            <a:solidFill>
              <a:schemeClr val="tx1"/>
            </a:solidFill>
            <a:prstDash val="solid"/>
            <a:headEnd type="none" w="med" len="med"/>
            <a:tailEnd type="none" w="med" len="med"/>
          </a:ln>
        </p:spPr>
      </p:sp>
      <p:sp>
        <p:nvSpPr>
          <p:cNvPr id="269316" name="文本框 269315"/>
          <p:cNvSpPr txBox="1"/>
          <p:nvPr/>
        </p:nvSpPr>
        <p:spPr>
          <a:xfrm>
            <a:off x="0" y="0"/>
            <a:ext cx="428625" cy="32004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生产大修计划制定签审流程</a:t>
            </a:r>
            <a:endParaRPr lang="zh-CN" altLang="en-US" sz="1600" b="1">
              <a:solidFill>
                <a:srgbClr val="0066FF"/>
              </a:solidFill>
              <a:latin typeface="Times New Roman" panose="02020603050405020304" charset="0"/>
            </a:endParaRPr>
          </a:p>
        </p:txBody>
      </p:sp>
      <p:sp>
        <p:nvSpPr>
          <p:cNvPr id="269317" name="文本框 269316"/>
          <p:cNvSpPr txBox="1"/>
          <p:nvPr/>
        </p:nvSpPr>
        <p:spPr>
          <a:xfrm>
            <a:off x="2822575" y="517525"/>
            <a:ext cx="154305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前一年</a:t>
            </a:r>
            <a:r>
              <a:rPr lang="en-US" altLang="zh-CN" sz="1200" dirty="0">
                <a:solidFill>
                  <a:schemeClr val="accent2"/>
                </a:solidFill>
                <a:latin typeface="Times New Roman" panose="02020603050405020304" charset="0"/>
              </a:rPr>
              <a:t>10</a:t>
            </a:r>
            <a:r>
              <a:rPr lang="zh-CN" altLang="en-US" sz="1200" dirty="0">
                <a:solidFill>
                  <a:schemeClr val="accent2"/>
                </a:solidFill>
                <a:latin typeface="Times New Roman" panose="02020603050405020304" charset="0"/>
              </a:rPr>
              <a:t>月中、下旬总调室通知各分厂报大修计划计划</a:t>
            </a:r>
            <a:endParaRPr lang="zh-CN" altLang="en-US" sz="1200" dirty="0">
              <a:solidFill>
                <a:schemeClr val="accent2"/>
              </a:solidFill>
              <a:latin typeface="Times New Roman" panose="02020603050405020304" charset="0"/>
            </a:endParaRPr>
          </a:p>
        </p:txBody>
      </p:sp>
      <p:sp>
        <p:nvSpPr>
          <p:cNvPr id="269318" name="文本框 269317"/>
          <p:cNvSpPr txBox="1"/>
          <p:nvPr/>
        </p:nvSpPr>
        <p:spPr>
          <a:xfrm>
            <a:off x="1219200" y="1919288"/>
            <a:ext cx="1309688"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分厂设备科长组织制定大修计划</a:t>
            </a:r>
            <a:endParaRPr lang="zh-CN" altLang="en-US" sz="1200" dirty="0">
              <a:solidFill>
                <a:schemeClr val="accent2"/>
              </a:solidFill>
              <a:latin typeface="Times New Roman" panose="02020603050405020304" charset="0"/>
            </a:endParaRPr>
          </a:p>
        </p:txBody>
      </p:sp>
      <p:sp>
        <p:nvSpPr>
          <p:cNvPr id="269319" name="直接连接符 269318"/>
          <p:cNvSpPr/>
          <p:nvPr/>
        </p:nvSpPr>
        <p:spPr>
          <a:xfrm>
            <a:off x="1838325" y="1647825"/>
            <a:ext cx="0" cy="319088"/>
          </a:xfrm>
          <a:prstGeom prst="line">
            <a:avLst/>
          </a:prstGeom>
          <a:ln w="9525" cap="flat" cmpd="sng">
            <a:solidFill>
              <a:schemeClr val="tx1"/>
            </a:solidFill>
            <a:prstDash val="solid"/>
            <a:headEnd type="none" w="med" len="med"/>
            <a:tailEnd type="triangle" w="med" len="med"/>
          </a:ln>
        </p:spPr>
      </p:sp>
      <p:sp>
        <p:nvSpPr>
          <p:cNvPr id="269320" name="文本框 269319"/>
          <p:cNvSpPr txBox="1"/>
          <p:nvPr/>
        </p:nvSpPr>
        <p:spPr>
          <a:xfrm>
            <a:off x="1428750" y="3206750"/>
            <a:ext cx="8397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269321" name="直接连接符 269320"/>
          <p:cNvSpPr/>
          <p:nvPr/>
        </p:nvSpPr>
        <p:spPr>
          <a:xfrm>
            <a:off x="1841500" y="2919413"/>
            <a:ext cx="0" cy="319087"/>
          </a:xfrm>
          <a:prstGeom prst="line">
            <a:avLst/>
          </a:prstGeom>
          <a:ln w="9525" cap="flat" cmpd="sng">
            <a:solidFill>
              <a:schemeClr val="tx1"/>
            </a:solidFill>
            <a:prstDash val="solid"/>
            <a:headEnd type="none" w="med" len="med"/>
            <a:tailEnd type="triangle" w="med" len="med"/>
          </a:ln>
        </p:spPr>
      </p:sp>
      <p:sp>
        <p:nvSpPr>
          <p:cNvPr id="269322" name="文本框 269321"/>
          <p:cNvSpPr txBox="1"/>
          <p:nvPr/>
        </p:nvSpPr>
        <p:spPr>
          <a:xfrm>
            <a:off x="2905125" y="3206750"/>
            <a:ext cx="1447800" cy="457200"/>
          </a:xfrm>
          <a:prstGeom prst="rect">
            <a:avLst/>
          </a:prstGeom>
          <a:noFill/>
          <a:ln w="9525">
            <a:noFill/>
          </a:ln>
        </p:spPr>
        <p:txBody>
          <a:bodyPr>
            <a:spAutoFit/>
          </a:bodyPr>
          <a:p>
            <a:pPr algn="ctr">
              <a:spcBef>
                <a:spcPct val="50000"/>
              </a:spcBef>
            </a:pPr>
            <a:r>
              <a:rPr lang="en-US" altLang="zh-CN" sz="1200" dirty="0">
                <a:solidFill>
                  <a:schemeClr val="accent2"/>
                </a:solidFill>
                <a:latin typeface="Times New Roman" panose="02020603050405020304" charset="0"/>
              </a:rPr>
              <a:t>11</a:t>
            </a:r>
            <a:r>
              <a:rPr lang="zh-CN" altLang="en-US" sz="1200" dirty="0">
                <a:solidFill>
                  <a:schemeClr val="accent2"/>
                </a:solidFill>
                <a:latin typeface="Times New Roman" panose="02020603050405020304" charset="0"/>
              </a:rPr>
              <a:t>月份审核并调整分厂大修计划</a:t>
            </a:r>
            <a:endParaRPr lang="zh-CN" altLang="en-US" sz="1200">
              <a:solidFill>
                <a:schemeClr val="accent2"/>
              </a:solidFill>
              <a:latin typeface="Times New Roman" panose="02020603050405020304" charset="0"/>
            </a:endParaRPr>
          </a:p>
        </p:txBody>
      </p:sp>
      <p:sp>
        <p:nvSpPr>
          <p:cNvPr id="269323" name="流程图: 文档 269322"/>
          <p:cNvSpPr/>
          <p:nvPr/>
        </p:nvSpPr>
        <p:spPr>
          <a:xfrm>
            <a:off x="3294063" y="239077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9324" name="文本框 269323"/>
          <p:cNvSpPr txBox="1"/>
          <p:nvPr/>
        </p:nvSpPr>
        <p:spPr>
          <a:xfrm>
            <a:off x="3249613" y="2401888"/>
            <a:ext cx="7604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大修计划草案</a:t>
            </a:r>
            <a:endParaRPr lang="zh-CN" altLang="en-US" sz="1200">
              <a:latin typeface="Times New Roman" panose="02020603050405020304" charset="0"/>
            </a:endParaRPr>
          </a:p>
        </p:txBody>
      </p:sp>
      <p:sp>
        <p:nvSpPr>
          <p:cNvPr id="269325" name="直接连接符 269324"/>
          <p:cNvSpPr/>
          <p:nvPr/>
        </p:nvSpPr>
        <p:spPr>
          <a:xfrm>
            <a:off x="3595688" y="2901950"/>
            <a:ext cx="0" cy="319088"/>
          </a:xfrm>
          <a:prstGeom prst="line">
            <a:avLst/>
          </a:prstGeom>
          <a:ln w="9525" cap="flat" cmpd="sng">
            <a:solidFill>
              <a:schemeClr val="tx1"/>
            </a:solidFill>
            <a:prstDash val="solid"/>
            <a:headEnd type="none" w="med" len="med"/>
            <a:tailEnd type="triangle" w="med" len="med"/>
          </a:ln>
        </p:spPr>
      </p:sp>
      <p:sp>
        <p:nvSpPr>
          <p:cNvPr id="269326" name="直接连接符 269325"/>
          <p:cNvSpPr/>
          <p:nvPr/>
        </p:nvSpPr>
        <p:spPr>
          <a:xfrm>
            <a:off x="2752725" y="2590800"/>
            <a:ext cx="533400" cy="0"/>
          </a:xfrm>
          <a:prstGeom prst="line">
            <a:avLst/>
          </a:prstGeom>
          <a:ln w="9525" cap="flat" cmpd="sng">
            <a:solidFill>
              <a:schemeClr val="tx1"/>
            </a:solidFill>
            <a:prstDash val="solid"/>
            <a:headEnd type="none" w="med" len="med"/>
            <a:tailEnd type="triangle" w="med" len="med"/>
          </a:ln>
        </p:spPr>
      </p:sp>
      <p:sp>
        <p:nvSpPr>
          <p:cNvPr id="269327" name="流程图: 文档 269326"/>
          <p:cNvSpPr/>
          <p:nvPr/>
        </p:nvSpPr>
        <p:spPr>
          <a:xfrm>
            <a:off x="3294063" y="11414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9328" name="文本框 269327"/>
          <p:cNvSpPr txBox="1"/>
          <p:nvPr/>
        </p:nvSpPr>
        <p:spPr>
          <a:xfrm>
            <a:off x="3287713" y="1266825"/>
            <a:ext cx="606425"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通知</a:t>
            </a:r>
            <a:endParaRPr lang="zh-CN" altLang="en-US" sz="1200">
              <a:latin typeface="Times New Roman" panose="02020603050405020304" charset="0"/>
            </a:endParaRPr>
          </a:p>
        </p:txBody>
      </p:sp>
      <p:sp>
        <p:nvSpPr>
          <p:cNvPr id="269329" name="流程图: 文档 269328"/>
          <p:cNvSpPr/>
          <p:nvPr/>
        </p:nvSpPr>
        <p:spPr>
          <a:xfrm>
            <a:off x="1533525" y="111442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9330" name="文本框 269329"/>
          <p:cNvSpPr txBox="1"/>
          <p:nvPr/>
        </p:nvSpPr>
        <p:spPr>
          <a:xfrm>
            <a:off x="1527175" y="1227138"/>
            <a:ext cx="606425"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通知</a:t>
            </a:r>
            <a:endParaRPr lang="zh-CN" altLang="en-US" sz="1200">
              <a:latin typeface="Times New Roman" panose="02020603050405020304" charset="0"/>
            </a:endParaRPr>
          </a:p>
        </p:txBody>
      </p:sp>
      <p:sp>
        <p:nvSpPr>
          <p:cNvPr id="269331" name="直接连接符 269330"/>
          <p:cNvSpPr/>
          <p:nvPr/>
        </p:nvSpPr>
        <p:spPr>
          <a:xfrm flipH="1">
            <a:off x="2143125" y="1381125"/>
            <a:ext cx="1143000" cy="0"/>
          </a:xfrm>
          <a:prstGeom prst="line">
            <a:avLst/>
          </a:prstGeom>
          <a:ln w="9525" cap="flat" cmpd="sng">
            <a:solidFill>
              <a:schemeClr val="tx1"/>
            </a:solidFill>
            <a:prstDash val="solid"/>
            <a:headEnd type="none" w="med" len="med"/>
            <a:tailEnd type="triangle" w="med" len="med"/>
          </a:ln>
        </p:spPr>
      </p:sp>
      <p:sp>
        <p:nvSpPr>
          <p:cNvPr id="269332" name="流程图: 文档 269331"/>
          <p:cNvSpPr/>
          <p:nvPr/>
        </p:nvSpPr>
        <p:spPr>
          <a:xfrm>
            <a:off x="1541463" y="24003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9333" name="文本框 269332"/>
          <p:cNvSpPr txBox="1"/>
          <p:nvPr/>
        </p:nvSpPr>
        <p:spPr>
          <a:xfrm>
            <a:off x="1522413" y="2424113"/>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大修计划草案</a:t>
            </a:r>
            <a:endParaRPr lang="zh-CN" altLang="en-US" sz="1200">
              <a:latin typeface="Times New Roman" panose="02020603050405020304" charset="0"/>
            </a:endParaRPr>
          </a:p>
        </p:txBody>
      </p:sp>
      <p:sp>
        <p:nvSpPr>
          <p:cNvPr id="269334" name="流程图: 文档 269333"/>
          <p:cNvSpPr/>
          <p:nvPr/>
        </p:nvSpPr>
        <p:spPr>
          <a:xfrm>
            <a:off x="3294063" y="36623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9335" name="文本框 269334"/>
          <p:cNvSpPr txBox="1"/>
          <p:nvPr/>
        </p:nvSpPr>
        <p:spPr>
          <a:xfrm>
            <a:off x="3287713" y="36734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大修计划</a:t>
            </a:r>
            <a:endParaRPr lang="zh-CN" altLang="en-US" sz="1200">
              <a:latin typeface="Times New Roman" panose="02020603050405020304" charset="0"/>
            </a:endParaRPr>
          </a:p>
        </p:txBody>
      </p:sp>
      <p:sp>
        <p:nvSpPr>
          <p:cNvPr id="269336" name="直接连接符 269335"/>
          <p:cNvSpPr/>
          <p:nvPr/>
        </p:nvSpPr>
        <p:spPr>
          <a:xfrm>
            <a:off x="3595688" y="4173538"/>
            <a:ext cx="0" cy="319087"/>
          </a:xfrm>
          <a:prstGeom prst="line">
            <a:avLst/>
          </a:prstGeom>
          <a:ln w="9525" cap="flat" cmpd="sng">
            <a:solidFill>
              <a:schemeClr val="tx1"/>
            </a:solidFill>
            <a:prstDash val="solid"/>
            <a:headEnd type="none" w="med" len="med"/>
            <a:tailEnd type="triangle" w="med" len="med"/>
          </a:ln>
        </p:spPr>
      </p:sp>
      <p:sp>
        <p:nvSpPr>
          <p:cNvPr id="269337" name="文本框 269336"/>
          <p:cNvSpPr txBox="1"/>
          <p:nvPr/>
        </p:nvSpPr>
        <p:spPr>
          <a:xfrm>
            <a:off x="3170238" y="4448175"/>
            <a:ext cx="8397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总调签审</a:t>
            </a:r>
            <a:endParaRPr lang="zh-CN" altLang="en-US" sz="1200" dirty="0">
              <a:solidFill>
                <a:schemeClr val="accent2"/>
              </a:solidFill>
              <a:latin typeface="Times New Roman" panose="02020603050405020304" charset="0"/>
            </a:endParaRPr>
          </a:p>
        </p:txBody>
      </p:sp>
      <p:sp>
        <p:nvSpPr>
          <p:cNvPr id="269338" name="直接连接符 269337"/>
          <p:cNvSpPr/>
          <p:nvPr/>
        </p:nvSpPr>
        <p:spPr>
          <a:xfrm>
            <a:off x="3595688" y="4694238"/>
            <a:ext cx="0" cy="319087"/>
          </a:xfrm>
          <a:prstGeom prst="line">
            <a:avLst/>
          </a:prstGeom>
          <a:ln w="9525" cap="flat" cmpd="sng">
            <a:solidFill>
              <a:schemeClr val="tx1"/>
            </a:solidFill>
            <a:prstDash val="solid"/>
            <a:headEnd type="none" w="med" len="med"/>
            <a:tailEnd type="triangle" w="med" len="med"/>
          </a:ln>
        </p:spPr>
      </p:sp>
      <p:sp>
        <p:nvSpPr>
          <p:cNvPr id="269339" name="文本框 269338"/>
          <p:cNvSpPr txBox="1"/>
          <p:nvPr/>
        </p:nvSpPr>
        <p:spPr>
          <a:xfrm>
            <a:off x="2976563" y="4983163"/>
            <a:ext cx="1295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总经理办公会讨论生产副总终审</a:t>
            </a:r>
            <a:endParaRPr lang="zh-CN" altLang="en-US" sz="1200" dirty="0">
              <a:solidFill>
                <a:schemeClr val="accent2"/>
              </a:solidFill>
              <a:latin typeface="Times New Roman" panose="02020603050405020304" charset="0"/>
            </a:endParaRPr>
          </a:p>
        </p:txBody>
      </p:sp>
      <p:sp>
        <p:nvSpPr>
          <p:cNvPr id="269340" name="直接连接符 269339"/>
          <p:cNvSpPr/>
          <p:nvPr/>
        </p:nvSpPr>
        <p:spPr>
          <a:xfrm>
            <a:off x="2219325" y="3352800"/>
            <a:ext cx="533400" cy="0"/>
          </a:xfrm>
          <a:prstGeom prst="line">
            <a:avLst/>
          </a:prstGeom>
          <a:ln w="9525" cap="flat" cmpd="sng">
            <a:solidFill>
              <a:schemeClr val="tx1"/>
            </a:solidFill>
            <a:prstDash val="solid"/>
            <a:headEnd type="none" w="med" len="med"/>
            <a:tailEnd type="none" w="med" len="med"/>
          </a:ln>
        </p:spPr>
      </p:sp>
      <p:sp>
        <p:nvSpPr>
          <p:cNvPr id="269341" name="直接连接符 269340"/>
          <p:cNvSpPr/>
          <p:nvPr/>
        </p:nvSpPr>
        <p:spPr>
          <a:xfrm flipV="1">
            <a:off x="2752725" y="2590800"/>
            <a:ext cx="0" cy="762000"/>
          </a:xfrm>
          <a:prstGeom prst="line">
            <a:avLst/>
          </a:prstGeom>
          <a:ln w="9525" cap="flat" cmpd="sng">
            <a:solidFill>
              <a:schemeClr val="tx1"/>
            </a:solidFill>
            <a:prstDash val="solid"/>
            <a:headEnd type="none" w="med" len="med"/>
            <a:tailEnd type="none" w="med" len="med"/>
          </a:ln>
        </p:spPr>
      </p:sp>
      <p:sp>
        <p:nvSpPr>
          <p:cNvPr id="269342" name="流程图: 文档 269341"/>
          <p:cNvSpPr/>
          <p:nvPr/>
        </p:nvSpPr>
        <p:spPr>
          <a:xfrm>
            <a:off x="3292475" y="612298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9343" name="文本框 269342"/>
          <p:cNvSpPr txBox="1"/>
          <p:nvPr/>
        </p:nvSpPr>
        <p:spPr>
          <a:xfrm>
            <a:off x="3286125" y="61341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大修计划</a:t>
            </a:r>
            <a:endParaRPr lang="zh-CN" altLang="en-US" sz="1200">
              <a:latin typeface="Times New Roman" panose="02020603050405020304" charset="0"/>
            </a:endParaRPr>
          </a:p>
        </p:txBody>
      </p:sp>
      <p:sp>
        <p:nvSpPr>
          <p:cNvPr id="269344" name="流程图: 文档 269343"/>
          <p:cNvSpPr/>
          <p:nvPr/>
        </p:nvSpPr>
        <p:spPr>
          <a:xfrm>
            <a:off x="1539875" y="612775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69345" name="文本框 269344"/>
          <p:cNvSpPr txBox="1"/>
          <p:nvPr/>
        </p:nvSpPr>
        <p:spPr>
          <a:xfrm>
            <a:off x="1533525" y="61388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大修计划</a:t>
            </a:r>
            <a:endParaRPr lang="zh-CN" altLang="en-US" sz="1200">
              <a:latin typeface="Times New Roman" panose="02020603050405020304" charset="0"/>
            </a:endParaRPr>
          </a:p>
        </p:txBody>
      </p:sp>
      <p:sp>
        <p:nvSpPr>
          <p:cNvPr id="269346" name="直接连接符 269345"/>
          <p:cNvSpPr/>
          <p:nvPr/>
        </p:nvSpPr>
        <p:spPr>
          <a:xfrm flipH="1">
            <a:off x="1838325" y="5791200"/>
            <a:ext cx="1752600" cy="0"/>
          </a:xfrm>
          <a:prstGeom prst="line">
            <a:avLst/>
          </a:prstGeom>
          <a:ln w="9525" cap="flat" cmpd="sng">
            <a:solidFill>
              <a:schemeClr val="tx1"/>
            </a:solidFill>
            <a:prstDash val="solid"/>
            <a:headEnd type="none" w="med" len="med"/>
            <a:tailEnd type="none" w="med" len="med"/>
          </a:ln>
        </p:spPr>
      </p:sp>
      <p:sp>
        <p:nvSpPr>
          <p:cNvPr id="269347" name="直接连接符 269346"/>
          <p:cNvSpPr/>
          <p:nvPr/>
        </p:nvSpPr>
        <p:spPr>
          <a:xfrm>
            <a:off x="1838325" y="5789613"/>
            <a:ext cx="0" cy="304800"/>
          </a:xfrm>
          <a:prstGeom prst="line">
            <a:avLst/>
          </a:prstGeom>
          <a:ln w="9525" cap="flat" cmpd="sng">
            <a:solidFill>
              <a:schemeClr val="tx1"/>
            </a:solidFill>
            <a:prstDash val="solid"/>
            <a:headEnd type="none" w="med" len="med"/>
            <a:tailEnd type="triangle" w="med" len="med"/>
          </a:ln>
        </p:spPr>
      </p:sp>
      <p:sp>
        <p:nvSpPr>
          <p:cNvPr id="269348" name="直接连接符 269347"/>
          <p:cNvSpPr/>
          <p:nvPr/>
        </p:nvSpPr>
        <p:spPr>
          <a:xfrm>
            <a:off x="3590925" y="5453063"/>
            <a:ext cx="0" cy="609600"/>
          </a:xfrm>
          <a:prstGeom prst="line">
            <a:avLst/>
          </a:prstGeom>
          <a:ln w="9525" cap="flat" cmpd="sng">
            <a:solidFill>
              <a:schemeClr val="tx1"/>
            </a:solidFill>
            <a:prstDash val="solid"/>
            <a:headEnd type="none" w="med" len="med"/>
            <a:tailEnd type="triangle" w="med" len="med"/>
          </a:ln>
        </p:spPr>
      </p:sp>
      <p:sp>
        <p:nvSpPr>
          <p:cNvPr id="269349" name="文本框 269348"/>
          <p:cNvSpPr txBox="1"/>
          <p:nvPr/>
        </p:nvSpPr>
        <p:spPr>
          <a:xfrm>
            <a:off x="2322513" y="5545138"/>
            <a:ext cx="8397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复印件</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0338" name="文本框 270337"/>
          <p:cNvSpPr txBox="1"/>
          <p:nvPr/>
        </p:nvSpPr>
        <p:spPr>
          <a:xfrm>
            <a:off x="1600200" y="169863"/>
            <a:ext cx="35052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分厂                        总调室</a:t>
            </a:r>
            <a:endParaRPr lang="zh-CN" altLang="en-US" sz="1600" dirty="0">
              <a:latin typeface="Times New Roman" panose="02020603050405020304" charset="0"/>
            </a:endParaRPr>
          </a:p>
        </p:txBody>
      </p:sp>
      <p:sp>
        <p:nvSpPr>
          <p:cNvPr id="270339" name="直接连接符 270338"/>
          <p:cNvSpPr/>
          <p:nvPr/>
        </p:nvSpPr>
        <p:spPr>
          <a:xfrm>
            <a:off x="990600" y="457200"/>
            <a:ext cx="3276600" cy="0"/>
          </a:xfrm>
          <a:prstGeom prst="line">
            <a:avLst/>
          </a:prstGeom>
          <a:ln w="9525" cap="flat" cmpd="sng">
            <a:solidFill>
              <a:schemeClr val="tx1"/>
            </a:solidFill>
            <a:prstDash val="solid"/>
            <a:headEnd type="none" w="med" len="med"/>
            <a:tailEnd type="none" w="med" len="med"/>
          </a:ln>
        </p:spPr>
      </p:sp>
      <p:sp>
        <p:nvSpPr>
          <p:cNvPr id="270340" name="文本框 270339"/>
          <p:cNvSpPr txBox="1"/>
          <p:nvPr/>
        </p:nvSpPr>
        <p:spPr>
          <a:xfrm>
            <a:off x="0" y="0"/>
            <a:ext cx="428625" cy="32004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生产中修计划制定签审流程</a:t>
            </a:r>
            <a:endParaRPr lang="zh-CN" altLang="en-US" sz="1600" b="1">
              <a:solidFill>
                <a:srgbClr val="0066FF"/>
              </a:solidFill>
              <a:latin typeface="Times New Roman" panose="02020603050405020304" charset="0"/>
            </a:endParaRPr>
          </a:p>
        </p:txBody>
      </p:sp>
      <p:sp>
        <p:nvSpPr>
          <p:cNvPr id="270341" name="文本框 270340"/>
          <p:cNvSpPr txBox="1"/>
          <p:nvPr/>
        </p:nvSpPr>
        <p:spPr>
          <a:xfrm>
            <a:off x="1016000" y="533400"/>
            <a:ext cx="18034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分厂设备科长根据设备运行情况提前一个月组织制定中修计划</a:t>
            </a:r>
            <a:endParaRPr lang="zh-CN" altLang="en-US" sz="1200" dirty="0">
              <a:solidFill>
                <a:schemeClr val="accent2"/>
              </a:solidFill>
              <a:latin typeface="Times New Roman" panose="02020603050405020304" charset="0"/>
            </a:endParaRPr>
          </a:p>
        </p:txBody>
      </p:sp>
      <p:sp>
        <p:nvSpPr>
          <p:cNvPr id="270342" name="文本框 270341"/>
          <p:cNvSpPr txBox="1"/>
          <p:nvPr/>
        </p:nvSpPr>
        <p:spPr>
          <a:xfrm>
            <a:off x="1509713" y="2057400"/>
            <a:ext cx="8397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270343" name="直接连接符 270342"/>
          <p:cNvSpPr/>
          <p:nvPr/>
        </p:nvSpPr>
        <p:spPr>
          <a:xfrm>
            <a:off x="1908175" y="1727200"/>
            <a:ext cx="0" cy="319088"/>
          </a:xfrm>
          <a:prstGeom prst="line">
            <a:avLst/>
          </a:prstGeom>
          <a:ln w="9525" cap="flat" cmpd="sng">
            <a:solidFill>
              <a:schemeClr val="tx1"/>
            </a:solidFill>
            <a:prstDash val="solid"/>
            <a:headEnd type="none" w="med" len="med"/>
            <a:tailEnd type="triangle" w="med" len="med"/>
          </a:ln>
        </p:spPr>
      </p:sp>
      <p:sp>
        <p:nvSpPr>
          <p:cNvPr id="270344" name="文本框 270343"/>
          <p:cNvSpPr txBox="1"/>
          <p:nvPr/>
        </p:nvSpPr>
        <p:spPr>
          <a:xfrm>
            <a:off x="3006725" y="2830513"/>
            <a:ext cx="1323975"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根据销售计划调整中修计划并   限定中修时间</a:t>
            </a:r>
            <a:endParaRPr lang="zh-CN" altLang="en-US" sz="1200">
              <a:solidFill>
                <a:schemeClr val="accent2"/>
              </a:solidFill>
              <a:latin typeface="Times New Roman" panose="02020603050405020304" charset="0"/>
            </a:endParaRPr>
          </a:p>
        </p:txBody>
      </p:sp>
      <p:sp>
        <p:nvSpPr>
          <p:cNvPr id="270345" name="流程图: 文档 270344"/>
          <p:cNvSpPr/>
          <p:nvPr/>
        </p:nvSpPr>
        <p:spPr>
          <a:xfrm>
            <a:off x="3360738" y="20574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0346" name="文本框 270345"/>
          <p:cNvSpPr txBox="1"/>
          <p:nvPr/>
        </p:nvSpPr>
        <p:spPr>
          <a:xfrm>
            <a:off x="3316288" y="2068513"/>
            <a:ext cx="7604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中修计划草案</a:t>
            </a:r>
            <a:endParaRPr lang="zh-CN" altLang="en-US" sz="1200">
              <a:latin typeface="Times New Roman" panose="02020603050405020304" charset="0"/>
            </a:endParaRPr>
          </a:p>
        </p:txBody>
      </p:sp>
      <p:sp>
        <p:nvSpPr>
          <p:cNvPr id="270347" name="直接连接符 270346"/>
          <p:cNvSpPr/>
          <p:nvPr/>
        </p:nvSpPr>
        <p:spPr>
          <a:xfrm>
            <a:off x="3662363" y="2568575"/>
            <a:ext cx="0" cy="319088"/>
          </a:xfrm>
          <a:prstGeom prst="line">
            <a:avLst/>
          </a:prstGeom>
          <a:ln w="9525" cap="flat" cmpd="sng">
            <a:solidFill>
              <a:schemeClr val="tx1"/>
            </a:solidFill>
            <a:prstDash val="solid"/>
            <a:headEnd type="none" w="med" len="med"/>
            <a:tailEnd type="triangle" w="med" len="med"/>
          </a:ln>
        </p:spPr>
      </p:sp>
      <p:sp>
        <p:nvSpPr>
          <p:cNvPr id="270348" name="流程图: 文档 270347"/>
          <p:cNvSpPr/>
          <p:nvPr/>
        </p:nvSpPr>
        <p:spPr>
          <a:xfrm>
            <a:off x="1608138" y="12080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0349" name="文本框 270348"/>
          <p:cNvSpPr txBox="1"/>
          <p:nvPr/>
        </p:nvSpPr>
        <p:spPr>
          <a:xfrm>
            <a:off x="1589088" y="1219200"/>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中修计划草案</a:t>
            </a:r>
            <a:endParaRPr lang="zh-CN" altLang="en-US" sz="1200">
              <a:latin typeface="Times New Roman" panose="02020603050405020304" charset="0"/>
            </a:endParaRPr>
          </a:p>
        </p:txBody>
      </p:sp>
      <p:sp>
        <p:nvSpPr>
          <p:cNvPr id="270350" name="流程图: 文档 270349"/>
          <p:cNvSpPr/>
          <p:nvPr/>
        </p:nvSpPr>
        <p:spPr>
          <a:xfrm>
            <a:off x="3360738" y="34290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0351" name="文本框 270350"/>
          <p:cNvSpPr txBox="1"/>
          <p:nvPr/>
        </p:nvSpPr>
        <p:spPr>
          <a:xfrm>
            <a:off x="3354388" y="34401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中修计划</a:t>
            </a:r>
            <a:endParaRPr lang="zh-CN" altLang="en-US" sz="1200">
              <a:latin typeface="Times New Roman" panose="02020603050405020304" charset="0"/>
            </a:endParaRPr>
          </a:p>
        </p:txBody>
      </p:sp>
      <p:sp>
        <p:nvSpPr>
          <p:cNvPr id="270352" name="直接连接符 270351"/>
          <p:cNvSpPr/>
          <p:nvPr/>
        </p:nvSpPr>
        <p:spPr>
          <a:xfrm>
            <a:off x="3662363" y="3940175"/>
            <a:ext cx="0" cy="319088"/>
          </a:xfrm>
          <a:prstGeom prst="line">
            <a:avLst/>
          </a:prstGeom>
          <a:ln w="9525" cap="flat" cmpd="sng">
            <a:solidFill>
              <a:schemeClr val="tx1"/>
            </a:solidFill>
            <a:prstDash val="solid"/>
            <a:headEnd type="none" w="med" len="med"/>
            <a:tailEnd type="triangle" w="med" len="med"/>
          </a:ln>
        </p:spPr>
      </p:sp>
      <p:sp>
        <p:nvSpPr>
          <p:cNvPr id="270353" name="文本框 270352"/>
          <p:cNvSpPr txBox="1"/>
          <p:nvPr/>
        </p:nvSpPr>
        <p:spPr>
          <a:xfrm>
            <a:off x="3236913" y="4214813"/>
            <a:ext cx="8397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总调签审</a:t>
            </a:r>
            <a:endParaRPr lang="zh-CN" altLang="en-US" sz="1200" dirty="0">
              <a:solidFill>
                <a:schemeClr val="accent2"/>
              </a:solidFill>
              <a:latin typeface="Times New Roman" panose="02020603050405020304" charset="0"/>
            </a:endParaRPr>
          </a:p>
        </p:txBody>
      </p:sp>
      <p:sp>
        <p:nvSpPr>
          <p:cNvPr id="270354" name="直接连接符 270353"/>
          <p:cNvSpPr/>
          <p:nvPr/>
        </p:nvSpPr>
        <p:spPr>
          <a:xfrm>
            <a:off x="3662363" y="4460875"/>
            <a:ext cx="0" cy="319088"/>
          </a:xfrm>
          <a:prstGeom prst="line">
            <a:avLst/>
          </a:prstGeom>
          <a:ln w="9525" cap="flat" cmpd="sng">
            <a:solidFill>
              <a:schemeClr val="tx1"/>
            </a:solidFill>
            <a:prstDash val="solid"/>
            <a:headEnd type="none" w="med" len="med"/>
            <a:tailEnd type="triangle" w="med" len="med"/>
          </a:ln>
        </p:spPr>
      </p:sp>
      <p:sp>
        <p:nvSpPr>
          <p:cNvPr id="270355" name="文本框 270354"/>
          <p:cNvSpPr txBox="1"/>
          <p:nvPr/>
        </p:nvSpPr>
        <p:spPr>
          <a:xfrm>
            <a:off x="3236913" y="4735513"/>
            <a:ext cx="8397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生产副总终审</a:t>
            </a:r>
            <a:endParaRPr lang="zh-CN" altLang="en-US" sz="1200" dirty="0">
              <a:solidFill>
                <a:schemeClr val="accent2"/>
              </a:solidFill>
              <a:latin typeface="Times New Roman" panose="02020603050405020304" charset="0"/>
            </a:endParaRPr>
          </a:p>
        </p:txBody>
      </p:sp>
      <p:sp>
        <p:nvSpPr>
          <p:cNvPr id="270356" name="流程图: 文档 270355"/>
          <p:cNvSpPr/>
          <p:nvPr/>
        </p:nvSpPr>
        <p:spPr>
          <a:xfrm>
            <a:off x="1606550" y="5689600"/>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0357" name="文本框 270356"/>
          <p:cNvSpPr txBox="1"/>
          <p:nvPr/>
        </p:nvSpPr>
        <p:spPr>
          <a:xfrm>
            <a:off x="1600200" y="57007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中修计划</a:t>
            </a:r>
            <a:endParaRPr lang="zh-CN" altLang="en-US" sz="1200">
              <a:latin typeface="Times New Roman" panose="02020603050405020304" charset="0"/>
            </a:endParaRPr>
          </a:p>
        </p:txBody>
      </p:sp>
      <p:sp>
        <p:nvSpPr>
          <p:cNvPr id="270358" name="直接连接符 270357"/>
          <p:cNvSpPr/>
          <p:nvPr/>
        </p:nvSpPr>
        <p:spPr>
          <a:xfrm flipH="1">
            <a:off x="1905000" y="5337175"/>
            <a:ext cx="1752600" cy="0"/>
          </a:xfrm>
          <a:prstGeom prst="line">
            <a:avLst/>
          </a:prstGeom>
          <a:ln w="9525" cap="flat" cmpd="sng">
            <a:solidFill>
              <a:schemeClr val="tx1"/>
            </a:solidFill>
            <a:prstDash val="solid"/>
            <a:headEnd type="none" w="med" len="med"/>
            <a:tailEnd type="none" w="med" len="med"/>
          </a:ln>
        </p:spPr>
      </p:sp>
      <p:sp>
        <p:nvSpPr>
          <p:cNvPr id="270359" name="直接连接符 270358"/>
          <p:cNvSpPr/>
          <p:nvPr/>
        </p:nvSpPr>
        <p:spPr>
          <a:xfrm>
            <a:off x="1905000" y="5337175"/>
            <a:ext cx="0" cy="304800"/>
          </a:xfrm>
          <a:prstGeom prst="line">
            <a:avLst/>
          </a:prstGeom>
          <a:ln w="9525" cap="flat" cmpd="sng">
            <a:solidFill>
              <a:schemeClr val="tx1"/>
            </a:solidFill>
            <a:prstDash val="solid"/>
            <a:headEnd type="none" w="med" len="med"/>
            <a:tailEnd type="triangle" w="med" len="med"/>
          </a:ln>
        </p:spPr>
      </p:sp>
      <p:sp>
        <p:nvSpPr>
          <p:cNvPr id="270360" name="直接连接符 270359"/>
          <p:cNvSpPr/>
          <p:nvPr/>
        </p:nvSpPr>
        <p:spPr>
          <a:xfrm>
            <a:off x="3657600" y="5172075"/>
            <a:ext cx="0" cy="457200"/>
          </a:xfrm>
          <a:prstGeom prst="line">
            <a:avLst/>
          </a:prstGeom>
          <a:ln w="9525" cap="flat" cmpd="sng">
            <a:solidFill>
              <a:schemeClr val="tx1"/>
            </a:solidFill>
            <a:prstDash val="solid"/>
            <a:headEnd type="none" w="med" len="med"/>
            <a:tailEnd type="triangle" w="med" len="med"/>
          </a:ln>
        </p:spPr>
      </p:sp>
      <p:sp>
        <p:nvSpPr>
          <p:cNvPr id="270361" name="直接连接符 270360"/>
          <p:cNvSpPr/>
          <p:nvPr/>
        </p:nvSpPr>
        <p:spPr>
          <a:xfrm>
            <a:off x="2286000" y="2209800"/>
            <a:ext cx="1066800" cy="0"/>
          </a:xfrm>
          <a:prstGeom prst="line">
            <a:avLst/>
          </a:prstGeom>
          <a:ln w="9525" cap="flat" cmpd="sng">
            <a:solidFill>
              <a:schemeClr val="tx1"/>
            </a:solidFill>
            <a:prstDash val="solid"/>
            <a:headEnd type="none" w="med" len="med"/>
            <a:tailEnd type="triangle" w="med" len="med"/>
          </a:ln>
        </p:spPr>
      </p:sp>
      <p:sp>
        <p:nvSpPr>
          <p:cNvPr id="270362" name="流程图: 文档 270361"/>
          <p:cNvSpPr/>
          <p:nvPr/>
        </p:nvSpPr>
        <p:spPr>
          <a:xfrm>
            <a:off x="3375025" y="56181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0363" name="文本框 270362"/>
          <p:cNvSpPr txBox="1"/>
          <p:nvPr/>
        </p:nvSpPr>
        <p:spPr>
          <a:xfrm>
            <a:off x="3368675" y="56292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中修计划</a:t>
            </a:r>
            <a:endParaRPr lang="zh-CN" altLang="en-US" sz="1200">
              <a:latin typeface="Times New Roman" panose="02020603050405020304" charset="0"/>
            </a:endParaRPr>
          </a:p>
        </p:txBody>
      </p:sp>
      <p:sp>
        <p:nvSpPr>
          <p:cNvPr id="270364" name="文本框 270363"/>
          <p:cNvSpPr txBox="1"/>
          <p:nvPr/>
        </p:nvSpPr>
        <p:spPr>
          <a:xfrm>
            <a:off x="2209800" y="5095875"/>
            <a:ext cx="8397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复印件</a:t>
            </a:r>
            <a:endParaRPr lang="zh-CN" altLang="en-US" sz="120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1362" name="文本框 271361"/>
          <p:cNvSpPr txBox="1"/>
          <p:nvPr/>
        </p:nvSpPr>
        <p:spPr>
          <a:xfrm>
            <a:off x="0" y="0"/>
            <a:ext cx="428625" cy="3276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委外修缮合同签审流程</a:t>
            </a:r>
            <a:endParaRPr lang="zh-CN" altLang="en-US" sz="1600" b="1" dirty="0">
              <a:solidFill>
                <a:srgbClr val="0066FF"/>
              </a:solidFill>
              <a:latin typeface="Times New Roman" panose="02020603050405020304" charset="0"/>
            </a:endParaRPr>
          </a:p>
        </p:txBody>
      </p:sp>
      <p:sp>
        <p:nvSpPr>
          <p:cNvPr id="271363" name="文本框 271362"/>
          <p:cNvSpPr txBox="1"/>
          <p:nvPr/>
        </p:nvSpPr>
        <p:spPr>
          <a:xfrm>
            <a:off x="885825" y="152400"/>
            <a:ext cx="6705600"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工程部                             分厂                             总经理                         财务部</a:t>
            </a:r>
            <a:endParaRPr lang="zh-CN" altLang="en-US" sz="1600" dirty="0">
              <a:latin typeface="Times New Roman" panose="02020603050405020304" charset="0"/>
            </a:endParaRPr>
          </a:p>
        </p:txBody>
      </p:sp>
      <p:sp>
        <p:nvSpPr>
          <p:cNvPr id="271364" name="直接连接符 271363"/>
          <p:cNvSpPr/>
          <p:nvPr/>
        </p:nvSpPr>
        <p:spPr>
          <a:xfrm>
            <a:off x="823913" y="457200"/>
            <a:ext cx="6919912" cy="0"/>
          </a:xfrm>
          <a:prstGeom prst="line">
            <a:avLst/>
          </a:prstGeom>
          <a:ln w="9525" cap="flat" cmpd="sng">
            <a:solidFill>
              <a:schemeClr val="tx1"/>
            </a:solidFill>
            <a:prstDash val="solid"/>
            <a:headEnd type="none" w="med" len="med"/>
            <a:tailEnd type="none" w="med" len="med"/>
          </a:ln>
        </p:spPr>
      </p:sp>
      <p:sp>
        <p:nvSpPr>
          <p:cNvPr id="271365" name="文本框 271364"/>
          <p:cNvSpPr txBox="1"/>
          <p:nvPr/>
        </p:nvSpPr>
        <p:spPr>
          <a:xfrm>
            <a:off x="2728913" y="1928813"/>
            <a:ext cx="1038225"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271366" name="流程图: 文档 271365"/>
          <p:cNvSpPr/>
          <p:nvPr/>
        </p:nvSpPr>
        <p:spPr>
          <a:xfrm>
            <a:off x="3000375" y="1131888"/>
            <a:ext cx="609600" cy="5191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69" name="直接连接符 271368"/>
          <p:cNvSpPr/>
          <p:nvPr/>
        </p:nvSpPr>
        <p:spPr>
          <a:xfrm>
            <a:off x="3225800" y="1676400"/>
            <a:ext cx="0" cy="304800"/>
          </a:xfrm>
          <a:prstGeom prst="line">
            <a:avLst/>
          </a:prstGeom>
          <a:ln w="9525" cap="flat" cmpd="sng">
            <a:solidFill>
              <a:schemeClr val="tx1"/>
            </a:solidFill>
            <a:prstDash val="solid"/>
            <a:headEnd type="none" w="med" len="med"/>
            <a:tailEnd type="triangle" w="med" len="med"/>
          </a:ln>
        </p:spPr>
      </p:sp>
      <p:sp>
        <p:nvSpPr>
          <p:cNvPr id="271370" name="文本框 271369"/>
          <p:cNvSpPr txBox="1"/>
          <p:nvPr/>
        </p:nvSpPr>
        <p:spPr>
          <a:xfrm>
            <a:off x="2740025" y="508000"/>
            <a:ext cx="987425"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经办人与维修方询价、草签合同</a:t>
            </a:r>
            <a:endParaRPr lang="zh-CN" altLang="en-US" sz="1200" dirty="0">
              <a:solidFill>
                <a:schemeClr val="accent2"/>
              </a:solidFill>
              <a:latin typeface="Times New Roman" panose="02020603050405020304" charset="0"/>
            </a:endParaRPr>
          </a:p>
        </p:txBody>
      </p:sp>
      <p:sp>
        <p:nvSpPr>
          <p:cNvPr id="271371" name="文本框 271370"/>
          <p:cNvSpPr txBox="1"/>
          <p:nvPr/>
        </p:nvSpPr>
        <p:spPr>
          <a:xfrm>
            <a:off x="2614613" y="3719513"/>
            <a:ext cx="1266825"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71372" name="流程图: 文档 271371"/>
          <p:cNvSpPr/>
          <p:nvPr/>
        </p:nvSpPr>
        <p:spPr>
          <a:xfrm>
            <a:off x="4962525" y="3633788"/>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73" name="流程图: 文档 271372"/>
          <p:cNvSpPr/>
          <p:nvPr/>
        </p:nvSpPr>
        <p:spPr>
          <a:xfrm>
            <a:off x="4881563" y="3690938"/>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74" name="文本框 271373"/>
          <p:cNvSpPr txBox="1"/>
          <p:nvPr/>
        </p:nvSpPr>
        <p:spPr>
          <a:xfrm>
            <a:off x="4805363" y="385286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1375" name="直接连接符 271374"/>
          <p:cNvSpPr/>
          <p:nvPr/>
        </p:nvSpPr>
        <p:spPr>
          <a:xfrm>
            <a:off x="5214938" y="4191000"/>
            <a:ext cx="0" cy="304800"/>
          </a:xfrm>
          <a:prstGeom prst="line">
            <a:avLst/>
          </a:prstGeom>
          <a:ln w="9525" cap="flat" cmpd="sng">
            <a:solidFill>
              <a:schemeClr val="tx1"/>
            </a:solidFill>
            <a:prstDash val="solid"/>
            <a:headEnd type="none" w="med" len="med"/>
            <a:tailEnd type="triangle" w="med" len="med"/>
          </a:ln>
        </p:spPr>
      </p:sp>
      <p:sp>
        <p:nvSpPr>
          <p:cNvPr id="271376" name="直接连接符 271375"/>
          <p:cNvSpPr/>
          <p:nvPr/>
        </p:nvSpPr>
        <p:spPr>
          <a:xfrm>
            <a:off x="3733800" y="3881438"/>
            <a:ext cx="1143000" cy="0"/>
          </a:xfrm>
          <a:prstGeom prst="line">
            <a:avLst/>
          </a:prstGeom>
          <a:ln w="9525" cap="flat" cmpd="sng">
            <a:solidFill>
              <a:schemeClr val="tx1"/>
            </a:solidFill>
            <a:prstDash val="solid"/>
            <a:headEnd type="none" w="med" len="med"/>
            <a:tailEnd type="triangle" w="med" len="med"/>
          </a:ln>
        </p:spPr>
      </p:sp>
      <p:sp>
        <p:nvSpPr>
          <p:cNvPr id="271377" name="文本框 271376"/>
          <p:cNvSpPr txBox="1"/>
          <p:nvPr/>
        </p:nvSpPr>
        <p:spPr>
          <a:xfrm>
            <a:off x="4914900" y="4457700"/>
            <a:ext cx="609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71378" name="直接连接符 271377"/>
          <p:cNvSpPr/>
          <p:nvPr/>
        </p:nvSpPr>
        <p:spPr>
          <a:xfrm flipH="1">
            <a:off x="3614738" y="4570413"/>
            <a:ext cx="1371600" cy="0"/>
          </a:xfrm>
          <a:prstGeom prst="line">
            <a:avLst/>
          </a:prstGeom>
          <a:ln w="9525" cap="flat" cmpd="sng">
            <a:solidFill>
              <a:schemeClr val="tx1"/>
            </a:solidFill>
            <a:prstDash val="solid"/>
            <a:headEnd type="none" w="med" len="med"/>
            <a:tailEnd type="triangle" w="med" len="med"/>
          </a:ln>
        </p:spPr>
      </p:sp>
      <p:sp>
        <p:nvSpPr>
          <p:cNvPr id="271379" name="流程图: 文档 271378"/>
          <p:cNvSpPr/>
          <p:nvPr/>
        </p:nvSpPr>
        <p:spPr>
          <a:xfrm>
            <a:off x="3009900" y="43624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80" name="流程图: 文档 271379"/>
          <p:cNvSpPr/>
          <p:nvPr/>
        </p:nvSpPr>
        <p:spPr>
          <a:xfrm>
            <a:off x="2928938" y="441960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81" name="文本框 271380"/>
          <p:cNvSpPr txBox="1"/>
          <p:nvPr/>
        </p:nvSpPr>
        <p:spPr>
          <a:xfrm>
            <a:off x="2852738" y="458152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1382" name="文本框 271381"/>
          <p:cNvSpPr txBox="1"/>
          <p:nvPr/>
        </p:nvSpPr>
        <p:spPr>
          <a:xfrm>
            <a:off x="2943225" y="5440363"/>
            <a:ext cx="609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执行</a:t>
            </a:r>
            <a:endParaRPr lang="zh-CN" altLang="en-US" sz="1200" dirty="0">
              <a:solidFill>
                <a:schemeClr val="accent2"/>
              </a:solidFill>
              <a:latin typeface="Times New Roman" panose="02020603050405020304" charset="0"/>
            </a:endParaRPr>
          </a:p>
        </p:txBody>
      </p:sp>
      <p:sp>
        <p:nvSpPr>
          <p:cNvPr id="271383" name="直接连接符 271382"/>
          <p:cNvSpPr/>
          <p:nvPr/>
        </p:nvSpPr>
        <p:spPr>
          <a:xfrm flipH="1">
            <a:off x="3233738" y="4948238"/>
            <a:ext cx="0" cy="457200"/>
          </a:xfrm>
          <a:prstGeom prst="line">
            <a:avLst/>
          </a:prstGeom>
          <a:ln w="9525" cap="flat" cmpd="sng">
            <a:solidFill>
              <a:schemeClr val="tx1"/>
            </a:solidFill>
            <a:prstDash val="solid"/>
            <a:headEnd type="none" w="med" len="med"/>
            <a:tailEnd type="triangle" w="med" len="med"/>
          </a:ln>
        </p:spPr>
      </p:sp>
      <p:sp>
        <p:nvSpPr>
          <p:cNvPr id="271384" name="流程图: 文档 271383"/>
          <p:cNvSpPr/>
          <p:nvPr/>
        </p:nvSpPr>
        <p:spPr>
          <a:xfrm>
            <a:off x="6807200" y="485140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85" name="文本框 271384"/>
          <p:cNvSpPr txBox="1"/>
          <p:nvPr/>
        </p:nvSpPr>
        <p:spPr>
          <a:xfrm>
            <a:off x="6731000" y="501332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1386" name="文本框 271385"/>
          <p:cNvSpPr txBox="1"/>
          <p:nvPr/>
        </p:nvSpPr>
        <p:spPr>
          <a:xfrm>
            <a:off x="6197600" y="5665788"/>
            <a:ext cx="18288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留存做请款核对</a:t>
            </a:r>
            <a:endParaRPr lang="zh-CN" altLang="en-US" sz="1200" dirty="0">
              <a:solidFill>
                <a:schemeClr val="accent2"/>
              </a:solidFill>
              <a:latin typeface="Times New Roman" panose="02020603050405020304" charset="0"/>
            </a:endParaRPr>
          </a:p>
        </p:txBody>
      </p:sp>
      <p:sp>
        <p:nvSpPr>
          <p:cNvPr id="271387" name="直接连接符 271386"/>
          <p:cNvSpPr/>
          <p:nvPr/>
        </p:nvSpPr>
        <p:spPr>
          <a:xfrm>
            <a:off x="7086600" y="5384800"/>
            <a:ext cx="0" cy="304800"/>
          </a:xfrm>
          <a:prstGeom prst="line">
            <a:avLst/>
          </a:prstGeom>
          <a:ln w="9525" cap="flat" cmpd="sng">
            <a:solidFill>
              <a:schemeClr val="tx1"/>
            </a:solidFill>
            <a:prstDash val="solid"/>
            <a:headEnd type="none" w="med" len="med"/>
            <a:tailEnd type="triangle" w="med" len="med"/>
          </a:ln>
        </p:spPr>
      </p:sp>
      <p:sp>
        <p:nvSpPr>
          <p:cNvPr id="271388" name="直接连接符 271387"/>
          <p:cNvSpPr/>
          <p:nvPr/>
        </p:nvSpPr>
        <p:spPr>
          <a:xfrm>
            <a:off x="3238500" y="5156200"/>
            <a:ext cx="3505200" cy="0"/>
          </a:xfrm>
          <a:prstGeom prst="line">
            <a:avLst/>
          </a:prstGeom>
          <a:ln w="9525" cap="flat" cmpd="sng">
            <a:solidFill>
              <a:schemeClr val="tx1"/>
            </a:solidFill>
            <a:prstDash val="solid"/>
            <a:headEnd type="none" w="med" len="med"/>
            <a:tailEnd type="triangle" w="med" len="med"/>
          </a:ln>
        </p:spPr>
      </p:sp>
      <p:sp>
        <p:nvSpPr>
          <p:cNvPr id="271389" name="文本框 271388"/>
          <p:cNvSpPr txBox="1"/>
          <p:nvPr/>
        </p:nvSpPr>
        <p:spPr>
          <a:xfrm>
            <a:off x="762000" y="2622550"/>
            <a:ext cx="1038225"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考察核实</a:t>
            </a:r>
            <a:endParaRPr lang="zh-CN" altLang="en-US" sz="1200" dirty="0">
              <a:solidFill>
                <a:schemeClr val="accent2"/>
              </a:solidFill>
              <a:latin typeface="Times New Roman" panose="02020603050405020304" charset="0"/>
            </a:endParaRPr>
          </a:p>
        </p:txBody>
      </p:sp>
      <p:sp>
        <p:nvSpPr>
          <p:cNvPr id="271390" name="流程图: 文档 271389"/>
          <p:cNvSpPr/>
          <p:nvPr/>
        </p:nvSpPr>
        <p:spPr>
          <a:xfrm>
            <a:off x="1033463" y="1825625"/>
            <a:ext cx="6096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91" name="流程图: 文档 271390"/>
          <p:cNvSpPr/>
          <p:nvPr/>
        </p:nvSpPr>
        <p:spPr>
          <a:xfrm>
            <a:off x="952500" y="1882775"/>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92" name="文本框 271391"/>
          <p:cNvSpPr txBox="1"/>
          <p:nvPr/>
        </p:nvSpPr>
        <p:spPr>
          <a:xfrm>
            <a:off x="876300" y="204470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1393" name="直接连接符 271392"/>
          <p:cNvSpPr/>
          <p:nvPr/>
        </p:nvSpPr>
        <p:spPr>
          <a:xfrm>
            <a:off x="1273175" y="2406650"/>
            <a:ext cx="3175" cy="257175"/>
          </a:xfrm>
          <a:prstGeom prst="line">
            <a:avLst/>
          </a:prstGeom>
          <a:ln w="9525" cap="flat" cmpd="sng">
            <a:solidFill>
              <a:schemeClr val="tx1"/>
            </a:solidFill>
            <a:prstDash val="solid"/>
            <a:headEnd type="none" w="med" len="med"/>
            <a:tailEnd type="triangle" w="med" len="med"/>
          </a:ln>
        </p:spPr>
      </p:sp>
      <p:sp>
        <p:nvSpPr>
          <p:cNvPr id="271394" name="文本框 271393"/>
          <p:cNvSpPr txBox="1"/>
          <p:nvPr/>
        </p:nvSpPr>
        <p:spPr>
          <a:xfrm>
            <a:off x="762000" y="3079750"/>
            <a:ext cx="1038225"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271395" name="直接连接符 271394"/>
          <p:cNvSpPr/>
          <p:nvPr/>
        </p:nvSpPr>
        <p:spPr>
          <a:xfrm>
            <a:off x="1273175" y="2863850"/>
            <a:ext cx="3175" cy="257175"/>
          </a:xfrm>
          <a:prstGeom prst="line">
            <a:avLst/>
          </a:prstGeom>
          <a:ln w="9525" cap="flat" cmpd="sng">
            <a:solidFill>
              <a:schemeClr val="tx1"/>
            </a:solidFill>
            <a:prstDash val="solid"/>
            <a:headEnd type="none" w="med" len="med"/>
            <a:tailEnd type="triangle" w="med" len="med"/>
          </a:ln>
        </p:spPr>
      </p:sp>
      <p:sp>
        <p:nvSpPr>
          <p:cNvPr id="271396" name="流程图: 文档 271395"/>
          <p:cNvSpPr/>
          <p:nvPr/>
        </p:nvSpPr>
        <p:spPr>
          <a:xfrm>
            <a:off x="2995613" y="2879725"/>
            <a:ext cx="609600"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97" name="流程图: 文档 271396"/>
          <p:cNvSpPr/>
          <p:nvPr/>
        </p:nvSpPr>
        <p:spPr>
          <a:xfrm>
            <a:off x="2914650" y="2936875"/>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98" name="文本框 271397"/>
          <p:cNvSpPr txBox="1"/>
          <p:nvPr/>
        </p:nvSpPr>
        <p:spPr>
          <a:xfrm>
            <a:off x="2838450" y="309880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1399" name="直接连接符 271398"/>
          <p:cNvSpPr/>
          <p:nvPr/>
        </p:nvSpPr>
        <p:spPr>
          <a:xfrm flipH="1">
            <a:off x="3248025" y="3451225"/>
            <a:ext cx="0" cy="333375"/>
          </a:xfrm>
          <a:prstGeom prst="line">
            <a:avLst/>
          </a:prstGeom>
          <a:ln w="9525" cap="flat" cmpd="sng">
            <a:solidFill>
              <a:schemeClr val="tx1"/>
            </a:solidFill>
            <a:prstDash val="solid"/>
            <a:headEnd type="none" w="med" len="med"/>
            <a:tailEnd type="triangle" w="med" len="med"/>
          </a:ln>
        </p:spPr>
      </p:sp>
      <p:sp>
        <p:nvSpPr>
          <p:cNvPr id="271400" name="直接连接符 271399"/>
          <p:cNvSpPr/>
          <p:nvPr/>
        </p:nvSpPr>
        <p:spPr>
          <a:xfrm>
            <a:off x="1619250" y="3217863"/>
            <a:ext cx="1295400" cy="0"/>
          </a:xfrm>
          <a:prstGeom prst="line">
            <a:avLst/>
          </a:prstGeom>
          <a:ln w="9525" cap="flat" cmpd="sng">
            <a:solidFill>
              <a:schemeClr val="tx1"/>
            </a:solidFill>
            <a:prstDash val="solid"/>
            <a:headEnd type="none" w="med" len="med"/>
            <a:tailEnd type="triangle" w="med" len="med"/>
          </a:ln>
        </p:spPr>
      </p:sp>
      <p:sp>
        <p:nvSpPr>
          <p:cNvPr id="271401" name="直接连接符 271400"/>
          <p:cNvSpPr/>
          <p:nvPr/>
        </p:nvSpPr>
        <p:spPr>
          <a:xfrm flipH="1">
            <a:off x="1647825" y="2032000"/>
            <a:ext cx="1143000" cy="0"/>
          </a:xfrm>
          <a:prstGeom prst="line">
            <a:avLst/>
          </a:prstGeom>
          <a:ln w="9525" cap="flat" cmpd="sng">
            <a:solidFill>
              <a:schemeClr val="tx1"/>
            </a:solidFill>
            <a:prstDash val="solid"/>
            <a:headEnd type="none" w="med" len="med"/>
            <a:tailEnd type="triangle" w="med" len="med"/>
          </a:ln>
        </p:spPr>
      </p:sp>
      <p:sp>
        <p:nvSpPr>
          <p:cNvPr id="271403" name="文本框 271402"/>
          <p:cNvSpPr txBox="1"/>
          <p:nvPr/>
        </p:nvSpPr>
        <p:spPr>
          <a:xfrm>
            <a:off x="2371725" y="3494088"/>
            <a:ext cx="1104900" cy="244475"/>
          </a:xfrm>
          <a:prstGeom prst="rect">
            <a:avLst/>
          </a:prstGeom>
          <a:noFill/>
          <a:ln w="9525">
            <a:noFill/>
          </a:ln>
        </p:spPr>
        <p:txBody>
          <a:bodyPr>
            <a:spAutoFit/>
          </a:bodyPr>
          <a:p>
            <a:pPr algn="ctr" eaLnBrk="0" hangingPunct="0">
              <a:spcBef>
                <a:spcPct val="50000"/>
              </a:spcBef>
            </a:pPr>
            <a:r>
              <a:rPr lang="en-US" altLang="zh-CN" sz="1000" dirty="0">
                <a:solidFill>
                  <a:schemeClr val="accent2"/>
                </a:solidFill>
                <a:latin typeface="Times New Roman" panose="02020603050405020304" charset="0"/>
              </a:rPr>
              <a:t>5000</a:t>
            </a:r>
            <a:r>
              <a:rPr lang="zh-CN" altLang="en-US" sz="1000" dirty="0">
                <a:solidFill>
                  <a:schemeClr val="accent2"/>
                </a:solidFill>
                <a:latin typeface="Times New Roman" panose="02020603050405020304" charset="0"/>
              </a:rPr>
              <a:t>元以上</a:t>
            </a:r>
            <a:endParaRPr lang="zh-CN" altLang="en-US" sz="1000" dirty="0">
              <a:solidFill>
                <a:schemeClr val="accent2"/>
              </a:solidFill>
              <a:latin typeface="Times New Roman" panose="02020603050405020304" charset="0"/>
            </a:endParaRPr>
          </a:p>
        </p:txBody>
      </p:sp>
      <p:sp>
        <p:nvSpPr>
          <p:cNvPr id="271404" name="文本框 271403"/>
          <p:cNvSpPr txBox="1"/>
          <p:nvPr/>
        </p:nvSpPr>
        <p:spPr>
          <a:xfrm>
            <a:off x="3781425" y="3679825"/>
            <a:ext cx="1166813" cy="244475"/>
          </a:xfrm>
          <a:prstGeom prst="rect">
            <a:avLst/>
          </a:prstGeom>
          <a:noFill/>
          <a:ln w="9525">
            <a:noFill/>
          </a:ln>
        </p:spPr>
        <p:txBody>
          <a:bodyPr>
            <a:spAutoFit/>
          </a:bodyPr>
          <a:p>
            <a:pPr algn="ctr" eaLnBrk="0" hangingPunct="0">
              <a:spcBef>
                <a:spcPct val="50000"/>
              </a:spcBef>
            </a:pPr>
            <a:r>
              <a:rPr lang="en-US" altLang="zh-CN" sz="1000" dirty="0">
                <a:solidFill>
                  <a:schemeClr val="accent2"/>
                </a:solidFill>
                <a:latin typeface="Times New Roman" panose="02020603050405020304" charset="0"/>
              </a:rPr>
              <a:t>20000</a:t>
            </a:r>
            <a:r>
              <a:rPr lang="zh-CN" altLang="en-US" sz="1000" dirty="0">
                <a:solidFill>
                  <a:schemeClr val="accent2"/>
                </a:solidFill>
                <a:latin typeface="Times New Roman" panose="02020603050405020304" charset="0"/>
              </a:rPr>
              <a:t>元上</a:t>
            </a:r>
            <a:endParaRPr lang="zh-CN" altLang="en-US" sz="1000" dirty="0">
              <a:solidFill>
                <a:schemeClr val="accent2"/>
              </a:solidFill>
              <a:latin typeface="Times New Roman" panose="02020603050405020304" charset="0"/>
            </a:endParaRPr>
          </a:p>
        </p:txBody>
      </p:sp>
      <p:sp>
        <p:nvSpPr>
          <p:cNvPr id="271405" name="直接连接符 271404"/>
          <p:cNvSpPr/>
          <p:nvPr/>
        </p:nvSpPr>
        <p:spPr>
          <a:xfrm>
            <a:off x="3251200" y="3962400"/>
            <a:ext cx="0" cy="381000"/>
          </a:xfrm>
          <a:prstGeom prst="line">
            <a:avLst/>
          </a:prstGeom>
          <a:ln w="9525" cap="flat" cmpd="sng">
            <a:solidFill>
              <a:schemeClr val="tx1"/>
            </a:solidFill>
            <a:prstDash val="solid"/>
            <a:headEnd type="none" w="med" len="med"/>
            <a:tailEnd type="triangle" w="med" len="med"/>
          </a:ln>
        </p:spPr>
      </p:sp>
      <p:sp>
        <p:nvSpPr>
          <p:cNvPr id="271367" name="流程图: 文档 271366"/>
          <p:cNvSpPr/>
          <p:nvPr/>
        </p:nvSpPr>
        <p:spPr>
          <a:xfrm>
            <a:off x="2919413" y="1189038"/>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1368" name="文本框 271367"/>
          <p:cNvSpPr txBox="1"/>
          <p:nvPr/>
        </p:nvSpPr>
        <p:spPr>
          <a:xfrm>
            <a:off x="2844800" y="132080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2386" name="文本框 272385"/>
          <p:cNvSpPr txBox="1"/>
          <p:nvPr/>
        </p:nvSpPr>
        <p:spPr>
          <a:xfrm>
            <a:off x="0" y="0"/>
            <a:ext cx="428625" cy="38100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机电设备送外维修合同签审流程</a:t>
            </a:r>
            <a:endParaRPr lang="zh-CN" altLang="en-US" sz="1600" b="1" dirty="0">
              <a:solidFill>
                <a:srgbClr val="0066FF"/>
              </a:solidFill>
              <a:latin typeface="Times New Roman" panose="02020603050405020304" charset="0"/>
            </a:endParaRPr>
          </a:p>
        </p:txBody>
      </p:sp>
      <p:sp>
        <p:nvSpPr>
          <p:cNvPr id="272387" name="文本框 272386"/>
          <p:cNvSpPr txBox="1"/>
          <p:nvPr/>
        </p:nvSpPr>
        <p:spPr>
          <a:xfrm>
            <a:off x="1081088" y="152400"/>
            <a:ext cx="7377112"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分厂                             供应部                           总经理                          财务部</a:t>
            </a:r>
            <a:endParaRPr lang="zh-CN" altLang="en-US" sz="1600" dirty="0">
              <a:latin typeface="Times New Roman" panose="02020603050405020304" charset="0"/>
            </a:endParaRPr>
          </a:p>
        </p:txBody>
      </p:sp>
      <p:sp>
        <p:nvSpPr>
          <p:cNvPr id="272388" name="直接连接符 272387"/>
          <p:cNvSpPr/>
          <p:nvPr/>
        </p:nvSpPr>
        <p:spPr>
          <a:xfrm>
            <a:off x="790575" y="457200"/>
            <a:ext cx="7058025" cy="0"/>
          </a:xfrm>
          <a:prstGeom prst="line">
            <a:avLst/>
          </a:prstGeom>
          <a:ln w="9525" cap="flat" cmpd="sng">
            <a:solidFill>
              <a:schemeClr val="tx1"/>
            </a:solidFill>
            <a:prstDash val="solid"/>
            <a:headEnd type="none" w="med" len="med"/>
            <a:tailEnd type="none" w="med" len="med"/>
          </a:ln>
        </p:spPr>
      </p:sp>
      <p:sp>
        <p:nvSpPr>
          <p:cNvPr id="272389" name="文本框 272388"/>
          <p:cNvSpPr txBox="1"/>
          <p:nvPr/>
        </p:nvSpPr>
        <p:spPr>
          <a:xfrm>
            <a:off x="800100" y="2090738"/>
            <a:ext cx="1038225"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272390" name="流程图: 文档 272389"/>
          <p:cNvSpPr/>
          <p:nvPr/>
        </p:nvSpPr>
        <p:spPr>
          <a:xfrm>
            <a:off x="1071563" y="1233488"/>
            <a:ext cx="609600" cy="519112"/>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391" name="流程图: 文档 272390"/>
          <p:cNvSpPr/>
          <p:nvPr/>
        </p:nvSpPr>
        <p:spPr>
          <a:xfrm>
            <a:off x="990600" y="1290638"/>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392" name="文本框 272391"/>
          <p:cNvSpPr txBox="1"/>
          <p:nvPr/>
        </p:nvSpPr>
        <p:spPr>
          <a:xfrm>
            <a:off x="914400" y="145256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2393" name="直接连接符 272392"/>
          <p:cNvSpPr/>
          <p:nvPr/>
        </p:nvSpPr>
        <p:spPr>
          <a:xfrm flipH="1">
            <a:off x="1295400" y="1816100"/>
            <a:ext cx="0" cy="304800"/>
          </a:xfrm>
          <a:prstGeom prst="line">
            <a:avLst/>
          </a:prstGeom>
          <a:ln w="9525" cap="flat" cmpd="sng">
            <a:solidFill>
              <a:schemeClr val="tx1"/>
            </a:solidFill>
            <a:prstDash val="solid"/>
            <a:headEnd type="none" w="med" len="med"/>
            <a:tailEnd type="triangle" w="med" len="med"/>
          </a:ln>
        </p:spPr>
      </p:sp>
      <p:sp>
        <p:nvSpPr>
          <p:cNvPr id="272394" name="文本框 272393"/>
          <p:cNvSpPr txBox="1"/>
          <p:nvPr/>
        </p:nvSpPr>
        <p:spPr>
          <a:xfrm>
            <a:off x="862013" y="609600"/>
            <a:ext cx="987425"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经办人与维修方询价、草签合同</a:t>
            </a:r>
            <a:endParaRPr lang="zh-CN" altLang="en-US" sz="1200" dirty="0">
              <a:solidFill>
                <a:schemeClr val="accent2"/>
              </a:solidFill>
              <a:latin typeface="Times New Roman" panose="02020603050405020304" charset="0"/>
            </a:endParaRPr>
          </a:p>
        </p:txBody>
      </p:sp>
      <p:sp>
        <p:nvSpPr>
          <p:cNvPr id="272395" name="文本框 272394"/>
          <p:cNvSpPr txBox="1"/>
          <p:nvPr/>
        </p:nvSpPr>
        <p:spPr>
          <a:xfrm>
            <a:off x="2733675" y="2817813"/>
            <a:ext cx="1266825"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72396" name="流程图: 文档 272395"/>
          <p:cNvSpPr/>
          <p:nvPr/>
        </p:nvSpPr>
        <p:spPr>
          <a:xfrm>
            <a:off x="5081588" y="2732088"/>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397" name="流程图: 文档 272396"/>
          <p:cNvSpPr/>
          <p:nvPr/>
        </p:nvSpPr>
        <p:spPr>
          <a:xfrm>
            <a:off x="5000625" y="2789238"/>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398" name="文本框 272397"/>
          <p:cNvSpPr txBox="1"/>
          <p:nvPr/>
        </p:nvSpPr>
        <p:spPr>
          <a:xfrm>
            <a:off x="4924425" y="295116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2399" name="直接连接符 272398"/>
          <p:cNvSpPr/>
          <p:nvPr/>
        </p:nvSpPr>
        <p:spPr>
          <a:xfrm>
            <a:off x="5334000" y="3289300"/>
            <a:ext cx="0" cy="304800"/>
          </a:xfrm>
          <a:prstGeom prst="line">
            <a:avLst/>
          </a:prstGeom>
          <a:ln w="9525" cap="flat" cmpd="sng">
            <a:solidFill>
              <a:schemeClr val="tx1"/>
            </a:solidFill>
            <a:prstDash val="solid"/>
            <a:headEnd type="none" w="med" len="med"/>
            <a:tailEnd type="triangle" w="med" len="med"/>
          </a:ln>
        </p:spPr>
      </p:sp>
      <p:sp>
        <p:nvSpPr>
          <p:cNvPr id="272400" name="直接连接符 272399"/>
          <p:cNvSpPr/>
          <p:nvPr/>
        </p:nvSpPr>
        <p:spPr>
          <a:xfrm>
            <a:off x="3852863" y="2979738"/>
            <a:ext cx="1143000" cy="0"/>
          </a:xfrm>
          <a:prstGeom prst="line">
            <a:avLst/>
          </a:prstGeom>
          <a:ln w="9525" cap="flat" cmpd="sng">
            <a:solidFill>
              <a:schemeClr val="tx1"/>
            </a:solidFill>
            <a:prstDash val="solid"/>
            <a:headEnd type="none" w="med" len="med"/>
            <a:tailEnd type="triangle" w="med" len="med"/>
          </a:ln>
        </p:spPr>
      </p:sp>
      <p:sp>
        <p:nvSpPr>
          <p:cNvPr id="272401" name="文本框 272400"/>
          <p:cNvSpPr txBox="1"/>
          <p:nvPr/>
        </p:nvSpPr>
        <p:spPr>
          <a:xfrm>
            <a:off x="5033963" y="3556000"/>
            <a:ext cx="609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72402" name="直接连接符 272401"/>
          <p:cNvSpPr/>
          <p:nvPr/>
        </p:nvSpPr>
        <p:spPr>
          <a:xfrm flipH="1">
            <a:off x="3733800" y="3668713"/>
            <a:ext cx="1371600" cy="0"/>
          </a:xfrm>
          <a:prstGeom prst="line">
            <a:avLst/>
          </a:prstGeom>
          <a:ln w="9525" cap="flat" cmpd="sng">
            <a:solidFill>
              <a:schemeClr val="tx1"/>
            </a:solidFill>
            <a:prstDash val="solid"/>
            <a:headEnd type="none" w="med" len="med"/>
            <a:tailEnd type="triangle" w="med" len="med"/>
          </a:ln>
        </p:spPr>
      </p:sp>
      <p:sp>
        <p:nvSpPr>
          <p:cNvPr id="272403" name="流程图: 文档 272402"/>
          <p:cNvSpPr/>
          <p:nvPr/>
        </p:nvSpPr>
        <p:spPr>
          <a:xfrm>
            <a:off x="3128963" y="34607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404" name="流程图: 文档 272403"/>
          <p:cNvSpPr/>
          <p:nvPr/>
        </p:nvSpPr>
        <p:spPr>
          <a:xfrm>
            <a:off x="3048000" y="351790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405" name="文本框 272404"/>
          <p:cNvSpPr txBox="1"/>
          <p:nvPr/>
        </p:nvSpPr>
        <p:spPr>
          <a:xfrm>
            <a:off x="2971800" y="367982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2406" name="文本框 272405"/>
          <p:cNvSpPr txBox="1"/>
          <p:nvPr/>
        </p:nvSpPr>
        <p:spPr>
          <a:xfrm>
            <a:off x="3062288" y="4495800"/>
            <a:ext cx="671512"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执行委外修理</a:t>
            </a:r>
            <a:endParaRPr lang="zh-CN" altLang="en-US" sz="1200" dirty="0">
              <a:solidFill>
                <a:schemeClr val="accent2"/>
              </a:solidFill>
              <a:latin typeface="Times New Roman" panose="02020603050405020304" charset="0"/>
            </a:endParaRPr>
          </a:p>
        </p:txBody>
      </p:sp>
      <p:sp>
        <p:nvSpPr>
          <p:cNvPr id="272407" name="直接连接符 272406"/>
          <p:cNvSpPr/>
          <p:nvPr/>
        </p:nvSpPr>
        <p:spPr>
          <a:xfrm flipH="1">
            <a:off x="3352800" y="4046538"/>
            <a:ext cx="0" cy="457200"/>
          </a:xfrm>
          <a:prstGeom prst="line">
            <a:avLst/>
          </a:prstGeom>
          <a:ln w="9525" cap="flat" cmpd="sng">
            <a:solidFill>
              <a:schemeClr val="tx1"/>
            </a:solidFill>
            <a:prstDash val="solid"/>
            <a:headEnd type="none" w="med" len="med"/>
            <a:tailEnd type="triangle" w="med" len="med"/>
          </a:ln>
        </p:spPr>
      </p:sp>
      <p:sp>
        <p:nvSpPr>
          <p:cNvPr id="272408" name="流程图: 文档 272407"/>
          <p:cNvSpPr/>
          <p:nvPr/>
        </p:nvSpPr>
        <p:spPr>
          <a:xfrm>
            <a:off x="7010400" y="388620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409" name="文本框 272408"/>
          <p:cNvSpPr txBox="1"/>
          <p:nvPr/>
        </p:nvSpPr>
        <p:spPr>
          <a:xfrm>
            <a:off x="6934200" y="404812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2410" name="文本框 272409"/>
          <p:cNvSpPr txBox="1"/>
          <p:nvPr/>
        </p:nvSpPr>
        <p:spPr>
          <a:xfrm>
            <a:off x="6426200" y="4624388"/>
            <a:ext cx="18288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留存做请款核对</a:t>
            </a:r>
            <a:endParaRPr lang="zh-CN" altLang="en-US" sz="1200" dirty="0">
              <a:solidFill>
                <a:schemeClr val="accent2"/>
              </a:solidFill>
              <a:latin typeface="Times New Roman" panose="02020603050405020304" charset="0"/>
            </a:endParaRPr>
          </a:p>
        </p:txBody>
      </p:sp>
      <p:sp>
        <p:nvSpPr>
          <p:cNvPr id="272411" name="直接连接符 272410"/>
          <p:cNvSpPr/>
          <p:nvPr/>
        </p:nvSpPr>
        <p:spPr>
          <a:xfrm flipH="1">
            <a:off x="7332663" y="4408488"/>
            <a:ext cx="0" cy="228600"/>
          </a:xfrm>
          <a:prstGeom prst="line">
            <a:avLst/>
          </a:prstGeom>
          <a:ln w="9525" cap="flat" cmpd="sng">
            <a:solidFill>
              <a:schemeClr val="tx1"/>
            </a:solidFill>
            <a:prstDash val="solid"/>
            <a:headEnd type="none" w="med" len="med"/>
            <a:tailEnd type="triangle" w="med" len="med"/>
          </a:ln>
        </p:spPr>
      </p:sp>
      <p:sp>
        <p:nvSpPr>
          <p:cNvPr id="272412" name="直接连接符 272411"/>
          <p:cNvSpPr/>
          <p:nvPr/>
        </p:nvSpPr>
        <p:spPr>
          <a:xfrm>
            <a:off x="3352800" y="4191000"/>
            <a:ext cx="3581400" cy="0"/>
          </a:xfrm>
          <a:prstGeom prst="line">
            <a:avLst/>
          </a:prstGeom>
          <a:ln w="9525" cap="flat" cmpd="sng">
            <a:solidFill>
              <a:schemeClr val="tx1"/>
            </a:solidFill>
            <a:prstDash val="solid"/>
            <a:headEnd type="none" w="med" len="med"/>
            <a:tailEnd type="triangle" w="med" len="med"/>
          </a:ln>
        </p:spPr>
      </p:sp>
      <p:sp>
        <p:nvSpPr>
          <p:cNvPr id="272413" name="直接连接符 272412"/>
          <p:cNvSpPr/>
          <p:nvPr/>
        </p:nvSpPr>
        <p:spPr>
          <a:xfrm flipH="1">
            <a:off x="3352800" y="2438400"/>
            <a:ext cx="0" cy="381000"/>
          </a:xfrm>
          <a:prstGeom prst="line">
            <a:avLst/>
          </a:prstGeom>
          <a:ln w="9525" cap="flat" cmpd="sng">
            <a:solidFill>
              <a:schemeClr val="tx1"/>
            </a:solidFill>
            <a:prstDash val="solid"/>
            <a:headEnd type="none" w="med" len="med"/>
            <a:tailEnd type="triangle" w="med" len="med"/>
          </a:ln>
        </p:spPr>
      </p:sp>
      <p:sp>
        <p:nvSpPr>
          <p:cNvPr id="272415" name="文本框 272414"/>
          <p:cNvSpPr txBox="1"/>
          <p:nvPr/>
        </p:nvSpPr>
        <p:spPr>
          <a:xfrm>
            <a:off x="3090863" y="2495550"/>
            <a:ext cx="1281112" cy="244475"/>
          </a:xfrm>
          <a:prstGeom prst="rect">
            <a:avLst/>
          </a:prstGeom>
          <a:noFill/>
          <a:ln w="9525">
            <a:noFill/>
          </a:ln>
        </p:spPr>
        <p:txBody>
          <a:bodyPr>
            <a:spAutoFit/>
          </a:bodyPr>
          <a:p>
            <a:pPr algn="ctr" eaLnBrk="0" hangingPunct="0">
              <a:spcBef>
                <a:spcPct val="50000"/>
              </a:spcBef>
            </a:pPr>
            <a:r>
              <a:rPr lang="en-US" altLang="zh-CN" sz="1000" dirty="0">
                <a:solidFill>
                  <a:schemeClr val="accent2"/>
                </a:solidFill>
                <a:latin typeface="Times New Roman" panose="02020603050405020304" charset="0"/>
              </a:rPr>
              <a:t>5000</a:t>
            </a:r>
            <a:r>
              <a:rPr lang="zh-CN" altLang="en-US" sz="1000" dirty="0">
                <a:solidFill>
                  <a:schemeClr val="accent2"/>
                </a:solidFill>
                <a:latin typeface="Times New Roman" panose="02020603050405020304" charset="0"/>
              </a:rPr>
              <a:t>元以上</a:t>
            </a:r>
            <a:endParaRPr lang="zh-CN" altLang="en-US" sz="1000" dirty="0">
              <a:solidFill>
                <a:schemeClr val="accent2"/>
              </a:solidFill>
              <a:latin typeface="Times New Roman" panose="02020603050405020304" charset="0"/>
            </a:endParaRPr>
          </a:p>
        </p:txBody>
      </p:sp>
      <p:sp>
        <p:nvSpPr>
          <p:cNvPr id="272416" name="文本框 272415"/>
          <p:cNvSpPr txBox="1"/>
          <p:nvPr/>
        </p:nvSpPr>
        <p:spPr>
          <a:xfrm>
            <a:off x="3900488" y="2778125"/>
            <a:ext cx="1166812" cy="244475"/>
          </a:xfrm>
          <a:prstGeom prst="rect">
            <a:avLst/>
          </a:prstGeom>
          <a:noFill/>
          <a:ln w="9525">
            <a:noFill/>
          </a:ln>
        </p:spPr>
        <p:txBody>
          <a:bodyPr>
            <a:spAutoFit/>
          </a:bodyPr>
          <a:p>
            <a:pPr algn="ctr" eaLnBrk="0" hangingPunct="0">
              <a:spcBef>
                <a:spcPct val="50000"/>
              </a:spcBef>
            </a:pPr>
            <a:r>
              <a:rPr lang="en-US" altLang="zh-CN" sz="1000" dirty="0">
                <a:solidFill>
                  <a:schemeClr val="accent2"/>
                </a:solidFill>
                <a:latin typeface="Times New Roman" panose="02020603050405020304" charset="0"/>
              </a:rPr>
              <a:t>20000</a:t>
            </a:r>
            <a:r>
              <a:rPr lang="zh-CN" altLang="en-US" sz="1000" dirty="0">
                <a:solidFill>
                  <a:schemeClr val="accent2"/>
                </a:solidFill>
                <a:latin typeface="Times New Roman" panose="02020603050405020304" charset="0"/>
              </a:rPr>
              <a:t>元上</a:t>
            </a:r>
            <a:endParaRPr lang="zh-CN" altLang="en-US" sz="1000" dirty="0">
              <a:solidFill>
                <a:schemeClr val="accent2"/>
              </a:solidFill>
              <a:latin typeface="Times New Roman" panose="02020603050405020304" charset="0"/>
            </a:endParaRPr>
          </a:p>
        </p:txBody>
      </p:sp>
      <p:sp>
        <p:nvSpPr>
          <p:cNvPr id="272417" name="流程图: 文档 272416"/>
          <p:cNvSpPr/>
          <p:nvPr/>
        </p:nvSpPr>
        <p:spPr>
          <a:xfrm>
            <a:off x="3136900" y="1828800"/>
            <a:ext cx="609600" cy="519113"/>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418" name="流程图: 文档 272417"/>
          <p:cNvSpPr/>
          <p:nvPr/>
        </p:nvSpPr>
        <p:spPr>
          <a:xfrm>
            <a:off x="3055938" y="188595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2419" name="文本框 272418"/>
          <p:cNvSpPr txBox="1"/>
          <p:nvPr/>
        </p:nvSpPr>
        <p:spPr>
          <a:xfrm>
            <a:off x="2979738" y="204787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72420" name="直接连接符 272419"/>
          <p:cNvSpPr/>
          <p:nvPr/>
        </p:nvSpPr>
        <p:spPr>
          <a:xfrm>
            <a:off x="1676400" y="2209800"/>
            <a:ext cx="1371600" cy="0"/>
          </a:xfrm>
          <a:prstGeom prst="line">
            <a:avLst/>
          </a:prstGeom>
          <a:ln w="9525" cap="flat" cmpd="sng">
            <a:solidFill>
              <a:schemeClr val="tx1"/>
            </a:solidFill>
            <a:prstDash val="solid"/>
            <a:headEnd type="none" w="med" len="med"/>
            <a:tailEnd type="triangle" w="med" len="med"/>
          </a:ln>
        </p:spPr>
      </p:sp>
      <p:sp>
        <p:nvSpPr>
          <p:cNvPr id="272421" name="直接连接符 272420"/>
          <p:cNvSpPr/>
          <p:nvPr/>
        </p:nvSpPr>
        <p:spPr>
          <a:xfrm>
            <a:off x="3352800" y="3048000"/>
            <a:ext cx="0" cy="3810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3456" name="椭圆 273455"/>
          <p:cNvSpPr/>
          <p:nvPr/>
        </p:nvSpPr>
        <p:spPr>
          <a:xfrm>
            <a:off x="5603875" y="38354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73410" name="流程图: 文档 273409"/>
          <p:cNvSpPr/>
          <p:nvPr/>
        </p:nvSpPr>
        <p:spPr>
          <a:xfrm>
            <a:off x="1123950" y="9715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11" name="流程图: 文档 273410"/>
          <p:cNvSpPr/>
          <p:nvPr/>
        </p:nvSpPr>
        <p:spPr>
          <a:xfrm>
            <a:off x="1050925" y="104457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12" name="文本框 273411"/>
          <p:cNvSpPr txBox="1"/>
          <p:nvPr/>
        </p:nvSpPr>
        <p:spPr>
          <a:xfrm>
            <a:off x="0" y="0"/>
            <a:ext cx="428625" cy="38100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机电设备送外维修出厂签审流程</a:t>
            </a:r>
            <a:endParaRPr lang="zh-CN" altLang="en-US" sz="1600" b="1" dirty="0">
              <a:solidFill>
                <a:srgbClr val="0066FF"/>
              </a:solidFill>
              <a:latin typeface="Times New Roman" panose="02020603050405020304" charset="0"/>
            </a:endParaRPr>
          </a:p>
        </p:txBody>
      </p:sp>
      <p:sp>
        <p:nvSpPr>
          <p:cNvPr id="273413" name="文本框 273412"/>
          <p:cNvSpPr txBox="1"/>
          <p:nvPr/>
        </p:nvSpPr>
        <p:spPr>
          <a:xfrm>
            <a:off x="981075" y="171450"/>
            <a:ext cx="6705600" cy="287338"/>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经办人                 仓库                   财务部                    厂商                     门卫</a:t>
            </a:r>
            <a:endParaRPr lang="zh-CN" altLang="en-US" sz="1600" dirty="0">
              <a:latin typeface="Times New Roman" panose="02020603050405020304" charset="0"/>
            </a:endParaRPr>
          </a:p>
        </p:txBody>
      </p:sp>
      <p:sp>
        <p:nvSpPr>
          <p:cNvPr id="273414" name="直接连接符 273413"/>
          <p:cNvSpPr/>
          <p:nvPr/>
        </p:nvSpPr>
        <p:spPr>
          <a:xfrm>
            <a:off x="904875" y="457200"/>
            <a:ext cx="6705600" cy="0"/>
          </a:xfrm>
          <a:prstGeom prst="line">
            <a:avLst/>
          </a:prstGeom>
          <a:ln w="9525" cap="flat" cmpd="sng">
            <a:solidFill>
              <a:schemeClr val="tx1"/>
            </a:solidFill>
            <a:prstDash val="solid"/>
            <a:headEnd type="none" w="med" len="med"/>
            <a:tailEnd type="none" w="med" len="med"/>
          </a:ln>
        </p:spPr>
      </p:sp>
      <p:sp>
        <p:nvSpPr>
          <p:cNvPr id="273415" name="文本框 273414"/>
          <p:cNvSpPr txBox="1"/>
          <p:nvPr/>
        </p:nvSpPr>
        <p:spPr>
          <a:xfrm>
            <a:off x="957263" y="538163"/>
            <a:ext cx="804862"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经办人员开维修单</a:t>
            </a:r>
            <a:endParaRPr lang="zh-CN" altLang="en-US" sz="1200" dirty="0">
              <a:solidFill>
                <a:schemeClr val="accent2"/>
              </a:solidFill>
              <a:latin typeface="Times New Roman" panose="02020603050405020304" charset="0"/>
            </a:endParaRPr>
          </a:p>
        </p:txBody>
      </p:sp>
      <p:sp>
        <p:nvSpPr>
          <p:cNvPr id="273416" name="流程图: 文档 273415"/>
          <p:cNvSpPr/>
          <p:nvPr/>
        </p:nvSpPr>
        <p:spPr>
          <a:xfrm>
            <a:off x="3897313" y="2586038"/>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17" name="文本框 273416"/>
          <p:cNvSpPr txBox="1"/>
          <p:nvPr/>
        </p:nvSpPr>
        <p:spPr>
          <a:xfrm>
            <a:off x="3881438" y="2687638"/>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出门证</a:t>
            </a:r>
            <a:endParaRPr lang="zh-CN" altLang="en-US" sz="1200" dirty="0">
              <a:latin typeface="Times New Roman" panose="02020603050405020304" charset="0"/>
            </a:endParaRPr>
          </a:p>
        </p:txBody>
      </p:sp>
      <p:sp>
        <p:nvSpPr>
          <p:cNvPr id="273418" name="流程图: 文档 273417"/>
          <p:cNvSpPr/>
          <p:nvPr/>
        </p:nvSpPr>
        <p:spPr>
          <a:xfrm>
            <a:off x="982663" y="1119188"/>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19" name="文本框 273418"/>
          <p:cNvSpPr txBox="1"/>
          <p:nvPr/>
        </p:nvSpPr>
        <p:spPr>
          <a:xfrm>
            <a:off x="995363" y="114935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送外 维修单</a:t>
            </a:r>
            <a:endParaRPr lang="zh-CN" altLang="en-US" sz="1200" dirty="0">
              <a:latin typeface="Times New Roman" panose="02020603050405020304" charset="0"/>
            </a:endParaRPr>
          </a:p>
        </p:txBody>
      </p:sp>
      <p:sp>
        <p:nvSpPr>
          <p:cNvPr id="273420" name="文本框 273419"/>
          <p:cNvSpPr txBox="1"/>
          <p:nvPr/>
        </p:nvSpPr>
        <p:spPr>
          <a:xfrm>
            <a:off x="1400175" y="109855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3421" name="文本框 273420"/>
          <p:cNvSpPr txBox="1"/>
          <p:nvPr/>
        </p:nvSpPr>
        <p:spPr>
          <a:xfrm>
            <a:off x="1557338" y="92392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73422" name="直接连接符 273421"/>
          <p:cNvSpPr/>
          <p:nvPr/>
        </p:nvSpPr>
        <p:spPr>
          <a:xfrm>
            <a:off x="1362075" y="1524000"/>
            <a:ext cx="0" cy="304800"/>
          </a:xfrm>
          <a:prstGeom prst="line">
            <a:avLst/>
          </a:prstGeom>
          <a:ln w="9525" cap="flat" cmpd="sng">
            <a:solidFill>
              <a:schemeClr val="tx1"/>
            </a:solidFill>
            <a:prstDash val="solid"/>
            <a:headEnd type="none" w="med" len="med"/>
            <a:tailEnd type="triangle" w="med" len="med"/>
          </a:ln>
        </p:spPr>
      </p:sp>
      <p:sp>
        <p:nvSpPr>
          <p:cNvPr id="273423" name="文本框 273422"/>
          <p:cNvSpPr txBox="1"/>
          <p:nvPr/>
        </p:nvSpPr>
        <p:spPr>
          <a:xfrm>
            <a:off x="685800" y="1757363"/>
            <a:ext cx="13716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分厂经理签字</a:t>
            </a:r>
            <a:endParaRPr lang="zh-CN" altLang="en-US" sz="1200" dirty="0">
              <a:solidFill>
                <a:schemeClr val="accent2"/>
              </a:solidFill>
              <a:latin typeface="Times New Roman" panose="02020603050405020304" charset="0"/>
            </a:endParaRPr>
          </a:p>
        </p:txBody>
      </p:sp>
      <p:sp>
        <p:nvSpPr>
          <p:cNvPr id="273424" name="文本框 273423"/>
          <p:cNvSpPr txBox="1"/>
          <p:nvPr/>
        </p:nvSpPr>
        <p:spPr>
          <a:xfrm>
            <a:off x="2289175" y="3789363"/>
            <a:ext cx="914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发货</a:t>
            </a:r>
            <a:endParaRPr lang="zh-CN" altLang="en-US" sz="1200" dirty="0">
              <a:solidFill>
                <a:schemeClr val="accent2"/>
              </a:solidFill>
              <a:latin typeface="Times New Roman" panose="02020603050405020304" charset="0"/>
            </a:endParaRPr>
          </a:p>
        </p:txBody>
      </p:sp>
      <p:sp>
        <p:nvSpPr>
          <p:cNvPr id="273425" name="文本框 273424"/>
          <p:cNvSpPr txBox="1"/>
          <p:nvPr/>
        </p:nvSpPr>
        <p:spPr>
          <a:xfrm>
            <a:off x="3571875" y="2349500"/>
            <a:ext cx="1295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办理出门证</a:t>
            </a:r>
            <a:endParaRPr lang="zh-CN" altLang="en-US" sz="1200" dirty="0">
              <a:solidFill>
                <a:schemeClr val="accent2"/>
              </a:solidFill>
              <a:latin typeface="Times New Roman" panose="02020603050405020304" charset="0"/>
            </a:endParaRPr>
          </a:p>
        </p:txBody>
      </p:sp>
      <p:sp>
        <p:nvSpPr>
          <p:cNvPr id="273426" name="直接连接符 273425"/>
          <p:cNvSpPr/>
          <p:nvPr/>
        </p:nvSpPr>
        <p:spPr>
          <a:xfrm>
            <a:off x="1881188" y="1905000"/>
            <a:ext cx="395287" cy="0"/>
          </a:xfrm>
          <a:prstGeom prst="line">
            <a:avLst/>
          </a:prstGeom>
          <a:ln w="9525" cap="flat" cmpd="sng">
            <a:solidFill>
              <a:schemeClr val="tx1"/>
            </a:solidFill>
            <a:prstDash val="solid"/>
            <a:headEnd type="none" w="med" len="med"/>
            <a:tailEnd type="triangle" w="med" len="med"/>
          </a:ln>
        </p:spPr>
      </p:sp>
      <p:sp>
        <p:nvSpPr>
          <p:cNvPr id="273427" name="流程图: 文档 273426"/>
          <p:cNvSpPr/>
          <p:nvPr/>
        </p:nvSpPr>
        <p:spPr>
          <a:xfrm>
            <a:off x="5440363" y="3036888"/>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28" name="文本框 273427"/>
          <p:cNvSpPr txBox="1"/>
          <p:nvPr/>
        </p:nvSpPr>
        <p:spPr>
          <a:xfrm>
            <a:off x="5424488" y="3138488"/>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出门证</a:t>
            </a:r>
            <a:endParaRPr lang="zh-CN" altLang="en-US" sz="1200" dirty="0">
              <a:latin typeface="Times New Roman" panose="02020603050405020304" charset="0"/>
            </a:endParaRPr>
          </a:p>
        </p:txBody>
      </p:sp>
      <p:sp>
        <p:nvSpPr>
          <p:cNvPr id="273429" name="文本框 273428"/>
          <p:cNvSpPr txBox="1"/>
          <p:nvPr/>
        </p:nvSpPr>
        <p:spPr>
          <a:xfrm>
            <a:off x="5591175" y="3848100"/>
            <a:ext cx="342900" cy="274638"/>
          </a:xfrm>
          <a:prstGeom prst="rect">
            <a:avLst/>
          </a:prstGeom>
          <a:noFill/>
          <a:ln w="9525">
            <a:noFill/>
          </a:ln>
        </p:spPr>
        <p:txBody>
          <a:bodyPr>
            <a:spAutoFit/>
          </a:bodyPr>
          <a:p>
            <a:pPr algn="ctr">
              <a:spcBef>
                <a:spcPct val="50000"/>
              </a:spcBef>
            </a:pPr>
            <a:r>
              <a:rPr lang="zh-CN" altLang="en-US" sz="1200" b="1">
                <a:solidFill>
                  <a:srgbClr val="FF3300"/>
                </a:solidFill>
                <a:latin typeface="Times New Roman" panose="02020603050405020304" charset="0"/>
              </a:rPr>
              <a:t>物</a:t>
            </a:r>
            <a:endParaRPr lang="zh-CN" altLang="en-US" sz="1200" b="1">
              <a:solidFill>
                <a:srgbClr val="FF3300"/>
              </a:solidFill>
              <a:latin typeface="Times New Roman" panose="02020603050405020304" charset="0"/>
            </a:endParaRPr>
          </a:p>
        </p:txBody>
      </p:sp>
      <p:sp>
        <p:nvSpPr>
          <p:cNvPr id="273430" name="流程图: 文档 273429"/>
          <p:cNvSpPr/>
          <p:nvPr/>
        </p:nvSpPr>
        <p:spPr>
          <a:xfrm>
            <a:off x="5411788" y="2535238"/>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31" name="文本框 273430"/>
          <p:cNvSpPr txBox="1"/>
          <p:nvPr/>
        </p:nvSpPr>
        <p:spPr>
          <a:xfrm>
            <a:off x="5395913" y="2579688"/>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送外 维修单</a:t>
            </a:r>
            <a:endParaRPr lang="zh-CN" altLang="en-US" sz="1200" dirty="0">
              <a:latin typeface="Times New Roman" panose="02020603050405020304" charset="0"/>
            </a:endParaRPr>
          </a:p>
        </p:txBody>
      </p:sp>
      <p:sp>
        <p:nvSpPr>
          <p:cNvPr id="273432" name="文本框 273431"/>
          <p:cNvSpPr txBox="1"/>
          <p:nvPr/>
        </p:nvSpPr>
        <p:spPr>
          <a:xfrm>
            <a:off x="5829300" y="25146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3433" name="直接连接符 273432"/>
          <p:cNvSpPr/>
          <p:nvPr/>
        </p:nvSpPr>
        <p:spPr>
          <a:xfrm>
            <a:off x="5781675" y="3451225"/>
            <a:ext cx="0" cy="304800"/>
          </a:xfrm>
          <a:prstGeom prst="line">
            <a:avLst/>
          </a:prstGeom>
          <a:ln w="9525" cap="flat" cmpd="sng">
            <a:solidFill>
              <a:schemeClr val="tx1"/>
            </a:solidFill>
            <a:prstDash val="solid"/>
            <a:headEnd type="none" w="med" len="med"/>
            <a:tailEnd type="triangle" w="med" len="med"/>
          </a:ln>
        </p:spPr>
      </p:sp>
      <p:sp>
        <p:nvSpPr>
          <p:cNvPr id="273434" name="直接连接符 273433"/>
          <p:cNvSpPr/>
          <p:nvPr/>
        </p:nvSpPr>
        <p:spPr>
          <a:xfrm flipV="1">
            <a:off x="4562475" y="2743200"/>
            <a:ext cx="762000" cy="3175"/>
          </a:xfrm>
          <a:prstGeom prst="line">
            <a:avLst/>
          </a:prstGeom>
          <a:ln w="9525" cap="flat" cmpd="sng">
            <a:solidFill>
              <a:schemeClr val="tx1"/>
            </a:solidFill>
            <a:prstDash val="solid"/>
            <a:headEnd type="none" w="med" len="med"/>
            <a:tailEnd type="triangle" w="med" len="med"/>
          </a:ln>
        </p:spPr>
      </p:sp>
      <p:sp>
        <p:nvSpPr>
          <p:cNvPr id="273435" name="文本框 273434"/>
          <p:cNvSpPr txBox="1"/>
          <p:nvPr/>
        </p:nvSpPr>
        <p:spPr>
          <a:xfrm>
            <a:off x="6543675" y="4495800"/>
            <a:ext cx="1295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核对放行</a:t>
            </a:r>
            <a:endParaRPr lang="zh-CN" altLang="en-US" sz="1200">
              <a:solidFill>
                <a:schemeClr val="accent2"/>
              </a:solidFill>
              <a:latin typeface="Times New Roman" panose="02020603050405020304" charset="0"/>
            </a:endParaRPr>
          </a:p>
        </p:txBody>
      </p:sp>
      <p:sp>
        <p:nvSpPr>
          <p:cNvPr id="273436" name="直接连接符 273435"/>
          <p:cNvSpPr/>
          <p:nvPr/>
        </p:nvSpPr>
        <p:spPr>
          <a:xfrm flipH="1">
            <a:off x="5972175" y="3987800"/>
            <a:ext cx="685800" cy="0"/>
          </a:xfrm>
          <a:prstGeom prst="line">
            <a:avLst/>
          </a:prstGeom>
          <a:ln w="9525" cap="flat" cmpd="sng">
            <a:solidFill>
              <a:schemeClr val="tx1"/>
            </a:solidFill>
            <a:prstDash val="solid"/>
            <a:headEnd type="triangle" w="med" len="med"/>
            <a:tailEnd type="none" w="med" len="med"/>
          </a:ln>
        </p:spPr>
      </p:sp>
      <p:sp>
        <p:nvSpPr>
          <p:cNvPr id="273437" name="流程图: 文档 273436"/>
          <p:cNvSpPr/>
          <p:nvPr/>
        </p:nvSpPr>
        <p:spPr>
          <a:xfrm>
            <a:off x="2503488" y="15748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38" name="流程图: 文档 273437"/>
          <p:cNvSpPr/>
          <p:nvPr/>
        </p:nvSpPr>
        <p:spPr>
          <a:xfrm>
            <a:off x="2430463" y="164782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39" name="流程图: 文档 273438"/>
          <p:cNvSpPr/>
          <p:nvPr/>
        </p:nvSpPr>
        <p:spPr>
          <a:xfrm>
            <a:off x="2362200" y="1722438"/>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40" name="文本框 273439"/>
          <p:cNvSpPr txBox="1"/>
          <p:nvPr/>
        </p:nvSpPr>
        <p:spPr>
          <a:xfrm>
            <a:off x="2374900" y="17526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送外 维修单</a:t>
            </a:r>
            <a:endParaRPr lang="zh-CN" altLang="en-US" sz="1200" dirty="0">
              <a:latin typeface="Times New Roman" panose="02020603050405020304" charset="0"/>
            </a:endParaRPr>
          </a:p>
        </p:txBody>
      </p:sp>
      <p:sp>
        <p:nvSpPr>
          <p:cNvPr id="273441" name="文本框 273440"/>
          <p:cNvSpPr txBox="1"/>
          <p:nvPr/>
        </p:nvSpPr>
        <p:spPr>
          <a:xfrm>
            <a:off x="2779713" y="17018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3442" name="文本框 273441"/>
          <p:cNvSpPr txBox="1"/>
          <p:nvPr/>
        </p:nvSpPr>
        <p:spPr>
          <a:xfrm>
            <a:off x="2936875" y="1527175"/>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73443" name="直接连接符 273442"/>
          <p:cNvSpPr/>
          <p:nvPr/>
        </p:nvSpPr>
        <p:spPr>
          <a:xfrm flipH="1">
            <a:off x="2733675" y="2209800"/>
            <a:ext cx="0" cy="1600200"/>
          </a:xfrm>
          <a:prstGeom prst="line">
            <a:avLst/>
          </a:prstGeom>
          <a:ln w="9525" cap="flat" cmpd="sng">
            <a:solidFill>
              <a:schemeClr val="tx1"/>
            </a:solidFill>
            <a:prstDash val="solid"/>
            <a:headEnd type="none" w="med" len="med"/>
            <a:tailEnd type="triangle" w="med" len="med"/>
          </a:ln>
        </p:spPr>
      </p:sp>
      <p:sp>
        <p:nvSpPr>
          <p:cNvPr id="273444" name="流程图: 文档 273443"/>
          <p:cNvSpPr/>
          <p:nvPr/>
        </p:nvSpPr>
        <p:spPr>
          <a:xfrm>
            <a:off x="3924300" y="15621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45" name="流程图: 文档 273444"/>
          <p:cNvSpPr/>
          <p:nvPr/>
        </p:nvSpPr>
        <p:spPr>
          <a:xfrm>
            <a:off x="3851275" y="164147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46" name="文本框 273445"/>
          <p:cNvSpPr txBox="1"/>
          <p:nvPr/>
        </p:nvSpPr>
        <p:spPr>
          <a:xfrm>
            <a:off x="3838575" y="1646238"/>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送外 维修单</a:t>
            </a:r>
            <a:endParaRPr lang="zh-CN" altLang="en-US" sz="1200" dirty="0">
              <a:latin typeface="Times New Roman" panose="02020603050405020304" charset="0"/>
            </a:endParaRPr>
          </a:p>
        </p:txBody>
      </p:sp>
      <p:sp>
        <p:nvSpPr>
          <p:cNvPr id="273447" name="文本框 273446"/>
          <p:cNvSpPr txBox="1"/>
          <p:nvPr/>
        </p:nvSpPr>
        <p:spPr>
          <a:xfrm>
            <a:off x="4281488" y="1582738"/>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3448" name="文本框 273447"/>
          <p:cNvSpPr txBox="1"/>
          <p:nvPr/>
        </p:nvSpPr>
        <p:spPr>
          <a:xfrm>
            <a:off x="4356100" y="1498600"/>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73449" name="直接连接符 273448"/>
          <p:cNvSpPr/>
          <p:nvPr/>
        </p:nvSpPr>
        <p:spPr>
          <a:xfrm>
            <a:off x="4205288" y="2071688"/>
            <a:ext cx="0" cy="304800"/>
          </a:xfrm>
          <a:prstGeom prst="line">
            <a:avLst/>
          </a:prstGeom>
          <a:ln w="9525" cap="flat" cmpd="sng">
            <a:solidFill>
              <a:schemeClr val="tx1"/>
            </a:solidFill>
            <a:prstDash val="solid"/>
            <a:headEnd type="none" w="med" len="med"/>
            <a:tailEnd type="triangle" w="med" len="med"/>
          </a:ln>
        </p:spPr>
      </p:sp>
      <p:sp>
        <p:nvSpPr>
          <p:cNvPr id="273453" name="直接连接符 273452"/>
          <p:cNvSpPr/>
          <p:nvPr/>
        </p:nvSpPr>
        <p:spPr>
          <a:xfrm>
            <a:off x="7162800" y="4252913"/>
            <a:ext cx="0" cy="228600"/>
          </a:xfrm>
          <a:prstGeom prst="line">
            <a:avLst/>
          </a:prstGeom>
          <a:ln w="9525" cap="flat" cmpd="sng">
            <a:solidFill>
              <a:schemeClr val="tx1"/>
            </a:solidFill>
            <a:prstDash val="solid"/>
            <a:headEnd type="none" w="med" len="med"/>
            <a:tailEnd type="triangle" w="med" len="med"/>
          </a:ln>
        </p:spPr>
      </p:sp>
      <p:sp>
        <p:nvSpPr>
          <p:cNvPr id="273454" name="直接连接符 273453"/>
          <p:cNvSpPr/>
          <p:nvPr/>
        </p:nvSpPr>
        <p:spPr>
          <a:xfrm>
            <a:off x="3178175" y="1773238"/>
            <a:ext cx="609600" cy="0"/>
          </a:xfrm>
          <a:prstGeom prst="line">
            <a:avLst/>
          </a:prstGeom>
          <a:ln w="9525" cap="flat" cmpd="sng">
            <a:solidFill>
              <a:schemeClr val="tx1"/>
            </a:solidFill>
            <a:prstDash val="solid"/>
            <a:headEnd type="none" w="med" len="med"/>
            <a:tailEnd type="triangle" w="med" len="med"/>
          </a:ln>
        </p:spPr>
      </p:sp>
      <p:sp>
        <p:nvSpPr>
          <p:cNvPr id="273455" name="直接连接符 273454"/>
          <p:cNvSpPr/>
          <p:nvPr/>
        </p:nvSpPr>
        <p:spPr>
          <a:xfrm>
            <a:off x="2949575" y="3962400"/>
            <a:ext cx="2438400" cy="0"/>
          </a:xfrm>
          <a:prstGeom prst="line">
            <a:avLst/>
          </a:prstGeom>
          <a:ln w="9525" cap="flat" cmpd="sng">
            <a:solidFill>
              <a:schemeClr val="tx1"/>
            </a:solidFill>
            <a:prstDash val="solid"/>
            <a:headEnd type="none" w="med" len="med"/>
            <a:tailEnd type="triangle" w="med" len="med"/>
          </a:ln>
        </p:spPr>
      </p:sp>
      <p:sp>
        <p:nvSpPr>
          <p:cNvPr id="273457" name="文本框 273456"/>
          <p:cNvSpPr txBox="1"/>
          <p:nvPr/>
        </p:nvSpPr>
        <p:spPr>
          <a:xfrm>
            <a:off x="5984875" y="3733800"/>
            <a:ext cx="609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出门</a:t>
            </a:r>
            <a:endParaRPr lang="zh-CN" altLang="en-US" sz="1200" dirty="0">
              <a:solidFill>
                <a:schemeClr val="accent2"/>
              </a:solidFill>
              <a:latin typeface="Times New Roman" panose="02020603050405020304" charset="0"/>
            </a:endParaRPr>
          </a:p>
        </p:txBody>
      </p:sp>
      <p:sp>
        <p:nvSpPr>
          <p:cNvPr id="273458" name="流程图: 文档 273457"/>
          <p:cNvSpPr/>
          <p:nvPr/>
        </p:nvSpPr>
        <p:spPr>
          <a:xfrm>
            <a:off x="6864350" y="37338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3459" name="文本框 273458"/>
          <p:cNvSpPr txBox="1"/>
          <p:nvPr/>
        </p:nvSpPr>
        <p:spPr>
          <a:xfrm>
            <a:off x="6848475" y="383540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出门证</a:t>
            </a:r>
            <a:endParaRPr lang="zh-CN" altLang="en-US" sz="1200" dirty="0">
              <a:latin typeface="Times New Roman" panose="02020603050405020304" charset="0"/>
            </a:endParaRPr>
          </a:p>
        </p:txBody>
      </p:sp>
      <p:sp>
        <p:nvSpPr>
          <p:cNvPr id="273460" name="文本框 273459"/>
          <p:cNvSpPr txBox="1"/>
          <p:nvPr/>
        </p:nvSpPr>
        <p:spPr>
          <a:xfrm>
            <a:off x="990600" y="5243513"/>
            <a:ext cx="4267200" cy="623887"/>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说明：设备、工具等送外维修，领出厂时，财务不</a:t>
            </a:r>
            <a:endParaRPr lang="zh-CN" altLang="en-US" sz="1400" dirty="0">
              <a:solidFill>
                <a:srgbClr val="FF3300"/>
              </a:solidFill>
              <a:latin typeface="Times New Roman" panose="02020603050405020304" charset="0"/>
            </a:endParaRPr>
          </a:p>
          <a:p>
            <a:pPr>
              <a:spcBef>
                <a:spcPct val="50000"/>
              </a:spcBef>
            </a:pPr>
            <a:r>
              <a:rPr lang="zh-CN" altLang="en-US" sz="1400" dirty="0">
                <a:solidFill>
                  <a:srgbClr val="FF3300"/>
                </a:solidFill>
                <a:latin typeface="Times New Roman" panose="02020603050405020304" charset="0"/>
              </a:rPr>
              <a:t>　　　作领料记帐，单据制作物资移动管理。</a:t>
            </a:r>
            <a:endParaRPr lang="zh-CN" altLang="en-US" sz="14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4434" name="文本框 274433"/>
          <p:cNvSpPr txBox="1"/>
          <p:nvPr/>
        </p:nvSpPr>
        <p:spPr>
          <a:xfrm>
            <a:off x="0" y="0"/>
            <a:ext cx="428625" cy="3276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机电设备送外维修返厂流程</a:t>
            </a:r>
            <a:endParaRPr lang="zh-CN" altLang="en-US" sz="1600" b="1" dirty="0">
              <a:solidFill>
                <a:srgbClr val="0066FF"/>
              </a:solidFill>
              <a:latin typeface="Times New Roman" panose="02020603050405020304" charset="0"/>
            </a:endParaRPr>
          </a:p>
        </p:txBody>
      </p:sp>
      <p:sp>
        <p:nvSpPr>
          <p:cNvPr id="274435" name="文本框 274434"/>
          <p:cNvSpPr txBox="1"/>
          <p:nvPr/>
        </p:nvSpPr>
        <p:spPr>
          <a:xfrm>
            <a:off x="1143000" y="176213"/>
            <a:ext cx="29718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经办人                    仓库</a:t>
            </a:r>
            <a:endParaRPr lang="zh-CN" altLang="en-US" sz="1600" dirty="0">
              <a:latin typeface="Times New Roman" panose="02020603050405020304" charset="0"/>
            </a:endParaRPr>
          </a:p>
        </p:txBody>
      </p:sp>
      <p:sp>
        <p:nvSpPr>
          <p:cNvPr id="274436" name="直接连接符 274435"/>
          <p:cNvSpPr/>
          <p:nvPr/>
        </p:nvSpPr>
        <p:spPr>
          <a:xfrm>
            <a:off x="838200" y="457200"/>
            <a:ext cx="2971800" cy="0"/>
          </a:xfrm>
          <a:prstGeom prst="line">
            <a:avLst/>
          </a:prstGeom>
          <a:ln w="9525" cap="flat" cmpd="sng">
            <a:solidFill>
              <a:schemeClr val="tx1"/>
            </a:solidFill>
            <a:prstDash val="solid"/>
            <a:headEnd type="none" w="med" len="med"/>
            <a:tailEnd type="none" w="med" len="med"/>
          </a:ln>
        </p:spPr>
      </p:sp>
      <p:sp>
        <p:nvSpPr>
          <p:cNvPr id="274437" name="文本框 274436"/>
          <p:cNvSpPr txBox="1"/>
          <p:nvPr/>
        </p:nvSpPr>
        <p:spPr>
          <a:xfrm>
            <a:off x="838200" y="1052513"/>
            <a:ext cx="13716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经办人将修复后的设备运回</a:t>
            </a:r>
            <a:endParaRPr lang="zh-CN" altLang="en-US" sz="1200" dirty="0">
              <a:solidFill>
                <a:schemeClr val="accent2"/>
              </a:solidFill>
              <a:latin typeface="Times New Roman" panose="02020603050405020304" charset="0"/>
            </a:endParaRPr>
          </a:p>
        </p:txBody>
      </p:sp>
      <p:sp>
        <p:nvSpPr>
          <p:cNvPr id="274438" name="椭圆 274437"/>
          <p:cNvSpPr/>
          <p:nvPr/>
        </p:nvSpPr>
        <p:spPr>
          <a:xfrm>
            <a:off x="2843213" y="2035175"/>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wrap="none" anchor="ctr"/>
          <a:p>
            <a:pPr algn="ctr"/>
            <a:r>
              <a:rPr lang="en-US" altLang="zh-CN" sz="1600" b="1" dirty="0">
                <a:solidFill>
                  <a:srgbClr val="FF3300"/>
                </a:solidFill>
                <a:latin typeface="Times New Roman" panose="02020603050405020304" charset="0"/>
              </a:rPr>
              <a:t> </a:t>
            </a:r>
            <a:r>
              <a:rPr lang="zh-CN" altLang="en-US" sz="1600" b="1" dirty="0">
                <a:solidFill>
                  <a:srgbClr val="FF3300"/>
                </a:solidFill>
                <a:latin typeface="Times New Roman" panose="02020603050405020304" charset="0"/>
              </a:rPr>
              <a:t>物</a:t>
            </a:r>
            <a:endParaRPr lang="zh-CN" altLang="en-US" sz="1600" b="1" dirty="0">
              <a:solidFill>
                <a:srgbClr val="FF3300"/>
              </a:solidFill>
              <a:latin typeface="Times New Roman" panose="02020603050405020304" charset="0"/>
            </a:endParaRPr>
          </a:p>
        </p:txBody>
      </p:sp>
      <p:sp>
        <p:nvSpPr>
          <p:cNvPr id="274439" name="直接连接符 274438"/>
          <p:cNvSpPr/>
          <p:nvPr/>
        </p:nvSpPr>
        <p:spPr>
          <a:xfrm>
            <a:off x="3043238" y="2414588"/>
            <a:ext cx="0" cy="381000"/>
          </a:xfrm>
          <a:prstGeom prst="line">
            <a:avLst/>
          </a:prstGeom>
          <a:ln w="9525" cap="flat" cmpd="sng">
            <a:solidFill>
              <a:schemeClr val="tx1"/>
            </a:solidFill>
            <a:prstDash val="solid"/>
            <a:headEnd type="none" w="med" len="med"/>
            <a:tailEnd type="triangle" w="med" len="med"/>
          </a:ln>
        </p:spPr>
      </p:sp>
      <p:sp>
        <p:nvSpPr>
          <p:cNvPr id="274440" name="文本框 274439"/>
          <p:cNvSpPr txBox="1"/>
          <p:nvPr/>
        </p:nvSpPr>
        <p:spPr>
          <a:xfrm>
            <a:off x="2352675" y="2789238"/>
            <a:ext cx="1457325"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组织有关人员验收鉴定、仓管员在送外维修单上签字</a:t>
            </a:r>
            <a:endParaRPr lang="zh-CN" altLang="en-US" sz="1200" dirty="0">
              <a:solidFill>
                <a:schemeClr val="accent2"/>
              </a:solidFill>
              <a:latin typeface="Times New Roman" panose="02020603050405020304" charset="0"/>
            </a:endParaRPr>
          </a:p>
        </p:txBody>
      </p:sp>
      <p:sp>
        <p:nvSpPr>
          <p:cNvPr id="274441" name="椭圆 274440"/>
          <p:cNvSpPr/>
          <p:nvPr/>
        </p:nvSpPr>
        <p:spPr>
          <a:xfrm>
            <a:off x="1293813" y="1524000"/>
            <a:ext cx="381000" cy="381000"/>
          </a:xfrm>
          <a:prstGeom prst="ellipse">
            <a:avLst/>
          </a:prstGeom>
          <a:solidFill>
            <a:srgbClr val="FFCC00"/>
          </a:solidFill>
          <a:ln w="9525" cap="flat" cmpd="sng">
            <a:solidFill>
              <a:schemeClr val="tx1"/>
            </a:solidFill>
            <a:prstDash val="solid"/>
            <a:headEnd type="none" w="med" len="med"/>
            <a:tailEnd type="none" w="med" len="med"/>
          </a:ln>
        </p:spPr>
        <p:txBody>
          <a:bodyPr wrap="none" anchor="ctr"/>
          <a:p>
            <a:pPr algn="ctr"/>
            <a:r>
              <a:rPr lang="en-US" altLang="zh-CN" sz="1600" b="1" dirty="0">
                <a:solidFill>
                  <a:srgbClr val="FF3300"/>
                </a:solidFill>
                <a:latin typeface="Times New Roman" panose="02020603050405020304" charset="0"/>
              </a:rPr>
              <a:t> </a:t>
            </a:r>
            <a:r>
              <a:rPr lang="zh-CN" altLang="en-US" sz="1600" b="1" dirty="0">
                <a:solidFill>
                  <a:srgbClr val="FF3300"/>
                </a:solidFill>
                <a:latin typeface="Times New Roman" panose="02020603050405020304" charset="0"/>
              </a:rPr>
              <a:t>物</a:t>
            </a:r>
            <a:endParaRPr lang="zh-CN" altLang="en-US" sz="1600" b="1" dirty="0">
              <a:solidFill>
                <a:srgbClr val="FF3300"/>
              </a:solidFill>
              <a:latin typeface="Times New Roman" panose="02020603050405020304" charset="0"/>
            </a:endParaRPr>
          </a:p>
        </p:txBody>
      </p:sp>
      <p:sp>
        <p:nvSpPr>
          <p:cNvPr id="274442" name="流程图: 文档 274441"/>
          <p:cNvSpPr/>
          <p:nvPr/>
        </p:nvSpPr>
        <p:spPr>
          <a:xfrm>
            <a:off x="2735263" y="15621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4443" name="文本框 274442"/>
          <p:cNvSpPr txBox="1"/>
          <p:nvPr/>
        </p:nvSpPr>
        <p:spPr>
          <a:xfrm>
            <a:off x="2719388" y="160655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送外 维修单</a:t>
            </a:r>
            <a:endParaRPr lang="zh-CN" altLang="en-US" sz="1200" dirty="0">
              <a:latin typeface="Times New Roman" panose="02020603050405020304" charset="0"/>
            </a:endParaRPr>
          </a:p>
        </p:txBody>
      </p:sp>
      <p:sp>
        <p:nvSpPr>
          <p:cNvPr id="274444" name="文本框 274443"/>
          <p:cNvSpPr txBox="1"/>
          <p:nvPr/>
        </p:nvSpPr>
        <p:spPr>
          <a:xfrm>
            <a:off x="3152775" y="1541463"/>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4445" name="流程图: 文档 274444"/>
          <p:cNvSpPr/>
          <p:nvPr/>
        </p:nvSpPr>
        <p:spPr>
          <a:xfrm>
            <a:off x="1211263" y="61277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4446" name="文本框 274445"/>
          <p:cNvSpPr txBox="1"/>
          <p:nvPr/>
        </p:nvSpPr>
        <p:spPr>
          <a:xfrm>
            <a:off x="1195388" y="657225"/>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送外 维修单</a:t>
            </a:r>
            <a:endParaRPr lang="zh-CN" altLang="en-US" sz="1200" dirty="0">
              <a:latin typeface="Times New Roman" panose="02020603050405020304" charset="0"/>
            </a:endParaRPr>
          </a:p>
        </p:txBody>
      </p:sp>
      <p:sp>
        <p:nvSpPr>
          <p:cNvPr id="274447" name="文本框 274446"/>
          <p:cNvSpPr txBox="1"/>
          <p:nvPr/>
        </p:nvSpPr>
        <p:spPr>
          <a:xfrm>
            <a:off x="1628775" y="592138"/>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4448" name="直接连接符 274447"/>
          <p:cNvSpPr/>
          <p:nvPr/>
        </p:nvSpPr>
        <p:spPr>
          <a:xfrm>
            <a:off x="1676400" y="1724025"/>
            <a:ext cx="1057275" cy="0"/>
          </a:xfrm>
          <a:prstGeom prst="line">
            <a:avLst/>
          </a:prstGeom>
          <a:ln w="9525" cap="flat" cmpd="sng">
            <a:solidFill>
              <a:schemeClr val="tx1"/>
            </a:solidFill>
            <a:prstDash val="solid"/>
            <a:headEnd type="none" w="med" len="med"/>
            <a:tailEnd type="triangle" w="med" len="med"/>
          </a:ln>
        </p:spPr>
      </p:sp>
      <p:sp>
        <p:nvSpPr>
          <p:cNvPr id="274449" name="流程图: 文档 274448"/>
          <p:cNvSpPr/>
          <p:nvPr/>
        </p:nvSpPr>
        <p:spPr>
          <a:xfrm>
            <a:off x="1235075" y="29273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4450" name="文本框 274449"/>
          <p:cNvSpPr txBox="1"/>
          <p:nvPr/>
        </p:nvSpPr>
        <p:spPr>
          <a:xfrm>
            <a:off x="1219200" y="2971800"/>
            <a:ext cx="65722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送外 维修单</a:t>
            </a:r>
            <a:endParaRPr lang="zh-CN" altLang="en-US" sz="1200" dirty="0">
              <a:latin typeface="Times New Roman" panose="02020603050405020304" charset="0"/>
            </a:endParaRPr>
          </a:p>
        </p:txBody>
      </p:sp>
      <p:sp>
        <p:nvSpPr>
          <p:cNvPr id="274451" name="文本框 274450"/>
          <p:cNvSpPr txBox="1"/>
          <p:nvPr/>
        </p:nvSpPr>
        <p:spPr>
          <a:xfrm>
            <a:off x="1652588" y="2906713"/>
            <a:ext cx="304800" cy="244475"/>
          </a:xfrm>
          <a:prstGeom prst="rect">
            <a:avLst/>
          </a:prstGeom>
          <a:noFill/>
          <a:ln w="9525">
            <a:noFill/>
          </a:ln>
        </p:spPr>
        <p:txBody>
          <a:bodyPr>
            <a:spAutoFit/>
          </a:bodyPr>
          <a:p>
            <a:pPr algn="ctr" eaLnBrk="0" hangingPunct="0">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4452" name="直接连接符 274451"/>
          <p:cNvSpPr/>
          <p:nvPr/>
        </p:nvSpPr>
        <p:spPr>
          <a:xfrm flipH="1">
            <a:off x="1841500" y="3124200"/>
            <a:ext cx="609600" cy="0"/>
          </a:xfrm>
          <a:prstGeom prst="line">
            <a:avLst/>
          </a:prstGeom>
          <a:ln w="9525" cap="flat" cmpd="sng">
            <a:solidFill>
              <a:schemeClr val="tx1"/>
            </a:solidFill>
            <a:prstDash val="solid"/>
            <a:headEnd type="none" w="med" len="med"/>
            <a:tailEnd type="triangle" w="med" len="med"/>
          </a:ln>
        </p:spPr>
      </p:sp>
      <p:sp>
        <p:nvSpPr>
          <p:cNvPr id="274453" name="直接连接符 274452"/>
          <p:cNvSpPr/>
          <p:nvPr/>
        </p:nvSpPr>
        <p:spPr>
          <a:xfrm>
            <a:off x="1524000" y="3352800"/>
            <a:ext cx="0" cy="304800"/>
          </a:xfrm>
          <a:prstGeom prst="line">
            <a:avLst/>
          </a:prstGeom>
          <a:ln w="9525" cap="flat" cmpd="sng">
            <a:solidFill>
              <a:schemeClr val="tx1"/>
            </a:solidFill>
            <a:prstDash val="solid"/>
            <a:headEnd type="none" w="med" len="med"/>
            <a:tailEnd type="triangle" w="med" len="med"/>
          </a:ln>
        </p:spPr>
      </p:sp>
      <p:sp>
        <p:nvSpPr>
          <p:cNvPr id="274454" name="文本框 274453"/>
          <p:cNvSpPr txBox="1"/>
          <p:nvPr/>
        </p:nvSpPr>
        <p:spPr>
          <a:xfrm>
            <a:off x="812800" y="3627438"/>
            <a:ext cx="1457325"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报销请款</a:t>
            </a:r>
            <a:endParaRPr lang="zh-CN" altLang="en-US" sz="1200">
              <a:solidFill>
                <a:schemeClr val="accent2"/>
              </a:solidFill>
              <a:latin typeface="Times New Roman" panose="02020603050405020304" charset="0"/>
            </a:endParaRPr>
          </a:p>
        </p:txBody>
      </p:sp>
      <p:sp>
        <p:nvSpPr>
          <p:cNvPr id="274455" name="文本框 274454"/>
          <p:cNvSpPr txBox="1"/>
          <p:nvPr/>
        </p:nvSpPr>
        <p:spPr>
          <a:xfrm>
            <a:off x="990600" y="4495800"/>
            <a:ext cx="4267200" cy="623888"/>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说明：设备、工具等送外维修，返厂时，财务不</a:t>
            </a:r>
            <a:endParaRPr lang="zh-CN" altLang="en-US" sz="1400" dirty="0">
              <a:solidFill>
                <a:srgbClr val="FF3300"/>
              </a:solidFill>
              <a:latin typeface="Times New Roman" panose="02020603050405020304" charset="0"/>
            </a:endParaRPr>
          </a:p>
          <a:p>
            <a:pPr>
              <a:spcBef>
                <a:spcPct val="50000"/>
              </a:spcBef>
            </a:pPr>
            <a:r>
              <a:rPr lang="zh-CN" altLang="en-US" sz="1400" dirty="0">
                <a:solidFill>
                  <a:srgbClr val="FF3300"/>
                </a:solidFill>
                <a:latin typeface="Times New Roman" panose="02020603050405020304" charset="0"/>
              </a:rPr>
              <a:t>　　　作入库记帐，维修费用作当月的修理费记帐。</a:t>
            </a:r>
            <a:endParaRPr lang="zh-CN" altLang="en-US" sz="14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5458" name="流程图: 文档 275457"/>
          <p:cNvSpPr/>
          <p:nvPr/>
        </p:nvSpPr>
        <p:spPr>
          <a:xfrm>
            <a:off x="7439025" y="44497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59" name="流程图: 文档 275458"/>
          <p:cNvSpPr/>
          <p:nvPr/>
        </p:nvSpPr>
        <p:spPr>
          <a:xfrm>
            <a:off x="1130300" y="914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60" name="流程图: 文档 275459"/>
          <p:cNvSpPr/>
          <p:nvPr/>
        </p:nvSpPr>
        <p:spPr>
          <a:xfrm>
            <a:off x="1057275" y="9779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61" name="文本框 275460"/>
          <p:cNvSpPr txBox="1"/>
          <p:nvPr/>
        </p:nvSpPr>
        <p:spPr>
          <a:xfrm>
            <a:off x="0" y="0"/>
            <a:ext cx="428625" cy="3505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内部物资调拨调出签审流程</a:t>
            </a:r>
            <a:endParaRPr lang="zh-CN" altLang="en-US" sz="1600" b="1" dirty="0">
              <a:solidFill>
                <a:schemeClr val="accent2"/>
              </a:solidFill>
              <a:latin typeface="Times New Roman" panose="02020603050405020304" charset="0"/>
            </a:endParaRPr>
          </a:p>
        </p:txBody>
      </p:sp>
      <p:sp>
        <p:nvSpPr>
          <p:cNvPr id="275462" name="直接连接符 275461"/>
          <p:cNvSpPr/>
          <p:nvPr/>
        </p:nvSpPr>
        <p:spPr>
          <a:xfrm flipV="1">
            <a:off x="762000" y="457200"/>
            <a:ext cx="7696200" cy="0"/>
          </a:xfrm>
          <a:prstGeom prst="line">
            <a:avLst/>
          </a:prstGeom>
          <a:ln w="9525" cap="flat" cmpd="sng">
            <a:solidFill>
              <a:schemeClr val="tx1"/>
            </a:solidFill>
            <a:prstDash val="solid"/>
            <a:headEnd type="none" w="med" len="med"/>
            <a:tailEnd type="none" w="med" len="med"/>
          </a:ln>
        </p:spPr>
      </p:sp>
      <p:sp>
        <p:nvSpPr>
          <p:cNvPr id="275463" name="文本框 275462"/>
          <p:cNvSpPr txBox="1"/>
          <p:nvPr/>
        </p:nvSpPr>
        <p:spPr>
          <a:xfrm>
            <a:off x="914400" y="180975"/>
            <a:ext cx="10668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调入单位</a:t>
            </a:r>
            <a:endParaRPr lang="zh-CN" altLang="en-US" sz="1600">
              <a:latin typeface="Times New Roman" panose="02020603050405020304" charset="0"/>
            </a:endParaRPr>
          </a:p>
        </p:txBody>
      </p:sp>
      <p:sp>
        <p:nvSpPr>
          <p:cNvPr id="275464" name="文本框 275463"/>
          <p:cNvSpPr txBox="1"/>
          <p:nvPr/>
        </p:nvSpPr>
        <p:spPr>
          <a:xfrm>
            <a:off x="2543175" y="180975"/>
            <a:ext cx="12192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总调度室</a:t>
            </a:r>
            <a:endParaRPr lang="zh-CN" altLang="en-US" sz="1600">
              <a:latin typeface="Times New Roman" panose="02020603050405020304" charset="0"/>
            </a:endParaRPr>
          </a:p>
        </p:txBody>
      </p:sp>
      <p:sp>
        <p:nvSpPr>
          <p:cNvPr id="275465" name="文本框 275464"/>
          <p:cNvSpPr txBox="1"/>
          <p:nvPr/>
        </p:nvSpPr>
        <p:spPr>
          <a:xfrm>
            <a:off x="3962400" y="168275"/>
            <a:ext cx="15240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调出单位仓库</a:t>
            </a:r>
            <a:endParaRPr lang="zh-CN" altLang="en-US" sz="1600">
              <a:latin typeface="Times New Roman" panose="02020603050405020304" charset="0"/>
            </a:endParaRPr>
          </a:p>
        </p:txBody>
      </p:sp>
      <p:sp>
        <p:nvSpPr>
          <p:cNvPr id="275466" name="文本框 275465"/>
          <p:cNvSpPr txBox="1"/>
          <p:nvPr/>
        </p:nvSpPr>
        <p:spPr>
          <a:xfrm>
            <a:off x="977900" y="1803400"/>
            <a:ext cx="838200" cy="274638"/>
          </a:xfrm>
          <a:prstGeom prst="rect">
            <a:avLst/>
          </a:prstGeom>
          <a:noFill/>
          <a:ln w="9525">
            <a:noFill/>
          </a:ln>
        </p:spPr>
        <p:txBody>
          <a:bodyPr>
            <a:spAutoFit/>
          </a:bodyPr>
          <a:p>
            <a:pPr>
              <a:spcBef>
                <a:spcPct val="50000"/>
              </a:spcBef>
            </a:pPr>
            <a:r>
              <a:rPr lang="zh-CN" altLang="en-US" sz="1200" dirty="0">
                <a:solidFill>
                  <a:srgbClr val="0033CC"/>
                </a:solidFill>
                <a:latin typeface="Times New Roman" panose="02020603050405020304" charset="0"/>
              </a:rPr>
              <a:t>经理签审</a:t>
            </a:r>
            <a:endParaRPr lang="zh-CN" altLang="en-US" sz="1200">
              <a:solidFill>
                <a:srgbClr val="FF0000"/>
              </a:solidFill>
              <a:latin typeface="Times New Roman" panose="02020603050405020304" charset="0"/>
            </a:endParaRPr>
          </a:p>
        </p:txBody>
      </p:sp>
      <p:sp>
        <p:nvSpPr>
          <p:cNvPr id="275467" name="流程图: 文档 275466"/>
          <p:cNvSpPr/>
          <p:nvPr/>
        </p:nvSpPr>
        <p:spPr>
          <a:xfrm>
            <a:off x="993775" y="10287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68" name="文本框 275467"/>
          <p:cNvSpPr txBox="1"/>
          <p:nvPr/>
        </p:nvSpPr>
        <p:spPr>
          <a:xfrm>
            <a:off x="1371600" y="11652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469" name="流程图: 文档 275468"/>
          <p:cNvSpPr/>
          <p:nvPr/>
        </p:nvSpPr>
        <p:spPr>
          <a:xfrm>
            <a:off x="939800" y="10795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70" name="流程图: 文档 275469"/>
          <p:cNvSpPr/>
          <p:nvPr/>
        </p:nvSpPr>
        <p:spPr>
          <a:xfrm>
            <a:off x="889000" y="11303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71" name="流程图: 文档 275470"/>
          <p:cNvSpPr/>
          <p:nvPr/>
        </p:nvSpPr>
        <p:spPr>
          <a:xfrm>
            <a:off x="838200" y="11811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5472" name="文本框 275471"/>
          <p:cNvSpPr txBox="1"/>
          <p:nvPr/>
        </p:nvSpPr>
        <p:spPr>
          <a:xfrm>
            <a:off x="800100" y="1165225"/>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申请单</a:t>
            </a:r>
            <a:endParaRPr lang="zh-CN" altLang="en-US" sz="1200" dirty="0">
              <a:latin typeface="Times New Roman" panose="02020603050405020304" charset="0"/>
            </a:endParaRPr>
          </a:p>
        </p:txBody>
      </p:sp>
      <p:sp>
        <p:nvSpPr>
          <p:cNvPr id="275473" name="文本框 275472"/>
          <p:cNvSpPr txBox="1"/>
          <p:nvPr/>
        </p:nvSpPr>
        <p:spPr>
          <a:xfrm>
            <a:off x="1371600" y="1165225"/>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474" name="文本框 275473"/>
          <p:cNvSpPr txBox="1"/>
          <p:nvPr/>
        </p:nvSpPr>
        <p:spPr>
          <a:xfrm>
            <a:off x="1693863" y="858838"/>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275475" name="直接连接符 275474"/>
          <p:cNvSpPr/>
          <p:nvPr/>
        </p:nvSpPr>
        <p:spPr>
          <a:xfrm>
            <a:off x="1371600" y="1562100"/>
            <a:ext cx="0" cy="290513"/>
          </a:xfrm>
          <a:prstGeom prst="line">
            <a:avLst/>
          </a:prstGeom>
          <a:ln w="9525" cap="flat" cmpd="sng">
            <a:solidFill>
              <a:schemeClr val="tx1"/>
            </a:solidFill>
            <a:prstDash val="solid"/>
            <a:headEnd type="none" w="med" len="med"/>
            <a:tailEnd type="triangle" w="med" len="med"/>
          </a:ln>
        </p:spPr>
      </p:sp>
      <p:sp>
        <p:nvSpPr>
          <p:cNvPr id="275476" name="文本框 275475"/>
          <p:cNvSpPr txBox="1"/>
          <p:nvPr/>
        </p:nvSpPr>
        <p:spPr>
          <a:xfrm>
            <a:off x="5918200" y="5289550"/>
            <a:ext cx="685800" cy="274638"/>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记帐</a:t>
            </a:r>
            <a:endParaRPr lang="zh-CN" altLang="en-US" sz="1200">
              <a:solidFill>
                <a:srgbClr val="FF0000"/>
              </a:solidFill>
              <a:latin typeface="Times New Roman" panose="02020603050405020304" charset="0"/>
            </a:endParaRPr>
          </a:p>
        </p:txBody>
      </p:sp>
      <p:sp>
        <p:nvSpPr>
          <p:cNvPr id="275477" name="文本框 275476"/>
          <p:cNvSpPr txBox="1"/>
          <p:nvPr/>
        </p:nvSpPr>
        <p:spPr>
          <a:xfrm>
            <a:off x="4243388" y="3563938"/>
            <a:ext cx="8382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仓库提货保管签字</a:t>
            </a:r>
            <a:endParaRPr lang="zh-CN" altLang="en-US" sz="1200">
              <a:solidFill>
                <a:schemeClr val="accent2"/>
              </a:solidFill>
              <a:latin typeface="Times New Roman" panose="02020603050405020304" charset="0"/>
            </a:endParaRPr>
          </a:p>
        </p:txBody>
      </p:sp>
      <p:sp>
        <p:nvSpPr>
          <p:cNvPr id="275478" name="椭圆 275477"/>
          <p:cNvSpPr/>
          <p:nvPr/>
        </p:nvSpPr>
        <p:spPr>
          <a:xfrm>
            <a:off x="4505325" y="4043363"/>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75479" name="文本框 275478"/>
          <p:cNvSpPr txBox="1"/>
          <p:nvPr/>
        </p:nvSpPr>
        <p:spPr>
          <a:xfrm>
            <a:off x="4521200" y="4043363"/>
            <a:ext cx="304800" cy="274637"/>
          </a:xfrm>
          <a:prstGeom prst="rect">
            <a:avLst/>
          </a:prstGeom>
          <a:noFill/>
          <a:ln w="9525">
            <a:noFill/>
          </a:ln>
        </p:spPr>
        <p:txBody>
          <a:bodyPr>
            <a:spAutoFit/>
          </a:bodyPr>
          <a:p>
            <a:pPr>
              <a:spcBef>
                <a:spcPct val="50000"/>
              </a:spcBef>
            </a:pPr>
            <a:r>
              <a:rPr lang="zh-CN" altLang="en-US" sz="1200">
                <a:latin typeface="Times New Roman" panose="02020603050405020304" charset="0"/>
              </a:rPr>
              <a:t>货</a:t>
            </a:r>
            <a:endParaRPr lang="zh-CN" altLang="en-US">
              <a:latin typeface="Times New Roman" panose="02020603050405020304" charset="0"/>
            </a:endParaRPr>
          </a:p>
        </p:txBody>
      </p:sp>
      <p:sp>
        <p:nvSpPr>
          <p:cNvPr id="275480" name="文本框 275479"/>
          <p:cNvSpPr txBox="1"/>
          <p:nvPr/>
        </p:nvSpPr>
        <p:spPr>
          <a:xfrm>
            <a:off x="923925" y="457200"/>
            <a:ext cx="1133475" cy="457200"/>
          </a:xfrm>
          <a:prstGeom prst="rect">
            <a:avLst/>
          </a:prstGeom>
          <a:noFill/>
          <a:ln w="9525">
            <a:noFill/>
          </a:ln>
        </p:spPr>
        <p:txBody>
          <a:bodyPr>
            <a:spAutoFit/>
          </a:bodyPr>
          <a:p>
            <a:pPr>
              <a:spcBef>
                <a:spcPct val="50000"/>
              </a:spcBef>
            </a:pPr>
            <a:r>
              <a:rPr lang="zh-CN" altLang="en-US" sz="1200" dirty="0">
                <a:solidFill>
                  <a:srgbClr val="0033CC"/>
                </a:solidFill>
                <a:latin typeface="Times New Roman" panose="02020603050405020304" charset="0"/>
              </a:rPr>
              <a:t>经办人员填写调拨申请单</a:t>
            </a:r>
            <a:endParaRPr lang="zh-CN" altLang="en-US" sz="1200">
              <a:solidFill>
                <a:srgbClr val="FF0000"/>
              </a:solidFill>
              <a:latin typeface="Times New Roman" panose="02020603050405020304" charset="0"/>
            </a:endParaRPr>
          </a:p>
        </p:txBody>
      </p:sp>
      <p:sp>
        <p:nvSpPr>
          <p:cNvPr id="275481" name="流程图: 文档 275480"/>
          <p:cNvSpPr/>
          <p:nvPr/>
        </p:nvSpPr>
        <p:spPr>
          <a:xfrm>
            <a:off x="2806700" y="15113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82" name="流程图: 文档 275481"/>
          <p:cNvSpPr/>
          <p:nvPr/>
        </p:nvSpPr>
        <p:spPr>
          <a:xfrm>
            <a:off x="2733675" y="15748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83" name="文本框 275482"/>
          <p:cNvSpPr txBox="1"/>
          <p:nvPr/>
        </p:nvSpPr>
        <p:spPr>
          <a:xfrm>
            <a:off x="2336800" y="2400300"/>
            <a:ext cx="1473200" cy="274638"/>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审核安排物资调拨</a:t>
            </a:r>
            <a:endParaRPr lang="zh-CN" altLang="en-US" sz="1200">
              <a:solidFill>
                <a:srgbClr val="FF0000"/>
              </a:solidFill>
              <a:latin typeface="Times New Roman" panose="02020603050405020304" charset="0"/>
            </a:endParaRPr>
          </a:p>
        </p:txBody>
      </p:sp>
      <p:sp>
        <p:nvSpPr>
          <p:cNvPr id="275484" name="流程图: 文档 275483"/>
          <p:cNvSpPr/>
          <p:nvPr/>
        </p:nvSpPr>
        <p:spPr>
          <a:xfrm>
            <a:off x="2670175" y="16256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85" name="文本框 275484"/>
          <p:cNvSpPr txBox="1"/>
          <p:nvPr/>
        </p:nvSpPr>
        <p:spPr>
          <a:xfrm>
            <a:off x="3048000" y="17621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486" name="流程图: 文档 275485"/>
          <p:cNvSpPr/>
          <p:nvPr/>
        </p:nvSpPr>
        <p:spPr>
          <a:xfrm>
            <a:off x="2616200" y="1676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87" name="流程图: 文档 275486"/>
          <p:cNvSpPr/>
          <p:nvPr/>
        </p:nvSpPr>
        <p:spPr>
          <a:xfrm>
            <a:off x="2565400" y="1727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88" name="流程图: 文档 275487"/>
          <p:cNvSpPr/>
          <p:nvPr/>
        </p:nvSpPr>
        <p:spPr>
          <a:xfrm>
            <a:off x="2514600" y="17780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5489" name="文本框 275488"/>
          <p:cNvSpPr txBox="1"/>
          <p:nvPr/>
        </p:nvSpPr>
        <p:spPr>
          <a:xfrm>
            <a:off x="2476500" y="1762125"/>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申请单</a:t>
            </a:r>
            <a:endParaRPr lang="zh-CN" altLang="en-US" sz="1200" dirty="0">
              <a:latin typeface="Times New Roman" panose="02020603050405020304" charset="0"/>
            </a:endParaRPr>
          </a:p>
        </p:txBody>
      </p:sp>
      <p:sp>
        <p:nvSpPr>
          <p:cNvPr id="275490" name="文本框 275489"/>
          <p:cNvSpPr txBox="1"/>
          <p:nvPr/>
        </p:nvSpPr>
        <p:spPr>
          <a:xfrm>
            <a:off x="3048000" y="1762125"/>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491" name="文本框 275490"/>
          <p:cNvSpPr txBox="1"/>
          <p:nvPr/>
        </p:nvSpPr>
        <p:spPr>
          <a:xfrm>
            <a:off x="3370263" y="1455738"/>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275492" name="直接连接符 275491"/>
          <p:cNvSpPr/>
          <p:nvPr/>
        </p:nvSpPr>
        <p:spPr>
          <a:xfrm>
            <a:off x="3048000" y="2159000"/>
            <a:ext cx="0" cy="290513"/>
          </a:xfrm>
          <a:prstGeom prst="line">
            <a:avLst/>
          </a:prstGeom>
          <a:ln w="9525" cap="flat" cmpd="sng">
            <a:solidFill>
              <a:schemeClr val="tx1"/>
            </a:solidFill>
            <a:prstDash val="solid"/>
            <a:headEnd type="none" w="med" len="med"/>
            <a:tailEnd type="triangle" w="med" len="med"/>
          </a:ln>
        </p:spPr>
      </p:sp>
      <p:sp>
        <p:nvSpPr>
          <p:cNvPr id="275493" name="文本框 275492"/>
          <p:cNvSpPr txBox="1"/>
          <p:nvPr/>
        </p:nvSpPr>
        <p:spPr>
          <a:xfrm>
            <a:off x="2336800" y="2921000"/>
            <a:ext cx="1473200" cy="274638"/>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总调度长签审</a:t>
            </a:r>
            <a:endParaRPr lang="zh-CN" altLang="en-US" sz="1200">
              <a:solidFill>
                <a:srgbClr val="FF0000"/>
              </a:solidFill>
              <a:latin typeface="Times New Roman" panose="02020603050405020304" charset="0"/>
            </a:endParaRPr>
          </a:p>
        </p:txBody>
      </p:sp>
      <p:sp>
        <p:nvSpPr>
          <p:cNvPr id="275494" name="直接连接符 275493"/>
          <p:cNvSpPr/>
          <p:nvPr/>
        </p:nvSpPr>
        <p:spPr>
          <a:xfrm>
            <a:off x="3048000" y="2679700"/>
            <a:ext cx="0" cy="290513"/>
          </a:xfrm>
          <a:prstGeom prst="line">
            <a:avLst/>
          </a:prstGeom>
          <a:ln w="9525" cap="flat" cmpd="sng">
            <a:solidFill>
              <a:schemeClr val="tx1"/>
            </a:solidFill>
            <a:prstDash val="solid"/>
            <a:headEnd type="none" w="med" len="med"/>
            <a:tailEnd type="triangle" w="med" len="med"/>
          </a:ln>
        </p:spPr>
      </p:sp>
      <p:sp>
        <p:nvSpPr>
          <p:cNvPr id="275495" name="直接连接符 275494"/>
          <p:cNvSpPr/>
          <p:nvPr/>
        </p:nvSpPr>
        <p:spPr>
          <a:xfrm>
            <a:off x="1752600" y="1981200"/>
            <a:ext cx="762000" cy="0"/>
          </a:xfrm>
          <a:prstGeom prst="line">
            <a:avLst/>
          </a:prstGeom>
          <a:ln w="9525" cap="flat" cmpd="sng">
            <a:solidFill>
              <a:schemeClr val="tx1"/>
            </a:solidFill>
            <a:prstDash val="solid"/>
            <a:headEnd type="none" w="med" len="med"/>
            <a:tailEnd type="triangle" w="med" len="med"/>
          </a:ln>
        </p:spPr>
      </p:sp>
      <p:sp>
        <p:nvSpPr>
          <p:cNvPr id="275496" name="流程图: 文档 275495"/>
          <p:cNvSpPr/>
          <p:nvPr/>
        </p:nvSpPr>
        <p:spPr>
          <a:xfrm>
            <a:off x="4406900" y="26955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97" name="流程图: 文档 275496"/>
          <p:cNvSpPr/>
          <p:nvPr/>
        </p:nvSpPr>
        <p:spPr>
          <a:xfrm>
            <a:off x="4333875" y="27590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98" name="流程图: 文档 275497"/>
          <p:cNvSpPr/>
          <p:nvPr/>
        </p:nvSpPr>
        <p:spPr>
          <a:xfrm>
            <a:off x="4270375" y="28098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499" name="文本框 275498"/>
          <p:cNvSpPr txBox="1"/>
          <p:nvPr/>
        </p:nvSpPr>
        <p:spPr>
          <a:xfrm>
            <a:off x="4648200" y="2946400"/>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500" name="流程图: 文档 275499"/>
          <p:cNvSpPr/>
          <p:nvPr/>
        </p:nvSpPr>
        <p:spPr>
          <a:xfrm>
            <a:off x="4216400" y="28606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501" name="流程图: 文档 275500"/>
          <p:cNvSpPr/>
          <p:nvPr/>
        </p:nvSpPr>
        <p:spPr>
          <a:xfrm>
            <a:off x="4165600" y="29114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502" name="流程图: 文档 275501"/>
          <p:cNvSpPr/>
          <p:nvPr/>
        </p:nvSpPr>
        <p:spPr>
          <a:xfrm>
            <a:off x="4114800" y="29622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5503" name="文本框 275502"/>
          <p:cNvSpPr txBox="1"/>
          <p:nvPr/>
        </p:nvSpPr>
        <p:spPr>
          <a:xfrm>
            <a:off x="4076700" y="2946400"/>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申请单</a:t>
            </a:r>
            <a:endParaRPr lang="zh-CN" altLang="en-US" sz="1200" dirty="0">
              <a:latin typeface="Times New Roman" panose="02020603050405020304" charset="0"/>
            </a:endParaRPr>
          </a:p>
        </p:txBody>
      </p:sp>
      <p:sp>
        <p:nvSpPr>
          <p:cNvPr id="275504" name="文本框 275503"/>
          <p:cNvSpPr txBox="1"/>
          <p:nvPr/>
        </p:nvSpPr>
        <p:spPr>
          <a:xfrm>
            <a:off x="4648200" y="2946400"/>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505" name="文本框 275504"/>
          <p:cNvSpPr txBox="1"/>
          <p:nvPr/>
        </p:nvSpPr>
        <p:spPr>
          <a:xfrm>
            <a:off x="4970463" y="2640013"/>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275506" name="直接连接符 275505"/>
          <p:cNvSpPr/>
          <p:nvPr/>
        </p:nvSpPr>
        <p:spPr>
          <a:xfrm>
            <a:off x="4648200" y="3343275"/>
            <a:ext cx="0" cy="290513"/>
          </a:xfrm>
          <a:prstGeom prst="line">
            <a:avLst/>
          </a:prstGeom>
          <a:ln w="9525" cap="flat" cmpd="sng">
            <a:solidFill>
              <a:schemeClr val="tx1"/>
            </a:solidFill>
            <a:prstDash val="solid"/>
            <a:headEnd type="none" w="med" len="med"/>
            <a:tailEnd type="triangle" w="med" len="med"/>
          </a:ln>
        </p:spPr>
      </p:sp>
      <p:sp>
        <p:nvSpPr>
          <p:cNvPr id="275507" name="直接连接符 275506"/>
          <p:cNvSpPr/>
          <p:nvPr/>
        </p:nvSpPr>
        <p:spPr>
          <a:xfrm>
            <a:off x="3657600" y="3086100"/>
            <a:ext cx="457200" cy="0"/>
          </a:xfrm>
          <a:prstGeom prst="line">
            <a:avLst/>
          </a:prstGeom>
          <a:ln w="9525" cap="flat" cmpd="sng">
            <a:solidFill>
              <a:schemeClr val="tx1"/>
            </a:solidFill>
            <a:prstDash val="solid"/>
            <a:headEnd type="none" w="med" len="med"/>
            <a:tailEnd type="triangle" w="med" len="med"/>
          </a:ln>
        </p:spPr>
      </p:sp>
      <p:sp>
        <p:nvSpPr>
          <p:cNvPr id="275508" name="文本框 275507"/>
          <p:cNvSpPr txBox="1"/>
          <p:nvPr/>
        </p:nvSpPr>
        <p:spPr>
          <a:xfrm>
            <a:off x="5562600" y="158750"/>
            <a:ext cx="15240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调出单位财务</a:t>
            </a:r>
            <a:endParaRPr lang="zh-CN" altLang="en-US" sz="1600">
              <a:latin typeface="Times New Roman" panose="02020603050405020304" charset="0"/>
            </a:endParaRPr>
          </a:p>
        </p:txBody>
      </p:sp>
      <p:sp>
        <p:nvSpPr>
          <p:cNvPr id="275509" name="文本框 275508"/>
          <p:cNvSpPr txBox="1"/>
          <p:nvPr/>
        </p:nvSpPr>
        <p:spPr>
          <a:xfrm>
            <a:off x="7010400" y="158750"/>
            <a:ext cx="15240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调出单位门卫</a:t>
            </a:r>
            <a:endParaRPr lang="zh-CN" altLang="en-US" sz="1600">
              <a:latin typeface="Times New Roman" panose="02020603050405020304" charset="0"/>
            </a:endParaRPr>
          </a:p>
        </p:txBody>
      </p:sp>
      <p:sp>
        <p:nvSpPr>
          <p:cNvPr id="275510" name="直接连接符 275509"/>
          <p:cNvSpPr/>
          <p:nvPr/>
        </p:nvSpPr>
        <p:spPr>
          <a:xfrm>
            <a:off x="4800600" y="4208463"/>
            <a:ext cx="2895600" cy="0"/>
          </a:xfrm>
          <a:prstGeom prst="line">
            <a:avLst/>
          </a:prstGeom>
          <a:ln w="9525" cap="flat" cmpd="sng">
            <a:solidFill>
              <a:schemeClr val="tx1"/>
            </a:solidFill>
            <a:prstDash val="solid"/>
            <a:headEnd type="none" w="med" len="med"/>
            <a:tailEnd type="none" w="med" len="med"/>
          </a:ln>
        </p:spPr>
      </p:sp>
      <p:sp>
        <p:nvSpPr>
          <p:cNvPr id="275511" name="流程图: 文档 275510"/>
          <p:cNvSpPr/>
          <p:nvPr/>
        </p:nvSpPr>
        <p:spPr>
          <a:xfrm>
            <a:off x="5905500" y="4605338"/>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5512" name="文本框 275511"/>
          <p:cNvSpPr txBox="1"/>
          <p:nvPr/>
        </p:nvSpPr>
        <p:spPr>
          <a:xfrm>
            <a:off x="5867400" y="4589463"/>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出库单</a:t>
            </a:r>
            <a:endParaRPr lang="zh-CN" altLang="en-US" sz="1200" dirty="0">
              <a:latin typeface="Times New Roman" panose="02020603050405020304" charset="0"/>
            </a:endParaRPr>
          </a:p>
        </p:txBody>
      </p:sp>
      <p:sp>
        <p:nvSpPr>
          <p:cNvPr id="275513" name="文本框 275512"/>
          <p:cNvSpPr txBox="1"/>
          <p:nvPr/>
        </p:nvSpPr>
        <p:spPr>
          <a:xfrm>
            <a:off x="6438900" y="4589463"/>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4</a:t>
            </a:r>
            <a:endParaRPr lang="en-US" altLang="zh-CN" sz="1000">
              <a:latin typeface="Times New Roman" panose="02020603050405020304" charset="0"/>
            </a:endParaRPr>
          </a:p>
        </p:txBody>
      </p:sp>
      <p:sp>
        <p:nvSpPr>
          <p:cNvPr id="275514" name="直接连接符 275513"/>
          <p:cNvSpPr/>
          <p:nvPr/>
        </p:nvSpPr>
        <p:spPr>
          <a:xfrm>
            <a:off x="6248400" y="4208463"/>
            <a:ext cx="0" cy="381000"/>
          </a:xfrm>
          <a:prstGeom prst="line">
            <a:avLst/>
          </a:prstGeom>
          <a:ln w="9525" cap="flat" cmpd="sng">
            <a:solidFill>
              <a:schemeClr val="tx1"/>
            </a:solidFill>
            <a:prstDash val="solid"/>
            <a:headEnd type="none" w="med" len="med"/>
            <a:tailEnd type="triangle" w="med" len="med"/>
          </a:ln>
        </p:spPr>
      </p:sp>
      <p:sp>
        <p:nvSpPr>
          <p:cNvPr id="275515" name="文本框 275514"/>
          <p:cNvSpPr txBox="1"/>
          <p:nvPr/>
        </p:nvSpPr>
        <p:spPr>
          <a:xfrm>
            <a:off x="7772400" y="4637088"/>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516" name="流程图: 文档 275515"/>
          <p:cNvSpPr/>
          <p:nvPr/>
        </p:nvSpPr>
        <p:spPr>
          <a:xfrm>
            <a:off x="7366000" y="45386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517" name="流程图: 文档 275516"/>
          <p:cNvSpPr/>
          <p:nvPr/>
        </p:nvSpPr>
        <p:spPr>
          <a:xfrm>
            <a:off x="7289800" y="46021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5518" name="流程图: 文档 275517"/>
          <p:cNvSpPr/>
          <p:nvPr/>
        </p:nvSpPr>
        <p:spPr>
          <a:xfrm>
            <a:off x="7239000" y="4652963"/>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5519" name="文本框 275518"/>
          <p:cNvSpPr txBox="1"/>
          <p:nvPr/>
        </p:nvSpPr>
        <p:spPr>
          <a:xfrm>
            <a:off x="7200900" y="4637088"/>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申请单</a:t>
            </a:r>
            <a:endParaRPr lang="zh-CN" altLang="en-US" sz="1200" dirty="0">
              <a:latin typeface="Times New Roman" panose="02020603050405020304" charset="0"/>
            </a:endParaRPr>
          </a:p>
        </p:txBody>
      </p:sp>
      <p:sp>
        <p:nvSpPr>
          <p:cNvPr id="275520" name="文本框 275519"/>
          <p:cNvSpPr txBox="1"/>
          <p:nvPr/>
        </p:nvSpPr>
        <p:spPr>
          <a:xfrm>
            <a:off x="7772400" y="4637088"/>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5521" name="直接连接符 275520"/>
          <p:cNvSpPr/>
          <p:nvPr/>
        </p:nvSpPr>
        <p:spPr>
          <a:xfrm>
            <a:off x="6248400" y="5048250"/>
            <a:ext cx="0" cy="290513"/>
          </a:xfrm>
          <a:prstGeom prst="line">
            <a:avLst/>
          </a:prstGeom>
          <a:ln w="9525" cap="flat" cmpd="sng">
            <a:solidFill>
              <a:schemeClr val="tx1"/>
            </a:solidFill>
            <a:prstDash val="solid"/>
            <a:headEnd type="none" w="med" len="med"/>
            <a:tailEnd type="triangle" w="med" len="med"/>
          </a:ln>
        </p:spPr>
      </p:sp>
      <p:sp>
        <p:nvSpPr>
          <p:cNvPr id="275522" name="文本框 275521"/>
          <p:cNvSpPr txBox="1"/>
          <p:nvPr/>
        </p:nvSpPr>
        <p:spPr>
          <a:xfrm>
            <a:off x="7937500" y="4500563"/>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75523" name="文本框 275522"/>
          <p:cNvSpPr txBox="1"/>
          <p:nvPr/>
        </p:nvSpPr>
        <p:spPr>
          <a:xfrm>
            <a:off x="8001000" y="4398963"/>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275524" name="直接连接符 275523"/>
          <p:cNvSpPr/>
          <p:nvPr/>
        </p:nvSpPr>
        <p:spPr>
          <a:xfrm>
            <a:off x="7696200" y="4208463"/>
            <a:ext cx="0" cy="228600"/>
          </a:xfrm>
          <a:prstGeom prst="line">
            <a:avLst/>
          </a:prstGeom>
          <a:ln w="9525" cap="flat" cmpd="sng">
            <a:solidFill>
              <a:schemeClr val="tx1"/>
            </a:solidFill>
            <a:prstDash val="solid"/>
            <a:headEnd type="none" w="med" len="med"/>
            <a:tailEnd type="triangle" w="med" len="med"/>
          </a:ln>
        </p:spPr>
      </p:sp>
      <p:sp>
        <p:nvSpPr>
          <p:cNvPr id="275525" name="椭圆 275524"/>
          <p:cNvSpPr/>
          <p:nvPr/>
        </p:nvSpPr>
        <p:spPr>
          <a:xfrm>
            <a:off x="7527925" y="5148263"/>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75526" name="文本框 275525"/>
          <p:cNvSpPr txBox="1"/>
          <p:nvPr/>
        </p:nvSpPr>
        <p:spPr>
          <a:xfrm>
            <a:off x="7543800" y="5148263"/>
            <a:ext cx="304800" cy="274637"/>
          </a:xfrm>
          <a:prstGeom prst="rect">
            <a:avLst/>
          </a:prstGeom>
          <a:noFill/>
          <a:ln w="9525">
            <a:noFill/>
          </a:ln>
        </p:spPr>
        <p:txBody>
          <a:bodyPr>
            <a:spAutoFit/>
          </a:bodyPr>
          <a:p>
            <a:pPr>
              <a:spcBef>
                <a:spcPct val="50000"/>
              </a:spcBef>
            </a:pPr>
            <a:r>
              <a:rPr lang="zh-CN" altLang="en-US" sz="1200">
                <a:latin typeface="Times New Roman" panose="02020603050405020304" charset="0"/>
              </a:rPr>
              <a:t>货</a:t>
            </a:r>
            <a:endParaRPr lang="zh-CN" altLang="en-US">
              <a:latin typeface="Times New Roman" panose="02020603050405020304" charset="0"/>
            </a:endParaRPr>
          </a:p>
        </p:txBody>
      </p:sp>
      <p:sp>
        <p:nvSpPr>
          <p:cNvPr id="275527" name="文本框 275526"/>
          <p:cNvSpPr txBox="1"/>
          <p:nvPr/>
        </p:nvSpPr>
        <p:spPr>
          <a:xfrm>
            <a:off x="7353300" y="5694363"/>
            <a:ext cx="685800" cy="274637"/>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出门</a:t>
            </a:r>
            <a:endParaRPr lang="zh-CN" altLang="en-US" sz="1200">
              <a:solidFill>
                <a:srgbClr val="FF0000"/>
              </a:solidFill>
              <a:latin typeface="Times New Roman" panose="02020603050405020304" charset="0"/>
            </a:endParaRPr>
          </a:p>
        </p:txBody>
      </p:sp>
      <p:sp>
        <p:nvSpPr>
          <p:cNvPr id="275528" name="直接连接符 275527"/>
          <p:cNvSpPr/>
          <p:nvPr/>
        </p:nvSpPr>
        <p:spPr>
          <a:xfrm>
            <a:off x="7696200" y="5453063"/>
            <a:ext cx="0" cy="290512"/>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482" name="直接连接符 276481"/>
          <p:cNvSpPr/>
          <p:nvPr/>
        </p:nvSpPr>
        <p:spPr>
          <a:xfrm>
            <a:off x="990600" y="457200"/>
            <a:ext cx="4572000" cy="0"/>
          </a:xfrm>
          <a:prstGeom prst="line">
            <a:avLst/>
          </a:prstGeom>
          <a:ln w="9525" cap="flat" cmpd="sng">
            <a:solidFill>
              <a:schemeClr val="tx1"/>
            </a:solidFill>
            <a:prstDash val="solid"/>
            <a:headEnd type="none" w="med" len="med"/>
            <a:tailEnd type="none" w="med" len="med"/>
          </a:ln>
        </p:spPr>
      </p:sp>
      <p:sp>
        <p:nvSpPr>
          <p:cNvPr id="276483" name="文本框 276482"/>
          <p:cNvSpPr txBox="1"/>
          <p:nvPr/>
        </p:nvSpPr>
        <p:spPr>
          <a:xfrm>
            <a:off x="0" y="0"/>
            <a:ext cx="428625" cy="31242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内部物资调拨调入签审流程</a:t>
            </a:r>
            <a:endParaRPr lang="zh-CN" altLang="en-US" sz="1600" b="1" dirty="0">
              <a:solidFill>
                <a:schemeClr val="accent2"/>
              </a:solidFill>
              <a:latin typeface="Times New Roman" panose="02020603050405020304" charset="0"/>
            </a:endParaRPr>
          </a:p>
        </p:txBody>
      </p:sp>
      <p:sp>
        <p:nvSpPr>
          <p:cNvPr id="276484" name="文本框 276483"/>
          <p:cNvSpPr txBox="1"/>
          <p:nvPr/>
        </p:nvSpPr>
        <p:spPr>
          <a:xfrm>
            <a:off x="1095375" y="180975"/>
            <a:ext cx="12192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总调度室</a:t>
            </a:r>
            <a:endParaRPr lang="zh-CN" altLang="en-US" sz="1600">
              <a:latin typeface="Times New Roman" panose="02020603050405020304" charset="0"/>
            </a:endParaRPr>
          </a:p>
        </p:txBody>
      </p:sp>
      <p:sp>
        <p:nvSpPr>
          <p:cNvPr id="276485" name="文本框 276484"/>
          <p:cNvSpPr txBox="1"/>
          <p:nvPr/>
        </p:nvSpPr>
        <p:spPr>
          <a:xfrm>
            <a:off x="2514600" y="168275"/>
            <a:ext cx="15240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调入单位仓库</a:t>
            </a:r>
            <a:endParaRPr lang="zh-CN" altLang="en-US" sz="1600">
              <a:latin typeface="Times New Roman" panose="02020603050405020304" charset="0"/>
            </a:endParaRPr>
          </a:p>
        </p:txBody>
      </p:sp>
      <p:sp>
        <p:nvSpPr>
          <p:cNvPr id="276486" name="文本框 276485"/>
          <p:cNvSpPr txBox="1"/>
          <p:nvPr/>
        </p:nvSpPr>
        <p:spPr>
          <a:xfrm>
            <a:off x="2425700" y="1905000"/>
            <a:ext cx="1562100" cy="639763"/>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保管员按调拨单计量、验质后，保管员在调拨单上签字入库</a:t>
            </a:r>
            <a:endParaRPr lang="zh-CN" altLang="en-US" sz="1200">
              <a:solidFill>
                <a:srgbClr val="FF0000"/>
              </a:solidFill>
              <a:latin typeface="Times New Roman" panose="02020603050405020304" charset="0"/>
            </a:endParaRPr>
          </a:p>
        </p:txBody>
      </p:sp>
      <p:sp>
        <p:nvSpPr>
          <p:cNvPr id="276487" name="文本框 276486"/>
          <p:cNvSpPr txBox="1"/>
          <p:nvPr/>
        </p:nvSpPr>
        <p:spPr>
          <a:xfrm>
            <a:off x="4114800" y="158750"/>
            <a:ext cx="1524000" cy="336550"/>
          </a:xfrm>
          <a:prstGeom prst="rect">
            <a:avLst/>
          </a:prstGeom>
          <a:noFill/>
          <a:ln w="9525">
            <a:noFill/>
          </a:ln>
        </p:spPr>
        <p:txBody>
          <a:bodyPr>
            <a:spAutoFit/>
          </a:bodyPr>
          <a:p>
            <a:pPr>
              <a:spcBef>
                <a:spcPct val="50000"/>
              </a:spcBef>
            </a:pPr>
            <a:r>
              <a:rPr lang="zh-CN" altLang="en-US" sz="1600" dirty="0">
                <a:latin typeface="Times New Roman" panose="02020603050405020304" charset="0"/>
              </a:rPr>
              <a:t>调入单位财务</a:t>
            </a:r>
            <a:endParaRPr lang="zh-CN" altLang="en-US" sz="1600">
              <a:latin typeface="Times New Roman" panose="02020603050405020304" charset="0"/>
            </a:endParaRPr>
          </a:p>
        </p:txBody>
      </p:sp>
      <p:sp>
        <p:nvSpPr>
          <p:cNvPr id="276488" name="文本框 276487"/>
          <p:cNvSpPr txBox="1"/>
          <p:nvPr/>
        </p:nvSpPr>
        <p:spPr>
          <a:xfrm>
            <a:off x="3276600" y="822325"/>
            <a:ext cx="4572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6489" name="流程图: 文档 276488"/>
          <p:cNvSpPr/>
          <p:nvPr/>
        </p:nvSpPr>
        <p:spPr>
          <a:xfrm>
            <a:off x="2870200" y="7239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6490" name="流程图: 文档 276489"/>
          <p:cNvSpPr/>
          <p:nvPr/>
        </p:nvSpPr>
        <p:spPr>
          <a:xfrm>
            <a:off x="2794000" y="7874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6491" name="流程图: 文档 276490"/>
          <p:cNvSpPr/>
          <p:nvPr/>
        </p:nvSpPr>
        <p:spPr>
          <a:xfrm>
            <a:off x="2743200" y="838200"/>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6492" name="文本框 276491"/>
          <p:cNvSpPr txBox="1"/>
          <p:nvPr/>
        </p:nvSpPr>
        <p:spPr>
          <a:xfrm>
            <a:off x="2705100" y="822325"/>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申请单</a:t>
            </a:r>
            <a:endParaRPr lang="zh-CN" altLang="en-US" sz="1200" dirty="0">
              <a:latin typeface="Times New Roman" panose="02020603050405020304" charset="0"/>
            </a:endParaRPr>
          </a:p>
        </p:txBody>
      </p:sp>
      <p:sp>
        <p:nvSpPr>
          <p:cNvPr id="276493" name="文本框 276492"/>
          <p:cNvSpPr txBox="1"/>
          <p:nvPr/>
        </p:nvSpPr>
        <p:spPr>
          <a:xfrm>
            <a:off x="3276600" y="822325"/>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6494" name="直接连接符 276493"/>
          <p:cNvSpPr/>
          <p:nvPr/>
        </p:nvSpPr>
        <p:spPr>
          <a:xfrm>
            <a:off x="3200400" y="1651000"/>
            <a:ext cx="0" cy="290513"/>
          </a:xfrm>
          <a:prstGeom prst="line">
            <a:avLst/>
          </a:prstGeom>
          <a:ln w="9525" cap="flat" cmpd="sng">
            <a:solidFill>
              <a:schemeClr val="tx1"/>
            </a:solidFill>
            <a:prstDash val="solid"/>
            <a:headEnd type="none" w="med" len="med"/>
            <a:tailEnd type="triangle" w="med" len="med"/>
          </a:ln>
        </p:spPr>
      </p:sp>
      <p:sp>
        <p:nvSpPr>
          <p:cNvPr id="276495" name="文本框 276494"/>
          <p:cNvSpPr txBox="1"/>
          <p:nvPr/>
        </p:nvSpPr>
        <p:spPr>
          <a:xfrm>
            <a:off x="3441700" y="685800"/>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76496" name="椭圆 276495"/>
          <p:cNvSpPr/>
          <p:nvPr/>
        </p:nvSpPr>
        <p:spPr>
          <a:xfrm>
            <a:off x="3032125" y="13335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76497" name="文本框 276496"/>
          <p:cNvSpPr txBox="1"/>
          <p:nvPr/>
        </p:nvSpPr>
        <p:spPr>
          <a:xfrm>
            <a:off x="3048000" y="1333500"/>
            <a:ext cx="304800" cy="274638"/>
          </a:xfrm>
          <a:prstGeom prst="rect">
            <a:avLst/>
          </a:prstGeom>
          <a:noFill/>
          <a:ln w="9525">
            <a:noFill/>
          </a:ln>
        </p:spPr>
        <p:txBody>
          <a:bodyPr>
            <a:spAutoFit/>
          </a:bodyPr>
          <a:p>
            <a:pPr>
              <a:spcBef>
                <a:spcPct val="50000"/>
              </a:spcBef>
            </a:pPr>
            <a:r>
              <a:rPr lang="zh-CN" altLang="en-US" sz="1200">
                <a:latin typeface="Times New Roman" panose="02020603050405020304" charset="0"/>
              </a:rPr>
              <a:t>货</a:t>
            </a:r>
            <a:endParaRPr lang="zh-CN" altLang="en-US">
              <a:latin typeface="Times New Roman" panose="02020603050405020304" charset="0"/>
            </a:endParaRPr>
          </a:p>
        </p:txBody>
      </p:sp>
      <p:sp>
        <p:nvSpPr>
          <p:cNvPr id="276498" name="直接连接符 276497"/>
          <p:cNvSpPr/>
          <p:nvPr/>
        </p:nvSpPr>
        <p:spPr>
          <a:xfrm>
            <a:off x="3200400" y="2514600"/>
            <a:ext cx="0" cy="381000"/>
          </a:xfrm>
          <a:prstGeom prst="line">
            <a:avLst/>
          </a:prstGeom>
          <a:ln w="9525" cap="flat" cmpd="sng">
            <a:solidFill>
              <a:schemeClr val="tx1"/>
            </a:solidFill>
            <a:prstDash val="solid"/>
            <a:headEnd type="none" w="med" len="med"/>
            <a:tailEnd type="none" w="med" len="med"/>
          </a:ln>
        </p:spPr>
      </p:sp>
      <p:sp>
        <p:nvSpPr>
          <p:cNvPr id="276499" name="直接连接符 276498"/>
          <p:cNvSpPr/>
          <p:nvPr/>
        </p:nvSpPr>
        <p:spPr>
          <a:xfrm>
            <a:off x="1600200" y="2895600"/>
            <a:ext cx="3200400" cy="0"/>
          </a:xfrm>
          <a:prstGeom prst="line">
            <a:avLst/>
          </a:prstGeom>
          <a:ln w="9525" cap="flat" cmpd="sng">
            <a:solidFill>
              <a:schemeClr val="tx1"/>
            </a:solidFill>
            <a:prstDash val="solid"/>
            <a:headEnd type="none" w="med" len="med"/>
            <a:tailEnd type="none" w="med" len="med"/>
          </a:ln>
        </p:spPr>
      </p:sp>
      <p:sp>
        <p:nvSpPr>
          <p:cNvPr id="276500" name="直接连接符 276499"/>
          <p:cNvSpPr/>
          <p:nvPr/>
        </p:nvSpPr>
        <p:spPr>
          <a:xfrm>
            <a:off x="1600200" y="2895600"/>
            <a:ext cx="0" cy="304800"/>
          </a:xfrm>
          <a:prstGeom prst="line">
            <a:avLst/>
          </a:prstGeom>
          <a:ln w="9525" cap="flat" cmpd="sng">
            <a:solidFill>
              <a:schemeClr val="tx1"/>
            </a:solidFill>
            <a:prstDash val="solid"/>
            <a:headEnd type="none" w="med" len="med"/>
            <a:tailEnd type="triangle" w="med" len="med"/>
          </a:ln>
        </p:spPr>
      </p:sp>
      <p:sp>
        <p:nvSpPr>
          <p:cNvPr id="276501" name="直接连接符 276500"/>
          <p:cNvSpPr/>
          <p:nvPr/>
        </p:nvSpPr>
        <p:spPr>
          <a:xfrm>
            <a:off x="3200400" y="2908300"/>
            <a:ext cx="0" cy="304800"/>
          </a:xfrm>
          <a:prstGeom prst="line">
            <a:avLst/>
          </a:prstGeom>
          <a:ln w="9525" cap="flat" cmpd="sng">
            <a:solidFill>
              <a:schemeClr val="tx1"/>
            </a:solidFill>
            <a:prstDash val="solid"/>
            <a:headEnd type="none" w="med" len="med"/>
            <a:tailEnd type="triangle" w="med" len="med"/>
          </a:ln>
        </p:spPr>
      </p:sp>
      <p:sp>
        <p:nvSpPr>
          <p:cNvPr id="276502" name="直接连接符 276501"/>
          <p:cNvSpPr/>
          <p:nvPr/>
        </p:nvSpPr>
        <p:spPr>
          <a:xfrm>
            <a:off x="4800600" y="2895600"/>
            <a:ext cx="0" cy="304800"/>
          </a:xfrm>
          <a:prstGeom prst="line">
            <a:avLst/>
          </a:prstGeom>
          <a:ln w="9525" cap="flat" cmpd="sng">
            <a:solidFill>
              <a:schemeClr val="tx1"/>
            </a:solidFill>
            <a:prstDash val="solid"/>
            <a:headEnd type="none" w="med" len="med"/>
            <a:tailEnd type="triangle" w="med" len="med"/>
          </a:ln>
        </p:spPr>
      </p:sp>
      <p:sp>
        <p:nvSpPr>
          <p:cNvPr id="276503" name="流程图: 文档 276502"/>
          <p:cNvSpPr/>
          <p:nvPr/>
        </p:nvSpPr>
        <p:spPr>
          <a:xfrm>
            <a:off x="1231900" y="32416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6504" name="文本框 276503"/>
          <p:cNvSpPr txBox="1"/>
          <p:nvPr/>
        </p:nvSpPr>
        <p:spPr>
          <a:xfrm>
            <a:off x="1193800" y="3225800"/>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申请单</a:t>
            </a:r>
            <a:endParaRPr lang="zh-CN" altLang="en-US" sz="1200" dirty="0">
              <a:latin typeface="Times New Roman" panose="02020603050405020304" charset="0"/>
            </a:endParaRPr>
          </a:p>
        </p:txBody>
      </p:sp>
      <p:sp>
        <p:nvSpPr>
          <p:cNvPr id="276505" name="文本框 276504"/>
          <p:cNvSpPr txBox="1"/>
          <p:nvPr/>
        </p:nvSpPr>
        <p:spPr>
          <a:xfrm>
            <a:off x="1765300" y="3225800"/>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76506" name="流程图: 文档 276505"/>
          <p:cNvSpPr/>
          <p:nvPr/>
        </p:nvSpPr>
        <p:spPr>
          <a:xfrm>
            <a:off x="2857500" y="32416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6507" name="文本框 276506"/>
          <p:cNvSpPr txBox="1"/>
          <p:nvPr/>
        </p:nvSpPr>
        <p:spPr>
          <a:xfrm>
            <a:off x="2819400" y="3225800"/>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入库单</a:t>
            </a:r>
            <a:endParaRPr lang="zh-CN" altLang="en-US" sz="1200" dirty="0">
              <a:latin typeface="Times New Roman" panose="02020603050405020304" charset="0"/>
            </a:endParaRPr>
          </a:p>
        </p:txBody>
      </p:sp>
      <p:sp>
        <p:nvSpPr>
          <p:cNvPr id="276508" name="文本框 276507"/>
          <p:cNvSpPr txBox="1"/>
          <p:nvPr/>
        </p:nvSpPr>
        <p:spPr>
          <a:xfrm>
            <a:off x="3390900" y="3225800"/>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76509" name="流程图: 文档 276508"/>
          <p:cNvSpPr/>
          <p:nvPr/>
        </p:nvSpPr>
        <p:spPr>
          <a:xfrm>
            <a:off x="4457700" y="3216275"/>
            <a:ext cx="714375"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a:p>
            <a:pPr algn="ctr" fontAlgn="ctr"/>
            <a:endParaRPr lang="en-US" altLang="zh-CN" sz="1200" dirty="0">
              <a:latin typeface="Times New Roman" panose="02020603050405020304" charset="0"/>
            </a:endParaRPr>
          </a:p>
        </p:txBody>
      </p:sp>
      <p:sp>
        <p:nvSpPr>
          <p:cNvPr id="276510" name="文本框 276509"/>
          <p:cNvSpPr txBox="1"/>
          <p:nvPr/>
        </p:nvSpPr>
        <p:spPr>
          <a:xfrm>
            <a:off x="4419600" y="3200400"/>
            <a:ext cx="762000" cy="457200"/>
          </a:xfrm>
          <a:prstGeom prst="rect">
            <a:avLst/>
          </a:prstGeom>
          <a:noFill/>
          <a:ln w="9525">
            <a:noFill/>
          </a:ln>
        </p:spPr>
        <p:txBody>
          <a:bodyPr>
            <a:spAutoFit/>
          </a:bodyPr>
          <a:p>
            <a:pPr algn="ctr">
              <a:spcBef>
                <a:spcPct val="50000"/>
              </a:spcBef>
            </a:pPr>
            <a:r>
              <a:rPr lang="zh-CN" altLang="en-US" sz="1200" dirty="0">
                <a:latin typeface="Times New Roman" panose="02020603050405020304" charset="0"/>
              </a:rPr>
              <a:t>调拨    入库单</a:t>
            </a:r>
            <a:endParaRPr lang="zh-CN" altLang="en-US" sz="1200" dirty="0">
              <a:latin typeface="Times New Roman" panose="02020603050405020304" charset="0"/>
            </a:endParaRPr>
          </a:p>
        </p:txBody>
      </p:sp>
      <p:sp>
        <p:nvSpPr>
          <p:cNvPr id="276511" name="文本框 276510"/>
          <p:cNvSpPr txBox="1"/>
          <p:nvPr/>
        </p:nvSpPr>
        <p:spPr>
          <a:xfrm>
            <a:off x="4991100" y="3200400"/>
            <a:ext cx="228600" cy="244475"/>
          </a:xfrm>
          <a:prstGeom prst="rect">
            <a:avLst/>
          </a:prstGeom>
          <a:noFill/>
          <a:ln w="9525">
            <a:noFill/>
          </a:ln>
        </p:spPr>
        <p:txBody>
          <a:bodyPr>
            <a:spAutoFit/>
          </a:bodyPr>
          <a:p>
            <a:pPr fontAlgn="ct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76512" name="直接连接符 276511"/>
          <p:cNvSpPr/>
          <p:nvPr/>
        </p:nvSpPr>
        <p:spPr>
          <a:xfrm>
            <a:off x="1600200" y="3657600"/>
            <a:ext cx="0" cy="290513"/>
          </a:xfrm>
          <a:prstGeom prst="line">
            <a:avLst/>
          </a:prstGeom>
          <a:ln w="9525" cap="flat" cmpd="sng">
            <a:solidFill>
              <a:schemeClr val="tx1"/>
            </a:solidFill>
            <a:prstDash val="solid"/>
            <a:headEnd type="none" w="med" len="med"/>
            <a:tailEnd type="triangle" w="med" len="med"/>
          </a:ln>
        </p:spPr>
      </p:sp>
      <p:sp>
        <p:nvSpPr>
          <p:cNvPr id="276513" name="文本框 276512"/>
          <p:cNvSpPr txBox="1"/>
          <p:nvPr/>
        </p:nvSpPr>
        <p:spPr>
          <a:xfrm>
            <a:off x="1231900" y="3916363"/>
            <a:ext cx="762000" cy="274637"/>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复核</a:t>
            </a:r>
            <a:endParaRPr lang="zh-CN" altLang="en-US" sz="1200">
              <a:solidFill>
                <a:srgbClr val="FF0000"/>
              </a:solidFill>
              <a:latin typeface="Times New Roman" panose="02020603050405020304" charset="0"/>
            </a:endParaRPr>
          </a:p>
        </p:txBody>
      </p:sp>
      <p:sp>
        <p:nvSpPr>
          <p:cNvPr id="276514" name="直接连接符 276513"/>
          <p:cNvSpPr/>
          <p:nvPr/>
        </p:nvSpPr>
        <p:spPr>
          <a:xfrm>
            <a:off x="3200400" y="3679825"/>
            <a:ext cx="0" cy="290513"/>
          </a:xfrm>
          <a:prstGeom prst="line">
            <a:avLst/>
          </a:prstGeom>
          <a:ln w="9525" cap="flat" cmpd="sng">
            <a:solidFill>
              <a:schemeClr val="tx1"/>
            </a:solidFill>
            <a:prstDash val="solid"/>
            <a:headEnd type="none" w="med" len="med"/>
            <a:tailEnd type="triangle" w="med" len="med"/>
          </a:ln>
        </p:spPr>
      </p:sp>
      <p:sp>
        <p:nvSpPr>
          <p:cNvPr id="276515" name="文本框 276514"/>
          <p:cNvSpPr txBox="1"/>
          <p:nvPr/>
        </p:nvSpPr>
        <p:spPr>
          <a:xfrm>
            <a:off x="2832100" y="3938588"/>
            <a:ext cx="762000" cy="274637"/>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留存</a:t>
            </a:r>
            <a:endParaRPr lang="zh-CN" altLang="en-US" sz="1200">
              <a:solidFill>
                <a:srgbClr val="FF0000"/>
              </a:solidFill>
              <a:latin typeface="Times New Roman" panose="02020603050405020304" charset="0"/>
            </a:endParaRPr>
          </a:p>
        </p:txBody>
      </p:sp>
      <p:sp>
        <p:nvSpPr>
          <p:cNvPr id="276516" name="直接连接符 276515"/>
          <p:cNvSpPr/>
          <p:nvPr/>
        </p:nvSpPr>
        <p:spPr>
          <a:xfrm>
            <a:off x="4800600" y="3657600"/>
            <a:ext cx="0" cy="290513"/>
          </a:xfrm>
          <a:prstGeom prst="line">
            <a:avLst/>
          </a:prstGeom>
          <a:ln w="9525" cap="flat" cmpd="sng">
            <a:solidFill>
              <a:schemeClr val="tx1"/>
            </a:solidFill>
            <a:prstDash val="solid"/>
            <a:headEnd type="none" w="med" len="med"/>
            <a:tailEnd type="triangle" w="med" len="med"/>
          </a:ln>
        </p:spPr>
      </p:sp>
      <p:sp>
        <p:nvSpPr>
          <p:cNvPr id="276517" name="文本框 276516"/>
          <p:cNvSpPr txBox="1"/>
          <p:nvPr/>
        </p:nvSpPr>
        <p:spPr>
          <a:xfrm>
            <a:off x="4432300" y="3916363"/>
            <a:ext cx="762000" cy="274637"/>
          </a:xfrm>
          <a:prstGeom prst="rect">
            <a:avLst/>
          </a:prstGeom>
          <a:noFill/>
          <a:ln w="9525">
            <a:noFill/>
          </a:ln>
        </p:spPr>
        <p:txBody>
          <a:bodyPr>
            <a:spAutoFit/>
          </a:bodyPr>
          <a:p>
            <a:pPr algn="ctr">
              <a:spcBef>
                <a:spcPct val="50000"/>
              </a:spcBef>
            </a:pPr>
            <a:r>
              <a:rPr lang="zh-CN" altLang="en-US" sz="1200" dirty="0">
                <a:solidFill>
                  <a:srgbClr val="0033CC"/>
                </a:solidFill>
                <a:latin typeface="Times New Roman" panose="02020603050405020304" charset="0"/>
              </a:rPr>
              <a:t>记帐</a:t>
            </a:r>
            <a:endParaRPr lang="zh-CN" altLang="en-US" sz="1200">
              <a:solidFill>
                <a:srgbClr val="FF00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7506" name="文本框 277505"/>
          <p:cNvSpPr txBox="1"/>
          <p:nvPr/>
        </p:nvSpPr>
        <p:spPr>
          <a:xfrm>
            <a:off x="0" y="0"/>
            <a:ext cx="428625" cy="35814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固定资产拆除申请签审流程</a:t>
            </a:r>
            <a:endParaRPr lang="zh-CN" altLang="en-US" sz="1600" b="1" dirty="0">
              <a:solidFill>
                <a:schemeClr val="accent2"/>
              </a:solidFill>
              <a:latin typeface="Times New Roman" panose="02020603050405020304" charset="0"/>
            </a:endParaRPr>
          </a:p>
        </p:txBody>
      </p:sp>
      <p:sp>
        <p:nvSpPr>
          <p:cNvPr id="277507" name="文本框 277506"/>
          <p:cNvSpPr txBox="1"/>
          <p:nvPr/>
        </p:nvSpPr>
        <p:spPr>
          <a:xfrm>
            <a:off x="1003300" y="169863"/>
            <a:ext cx="7835900" cy="287337"/>
          </a:xfrm>
          <a:prstGeom prst="rect">
            <a:avLst/>
          </a:prstGeom>
          <a:noFill/>
          <a:ln w="9525">
            <a:noFill/>
          </a:ln>
        </p:spPr>
        <p:txBody>
          <a:bodyPr>
            <a:spAutoFit/>
          </a:bodyPr>
          <a:p>
            <a:pPr>
              <a:lnSpc>
                <a:spcPct val="80000"/>
              </a:lnSpc>
              <a:spcBef>
                <a:spcPct val="50000"/>
              </a:spcBef>
            </a:pPr>
            <a:r>
              <a:rPr lang="zh-CN" altLang="en-US" sz="1600" dirty="0">
                <a:latin typeface="Times New Roman" panose="02020603050405020304" charset="0"/>
              </a:rPr>
              <a:t>分厂               总调室                 总经理                  财务部                工程部                  仓库</a:t>
            </a:r>
            <a:endParaRPr lang="zh-CN" altLang="en-US" sz="1600" dirty="0">
              <a:latin typeface="Times New Roman" panose="02020603050405020304" charset="0"/>
            </a:endParaRPr>
          </a:p>
        </p:txBody>
      </p:sp>
      <p:sp>
        <p:nvSpPr>
          <p:cNvPr id="277508" name="直接连接符 277507"/>
          <p:cNvSpPr/>
          <p:nvPr/>
        </p:nvSpPr>
        <p:spPr>
          <a:xfrm>
            <a:off x="774700" y="457200"/>
            <a:ext cx="7988300" cy="0"/>
          </a:xfrm>
          <a:prstGeom prst="line">
            <a:avLst/>
          </a:prstGeom>
          <a:ln w="9525" cap="flat" cmpd="sng">
            <a:solidFill>
              <a:schemeClr val="tx1"/>
            </a:solidFill>
            <a:prstDash val="solid"/>
            <a:headEnd type="none" w="med" len="med"/>
            <a:tailEnd type="none" w="med" len="med"/>
          </a:ln>
        </p:spPr>
      </p:sp>
      <p:sp>
        <p:nvSpPr>
          <p:cNvPr id="277509" name="文本框 277508"/>
          <p:cNvSpPr txBox="1"/>
          <p:nvPr/>
        </p:nvSpPr>
        <p:spPr>
          <a:xfrm>
            <a:off x="774700" y="1263650"/>
            <a:ext cx="914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277510" name="流程图: 文档 277509"/>
          <p:cNvSpPr/>
          <p:nvPr/>
        </p:nvSpPr>
        <p:spPr>
          <a:xfrm>
            <a:off x="935038" y="5207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11" name="文本框 277510"/>
          <p:cNvSpPr txBox="1"/>
          <p:nvPr/>
        </p:nvSpPr>
        <p:spPr>
          <a:xfrm>
            <a:off x="928688" y="5318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拆除申请</a:t>
            </a:r>
            <a:endParaRPr lang="zh-CN" altLang="en-US" sz="1200">
              <a:latin typeface="Times New Roman" panose="02020603050405020304" charset="0"/>
            </a:endParaRPr>
          </a:p>
        </p:txBody>
      </p:sp>
      <p:sp>
        <p:nvSpPr>
          <p:cNvPr id="277512" name="直接连接符 277511"/>
          <p:cNvSpPr/>
          <p:nvPr/>
        </p:nvSpPr>
        <p:spPr>
          <a:xfrm flipH="1">
            <a:off x="1219200" y="1060450"/>
            <a:ext cx="0" cy="228600"/>
          </a:xfrm>
          <a:prstGeom prst="line">
            <a:avLst/>
          </a:prstGeom>
          <a:ln w="9525" cap="flat" cmpd="sng">
            <a:solidFill>
              <a:schemeClr val="tx1"/>
            </a:solidFill>
            <a:prstDash val="solid"/>
            <a:headEnd type="none" w="med" len="med"/>
            <a:tailEnd type="triangle" w="med" len="med"/>
          </a:ln>
        </p:spPr>
      </p:sp>
      <p:sp>
        <p:nvSpPr>
          <p:cNvPr id="277513" name="文本框 277512"/>
          <p:cNvSpPr txBox="1"/>
          <p:nvPr/>
        </p:nvSpPr>
        <p:spPr>
          <a:xfrm>
            <a:off x="1905000" y="1871663"/>
            <a:ext cx="1422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总调室度长签审</a:t>
            </a:r>
            <a:endParaRPr lang="zh-CN" altLang="en-US" sz="1200" dirty="0">
              <a:solidFill>
                <a:schemeClr val="accent2"/>
              </a:solidFill>
              <a:latin typeface="Times New Roman" panose="02020603050405020304" charset="0"/>
            </a:endParaRPr>
          </a:p>
        </p:txBody>
      </p:sp>
      <p:sp>
        <p:nvSpPr>
          <p:cNvPr id="277514" name="流程图: 文档 277513"/>
          <p:cNvSpPr/>
          <p:nvPr/>
        </p:nvSpPr>
        <p:spPr>
          <a:xfrm>
            <a:off x="2306638" y="11112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15" name="文本框 277514"/>
          <p:cNvSpPr txBox="1"/>
          <p:nvPr/>
        </p:nvSpPr>
        <p:spPr>
          <a:xfrm>
            <a:off x="2300288" y="11223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拆除申请</a:t>
            </a:r>
            <a:endParaRPr lang="zh-CN" altLang="en-US" sz="1200">
              <a:latin typeface="Times New Roman" panose="02020603050405020304" charset="0"/>
            </a:endParaRPr>
          </a:p>
        </p:txBody>
      </p:sp>
      <p:sp>
        <p:nvSpPr>
          <p:cNvPr id="277516" name="直接连接符 277515"/>
          <p:cNvSpPr/>
          <p:nvPr/>
        </p:nvSpPr>
        <p:spPr>
          <a:xfrm flipH="1">
            <a:off x="2590800" y="1682750"/>
            <a:ext cx="0" cy="228600"/>
          </a:xfrm>
          <a:prstGeom prst="line">
            <a:avLst/>
          </a:prstGeom>
          <a:ln w="9525" cap="flat" cmpd="sng">
            <a:solidFill>
              <a:schemeClr val="tx1"/>
            </a:solidFill>
            <a:prstDash val="solid"/>
            <a:headEnd type="none" w="med" len="med"/>
            <a:tailEnd type="triangle" w="med" len="med"/>
          </a:ln>
        </p:spPr>
      </p:sp>
      <p:sp>
        <p:nvSpPr>
          <p:cNvPr id="277517" name="文本框 277516"/>
          <p:cNvSpPr txBox="1"/>
          <p:nvPr/>
        </p:nvSpPr>
        <p:spPr>
          <a:xfrm>
            <a:off x="1905000" y="2324100"/>
            <a:ext cx="1422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77518" name="直接连接符 277517"/>
          <p:cNvSpPr/>
          <p:nvPr/>
        </p:nvSpPr>
        <p:spPr>
          <a:xfrm>
            <a:off x="2603500" y="2127250"/>
            <a:ext cx="0" cy="228600"/>
          </a:xfrm>
          <a:prstGeom prst="line">
            <a:avLst/>
          </a:prstGeom>
          <a:ln w="9525" cap="flat" cmpd="sng">
            <a:solidFill>
              <a:schemeClr val="tx1"/>
            </a:solidFill>
            <a:prstDash val="solid"/>
            <a:headEnd type="none" w="med" len="med"/>
            <a:tailEnd type="triangle" w="med" len="med"/>
          </a:ln>
        </p:spPr>
      </p:sp>
      <p:sp>
        <p:nvSpPr>
          <p:cNvPr id="277519" name="文本框 277518"/>
          <p:cNvSpPr txBox="1"/>
          <p:nvPr/>
        </p:nvSpPr>
        <p:spPr>
          <a:xfrm>
            <a:off x="3695700" y="2901950"/>
            <a:ext cx="736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77520" name="流程图: 文档 277519"/>
          <p:cNvSpPr/>
          <p:nvPr/>
        </p:nvSpPr>
        <p:spPr>
          <a:xfrm>
            <a:off x="3754438" y="21780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21" name="文本框 277520"/>
          <p:cNvSpPr txBox="1"/>
          <p:nvPr/>
        </p:nvSpPr>
        <p:spPr>
          <a:xfrm>
            <a:off x="3748088" y="21891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拆除申请</a:t>
            </a:r>
            <a:endParaRPr lang="zh-CN" altLang="en-US" sz="1200">
              <a:latin typeface="Times New Roman" panose="02020603050405020304" charset="0"/>
            </a:endParaRPr>
          </a:p>
        </p:txBody>
      </p:sp>
      <p:sp>
        <p:nvSpPr>
          <p:cNvPr id="277522" name="直接连接符 277521"/>
          <p:cNvSpPr/>
          <p:nvPr/>
        </p:nvSpPr>
        <p:spPr>
          <a:xfrm flipH="1">
            <a:off x="4051300" y="2724150"/>
            <a:ext cx="0" cy="228600"/>
          </a:xfrm>
          <a:prstGeom prst="line">
            <a:avLst/>
          </a:prstGeom>
          <a:ln w="9525" cap="flat" cmpd="sng">
            <a:solidFill>
              <a:schemeClr val="tx1"/>
            </a:solidFill>
            <a:prstDash val="solid"/>
            <a:headEnd type="none" w="med" len="med"/>
            <a:tailEnd type="triangle" w="med" len="med"/>
          </a:ln>
        </p:spPr>
      </p:sp>
      <p:sp>
        <p:nvSpPr>
          <p:cNvPr id="277523" name="直接连接符 277522"/>
          <p:cNvSpPr/>
          <p:nvPr/>
        </p:nvSpPr>
        <p:spPr>
          <a:xfrm>
            <a:off x="3111500" y="2457450"/>
            <a:ext cx="609600" cy="0"/>
          </a:xfrm>
          <a:prstGeom prst="line">
            <a:avLst/>
          </a:prstGeom>
          <a:ln w="9525" cap="flat" cmpd="sng">
            <a:solidFill>
              <a:schemeClr val="tx1"/>
            </a:solidFill>
            <a:prstDash val="solid"/>
            <a:headEnd type="none" w="med" len="med"/>
            <a:tailEnd type="triangle" w="med" len="med"/>
          </a:ln>
        </p:spPr>
      </p:sp>
      <p:sp>
        <p:nvSpPr>
          <p:cNvPr id="277524" name="直接连接符 277523"/>
          <p:cNvSpPr/>
          <p:nvPr/>
        </p:nvSpPr>
        <p:spPr>
          <a:xfrm>
            <a:off x="1587500" y="1387475"/>
            <a:ext cx="685800" cy="0"/>
          </a:xfrm>
          <a:prstGeom prst="line">
            <a:avLst/>
          </a:prstGeom>
          <a:ln w="9525" cap="flat" cmpd="sng">
            <a:solidFill>
              <a:schemeClr val="tx1"/>
            </a:solidFill>
            <a:prstDash val="solid"/>
            <a:headEnd type="none" w="med" len="med"/>
            <a:tailEnd type="triangle" w="med" len="med"/>
          </a:ln>
        </p:spPr>
      </p:sp>
      <p:sp>
        <p:nvSpPr>
          <p:cNvPr id="277526" name="直接连接符 277525"/>
          <p:cNvSpPr/>
          <p:nvPr/>
        </p:nvSpPr>
        <p:spPr>
          <a:xfrm flipV="1">
            <a:off x="4267200" y="3043238"/>
            <a:ext cx="2755900" cy="4762"/>
          </a:xfrm>
          <a:prstGeom prst="line">
            <a:avLst/>
          </a:prstGeom>
          <a:ln w="9525" cap="flat" cmpd="sng">
            <a:solidFill>
              <a:schemeClr val="tx1"/>
            </a:solidFill>
            <a:prstDash val="solid"/>
            <a:headEnd type="none" w="med" len="med"/>
            <a:tailEnd type="none" w="med" len="med"/>
          </a:ln>
        </p:spPr>
      </p:sp>
      <p:sp>
        <p:nvSpPr>
          <p:cNvPr id="277527" name="直接连接符 277526"/>
          <p:cNvSpPr/>
          <p:nvPr/>
        </p:nvSpPr>
        <p:spPr>
          <a:xfrm>
            <a:off x="1231900" y="3051175"/>
            <a:ext cx="0" cy="319088"/>
          </a:xfrm>
          <a:prstGeom prst="line">
            <a:avLst/>
          </a:prstGeom>
          <a:ln w="9525" cap="flat" cmpd="sng">
            <a:solidFill>
              <a:schemeClr val="tx1"/>
            </a:solidFill>
            <a:prstDash val="solid"/>
            <a:headEnd type="none" w="med" len="med"/>
            <a:tailEnd type="triangle" w="med" len="med"/>
          </a:ln>
        </p:spPr>
      </p:sp>
      <p:sp>
        <p:nvSpPr>
          <p:cNvPr id="277528" name="文本框 277527"/>
          <p:cNvSpPr txBox="1"/>
          <p:nvPr/>
        </p:nvSpPr>
        <p:spPr>
          <a:xfrm>
            <a:off x="876300" y="4194175"/>
            <a:ext cx="736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留存</a:t>
            </a:r>
            <a:endParaRPr lang="zh-CN" altLang="en-US" sz="1200" dirty="0">
              <a:solidFill>
                <a:schemeClr val="accent2"/>
              </a:solidFill>
              <a:latin typeface="Times New Roman" panose="02020603050405020304" charset="0"/>
            </a:endParaRPr>
          </a:p>
        </p:txBody>
      </p:sp>
      <p:sp>
        <p:nvSpPr>
          <p:cNvPr id="277529" name="流程图: 文档 277528"/>
          <p:cNvSpPr/>
          <p:nvPr/>
        </p:nvSpPr>
        <p:spPr>
          <a:xfrm>
            <a:off x="935038" y="33702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30" name="文本框 277529"/>
          <p:cNvSpPr txBox="1"/>
          <p:nvPr/>
        </p:nvSpPr>
        <p:spPr>
          <a:xfrm>
            <a:off x="928688" y="338137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拆除申请</a:t>
            </a:r>
            <a:endParaRPr lang="zh-CN" altLang="en-US" sz="1200">
              <a:latin typeface="Times New Roman" panose="02020603050405020304" charset="0"/>
            </a:endParaRPr>
          </a:p>
        </p:txBody>
      </p:sp>
      <p:sp>
        <p:nvSpPr>
          <p:cNvPr id="277531" name="直接连接符 277530"/>
          <p:cNvSpPr/>
          <p:nvPr/>
        </p:nvSpPr>
        <p:spPr>
          <a:xfrm>
            <a:off x="1236663" y="3881438"/>
            <a:ext cx="0" cy="319087"/>
          </a:xfrm>
          <a:prstGeom prst="line">
            <a:avLst/>
          </a:prstGeom>
          <a:ln w="9525" cap="flat" cmpd="sng">
            <a:solidFill>
              <a:schemeClr val="tx1"/>
            </a:solidFill>
            <a:prstDash val="solid"/>
            <a:headEnd type="none" w="med" len="med"/>
            <a:tailEnd type="triangle" w="med" len="med"/>
          </a:ln>
        </p:spPr>
      </p:sp>
      <p:sp>
        <p:nvSpPr>
          <p:cNvPr id="277532" name="直接连接符 277531"/>
          <p:cNvSpPr/>
          <p:nvPr/>
        </p:nvSpPr>
        <p:spPr>
          <a:xfrm>
            <a:off x="7010400" y="3043238"/>
            <a:ext cx="0" cy="168275"/>
          </a:xfrm>
          <a:prstGeom prst="line">
            <a:avLst/>
          </a:prstGeom>
          <a:ln w="9525" cap="flat" cmpd="sng">
            <a:solidFill>
              <a:schemeClr val="tx1"/>
            </a:solidFill>
            <a:prstDash val="solid"/>
            <a:headEnd type="none" w="med" len="med"/>
            <a:tailEnd type="triangle" w="med" len="med"/>
          </a:ln>
        </p:spPr>
      </p:sp>
      <p:sp>
        <p:nvSpPr>
          <p:cNvPr id="277534" name="流程图: 文档 277533"/>
          <p:cNvSpPr/>
          <p:nvPr/>
        </p:nvSpPr>
        <p:spPr>
          <a:xfrm>
            <a:off x="6713538" y="3236913"/>
            <a:ext cx="608012" cy="496887"/>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35" name="文本框 277534"/>
          <p:cNvSpPr txBox="1"/>
          <p:nvPr/>
        </p:nvSpPr>
        <p:spPr>
          <a:xfrm>
            <a:off x="6707188" y="32480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拆除申请</a:t>
            </a:r>
            <a:endParaRPr lang="zh-CN" altLang="en-US" sz="1200">
              <a:latin typeface="Times New Roman" panose="02020603050405020304" charset="0"/>
            </a:endParaRPr>
          </a:p>
        </p:txBody>
      </p:sp>
      <p:sp>
        <p:nvSpPr>
          <p:cNvPr id="277536" name="直接连接符 277535"/>
          <p:cNvSpPr/>
          <p:nvPr/>
        </p:nvSpPr>
        <p:spPr>
          <a:xfrm flipH="1">
            <a:off x="7010400" y="3748088"/>
            <a:ext cx="4763" cy="176212"/>
          </a:xfrm>
          <a:prstGeom prst="line">
            <a:avLst/>
          </a:prstGeom>
          <a:ln w="9525" cap="flat" cmpd="sng">
            <a:solidFill>
              <a:schemeClr val="tx1"/>
            </a:solidFill>
            <a:prstDash val="solid"/>
            <a:headEnd type="none" w="med" len="med"/>
            <a:tailEnd type="triangle" w="med" len="med"/>
          </a:ln>
        </p:spPr>
      </p:sp>
      <p:sp>
        <p:nvSpPr>
          <p:cNvPr id="277537" name="直接连接符 277536"/>
          <p:cNvSpPr/>
          <p:nvPr/>
        </p:nvSpPr>
        <p:spPr>
          <a:xfrm flipH="1">
            <a:off x="5562600" y="3043238"/>
            <a:ext cx="12700" cy="168275"/>
          </a:xfrm>
          <a:prstGeom prst="line">
            <a:avLst/>
          </a:prstGeom>
          <a:ln w="9525" cap="flat" cmpd="sng">
            <a:solidFill>
              <a:schemeClr val="tx1"/>
            </a:solidFill>
            <a:prstDash val="solid"/>
            <a:headEnd type="none" w="med" len="med"/>
            <a:tailEnd type="triangle" w="med" len="med"/>
          </a:ln>
        </p:spPr>
      </p:sp>
      <p:sp>
        <p:nvSpPr>
          <p:cNvPr id="277539" name="流程图: 文档 277538"/>
          <p:cNvSpPr/>
          <p:nvPr/>
        </p:nvSpPr>
        <p:spPr>
          <a:xfrm>
            <a:off x="5278438" y="3236913"/>
            <a:ext cx="608012" cy="496887"/>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40" name="文本框 277539"/>
          <p:cNvSpPr txBox="1"/>
          <p:nvPr/>
        </p:nvSpPr>
        <p:spPr>
          <a:xfrm>
            <a:off x="5272088" y="32480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拆除申请</a:t>
            </a:r>
            <a:endParaRPr lang="zh-CN" altLang="en-US" sz="1200">
              <a:latin typeface="Times New Roman" panose="02020603050405020304" charset="0"/>
            </a:endParaRPr>
          </a:p>
        </p:txBody>
      </p:sp>
      <p:sp>
        <p:nvSpPr>
          <p:cNvPr id="277541" name="直接连接符 277540"/>
          <p:cNvSpPr/>
          <p:nvPr/>
        </p:nvSpPr>
        <p:spPr>
          <a:xfrm flipH="1">
            <a:off x="5562600" y="3771900"/>
            <a:ext cx="0" cy="228600"/>
          </a:xfrm>
          <a:prstGeom prst="line">
            <a:avLst/>
          </a:prstGeom>
          <a:ln w="9525" cap="flat" cmpd="sng">
            <a:solidFill>
              <a:schemeClr val="tx1"/>
            </a:solidFill>
            <a:prstDash val="solid"/>
            <a:headEnd type="none" w="med" len="med"/>
            <a:tailEnd type="triangle" w="med" len="med"/>
          </a:ln>
        </p:spPr>
      </p:sp>
      <p:sp>
        <p:nvSpPr>
          <p:cNvPr id="277542" name="文本框 277541"/>
          <p:cNvSpPr txBox="1"/>
          <p:nvPr/>
        </p:nvSpPr>
        <p:spPr>
          <a:xfrm>
            <a:off x="4597400" y="2794000"/>
            <a:ext cx="7366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备份</a:t>
            </a:r>
            <a:endParaRPr lang="zh-CN" altLang="en-US" sz="1200" dirty="0">
              <a:solidFill>
                <a:schemeClr val="accent2"/>
              </a:solidFill>
              <a:latin typeface="Times New Roman" panose="02020603050405020304" charset="0"/>
            </a:endParaRPr>
          </a:p>
        </p:txBody>
      </p:sp>
      <p:sp>
        <p:nvSpPr>
          <p:cNvPr id="277543" name="文本框 277542"/>
          <p:cNvSpPr txBox="1"/>
          <p:nvPr/>
        </p:nvSpPr>
        <p:spPr>
          <a:xfrm>
            <a:off x="5054600" y="3973513"/>
            <a:ext cx="1050925" cy="38417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做固定资产清理处理</a:t>
            </a:r>
            <a:endParaRPr lang="zh-CN" altLang="en-US" sz="1200" dirty="0">
              <a:solidFill>
                <a:schemeClr val="accent2"/>
              </a:solidFill>
              <a:latin typeface="Times New Roman" panose="02020603050405020304" charset="0"/>
            </a:endParaRPr>
          </a:p>
        </p:txBody>
      </p:sp>
      <p:sp>
        <p:nvSpPr>
          <p:cNvPr id="277544" name="文本框 277543"/>
          <p:cNvSpPr txBox="1"/>
          <p:nvPr/>
        </p:nvSpPr>
        <p:spPr>
          <a:xfrm>
            <a:off x="6400800" y="3910013"/>
            <a:ext cx="1371600" cy="38417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与相关单位协商、签定拆除协议</a:t>
            </a:r>
            <a:endParaRPr lang="zh-CN" altLang="en-US" sz="1200" dirty="0">
              <a:solidFill>
                <a:schemeClr val="accent2"/>
              </a:solidFill>
              <a:latin typeface="Times New Roman" panose="02020603050405020304" charset="0"/>
            </a:endParaRPr>
          </a:p>
        </p:txBody>
      </p:sp>
      <p:sp>
        <p:nvSpPr>
          <p:cNvPr id="277545" name="直接连接符 277544"/>
          <p:cNvSpPr/>
          <p:nvPr/>
        </p:nvSpPr>
        <p:spPr>
          <a:xfrm>
            <a:off x="7010400" y="4240213"/>
            <a:ext cx="0" cy="190500"/>
          </a:xfrm>
          <a:prstGeom prst="line">
            <a:avLst/>
          </a:prstGeom>
          <a:ln w="9525" cap="flat" cmpd="sng">
            <a:solidFill>
              <a:schemeClr val="tx1"/>
            </a:solidFill>
            <a:prstDash val="solid"/>
            <a:headEnd type="none" w="med" len="med"/>
            <a:tailEnd type="triangle" w="med" len="med"/>
          </a:ln>
        </p:spPr>
      </p:sp>
      <p:sp>
        <p:nvSpPr>
          <p:cNvPr id="277546" name="文本框 277545"/>
          <p:cNvSpPr txBox="1"/>
          <p:nvPr/>
        </p:nvSpPr>
        <p:spPr>
          <a:xfrm>
            <a:off x="6477000" y="4430713"/>
            <a:ext cx="1095375" cy="23812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进行拆除</a:t>
            </a:r>
            <a:endParaRPr lang="zh-CN" altLang="en-US" sz="1200" dirty="0">
              <a:solidFill>
                <a:schemeClr val="accent2"/>
              </a:solidFill>
              <a:latin typeface="Times New Roman" panose="02020603050405020304" charset="0"/>
            </a:endParaRPr>
          </a:p>
        </p:txBody>
      </p:sp>
      <p:sp>
        <p:nvSpPr>
          <p:cNvPr id="277548" name="直接连接符 277547"/>
          <p:cNvSpPr/>
          <p:nvPr/>
        </p:nvSpPr>
        <p:spPr>
          <a:xfrm>
            <a:off x="7010400" y="4659313"/>
            <a:ext cx="0" cy="190500"/>
          </a:xfrm>
          <a:prstGeom prst="line">
            <a:avLst/>
          </a:prstGeom>
          <a:ln w="9525" cap="flat" cmpd="sng">
            <a:solidFill>
              <a:schemeClr val="tx1"/>
            </a:solidFill>
            <a:prstDash val="solid"/>
            <a:headEnd type="none" w="med" len="med"/>
            <a:tailEnd type="triangle" w="med" len="med"/>
          </a:ln>
        </p:spPr>
      </p:sp>
      <p:sp>
        <p:nvSpPr>
          <p:cNvPr id="277549" name="文本框 277548"/>
          <p:cNvSpPr txBox="1"/>
          <p:nvPr/>
        </p:nvSpPr>
        <p:spPr>
          <a:xfrm>
            <a:off x="6591300" y="4826000"/>
            <a:ext cx="863600" cy="38417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清理盘点有用物资</a:t>
            </a:r>
            <a:endParaRPr lang="zh-CN" altLang="en-US" sz="1200" dirty="0">
              <a:solidFill>
                <a:schemeClr val="accent2"/>
              </a:solidFill>
              <a:latin typeface="Times New Roman" panose="02020603050405020304" charset="0"/>
            </a:endParaRPr>
          </a:p>
        </p:txBody>
      </p:sp>
      <p:sp>
        <p:nvSpPr>
          <p:cNvPr id="277550" name="直接连接符 277549"/>
          <p:cNvSpPr/>
          <p:nvPr/>
        </p:nvSpPr>
        <p:spPr>
          <a:xfrm flipH="1">
            <a:off x="7010400" y="5192713"/>
            <a:ext cx="0" cy="190500"/>
          </a:xfrm>
          <a:prstGeom prst="line">
            <a:avLst/>
          </a:prstGeom>
          <a:ln w="9525" cap="flat" cmpd="sng">
            <a:solidFill>
              <a:schemeClr val="tx1"/>
            </a:solidFill>
            <a:prstDash val="solid"/>
            <a:headEnd type="none" w="med" len="med"/>
            <a:tailEnd type="triangle" w="med" len="med"/>
          </a:ln>
        </p:spPr>
      </p:sp>
      <p:sp>
        <p:nvSpPr>
          <p:cNvPr id="277551" name="直接连接符 277550"/>
          <p:cNvSpPr/>
          <p:nvPr/>
        </p:nvSpPr>
        <p:spPr>
          <a:xfrm>
            <a:off x="1231900" y="3048000"/>
            <a:ext cx="2590800" cy="0"/>
          </a:xfrm>
          <a:prstGeom prst="line">
            <a:avLst/>
          </a:prstGeom>
          <a:ln w="9525" cap="flat" cmpd="sng">
            <a:solidFill>
              <a:schemeClr val="tx1"/>
            </a:solidFill>
            <a:prstDash val="solid"/>
            <a:headEnd type="none" w="med" len="med"/>
            <a:tailEnd type="none" w="med" len="med"/>
          </a:ln>
        </p:spPr>
      </p:sp>
      <p:sp>
        <p:nvSpPr>
          <p:cNvPr id="277552" name="流程图: 文档 277551"/>
          <p:cNvSpPr/>
          <p:nvPr/>
        </p:nvSpPr>
        <p:spPr>
          <a:xfrm>
            <a:off x="6724650" y="5408613"/>
            <a:ext cx="608013" cy="496887"/>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53" name="文本框 277552"/>
          <p:cNvSpPr txBox="1"/>
          <p:nvPr/>
        </p:nvSpPr>
        <p:spPr>
          <a:xfrm>
            <a:off x="6718300" y="54197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物资清册</a:t>
            </a:r>
            <a:endParaRPr lang="zh-CN" altLang="en-US" sz="1200">
              <a:latin typeface="Times New Roman" panose="02020603050405020304" charset="0"/>
            </a:endParaRPr>
          </a:p>
        </p:txBody>
      </p:sp>
      <p:sp>
        <p:nvSpPr>
          <p:cNvPr id="277554" name="流程图: 文档 277553"/>
          <p:cNvSpPr/>
          <p:nvPr/>
        </p:nvSpPr>
        <p:spPr>
          <a:xfrm>
            <a:off x="5264150" y="5410200"/>
            <a:ext cx="608013" cy="496888"/>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55" name="文本框 277554"/>
          <p:cNvSpPr txBox="1"/>
          <p:nvPr/>
        </p:nvSpPr>
        <p:spPr>
          <a:xfrm>
            <a:off x="5295900" y="54213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物资清册</a:t>
            </a:r>
            <a:endParaRPr lang="zh-CN" altLang="en-US" sz="1200">
              <a:latin typeface="Times New Roman" panose="02020603050405020304" charset="0"/>
            </a:endParaRPr>
          </a:p>
        </p:txBody>
      </p:sp>
      <p:sp>
        <p:nvSpPr>
          <p:cNvPr id="277556" name="直接连接符 277555"/>
          <p:cNvSpPr/>
          <p:nvPr/>
        </p:nvSpPr>
        <p:spPr>
          <a:xfrm flipH="1">
            <a:off x="5943600" y="5638800"/>
            <a:ext cx="762000" cy="0"/>
          </a:xfrm>
          <a:prstGeom prst="line">
            <a:avLst/>
          </a:prstGeom>
          <a:ln w="9525" cap="flat" cmpd="sng">
            <a:solidFill>
              <a:schemeClr val="tx1"/>
            </a:solidFill>
            <a:prstDash val="solid"/>
            <a:headEnd type="none" w="med" len="med"/>
            <a:tailEnd type="triangle" w="med" len="med"/>
          </a:ln>
        </p:spPr>
      </p:sp>
      <p:sp>
        <p:nvSpPr>
          <p:cNvPr id="277557" name="流程图: 文档 277556"/>
          <p:cNvSpPr/>
          <p:nvPr/>
        </p:nvSpPr>
        <p:spPr>
          <a:xfrm>
            <a:off x="8078788" y="5410200"/>
            <a:ext cx="608012" cy="496888"/>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7558" name="文本框 277557"/>
          <p:cNvSpPr txBox="1"/>
          <p:nvPr/>
        </p:nvSpPr>
        <p:spPr>
          <a:xfrm>
            <a:off x="8110538" y="54213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物资清册</a:t>
            </a:r>
            <a:endParaRPr lang="zh-CN" altLang="en-US" sz="1200">
              <a:latin typeface="Times New Roman" panose="02020603050405020304" charset="0"/>
            </a:endParaRPr>
          </a:p>
        </p:txBody>
      </p:sp>
      <p:sp>
        <p:nvSpPr>
          <p:cNvPr id="277559" name="直接连接符 277558"/>
          <p:cNvSpPr/>
          <p:nvPr/>
        </p:nvSpPr>
        <p:spPr>
          <a:xfrm>
            <a:off x="7366000" y="5638800"/>
            <a:ext cx="685800" cy="0"/>
          </a:xfrm>
          <a:prstGeom prst="line">
            <a:avLst/>
          </a:prstGeom>
          <a:ln w="9525" cap="flat" cmpd="sng">
            <a:solidFill>
              <a:schemeClr val="tx1"/>
            </a:solidFill>
            <a:prstDash val="solid"/>
            <a:headEnd type="none" w="med" len="med"/>
            <a:tailEnd type="triangle" w="med" len="med"/>
          </a:ln>
        </p:spPr>
      </p:sp>
      <p:sp>
        <p:nvSpPr>
          <p:cNvPr id="277560" name="直接连接符 277559"/>
          <p:cNvSpPr/>
          <p:nvPr/>
        </p:nvSpPr>
        <p:spPr>
          <a:xfrm>
            <a:off x="8369300" y="5915025"/>
            <a:ext cx="0" cy="190500"/>
          </a:xfrm>
          <a:prstGeom prst="line">
            <a:avLst/>
          </a:prstGeom>
          <a:ln w="9525" cap="flat" cmpd="sng">
            <a:solidFill>
              <a:schemeClr val="tx1"/>
            </a:solidFill>
            <a:prstDash val="solid"/>
            <a:headEnd type="none" w="med" len="med"/>
            <a:tailEnd type="triangle" w="med" len="med"/>
          </a:ln>
        </p:spPr>
      </p:sp>
      <p:sp>
        <p:nvSpPr>
          <p:cNvPr id="277562" name="矩形 277561"/>
          <p:cNvSpPr/>
          <p:nvPr/>
        </p:nvSpPr>
        <p:spPr>
          <a:xfrm>
            <a:off x="7391400" y="6324600"/>
            <a:ext cx="1752600" cy="533400"/>
          </a:xfrm>
          <a:prstGeom prst="rect">
            <a:avLst/>
          </a:prstGeom>
          <a:solidFill>
            <a:schemeClr val="bg1"/>
          </a:solidFill>
          <a:ln w="9525">
            <a:noFill/>
          </a:ln>
        </p:spPr>
        <p:txBody>
          <a:bodyPr/>
          <a:p>
            <a:endParaRPr lang="zh-CN" altLang="en-US"/>
          </a:p>
        </p:txBody>
      </p:sp>
      <p:sp>
        <p:nvSpPr>
          <p:cNvPr id="277561" name="文本框 277560"/>
          <p:cNvSpPr txBox="1"/>
          <p:nvPr/>
        </p:nvSpPr>
        <p:spPr>
          <a:xfrm>
            <a:off x="7950200" y="6081713"/>
            <a:ext cx="863600" cy="23812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入库</a:t>
            </a:r>
            <a:endParaRPr lang="zh-CN" altLang="en-US" sz="1200">
              <a:solidFill>
                <a:schemeClr val="accent2"/>
              </a:solidFill>
              <a:latin typeface="Times New Roman" panose="02020603050405020304" charset="0"/>
            </a:endParaRPr>
          </a:p>
        </p:txBody>
      </p:sp>
      <p:sp>
        <p:nvSpPr>
          <p:cNvPr id="277563" name="文本框 277562"/>
          <p:cNvSpPr txBox="1"/>
          <p:nvPr/>
        </p:nvSpPr>
        <p:spPr>
          <a:xfrm>
            <a:off x="5156200" y="6096000"/>
            <a:ext cx="863600" cy="53022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记数量帐列管，不作资产帐</a:t>
            </a:r>
            <a:endParaRPr lang="zh-CN" altLang="en-US" sz="1200">
              <a:solidFill>
                <a:schemeClr val="accent2"/>
              </a:solidFill>
              <a:latin typeface="Times New Roman" panose="02020603050405020304" charset="0"/>
            </a:endParaRPr>
          </a:p>
        </p:txBody>
      </p:sp>
      <p:sp>
        <p:nvSpPr>
          <p:cNvPr id="277564" name="直接连接符 277563"/>
          <p:cNvSpPr/>
          <p:nvPr/>
        </p:nvSpPr>
        <p:spPr>
          <a:xfrm>
            <a:off x="5588000" y="5867400"/>
            <a:ext cx="0" cy="228600"/>
          </a:xfrm>
          <a:prstGeom prst="line">
            <a:avLst/>
          </a:prstGeom>
          <a:ln w="9525" cap="flat" cmpd="sng">
            <a:solidFill>
              <a:schemeClr val="tx1"/>
            </a:solidFill>
            <a:prstDash val="solid"/>
            <a:headEnd type="none" w="med" len="med"/>
            <a:tailEnd type="triangle" w="med" len="med"/>
          </a:ln>
        </p:spPr>
      </p:sp>
      <p:sp>
        <p:nvSpPr>
          <p:cNvPr id="277565" name="文本框 277564"/>
          <p:cNvSpPr txBox="1"/>
          <p:nvPr/>
        </p:nvSpPr>
        <p:spPr>
          <a:xfrm>
            <a:off x="762000" y="5862638"/>
            <a:ext cx="3505200" cy="538162"/>
          </a:xfrm>
          <a:prstGeom prst="rect">
            <a:avLst/>
          </a:prstGeom>
          <a:noFill/>
          <a:ln w="9525">
            <a:noFill/>
          </a:ln>
        </p:spPr>
        <p:txBody>
          <a:bodyPr>
            <a:spAutoFit/>
          </a:bodyPr>
          <a:p>
            <a:pPr>
              <a:lnSpc>
                <a:spcPct val="80000"/>
              </a:lnSpc>
              <a:spcBef>
                <a:spcPct val="50000"/>
              </a:spcBef>
            </a:pPr>
            <a:r>
              <a:rPr lang="zh-CN" altLang="en-US" sz="1400" dirty="0">
                <a:solidFill>
                  <a:srgbClr val="FF3300"/>
                </a:solidFill>
                <a:latin typeface="Times New Roman" panose="02020603050405020304" charset="0"/>
              </a:rPr>
              <a:t>说明：拆除设备所清理的可用部件不作资</a:t>
            </a:r>
            <a:endParaRPr lang="zh-CN" altLang="en-US" sz="1400" dirty="0">
              <a:solidFill>
                <a:srgbClr val="FF3300"/>
              </a:solidFill>
              <a:latin typeface="Times New Roman" panose="02020603050405020304" charset="0"/>
            </a:endParaRPr>
          </a:p>
          <a:p>
            <a:pPr>
              <a:lnSpc>
                <a:spcPct val="80000"/>
              </a:lnSpc>
              <a:spcBef>
                <a:spcPct val="50000"/>
              </a:spcBef>
            </a:pPr>
            <a:r>
              <a:rPr lang="zh-CN" altLang="en-US" sz="1400" dirty="0">
                <a:solidFill>
                  <a:srgbClr val="FF3300"/>
                </a:solidFill>
                <a:latin typeface="Times New Roman" panose="02020603050405020304" charset="0"/>
              </a:rPr>
              <a:t>            产帐记帐，仅作数量帐管理</a:t>
            </a:r>
            <a:endParaRPr lang="zh-CN" altLang="en-US" sz="1400" dirty="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9554" name="文本框 279553"/>
          <p:cNvSpPr txBox="1"/>
          <p:nvPr/>
        </p:nvSpPr>
        <p:spPr>
          <a:xfrm>
            <a:off x="1371600" y="169863"/>
            <a:ext cx="67818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总调室                        总经理                          分厂                           财务部</a:t>
            </a:r>
            <a:endParaRPr lang="zh-CN" altLang="en-US" sz="1600" dirty="0">
              <a:latin typeface="Times New Roman" panose="02020603050405020304" charset="0"/>
            </a:endParaRPr>
          </a:p>
        </p:txBody>
      </p:sp>
      <p:sp>
        <p:nvSpPr>
          <p:cNvPr id="279555" name="直接连接符 279554"/>
          <p:cNvSpPr/>
          <p:nvPr/>
        </p:nvSpPr>
        <p:spPr>
          <a:xfrm>
            <a:off x="1371600" y="457200"/>
            <a:ext cx="6400800" cy="0"/>
          </a:xfrm>
          <a:prstGeom prst="line">
            <a:avLst/>
          </a:prstGeom>
          <a:ln w="9525" cap="flat" cmpd="sng">
            <a:solidFill>
              <a:schemeClr val="tx1"/>
            </a:solidFill>
            <a:prstDash val="solid"/>
            <a:headEnd type="none" w="med" len="med"/>
            <a:tailEnd type="none" w="med" len="med"/>
          </a:ln>
        </p:spPr>
      </p:sp>
      <p:sp>
        <p:nvSpPr>
          <p:cNvPr id="279556" name="文本框 279555"/>
          <p:cNvSpPr txBox="1"/>
          <p:nvPr/>
        </p:nvSpPr>
        <p:spPr>
          <a:xfrm>
            <a:off x="0" y="0"/>
            <a:ext cx="428625" cy="32004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物资、设备报废签审流程</a:t>
            </a:r>
            <a:endParaRPr lang="zh-CN" altLang="en-US" sz="1600" b="1">
              <a:solidFill>
                <a:srgbClr val="0066FF"/>
              </a:solidFill>
              <a:latin typeface="Times New Roman" panose="02020603050405020304" charset="0"/>
            </a:endParaRPr>
          </a:p>
        </p:txBody>
      </p:sp>
      <p:sp>
        <p:nvSpPr>
          <p:cNvPr id="279557" name="文本框 279556"/>
          <p:cNvSpPr txBox="1"/>
          <p:nvPr/>
        </p:nvSpPr>
        <p:spPr>
          <a:xfrm>
            <a:off x="4787900" y="1905000"/>
            <a:ext cx="1422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经理签审</a:t>
            </a:r>
            <a:endParaRPr lang="zh-CN" altLang="en-US" sz="1200" dirty="0">
              <a:solidFill>
                <a:schemeClr val="accent2"/>
              </a:solidFill>
              <a:latin typeface="Times New Roman" panose="02020603050405020304" charset="0"/>
            </a:endParaRPr>
          </a:p>
        </p:txBody>
      </p:sp>
      <p:sp>
        <p:nvSpPr>
          <p:cNvPr id="279558" name="流程图: 文档 279557"/>
          <p:cNvSpPr/>
          <p:nvPr/>
        </p:nvSpPr>
        <p:spPr>
          <a:xfrm>
            <a:off x="5189538" y="10810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9559" name="文本框 279558"/>
          <p:cNvSpPr txBox="1"/>
          <p:nvPr/>
        </p:nvSpPr>
        <p:spPr>
          <a:xfrm>
            <a:off x="5183188" y="10922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报废申请</a:t>
            </a:r>
            <a:endParaRPr lang="zh-CN" altLang="en-US" sz="1200">
              <a:latin typeface="Times New Roman" panose="02020603050405020304" charset="0"/>
            </a:endParaRPr>
          </a:p>
        </p:txBody>
      </p:sp>
      <p:sp>
        <p:nvSpPr>
          <p:cNvPr id="279560" name="直接连接符 279559"/>
          <p:cNvSpPr/>
          <p:nvPr/>
        </p:nvSpPr>
        <p:spPr>
          <a:xfrm>
            <a:off x="5491163" y="1592263"/>
            <a:ext cx="0" cy="319087"/>
          </a:xfrm>
          <a:prstGeom prst="line">
            <a:avLst/>
          </a:prstGeom>
          <a:ln w="9525" cap="flat" cmpd="sng">
            <a:solidFill>
              <a:schemeClr val="tx1"/>
            </a:solidFill>
            <a:prstDash val="solid"/>
            <a:headEnd type="none" w="med" len="med"/>
            <a:tailEnd type="triangle" w="med" len="med"/>
          </a:ln>
        </p:spPr>
      </p:sp>
      <p:sp>
        <p:nvSpPr>
          <p:cNvPr id="279561" name="文本框 279560"/>
          <p:cNvSpPr txBox="1"/>
          <p:nvPr/>
        </p:nvSpPr>
        <p:spPr>
          <a:xfrm>
            <a:off x="4838700" y="457200"/>
            <a:ext cx="13462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根据实际情况填写报废申请表并注明报废金额</a:t>
            </a:r>
            <a:endParaRPr lang="zh-CN" altLang="en-US" sz="1200" dirty="0">
              <a:solidFill>
                <a:schemeClr val="accent2"/>
              </a:solidFill>
              <a:latin typeface="Times New Roman" panose="02020603050405020304" charset="0"/>
            </a:endParaRPr>
          </a:p>
        </p:txBody>
      </p:sp>
      <p:sp>
        <p:nvSpPr>
          <p:cNvPr id="279562" name="文本框 279561"/>
          <p:cNvSpPr txBox="1"/>
          <p:nvPr/>
        </p:nvSpPr>
        <p:spPr>
          <a:xfrm>
            <a:off x="1354138" y="2686050"/>
            <a:ext cx="10033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设备管理科审核</a:t>
            </a:r>
            <a:endParaRPr lang="zh-CN" altLang="en-US" sz="1200" dirty="0">
              <a:solidFill>
                <a:schemeClr val="accent2"/>
              </a:solidFill>
              <a:latin typeface="Times New Roman" panose="02020603050405020304" charset="0"/>
            </a:endParaRPr>
          </a:p>
        </p:txBody>
      </p:sp>
      <p:sp>
        <p:nvSpPr>
          <p:cNvPr id="279563" name="流程图: 文档 279562"/>
          <p:cNvSpPr/>
          <p:nvPr/>
        </p:nvSpPr>
        <p:spPr>
          <a:xfrm>
            <a:off x="1531938" y="19050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9564" name="文本框 279563"/>
          <p:cNvSpPr txBox="1"/>
          <p:nvPr/>
        </p:nvSpPr>
        <p:spPr>
          <a:xfrm>
            <a:off x="1525588" y="19161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报废申请</a:t>
            </a:r>
            <a:endParaRPr lang="zh-CN" altLang="en-US" sz="1200">
              <a:latin typeface="Times New Roman" panose="02020603050405020304" charset="0"/>
            </a:endParaRPr>
          </a:p>
        </p:txBody>
      </p:sp>
      <p:sp>
        <p:nvSpPr>
          <p:cNvPr id="279565" name="直接连接符 279564"/>
          <p:cNvSpPr/>
          <p:nvPr/>
        </p:nvSpPr>
        <p:spPr>
          <a:xfrm>
            <a:off x="1833563" y="2416175"/>
            <a:ext cx="0" cy="319088"/>
          </a:xfrm>
          <a:prstGeom prst="line">
            <a:avLst/>
          </a:prstGeom>
          <a:ln w="9525" cap="flat" cmpd="sng">
            <a:solidFill>
              <a:schemeClr val="tx1"/>
            </a:solidFill>
            <a:prstDash val="solid"/>
            <a:headEnd type="none" w="med" len="med"/>
            <a:tailEnd type="triangle" w="med" len="med"/>
          </a:ln>
        </p:spPr>
      </p:sp>
      <p:sp>
        <p:nvSpPr>
          <p:cNvPr id="279566" name="文本框 279565"/>
          <p:cNvSpPr txBox="1"/>
          <p:nvPr/>
        </p:nvSpPr>
        <p:spPr>
          <a:xfrm>
            <a:off x="1130300" y="3422650"/>
            <a:ext cx="1422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79567" name="直接连接符 279566"/>
          <p:cNvSpPr/>
          <p:nvPr/>
        </p:nvSpPr>
        <p:spPr>
          <a:xfrm>
            <a:off x="1833563" y="3124200"/>
            <a:ext cx="0" cy="319088"/>
          </a:xfrm>
          <a:prstGeom prst="line">
            <a:avLst/>
          </a:prstGeom>
          <a:ln w="9525" cap="flat" cmpd="sng">
            <a:solidFill>
              <a:schemeClr val="tx1"/>
            </a:solidFill>
            <a:prstDash val="solid"/>
            <a:headEnd type="none" w="med" len="med"/>
            <a:tailEnd type="triangle" w="med" len="med"/>
          </a:ln>
        </p:spPr>
      </p:sp>
      <p:sp>
        <p:nvSpPr>
          <p:cNvPr id="279568" name="文本框 279567"/>
          <p:cNvSpPr txBox="1"/>
          <p:nvPr/>
        </p:nvSpPr>
        <p:spPr>
          <a:xfrm>
            <a:off x="3340100" y="4175125"/>
            <a:ext cx="6985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79569" name="流程图: 文档 279568"/>
          <p:cNvSpPr/>
          <p:nvPr/>
        </p:nvSpPr>
        <p:spPr>
          <a:xfrm>
            <a:off x="3360738" y="33512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9570" name="文本框 279569"/>
          <p:cNvSpPr txBox="1"/>
          <p:nvPr/>
        </p:nvSpPr>
        <p:spPr>
          <a:xfrm>
            <a:off x="3354388" y="33623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报废申请</a:t>
            </a:r>
            <a:endParaRPr lang="zh-CN" altLang="en-US" sz="1200">
              <a:latin typeface="Times New Roman" panose="02020603050405020304" charset="0"/>
            </a:endParaRPr>
          </a:p>
        </p:txBody>
      </p:sp>
      <p:sp>
        <p:nvSpPr>
          <p:cNvPr id="279571" name="直接连接符 279570"/>
          <p:cNvSpPr/>
          <p:nvPr/>
        </p:nvSpPr>
        <p:spPr>
          <a:xfrm>
            <a:off x="3662363" y="3862388"/>
            <a:ext cx="0" cy="319087"/>
          </a:xfrm>
          <a:prstGeom prst="line">
            <a:avLst/>
          </a:prstGeom>
          <a:ln w="9525" cap="flat" cmpd="sng">
            <a:solidFill>
              <a:schemeClr val="tx1"/>
            </a:solidFill>
            <a:prstDash val="solid"/>
            <a:headEnd type="none" w="med" len="med"/>
            <a:tailEnd type="triangle" w="med" len="med"/>
          </a:ln>
        </p:spPr>
      </p:sp>
      <p:sp>
        <p:nvSpPr>
          <p:cNvPr id="279572" name="直接连接符 279571"/>
          <p:cNvSpPr/>
          <p:nvPr/>
        </p:nvSpPr>
        <p:spPr>
          <a:xfrm>
            <a:off x="2362200" y="3565525"/>
            <a:ext cx="990600" cy="0"/>
          </a:xfrm>
          <a:prstGeom prst="line">
            <a:avLst/>
          </a:prstGeom>
          <a:ln w="9525" cap="flat" cmpd="sng">
            <a:solidFill>
              <a:schemeClr val="tx1"/>
            </a:solidFill>
            <a:prstDash val="solid"/>
            <a:headEnd type="none" w="med" len="med"/>
            <a:tailEnd type="triangle" w="med" len="med"/>
          </a:ln>
        </p:spPr>
      </p:sp>
      <p:sp>
        <p:nvSpPr>
          <p:cNvPr id="279573" name="文本框 279572"/>
          <p:cNvSpPr txBox="1"/>
          <p:nvPr/>
        </p:nvSpPr>
        <p:spPr>
          <a:xfrm>
            <a:off x="4978400" y="5334000"/>
            <a:ext cx="10033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进行处理和帐务调整</a:t>
            </a:r>
            <a:endParaRPr lang="zh-CN" altLang="en-US" sz="1200" dirty="0">
              <a:solidFill>
                <a:schemeClr val="accent2"/>
              </a:solidFill>
              <a:latin typeface="Times New Roman" panose="02020603050405020304" charset="0"/>
            </a:endParaRPr>
          </a:p>
        </p:txBody>
      </p:sp>
      <p:sp>
        <p:nvSpPr>
          <p:cNvPr id="279574" name="流程图: 文档 279573"/>
          <p:cNvSpPr/>
          <p:nvPr/>
        </p:nvSpPr>
        <p:spPr>
          <a:xfrm>
            <a:off x="5189538" y="45354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9575" name="文本框 279574"/>
          <p:cNvSpPr txBox="1"/>
          <p:nvPr/>
        </p:nvSpPr>
        <p:spPr>
          <a:xfrm>
            <a:off x="5183188" y="4546600"/>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报废申请</a:t>
            </a:r>
            <a:endParaRPr lang="zh-CN" altLang="en-US" sz="1200">
              <a:latin typeface="Times New Roman" panose="02020603050405020304" charset="0"/>
            </a:endParaRPr>
          </a:p>
        </p:txBody>
      </p:sp>
      <p:sp>
        <p:nvSpPr>
          <p:cNvPr id="279576" name="直接连接符 279575"/>
          <p:cNvSpPr/>
          <p:nvPr/>
        </p:nvSpPr>
        <p:spPr>
          <a:xfrm>
            <a:off x="5491163" y="5046663"/>
            <a:ext cx="0" cy="319087"/>
          </a:xfrm>
          <a:prstGeom prst="line">
            <a:avLst/>
          </a:prstGeom>
          <a:ln w="9525" cap="flat" cmpd="sng">
            <a:solidFill>
              <a:schemeClr val="tx1"/>
            </a:solidFill>
            <a:prstDash val="solid"/>
            <a:headEnd type="none" w="med" len="med"/>
            <a:tailEnd type="triangle" w="med" len="med"/>
          </a:ln>
        </p:spPr>
      </p:sp>
      <p:sp>
        <p:nvSpPr>
          <p:cNvPr id="279578" name="直接连接符 279577"/>
          <p:cNvSpPr/>
          <p:nvPr/>
        </p:nvSpPr>
        <p:spPr>
          <a:xfrm flipH="1">
            <a:off x="2133600" y="2057400"/>
            <a:ext cx="3048000" cy="0"/>
          </a:xfrm>
          <a:prstGeom prst="line">
            <a:avLst/>
          </a:prstGeom>
          <a:ln w="9525" cap="flat" cmpd="sng">
            <a:solidFill>
              <a:schemeClr val="tx1"/>
            </a:solidFill>
            <a:prstDash val="solid"/>
            <a:headEnd type="none" w="med" len="med"/>
            <a:tailEnd type="triangle" w="med" len="med"/>
          </a:ln>
        </p:spPr>
      </p:sp>
      <p:sp>
        <p:nvSpPr>
          <p:cNvPr id="279579" name="流程图: 文档 279578"/>
          <p:cNvSpPr/>
          <p:nvPr/>
        </p:nvSpPr>
        <p:spPr>
          <a:xfrm>
            <a:off x="7018338" y="45783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9580" name="文本框 279579"/>
          <p:cNvSpPr txBox="1"/>
          <p:nvPr/>
        </p:nvSpPr>
        <p:spPr>
          <a:xfrm>
            <a:off x="7011988" y="458946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报废申请</a:t>
            </a:r>
            <a:endParaRPr lang="zh-CN" altLang="en-US" sz="1200">
              <a:latin typeface="Times New Roman" panose="02020603050405020304" charset="0"/>
            </a:endParaRPr>
          </a:p>
        </p:txBody>
      </p:sp>
      <p:sp>
        <p:nvSpPr>
          <p:cNvPr id="279581" name="直接连接符 279580"/>
          <p:cNvSpPr/>
          <p:nvPr/>
        </p:nvSpPr>
        <p:spPr>
          <a:xfrm>
            <a:off x="7319963" y="5089525"/>
            <a:ext cx="0" cy="319088"/>
          </a:xfrm>
          <a:prstGeom prst="line">
            <a:avLst/>
          </a:prstGeom>
          <a:ln w="9525" cap="flat" cmpd="sng">
            <a:solidFill>
              <a:schemeClr val="tx1"/>
            </a:solidFill>
            <a:prstDash val="solid"/>
            <a:headEnd type="none" w="med" len="med"/>
            <a:tailEnd type="triangle" w="med" len="med"/>
          </a:ln>
        </p:spPr>
      </p:sp>
      <p:sp>
        <p:nvSpPr>
          <p:cNvPr id="279582" name="文本框 279581"/>
          <p:cNvSpPr txBox="1"/>
          <p:nvPr/>
        </p:nvSpPr>
        <p:spPr>
          <a:xfrm>
            <a:off x="6813550" y="5410200"/>
            <a:ext cx="10033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备案作出售时核对</a:t>
            </a:r>
            <a:endParaRPr lang="zh-CN" altLang="en-US" sz="1200">
              <a:solidFill>
                <a:schemeClr val="accent2"/>
              </a:solidFill>
              <a:latin typeface="Times New Roman" panose="02020603050405020304" charset="0"/>
            </a:endParaRPr>
          </a:p>
        </p:txBody>
      </p:sp>
      <p:sp>
        <p:nvSpPr>
          <p:cNvPr id="279585" name="直接连接符 279584"/>
          <p:cNvSpPr/>
          <p:nvPr/>
        </p:nvSpPr>
        <p:spPr>
          <a:xfrm flipV="1">
            <a:off x="3886200" y="4318000"/>
            <a:ext cx="3429000" cy="0"/>
          </a:xfrm>
          <a:prstGeom prst="line">
            <a:avLst/>
          </a:prstGeom>
          <a:ln w="9525" cap="flat" cmpd="sng">
            <a:solidFill>
              <a:schemeClr val="tx1"/>
            </a:solidFill>
            <a:prstDash val="solid"/>
            <a:headEnd type="none" w="med" len="med"/>
            <a:tailEnd type="none" w="med" len="med"/>
          </a:ln>
        </p:spPr>
      </p:sp>
      <p:sp>
        <p:nvSpPr>
          <p:cNvPr id="279586" name="直接连接符 279585"/>
          <p:cNvSpPr/>
          <p:nvPr/>
        </p:nvSpPr>
        <p:spPr>
          <a:xfrm>
            <a:off x="7315200" y="4343400"/>
            <a:ext cx="0" cy="228600"/>
          </a:xfrm>
          <a:prstGeom prst="line">
            <a:avLst/>
          </a:prstGeom>
          <a:ln w="9525" cap="flat" cmpd="sng">
            <a:solidFill>
              <a:schemeClr val="tx1"/>
            </a:solidFill>
            <a:prstDash val="solid"/>
            <a:headEnd type="none" w="med" len="med"/>
            <a:tailEnd type="none" w="med" len="med"/>
          </a:ln>
        </p:spPr>
      </p:sp>
      <p:sp>
        <p:nvSpPr>
          <p:cNvPr id="279587" name="直接连接符 279586"/>
          <p:cNvSpPr/>
          <p:nvPr/>
        </p:nvSpPr>
        <p:spPr>
          <a:xfrm>
            <a:off x="5486400" y="4343400"/>
            <a:ext cx="0" cy="15240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6132" name="文本框 176131"/>
          <p:cNvSpPr txBox="1"/>
          <p:nvPr/>
        </p:nvSpPr>
        <p:spPr>
          <a:xfrm>
            <a:off x="0" y="0"/>
            <a:ext cx="428625" cy="35814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决策性人事调动程序</a:t>
            </a:r>
            <a:endParaRPr lang="zh-CN" altLang="en-US" sz="1600" b="1" dirty="0">
              <a:solidFill>
                <a:schemeClr val="accent2"/>
              </a:solidFill>
              <a:latin typeface="Times New Roman" panose="02020603050405020304" charset="0"/>
            </a:endParaRPr>
          </a:p>
        </p:txBody>
      </p:sp>
      <p:sp>
        <p:nvSpPr>
          <p:cNvPr id="176134" name="文本框 176133"/>
          <p:cNvSpPr txBox="1"/>
          <p:nvPr/>
        </p:nvSpPr>
        <p:spPr>
          <a:xfrm>
            <a:off x="1528763" y="166688"/>
            <a:ext cx="5405437" cy="287337"/>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人事行政部                     总经理              当事人</a:t>
            </a:r>
            <a:endParaRPr lang="zh-CN" altLang="en-US" sz="1600" dirty="0">
              <a:latin typeface="Times New Roman" panose="02020603050405020304" charset="0"/>
            </a:endParaRPr>
          </a:p>
        </p:txBody>
      </p:sp>
      <p:sp>
        <p:nvSpPr>
          <p:cNvPr id="176135" name="直接连接符 176134"/>
          <p:cNvSpPr/>
          <p:nvPr/>
        </p:nvSpPr>
        <p:spPr>
          <a:xfrm>
            <a:off x="1490663" y="457200"/>
            <a:ext cx="4452937" cy="0"/>
          </a:xfrm>
          <a:prstGeom prst="line">
            <a:avLst/>
          </a:prstGeom>
          <a:ln w="9525" cap="flat" cmpd="sng">
            <a:solidFill>
              <a:schemeClr val="tx1"/>
            </a:solidFill>
            <a:prstDash val="solid"/>
            <a:headEnd type="none" w="med" len="med"/>
            <a:tailEnd type="none" w="med" len="med"/>
          </a:ln>
        </p:spPr>
      </p:sp>
      <p:sp>
        <p:nvSpPr>
          <p:cNvPr id="176139" name="文本框 176138"/>
          <p:cNvSpPr txBox="1"/>
          <p:nvPr/>
        </p:nvSpPr>
        <p:spPr>
          <a:xfrm>
            <a:off x="1662113" y="533400"/>
            <a:ext cx="11430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根据公司决策结果填制</a:t>
            </a:r>
            <a:endParaRPr lang="zh-CN" altLang="en-US" sz="1200" dirty="0">
              <a:solidFill>
                <a:schemeClr val="accent2"/>
              </a:solidFill>
              <a:latin typeface="Times New Roman" panose="02020603050405020304" charset="0"/>
            </a:endParaRPr>
          </a:p>
        </p:txBody>
      </p:sp>
      <p:sp>
        <p:nvSpPr>
          <p:cNvPr id="176140" name="流程图: 文档 176139"/>
          <p:cNvSpPr/>
          <p:nvPr/>
        </p:nvSpPr>
        <p:spPr>
          <a:xfrm>
            <a:off x="1909763" y="9906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6141" name="直接连接符 176140"/>
          <p:cNvSpPr/>
          <p:nvPr/>
        </p:nvSpPr>
        <p:spPr>
          <a:xfrm>
            <a:off x="2209800" y="1524000"/>
            <a:ext cx="0" cy="304800"/>
          </a:xfrm>
          <a:prstGeom prst="line">
            <a:avLst/>
          </a:prstGeom>
          <a:ln w="9525" cap="flat" cmpd="sng">
            <a:solidFill>
              <a:schemeClr val="tx1"/>
            </a:solidFill>
            <a:prstDash val="solid"/>
            <a:headEnd type="none" w="med" len="med"/>
            <a:tailEnd type="triangle" w="med" len="med"/>
          </a:ln>
        </p:spPr>
      </p:sp>
      <p:sp>
        <p:nvSpPr>
          <p:cNvPr id="176142" name="文本框 176141"/>
          <p:cNvSpPr txBox="1"/>
          <p:nvPr/>
        </p:nvSpPr>
        <p:spPr>
          <a:xfrm>
            <a:off x="1676400" y="1828800"/>
            <a:ext cx="10668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部长签审</a:t>
            </a:r>
            <a:endParaRPr lang="zh-CN" altLang="en-US" sz="1200" dirty="0">
              <a:solidFill>
                <a:schemeClr val="accent2"/>
              </a:solidFill>
              <a:latin typeface="Times New Roman" panose="02020603050405020304" charset="0"/>
            </a:endParaRPr>
          </a:p>
        </p:txBody>
      </p:sp>
      <p:sp>
        <p:nvSpPr>
          <p:cNvPr id="176143" name="直接连接符 176142"/>
          <p:cNvSpPr/>
          <p:nvPr/>
        </p:nvSpPr>
        <p:spPr>
          <a:xfrm>
            <a:off x="2209800" y="2057400"/>
            <a:ext cx="0" cy="304800"/>
          </a:xfrm>
          <a:prstGeom prst="line">
            <a:avLst/>
          </a:prstGeom>
          <a:ln w="9525" cap="flat" cmpd="sng">
            <a:solidFill>
              <a:schemeClr val="tx1"/>
            </a:solidFill>
            <a:prstDash val="solid"/>
            <a:headEnd type="none" w="med" len="med"/>
            <a:tailEnd type="triangle" w="med" len="med"/>
          </a:ln>
        </p:spPr>
      </p:sp>
      <p:sp>
        <p:nvSpPr>
          <p:cNvPr id="176144" name="文本框 176143"/>
          <p:cNvSpPr txBox="1"/>
          <p:nvPr/>
        </p:nvSpPr>
        <p:spPr>
          <a:xfrm>
            <a:off x="1752600" y="2319338"/>
            <a:ext cx="9144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分管副总签审</a:t>
            </a:r>
            <a:endParaRPr lang="zh-CN" altLang="en-US" sz="1200" dirty="0">
              <a:solidFill>
                <a:schemeClr val="accent2"/>
              </a:solidFill>
              <a:latin typeface="Times New Roman" panose="02020603050405020304" charset="0"/>
            </a:endParaRPr>
          </a:p>
        </p:txBody>
      </p:sp>
      <p:sp>
        <p:nvSpPr>
          <p:cNvPr id="176157" name="流程图: 文档 176156"/>
          <p:cNvSpPr/>
          <p:nvPr/>
        </p:nvSpPr>
        <p:spPr>
          <a:xfrm>
            <a:off x="3795713" y="27432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6158" name="直接连接符 176157"/>
          <p:cNvSpPr/>
          <p:nvPr/>
        </p:nvSpPr>
        <p:spPr>
          <a:xfrm>
            <a:off x="4095750" y="3276600"/>
            <a:ext cx="0" cy="304800"/>
          </a:xfrm>
          <a:prstGeom prst="line">
            <a:avLst/>
          </a:prstGeom>
          <a:ln w="9525" cap="flat" cmpd="sng">
            <a:solidFill>
              <a:schemeClr val="tx1"/>
            </a:solidFill>
            <a:prstDash val="solid"/>
            <a:headEnd type="none" w="med" len="med"/>
            <a:tailEnd type="triangle" w="med" len="med"/>
          </a:ln>
        </p:spPr>
      </p:sp>
      <p:sp>
        <p:nvSpPr>
          <p:cNvPr id="176159" name="文本框 176158"/>
          <p:cNvSpPr txBox="1"/>
          <p:nvPr/>
        </p:nvSpPr>
        <p:spPr>
          <a:xfrm>
            <a:off x="3810000" y="3567113"/>
            <a:ext cx="609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176166" name="直接连接符 176165"/>
          <p:cNvSpPr/>
          <p:nvPr/>
        </p:nvSpPr>
        <p:spPr>
          <a:xfrm>
            <a:off x="2514600" y="3003550"/>
            <a:ext cx="1295400" cy="0"/>
          </a:xfrm>
          <a:prstGeom prst="line">
            <a:avLst/>
          </a:prstGeom>
          <a:ln w="9525" cap="flat" cmpd="sng">
            <a:solidFill>
              <a:schemeClr val="tx1"/>
            </a:solidFill>
            <a:prstDash val="solid"/>
            <a:headEnd type="none" w="med" len="med"/>
            <a:tailEnd type="triangle" w="med" len="med"/>
          </a:ln>
        </p:spPr>
      </p:sp>
      <p:sp>
        <p:nvSpPr>
          <p:cNvPr id="176167" name="流程图: 文档 176166"/>
          <p:cNvSpPr/>
          <p:nvPr/>
        </p:nvSpPr>
        <p:spPr>
          <a:xfrm>
            <a:off x="1890713" y="27940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调动</a:t>
            </a:r>
            <a:endParaRPr lang="zh-CN" altLang="en-US" sz="1200" dirty="0">
              <a:latin typeface="Times New Roman" panose="02020603050405020304" charset="0"/>
            </a:endParaRPr>
          </a:p>
          <a:p>
            <a:pPr algn="ctr"/>
            <a:r>
              <a:rPr lang="zh-CN" altLang="en-US" sz="1200" dirty="0">
                <a:latin typeface="Times New Roman" panose="02020603050405020304" charset="0"/>
              </a:rPr>
              <a:t>审批表</a:t>
            </a:r>
            <a:endParaRPr lang="zh-CN" altLang="en-US" sz="1200">
              <a:latin typeface="Times New Roman" panose="02020603050405020304" charset="0"/>
            </a:endParaRPr>
          </a:p>
        </p:txBody>
      </p:sp>
      <p:sp>
        <p:nvSpPr>
          <p:cNvPr id="176168" name="直接连接符 176167"/>
          <p:cNvSpPr/>
          <p:nvPr/>
        </p:nvSpPr>
        <p:spPr>
          <a:xfrm>
            <a:off x="2209800" y="3695700"/>
            <a:ext cx="0" cy="304800"/>
          </a:xfrm>
          <a:prstGeom prst="line">
            <a:avLst/>
          </a:prstGeom>
          <a:ln w="9525" cap="flat" cmpd="sng">
            <a:solidFill>
              <a:schemeClr val="tx1"/>
            </a:solidFill>
            <a:prstDash val="solid"/>
            <a:headEnd type="none" w="med" len="med"/>
            <a:tailEnd type="triangle" w="med" len="med"/>
          </a:ln>
        </p:spPr>
      </p:sp>
      <p:sp>
        <p:nvSpPr>
          <p:cNvPr id="176169" name="文本框 176168"/>
          <p:cNvSpPr txBox="1"/>
          <p:nvPr/>
        </p:nvSpPr>
        <p:spPr>
          <a:xfrm>
            <a:off x="1638300" y="3949700"/>
            <a:ext cx="11430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发文、归档</a:t>
            </a:r>
            <a:endParaRPr lang="zh-CN" altLang="en-US" sz="1200" dirty="0">
              <a:solidFill>
                <a:schemeClr val="accent2"/>
              </a:solidFill>
              <a:latin typeface="Times New Roman" panose="02020603050405020304" charset="0"/>
            </a:endParaRPr>
          </a:p>
        </p:txBody>
      </p:sp>
      <p:sp>
        <p:nvSpPr>
          <p:cNvPr id="176171" name="流程图: 文档 176170"/>
          <p:cNvSpPr/>
          <p:nvPr/>
        </p:nvSpPr>
        <p:spPr>
          <a:xfrm>
            <a:off x="1881188" y="4244975"/>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  令</a:t>
            </a:r>
            <a:endParaRPr lang="zh-CN" altLang="en-US" sz="1200">
              <a:latin typeface="Times New Roman" panose="02020603050405020304" charset="0"/>
            </a:endParaRPr>
          </a:p>
        </p:txBody>
      </p:sp>
      <p:sp>
        <p:nvSpPr>
          <p:cNvPr id="176177" name="直接连接符 176176"/>
          <p:cNvSpPr/>
          <p:nvPr/>
        </p:nvSpPr>
        <p:spPr>
          <a:xfrm>
            <a:off x="2209800" y="3695700"/>
            <a:ext cx="1676400" cy="0"/>
          </a:xfrm>
          <a:prstGeom prst="line">
            <a:avLst/>
          </a:prstGeom>
          <a:ln w="9525" cap="flat" cmpd="sng">
            <a:solidFill>
              <a:schemeClr val="tx1"/>
            </a:solidFill>
            <a:prstDash val="solid"/>
            <a:headEnd type="none" w="med" len="med"/>
            <a:tailEnd type="none" w="med" len="med"/>
          </a:ln>
        </p:spPr>
      </p:sp>
      <p:sp>
        <p:nvSpPr>
          <p:cNvPr id="176178" name="流程图: 文档 176177"/>
          <p:cNvSpPr/>
          <p:nvPr/>
        </p:nvSpPr>
        <p:spPr>
          <a:xfrm>
            <a:off x="5116513" y="4203700"/>
            <a:ext cx="598487" cy="568325"/>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调  令</a:t>
            </a:r>
            <a:endParaRPr lang="zh-CN" altLang="en-US" sz="1200">
              <a:latin typeface="Times New Roman" panose="02020603050405020304" charset="0"/>
            </a:endParaRPr>
          </a:p>
        </p:txBody>
      </p:sp>
      <p:sp>
        <p:nvSpPr>
          <p:cNvPr id="176179" name="直接连接符 176178"/>
          <p:cNvSpPr/>
          <p:nvPr/>
        </p:nvSpPr>
        <p:spPr>
          <a:xfrm>
            <a:off x="2514600" y="4432300"/>
            <a:ext cx="2590800" cy="0"/>
          </a:xfrm>
          <a:prstGeom prst="line">
            <a:avLst/>
          </a:prstGeom>
          <a:ln w="9525" cap="flat" cmpd="sng">
            <a:solidFill>
              <a:schemeClr val="tx1"/>
            </a:solidFill>
            <a:prstDash val="solid"/>
            <a:headEnd type="none" w="med" len="med"/>
            <a:tailEnd type="triangle" w="med" len="med"/>
          </a:ln>
        </p:spPr>
      </p:sp>
      <p:sp>
        <p:nvSpPr>
          <p:cNvPr id="176180" name="直接连接符 176179"/>
          <p:cNvSpPr/>
          <p:nvPr/>
        </p:nvSpPr>
        <p:spPr>
          <a:xfrm>
            <a:off x="5410200" y="4737100"/>
            <a:ext cx="0" cy="304800"/>
          </a:xfrm>
          <a:prstGeom prst="line">
            <a:avLst/>
          </a:prstGeom>
          <a:ln w="9525" cap="flat" cmpd="sng">
            <a:solidFill>
              <a:schemeClr val="tx1"/>
            </a:solidFill>
            <a:prstDash val="solid"/>
            <a:headEnd type="none" w="med" len="med"/>
            <a:tailEnd type="triangle" w="med" len="med"/>
          </a:ln>
        </p:spPr>
      </p:sp>
      <p:sp>
        <p:nvSpPr>
          <p:cNvPr id="176181" name="文本框 176180"/>
          <p:cNvSpPr txBox="1"/>
          <p:nvPr/>
        </p:nvSpPr>
        <p:spPr>
          <a:xfrm>
            <a:off x="4851400" y="5029200"/>
            <a:ext cx="11430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办理移交</a:t>
            </a:r>
            <a:endParaRPr lang="zh-CN" altLang="en-US" sz="1200">
              <a:solidFill>
                <a:schemeClr val="accent2"/>
              </a:solidFill>
              <a:latin typeface="Times New Roman" panose="02020603050405020304" charset="0"/>
            </a:endParaRPr>
          </a:p>
        </p:txBody>
      </p:sp>
      <p:sp>
        <p:nvSpPr>
          <p:cNvPr id="176182" name="文本框 176181"/>
          <p:cNvSpPr txBox="1"/>
          <p:nvPr/>
        </p:nvSpPr>
        <p:spPr>
          <a:xfrm>
            <a:off x="1752600" y="5707063"/>
            <a:ext cx="5257800" cy="623887"/>
          </a:xfrm>
          <a:prstGeom prst="rect">
            <a:avLst/>
          </a:prstGeom>
          <a:noFill/>
          <a:ln w="9525">
            <a:noFill/>
          </a:ln>
        </p:spPr>
        <p:txBody>
          <a:bodyPr>
            <a:spAutoFit/>
          </a:bodyPr>
          <a:p>
            <a:pPr>
              <a:spcBef>
                <a:spcPct val="50000"/>
              </a:spcBef>
            </a:pPr>
            <a:r>
              <a:rPr lang="zh-CN" altLang="en-US" sz="1400" dirty="0">
                <a:solidFill>
                  <a:srgbClr val="FF3300"/>
                </a:solidFill>
                <a:latin typeface="Times New Roman" panose="02020603050405020304" charset="0"/>
              </a:rPr>
              <a:t>说明：跨公司调动，必须由上级公司签发人事调动令，调出单位</a:t>
            </a:r>
            <a:endParaRPr lang="zh-CN" altLang="en-US" sz="1400" dirty="0">
              <a:solidFill>
                <a:srgbClr val="FF3300"/>
              </a:solidFill>
              <a:latin typeface="Times New Roman" panose="02020603050405020304" charset="0"/>
            </a:endParaRPr>
          </a:p>
          <a:p>
            <a:pPr>
              <a:spcBef>
                <a:spcPct val="50000"/>
              </a:spcBef>
            </a:pPr>
            <a:r>
              <a:rPr lang="zh-CN" altLang="en-US" sz="1400" dirty="0">
                <a:solidFill>
                  <a:srgbClr val="FF3300"/>
                </a:solidFill>
                <a:latin typeface="Times New Roman" panose="02020603050405020304" charset="0"/>
              </a:rPr>
              <a:t>　　　办理解聘，调入单位办理录用。</a:t>
            </a:r>
            <a:endParaRPr lang="zh-CN" altLang="en-US" sz="1400">
              <a:solidFill>
                <a:srgbClr val="FF3300"/>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0638" name="流程图: 文档 280637"/>
          <p:cNvSpPr/>
          <p:nvPr/>
        </p:nvSpPr>
        <p:spPr>
          <a:xfrm>
            <a:off x="1524000" y="49530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639" name="文本框 280638"/>
          <p:cNvSpPr txBox="1"/>
          <p:nvPr/>
        </p:nvSpPr>
        <p:spPr>
          <a:xfrm>
            <a:off x="1968500" y="4932363"/>
            <a:ext cx="279400" cy="214312"/>
          </a:xfrm>
          <a:prstGeom prst="rect">
            <a:avLst/>
          </a:prstGeom>
          <a:noFill/>
          <a:ln w="9525">
            <a:noFill/>
          </a:ln>
        </p:spPr>
        <p:txBody>
          <a:bodyPr>
            <a:spAutoFit/>
          </a:bodyPr>
          <a:p>
            <a:pPr algn="ctr">
              <a:lnSpc>
                <a:spcPct val="80000"/>
              </a:lnSpc>
              <a:spcBef>
                <a:spcPct val="50000"/>
              </a:spcBef>
            </a:pPr>
            <a:r>
              <a:rPr lang="en-US" altLang="zh-CN" sz="1000">
                <a:latin typeface="Times New Roman" panose="02020603050405020304" charset="0"/>
              </a:rPr>
              <a:t>7</a:t>
            </a:r>
            <a:endParaRPr lang="en-US" altLang="zh-CN" sz="1000">
              <a:latin typeface="Times New Roman" panose="02020603050405020304" charset="0"/>
            </a:endParaRPr>
          </a:p>
        </p:txBody>
      </p:sp>
      <p:sp>
        <p:nvSpPr>
          <p:cNvPr id="280608" name="流程图: 文档 280607"/>
          <p:cNvSpPr/>
          <p:nvPr/>
        </p:nvSpPr>
        <p:spPr>
          <a:xfrm>
            <a:off x="3138488" y="16430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78" name="流程图: 文档 280577"/>
          <p:cNvSpPr/>
          <p:nvPr/>
        </p:nvSpPr>
        <p:spPr>
          <a:xfrm>
            <a:off x="6362700" y="38735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79" name="流程图: 文档 280578"/>
          <p:cNvSpPr/>
          <p:nvPr/>
        </p:nvSpPr>
        <p:spPr>
          <a:xfrm>
            <a:off x="6275388" y="39243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80" name="流程图: 文档 280579"/>
          <p:cNvSpPr/>
          <p:nvPr/>
        </p:nvSpPr>
        <p:spPr>
          <a:xfrm>
            <a:off x="6237288" y="396716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81" name="直接连接符 280580"/>
          <p:cNvSpPr/>
          <p:nvPr/>
        </p:nvSpPr>
        <p:spPr>
          <a:xfrm flipV="1">
            <a:off x="533400" y="452438"/>
            <a:ext cx="7848600" cy="4762"/>
          </a:xfrm>
          <a:prstGeom prst="line">
            <a:avLst/>
          </a:prstGeom>
          <a:ln w="9525" cap="flat" cmpd="sng">
            <a:solidFill>
              <a:schemeClr val="tx1"/>
            </a:solidFill>
            <a:prstDash val="solid"/>
            <a:headEnd type="none" w="med" len="med"/>
            <a:tailEnd type="none" w="med" len="med"/>
          </a:ln>
        </p:spPr>
      </p:sp>
      <p:sp>
        <p:nvSpPr>
          <p:cNvPr id="280582" name="文本框 280581"/>
          <p:cNvSpPr txBox="1"/>
          <p:nvPr/>
        </p:nvSpPr>
        <p:spPr>
          <a:xfrm>
            <a:off x="5959475" y="95250"/>
            <a:ext cx="1082675"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分厂</a:t>
            </a:r>
            <a:endParaRPr lang="zh-CN" altLang="en-US" sz="1600">
              <a:latin typeface="Times New Roman" panose="02020603050405020304" charset="0"/>
            </a:endParaRPr>
          </a:p>
        </p:txBody>
      </p:sp>
      <p:sp>
        <p:nvSpPr>
          <p:cNvPr id="280583" name="文本框 280582"/>
          <p:cNvSpPr txBox="1"/>
          <p:nvPr/>
        </p:nvSpPr>
        <p:spPr>
          <a:xfrm>
            <a:off x="2876550" y="120650"/>
            <a:ext cx="9017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出纳室</a:t>
            </a:r>
            <a:endParaRPr lang="zh-CN" altLang="en-US" sz="1600" dirty="0">
              <a:latin typeface="Times New Roman" panose="02020603050405020304" charset="0"/>
            </a:endParaRPr>
          </a:p>
        </p:txBody>
      </p:sp>
      <p:sp>
        <p:nvSpPr>
          <p:cNvPr id="280584" name="文本框 280583"/>
          <p:cNvSpPr txBox="1"/>
          <p:nvPr/>
        </p:nvSpPr>
        <p:spPr>
          <a:xfrm>
            <a:off x="4540250" y="120650"/>
            <a:ext cx="901700"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供应部</a:t>
            </a:r>
            <a:endParaRPr lang="zh-CN" altLang="en-US" sz="1600">
              <a:latin typeface="Times New Roman" panose="02020603050405020304" charset="0"/>
            </a:endParaRPr>
          </a:p>
        </p:txBody>
      </p:sp>
      <p:sp>
        <p:nvSpPr>
          <p:cNvPr id="280585" name="文本框 280584"/>
          <p:cNvSpPr txBox="1"/>
          <p:nvPr/>
        </p:nvSpPr>
        <p:spPr>
          <a:xfrm>
            <a:off x="4495800" y="1447800"/>
            <a:ext cx="990600" cy="23812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变卖处理</a:t>
            </a:r>
            <a:endParaRPr lang="zh-CN" altLang="en-US" sz="1200" dirty="0">
              <a:solidFill>
                <a:schemeClr val="accent2"/>
              </a:solidFill>
              <a:latin typeface="Times New Roman" panose="02020603050405020304" charset="0"/>
            </a:endParaRPr>
          </a:p>
        </p:txBody>
      </p:sp>
      <p:sp>
        <p:nvSpPr>
          <p:cNvPr id="280586" name="直接连接符 280585"/>
          <p:cNvSpPr/>
          <p:nvPr/>
        </p:nvSpPr>
        <p:spPr>
          <a:xfrm flipH="1">
            <a:off x="4991100" y="1246188"/>
            <a:ext cx="3175" cy="211137"/>
          </a:xfrm>
          <a:prstGeom prst="line">
            <a:avLst/>
          </a:prstGeom>
          <a:ln w="9525" cap="flat" cmpd="sng">
            <a:solidFill>
              <a:schemeClr val="tx1"/>
            </a:solidFill>
            <a:prstDash val="solid"/>
            <a:headEnd type="none" w="med" len="med"/>
            <a:tailEnd type="triangle" w="med" len="med"/>
          </a:ln>
        </p:spPr>
      </p:sp>
      <p:sp>
        <p:nvSpPr>
          <p:cNvPr id="280587" name="文本框 280586"/>
          <p:cNvSpPr txBox="1"/>
          <p:nvPr/>
        </p:nvSpPr>
        <p:spPr>
          <a:xfrm>
            <a:off x="6096000" y="3522663"/>
            <a:ext cx="838200" cy="38417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结算室开发运单</a:t>
            </a:r>
            <a:endParaRPr lang="zh-CN" altLang="en-US" sz="1200">
              <a:solidFill>
                <a:schemeClr val="accent2"/>
              </a:solidFill>
              <a:latin typeface="Times New Roman" panose="02020603050405020304" charset="0"/>
            </a:endParaRPr>
          </a:p>
        </p:txBody>
      </p:sp>
      <p:sp>
        <p:nvSpPr>
          <p:cNvPr id="280588" name="流程图: 文档 280587"/>
          <p:cNvSpPr/>
          <p:nvPr/>
        </p:nvSpPr>
        <p:spPr>
          <a:xfrm>
            <a:off x="6186488" y="4013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89" name="文本框 280588"/>
          <p:cNvSpPr txBox="1"/>
          <p:nvPr/>
        </p:nvSpPr>
        <p:spPr>
          <a:xfrm>
            <a:off x="0" y="0"/>
            <a:ext cx="428625" cy="2590800"/>
          </a:xfrm>
          <a:prstGeom prst="rect">
            <a:avLst/>
          </a:prstGeom>
          <a:solidFill>
            <a:srgbClr val="FFFF66"/>
          </a:solidFill>
          <a:ln w="9525">
            <a:noFill/>
          </a:ln>
        </p:spPr>
        <p:txBody>
          <a:bodyPr vert="eaVert">
            <a:spAutoFit/>
          </a:bodyPr>
          <a:p>
            <a:pPr algn="dist">
              <a:spcBef>
                <a:spcPct val="50000"/>
              </a:spcBef>
            </a:pPr>
            <a:r>
              <a:rPr lang="zh-CN" altLang="en-US" sz="1600" b="1" dirty="0">
                <a:solidFill>
                  <a:schemeClr val="accent2"/>
                </a:solidFill>
                <a:latin typeface="Times New Roman" panose="02020603050405020304" charset="0"/>
              </a:rPr>
              <a:t>报废物资处理流程</a:t>
            </a:r>
            <a:endParaRPr lang="zh-CN" altLang="en-US" sz="1600" b="1" dirty="0">
              <a:solidFill>
                <a:schemeClr val="accent2"/>
              </a:solidFill>
              <a:latin typeface="Times New Roman" panose="02020603050405020304" charset="0"/>
            </a:endParaRPr>
          </a:p>
        </p:txBody>
      </p:sp>
      <p:sp>
        <p:nvSpPr>
          <p:cNvPr id="280590" name="流程图: 文档 280589"/>
          <p:cNvSpPr/>
          <p:nvPr/>
        </p:nvSpPr>
        <p:spPr>
          <a:xfrm>
            <a:off x="4676775" y="82391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91" name="文本框 280590"/>
          <p:cNvSpPr txBox="1"/>
          <p:nvPr/>
        </p:nvSpPr>
        <p:spPr>
          <a:xfrm>
            <a:off x="4710113" y="838200"/>
            <a:ext cx="56197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报废申请</a:t>
            </a:r>
            <a:endParaRPr lang="zh-CN" altLang="en-US" sz="1200" dirty="0">
              <a:latin typeface="Times New Roman" panose="02020603050405020304" charset="0"/>
            </a:endParaRPr>
          </a:p>
        </p:txBody>
      </p:sp>
      <p:sp>
        <p:nvSpPr>
          <p:cNvPr id="280592" name="文本框 280591"/>
          <p:cNvSpPr txBox="1"/>
          <p:nvPr/>
        </p:nvSpPr>
        <p:spPr>
          <a:xfrm>
            <a:off x="5905500" y="4821238"/>
            <a:ext cx="1270000" cy="23812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仓管员发货出帐</a:t>
            </a:r>
            <a:endParaRPr lang="zh-CN" altLang="en-US" sz="1200">
              <a:solidFill>
                <a:schemeClr val="accent2"/>
              </a:solidFill>
              <a:latin typeface="Times New Roman" panose="02020603050405020304" charset="0"/>
            </a:endParaRPr>
          </a:p>
        </p:txBody>
      </p:sp>
      <p:sp>
        <p:nvSpPr>
          <p:cNvPr id="280593" name="直接连接符 280592"/>
          <p:cNvSpPr/>
          <p:nvPr/>
        </p:nvSpPr>
        <p:spPr>
          <a:xfrm flipH="1">
            <a:off x="6515100" y="4551363"/>
            <a:ext cx="0" cy="228600"/>
          </a:xfrm>
          <a:prstGeom prst="line">
            <a:avLst/>
          </a:prstGeom>
          <a:ln w="9525" cap="flat" cmpd="sng">
            <a:solidFill>
              <a:schemeClr val="tx1"/>
            </a:solidFill>
            <a:prstDash val="solid"/>
            <a:headEnd type="none" w="med" len="med"/>
            <a:tailEnd type="triangle" w="med" len="med"/>
          </a:ln>
        </p:spPr>
      </p:sp>
      <p:sp>
        <p:nvSpPr>
          <p:cNvPr id="280594" name="椭圆 280593"/>
          <p:cNvSpPr/>
          <p:nvPr/>
        </p:nvSpPr>
        <p:spPr>
          <a:xfrm>
            <a:off x="6362700" y="5072063"/>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80595" name="文本框 280594"/>
          <p:cNvSpPr txBox="1"/>
          <p:nvPr/>
        </p:nvSpPr>
        <p:spPr>
          <a:xfrm>
            <a:off x="6362700" y="5084763"/>
            <a:ext cx="304800" cy="274637"/>
          </a:xfrm>
          <a:prstGeom prst="rect">
            <a:avLst/>
          </a:prstGeom>
          <a:noFill/>
          <a:ln w="9525">
            <a:noFill/>
          </a:ln>
        </p:spPr>
        <p:txBody>
          <a:bodyPr>
            <a:spAutoFit/>
          </a:bodyPr>
          <a:p>
            <a:pPr>
              <a:spcBef>
                <a:spcPct val="50000"/>
              </a:spcBef>
            </a:pPr>
            <a:r>
              <a:rPr lang="zh-CN" altLang="en-US" sz="1200">
                <a:latin typeface="Times New Roman" panose="02020603050405020304" charset="0"/>
              </a:rPr>
              <a:t>货</a:t>
            </a:r>
            <a:endParaRPr lang="zh-CN" altLang="en-US">
              <a:latin typeface="Times New Roman" panose="02020603050405020304" charset="0"/>
            </a:endParaRPr>
          </a:p>
        </p:txBody>
      </p:sp>
      <p:sp>
        <p:nvSpPr>
          <p:cNvPr id="280596" name="文本框 280595"/>
          <p:cNvSpPr txBox="1"/>
          <p:nvPr/>
        </p:nvSpPr>
        <p:spPr>
          <a:xfrm>
            <a:off x="1295400" y="120650"/>
            <a:ext cx="1082675"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买方</a:t>
            </a:r>
            <a:endParaRPr lang="zh-CN" altLang="en-US" sz="1600">
              <a:latin typeface="Times New Roman" panose="02020603050405020304" charset="0"/>
            </a:endParaRPr>
          </a:p>
        </p:txBody>
      </p:sp>
      <p:sp>
        <p:nvSpPr>
          <p:cNvPr id="280597" name="流程图: 文档 280596"/>
          <p:cNvSpPr/>
          <p:nvPr/>
        </p:nvSpPr>
        <p:spPr>
          <a:xfrm>
            <a:off x="6138863" y="40640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98" name="流程图: 文档 280597"/>
          <p:cNvSpPr/>
          <p:nvPr/>
        </p:nvSpPr>
        <p:spPr>
          <a:xfrm>
            <a:off x="6091238" y="4111625"/>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599" name="流程图: 文档 280598"/>
          <p:cNvSpPr/>
          <p:nvPr/>
        </p:nvSpPr>
        <p:spPr>
          <a:xfrm>
            <a:off x="6045200" y="4157663"/>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发运单</a:t>
            </a:r>
            <a:endParaRPr lang="zh-CN" altLang="en-US">
              <a:latin typeface="Times New Roman" panose="02020603050405020304" charset="0"/>
            </a:endParaRPr>
          </a:p>
        </p:txBody>
      </p:sp>
      <p:sp>
        <p:nvSpPr>
          <p:cNvPr id="280600" name="文本框 280599"/>
          <p:cNvSpPr txBox="1"/>
          <p:nvPr/>
        </p:nvSpPr>
        <p:spPr>
          <a:xfrm>
            <a:off x="6375400" y="4133850"/>
            <a:ext cx="457200" cy="214313"/>
          </a:xfrm>
          <a:prstGeom prst="rect">
            <a:avLst/>
          </a:prstGeom>
          <a:noFill/>
          <a:ln w="9525">
            <a:noFill/>
          </a:ln>
        </p:spPr>
        <p:txBody>
          <a:bodyPr>
            <a:spAutoFit/>
          </a:bodyPr>
          <a:p>
            <a:pPr algn="ctr">
              <a:lnSpc>
                <a:spcPct val="80000"/>
              </a:lnSpc>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80601" name="文本框 280600"/>
          <p:cNvSpPr txBox="1"/>
          <p:nvPr/>
        </p:nvSpPr>
        <p:spPr>
          <a:xfrm>
            <a:off x="6807200" y="3852863"/>
            <a:ext cx="279400" cy="214312"/>
          </a:xfrm>
          <a:prstGeom prst="rect">
            <a:avLst/>
          </a:prstGeom>
          <a:noFill/>
          <a:ln w="9525">
            <a:noFill/>
          </a:ln>
        </p:spPr>
        <p:txBody>
          <a:bodyPr>
            <a:spAutoFit/>
          </a:bodyPr>
          <a:p>
            <a:pPr algn="ctr">
              <a:lnSpc>
                <a:spcPct val="80000"/>
              </a:lnSpc>
              <a:spcBef>
                <a:spcPct val="50000"/>
              </a:spcBef>
            </a:pPr>
            <a:r>
              <a:rPr lang="en-US" altLang="zh-CN" sz="1000">
                <a:latin typeface="Times New Roman" panose="02020603050405020304" charset="0"/>
              </a:rPr>
              <a:t>7</a:t>
            </a:r>
            <a:endParaRPr lang="en-US" altLang="zh-CN" sz="1000">
              <a:latin typeface="Times New Roman" panose="02020603050405020304" charset="0"/>
            </a:endParaRPr>
          </a:p>
        </p:txBody>
      </p:sp>
      <p:sp>
        <p:nvSpPr>
          <p:cNvPr id="280602" name="直接连接符 280601"/>
          <p:cNvSpPr/>
          <p:nvPr/>
        </p:nvSpPr>
        <p:spPr>
          <a:xfrm>
            <a:off x="6515100" y="3255963"/>
            <a:ext cx="0" cy="304800"/>
          </a:xfrm>
          <a:prstGeom prst="line">
            <a:avLst/>
          </a:prstGeom>
          <a:ln w="9525" cap="flat" cmpd="sng">
            <a:solidFill>
              <a:schemeClr val="tx1"/>
            </a:solidFill>
            <a:prstDash val="solid"/>
            <a:headEnd type="none" w="med" len="med"/>
            <a:tailEnd type="triangle" w="med" len="med"/>
          </a:ln>
        </p:spPr>
      </p:sp>
      <p:sp>
        <p:nvSpPr>
          <p:cNvPr id="280603" name="流程图: 文档 280602"/>
          <p:cNvSpPr/>
          <p:nvPr/>
        </p:nvSpPr>
        <p:spPr>
          <a:xfrm>
            <a:off x="6215063" y="8318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604" name="文本框 280603"/>
          <p:cNvSpPr txBox="1"/>
          <p:nvPr/>
        </p:nvSpPr>
        <p:spPr>
          <a:xfrm>
            <a:off x="6248400" y="846138"/>
            <a:ext cx="561975" cy="38417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报废申请</a:t>
            </a:r>
            <a:endParaRPr lang="zh-CN" altLang="en-US" sz="1200" dirty="0">
              <a:latin typeface="Times New Roman" panose="02020603050405020304" charset="0"/>
            </a:endParaRPr>
          </a:p>
        </p:txBody>
      </p:sp>
      <p:sp>
        <p:nvSpPr>
          <p:cNvPr id="280605" name="文本框 280604"/>
          <p:cNvSpPr txBox="1"/>
          <p:nvPr/>
        </p:nvSpPr>
        <p:spPr>
          <a:xfrm>
            <a:off x="5943600" y="581025"/>
            <a:ext cx="1158875" cy="23812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终审后的材料</a:t>
            </a:r>
            <a:endParaRPr lang="zh-CN" altLang="en-US" sz="1200" dirty="0">
              <a:solidFill>
                <a:schemeClr val="accent2"/>
              </a:solidFill>
              <a:latin typeface="Times New Roman" panose="02020603050405020304" charset="0"/>
            </a:endParaRPr>
          </a:p>
        </p:txBody>
      </p:sp>
      <p:sp>
        <p:nvSpPr>
          <p:cNvPr id="280606" name="直接连接符 280605"/>
          <p:cNvSpPr/>
          <p:nvPr/>
        </p:nvSpPr>
        <p:spPr>
          <a:xfrm flipH="1" flipV="1">
            <a:off x="5334000" y="990600"/>
            <a:ext cx="838200" cy="0"/>
          </a:xfrm>
          <a:prstGeom prst="line">
            <a:avLst/>
          </a:prstGeom>
          <a:ln w="9525" cap="flat" cmpd="sng">
            <a:solidFill>
              <a:schemeClr val="tx1"/>
            </a:solidFill>
            <a:prstDash val="solid"/>
            <a:headEnd type="none" w="med" len="med"/>
            <a:tailEnd type="triangle" w="med" len="med"/>
          </a:ln>
        </p:spPr>
      </p:sp>
      <p:sp>
        <p:nvSpPr>
          <p:cNvPr id="280607" name="文本框 280606"/>
          <p:cNvSpPr txBox="1"/>
          <p:nvPr/>
        </p:nvSpPr>
        <p:spPr>
          <a:xfrm>
            <a:off x="2819400" y="1371600"/>
            <a:ext cx="1042988"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收款开收据</a:t>
            </a:r>
            <a:endParaRPr lang="zh-CN" altLang="en-US" sz="1200" dirty="0">
              <a:solidFill>
                <a:schemeClr val="accent2"/>
              </a:solidFill>
              <a:latin typeface="Times New Roman" panose="02020603050405020304" charset="0"/>
            </a:endParaRPr>
          </a:p>
        </p:txBody>
      </p:sp>
      <p:sp>
        <p:nvSpPr>
          <p:cNvPr id="280609" name="流程图: 文档 280608"/>
          <p:cNvSpPr/>
          <p:nvPr/>
        </p:nvSpPr>
        <p:spPr>
          <a:xfrm>
            <a:off x="3049588" y="17192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610" name="流程图: 文档 280609"/>
          <p:cNvSpPr/>
          <p:nvPr/>
        </p:nvSpPr>
        <p:spPr>
          <a:xfrm>
            <a:off x="2992438" y="17875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611" name="文本框 280610"/>
          <p:cNvSpPr txBox="1"/>
          <p:nvPr/>
        </p:nvSpPr>
        <p:spPr>
          <a:xfrm>
            <a:off x="2976563" y="1906588"/>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80612" name="文本框 280611"/>
          <p:cNvSpPr txBox="1"/>
          <p:nvPr/>
        </p:nvSpPr>
        <p:spPr>
          <a:xfrm>
            <a:off x="3386138" y="176212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80613" name="文本框 280612"/>
          <p:cNvSpPr txBox="1"/>
          <p:nvPr/>
        </p:nvSpPr>
        <p:spPr>
          <a:xfrm>
            <a:off x="3590925" y="1577975"/>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3</a:t>
            </a:r>
            <a:endParaRPr lang="en-US" altLang="zh-CN" sz="1000">
              <a:latin typeface="Times New Roman" panose="02020603050405020304" charset="0"/>
            </a:endParaRPr>
          </a:p>
        </p:txBody>
      </p:sp>
      <p:sp>
        <p:nvSpPr>
          <p:cNvPr id="280614" name="直接连接符 280613"/>
          <p:cNvSpPr/>
          <p:nvPr/>
        </p:nvSpPr>
        <p:spPr>
          <a:xfrm flipH="1">
            <a:off x="3810000" y="1524000"/>
            <a:ext cx="838200" cy="0"/>
          </a:xfrm>
          <a:prstGeom prst="line">
            <a:avLst/>
          </a:prstGeom>
          <a:ln w="9525" cap="flat" cmpd="sng">
            <a:solidFill>
              <a:schemeClr val="tx1"/>
            </a:solidFill>
            <a:prstDash val="solid"/>
            <a:headEnd type="none" w="med" len="med"/>
            <a:tailEnd type="triangle" w="med" len="med"/>
          </a:ln>
        </p:spPr>
      </p:sp>
      <p:sp>
        <p:nvSpPr>
          <p:cNvPr id="280615" name="文本框 280614"/>
          <p:cNvSpPr txBox="1"/>
          <p:nvPr/>
        </p:nvSpPr>
        <p:spPr>
          <a:xfrm>
            <a:off x="1230313" y="1371600"/>
            <a:ext cx="10429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缴款</a:t>
            </a:r>
            <a:endParaRPr lang="zh-CN" altLang="en-US" sz="1200" dirty="0">
              <a:solidFill>
                <a:schemeClr val="accent2"/>
              </a:solidFill>
              <a:latin typeface="Times New Roman" panose="02020603050405020304" charset="0"/>
            </a:endParaRPr>
          </a:p>
        </p:txBody>
      </p:sp>
      <p:sp>
        <p:nvSpPr>
          <p:cNvPr id="280616" name="直接连接符 280615"/>
          <p:cNvSpPr/>
          <p:nvPr/>
        </p:nvSpPr>
        <p:spPr>
          <a:xfrm>
            <a:off x="1993900" y="1473200"/>
            <a:ext cx="914400" cy="0"/>
          </a:xfrm>
          <a:prstGeom prst="line">
            <a:avLst/>
          </a:prstGeom>
          <a:ln w="9525" cap="flat" cmpd="sng">
            <a:solidFill>
              <a:schemeClr val="tx1"/>
            </a:solidFill>
            <a:prstDash val="solid"/>
            <a:headEnd type="none" w="med" len="med"/>
            <a:tailEnd type="triangle" w="med" len="med"/>
          </a:ln>
        </p:spPr>
      </p:sp>
      <p:sp>
        <p:nvSpPr>
          <p:cNvPr id="280617" name="直接连接符 280616"/>
          <p:cNvSpPr/>
          <p:nvPr/>
        </p:nvSpPr>
        <p:spPr>
          <a:xfrm flipH="1">
            <a:off x="1917700" y="1549400"/>
            <a:ext cx="914400" cy="0"/>
          </a:xfrm>
          <a:prstGeom prst="line">
            <a:avLst/>
          </a:prstGeom>
          <a:ln w="9525" cap="flat" cmpd="sng">
            <a:solidFill>
              <a:schemeClr val="tx1"/>
            </a:solidFill>
            <a:prstDash val="solid"/>
            <a:headEnd type="none" w="med" len="med"/>
            <a:tailEnd type="triangle" w="med" len="med"/>
          </a:ln>
        </p:spPr>
      </p:sp>
      <p:sp>
        <p:nvSpPr>
          <p:cNvPr id="280618" name="流程图: 文档 280617"/>
          <p:cNvSpPr/>
          <p:nvPr/>
        </p:nvSpPr>
        <p:spPr>
          <a:xfrm>
            <a:off x="1446213" y="17780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619" name="文本框 280618"/>
          <p:cNvSpPr txBox="1"/>
          <p:nvPr/>
        </p:nvSpPr>
        <p:spPr>
          <a:xfrm>
            <a:off x="1430338" y="1905000"/>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80620" name="文本框 280619"/>
          <p:cNvSpPr txBox="1"/>
          <p:nvPr/>
        </p:nvSpPr>
        <p:spPr>
          <a:xfrm>
            <a:off x="1892300" y="1727200"/>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80621" name="直接连接符 280620"/>
          <p:cNvSpPr/>
          <p:nvPr/>
        </p:nvSpPr>
        <p:spPr>
          <a:xfrm flipH="1">
            <a:off x="2082800" y="1981200"/>
            <a:ext cx="838200" cy="0"/>
          </a:xfrm>
          <a:prstGeom prst="line">
            <a:avLst/>
          </a:prstGeom>
          <a:ln w="9525" cap="flat" cmpd="sng">
            <a:solidFill>
              <a:schemeClr val="tx1"/>
            </a:solidFill>
            <a:prstDash val="solid"/>
            <a:headEnd type="none" w="med" len="med"/>
            <a:tailEnd type="triangle" w="med" len="med"/>
          </a:ln>
        </p:spPr>
      </p:sp>
      <p:sp>
        <p:nvSpPr>
          <p:cNvPr id="280622" name="直接连接符 280621"/>
          <p:cNvSpPr/>
          <p:nvPr/>
        </p:nvSpPr>
        <p:spPr>
          <a:xfrm>
            <a:off x="1752600" y="2362200"/>
            <a:ext cx="0" cy="588963"/>
          </a:xfrm>
          <a:prstGeom prst="line">
            <a:avLst/>
          </a:prstGeom>
          <a:ln w="9525" cap="flat" cmpd="sng">
            <a:solidFill>
              <a:schemeClr val="tx1"/>
            </a:solidFill>
            <a:prstDash val="solid"/>
            <a:headEnd type="none" w="med" len="med"/>
            <a:tailEnd type="none" w="med" len="med"/>
          </a:ln>
        </p:spPr>
      </p:sp>
      <p:sp>
        <p:nvSpPr>
          <p:cNvPr id="280623" name="流程图: 文档 280622"/>
          <p:cNvSpPr/>
          <p:nvPr/>
        </p:nvSpPr>
        <p:spPr>
          <a:xfrm>
            <a:off x="6208713" y="27352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624" name="文本框 280623"/>
          <p:cNvSpPr txBox="1"/>
          <p:nvPr/>
        </p:nvSpPr>
        <p:spPr>
          <a:xfrm>
            <a:off x="6192838" y="2862263"/>
            <a:ext cx="642937"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80625" name="文本框 280624"/>
          <p:cNvSpPr txBox="1"/>
          <p:nvPr/>
        </p:nvSpPr>
        <p:spPr>
          <a:xfrm>
            <a:off x="6591300" y="2709863"/>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2</a:t>
            </a:r>
            <a:endParaRPr lang="en-US" altLang="zh-CN" sz="1000">
              <a:latin typeface="Times New Roman" panose="02020603050405020304" charset="0"/>
            </a:endParaRPr>
          </a:p>
        </p:txBody>
      </p:sp>
      <p:sp>
        <p:nvSpPr>
          <p:cNvPr id="280626" name="直接连接符 280625"/>
          <p:cNvSpPr/>
          <p:nvPr/>
        </p:nvSpPr>
        <p:spPr>
          <a:xfrm>
            <a:off x="1752600" y="2951163"/>
            <a:ext cx="4419600" cy="0"/>
          </a:xfrm>
          <a:prstGeom prst="line">
            <a:avLst/>
          </a:prstGeom>
          <a:ln w="9525" cap="flat" cmpd="sng">
            <a:solidFill>
              <a:schemeClr val="tx1"/>
            </a:solidFill>
            <a:prstDash val="solid"/>
            <a:headEnd type="none" w="med" len="med"/>
            <a:tailEnd type="triangle" w="med" len="med"/>
          </a:ln>
        </p:spPr>
      </p:sp>
      <p:sp>
        <p:nvSpPr>
          <p:cNvPr id="280627" name="直接连接符 280626"/>
          <p:cNvSpPr/>
          <p:nvPr/>
        </p:nvSpPr>
        <p:spPr>
          <a:xfrm flipH="1">
            <a:off x="7937500" y="5465763"/>
            <a:ext cx="0" cy="228600"/>
          </a:xfrm>
          <a:prstGeom prst="line">
            <a:avLst/>
          </a:prstGeom>
          <a:ln w="9525" cap="flat" cmpd="sng">
            <a:solidFill>
              <a:schemeClr val="tx1"/>
            </a:solidFill>
            <a:prstDash val="solid"/>
            <a:headEnd type="none" w="med" len="med"/>
            <a:tailEnd type="triangle" w="med" len="med"/>
          </a:ln>
        </p:spPr>
      </p:sp>
      <p:sp>
        <p:nvSpPr>
          <p:cNvPr id="280628" name="文本框 280627"/>
          <p:cNvSpPr txBox="1"/>
          <p:nvPr/>
        </p:nvSpPr>
        <p:spPr>
          <a:xfrm>
            <a:off x="482600" y="5054600"/>
            <a:ext cx="990600" cy="23812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出门</a:t>
            </a:r>
            <a:endParaRPr lang="zh-CN" altLang="en-US" sz="1200">
              <a:solidFill>
                <a:schemeClr val="accent2"/>
              </a:solidFill>
              <a:latin typeface="Times New Roman" panose="02020603050405020304" charset="0"/>
            </a:endParaRPr>
          </a:p>
        </p:txBody>
      </p:sp>
      <p:sp>
        <p:nvSpPr>
          <p:cNvPr id="280631" name="流程图: 文档 280630"/>
          <p:cNvSpPr/>
          <p:nvPr/>
        </p:nvSpPr>
        <p:spPr>
          <a:xfrm>
            <a:off x="1447800" y="5029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发运单</a:t>
            </a:r>
            <a:endParaRPr lang="zh-CN" altLang="en-US">
              <a:latin typeface="Times New Roman" panose="02020603050405020304" charset="0"/>
            </a:endParaRPr>
          </a:p>
        </p:txBody>
      </p:sp>
      <p:sp>
        <p:nvSpPr>
          <p:cNvPr id="280634" name="椭圆 280633"/>
          <p:cNvSpPr/>
          <p:nvPr/>
        </p:nvSpPr>
        <p:spPr>
          <a:xfrm>
            <a:off x="1600200" y="5562600"/>
            <a:ext cx="304800" cy="304800"/>
          </a:xfrm>
          <a:prstGeom prst="ellipse">
            <a:avLst/>
          </a:prstGeom>
          <a:solidFill>
            <a:srgbClr val="FFCC00"/>
          </a:solidFill>
          <a:ln w="9525" cap="flat" cmpd="sng">
            <a:solidFill>
              <a:schemeClr val="tx1"/>
            </a:solidFill>
            <a:prstDash val="solid"/>
            <a:headEnd type="none" w="med" len="med"/>
            <a:tailEnd type="none" w="med" len="med"/>
          </a:ln>
        </p:spPr>
        <p:txBody>
          <a:bodyPr/>
          <a:p>
            <a:endParaRPr lang="zh-CN" altLang="en-US"/>
          </a:p>
        </p:txBody>
      </p:sp>
      <p:sp>
        <p:nvSpPr>
          <p:cNvPr id="280635" name="文本框 280634"/>
          <p:cNvSpPr txBox="1"/>
          <p:nvPr/>
        </p:nvSpPr>
        <p:spPr>
          <a:xfrm>
            <a:off x="1600200" y="5575300"/>
            <a:ext cx="304800" cy="274638"/>
          </a:xfrm>
          <a:prstGeom prst="rect">
            <a:avLst/>
          </a:prstGeom>
          <a:noFill/>
          <a:ln w="9525">
            <a:noFill/>
          </a:ln>
        </p:spPr>
        <p:txBody>
          <a:bodyPr>
            <a:spAutoFit/>
          </a:bodyPr>
          <a:p>
            <a:pPr>
              <a:spcBef>
                <a:spcPct val="50000"/>
              </a:spcBef>
            </a:pPr>
            <a:r>
              <a:rPr lang="zh-CN" altLang="en-US" sz="1200">
                <a:latin typeface="Times New Roman" panose="02020603050405020304" charset="0"/>
              </a:rPr>
              <a:t>货</a:t>
            </a:r>
            <a:endParaRPr lang="zh-CN" altLang="en-US">
              <a:latin typeface="Times New Roman" panose="02020603050405020304" charset="0"/>
            </a:endParaRPr>
          </a:p>
        </p:txBody>
      </p:sp>
      <p:sp>
        <p:nvSpPr>
          <p:cNvPr id="280636" name="直接连接符 280635"/>
          <p:cNvSpPr/>
          <p:nvPr/>
        </p:nvSpPr>
        <p:spPr>
          <a:xfrm flipH="1">
            <a:off x="2184400" y="5207000"/>
            <a:ext cx="4114800" cy="0"/>
          </a:xfrm>
          <a:prstGeom prst="line">
            <a:avLst/>
          </a:prstGeom>
          <a:ln w="9525" cap="flat" cmpd="sng">
            <a:solidFill>
              <a:schemeClr val="tx1"/>
            </a:solidFill>
            <a:prstDash val="solid"/>
            <a:headEnd type="none" w="med" len="med"/>
            <a:tailEnd type="triangle" w="med" len="med"/>
          </a:ln>
        </p:spPr>
      </p:sp>
      <p:sp>
        <p:nvSpPr>
          <p:cNvPr id="280637" name="文本框 280636"/>
          <p:cNvSpPr txBox="1"/>
          <p:nvPr/>
        </p:nvSpPr>
        <p:spPr>
          <a:xfrm>
            <a:off x="7375525" y="76200"/>
            <a:ext cx="1082675"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财务部</a:t>
            </a:r>
            <a:endParaRPr lang="zh-CN" altLang="en-US" sz="1600">
              <a:latin typeface="Times New Roman" panose="02020603050405020304" charset="0"/>
            </a:endParaRPr>
          </a:p>
        </p:txBody>
      </p:sp>
      <p:sp>
        <p:nvSpPr>
          <p:cNvPr id="280640" name="文本框 280639"/>
          <p:cNvSpPr txBox="1"/>
          <p:nvPr/>
        </p:nvSpPr>
        <p:spPr>
          <a:xfrm>
            <a:off x="228600" y="120650"/>
            <a:ext cx="1082675" cy="336550"/>
          </a:xfrm>
          <a:prstGeom prst="rect">
            <a:avLst/>
          </a:prstGeom>
          <a:noFill/>
          <a:ln w="9525">
            <a:noFill/>
          </a:ln>
        </p:spPr>
        <p:txBody>
          <a:bodyPr>
            <a:spAutoFit/>
          </a:bodyPr>
          <a:p>
            <a:pPr algn="ctr">
              <a:spcBef>
                <a:spcPct val="50000"/>
              </a:spcBef>
            </a:pPr>
            <a:r>
              <a:rPr lang="zh-CN" altLang="en-US" sz="1600" dirty="0">
                <a:latin typeface="Times New Roman" panose="02020603050405020304" charset="0"/>
              </a:rPr>
              <a:t>门卫</a:t>
            </a:r>
            <a:endParaRPr lang="zh-CN" altLang="en-US" sz="1600">
              <a:latin typeface="Times New Roman" panose="02020603050405020304" charset="0"/>
            </a:endParaRPr>
          </a:p>
        </p:txBody>
      </p:sp>
      <p:sp>
        <p:nvSpPr>
          <p:cNvPr id="280642" name="流程图: 文档 280641"/>
          <p:cNvSpPr/>
          <p:nvPr/>
        </p:nvSpPr>
        <p:spPr>
          <a:xfrm>
            <a:off x="457200" y="56388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发运单</a:t>
            </a:r>
            <a:endParaRPr lang="zh-CN" altLang="en-US">
              <a:latin typeface="Times New Roman" panose="02020603050405020304" charset="0"/>
            </a:endParaRPr>
          </a:p>
        </p:txBody>
      </p:sp>
      <p:sp>
        <p:nvSpPr>
          <p:cNvPr id="280643" name="文本框 280642"/>
          <p:cNvSpPr txBox="1"/>
          <p:nvPr/>
        </p:nvSpPr>
        <p:spPr>
          <a:xfrm>
            <a:off x="889000" y="5626100"/>
            <a:ext cx="279400" cy="214313"/>
          </a:xfrm>
          <a:prstGeom prst="rect">
            <a:avLst/>
          </a:prstGeom>
          <a:noFill/>
          <a:ln w="9525">
            <a:noFill/>
          </a:ln>
        </p:spPr>
        <p:txBody>
          <a:bodyPr>
            <a:spAutoFit/>
          </a:bodyPr>
          <a:p>
            <a:pPr algn="ctr">
              <a:lnSpc>
                <a:spcPct val="80000"/>
              </a:lnSpc>
              <a:spcBef>
                <a:spcPct val="50000"/>
              </a:spcBef>
            </a:pPr>
            <a:r>
              <a:rPr lang="en-US" altLang="zh-CN" sz="1000">
                <a:latin typeface="Times New Roman" panose="02020603050405020304" charset="0"/>
              </a:rPr>
              <a:t>7</a:t>
            </a:r>
            <a:endParaRPr lang="en-US" altLang="zh-CN" sz="1000">
              <a:latin typeface="Times New Roman" panose="02020603050405020304" charset="0"/>
            </a:endParaRPr>
          </a:p>
        </p:txBody>
      </p:sp>
      <p:sp>
        <p:nvSpPr>
          <p:cNvPr id="280644" name="文本框 280643"/>
          <p:cNvSpPr txBox="1"/>
          <p:nvPr/>
        </p:nvSpPr>
        <p:spPr>
          <a:xfrm>
            <a:off x="1892300" y="5008563"/>
            <a:ext cx="279400" cy="214312"/>
          </a:xfrm>
          <a:prstGeom prst="rect">
            <a:avLst/>
          </a:prstGeom>
          <a:noFill/>
          <a:ln w="9525">
            <a:noFill/>
          </a:ln>
        </p:spPr>
        <p:txBody>
          <a:bodyPr>
            <a:spAutoFit/>
          </a:bodyPr>
          <a:p>
            <a:pPr algn="ctr">
              <a:lnSpc>
                <a:spcPct val="80000"/>
              </a:lnSpc>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280645" name="直接连接符 280644"/>
          <p:cNvSpPr/>
          <p:nvPr/>
        </p:nvSpPr>
        <p:spPr>
          <a:xfrm>
            <a:off x="762000" y="5257800"/>
            <a:ext cx="685800" cy="0"/>
          </a:xfrm>
          <a:prstGeom prst="line">
            <a:avLst/>
          </a:prstGeom>
          <a:ln w="9525" cap="flat" cmpd="sng">
            <a:solidFill>
              <a:schemeClr val="tx1"/>
            </a:solidFill>
            <a:prstDash val="solid"/>
            <a:headEnd type="none" w="med" len="med"/>
            <a:tailEnd type="none" w="med" len="med"/>
          </a:ln>
        </p:spPr>
      </p:sp>
      <p:sp>
        <p:nvSpPr>
          <p:cNvPr id="280646" name="直接连接符 280645"/>
          <p:cNvSpPr/>
          <p:nvPr/>
        </p:nvSpPr>
        <p:spPr>
          <a:xfrm>
            <a:off x="762000" y="5257800"/>
            <a:ext cx="0" cy="381000"/>
          </a:xfrm>
          <a:prstGeom prst="line">
            <a:avLst/>
          </a:prstGeom>
          <a:ln w="9525" cap="flat" cmpd="sng">
            <a:solidFill>
              <a:schemeClr val="tx1"/>
            </a:solidFill>
            <a:prstDash val="solid"/>
            <a:headEnd type="none" w="med" len="med"/>
            <a:tailEnd type="triangle" w="med" len="med"/>
          </a:ln>
        </p:spPr>
      </p:sp>
      <p:sp>
        <p:nvSpPr>
          <p:cNvPr id="280647" name="流程图: 文档 280646"/>
          <p:cNvSpPr/>
          <p:nvPr/>
        </p:nvSpPr>
        <p:spPr>
          <a:xfrm>
            <a:off x="7620000" y="5029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1200" dirty="0">
                <a:latin typeface="Times New Roman" panose="02020603050405020304" charset="0"/>
              </a:rPr>
              <a:t>发运单</a:t>
            </a:r>
            <a:endParaRPr lang="zh-CN" altLang="en-US">
              <a:latin typeface="Times New Roman" panose="02020603050405020304" charset="0"/>
            </a:endParaRPr>
          </a:p>
        </p:txBody>
      </p:sp>
      <p:sp>
        <p:nvSpPr>
          <p:cNvPr id="280648" name="文本框 280647"/>
          <p:cNvSpPr txBox="1"/>
          <p:nvPr/>
        </p:nvSpPr>
        <p:spPr>
          <a:xfrm>
            <a:off x="8064500" y="5008563"/>
            <a:ext cx="279400" cy="214312"/>
          </a:xfrm>
          <a:prstGeom prst="rect">
            <a:avLst/>
          </a:prstGeom>
          <a:noFill/>
          <a:ln w="9525">
            <a:noFill/>
          </a:ln>
        </p:spPr>
        <p:txBody>
          <a:bodyPr>
            <a:spAutoFit/>
          </a:bodyPr>
          <a:p>
            <a:pPr algn="ctr">
              <a:lnSpc>
                <a:spcPct val="80000"/>
              </a:lnSpc>
              <a:spcBef>
                <a:spcPct val="50000"/>
              </a:spcBef>
            </a:pPr>
            <a:r>
              <a:rPr lang="en-US" altLang="zh-CN" sz="1000">
                <a:latin typeface="Times New Roman" panose="02020603050405020304" charset="0"/>
              </a:rPr>
              <a:t>6</a:t>
            </a:r>
            <a:endParaRPr lang="en-US" altLang="zh-CN" sz="1000">
              <a:latin typeface="Times New Roman" panose="02020603050405020304" charset="0"/>
            </a:endParaRPr>
          </a:p>
        </p:txBody>
      </p:sp>
      <p:sp>
        <p:nvSpPr>
          <p:cNvPr id="280649" name="直接连接符 280648"/>
          <p:cNvSpPr/>
          <p:nvPr/>
        </p:nvSpPr>
        <p:spPr>
          <a:xfrm>
            <a:off x="6705600" y="5237163"/>
            <a:ext cx="914400" cy="0"/>
          </a:xfrm>
          <a:prstGeom prst="line">
            <a:avLst/>
          </a:prstGeom>
          <a:ln w="9525" cap="flat" cmpd="sng">
            <a:solidFill>
              <a:schemeClr val="tx1"/>
            </a:solidFill>
            <a:prstDash val="solid"/>
            <a:headEnd type="none" w="med" len="med"/>
            <a:tailEnd type="triangle" w="med" len="med"/>
          </a:ln>
        </p:spPr>
      </p:sp>
      <p:sp>
        <p:nvSpPr>
          <p:cNvPr id="280650" name="文本框 280649"/>
          <p:cNvSpPr txBox="1"/>
          <p:nvPr/>
        </p:nvSpPr>
        <p:spPr>
          <a:xfrm>
            <a:off x="7531100" y="5694363"/>
            <a:ext cx="838200" cy="38417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核算会计出帐</a:t>
            </a:r>
            <a:endParaRPr lang="zh-CN" altLang="en-US" sz="1200">
              <a:solidFill>
                <a:schemeClr val="accent2"/>
              </a:solidFill>
              <a:latin typeface="Times New Roman" panose="02020603050405020304" charset="0"/>
            </a:endParaRPr>
          </a:p>
        </p:txBody>
      </p:sp>
      <p:sp>
        <p:nvSpPr>
          <p:cNvPr id="280651" name="直接连接符 280650"/>
          <p:cNvSpPr/>
          <p:nvPr/>
        </p:nvSpPr>
        <p:spPr>
          <a:xfrm>
            <a:off x="3810000" y="1981200"/>
            <a:ext cx="3810000" cy="0"/>
          </a:xfrm>
          <a:prstGeom prst="line">
            <a:avLst/>
          </a:prstGeom>
          <a:ln w="9525" cap="flat" cmpd="sng">
            <a:solidFill>
              <a:schemeClr val="tx1"/>
            </a:solidFill>
            <a:prstDash val="solid"/>
            <a:headEnd type="none" w="med" len="med"/>
            <a:tailEnd type="triangle" w="med" len="med"/>
          </a:ln>
        </p:spPr>
      </p:sp>
      <p:sp>
        <p:nvSpPr>
          <p:cNvPr id="280652" name="流程图: 文档 280651"/>
          <p:cNvSpPr/>
          <p:nvPr/>
        </p:nvSpPr>
        <p:spPr>
          <a:xfrm>
            <a:off x="7648575" y="1722438"/>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0653" name="文本框 280652"/>
          <p:cNvSpPr txBox="1"/>
          <p:nvPr/>
        </p:nvSpPr>
        <p:spPr>
          <a:xfrm>
            <a:off x="7632700" y="1841500"/>
            <a:ext cx="642938"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收据</a:t>
            </a:r>
            <a:endParaRPr lang="zh-CN" altLang="en-US" sz="1200" dirty="0">
              <a:latin typeface="Times New Roman" panose="02020603050405020304" charset="0"/>
            </a:endParaRPr>
          </a:p>
        </p:txBody>
      </p:sp>
      <p:sp>
        <p:nvSpPr>
          <p:cNvPr id="280654" name="文本框 280653"/>
          <p:cNvSpPr txBox="1"/>
          <p:nvPr/>
        </p:nvSpPr>
        <p:spPr>
          <a:xfrm>
            <a:off x="8042275" y="1697038"/>
            <a:ext cx="304800" cy="244475"/>
          </a:xfrm>
          <a:prstGeom prst="rect">
            <a:avLst/>
          </a:prstGeom>
          <a:noFill/>
          <a:ln w="9525">
            <a:noFill/>
          </a:ln>
        </p:spPr>
        <p:txBody>
          <a:bodyPr>
            <a:spAutoFit/>
          </a:bodyPr>
          <a:p>
            <a:pPr>
              <a:spcBef>
                <a:spcPct val="50000"/>
              </a:spcBef>
            </a:pPr>
            <a:r>
              <a:rPr lang="en-US" altLang="zh-CN" sz="1000">
                <a:latin typeface="Times New Roman" panose="02020603050405020304" charset="0"/>
              </a:rPr>
              <a:t>1</a:t>
            </a:r>
            <a:endParaRPr lang="en-US" altLang="zh-CN" sz="1000">
              <a:latin typeface="Times New Roman" panose="02020603050405020304" charset="0"/>
            </a:endParaRPr>
          </a:p>
        </p:txBody>
      </p:sp>
      <p:sp>
        <p:nvSpPr>
          <p:cNvPr id="280655" name="文本框 280654"/>
          <p:cNvSpPr txBox="1"/>
          <p:nvPr/>
        </p:nvSpPr>
        <p:spPr>
          <a:xfrm>
            <a:off x="7543800" y="2552700"/>
            <a:ext cx="838200" cy="384175"/>
          </a:xfrm>
          <a:prstGeom prst="rect">
            <a:avLst/>
          </a:prstGeom>
          <a:noFill/>
          <a:ln w="9525">
            <a:noFill/>
          </a:ln>
        </p:spPr>
        <p:txBody>
          <a:bodyPr>
            <a:spAutoFit/>
          </a:bodyPr>
          <a:p>
            <a:pPr algn="ctr">
              <a:lnSpc>
                <a:spcPct val="80000"/>
              </a:lnSpc>
              <a:spcBef>
                <a:spcPct val="50000"/>
              </a:spcBef>
            </a:pPr>
            <a:r>
              <a:rPr lang="zh-CN" altLang="en-US" sz="1200" dirty="0">
                <a:solidFill>
                  <a:schemeClr val="accent2"/>
                </a:solidFill>
                <a:latin typeface="Times New Roman" panose="02020603050405020304" charset="0"/>
              </a:rPr>
              <a:t>核算会计收入记帐</a:t>
            </a:r>
            <a:endParaRPr lang="zh-CN" altLang="en-US" sz="1200">
              <a:solidFill>
                <a:schemeClr val="accent2"/>
              </a:solidFill>
              <a:latin typeface="Times New Roman" panose="02020603050405020304" charset="0"/>
            </a:endParaRPr>
          </a:p>
        </p:txBody>
      </p:sp>
      <p:sp>
        <p:nvSpPr>
          <p:cNvPr id="280656" name="直接连接符 280655"/>
          <p:cNvSpPr/>
          <p:nvPr/>
        </p:nvSpPr>
        <p:spPr>
          <a:xfrm>
            <a:off x="7937500" y="2247900"/>
            <a:ext cx="0" cy="3048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1602" name="文本框 281601"/>
          <p:cNvSpPr txBox="1"/>
          <p:nvPr/>
        </p:nvSpPr>
        <p:spPr>
          <a:xfrm>
            <a:off x="0" y="0"/>
            <a:ext cx="428625" cy="30480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环保合同签审流程</a:t>
            </a:r>
            <a:endParaRPr lang="zh-CN" altLang="en-US" sz="1600" b="1" dirty="0">
              <a:solidFill>
                <a:srgbClr val="0066FF"/>
              </a:solidFill>
              <a:latin typeface="Times New Roman" panose="02020603050405020304" charset="0"/>
            </a:endParaRPr>
          </a:p>
        </p:txBody>
      </p:sp>
      <p:sp>
        <p:nvSpPr>
          <p:cNvPr id="281603" name="流程图: 文档 281602"/>
          <p:cNvSpPr/>
          <p:nvPr/>
        </p:nvSpPr>
        <p:spPr>
          <a:xfrm>
            <a:off x="1039813" y="9461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1604" name="文本框 281603"/>
          <p:cNvSpPr txBox="1"/>
          <p:nvPr/>
        </p:nvSpPr>
        <p:spPr>
          <a:xfrm>
            <a:off x="762000" y="166688"/>
            <a:ext cx="4953000" cy="287337"/>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总调室                           总经理                      财务部                       </a:t>
            </a:r>
            <a:endParaRPr lang="zh-CN" altLang="en-US" sz="1600" dirty="0">
              <a:latin typeface="Times New Roman" panose="02020603050405020304" charset="0"/>
            </a:endParaRPr>
          </a:p>
        </p:txBody>
      </p:sp>
      <p:sp>
        <p:nvSpPr>
          <p:cNvPr id="281605" name="直接连接符 281604"/>
          <p:cNvSpPr/>
          <p:nvPr/>
        </p:nvSpPr>
        <p:spPr>
          <a:xfrm>
            <a:off x="838200" y="457200"/>
            <a:ext cx="4648200" cy="0"/>
          </a:xfrm>
          <a:prstGeom prst="line">
            <a:avLst/>
          </a:prstGeom>
          <a:ln w="9525" cap="flat" cmpd="sng">
            <a:solidFill>
              <a:schemeClr val="tx1"/>
            </a:solidFill>
            <a:prstDash val="solid"/>
            <a:headEnd type="none" w="med" len="med"/>
            <a:tailEnd type="none" w="med" len="med"/>
          </a:ln>
        </p:spPr>
      </p:sp>
      <p:sp>
        <p:nvSpPr>
          <p:cNvPr id="281606" name="文本框 281605"/>
          <p:cNvSpPr txBox="1"/>
          <p:nvPr/>
        </p:nvSpPr>
        <p:spPr>
          <a:xfrm>
            <a:off x="876300" y="501650"/>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经办人员草签</a:t>
            </a:r>
            <a:endParaRPr lang="zh-CN" altLang="en-US" sz="1200" dirty="0">
              <a:solidFill>
                <a:schemeClr val="accent2"/>
              </a:solidFill>
              <a:latin typeface="Times New Roman" panose="02020603050405020304" charset="0"/>
            </a:endParaRPr>
          </a:p>
        </p:txBody>
      </p:sp>
      <p:sp>
        <p:nvSpPr>
          <p:cNvPr id="281607" name="流程图: 文档 281606"/>
          <p:cNvSpPr/>
          <p:nvPr/>
        </p:nvSpPr>
        <p:spPr>
          <a:xfrm>
            <a:off x="971550" y="101600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1608" name="文本框 281607"/>
          <p:cNvSpPr txBox="1"/>
          <p:nvPr/>
        </p:nvSpPr>
        <p:spPr>
          <a:xfrm>
            <a:off x="895350" y="117792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1609" name="直接连接符 281608"/>
          <p:cNvSpPr/>
          <p:nvPr/>
        </p:nvSpPr>
        <p:spPr>
          <a:xfrm>
            <a:off x="1292225" y="1539875"/>
            <a:ext cx="3175" cy="257175"/>
          </a:xfrm>
          <a:prstGeom prst="line">
            <a:avLst/>
          </a:prstGeom>
          <a:ln w="9525" cap="flat" cmpd="sng">
            <a:solidFill>
              <a:schemeClr val="tx1"/>
            </a:solidFill>
            <a:prstDash val="solid"/>
            <a:headEnd type="none" w="med" len="med"/>
            <a:tailEnd type="triangle" w="med" len="med"/>
          </a:ln>
        </p:spPr>
      </p:sp>
      <p:sp>
        <p:nvSpPr>
          <p:cNvPr id="281610" name="文本框 281609"/>
          <p:cNvSpPr txBox="1"/>
          <p:nvPr/>
        </p:nvSpPr>
        <p:spPr>
          <a:xfrm>
            <a:off x="876300" y="2522538"/>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81611" name="文本框 281610"/>
          <p:cNvSpPr txBox="1"/>
          <p:nvPr/>
        </p:nvSpPr>
        <p:spPr>
          <a:xfrm>
            <a:off x="2976563" y="3416300"/>
            <a:ext cx="609600" cy="274638"/>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81612" name="文本框 281611"/>
          <p:cNvSpPr txBox="1"/>
          <p:nvPr/>
        </p:nvSpPr>
        <p:spPr>
          <a:xfrm>
            <a:off x="876300" y="1760538"/>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总调度长签审</a:t>
            </a:r>
            <a:endParaRPr lang="zh-CN" altLang="en-US" sz="1200" dirty="0">
              <a:solidFill>
                <a:schemeClr val="accent2"/>
              </a:solidFill>
              <a:latin typeface="Times New Roman" panose="02020603050405020304" charset="0"/>
            </a:endParaRPr>
          </a:p>
        </p:txBody>
      </p:sp>
      <p:sp>
        <p:nvSpPr>
          <p:cNvPr id="281613" name="直接连接符 281612"/>
          <p:cNvSpPr/>
          <p:nvPr/>
        </p:nvSpPr>
        <p:spPr>
          <a:xfrm>
            <a:off x="1295400" y="2192338"/>
            <a:ext cx="0" cy="366712"/>
          </a:xfrm>
          <a:prstGeom prst="line">
            <a:avLst/>
          </a:prstGeom>
          <a:ln w="9525" cap="flat" cmpd="sng">
            <a:solidFill>
              <a:schemeClr val="tx1"/>
            </a:solidFill>
            <a:prstDash val="solid"/>
            <a:headEnd type="none" w="med" len="med"/>
            <a:tailEnd type="triangle" w="med" len="med"/>
          </a:ln>
        </p:spPr>
      </p:sp>
      <p:sp>
        <p:nvSpPr>
          <p:cNvPr id="281614" name="直接连接符 281613"/>
          <p:cNvSpPr/>
          <p:nvPr/>
        </p:nvSpPr>
        <p:spPr>
          <a:xfrm flipH="1">
            <a:off x="1676400" y="3529013"/>
            <a:ext cx="1371600" cy="0"/>
          </a:xfrm>
          <a:prstGeom prst="line">
            <a:avLst/>
          </a:prstGeom>
          <a:ln w="9525" cap="flat" cmpd="sng">
            <a:solidFill>
              <a:schemeClr val="tx1"/>
            </a:solidFill>
            <a:prstDash val="solid"/>
            <a:headEnd type="none" w="med" len="med"/>
            <a:tailEnd type="triangle" w="med" len="med"/>
          </a:ln>
        </p:spPr>
      </p:sp>
      <p:sp>
        <p:nvSpPr>
          <p:cNvPr id="281615" name="流程图: 文档 281614"/>
          <p:cNvSpPr/>
          <p:nvPr/>
        </p:nvSpPr>
        <p:spPr>
          <a:xfrm>
            <a:off x="3033713" y="25400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1616" name="流程图: 文档 281615"/>
          <p:cNvSpPr/>
          <p:nvPr/>
        </p:nvSpPr>
        <p:spPr>
          <a:xfrm>
            <a:off x="2952750" y="259715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1617" name="文本框 281616"/>
          <p:cNvSpPr txBox="1"/>
          <p:nvPr/>
        </p:nvSpPr>
        <p:spPr>
          <a:xfrm>
            <a:off x="2876550" y="275907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1618" name="直接连接符 281617"/>
          <p:cNvSpPr/>
          <p:nvPr/>
        </p:nvSpPr>
        <p:spPr>
          <a:xfrm>
            <a:off x="3273425" y="3092450"/>
            <a:ext cx="3175" cy="257175"/>
          </a:xfrm>
          <a:prstGeom prst="line">
            <a:avLst/>
          </a:prstGeom>
          <a:ln w="9525" cap="flat" cmpd="sng">
            <a:solidFill>
              <a:schemeClr val="tx1"/>
            </a:solidFill>
            <a:prstDash val="solid"/>
            <a:headEnd type="none" w="med" len="med"/>
            <a:tailEnd type="triangle" w="med" len="med"/>
          </a:ln>
        </p:spPr>
      </p:sp>
      <p:sp>
        <p:nvSpPr>
          <p:cNvPr id="281619" name="直接连接符 281618"/>
          <p:cNvSpPr/>
          <p:nvPr/>
        </p:nvSpPr>
        <p:spPr>
          <a:xfrm>
            <a:off x="1571625" y="2792413"/>
            <a:ext cx="1371600" cy="0"/>
          </a:xfrm>
          <a:prstGeom prst="line">
            <a:avLst/>
          </a:prstGeom>
          <a:ln w="9525" cap="flat" cmpd="sng">
            <a:solidFill>
              <a:schemeClr val="tx1"/>
            </a:solidFill>
            <a:prstDash val="solid"/>
            <a:headEnd type="none" w="med" len="med"/>
            <a:tailEnd type="triangle" w="med" len="med"/>
          </a:ln>
        </p:spPr>
      </p:sp>
      <p:sp>
        <p:nvSpPr>
          <p:cNvPr id="281620" name="流程图: 文档 281619"/>
          <p:cNvSpPr/>
          <p:nvPr/>
        </p:nvSpPr>
        <p:spPr>
          <a:xfrm>
            <a:off x="1071563" y="332105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1621" name="流程图: 文档 281620"/>
          <p:cNvSpPr/>
          <p:nvPr/>
        </p:nvSpPr>
        <p:spPr>
          <a:xfrm>
            <a:off x="990600" y="337820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1622" name="文本框 281621"/>
          <p:cNvSpPr txBox="1"/>
          <p:nvPr/>
        </p:nvSpPr>
        <p:spPr>
          <a:xfrm>
            <a:off x="914400" y="354012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1624" name="文本框 281623"/>
          <p:cNvSpPr txBox="1"/>
          <p:nvPr/>
        </p:nvSpPr>
        <p:spPr>
          <a:xfrm>
            <a:off x="1752600" y="2590800"/>
            <a:ext cx="971550" cy="244475"/>
          </a:xfrm>
          <a:prstGeom prst="rect">
            <a:avLst/>
          </a:prstGeom>
          <a:noFill/>
          <a:ln w="9525">
            <a:noFill/>
          </a:ln>
        </p:spPr>
        <p:txBody>
          <a:bodyPr>
            <a:spAutoFit/>
          </a:bodyPr>
          <a:p>
            <a:pPr algn="ctr" eaLnBrk="0" hangingPunct="0">
              <a:spcBef>
                <a:spcPct val="50000"/>
              </a:spcBef>
            </a:pPr>
            <a:r>
              <a:rPr lang="en-US" altLang="zh-CN" sz="1000" dirty="0">
                <a:solidFill>
                  <a:schemeClr val="accent2"/>
                </a:solidFill>
                <a:latin typeface="Times New Roman" panose="02020603050405020304" charset="0"/>
              </a:rPr>
              <a:t>50000</a:t>
            </a:r>
            <a:r>
              <a:rPr lang="zh-CN" altLang="en-US" sz="1000" dirty="0">
                <a:solidFill>
                  <a:schemeClr val="accent2"/>
                </a:solidFill>
                <a:latin typeface="Times New Roman" panose="02020603050405020304" charset="0"/>
              </a:rPr>
              <a:t>元以上</a:t>
            </a:r>
            <a:endParaRPr lang="zh-CN" altLang="en-US" sz="1000" dirty="0">
              <a:solidFill>
                <a:schemeClr val="accent2"/>
              </a:solidFill>
              <a:latin typeface="Times New Roman" panose="02020603050405020304" charset="0"/>
            </a:endParaRPr>
          </a:p>
        </p:txBody>
      </p:sp>
      <p:sp>
        <p:nvSpPr>
          <p:cNvPr id="281625" name="文本框 281624"/>
          <p:cNvSpPr txBox="1"/>
          <p:nvPr/>
        </p:nvSpPr>
        <p:spPr>
          <a:xfrm>
            <a:off x="1004888" y="4398963"/>
            <a:ext cx="6096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执行</a:t>
            </a:r>
            <a:endParaRPr lang="zh-CN" altLang="en-US" sz="1200" dirty="0">
              <a:solidFill>
                <a:schemeClr val="accent2"/>
              </a:solidFill>
              <a:latin typeface="Times New Roman" panose="02020603050405020304" charset="0"/>
            </a:endParaRPr>
          </a:p>
        </p:txBody>
      </p:sp>
      <p:sp>
        <p:nvSpPr>
          <p:cNvPr id="281626" name="直接连接符 281625"/>
          <p:cNvSpPr/>
          <p:nvPr/>
        </p:nvSpPr>
        <p:spPr>
          <a:xfrm flipH="1">
            <a:off x="1295400" y="3911600"/>
            <a:ext cx="6350" cy="476250"/>
          </a:xfrm>
          <a:prstGeom prst="line">
            <a:avLst/>
          </a:prstGeom>
          <a:ln w="9525" cap="flat" cmpd="sng">
            <a:solidFill>
              <a:schemeClr val="tx1"/>
            </a:solidFill>
            <a:prstDash val="solid"/>
            <a:headEnd type="none" w="med" len="med"/>
            <a:tailEnd type="triangle" w="med" len="med"/>
          </a:ln>
        </p:spPr>
      </p:sp>
      <p:sp>
        <p:nvSpPr>
          <p:cNvPr id="281627" name="流程图: 文档 281626"/>
          <p:cNvSpPr/>
          <p:nvPr/>
        </p:nvSpPr>
        <p:spPr>
          <a:xfrm>
            <a:off x="4648200" y="3810000"/>
            <a:ext cx="609600" cy="55245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1628" name="文本框 281627"/>
          <p:cNvSpPr txBox="1"/>
          <p:nvPr/>
        </p:nvSpPr>
        <p:spPr>
          <a:xfrm>
            <a:off x="4572000" y="3971925"/>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1629" name="文本框 281628"/>
          <p:cNvSpPr txBox="1"/>
          <p:nvPr/>
        </p:nvSpPr>
        <p:spPr>
          <a:xfrm>
            <a:off x="4038600" y="4624388"/>
            <a:ext cx="1828800" cy="274637"/>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留存做请款核对</a:t>
            </a:r>
            <a:endParaRPr lang="zh-CN" altLang="en-US" sz="1200" dirty="0">
              <a:solidFill>
                <a:schemeClr val="accent2"/>
              </a:solidFill>
              <a:latin typeface="Times New Roman" panose="02020603050405020304" charset="0"/>
            </a:endParaRPr>
          </a:p>
        </p:txBody>
      </p:sp>
      <p:sp>
        <p:nvSpPr>
          <p:cNvPr id="281630" name="直接连接符 281629"/>
          <p:cNvSpPr/>
          <p:nvPr/>
        </p:nvSpPr>
        <p:spPr>
          <a:xfrm flipH="1">
            <a:off x="4948238" y="4368800"/>
            <a:ext cx="4762" cy="242888"/>
          </a:xfrm>
          <a:prstGeom prst="line">
            <a:avLst/>
          </a:prstGeom>
          <a:ln w="9525" cap="flat" cmpd="sng">
            <a:solidFill>
              <a:schemeClr val="tx1"/>
            </a:solidFill>
            <a:prstDash val="solid"/>
            <a:headEnd type="none" w="med" len="med"/>
            <a:tailEnd type="triangle" w="med" len="med"/>
          </a:ln>
        </p:spPr>
      </p:sp>
      <p:sp>
        <p:nvSpPr>
          <p:cNvPr id="281631" name="直接连接符 281630"/>
          <p:cNvSpPr/>
          <p:nvPr/>
        </p:nvSpPr>
        <p:spPr>
          <a:xfrm>
            <a:off x="1295400" y="4114800"/>
            <a:ext cx="3276600" cy="0"/>
          </a:xfrm>
          <a:prstGeom prst="line">
            <a:avLst/>
          </a:prstGeom>
          <a:ln w="9525" cap="flat" cmpd="sng">
            <a:solidFill>
              <a:schemeClr val="tx1"/>
            </a:solidFill>
            <a:prstDash val="solid"/>
            <a:headEnd type="none" w="med" len="med"/>
            <a:tailEnd type="triangle" w="med" len="med"/>
          </a:ln>
        </p:spPr>
      </p:sp>
      <p:sp>
        <p:nvSpPr>
          <p:cNvPr id="281632" name="直接连接符 281631"/>
          <p:cNvSpPr/>
          <p:nvPr/>
        </p:nvSpPr>
        <p:spPr>
          <a:xfrm>
            <a:off x="1295400" y="2971800"/>
            <a:ext cx="0" cy="3048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2626" name="文本框 282625"/>
          <p:cNvSpPr txBox="1"/>
          <p:nvPr/>
        </p:nvSpPr>
        <p:spPr>
          <a:xfrm>
            <a:off x="1009650" y="169863"/>
            <a:ext cx="5195888"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安全环保科                  总经理                   人事行政部</a:t>
            </a:r>
            <a:endParaRPr lang="zh-CN" altLang="en-US" sz="1600" dirty="0">
              <a:latin typeface="Times New Roman" panose="02020603050405020304" charset="0"/>
            </a:endParaRPr>
          </a:p>
        </p:txBody>
      </p:sp>
      <p:sp>
        <p:nvSpPr>
          <p:cNvPr id="282627" name="直接连接符 282626"/>
          <p:cNvSpPr/>
          <p:nvPr/>
        </p:nvSpPr>
        <p:spPr>
          <a:xfrm>
            <a:off x="781050" y="457200"/>
            <a:ext cx="5105400" cy="0"/>
          </a:xfrm>
          <a:prstGeom prst="line">
            <a:avLst/>
          </a:prstGeom>
          <a:ln w="9525" cap="flat" cmpd="sng">
            <a:solidFill>
              <a:schemeClr val="tx1"/>
            </a:solidFill>
            <a:prstDash val="solid"/>
            <a:headEnd type="none" w="med" len="med"/>
            <a:tailEnd type="none" w="med" len="med"/>
          </a:ln>
        </p:spPr>
      </p:sp>
      <p:sp>
        <p:nvSpPr>
          <p:cNvPr id="282628" name="文本框 282627"/>
          <p:cNvSpPr txBox="1"/>
          <p:nvPr/>
        </p:nvSpPr>
        <p:spPr>
          <a:xfrm>
            <a:off x="0" y="0"/>
            <a:ext cx="428625" cy="34290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安全环保标准制定签审流程</a:t>
            </a:r>
            <a:endParaRPr lang="zh-CN" altLang="en-US" sz="1600" b="1">
              <a:solidFill>
                <a:srgbClr val="0066FF"/>
              </a:solidFill>
              <a:latin typeface="Times New Roman" panose="02020603050405020304" charset="0"/>
            </a:endParaRPr>
          </a:p>
        </p:txBody>
      </p:sp>
      <p:sp>
        <p:nvSpPr>
          <p:cNvPr id="282629" name="文本框 282628"/>
          <p:cNvSpPr txBox="1"/>
          <p:nvPr/>
        </p:nvSpPr>
        <p:spPr>
          <a:xfrm>
            <a:off x="762000" y="468313"/>
            <a:ext cx="1695450" cy="639762"/>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根据国家环保法规，结合公司实际情况起草安全环保制度</a:t>
            </a:r>
            <a:endParaRPr lang="zh-CN" altLang="en-US" sz="1200" dirty="0">
              <a:solidFill>
                <a:schemeClr val="accent2"/>
              </a:solidFill>
              <a:latin typeface="Times New Roman" panose="02020603050405020304" charset="0"/>
            </a:endParaRPr>
          </a:p>
        </p:txBody>
      </p:sp>
      <p:sp>
        <p:nvSpPr>
          <p:cNvPr id="282630" name="流程图: 文档 282629"/>
          <p:cNvSpPr/>
          <p:nvPr/>
        </p:nvSpPr>
        <p:spPr>
          <a:xfrm>
            <a:off x="1308100" y="1082675"/>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2631" name="文本框 282630"/>
          <p:cNvSpPr txBox="1"/>
          <p:nvPr/>
        </p:nvSpPr>
        <p:spPr>
          <a:xfrm>
            <a:off x="1238250" y="1139825"/>
            <a:ext cx="774700"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环保标准草案</a:t>
            </a:r>
            <a:endParaRPr lang="zh-CN" altLang="en-US" sz="1200">
              <a:latin typeface="Times New Roman" panose="02020603050405020304" charset="0"/>
            </a:endParaRPr>
          </a:p>
        </p:txBody>
      </p:sp>
      <p:sp>
        <p:nvSpPr>
          <p:cNvPr id="282632" name="文本框 282631"/>
          <p:cNvSpPr txBox="1"/>
          <p:nvPr/>
        </p:nvSpPr>
        <p:spPr>
          <a:xfrm>
            <a:off x="1014413" y="3117850"/>
            <a:ext cx="1233487"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总调度长审核</a:t>
            </a:r>
            <a:endParaRPr lang="zh-CN" altLang="en-US" sz="1200" dirty="0">
              <a:solidFill>
                <a:schemeClr val="accent2"/>
              </a:solidFill>
              <a:latin typeface="Times New Roman" panose="02020603050405020304" charset="0"/>
            </a:endParaRPr>
          </a:p>
        </p:txBody>
      </p:sp>
      <p:sp>
        <p:nvSpPr>
          <p:cNvPr id="282633" name="直接连接符 282632"/>
          <p:cNvSpPr/>
          <p:nvPr/>
        </p:nvSpPr>
        <p:spPr>
          <a:xfrm>
            <a:off x="1609725" y="1593850"/>
            <a:ext cx="0" cy="319088"/>
          </a:xfrm>
          <a:prstGeom prst="line">
            <a:avLst/>
          </a:prstGeom>
          <a:ln w="9525" cap="flat" cmpd="sng">
            <a:solidFill>
              <a:schemeClr val="tx1"/>
            </a:solidFill>
            <a:prstDash val="solid"/>
            <a:headEnd type="none" w="med" len="med"/>
            <a:tailEnd type="triangle" w="med" len="med"/>
          </a:ln>
        </p:spPr>
      </p:sp>
      <p:sp>
        <p:nvSpPr>
          <p:cNvPr id="282634" name="文本框 282633"/>
          <p:cNvSpPr txBox="1"/>
          <p:nvPr/>
        </p:nvSpPr>
        <p:spPr>
          <a:xfrm>
            <a:off x="1223963" y="3648075"/>
            <a:ext cx="8397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82635" name="直接连接符 282634"/>
          <p:cNvSpPr/>
          <p:nvPr/>
        </p:nvSpPr>
        <p:spPr>
          <a:xfrm>
            <a:off x="1622425" y="3355975"/>
            <a:ext cx="0" cy="319088"/>
          </a:xfrm>
          <a:prstGeom prst="line">
            <a:avLst/>
          </a:prstGeom>
          <a:ln w="9525" cap="flat" cmpd="sng">
            <a:solidFill>
              <a:schemeClr val="tx1"/>
            </a:solidFill>
            <a:prstDash val="solid"/>
            <a:headEnd type="none" w="med" len="med"/>
            <a:tailEnd type="triangle" w="med" len="med"/>
          </a:ln>
        </p:spPr>
      </p:sp>
      <p:sp>
        <p:nvSpPr>
          <p:cNvPr id="282636" name="文本框 282635"/>
          <p:cNvSpPr txBox="1"/>
          <p:nvPr/>
        </p:nvSpPr>
        <p:spPr>
          <a:xfrm>
            <a:off x="2965450" y="4503738"/>
            <a:ext cx="839788"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82637" name="流程图: 文档 282636"/>
          <p:cNvSpPr/>
          <p:nvPr/>
        </p:nvSpPr>
        <p:spPr>
          <a:xfrm>
            <a:off x="3074988" y="368776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2638" name="文本框 282637"/>
          <p:cNvSpPr txBox="1"/>
          <p:nvPr/>
        </p:nvSpPr>
        <p:spPr>
          <a:xfrm>
            <a:off x="3055938" y="3698875"/>
            <a:ext cx="6842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环保标准方案</a:t>
            </a:r>
            <a:endParaRPr lang="zh-CN" altLang="en-US" sz="1200">
              <a:latin typeface="Times New Roman" panose="02020603050405020304" charset="0"/>
            </a:endParaRPr>
          </a:p>
        </p:txBody>
      </p:sp>
      <p:sp>
        <p:nvSpPr>
          <p:cNvPr id="282639" name="直接连接符 282638"/>
          <p:cNvSpPr/>
          <p:nvPr/>
        </p:nvSpPr>
        <p:spPr>
          <a:xfrm>
            <a:off x="3376613" y="4227513"/>
            <a:ext cx="0" cy="319087"/>
          </a:xfrm>
          <a:prstGeom prst="line">
            <a:avLst/>
          </a:prstGeom>
          <a:ln w="9525" cap="flat" cmpd="sng">
            <a:solidFill>
              <a:schemeClr val="tx1"/>
            </a:solidFill>
            <a:prstDash val="solid"/>
            <a:headEnd type="none" w="med" len="med"/>
            <a:tailEnd type="triangle" w="med" len="med"/>
          </a:ln>
        </p:spPr>
      </p:sp>
      <p:sp>
        <p:nvSpPr>
          <p:cNvPr id="282640" name="直接连接符 282639"/>
          <p:cNvSpPr/>
          <p:nvPr/>
        </p:nvSpPr>
        <p:spPr>
          <a:xfrm>
            <a:off x="2000250" y="3927475"/>
            <a:ext cx="1066800" cy="0"/>
          </a:xfrm>
          <a:prstGeom prst="line">
            <a:avLst/>
          </a:prstGeom>
          <a:ln w="9525" cap="flat" cmpd="sng">
            <a:solidFill>
              <a:schemeClr val="tx1"/>
            </a:solidFill>
            <a:prstDash val="solid"/>
            <a:headEnd type="none" w="med" len="med"/>
            <a:tailEnd type="triangle" w="med" len="med"/>
          </a:ln>
        </p:spPr>
      </p:sp>
      <p:sp>
        <p:nvSpPr>
          <p:cNvPr id="282641" name="文本框 282640"/>
          <p:cNvSpPr txBox="1"/>
          <p:nvPr/>
        </p:nvSpPr>
        <p:spPr>
          <a:xfrm>
            <a:off x="4502150" y="5135563"/>
            <a:ext cx="1422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发文执行</a:t>
            </a:r>
            <a:endParaRPr lang="zh-CN" altLang="en-US" sz="1200" dirty="0">
              <a:solidFill>
                <a:schemeClr val="accent2"/>
              </a:solidFill>
              <a:latin typeface="Times New Roman" panose="02020603050405020304" charset="0"/>
            </a:endParaRPr>
          </a:p>
        </p:txBody>
      </p:sp>
      <p:sp>
        <p:nvSpPr>
          <p:cNvPr id="282642" name="流程图: 文档 282641"/>
          <p:cNvSpPr/>
          <p:nvPr/>
        </p:nvSpPr>
        <p:spPr>
          <a:xfrm>
            <a:off x="4903788" y="43116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2643" name="文本框 282642"/>
          <p:cNvSpPr txBox="1"/>
          <p:nvPr/>
        </p:nvSpPr>
        <p:spPr>
          <a:xfrm>
            <a:off x="4859338" y="4352925"/>
            <a:ext cx="7604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环保标准方案</a:t>
            </a:r>
            <a:endParaRPr lang="zh-CN" altLang="en-US" sz="1200">
              <a:latin typeface="Times New Roman" panose="02020603050405020304" charset="0"/>
            </a:endParaRPr>
          </a:p>
        </p:txBody>
      </p:sp>
      <p:sp>
        <p:nvSpPr>
          <p:cNvPr id="282644" name="直接连接符 282643"/>
          <p:cNvSpPr/>
          <p:nvPr/>
        </p:nvSpPr>
        <p:spPr>
          <a:xfrm>
            <a:off x="5205413" y="4822825"/>
            <a:ext cx="0" cy="319088"/>
          </a:xfrm>
          <a:prstGeom prst="line">
            <a:avLst/>
          </a:prstGeom>
          <a:ln w="9525" cap="flat" cmpd="sng">
            <a:solidFill>
              <a:schemeClr val="tx1"/>
            </a:solidFill>
            <a:prstDash val="solid"/>
            <a:headEnd type="none" w="med" len="med"/>
            <a:tailEnd type="triangle" w="med" len="med"/>
          </a:ln>
        </p:spPr>
      </p:sp>
      <p:sp>
        <p:nvSpPr>
          <p:cNvPr id="282645" name="直接连接符 282644"/>
          <p:cNvSpPr/>
          <p:nvPr/>
        </p:nvSpPr>
        <p:spPr>
          <a:xfrm>
            <a:off x="3752850" y="4627563"/>
            <a:ext cx="1066800" cy="0"/>
          </a:xfrm>
          <a:prstGeom prst="line">
            <a:avLst/>
          </a:prstGeom>
          <a:ln w="9525" cap="flat" cmpd="sng">
            <a:solidFill>
              <a:schemeClr val="tx1"/>
            </a:solidFill>
            <a:prstDash val="solid"/>
            <a:headEnd type="none" w="med" len="med"/>
            <a:tailEnd type="triangle" w="med" len="med"/>
          </a:ln>
        </p:spPr>
      </p:sp>
      <p:sp>
        <p:nvSpPr>
          <p:cNvPr id="282646" name="文本框 282645"/>
          <p:cNvSpPr txBox="1"/>
          <p:nvPr/>
        </p:nvSpPr>
        <p:spPr>
          <a:xfrm>
            <a:off x="1060450" y="1870075"/>
            <a:ext cx="11684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组织各部门讨论并进行修订</a:t>
            </a:r>
            <a:endParaRPr lang="zh-CN" altLang="en-US" sz="1200" dirty="0">
              <a:solidFill>
                <a:schemeClr val="accent2"/>
              </a:solidFill>
              <a:latin typeface="Times New Roman" panose="02020603050405020304" charset="0"/>
            </a:endParaRPr>
          </a:p>
        </p:txBody>
      </p:sp>
      <p:sp>
        <p:nvSpPr>
          <p:cNvPr id="282647" name="流程图: 文档 282646"/>
          <p:cNvSpPr/>
          <p:nvPr/>
        </p:nvSpPr>
        <p:spPr>
          <a:xfrm>
            <a:off x="1322388" y="229235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2648" name="文本框 282647"/>
          <p:cNvSpPr txBox="1"/>
          <p:nvPr/>
        </p:nvSpPr>
        <p:spPr>
          <a:xfrm>
            <a:off x="1277938" y="2314575"/>
            <a:ext cx="735012"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环保标准方案</a:t>
            </a:r>
            <a:endParaRPr lang="zh-CN" altLang="en-US" sz="1200">
              <a:latin typeface="Times New Roman" panose="02020603050405020304" charset="0"/>
            </a:endParaRPr>
          </a:p>
        </p:txBody>
      </p:sp>
      <p:sp>
        <p:nvSpPr>
          <p:cNvPr id="282649" name="直接连接符 282648"/>
          <p:cNvSpPr/>
          <p:nvPr/>
        </p:nvSpPr>
        <p:spPr>
          <a:xfrm>
            <a:off x="1619250" y="2822575"/>
            <a:ext cx="0" cy="319088"/>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3650" name="文本框 283649"/>
          <p:cNvSpPr txBox="1"/>
          <p:nvPr/>
        </p:nvSpPr>
        <p:spPr>
          <a:xfrm>
            <a:off x="1219200" y="169863"/>
            <a:ext cx="23622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安全环保科                  </a:t>
            </a:r>
            <a:endParaRPr lang="zh-CN" altLang="en-US" sz="1600" dirty="0">
              <a:latin typeface="Times New Roman" panose="02020603050405020304" charset="0"/>
            </a:endParaRPr>
          </a:p>
        </p:txBody>
      </p:sp>
      <p:sp>
        <p:nvSpPr>
          <p:cNvPr id="283651" name="直接连接符 283650"/>
          <p:cNvSpPr/>
          <p:nvPr/>
        </p:nvSpPr>
        <p:spPr>
          <a:xfrm>
            <a:off x="1066800" y="457200"/>
            <a:ext cx="1600200" cy="0"/>
          </a:xfrm>
          <a:prstGeom prst="line">
            <a:avLst/>
          </a:prstGeom>
          <a:ln w="9525" cap="flat" cmpd="sng">
            <a:solidFill>
              <a:schemeClr val="tx1"/>
            </a:solidFill>
            <a:prstDash val="solid"/>
            <a:headEnd type="none" w="med" len="med"/>
            <a:tailEnd type="none" w="med" len="med"/>
          </a:ln>
        </p:spPr>
      </p:sp>
      <p:sp>
        <p:nvSpPr>
          <p:cNvPr id="283652" name="文本框 283651"/>
          <p:cNvSpPr txBox="1"/>
          <p:nvPr/>
        </p:nvSpPr>
        <p:spPr>
          <a:xfrm>
            <a:off x="0" y="0"/>
            <a:ext cx="428625" cy="2895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安全环保例行检查流程</a:t>
            </a:r>
            <a:endParaRPr lang="zh-CN" altLang="en-US" sz="1600" b="1">
              <a:solidFill>
                <a:srgbClr val="0066FF"/>
              </a:solidFill>
              <a:latin typeface="Times New Roman" panose="02020603050405020304" charset="0"/>
            </a:endParaRPr>
          </a:p>
        </p:txBody>
      </p:sp>
      <p:sp>
        <p:nvSpPr>
          <p:cNvPr id="283653" name="文本框 283652"/>
          <p:cNvSpPr txBox="1"/>
          <p:nvPr/>
        </p:nvSpPr>
        <p:spPr>
          <a:xfrm>
            <a:off x="1168400" y="533400"/>
            <a:ext cx="1295400" cy="639763"/>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每月不定时进行安全环保检查并统计记录数据</a:t>
            </a:r>
            <a:endParaRPr lang="zh-CN" altLang="en-US" sz="1200" dirty="0">
              <a:solidFill>
                <a:schemeClr val="accent2"/>
              </a:solidFill>
              <a:latin typeface="Times New Roman" panose="02020603050405020304" charset="0"/>
            </a:endParaRPr>
          </a:p>
        </p:txBody>
      </p:sp>
      <p:sp>
        <p:nvSpPr>
          <p:cNvPr id="283654" name="直接连接符 283653"/>
          <p:cNvSpPr/>
          <p:nvPr/>
        </p:nvSpPr>
        <p:spPr>
          <a:xfrm>
            <a:off x="1828800" y="1198563"/>
            <a:ext cx="0" cy="319087"/>
          </a:xfrm>
          <a:prstGeom prst="line">
            <a:avLst/>
          </a:prstGeom>
          <a:ln w="9525" cap="flat" cmpd="sng">
            <a:solidFill>
              <a:schemeClr val="tx1"/>
            </a:solidFill>
            <a:prstDash val="solid"/>
            <a:headEnd type="none" w="med" len="med"/>
            <a:tailEnd type="triangle" w="med" len="med"/>
          </a:ln>
        </p:spPr>
      </p:sp>
      <p:sp>
        <p:nvSpPr>
          <p:cNvPr id="283655" name="文本框 283654"/>
          <p:cNvSpPr txBox="1"/>
          <p:nvPr/>
        </p:nvSpPr>
        <p:spPr>
          <a:xfrm>
            <a:off x="1243013" y="2646363"/>
            <a:ext cx="11572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在全公司范围内通报结果</a:t>
            </a:r>
            <a:endParaRPr lang="zh-CN" altLang="en-US" sz="1200" dirty="0">
              <a:solidFill>
                <a:schemeClr val="accent2"/>
              </a:solidFill>
              <a:latin typeface="Times New Roman" panose="02020603050405020304" charset="0"/>
            </a:endParaRPr>
          </a:p>
        </p:txBody>
      </p:sp>
      <p:sp>
        <p:nvSpPr>
          <p:cNvPr id="283656" name="直接连接符 283655"/>
          <p:cNvSpPr/>
          <p:nvPr/>
        </p:nvSpPr>
        <p:spPr>
          <a:xfrm>
            <a:off x="1831975" y="2354263"/>
            <a:ext cx="0" cy="319087"/>
          </a:xfrm>
          <a:prstGeom prst="line">
            <a:avLst/>
          </a:prstGeom>
          <a:ln w="9525" cap="flat" cmpd="sng">
            <a:solidFill>
              <a:schemeClr val="tx1"/>
            </a:solidFill>
            <a:prstDash val="solid"/>
            <a:headEnd type="none" w="med" len="med"/>
            <a:tailEnd type="triangle" w="med" len="med"/>
          </a:ln>
        </p:spPr>
      </p:sp>
      <p:sp>
        <p:nvSpPr>
          <p:cNvPr id="283657" name="文本框 283656"/>
          <p:cNvSpPr txBox="1"/>
          <p:nvPr/>
        </p:nvSpPr>
        <p:spPr>
          <a:xfrm>
            <a:off x="1117600" y="1503363"/>
            <a:ext cx="1422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统计各项数据</a:t>
            </a:r>
            <a:endParaRPr lang="zh-CN" altLang="en-US" sz="1200" dirty="0">
              <a:solidFill>
                <a:schemeClr val="accent2"/>
              </a:solidFill>
              <a:latin typeface="Times New Roman" panose="02020603050405020304" charset="0"/>
            </a:endParaRPr>
          </a:p>
        </p:txBody>
      </p:sp>
      <p:sp>
        <p:nvSpPr>
          <p:cNvPr id="283658" name="流程图: 文档 283657"/>
          <p:cNvSpPr/>
          <p:nvPr/>
        </p:nvSpPr>
        <p:spPr>
          <a:xfrm>
            <a:off x="1536700" y="1808163"/>
            <a:ext cx="608013"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3659" name="文本框 283658"/>
          <p:cNvSpPr txBox="1"/>
          <p:nvPr/>
        </p:nvSpPr>
        <p:spPr>
          <a:xfrm>
            <a:off x="1525588" y="1922463"/>
            <a:ext cx="684212" cy="2571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统计表</a:t>
            </a:r>
            <a:endParaRPr lang="zh-CN" altLang="en-US" sz="1200">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4674" name="文本框 284673"/>
          <p:cNvSpPr txBox="1"/>
          <p:nvPr/>
        </p:nvSpPr>
        <p:spPr>
          <a:xfrm>
            <a:off x="838200" y="169863"/>
            <a:ext cx="51054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质量部                   安全环保科              人事行政部</a:t>
            </a:r>
            <a:endParaRPr lang="zh-CN" altLang="en-US" sz="1600" dirty="0">
              <a:latin typeface="Times New Roman" panose="02020603050405020304" charset="0"/>
            </a:endParaRPr>
          </a:p>
        </p:txBody>
      </p:sp>
      <p:sp>
        <p:nvSpPr>
          <p:cNvPr id="284675" name="直接连接符 284674"/>
          <p:cNvSpPr/>
          <p:nvPr/>
        </p:nvSpPr>
        <p:spPr>
          <a:xfrm>
            <a:off x="838200" y="457200"/>
            <a:ext cx="4648200" cy="0"/>
          </a:xfrm>
          <a:prstGeom prst="line">
            <a:avLst/>
          </a:prstGeom>
          <a:ln w="9525" cap="flat" cmpd="sng">
            <a:solidFill>
              <a:schemeClr val="tx1"/>
            </a:solidFill>
            <a:prstDash val="solid"/>
            <a:headEnd type="none" w="med" len="med"/>
            <a:tailEnd type="none" w="med" len="med"/>
          </a:ln>
        </p:spPr>
      </p:sp>
      <p:sp>
        <p:nvSpPr>
          <p:cNvPr id="284676" name="文本框 284675"/>
          <p:cNvSpPr txBox="1"/>
          <p:nvPr/>
        </p:nvSpPr>
        <p:spPr>
          <a:xfrm>
            <a:off x="0" y="0"/>
            <a:ext cx="428625" cy="2895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环保违规惩罚流程</a:t>
            </a:r>
            <a:endParaRPr lang="zh-CN" altLang="en-US" sz="1600" b="1">
              <a:solidFill>
                <a:srgbClr val="0066FF"/>
              </a:solidFill>
              <a:latin typeface="Times New Roman" panose="02020603050405020304" charset="0"/>
            </a:endParaRPr>
          </a:p>
        </p:txBody>
      </p:sp>
      <p:sp>
        <p:nvSpPr>
          <p:cNvPr id="284677" name="文本框 284676"/>
          <p:cNvSpPr txBox="1"/>
          <p:nvPr/>
        </p:nvSpPr>
        <p:spPr>
          <a:xfrm>
            <a:off x="2514600" y="1487488"/>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对质量部检测数据进行审核</a:t>
            </a:r>
            <a:endParaRPr lang="zh-CN" altLang="en-US" sz="1200" dirty="0">
              <a:solidFill>
                <a:schemeClr val="accent2"/>
              </a:solidFill>
              <a:latin typeface="Times New Roman" panose="02020603050405020304" charset="0"/>
            </a:endParaRPr>
          </a:p>
        </p:txBody>
      </p:sp>
      <p:sp>
        <p:nvSpPr>
          <p:cNvPr id="284678" name="文本框 284677"/>
          <p:cNvSpPr txBox="1"/>
          <p:nvPr/>
        </p:nvSpPr>
        <p:spPr>
          <a:xfrm>
            <a:off x="2443163" y="3351213"/>
            <a:ext cx="12334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总调度长审核</a:t>
            </a:r>
            <a:endParaRPr lang="zh-CN" altLang="en-US" sz="1200" dirty="0">
              <a:solidFill>
                <a:schemeClr val="accent2"/>
              </a:solidFill>
              <a:latin typeface="Times New Roman" panose="02020603050405020304" charset="0"/>
            </a:endParaRPr>
          </a:p>
        </p:txBody>
      </p:sp>
      <p:sp>
        <p:nvSpPr>
          <p:cNvPr id="284679" name="文本框 284678"/>
          <p:cNvSpPr txBox="1"/>
          <p:nvPr/>
        </p:nvSpPr>
        <p:spPr>
          <a:xfrm>
            <a:off x="2652713" y="3910013"/>
            <a:ext cx="839787"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生产副总终审</a:t>
            </a:r>
            <a:endParaRPr lang="zh-CN" altLang="en-US" sz="1200" dirty="0">
              <a:solidFill>
                <a:schemeClr val="accent2"/>
              </a:solidFill>
              <a:latin typeface="Times New Roman" panose="02020603050405020304" charset="0"/>
            </a:endParaRPr>
          </a:p>
        </p:txBody>
      </p:sp>
      <p:sp>
        <p:nvSpPr>
          <p:cNvPr id="284680" name="直接连接符 284679"/>
          <p:cNvSpPr/>
          <p:nvPr/>
        </p:nvSpPr>
        <p:spPr>
          <a:xfrm>
            <a:off x="3051175" y="3617913"/>
            <a:ext cx="0" cy="319087"/>
          </a:xfrm>
          <a:prstGeom prst="line">
            <a:avLst/>
          </a:prstGeom>
          <a:ln w="9525" cap="flat" cmpd="sng">
            <a:solidFill>
              <a:schemeClr val="tx1"/>
            </a:solidFill>
            <a:prstDash val="solid"/>
            <a:headEnd type="none" w="med" len="med"/>
            <a:tailEnd type="triangle" w="med" len="med"/>
          </a:ln>
        </p:spPr>
      </p:sp>
      <p:sp>
        <p:nvSpPr>
          <p:cNvPr id="284681" name="文本框 284680"/>
          <p:cNvSpPr txBox="1"/>
          <p:nvPr/>
        </p:nvSpPr>
        <p:spPr>
          <a:xfrm>
            <a:off x="4379913" y="4722813"/>
            <a:ext cx="8397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发文执行</a:t>
            </a:r>
            <a:endParaRPr lang="zh-CN" altLang="en-US" sz="1200" dirty="0">
              <a:solidFill>
                <a:schemeClr val="accent2"/>
              </a:solidFill>
              <a:latin typeface="Times New Roman" panose="02020603050405020304" charset="0"/>
            </a:endParaRPr>
          </a:p>
        </p:txBody>
      </p:sp>
      <p:sp>
        <p:nvSpPr>
          <p:cNvPr id="284682" name="流程图: 文档 284681"/>
          <p:cNvSpPr/>
          <p:nvPr/>
        </p:nvSpPr>
        <p:spPr>
          <a:xfrm>
            <a:off x="4503738" y="3949700"/>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4683" name="文本框 284682"/>
          <p:cNvSpPr txBox="1"/>
          <p:nvPr/>
        </p:nvSpPr>
        <p:spPr>
          <a:xfrm>
            <a:off x="4497388" y="39608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惩处数据</a:t>
            </a:r>
            <a:endParaRPr lang="zh-CN" altLang="en-US" sz="1200">
              <a:latin typeface="Times New Roman" panose="02020603050405020304" charset="0"/>
            </a:endParaRPr>
          </a:p>
        </p:txBody>
      </p:sp>
      <p:sp>
        <p:nvSpPr>
          <p:cNvPr id="284684" name="直接连接符 284683"/>
          <p:cNvSpPr/>
          <p:nvPr/>
        </p:nvSpPr>
        <p:spPr>
          <a:xfrm>
            <a:off x="4805363" y="4460875"/>
            <a:ext cx="0" cy="319088"/>
          </a:xfrm>
          <a:prstGeom prst="line">
            <a:avLst/>
          </a:prstGeom>
          <a:ln w="9525" cap="flat" cmpd="sng">
            <a:solidFill>
              <a:schemeClr val="tx1"/>
            </a:solidFill>
            <a:prstDash val="solid"/>
            <a:headEnd type="none" w="med" len="med"/>
            <a:tailEnd type="triangle" w="med" len="med"/>
          </a:ln>
        </p:spPr>
      </p:sp>
      <p:sp>
        <p:nvSpPr>
          <p:cNvPr id="284685" name="直接连接符 284684"/>
          <p:cNvSpPr/>
          <p:nvPr/>
        </p:nvSpPr>
        <p:spPr>
          <a:xfrm>
            <a:off x="3429000" y="4189413"/>
            <a:ext cx="1066800" cy="0"/>
          </a:xfrm>
          <a:prstGeom prst="line">
            <a:avLst/>
          </a:prstGeom>
          <a:ln w="9525" cap="flat" cmpd="sng">
            <a:solidFill>
              <a:schemeClr val="tx1"/>
            </a:solidFill>
            <a:prstDash val="solid"/>
            <a:headEnd type="none" w="med" len="med"/>
            <a:tailEnd type="triangle" w="med" len="med"/>
          </a:ln>
        </p:spPr>
      </p:sp>
      <p:sp>
        <p:nvSpPr>
          <p:cNvPr id="284686" name="文本框 284685"/>
          <p:cNvSpPr txBox="1"/>
          <p:nvPr/>
        </p:nvSpPr>
        <p:spPr>
          <a:xfrm>
            <a:off x="2336800" y="2260600"/>
            <a:ext cx="14224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计算出惩处数据</a:t>
            </a:r>
            <a:endParaRPr lang="zh-CN" altLang="en-US" sz="1200" dirty="0">
              <a:solidFill>
                <a:schemeClr val="accent2"/>
              </a:solidFill>
              <a:latin typeface="Times New Roman" panose="02020603050405020304" charset="0"/>
            </a:endParaRPr>
          </a:p>
        </p:txBody>
      </p:sp>
      <p:sp>
        <p:nvSpPr>
          <p:cNvPr id="284687" name="流程图: 文档 284686"/>
          <p:cNvSpPr/>
          <p:nvPr/>
        </p:nvSpPr>
        <p:spPr>
          <a:xfrm>
            <a:off x="2751138" y="255428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4688" name="文本框 284687"/>
          <p:cNvSpPr txBox="1"/>
          <p:nvPr/>
        </p:nvSpPr>
        <p:spPr>
          <a:xfrm>
            <a:off x="2757488" y="25765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惩处数据</a:t>
            </a:r>
            <a:endParaRPr lang="zh-CN" altLang="en-US" sz="1200">
              <a:latin typeface="Times New Roman" panose="02020603050405020304" charset="0"/>
            </a:endParaRPr>
          </a:p>
        </p:txBody>
      </p:sp>
      <p:sp>
        <p:nvSpPr>
          <p:cNvPr id="284689" name="直接连接符 284688"/>
          <p:cNvSpPr/>
          <p:nvPr/>
        </p:nvSpPr>
        <p:spPr>
          <a:xfrm>
            <a:off x="3048000" y="3084513"/>
            <a:ext cx="0" cy="319087"/>
          </a:xfrm>
          <a:prstGeom prst="line">
            <a:avLst/>
          </a:prstGeom>
          <a:ln w="9525" cap="flat" cmpd="sng">
            <a:solidFill>
              <a:schemeClr val="tx1"/>
            </a:solidFill>
            <a:prstDash val="solid"/>
            <a:headEnd type="none" w="med" len="med"/>
            <a:tailEnd type="triangle" w="med" len="med"/>
          </a:ln>
        </p:spPr>
      </p:sp>
      <p:sp>
        <p:nvSpPr>
          <p:cNvPr id="284690" name="流程图: 文档 284689"/>
          <p:cNvSpPr/>
          <p:nvPr/>
        </p:nvSpPr>
        <p:spPr>
          <a:xfrm>
            <a:off x="982663" y="5937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4691" name="文本框 284690"/>
          <p:cNvSpPr txBox="1"/>
          <p:nvPr/>
        </p:nvSpPr>
        <p:spPr>
          <a:xfrm>
            <a:off x="992188" y="5937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检测数据</a:t>
            </a:r>
            <a:endParaRPr lang="zh-CN" altLang="en-US" sz="1200">
              <a:latin typeface="Times New Roman" panose="02020603050405020304" charset="0"/>
            </a:endParaRPr>
          </a:p>
        </p:txBody>
      </p:sp>
      <p:sp>
        <p:nvSpPr>
          <p:cNvPr id="284692" name="流程图: 文档 284691"/>
          <p:cNvSpPr/>
          <p:nvPr/>
        </p:nvSpPr>
        <p:spPr>
          <a:xfrm>
            <a:off x="2735263" y="593725"/>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4693" name="文本框 284692"/>
          <p:cNvSpPr txBox="1"/>
          <p:nvPr/>
        </p:nvSpPr>
        <p:spPr>
          <a:xfrm>
            <a:off x="2744788" y="593725"/>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检测数据</a:t>
            </a:r>
            <a:endParaRPr lang="zh-CN" altLang="en-US" sz="1200">
              <a:latin typeface="Times New Roman" panose="02020603050405020304" charset="0"/>
            </a:endParaRPr>
          </a:p>
        </p:txBody>
      </p:sp>
      <p:sp>
        <p:nvSpPr>
          <p:cNvPr id="284694" name="直接连接符 284693"/>
          <p:cNvSpPr/>
          <p:nvPr/>
        </p:nvSpPr>
        <p:spPr>
          <a:xfrm>
            <a:off x="3048000" y="1104900"/>
            <a:ext cx="0" cy="319088"/>
          </a:xfrm>
          <a:prstGeom prst="line">
            <a:avLst/>
          </a:prstGeom>
          <a:ln w="9525" cap="flat" cmpd="sng">
            <a:solidFill>
              <a:schemeClr val="tx1"/>
            </a:solidFill>
            <a:prstDash val="solid"/>
            <a:headEnd type="none" w="med" len="med"/>
            <a:tailEnd type="triangle" w="med" len="med"/>
          </a:ln>
        </p:spPr>
      </p:sp>
      <p:sp>
        <p:nvSpPr>
          <p:cNvPr id="284695" name="直接连接符 284694"/>
          <p:cNvSpPr/>
          <p:nvPr/>
        </p:nvSpPr>
        <p:spPr>
          <a:xfrm>
            <a:off x="1600200" y="838200"/>
            <a:ext cx="1066800" cy="0"/>
          </a:xfrm>
          <a:prstGeom prst="line">
            <a:avLst/>
          </a:prstGeom>
          <a:ln w="9525" cap="flat" cmpd="sng">
            <a:solidFill>
              <a:schemeClr val="tx1"/>
            </a:solidFill>
            <a:prstDash val="solid"/>
            <a:headEnd type="none" w="med" len="med"/>
            <a:tailEnd type="triangle" w="med" len="med"/>
          </a:ln>
        </p:spPr>
      </p:sp>
      <p:sp>
        <p:nvSpPr>
          <p:cNvPr id="284696" name="直接连接符 284695"/>
          <p:cNvSpPr/>
          <p:nvPr/>
        </p:nvSpPr>
        <p:spPr>
          <a:xfrm>
            <a:off x="3048000" y="1981200"/>
            <a:ext cx="0" cy="319088"/>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5698" name="文本框 285697"/>
          <p:cNvSpPr txBox="1"/>
          <p:nvPr/>
        </p:nvSpPr>
        <p:spPr>
          <a:xfrm>
            <a:off x="838200" y="169863"/>
            <a:ext cx="6705600" cy="287337"/>
          </a:xfrm>
          <a:prstGeom prst="rect">
            <a:avLst/>
          </a:prstGeom>
          <a:noFill/>
          <a:ln w="9525">
            <a:noFill/>
          </a:ln>
        </p:spPr>
        <p:txBody>
          <a:bodyPr>
            <a:spAutoFit/>
          </a:bodyPr>
          <a:p>
            <a:pPr>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事故发生单位            人事行政部             安全环保科                   总经理</a:t>
            </a:r>
            <a:endParaRPr lang="zh-CN" altLang="en-US" sz="1600" dirty="0">
              <a:latin typeface="Times New Roman" panose="02020603050405020304" charset="0"/>
            </a:endParaRPr>
          </a:p>
        </p:txBody>
      </p:sp>
      <p:sp>
        <p:nvSpPr>
          <p:cNvPr id="285699" name="直接连接符 285698"/>
          <p:cNvSpPr/>
          <p:nvPr/>
        </p:nvSpPr>
        <p:spPr>
          <a:xfrm>
            <a:off x="838200" y="457200"/>
            <a:ext cx="6400800" cy="0"/>
          </a:xfrm>
          <a:prstGeom prst="line">
            <a:avLst/>
          </a:prstGeom>
          <a:ln w="9525" cap="flat" cmpd="sng">
            <a:solidFill>
              <a:schemeClr val="tx1"/>
            </a:solidFill>
            <a:prstDash val="solid"/>
            <a:headEnd type="none" w="med" len="med"/>
            <a:tailEnd type="none" w="med" len="med"/>
          </a:ln>
        </p:spPr>
      </p:sp>
      <p:sp>
        <p:nvSpPr>
          <p:cNvPr id="285700" name="文本框 285699"/>
          <p:cNvSpPr txBox="1"/>
          <p:nvPr/>
        </p:nvSpPr>
        <p:spPr>
          <a:xfrm>
            <a:off x="0" y="0"/>
            <a:ext cx="428625" cy="2895600"/>
          </a:xfrm>
          <a:prstGeom prst="rect">
            <a:avLst/>
          </a:prstGeom>
          <a:solidFill>
            <a:srgbClr val="FFFF66"/>
          </a:solidFill>
          <a:ln w="9525">
            <a:noFill/>
          </a:ln>
        </p:spPr>
        <p:txBody>
          <a:bodyPr vert="eaVert">
            <a:spAutoFit/>
          </a:bodyPr>
          <a:p>
            <a:pPr algn="dist">
              <a:spcBef>
                <a:spcPct val="50000"/>
              </a:spcBef>
            </a:pPr>
            <a:r>
              <a:rPr lang="zh-CN" altLang="en-US" sz="1600" b="1" dirty="0">
                <a:solidFill>
                  <a:srgbClr val="0066FF"/>
                </a:solidFill>
                <a:latin typeface="Times New Roman" panose="02020603050405020304" charset="0"/>
              </a:rPr>
              <a:t>安全环保事故处理流程</a:t>
            </a:r>
            <a:endParaRPr lang="zh-CN" altLang="en-US" sz="1600" b="1">
              <a:solidFill>
                <a:srgbClr val="0066FF"/>
              </a:solidFill>
              <a:latin typeface="Times New Roman" panose="02020603050405020304" charset="0"/>
            </a:endParaRPr>
          </a:p>
        </p:txBody>
      </p:sp>
      <p:sp>
        <p:nvSpPr>
          <p:cNvPr id="285701" name="文本框 285700"/>
          <p:cNvSpPr txBox="1"/>
          <p:nvPr/>
        </p:nvSpPr>
        <p:spPr>
          <a:xfrm>
            <a:off x="4495800" y="2935288"/>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科长签审</a:t>
            </a:r>
            <a:endParaRPr lang="zh-CN" altLang="en-US" sz="1200" dirty="0">
              <a:solidFill>
                <a:schemeClr val="accent2"/>
              </a:solidFill>
              <a:latin typeface="Times New Roman" panose="02020603050405020304" charset="0"/>
            </a:endParaRPr>
          </a:p>
        </p:txBody>
      </p:sp>
      <p:sp>
        <p:nvSpPr>
          <p:cNvPr id="285702" name="文本框 285701"/>
          <p:cNvSpPr txBox="1"/>
          <p:nvPr/>
        </p:nvSpPr>
        <p:spPr>
          <a:xfrm>
            <a:off x="4419600" y="4152900"/>
            <a:ext cx="1219200" cy="274638"/>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85703" name="直接连接符 285702"/>
          <p:cNvSpPr/>
          <p:nvPr/>
        </p:nvSpPr>
        <p:spPr>
          <a:xfrm>
            <a:off x="5029200" y="3843338"/>
            <a:ext cx="0" cy="319087"/>
          </a:xfrm>
          <a:prstGeom prst="line">
            <a:avLst/>
          </a:prstGeom>
          <a:ln w="9525" cap="flat" cmpd="sng">
            <a:solidFill>
              <a:schemeClr val="tx1"/>
            </a:solidFill>
            <a:prstDash val="solid"/>
            <a:headEnd type="none" w="med" len="med"/>
            <a:tailEnd type="triangle" w="med" len="med"/>
          </a:ln>
        </p:spPr>
      </p:sp>
      <p:sp>
        <p:nvSpPr>
          <p:cNvPr id="285704" name="文本框 285703"/>
          <p:cNvSpPr txBox="1"/>
          <p:nvPr/>
        </p:nvSpPr>
        <p:spPr>
          <a:xfrm>
            <a:off x="952500" y="490538"/>
            <a:ext cx="1143000" cy="457200"/>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事故发生单位填制事故报告</a:t>
            </a:r>
            <a:endParaRPr lang="zh-CN" altLang="en-US" sz="1200" dirty="0">
              <a:solidFill>
                <a:schemeClr val="accent2"/>
              </a:solidFill>
              <a:latin typeface="Times New Roman" panose="02020603050405020304" charset="0"/>
            </a:endParaRPr>
          </a:p>
        </p:txBody>
      </p:sp>
      <p:sp>
        <p:nvSpPr>
          <p:cNvPr id="285705" name="流程图: 文档 285704"/>
          <p:cNvSpPr/>
          <p:nvPr/>
        </p:nvSpPr>
        <p:spPr>
          <a:xfrm>
            <a:off x="1211263" y="10239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5706" name="文本框 285705"/>
          <p:cNvSpPr txBox="1"/>
          <p:nvPr/>
        </p:nvSpPr>
        <p:spPr>
          <a:xfrm>
            <a:off x="1220788" y="102393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事故报告</a:t>
            </a:r>
            <a:endParaRPr lang="zh-CN" altLang="en-US" sz="1200">
              <a:latin typeface="Times New Roman" panose="02020603050405020304" charset="0"/>
            </a:endParaRPr>
          </a:p>
        </p:txBody>
      </p:sp>
      <p:sp>
        <p:nvSpPr>
          <p:cNvPr id="285707" name="文本框 285706"/>
          <p:cNvSpPr txBox="1"/>
          <p:nvPr/>
        </p:nvSpPr>
        <p:spPr>
          <a:xfrm>
            <a:off x="925513" y="1862138"/>
            <a:ext cx="1233487"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部门主管签审</a:t>
            </a:r>
            <a:endParaRPr lang="zh-CN" altLang="en-US" sz="1200" dirty="0">
              <a:solidFill>
                <a:schemeClr val="accent2"/>
              </a:solidFill>
              <a:latin typeface="Times New Roman" panose="02020603050405020304" charset="0"/>
            </a:endParaRPr>
          </a:p>
        </p:txBody>
      </p:sp>
      <p:sp>
        <p:nvSpPr>
          <p:cNvPr id="285708" name="直接连接符 285707"/>
          <p:cNvSpPr/>
          <p:nvPr/>
        </p:nvSpPr>
        <p:spPr>
          <a:xfrm>
            <a:off x="1524000" y="1566863"/>
            <a:ext cx="0" cy="319087"/>
          </a:xfrm>
          <a:prstGeom prst="line">
            <a:avLst/>
          </a:prstGeom>
          <a:ln w="9525" cap="flat" cmpd="sng">
            <a:solidFill>
              <a:schemeClr val="tx1"/>
            </a:solidFill>
            <a:prstDash val="solid"/>
            <a:headEnd type="none" w="med" len="med"/>
            <a:tailEnd type="triangle" w="med" len="med"/>
          </a:ln>
        </p:spPr>
      </p:sp>
      <p:sp>
        <p:nvSpPr>
          <p:cNvPr id="285709" name="流程图: 文档 285708"/>
          <p:cNvSpPr/>
          <p:nvPr/>
        </p:nvSpPr>
        <p:spPr>
          <a:xfrm>
            <a:off x="4716463" y="10239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5710" name="文本框 285709"/>
          <p:cNvSpPr txBox="1"/>
          <p:nvPr/>
        </p:nvSpPr>
        <p:spPr>
          <a:xfrm>
            <a:off x="4725988" y="102393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事故报告</a:t>
            </a:r>
            <a:endParaRPr lang="zh-CN" altLang="en-US" sz="1200">
              <a:latin typeface="Times New Roman" panose="02020603050405020304" charset="0"/>
            </a:endParaRPr>
          </a:p>
        </p:txBody>
      </p:sp>
      <p:sp>
        <p:nvSpPr>
          <p:cNvPr id="285711" name="直接连接符 285710"/>
          <p:cNvSpPr/>
          <p:nvPr/>
        </p:nvSpPr>
        <p:spPr>
          <a:xfrm>
            <a:off x="5029200" y="1552575"/>
            <a:ext cx="0" cy="319088"/>
          </a:xfrm>
          <a:prstGeom prst="line">
            <a:avLst/>
          </a:prstGeom>
          <a:ln w="9525" cap="flat" cmpd="sng">
            <a:solidFill>
              <a:schemeClr val="tx1"/>
            </a:solidFill>
            <a:prstDash val="solid"/>
            <a:headEnd type="none" w="med" len="med"/>
            <a:tailEnd type="triangle" w="med" len="med"/>
          </a:ln>
        </p:spPr>
      </p:sp>
      <p:sp>
        <p:nvSpPr>
          <p:cNvPr id="285712" name="直接连接符 285711"/>
          <p:cNvSpPr/>
          <p:nvPr/>
        </p:nvSpPr>
        <p:spPr>
          <a:xfrm>
            <a:off x="3276600" y="1176338"/>
            <a:ext cx="1371600" cy="0"/>
          </a:xfrm>
          <a:prstGeom prst="line">
            <a:avLst/>
          </a:prstGeom>
          <a:ln w="9525" cap="flat" cmpd="sng">
            <a:solidFill>
              <a:schemeClr val="tx1"/>
            </a:solidFill>
            <a:prstDash val="solid"/>
            <a:headEnd type="none" w="med" len="med"/>
            <a:tailEnd type="triangle" w="med" len="med"/>
          </a:ln>
        </p:spPr>
      </p:sp>
      <p:sp>
        <p:nvSpPr>
          <p:cNvPr id="285713" name="文本框 285712"/>
          <p:cNvSpPr txBox="1"/>
          <p:nvPr/>
        </p:nvSpPr>
        <p:spPr>
          <a:xfrm>
            <a:off x="6219825" y="49069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85714" name="流程图: 文档 285713"/>
          <p:cNvSpPr/>
          <p:nvPr/>
        </p:nvSpPr>
        <p:spPr>
          <a:xfrm>
            <a:off x="6469063" y="4071938"/>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5715" name="文本框 285714"/>
          <p:cNvSpPr txBox="1"/>
          <p:nvPr/>
        </p:nvSpPr>
        <p:spPr>
          <a:xfrm>
            <a:off x="6478588" y="4071938"/>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事故报告</a:t>
            </a:r>
            <a:endParaRPr lang="zh-CN" altLang="en-US" sz="1200">
              <a:latin typeface="Times New Roman" panose="02020603050405020304" charset="0"/>
            </a:endParaRPr>
          </a:p>
        </p:txBody>
      </p:sp>
      <p:sp>
        <p:nvSpPr>
          <p:cNvPr id="285716" name="直接连接符 285715"/>
          <p:cNvSpPr/>
          <p:nvPr/>
        </p:nvSpPr>
        <p:spPr>
          <a:xfrm>
            <a:off x="6781800" y="4586288"/>
            <a:ext cx="0" cy="319087"/>
          </a:xfrm>
          <a:prstGeom prst="line">
            <a:avLst/>
          </a:prstGeom>
          <a:ln w="9525" cap="flat" cmpd="sng">
            <a:solidFill>
              <a:schemeClr val="tx1"/>
            </a:solidFill>
            <a:prstDash val="solid"/>
            <a:headEnd type="none" w="med" len="med"/>
            <a:tailEnd type="triangle" w="med" len="med"/>
          </a:ln>
        </p:spPr>
      </p:sp>
      <p:sp>
        <p:nvSpPr>
          <p:cNvPr id="285717" name="文本框 285716"/>
          <p:cNvSpPr txBox="1"/>
          <p:nvPr/>
        </p:nvSpPr>
        <p:spPr>
          <a:xfrm>
            <a:off x="4495800" y="5668963"/>
            <a:ext cx="11430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进行事故处理</a:t>
            </a:r>
            <a:endParaRPr lang="zh-CN" altLang="en-US" sz="1200" dirty="0">
              <a:solidFill>
                <a:schemeClr val="accent2"/>
              </a:solidFill>
              <a:latin typeface="Times New Roman" panose="02020603050405020304" charset="0"/>
            </a:endParaRPr>
          </a:p>
        </p:txBody>
      </p:sp>
      <p:sp>
        <p:nvSpPr>
          <p:cNvPr id="285718" name="流程图: 文档 285717"/>
          <p:cNvSpPr/>
          <p:nvPr/>
        </p:nvSpPr>
        <p:spPr>
          <a:xfrm>
            <a:off x="4716463" y="4849813"/>
            <a:ext cx="608012" cy="549275"/>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5719" name="文本框 285718"/>
          <p:cNvSpPr txBox="1"/>
          <p:nvPr/>
        </p:nvSpPr>
        <p:spPr>
          <a:xfrm>
            <a:off x="4725988" y="4849813"/>
            <a:ext cx="606425" cy="422275"/>
          </a:xfrm>
          <a:prstGeom prst="rect">
            <a:avLst/>
          </a:prstGeom>
          <a:noFill/>
          <a:ln w="9525">
            <a:noFill/>
          </a:ln>
        </p:spPr>
        <p:txBody>
          <a:bodyPr>
            <a:spAutoFit/>
          </a:bodyPr>
          <a:p>
            <a:pPr algn="ctr">
              <a:lnSpc>
                <a:spcPct val="90000"/>
              </a:lnSpc>
              <a:spcBef>
                <a:spcPct val="50000"/>
              </a:spcBef>
            </a:pPr>
            <a:r>
              <a:rPr lang="zh-CN" altLang="en-US" sz="1200" dirty="0">
                <a:latin typeface="Times New Roman" panose="02020603050405020304" charset="0"/>
              </a:rPr>
              <a:t>事故报告</a:t>
            </a:r>
            <a:endParaRPr lang="zh-CN" altLang="en-US" sz="1200">
              <a:latin typeface="Times New Roman" panose="02020603050405020304" charset="0"/>
            </a:endParaRPr>
          </a:p>
        </p:txBody>
      </p:sp>
      <p:sp>
        <p:nvSpPr>
          <p:cNvPr id="285720" name="直接连接符 285719"/>
          <p:cNvSpPr/>
          <p:nvPr/>
        </p:nvSpPr>
        <p:spPr>
          <a:xfrm>
            <a:off x="5029200" y="5392738"/>
            <a:ext cx="0" cy="246062"/>
          </a:xfrm>
          <a:prstGeom prst="line">
            <a:avLst/>
          </a:prstGeom>
          <a:ln w="9525" cap="flat" cmpd="sng">
            <a:solidFill>
              <a:schemeClr val="tx1"/>
            </a:solidFill>
            <a:prstDash val="solid"/>
            <a:headEnd type="none" w="med" len="med"/>
            <a:tailEnd type="triangle" w="med" len="med"/>
          </a:ln>
        </p:spPr>
      </p:sp>
      <p:sp>
        <p:nvSpPr>
          <p:cNvPr id="285721" name="直接连接符 285720"/>
          <p:cNvSpPr/>
          <p:nvPr/>
        </p:nvSpPr>
        <p:spPr>
          <a:xfrm flipH="1">
            <a:off x="5334000" y="5029200"/>
            <a:ext cx="1066800" cy="0"/>
          </a:xfrm>
          <a:prstGeom prst="line">
            <a:avLst/>
          </a:prstGeom>
          <a:ln w="9525" cap="flat" cmpd="sng">
            <a:solidFill>
              <a:schemeClr val="tx1"/>
            </a:solidFill>
            <a:prstDash val="solid"/>
            <a:headEnd type="none" w="med" len="med"/>
            <a:tailEnd type="triangle" w="med" len="med"/>
          </a:ln>
        </p:spPr>
      </p:sp>
      <p:sp>
        <p:nvSpPr>
          <p:cNvPr id="285722" name="文本框 285721"/>
          <p:cNvSpPr txBox="1"/>
          <p:nvPr/>
        </p:nvSpPr>
        <p:spPr>
          <a:xfrm>
            <a:off x="4305300" y="1824038"/>
            <a:ext cx="1447800" cy="822325"/>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组织安全领导小组进行事故分析、事故定性、分清责任、提出整改意见</a:t>
            </a:r>
            <a:endParaRPr lang="zh-CN" altLang="en-US" sz="1200" dirty="0">
              <a:solidFill>
                <a:schemeClr val="accent2"/>
              </a:solidFill>
              <a:latin typeface="Times New Roman" panose="02020603050405020304" charset="0"/>
            </a:endParaRPr>
          </a:p>
        </p:txBody>
      </p:sp>
      <p:sp>
        <p:nvSpPr>
          <p:cNvPr id="285723" name="直接连接符 285722"/>
          <p:cNvSpPr/>
          <p:nvPr/>
        </p:nvSpPr>
        <p:spPr>
          <a:xfrm>
            <a:off x="5027613" y="2663825"/>
            <a:ext cx="3175" cy="319088"/>
          </a:xfrm>
          <a:prstGeom prst="line">
            <a:avLst/>
          </a:prstGeom>
          <a:ln w="9525" cap="flat" cmpd="sng">
            <a:solidFill>
              <a:schemeClr val="tx1"/>
            </a:solidFill>
            <a:prstDash val="solid"/>
            <a:headEnd type="none" w="med" len="med"/>
            <a:tailEnd type="triangle" w="med" len="med"/>
          </a:ln>
        </p:spPr>
      </p:sp>
      <p:sp>
        <p:nvSpPr>
          <p:cNvPr id="285724" name="文本框 285723"/>
          <p:cNvSpPr txBox="1"/>
          <p:nvPr/>
        </p:nvSpPr>
        <p:spPr>
          <a:xfrm>
            <a:off x="5422900" y="4083050"/>
            <a:ext cx="1143000" cy="244475"/>
          </a:xfrm>
          <a:prstGeom prst="rect">
            <a:avLst/>
          </a:prstGeom>
          <a:noFill/>
          <a:ln w="9525">
            <a:noFill/>
          </a:ln>
        </p:spPr>
        <p:txBody>
          <a:bodyPr>
            <a:spAutoFit/>
          </a:bodyPr>
          <a:p>
            <a:pPr algn="ctr">
              <a:spcBef>
                <a:spcPct val="50000"/>
              </a:spcBef>
            </a:pPr>
            <a:r>
              <a:rPr lang="zh-CN" altLang="en-US" sz="1000" dirty="0">
                <a:solidFill>
                  <a:schemeClr val="accent2"/>
                </a:solidFill>
                <a:latin typeface="Times New Roman" panose="02020603050405020304" charset="0"/>
              </a:rPr>
              <a:t>重大安全事故</a:t>
            </a:r>
            <a:endParaRPr lang="zh-CN" altLang="en-US" sz="1000" dirty="0">
              <a:solidFill>
                <a:schemeClr val="accent2"/>
              </a:solidFill>
              <a:latin typeface="Times New Roman" panose="02020603050405020304" charset="0"/>
            </a:endParaRPr>
          </a:p>
        </p:txBody>
      </p:sp>
      <p:sp>
        <p:nvSpPr>
          <p:cNvPr id="285725" name="直接连接符 285724"/>
          <p:cNvSpPr/>
          <p:nvPr/>
        </p:nvSpPr>
        <p:spPr>
          <a:xfrm>
            <a:off x="5548313" y="4316413"/>
            <a:ext cx="914400" cy="0"/>
          </a:xfrm>
          <a:prstGeom prst="line">
            <a:avLst/>
          </a:prstGeom>
          <a:ln w="9525" cap="flat" cmpd="sng">
            <a:solidFill>
              <a:schemeClr val="tx1"/>
            </a:solidFill>
            <a:prstDash val="solid"/>
            <a:headEnd type="none" w="med" len="med"/>
            <a:tailEnd type="triangle" w="med" len="med"/>
          </a:ln>
        </p:spPr>
      </p:sp>
      <p:sp>
        <p:nvSpPr>
          <p:cNvPr id="285726" name="文本框 285725"/>
          <p:cNvSpPr txBox="1"/>
          <p:nvPr/>
        </p:nvSpPr>
        <p:spPr>
          <a:xfrm>
            <a:off x="4318000" y="3538538"/>
            <a:ext cx="1422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总调度长签审</a:t>
            </a:r>
            <a:endParaRPr lang="zh-CN" altLang="en-US" sz="1200" dirty="0">
              <a:solidFill>
                <a:schemeClr val="accent2"/>
              </a:solidFill>
              <a:latin typeface="Times New Roman" panose="02020603050405020304" charset="0"/>
            </a:endParaRPr>
          </a:p>
        </p:txBody>
      </p:sp>
      <p:sp>
        <p:nvSpPr>
          <p:cNvPr id="285727" name="直接连接符 285726"/>
          <p:cNvSpPr/>
          <p:nvPr/>
        </p:nvSpPr>
        <p:spPr>
          <a:xfrm>
            <a:off x="5029200" y="3233738"/>
            <a:ext cx="0" cy="319087"/>
          </a:xfrm>
          <a:prstGeom prst="line">
            <a:avLst/>
          </a:prstGeom>
          <a:ln w="9525" cap="flat" cmpd="sng">
            <a:solidFill>
              <a:schemeClr val="tx1"/>
            </a:solidFill>
            <a:prstDash val="solid"/>
            <a:headEnd type="none" w="med" len="med"/>
            <a:tailEnd type="triangle" w="med" len="med"/>
          </a:ln>
        </p:spPr>
      </p:sp>
      <p:sp>
        <p:nvSpPr>
          <p:cNvPr id="285728" name="直接连接符 285727"/>
          <p:cNvSpPr/>
          <p:nvPr/>
        </p:nvSpPr>
        <p:spPr>
          <a:xfrm>
            <a:off x="5029200" y="4495800"/>
            <a:ext cx="0" cy="304800"/>
          </a:xfrm>
          <a:prstGeom prst="line">
            <a:avLst/>
          </a:prstGeom>
          <a:ln w="9525" cap="flat" cmpd="sng">
            <a:solidFill>
              <a:schemeClr val="tx1"/>
            </a:solidFill>
            <a:prstDash val="solid"/>
            <a:headEnd type="none" w="med" len="med"/>
            <a:tailEnd type="triangle" w="med" len="med"/>
          </a:ln>
        </p:spPr>
      </p:sp>
      <p:sp>
        <p:nvSpPr>
          <p:cNvPr id="285729" name="直接连接符 285728"/>
          <p:cNvSpPr/>
          <p:nvPr/>
        </p:nvSpPr>
        <p:spPr>
          <a:xfrm flipH="1">
            <a:off x="3860800" y="5059363"/>
            <a:ext cx="838200" cy="0"/>
          </a:xfrm>
          <a:prstGeom prst="line">
            <a:avLst/>
          </a:prstGeom>
          <a:ln w="9525" cap="flat" cmpd="sng">
            <a:solidFill>
              <a:schemeClr val="tx1"/>
            </a:solidFill>
            <a:prstDash val="solid"/>
            <a:headEnd type="none" w="med" len="med"/>
            <a:tailEnd type="triangle" w="med" len="med"/>
          </a:ln>
        </p:spPr>
      </p:sp>
      <p:sp>
        <p:nvSpPr>
          <p:cNvPr id="285730" name="文本框 285729"/>
          <p:cNvSpPr txBox="1"/>
          <p:nvPr/>
        </p:nvSpPr>
        <p:spPr>
          <a:xfrm>
            <a:off x="2565400" y="4906963"/>
            <a:ext cx="1422400" cy="274637"/>
          </a:xfrm>
          <a:prstGeom prst="rect">
            <a:avLst/>
          </a:prstGeom>
          <a:noFill/>
          <a:ln w="9525">
            <a:noFill/>
          </a:ln>
        </p:spPr>
        <p:txBody>
          <a:bodyPr>
            <a:spAutoFit/>
          </a:bodyPr>
          <a:p>
            <a:pPr algn="ctr">
              <a:spcBef>
                <a:spcPct val="50000"/>
              </a:spcBef>
            </a:pPr>
            <a:r>
              <a:rPr lang="zh-CN" altLang="en-US" sz="1200" dirty="0">
                <a:solidFill>
                  <a:schemeClr val="accent2"/>
                </a:solidFill>
                <a:latin typeface="Times New Roman" panose="02020603050405020304" charset="0"/>
              </a:rPr>
              <a:t>进行经济处罚</a:t>
            </a:r>
            <a:endParaRPr lang="zh-CN" altLang="en-US" sz="1200" dirty="0">
              <a:solidFill>
                <a:schemeClr val="accent2"/>
              </a:solidFill>
              <a:latin typeface="Times New Roman" panose="02020603050405020304" charset="0"/>
            </a:endParaRPr>
          </a:p>
        </p:txBody>
      </p:sp>
      <p:sp>
        <p:nvSpPr>
          <p:cNvPr id="285731" name="直接连接符 285730"/>
          <p:cNvSpPr/>
          <p:nvPr/>
        </p:nvSpPr>
        <p:spPr>
          <a:xfrm>
            <a:off x="2057400" y="2014538"/>
            <a:ext cx="1219200" cy="0"/>
          </a:xfrm>
          <a:prstGeom prst="line">
            <a:avLst/>
          </a:prstGeom>
          <a:ln w="9525" cap="flat" cmpd="sng">
            <a:solidFill>
              <a:schemeClr val="tx1"/>
            </a:solidFill>
            <a:prstDash val="solid"/>
            <a:headEnd type="none" w="med" len="med"/>
            <a:tailEnd type="none" w="med" len="med"/>
          </a:ln>
        </p:spPr>
      </p:sp>
      <p:sp>
        <p:nvSpPr>
          <p:cNvPr id="285732" name="直接连接符 285731"/>
          <p:cNvSpPr/>
          <p:nvPr/>
        </p:nvSpPr>
        <p:spPr>
          <a:xfrm flipV="1">
            <a:off x="3276600" y="1176338"/>
            <a:ext cx="0" cy="838200"/>
          </a:xfrm>
          <a:prstGeom prst="line">
            <a:avLst/>
          </a:prstGeom>
          <a:ln w="9525" cap="flat" cmpd="sng">
            <a:solidFill>
              <a:schemeClr val="tx1"/>
            </a:solidFill>
            <a:prstDash val="solid"/>
            <a:headEnd type="none" w="med" len="med"/>
            <a:tailEnd type="non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22" name="文本框 286721"/>
          <p:cNvSpPr txBox="1"/>
          <p:nvPr/>
        </p:nvSpPr>
        <p:spPr>
          <a:xfrm>
            <a:off x="1155700" y="152400"/>
            <a:ext cx="990600" cy="287338"/>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技术部</a:t>
            </a:r>
            <a:endParaRPr lang="zh-CN" altLang="en-US" sz="1600" dirty="0">
              <a:latin typeface="Times New Roman" panose="02020603050405020304" charset="0"/>
            </a:endParaRPr>
          </a:p>
        </p:txBody>
      </p:sp>
      <p:sp>
        <p:nvSpPr>
          <p:cNvPr id="286723" name="直接连接符 286722"/>
          <p:cNvSpPr/>
          <p:nvPr/>
        </p:nvSpPr>
        <p:spPr>
          <a:xfrm>
            <a:off x="914400" y="457200"/>
            <a:ext cx="1295400" cy="0"/>
          </a:xfrm>
          <a:prstGeom prst="line">
            <a:avLst/>
          </a:prstGeom>
          <a:ln w="9525" cap="flat" cmpd="sng">
            <a:solidFill>
              <a:schemeClr val="tx1"/>
            </a:solidFill>
            <a:prstDash val="solid"/>
            <a:headEnd type="none" w="med" len="med"/>
            <a:tailEnd type="none" w="med" len="med"/>
          </a:ln>
        </p:spPr>
      </p:sp>
      <p:sp>
        <p:nvSpPr>
          <p:cNvPr id="286724" name="流程图: 文档 286723"/>
          <p:cNvSpPr/>
          <p:nvPr/>
        </p:nvSpPr>
        <p:spPr>
          <a:xfrm>
            <a:off x="1219200" y="1044575"/>
            <a:ext cx="7620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6725" name="文本框 286724"/>
          <p:cNvSpPr txBox="1"/>
          <p:nvPr/>
        </p:nvSpPr>
        <p:spPr>
          <a:xfrm>
            <a:off x="1295400" y="1044575"/>
            <a:ext cx="657225"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工程施工图</a:t>
            </a:r>
            <a:endParaRPr lang="zh-CN" altLang="en-US" sz="1200" dirty="0">
              <a:latin typeface="Times New Roman" panose="02020603050405020304" charset="0"/>
            </a:endParaRPr>
          </a:p>
        </p:txBody>
      </p:sp>
      <p:sp>
        <p:nvSpPr>
          <p:cNvPr id="286726" name="文本框 286725"/>
          <p:cNvSpPr txBox="1"/>
          <p:nvPr/>
        </p:nvSpPr>
        <p:spPr>
          <a:xfrm>
            <a:off x="1130300" y="1857375"/>
            <a:ext cx="100330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专业负责人签字</a:t>
            </a:r>
            <a:endParaRPr lang="zh-CN" altLang="en-US" sz="1200" dirty="0">
              <a:solidFill>
                <a:schemeClr val="accent2"/>
              </a:solidFill>
              <a:latin typeface="Times New Roman" panose="02020603050405020304" charset="0"/>
            </a:endParaRPr>
          </a:p>
        </p:txBody>
      </p:sp>
      <p:sp>
        <p:nvSpPr>
          <p:cNvPr id="286727" name="文本框 286726"/>
          <p:cNvSpPr txBox="1"/>
          <p:nvPr/>
        </p:nvSpPr>
        <p:spPr>
          <a:xfrm>
            <a:off x="1203325" y="2527300"/>
            <a:ext cx="854075"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部长签字</a:t>
            </a:r>
            <a:endParaRPr lang="zh-CN" altLang="en-US" sz="1200" dirty="0">
              <a:solidFill>
                <a:schemeClr val="accent2"/>
              </a:solidFill>
              <a:latin typeface="Times New Roman" panose="02020603050405020304" charset="0"/>
            </a:endParaRPr>
          </a:p>
        </p:txBody>
      </p:sp>
      <p:sp>
        <p:nvSpPr>
          <p:cNvPr id="286728" name="直接连接符 286727"/>
          <p:cNvSpPr/>
          <p:nvPr/>
        </p:nvSpPr>
        <p:spPr>
          <a:xfrm>
            <a:off x="1600200" y="1470025"/>
            <a:ext cx="0" cy="381000"/>
          </a:xfrm>
          <a:prstGeom prst="line">
            <a:avLst/>
          </a:prstGeom>
          <a:ln w="9525" cap="flat" cmpd="sng">
            <a:solidFill>
              <a:schemeClr val="tx1"/>
            </a:solidFill>
            <a:prstDash val="solid"/>
            <a:headEnd type="none" w="med" len="med"/>
            <a:tailEnd type="triangle" w="med" len="med"/>
          </a:ln>
        </p:spPr>
      </p:sp>
      <p:sp>
        <p:nvSpPr>
          <p:cNvPr id="286729" name="直接连接符 286728"/>
          <p:cNvSpPr/>
          <p:nvPr/>
        </p:nvSpPr>
        <p:spPr>
          <a:xfrm>
            <a:off x="1600200" y="2222500"/>
            <a:ext cx="0" cy="304800"/>
          </a:xfrm>
          <a:prstGeom prst="line">
            <a:avLst/>
          </a:prstGeom>
          <a:ln w="9525" cap="flat" cmpd="sng">
            <a:solidFill>
              <a:schemeClr val="tx1"/>
            </a:solidFill>
            <a:prstDash val="solid"/>
            <a:headEnd type="none" w="med" len="med"/>
            <a:tailEnd type="triangle" w="med" len="med"/>
          </a:ln>
        </p:spPr>
      </p:sp>
      <p:sp>
        <p:nvSpPr>
          <p:cNvPr id="286730" name="文本框 286729"/>
          <p:cNvSpPr txBox="1"/>
          <p:nvPr/>
        </p:nvSpPr>
        <p:spPr>
          <a:xfrm>
            <a:off x="1158875" y="3200400"/>
            <a:ext cx="91440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总工程师终审</a:t>
            </a:r>
            <a:endParaRPr lang="zh-CN" altLang="en-US" sz="1200" dirty="0">
              <a:solidFill>
                <a:schemeClr val="accent2"/>
              </a:solidFill>
              <a:latin typeface="Times New Roman" panose="02020603050405020304" charset="0"/>
            </a:endParaRPr>
          </a:p>
        </p:txBody>
      </p:sp>
      <p:sp>
        <p:nvSpPr>
          <p:cNvPr id="286731" name="直接连接符 286730"/>
          <p:cNvSpPr/>
          <p:nvPr/>
        </p:nvSpPr>
        <p:spPr>
          <a:xfrm>
            <a:off x="1600200" y="2724150"/>
            <a:ext cx="0" cy="381000"/>
          </a:xfrm>
          <a:prstGeom prst="line">
            <a:avLst/>
          </a:prstGeom>
          <a:ln w="9525" cap="flat" cmpd="sng">
            <a:solidFill>
              <a:schemeClr val="tx1"/>
            </a:solidFill>
            <a:prstDash val="solid"/>
            <a:headEnd type="none" w="med" len="med"/>
            <a:tailEnd type="triangle" w="med" len="med"/>
          </a:ln>
        </p:spPr>
      </p:sp>
      <p:sp>
        <p:nvSpPr>
          <p:cNvPr id="286732" name="文本框 286731"/>
          <p:cNvSpPr txBox="1"/>
          <p:nvPr/>
        </p:nvSpPr>
        <p:spPr>
          <a:xfrm>
            <a:off x="1066800" y="533400"/>
            <a:ext cx="1066800"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根据公司项目报告书安排制图</a:t>
            </a:r>
            <a:endParaRPr lang="zh-CN" altLang="en-US" sz="1200" dirty="0">
              <a:solidFill>
                <a:schemeClr val="accent2"/>
              </a:solidFill>
              <a:latin typeface="Times New Roman" panose="02020603050405020304" charset="0"/>
            </a:endParaRPr>
          </a:p>
        </p:txBody>
      </p:sp>
      <p:sp>
        <p:nvSpPr>
          <p:cNvPr id="286733" name="文本框 286732"/>
          <p:cNvSpPr txBox="1"/>
          <p:nvPr/>
        </p:nvSpPr>
        <p:spPr>
          <a:xfrm>
            <a:off x="0" y="0"/>
            <a:ext cx="428625" cy="33528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工程施工图纸签审流程</a:t>
            </a:r>
            <a:endParaRPr lang="zh-CN" altLang="en-US" sz="1600" b="1"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0450" name="文本框 360449"/>
          <p:cNvSpPr txBox="1"/>
          <p:nvPr/>
        </p:nvSpPr>
        <p:spPr>
          <a:xfrm>
            <a:off x="914400" y="166688"/>
            <a:ext cx="5562600"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总工办或外单位          工程部                   预决算科</a:t>
            </a:r>
            <a:endParaRPr lang="zh-CN" altLang="en-US" sz="1600" dirty="0">
              <a:latin typeface="Times New Roman" panose="02020603050405020304" charset="0"/>
            </a:endParaRPr>
          </a:p>
        </p:txBody>
      </p:sp>
      <p:sp>
        <p:nvSpPr>
          <p:cNvPr id="360451" name="直接连接符 360450"/>
          <p:cNvSpPr/>
          <p:nvPr/>
        </p:nvSpPr>
        <p:spPr>
          <a:xfrm>
            <a:off x="762000" y="457200"/>
            <a:ext cx="4724400" cy="0"/>
          </a:xfrm>
          <a:prstGeom prst="line">
            <a:avLst/>
          </a:prstGeom>
          <a:ln w="9525" cap="flat" cmpd="sng">
            <a:solidFill>
              <a:schemeClr val="tx1"/>
            </a:solidFill>
            <a:prstDash val="solid"/>
            <a:headEnd type="none" w="med" len="med"/>
            <a:tailEnd type="none" w="med" len="med"/>
          </a:ln>
        </p:spPr>
      </p:sp>
      <p:sp>
        <p:nvSpPr>
          <p:cNvPr id="360452" name="直接连接符 360451"/>
          <p:cNvSpPr/>
          <p:nvPr/>
        </p:nvSpPr>
        <p:spPr>
          <a:xfrm>
            <a:off x="4953000" y="1371600"/>
            <a:ext cx="0" cy="304800"/>
          </a:xfrm>
          <a:prstGeom prst="line">
            <a:avLst/>
          </a:prstGeom>
          <a:ln w="9525" cap="flat" cmpd="sng">
            <a:solidFill>
              <a:schemeClr val="tx1"/>
            </a:solidFill>
            <a:prstDash val="solid"/>
            <a:headEnd type="none" w="med" len="med"/>
            <a:tailEnd type="triangle" w="med" len="med"/>
          </a:ln>
        </p:spPr>
      </p:sp>
      <p:sp>
        <p:nvSpPr>
          <p:cNvPr id="360453" name="文本框 360452"/>
          <p:cNvSpPr txBox="1"/>
          <p:nvPr/>
        </p:nvSpPr>
        <p:spPr>
          <a:xfrm>
            <a:off x="4648200" y="1743075"/>
            <a:ext cx="60960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审核编制</a:t>
            </a:r>
            <a:endParaRPr lang="zh-CN" altLang="en-US" sz="1200" dirty="0">
              <a:solidFill>
                <a:schemeClr val="accent2"/>
              </a:solidFill>
              <a:latin typeface="Times New Roman" panose="02020603050405020304" charset="0"/>
            </a:endParaRPr>
          </a:p>
        </p:txBody>
      </p:sp>
      <p:sp>
        <p:nvSpPr>
          <p:cNvPr id="360454" name="流程图: 文档 360453"/>
          <p:cNvSpPr/>
          <p:nvPr/>
        </p:nvSpPr>
        <p:spPr>
          <a:xfrm>
            <a:off x="4648200" y="2425700"/>
            <a:ext cx="6858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60455" name="文本框 360454"/>
          <p:cNvSpPr txBox="1"/>
          <p:nvPr/>
        </p:nvSpPr>
        <p:spPr>
          <a:xfrm>
            <a:off x="4667250" y="2425700"/>
            <a:ext cx="6096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工程预算</a:t>
            </a:r>
            <a:endParaRPr lang="zh-CN" altLang="en-US" sz="1200" dirty="0">
              <a:latin typeface="Times New Roman" panose="02020603050405020304" charset="0"/>
            </a:endParaRPr>
          </a:p>
        </p:txBody>
      </p:sp>
      <p:sp>
        <p:nvSpPr>
          <p:cNvPr id="360456" name="文本框 360455"/>
          <p:cNvSpPr txBox="1"/>
          <p:nvPr/>
        </p:nvSpPr>
        <p:spPr>
          <a:xfrm>
            <a:off x="4445000" y="3219450"/>
            <a:ext cx="104140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预决算项目负责人签字</a:t>
            </a:r>
            <a:endParaRPr lang="zh-CN" altLang="en-US" sz="1200" dirty="0">
              <a:solidFill>
                <a:schemeClr val="accent2"/>
              </a:solidFill>
              <a:latin typeface="Times New Roman" panose="02020603050405020304" charset="0"/>
            </a:endParaRPr>
          </a:p>
        </p:txBody>
      </p:sp>
      <p:sp>
        <p:nvSpPr>
          <p:cNvPr id="360457" name="文本框 360456"/>
          <p:cNvSpPr txBox="1"/>
          <p:nvPr/>
        </p:nvSpPr>
        <p:spPr>
          <a:xfrm>
            <a:off x="4527550" y="3981450"/>
            <a:ext cx="88265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预决算科科长签字</a:t>
            </a:r>
            <a:endParaRPr lang="zh-CN" altLang="en-US" sz="1200" dirty="0">
              <a:solidFill>
                <a:schemeClr val="accent2"/>
              </a:solidFill>
              <a:latin typeface="Times New Roman" panose="02020603050405020304" charset="0"/>
            </a:endParaRPr>
          </a:p>
        </p:txBody>
      </p:sp>
      <p:sp>
        <p:nvSpPr>
          <p:cNvPr id="360458" name="直接连接符 360457"/>
          <p:cNvSpPr/>
          <p:nvPr/>
        </p:nvSpPr>
        <p:spPr>
          <a:xfrm>
            <a:off x="4953000" y="2870200"/>
            <a:ext cx="0" cy="304800"/>
          </a:xfrm>
          <a:prstGeom prst="line">
            <a:avLst/>
          </a:prstGeom>
          <a:ln w="9525" cap="flat" cmpd="sng">
            <a:solidFill>
              <a:schemeClr val="tx1"/>
            </a:solidFill>
            <a:prstDash val="solid"/>
            <a:headEnd type="none" w="med" len="med"/>
            <a:tailEnd type="triangle" w="med" len="med"/>
          </a:ln>
        </p:spPr>
      </p:sp>
      <p:sp>
        <p:nvSpPr>
          <p:cNvPr id="360459" name="流程图: 文档 360458"/>
          <p:cNvSpPr/>
          <p:nvPr/>
        </p:nvSpPr>
        <p:spPr>
          <a:xfrm>
            <a:off x="4648200" y="914400"/>
            <a:ext cx="6858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60460" name="文本框 360459"/>
          <p:cNvSpPr txBox="1"/>
          <p:nvPr/>
        </p:nvSpPr>
        <p:spPr>
          <a:xfrm>
            <a:off x="4724400" y="9144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施工方案</a:t>
            </a:r>
            <a:endParaRPr lang="zh-CN" altLang="en-US" sz="1200" dirty="0">
              <a:latin typeface="Times New Roman" panose="02020603050405020304" charset="0"/>
            </a:endParaRPr>
          </a:p>
        </p:txBody>
      </p:sp>
      <p:sp>
        <p:nvSpPr>
          <p:cNvPr id="360461" name="流程图: 文档 360460"/>
          <p:cNvSpPr/>
          <p:nvPr/>
        </p:nvSpPr>
        <p:spPr>
          <a:xfrm>
            <a:off x="1365250" y="533400"/>
            <a:ext cx="609600" cy="457200"/>
          </a:xfrm>
          <a:prstGeom prst="flowChartDocument">
            <a:avLst/>
          </a:prstGeom>
          <a:solidFill>
            <a:schemeClr val="bg1"/>
          </a:solidFill>
          <a:ln w="9525" cap="flat" cmpd="sng">
            <a:solidFill>
              <a:srgbClr val="FF3300"/>
            </a:solidFill>
            <a:prstDash val="solid"/>
            <a:miter/>
            <a:headEnd type="none" w="med" len="med"/>
            <a:tailEnd type="none" w="med" len="med"/>
          </a:ln>
        </p:spPr>
        <p:txBody>
          <a:bodyPr/>
          <a:p>
            <a:endParaRPr lang="zh-CN" altLang="en-US"/>
          </a:p>
        </p:txBody>
      </p:sp>
      <p:sp>
        <p:nvSpPr>
          <p:cNvPr id="360462" name="文本框 360461"/>
          <p:cNvSpPr txBox="1"/>
          <p:nvPr/>
        </p:nvSpPr>
        <p:spPr>
          <a:xfrm>
            <a:off x="1349375" y="635000"/>
            <a:ext cx="657225"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rgbClr val="FF3300"/>
                </a:solidFill>
                <a:latin typeface="Times New Roman" panose="02020603050405020304" charset="0"/>
              </a:rPr>
              <a:t>施工图</a:t>
            </a:r>
            <a:endParaRPr lang="zh-CN" altLang="en-US" sz="1200" dirty="0">
              <a:solidFill>
                <a:srgbClr val="FF3300"/>
              </a:solidFill>
              <a:latin typeface="Times New Roman" panose="02020603050405020304" charset="0"/>
            </a:endParaRPr>
          </a:p>
        </p:txBody>
      </p:sp>
      <p:sp>
        <p:nvSpPr>
          <p:cNvPr id="360463" name="流程图: 文档 360462"/>
          <p:cNvSpPr/>
          <p:nvPr/>
        </p:nvSpPr>
        <p:spPr>
          <a:xfrm>
            <a:off x="2962275" y="914400"/>
            <a:ext cx="6858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60464" name="文本框 360463"/>
          <p:cNvSpPr txBox="1"/>
          <p:nvPr/>
        </p:nvSpPr>
        <p:spPr>
          <a:xfrm>
            <a:off x="3038475" y="9144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施工方案</a:t>
            </a:r>
            <a:endParaRPr lang="zh-CN" altLang="en-US" sz="1200" dirty="0">
              <a:latin typeface="Times New Roman" panose="02020603050405020304" charset="0"/>
            </a:endParaRPr>
          </a:p>
        </p:txBody>
      </p:sp>
      <p:sp>
        <p:nvSpPr>
          <p:cNvPr id="360465" name="直接连接符 360464"/>
          <p:cNvSpPr/>
          <p:nvPr/>
        </p:nvSpPr>
        <p:spPr>
          <a:xfrm>
            <a:off x="4946650" y="2119313"/>
            <a:ext cx="0" cy="304800"/>
          </a:xfrm>
          <a:prstGeom prst="line">
            <a:avLst/>
          </a:prstGeom>
          <a:ln w="9525" cap="flat" cmpd="sng">
            <a:solidFill>
              <a:schemeClr val="tx1"/>
            </a:solidFill>
            <a:prstDash val="solid"/>
            <a:headEnd type="none" w="med" len="med"/>
            <a:tailEnd type="triangle" w="med" len="med"/>
          </a:ln>
        </p:spPr>
      </p:sp>
      <p:sp>
        <p:nvSpPr>
          <p:cNvPr id="360466" name="直接连接符 360465"/>
          <p:cNvSpPr/>
          <p:nvPr/>
        </p:nvSpPr>
        <p:spPr>
          <a:xfrm>
            <a:off x="4953000" y="3657600"/>
            <a:ext cx="0" cy="304800"/>
          </a:xfrm>
          <a:prstGeom prst="line">
            <a:avLst/>
          </a:prstGeom>
          <a:ln w="9525" cap="flat" cmpd="sng">
            <a:solidFill>
              <a:schemeClr val="tx1"/>
            </a:solidFill>
            <a:prstDash val="solid"/>
            <a:headEnd type="none" w="med" len="med"/>
            <a:tailEnd type="triangle" w="med" len="med"/>
          </a:ln>
        </p:spPr>
      </p:sp>
      <p:sp>
        <p:nvSpPr>
          <p:cNvPr id="360467" name="文本框 360466"/>
          <p:cNvSpPr txBox="1"/>
          <p:nvPr/>
        </p:nvSpPr>
        <p:spPr>
          <a:xfrm>
            <a:off x="0" y="0"/>
            <a:ext cx="428625" cy="28194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工程预算签审流程</a:t>
            </a:r>
            <a:endParaRPr lang="zh-CN" altLang="en-US" sz="1600" b="1" dirty="0">
              <a:solidFill>
                <a:schemeClr val="accent2"/>
              </a:solidFill>
              <a:latin typeface="Times New Roman" panose="02020603050405020304" charset="0"/>
            </a:endParaRPr>
          </a:p>
        </p:txBody>
      </p:sp>
      <p:sp>
        <p:nvSpPr>
          <p:cNvPr id="360468" name="直接连接符 360467"/>
          <p:cNvSpPr/>
          <p:nvPr/>
        </p:nvSpPr>
        <p:spPr>
          <a:xfrm>
            <a:off x="1981200" y="685800"/>
            <a:ext cx="2971800" cy="0"/>
          </a:xfrm>
          <a:prstGeom prst="line">
            <a:avLst/>
          </a:prstGeom>
          <a:ln w="9525" cap="flat" cmpd="sng">
            <a:solidFill>
              <a:schemeClr val="tx1"/>
            </a:solidFill>
            <a:prstDash val="solid"/>
            <a:headEnd type="none" w="med" len="med"/>
            <a:tailEnd type="none" w="med" len="med"/>
          </a:ln>
        </p:spPr>
      </p:sp>
      <p:sp>
        <p:nvSpPr>
          <p:cNvPr id="360469" name="直接连接符 360468"/>
          <p:cNvSpPr/>
          <p:nvPr/>
        </p:nvSpPr>
        <p:spPr>
          <a:xfrm>
            <a:off x="4953000" y="685800"/>
            <a:ext cx="0" cy="228600"/>
          </a:xfrm>
          <a:prstGeom prst="line">
            <a:avLst/>
          </a:prstGeom>
          <a:ln w="9525" cap="flat" cmpd="sng">
            <a:solidFill>
              <a:schemeClr val="tx1"/>
            </a:solidFill>
            <a:prstDash val="solid"/>
            <a:headEnd type="none" w="med" len="med"/>
            <a:tailEnd type="triangle" w="med" len="med"/>
          </a:ln>
        </p:spPr>
      </p:sp>
      <p:sp>
        <p:nvSpPr>
          <p:cNvPr id="360470" name="直接连接符 360469"/>
          <p:cNvSpPr/>
          <p:nvPr/>
        </p:nvSpPr>
        <p:spPr>
          <a:xfrm>
            <a:off x="3276600" y="685800"/>
            <a:ext cx="0" cy="2286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7746" name="文本框 287745"/>
          <p:cNvSpPr txBox="1"/>
          <p:nvPr/>
        </p:nvSpPr>
        <p:spPr>
          <a:xfrm>
            <a:off x="0" y="3175"/>
            <a:ext cx="428625" cy="2740025"/>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工程招标签审流程</a:t>
            </a:r>
            <a:endParaRPr lang="zh-CN" altLang="en-US" sz="1600" b="1" dirty="0">
              <a:solidFill>
                <a:schemeClr val="accent2"/>
              </a:solidFill>
              <a:latin typeface="Times New Roman" panose="02020603050405020304" charset="0"/>
            </a:endParaRPr>
          </a:p>
        </p:txBody>
      </p:sp>
      <p:sp>
        <p:nvSpPr>
          <p:cNvPr id="287747" name="直接连接符 287746"/>
          <p:cNvSpPr/>
          <p:nvPr/>
        </p:nvSpPr>
        <p:spPr>
          <a:xfrm>
            <a:off x="1295400" y="457200"/>
            <a:ext cx="6172200" cy="0"/>
          </a:xfrm>
          <a:prstGeom prst="line">
            <a:avLst/>
          </a:prstGeom>
          <a:ln w="9525" cap="flat" cmpd="sng">
            <a:solidFill>
              <a:schemeClr val="tx1"/>
            </a:solidFill>
            <a:prstDash val="solid"/>
            <a:headEnd type="none" w="med" len="med"/>
            <a:tailEnd type="none" w="med" len="med"/>
          </a:ln>
        </p:spPr>
      </p:sp>
      <p:sp>
        <p:nvSpPr>
          <p:cNvPr id="287748" name="直接连接符 287747"/>
          <p:cNvSpPr/>
          <p:nvPr/>
        </p:nvSpPr>
        <p:spPr>
          <a:xfrm>
            <a:off x="1905000" y="1498600"/>
            <a:ext cx="0" cy="301625"/>
          </a:xfrm>
          <a:prstGeom prst="line">
            <a:avLst/>
          </a:prstGeom>
          <a:ln w="9525" cap="flat" cmpd="sng">
            <a:solidFill>
              <a:schemeClr val="tx1"/>
            </a:solidFill>
            <a:prstDash val="solid"/>
            <a:headEnd type="none" w="med" len="med"/>
            <a:tailEnd type="triangle" w="med" len="med"/>
          </a:ln>
        </p:spPr>
      </p:sp>
      <p:sp>
        <p:nvSpPr>
          <p:cNvPr id="287749" name="文本框 287748"/>
          <p:cNvSpPr txBox="1"/>
          <p:nvPr/>
        </p:nvSpPr>
        <p:spPr>
          <a:xfrm>
            <a:off x="1435100" y="1762125"/>
            <a:ext cx="91440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预算室编制标底</a:t>
            </a:r>
            <a:endParaRPr lang="zh-CN" altLang="en-US" sz="1200" dirty="0">
              <a:solidFill>
                <a:schemeClr val="accent2"/>
              </a:solidFill>
              <a:latin typeface="Times New Roman" panose="02020603050405020304" charset="0"/>
            </a:endParaRPr>
          </a:p>
        </p:txBody>
      </p:sp>
      <p:sp>
        <p:nvSpPr>
          <p:cNvPr id="287750" name="文本框 287749"/>
          <p:cNvSpPr txBox="1"/>
          <p:nvPr/>
        </p:nvSpPr>
        <p:spPr>
          <a:xfrm>
            <a:off x="2667000" y="3835400"/>
            <a:ext cx="1447800" cy="5302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工程部、财务部、技术部和使用单位议标填制招标表</a:t>
            </a:r>
            <a:endParaRPr lang="zh-CN" altLang="en-US" sz="1200" dirty="0">
              <a:solidFill>
                <a:schemeClr val="accent2"/>
              </a:solidFill>
              <a:latin typeface="Times New Roman" panose="02020603050405020304" charset="0"/>
            </a:endParaRPr>
          </a:p>
        </p:txBody>
      </p:sp>
      <p:sp>
        <p:nvSpPr>
          <p:cNvPr id="287751" name="直接连接符 287750"/>
          <p:cNvSpPr/>
          <p:nvPr/>
        </p:nvSpPr>
        <p:spPr>
          <a:xfrm>
            <a:off x="3352800" y="4787900"/>
            <a:ext cx="0" cy="241300"/>
          </a:xfrm>
          <a:prstGeom prst="line">
            <a:avLst/>
          </a:prstGeom>
          <a:ln w="9525" cap="flat" cmpd="sng">
            <a:solidFill>
              <a:schemeClr val="tx1"/>
            </a:solidFill>
            <a:prstDash val="solid"/>
            <a:headEnd type="none" w="med" len="med"/>
            <a:tailEnd type="triangle" w="med" len="med"/>
          </a:ln>
        </p:spPr>
      </p:sp>
      <p:sp>
        <p:nvSpPr>
          <p:cNvPr id="287752" name="文本框 287751"/>
          <p:cNvSpPr txBox="1"/>
          <p:nvPr/>
        </p:nvSpPr>
        <p:spPr>
          <a:xfrm>
            <a:off x="2819400" y="5016500"/>
            <a:ext cx="1104900"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生产副总签审</a:t>
            </a:r>
            <a:endParaRPr lang="zh-CN" altLang="en-US" sz="1200" dirty="0">
              <a:solidFill>
                <a:schemeClr val="accent2"/>
              </a:solidFill>
              <a:latin typeface="Times New Roman" panose="02020603050405020304" charset="0"/>
            </a:endParaRPr>
          </a:p>
        </p:txBody>
      </p:sp>
      <p:sp>
        <p:nvSpPr>
          <p:cNvPr id="287753" name="文本框 287752"/>
          <p:cNvSpPr txBox="1"/>
          <p:nvPr/>
        </p:nvSpPr>
        <p:spPr>
          <a:xfrm>
            <a:off x="4610100" y="5775325"/>
            <a:ext cx="685800"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终审</a:t>
            </a:r>
            <a:endParaRPr lang="zh-CN" altLang="en-US" sz="1200" dirty="0">
              <a:solidFill>
                <a:schemeClr val="accent2"/>
              </a:solidFill>
              <a:latin typeface="Times New Roman" panose="02020603050405020304" charset="0"/>
            </a:endParaRPr>
          </a:p>
        </p:txBody>
      </p:sp>
      <p:sp>
        <p:nvSpPr>
          <p:cNvPr id="287754" name="流程图: 文档 287753"/>
          <p:cNvSpPr/>
          <p:nvPr/>
        </p:nvSpPr>
        <p:spPr>
          <a:xfrm>
            <a:off x="1638300" y="10414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55" name="文本框 287754"/>
          <p:cNvSpPr txBox="1"/>
          <p:nvPr/>
        </p:nvSpPr>
        <p:spPr>
          <a:xfrm>
            <a:off x="1638300" y="10414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施工图纸</a:t>
            </a:r>
            <a:endParaRPr lang="zh-CN" altLang="en-US" sz="1200" dirty="0">
              <a:latin typeface="Times New Roman" panose="02020603050405020304" charset="0"/>
            </a:endParaRPr>
          </a:p>
        </p:txBody>
      </p:sp>
      <p:sp>
        <p:nvSpPr>
          <p:cNvPr id="287756" name="直接连接符 287755"/>
          <p:cNvSpPr/>
          <p:nvPr/>
        </p:nvSpPr>
        <p:spPr>
          <a:xfrm>
            <a:off x="4953000" y="5478463"/>
            <a:ext cx="0" cy="304800"/>
          </a:xfrm>
          <a:prstGeom prst="line">
            <a:avLst/>
          </a:prstGeom>
          <a:ln w="9525" cap="flat" cmpd="sng">
            <a:solidFill>
              <a:schemeClr val="tx1"/>
            </a:solidFill>
            <a:prstDash val="solid"/>
            <a:headEnd type="none" w="med" len="med"/>
            <a:tailEnd type="triangle" w="med" len="med"/>
          </a:ln>
        </p:spPr>
      </p:sp>
      <p:sp>
        <p:nvSpPr>
          <p:cNvPr id="287757" name="文本框 287756"/>
          <p:cNvSpPr txBox="1"/>
          <p:nvPr/>
        </p:nvSpPr>
        <p:spPr>
          <a:xfrm>
            <a:off x="1524000" y="201613"/>
            <a:ext cx="5562600" cy="287337"/>
          </a:xfrm>
          <a:prstGeom prst="rect">
            <a:avLst/>
          </a:prstGeom>
          <a:noFill/>
          <a:ln w="9525">
            <a:noFill/>
          </a:ln>
        </p:spPr>
        <p:txBody>
          <a:bodyPr>
            <a:spAutoFit/>
          </a:bodyPr>
          <a:p>
            <a:pPr eaLnBrk="0" hangingPunct="0">
              <a:lnSpc>
                <a:spcPct val="80000"/>
              </a:lnSpc>
              <a:spcBef>
                <a:spcPct val="50000"/>
              </a:spcBef>
            </a:pPr>
            <a:r>
              <a:rPr lang="zh-CN" altLang="en-US" sz="1600" dirty="0">
                <a:latin typeface="Times New Roman" panose="02020603050405020304" charset="0"/>
              </a:rPr>
              <a:t>财务部                工程部                 总经理                  施工单位</a:t>
            </a:r>
            <a:endParaRPr lang="zh-CN" altLang="en-US" sz="1600">
              <a:latin typeface="Times New Roman" panose="02020603050405020304" charset="0"/>
            </a:endParaRPr>
          </a:p>
        </p:txBody>
      </p:sp>
      <p:sp>
        <p:nvSpPr>
          <p:cNvPr id="287758" name="流程图: 文档 287757"/>
          <p:cNvSpPr/>
          <p:nvPr/>
        </p:nvSpPr>
        <p:spPr>
          <a:xfrm>
            <a:off x="3030538" y="43434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59" name="文本框 287758"/>
          <p:cNvSpPr txBox="1"/>
          <p:nvPr/>
        </p:nvSpPr>
        <p:spPr>
          <a:xfrm>
            <a:off x="3014663" y="4445000"/>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招标表</a:t>
            </a:r>
            <a:endParaRPr lang="zh-CN" altLang="en-US" sz="1200" dirty="0">
              <a:latin typeface="Times New Roman" panose="02020603050405020304" charset="0"/>
            </a:endParaRPr>
          </a:p>
        </p:txBody>
      </p:sp>
      <p:sp>
        <p:nvSpPr>
          <p:cNvPr id="287760" name="流程图: 文档 287759"/>
          <p:cNvSpPr/>
          <p:nvPr/>
        </p:nvSpPr>
        <p:spPr>
          <a:xfrm>
            <a:off x="4662488" y="5029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61" name="文本框 287760"/>
          <p:cNvSpPr txBox="1"/>
          <p:nvPr/>
        </p:nvSpPr>
        <p:spPr>
          <a:xfrm>
            <a:off x="4624388" y="5153025"/>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招标表</a:t>
            </a:r>
            <a:endParaRPr lang="zh-CN" altLang="en-US" sz="1200" dirty="0">
              <a:latin typeface="Times New Roman" panose="02020603050405020304" charset="0"/>
            </a:endParaRPr>
          </a:p>
        </p:txBody>
      </p:sp>
      <p:sp>
        <p:nvSpPr>
          <p:cNvPr id="287762" name="流程图: 文档 287761"/>
          <p:cNvSpPr/>
          <p:nvPr/>
        </p:nvSpPr>
        <p:spPr>
          <a:xfrm>
            <a:off x="3062288" y="56896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63" name="文本框 287762"/>
          <p:cNvSpPr txBox="1"/>
          <p:nvPr/>
        </p:nvSpPr>
        <p:spPr>
          <a:xfrm>
            <a:off x="3024188" y="5813425"/>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招标表</a:t>
            </a:r>
            <a:endParaRPr lang="zh-CN" altLang="en-US" sz="1200" dirty="0">
              <a:latin typeface="Times New Roman" panose="02020603050405020304" charset="0"/>
            </a:endParaRPr>
          </a:p>
        </p:txBody>
      </p:sp>
      <p:sp>
        <p:nvSpPr>
          <p:cNvPr id="287764" name="文本框 287763"/>
          <p:cNvSpPr txBox="1"/>
          <p:nvPr/>
        </p:nvSpPr>
        <p:spPr>
          <a:xfrm>
            <a:off x="3871913" y="7086600"/>
            <a:ext cx="685800" cy="23812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招标</a:t>
            </a:r>
            <a:endParaRPr lang="zh-CN" altLang="en-US" sz="1200" dirty="0">
              <a:solidFill>
                <a:schemeClr val="accent2"/>
              </a:solidFill>
              <a:latin typeface="Times New Roman" panose="02020603050405020304" charset="0"/>
            </a:endParaRPr>
          </a:p>
        </p:txBody>
      </p:sp>
      <p:sp>
        <p:nvSpPr>
          <p:cNvPr id="287765" name="流程图: 文档 287764"/>
          <p:cNvSpPr/>
          <p:nvPr/>
        </p:nvSpPr>
        <p:spPr>
          <a:xfrm>
            <a:off x="3086100" y="6858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66" name="文本框 287765"/>
          <p:cNvSpPr txBox="1"/>
          <p:nvPr/>
        </p:nvSpPr>
        <p:spPr>
          <a:xfrm>
            <a:off x="3086100" y="6858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施工图纸</a:t>
            </a:r>
            <a:endParaRPr lang="zh-CN" altLang="en-US" sz="1200" dirty="0">
              <a:latin typeface="Times New Roman" panose="02020603050405020304" charset="0"/>
            </a:endParaRPr>
          </a:p>
        </p:txBody>
      </p:sp>
      <p:sp>
        <p:nvSpPr>
          <p:cNvPr id="287767" name="直接连接符 287766"/>
          <p:cNvSpPr/>
          <p:nvPr/>
        </p:nvSpPr>
        <p:spPr>
          <a:xfrm>
            <a:off x="3352800" y="1120775"/>
            <a:ext cx="0" cy="301625"/>
          </a:xfrm>
          <a:prstGeom prst="line">
            <a:avLst/>
          </a:prstGeom>
          <a:ln w="9525" cap="flat" cmpd="sng">
            <a:solidFill>
              <a:schemeClr val="tx1"/>
            </a:solidFill>
            <a:prstDash val="solid"/>
            <a:headEnd type="none" w="med" len="med"/>
            <a:tailEnd type="triangle" w="med" len="med"/>
          </a:ln>
        </p:spPr>
      </p:sp>
      <p:sp>
        <p:nvSpPr>
          <p:cNvPr id="287768" name="文本框 287767"/>
          <p:cNvSpPr txBox="1"/>
          <p:nvPr/>
        </p:nvSpPr>
        <p:spPr>
          <a:xfrm>
            <a:off x="2882900" y="1384300"/>
            <a:ext cx="91440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发放给各施工单位</a:t>
            </a:r>
            <a:endParaRPr lang="zh-CN" altLang="en-US" sz="1200" dirty="0">
              <a:solidFill>
                <a:schemeClr val="accent2"/>
              </a:solidFill>
              <a:latin typeface="Times New Roman" panose="02020603050405020304" charset="0"/>
            </a:endParaRPr>
          </a:p>
        </p:txBody>
      </p:sp>
      <p:sp>
        <p:nvSpPr>
          <p:cNvPr id="287769" name="流程图: 文档 287768"/>
          <p:cNvSpPr/>
          <p:nvPr/>
        </p:nvSpPr>
        <p:spPr>
          <a:xfrm>
            <a:off x="6134100" y="14097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70" name="文本框 287769"/>
          <p:cNvSpPr txBox="1"/>
          <p:nvPr/>
        </p:nvSpPr>
        <p:spPr>
          <a:xfrm>
            <a:off x="6134100" y="14097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施工图纸</a:t>
            </a:r>
            <a:endParaRPr lang="zh-CN" altLang="en-US" sz="1200" dirty="0">
              <a:latin typeface="Times New Roman" panose="02020603050405020304" charset="0"/>
            </a:endParaRPr>
          </a:p>
        </p:txBody>
      </p:sp>
      <p:sp>
        <p:nvSpPr>
          <p:cNvPr id="287773" name="直接连接符 287772"/>
          <p:cNvSpPr/>
          <p:nvPr/>
        </p:nvSpPr>
        <p:spPr>
          <a:xfrm>
            <a:off x="6400800" y="1866900"/>
            <a:ext cx="0" cy="889000"/>
          </a:xfrm>
          <a:prstGeom prst="line">
            <a:avLst/>
          </a:prstGeom>
          <a:ln w="9525" cap="flat" cmpd="sng">
            <a:solidFill>
              <a:schemeClr val="tx1"/>
            </a:solidFill>
            <a:prstDash val="solid"/>
            <a:headEnd type="none" w="med" len="med"/>
            <a:tailEnd type="triangle" w="med" len="med"/>
          </a:ln>
        </p:spPr>
      </p:sp>
      <p:sp>
        <p:nvSpPr>
          <p:cNvPr id="287774" name="文本框 287773"/>
          <p:cNvSpPr txBox="1"/>
          <p:nvPr/>
        </p:nvSpPr>
        <p:spPr>
          <a:xfrm>
            <a:off x="5930900" y="2755900"/>
            <a:ext cx="914400" cy="384175"/>
          </a:xfrm>
          <a:prstGeom prst="rect">
            <a:avLst/>
          </a:prstGeom>
          <a:noFill/>
          <a:ln w="9525">
            <a:noFill/>
          </a:ln>
        </p:spPr>
        <p:txBody>
          <a:bodyPr>
            <a:spAutoFit/>
          </a:bodyPr>
          <a:p>
            <a:pPr algn="ctr" eaLnBrk="0" hangingPunct="0">
              <a:lnSpc>
                <a:spcPct val="80000"/>
              </a:lnSpc>
              <a:spcBef>
                <a:spcPct val="50000"/>
              </a:spcBef>
            </a:pPr>
            <a:r>
              <a:rPr lang="zh-CN" altLang="en-US" sz="1200" dirty="0">
                <a:solidFill>
                  <a:schemeClr val="accent2"/>
                </a:solidFill>
                <a:latin typeface="Times New Roman" panose="02020603050405020304" charset="0"/>
              </a:rPr>
              <a:t>编制预算方案</a:t>
            </a:r>
            <a:endParaRPr lang="zh-CN" altLang="en-US" sz="1200" dirty="0">
              <a:solidFill>
                <a:schemeClr val="accent2"/>
              </a:solidFill>
              <a:latin typeface="Times New Roman" panose="02020603050405020304" charset="0"/>
            </a:endParaRPr>
          </a:p>
        </p:txBody>
      </p:sp>
      <p:sp>
        <p:nvSpPr>
          <p:cNvPr id="287775" name="流程图: 文档 287774"/>
          <p:cNvSpPr/>
          <p:nvPr/>
        </p:nvSpPr>
        <p:spPr>
          <a:xfrm>
            <a:off x="6134100" y="31242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76" name="文本框 287775"/>
          <p:cNvSpPr txBox="1"/>
          <p:nvPr/>
        </p:nvSpPr>
        <p:spPr>
          <a:xfrm>
            <a:off x="6134100" y="31242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报价单</a:t>
            </a:r>
            <a:endParaRPr lang="zh-CN" altLang="en-US" sz="1200">
              <a:latin typeface="Times New Roman" panose="02020603050405020304" charset="0"/>
            </a:endParaRPr>
          </a:p>
        </p:txBody>
      </p:sp>
      <p:sp>
        <p:nvSpPr>
          <p:cNvPr id="287777" name="流程图: 文档 287776"/>
          <p:cNvSpPr/>
          <p:nvPr/>
        </p:nvSpPr>
        <p:spPr>
          <a:xfrm>
            <a:off x="1638300" y="21082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78" name="文本框 287777"/>
          <p:cNvSpPr txBox="1"/>
          <p:nvPr/>
        </p:nvSpPr>
        <p:spPr>
          <a:xfrm>
            <a:off x="1638300" y="2197100"/>
            <a:ext cx="5334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标底</a:t>
            </a:r>
            <a:endParaRPr lang="zh-CN" altLang="en-US" sz="1200" dirty="0">
              <a:latin typeface="Times New Roman" panose="02020603050405020304" charset="0"/>
            </a:endParaRPr>
          </a:p>
        </p:txBody>
      </p:sp>
      <p:sp>
        <p:nvSpPr>
          <p:cNvPr id="287779" name="流程图: 文档 287778"/>
          <p:cNvSpPr/>
          <p:nvPr/>
        </p:nvSpPr>
        <p:spPr>
          <a:xfrm>
            <a:off x="3086100" y="21209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80" name="文本框 287779"/>
          <p:cNvSpPr txBox="1"/>
          <p:nvPr/>
        </p:nvSpPr>
        <p:spPr>
          <a:xfrm>
            <a:off x="3086100" y="2209800"/>
            <a:ext cx="5334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标底</a:t>
            </a:r>
            <a:endParaRPr lang="zh-CN" altLang="en-US" sz="1200" dirty="0">
              <a:latin typeface="Times New Roman" panose="02020603050405020304" charset="0"/>
            </a:endParaRPr>
          </a:p>
        </p:txBody>
      </p:sp>
      <p:sp>
        <p:nvSpPr>
          <p:cNvPr id="287781" name="流程图: 文档 287780"/>
          <p:cNvSpPr/>
          <p:nvPr/>
        </p:nvSpPr>
        <p:spPr>
          <a:xfrm>
            <a:off x="3086100" y="3187700"/>
            <a:ext cx="5334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7782" name="文本框 287781"/>
          <p:cNvSpPr txBox="1"/>
          <p:nvPr/>
        </p:nvSpPr>
        <p:spPr>
          <a:xfrm>
            <a:off x="3086100" y="3187700"/>
            <a:ext cx="533400" cy="38417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报价单</a:t>
            </a:r>
            <a:endParaRPr lang="zh-CN" altLang="en-US" sz="1200">
              <a:latin typeface="Times New Roman" panose="02020603050405020304" charset="0"/>
            </a:endParaRPr>
          </a:p>
        </p:txBody>
      </p:sp>
      <p:sp>
        <p:nvSpPr>
          <p:cNvPr id="287783" name="直接连接符 287782"/>
          <p:cNvSpPr/>
          <p:nvPr/>
        </p:nvSpPr>
        <p:spPr>
          <a:xfrm>
            <a:off x="2171700" y="2286000"/>
            <a:ext cx="914400" cy="0"/>
          </a:xfrm>
          <a:prstGeom prst="line">
            <a:avLst/>
          </a:prstGeom>
          <a:ln w="9525" cap="flat" cmpd="sng">
            <a:solidFill>
              <a:schemeClr val="tx1"/>
            </a:solidFill>
            <a:prstDash val="solid"/>
            <a:headEnd type="none" w="med" len="med"/>
            <a:tailEnd type="triangle" w="med" len="med"/>
          </a:ln>
        </p:spPr>
      </p:sp>
      <p:sp>
        <p:nvSpPr>
          <p:cNvPr id="287784" name="直接连接符 287783"/>
          <p:cNvSpPr/>
          <p:nvPr/>
        </p:nvSpPr>
        <p:spPr>
          <a:xfrm>
            <a:off x="3695700" y="1600200"/>
            <a:ext cx="2438400" cy="0"/>
          </a:xfrm>
          <a:prstGeom prst="line">
            <a:avLst/>
          </a:prstGeom>
          <a:ln w="9525" cap="flat" cmpd="sng">
            <a:solidFill>
              <a:schemeClr val="tx1"/>
            </a:solidFill>
            <a:prstDash val="solid"/>
            <a:headEnd type="none" w="med" len="med"/>
            <a:tailEnd type="triangle" w="med" len="med"/>
          </a:ln>
        </p:spPr>
      </p:sp>
      <p:sp>
        <p:nvSpPr>
          <p:cNvPr id="287785" name="直接连接符 287784"/>
          <p:cNvSpPr/>
          <p:nvPr/>
        </p:nvSpPr>
        <p:spPr>
          <a:xfrm flipH="1">
            <a:off x="3632200" y="3302000"/>
            <a:ext cx="2438400" cy="0"/>
          </a:xfrm>
          <a:prstGeom prst="line">
            <a:avLst/>
          </a:prstGeom>
          <a:ln w="9525" cap="flat" cmpd="sng">
            <a:solidFill>
              <a:schemeClr val="tx1"/>
            </a:solidFill>
            <a:prstDash val="solid"/>
            <a:headEnd type="none" w="med" len="med"/>
            <a:tailEnd type="triangle" w="med" len="med"/>
          </a:ln>
        </p:spPr>
      </p:sp>
      <p:sp>
        <p:nvSpPr>
          <p:cNvPr id="287786" name="直接连接符 287785"/>
          <p:cNvSpPr/>
          <p:nvPr/>
        </p:nvSpPr>
        <p:spPr>
          <a:xfrm>
            <a:off x="3352800" y="3619500"/>
            <a:ext cx="0" cy="228600"/>
          </a:xfrm>
          <a:prstGeom prst="line">
            <a:avLst/>
          </a:prstGeom>
          <a:ln w="9525" cap="flat" cmpd="sng">
            <a:solidFill>
              <a:schemeClr val="tx1"/>
            </a:solidFill>
            <a:prstDash val="solid"/>
            <a:headEnd type="none" w="med" len="med"/>
            <a:tailEnd type="triangle" w="med" len="med"/>
          </a:ln>
        </p:spPr>
      </p:sp>
      <p:sp>
        <p:nvSpPr>
          <p:cNvPr id="287788" name="直接连接符 287787"/>
          <p:cNvSpPr/>
          <p:nvPr/>
        </p:nvSpPr>
        <p:spPr>
          <a:xfrm>
            <a:off x="3886200" y="5105400"/>
            <a:ext cx="762000" cy="0"/>
          </a:xfrm>
          <a:prstGeom prst="line">
            <a:avLst/>
          </a:prstGeom>
          <a:ln w="9525" cap="flat" cmpd="sng">
            <a:solidFill>
              <a:schemeClr val="tx1"/>
            </a:solidFill>
            <a:prstDash val="solid"/>
            <a:headEnd type="none" w="med" len="med"/>
            <a:tailEnd type="triangle" w="med" len="med"/>
          </a:ln>
        </p:spPr>
      </p:sp>
      <p:sp>
        <p:nvSpPr>
          <p:cNvPr id="287789" name="直接连接符 287788"/>
          <p:cNvSpPr/>
          <p:nvPr/>
        </p:nvSpPr>
        <p:spPr>
          <a:xfrm flipH="1">
            <a:off x="3657600" y="5851525"/>
            <a:ext cx="1066800" cy="0"/>
          </a:xfrm>
          <a:prstGeom prst="line">
            <a:avLst/>
          </a:prstGeom>
          <a:ln w="9525" cap="flat" cmpd="sng">
            <a:solidFill>
              <a:schemeClr val="tx1"/>
            </a:solidFill>
            <a:prstDash val="solid"/>
            <a:headEnd type="none" w="med" len="med"/>
            <a:tailEnd type="triangle" w="med" len="med"/>
          </a:ln>
        </p:spPr>
      </p:sp>
      <p:sp>
        <p:nvSpPr>
          <p:cNvPr id="287790" name="矩形 287789"/>
          <p:cNvSpPr/>
          <p:nvPr/>
        </p:nvSpPr>
        <p:spPr>
          <a:xfrm>
            <a:off x="3822700" y="4911725"/>
            <a:ext cx="755650" cy="244475"/>
          </a:xfrm>
          <a:prstGeom prst="rect">
            <a:avLst/>
          </a:prstGeom>
          <a:noFill/>
          <a:ln w="9525">
            <a:noFill/>
          </a:ln>
        </p:spPr>
        <p:txBody>
          <a:bodyPr wrap="none" anchor="t">
            <a:spAutoFit/>
          </a:bodyPr>
          <a:p>
            <a:r>
              <a:rPr lang="en-US" altLang="zh-CN" sz="1000" dirty="0">
                <a:solidFill>
                  <a:schemeClr val="accent2"/>
                </a:solidFill>
                <a:latin typeface="Times New Roman" panose="02020603050405020304" charset="0"/>
              </a:rPr>
              <a:t>5</a:t>
            </a:r>
            <a:r>
              <a:rPr lang="zh-CN" altLang="en-US" sz="1000" dirty="0">
                <a:solidFill>
                  <a:schemeClr val="accent2"/>
                </a:solidFill>
                <a:latin typeface="Times New Roman" panose="02020603050405020304" charset="0"/>
              </a:rPr>
              <a:t>万元以上</a:t>
            </a:r>
            <a:endParaRPr lang="zh-CN" altLang="en-US" sz="1000" dirty="0">
              <a:solidFill>
                <a:schemeClr val="accent2"/>
              </a:solidFill>
              <a:latin typeface="Times New Roman" panose="02020603050405020304" charset="0"/>
            </a:endParaRPr>
          </a:p>
        </p:txBody>
      </p:sp>
      <p:sp>
        <p:nvSpPr>
          <p:cNvPr id="287791" name="直接连接符 287790"/>
          <p:cNvSpPr/>
          <p:nvPr/>
        </p:nvSpPr>
        <p:spPr>
          <a:xfrm flipH="1">
            <a:off x="2209800" y="1219200"/>
            <a:ext cx="1143000" cy="0"/>
          </a:xfrm>
          <a:prstGeom prst="line">
            <a:avLst/>
          </a:prstGeom>
          <a:ln w="9525" cap="flat" cmpd="sng">
            <a:solidFill>
              <a:schemeClr val="tx1"/>
            </a:solidFill>
            <a:prstDash val="solid"/>
            <a:headEnd type="none" w="med" len="med"/>
            <a:tailEnd type="triangle" w="med" len="med"/>
          </a:ln>
        </p:spPr>
      </p:sp>
      <p:sp>
        <p:nvSpPr>
          <p:cNvPr id="287792" name="直接连接符 287791"/>
          <p:cNvSpPr/>
          <p:nvPr/>
        </p:nvSpPr>
        <p:spPr>
          <a:xfrm>
            <a:off x="3352800" y="5245100"/>
            <a:ext cx="0" cy="457200"/>
          </a:xfrm>
          <a:prstGeom prst="line">
            <a:avLst/>
          </a:prstGeom>
          <a:ln w="9525" cap="flat" cmpd="sng">
            <a:solidFill>
              <a:schemeClr val="tx1"/>
            </a:solidFill>
            <a:prstDash val="solid"/>
            <a:headEnd type="none" w="med" len="med"/>
            <a:tailEnd type="triangle" w="med" len="med"/>
          </a:ln>
        </p:spPr>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8770" name="流程图: 文档 288769"/>
          <p:cNvSpPr/>
          <p:nvPr/>
        </p:nvSpPr>
        <p:spPr>
          <a:xfrm>
            <a:off x="1347788" y="2152650"/>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71" name="文本框 288770"/>
          <p:cNvSpPr txBox="1"/>
          <p:nvPr/>
        </p:nvSpPr>
        <p:spPr>
          <a:xfrm>
            <a:off x="0" y="0"/>
            <a:ext cx="428625" cy="2667000"/>
          </a:xfrm>
          <a:prstGeom prst="rect">
            <a:avLst/>
          </a:prstGeom>
          <a:solidFill>
            <a:srgbClr val="FFFF66"/>
          </a:solidFill>
          <a:ln w="9525">
            <a:noFill/>
          </a:ln>
        </p:spPr>
        <p:txBody>
          <a:bodyPr vert="eaVert">
            <a:spAutoFit/>
          </a:bodyPr>
          <a:p>
            <a:pPr algn="dist" eaLnBrk="0" hangingPunct="0">
              <a:spcBef>
                <a:spcPct val="50000"/>
              </a:spcBef>
            </a:pPr>
            <a:r>
              <a:rPr lang="zh-CN" altLang="en-US" sz="1600" b="1" dirty="0">
                <a:solidFill>
                  <a:schemeClr val="accent2"/>
                </a:solidFill>
                <a:latin typeface="Times New Roman" panose="02020603050405020304" charset="0"/>
              </a:rPr>
              <a:t>工程合同签审流程</a:t>
            </a:r>
            <a:endParaRPr lang="zh-CN" altLang="en-US" sz="1600" b="1" dirty="0">
              <a:solidFill>
                <a:schemeClr val="accent2"/>
              </a:solidFill>
              <a:latin typeface="Times New Roman" panose="02020603050405020304" charset="0"/>
            </a:endParaRPr>
          </a:p>
        </p:txBody>
      </p:sp>
      <p:sp>
        <p:nvSpPr>
          <p:cNvPr id="288772" name="文本框 288771"/>
          <p:cNvSpPr txBox="1"/>
          <p:nvPr/>
        </p:nvSpPr>
        <p:spPr>
          <a:xfrm>
            <a:off x="990600" y="166688"/>
            <a:ext cx="4610100" cy="287337"/>
          </a:xfrm>
          <a:prstGeom prst="rect">
            <a:avLst/>
          </a:prstGeom>
          <a:noFill/>
          <a:ln w="9525">
            <a:noFill/>
          </a:ln>
        </p:spPr>
        <p:txBody>
          <a:bodyPr>
            <a:spAutoFit/>
          </a:bodyPr>
          <a:p>
            <a:pPr eaLnBrk="0" hangingPunct="0">
              <a:lnSpc>
                <a:spcPct val="80000"/>
              </a:lnSpc>
              <a:spcBef>
                <a:spcPct val="50000"/>
              </a:spcBef>
            </a:pPr>
            <a:r>
              <a:rPr lang="en-US" altLang="zh-CN" sz="1600" dirty="0">
                <a:latin typeface="Times New Roman" panose="02020603050405020304" charset="0"/>
              </a:rPr>
              <a:t>    </a:t>
            </a:r>
            <a:r>
              <a:rPr lang="zh-CN" altLang="en-US" sz="1600" dirty="0">
                <a:latin typeface="Times New Roman" panose="02020603050405020304" charset="0"/>
              </a:rPr>
              <a:t>工程部                    法律顾问             财务部</a:t>
            </a:r>
            <a:endParaRPr lang="zh-CN" altLang="en-US" sz="1600" dirty="0">
              <a:latin typeface="Times New Roman" panose="02020603050405020304" charset="0"/>
            </a:endParaRPr>
          </a:p>
        </p:txBody>
      </p:sp>
      <p:sp>
        <p:nvSpPr>
          <p:cNvPr id="288773" name="直接连接符 288772"/>
          <p:cNvSpPr/>
          <p:nvPr/>
        </p:nvSpPr>
        <p:spPr>
          <a:xfrm>
            <a:off x="1104900" y="457200"/>
            <a:ext cx="4114800" cy="0"/>
          </a:xfrm>
          <a:prstGeom prst="line">
            <a:avLst/>
          </a:prstGeom>
          <a:ln w="9525" cap="flat" cmpd="sng">
            <a:solidFill>
              <a:schemeClr val="tx1"/>
            </a:solidFill>
            <a:prstDash val="solid"/>
            <a:headEnd type="none" w="med" len="med"/>
            <a:tailEnd type="none" w="med" len="med"/>
          </a:ln>
        </p:spPr>
      </p:sp>
      <p:sp>
        <p:nvSpPr>
          <p:cNvPr id="288774" name="文本框 288773"/>
          <p:cNvSpPr txBox="1"/>
          <p:nvPr/>
        </p:nvSpPr>
        <p:spPr>
          <a:xfrm>
            <a:off x="1116013" y="1716088"/>
            <a:ext cx="9906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与中标单位草签合同</a:t>
            </a:r>
            <a:endParaRPr lang="zh-CN" altLang="en-US" sz="1200" dirty="0">
              <a:solidFill>
                <a:schemeClr val="accent2"/>
              </a:solidFill>
              <a:latin typeface="Times New Roman" panose="02020603050405020304" charset="0"/>
            </a:endParaRPr>
          </a:p>
        </p:txBody>
      </p:sp>
      <p:sp>
        <p:nvSpPr>
          <p:cNvPr id="288775" name="直接连接符 288774"/>
          <p:cNvSpPr/>
          <p:nvPr/>
        </p:nvSpPr>
        <p:spPr>
          <a:xfrm>
            <a:off x="3321050" y="2574925"/>
            <a:ext cx="0" cy="304800"/>
          </a:xfrm>
          <a:prstGeom prst="line">
            <a:avLst/>
          </a:prstGeom>
          <a:ln w="9525" cap="flat" cmpd="sng">
            <a:solidFill>
              <a:schemeClr val="tx1"/>
            </a:solidFill>
            <a:prstDash val="solid"/>
            <a:headEnd type="none" w="med" len="med"/>
            <a:tailEnd type="triangle" w="med" len="med"/>
          </a:ln>
        </p:spPr>
      </p:sp>
      <p:sp>
        <p:nvSpPr>
          <p:cNvPr id="288776" name="文本框 288775"/>
          <p:cNvSpPr txBox="1"/>
          <p:nvPr/>
        </p:nvSpPr>
        <p:spPr>
          <a:xfrm>
            <a:off x="3067050" y="2863850"/>
            <a:ext cx="609600" cy="274638"/>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签字</a:t>
            </a:r>
            <a:endParaRPr lang="zh-CN" altLang="en-US" sz="1200" dirty="0">
              <a:solidFill>
                <a:schemeClr val="accent2"/>
              </a:solidFill>
              <a:latin typeface="Times New Roman" panose="02020603050405020304" charset="0"/>
            </a:endParaRPr>
          </a:p>
        </p:txBody>
      </p:sp>
      <p:sp>
        <p:nvSpPr>
          <p:cNvPr id="288777" name="文本框 288776"/>
          <p:cNvSpPr txBox="1"/>
          <p:nvPr/>
        </p:nvSpPr>
        <p:spPr>
          <a:xfrm>
            <a:off x="1219200" y="4419600"/>
            <a:ext cx="914400" cy="457200"/>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组织中标单位施工</a:t>
            </a:r>
            <a:endParaRPr lang="zh-CN" altLang="en-US" sz="1200" dirty="0">
              <a:solidFill>
                <a:schemeClr val="accent2"/>
              </a:solidFill>
              <a:latin typeface="Times New Roman" panose="02020603050405020304" charset="0"/>
            </a:endParaRPr>
          </a:p>
        </p:txBody>
      </p:sp>
      <p:sp>
        <p:nvSpPr>
          <p:cNvPr id="288778" name="文本框 288777"/>
          <p:cNvSpPr txBox="1"/>
          <p:nvPr/>
        </p:nvSpPr>
        <p:spPr>
          <a:xfrm>
            <a:off x="1193800" y="508000"/>
            <a:ext cx="890588"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凭终审后的招标表</a:t>
            </a:r>
            <a:endParaRPr lang="zh-CN" altLang="en-US" sz="1200" dirty="0">
              <a:solidFill>
                <a:schemeClr val="accent2"/>
              </a:solidFill>
              <a:latin typeface="Times New Roman" panose="02020603050405020304" charset="0"/>
            </a:endParaRPr>
          </a:p>
        </p:txBody>
      </p:sp>
      <p:sp>
        <p:nvSpPr>
          <p:cNvPr id="288779" name="流程图: 文档 288778"/>
          <p:cNvSpPr/>
          <p:nvPr/>
        </p:nvSpPr>
        <p:spPr>
          <a:xfrm>
            <a:off x="1296988" y="2222500"/>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80" name="文本框 288779"/>
          <p:cNvSpPr txBox="1"/>
          <p:nvPr/>
        </p:nvSpPr>
        <p:spPr>
          <a:xfrm>
            <a:off x="1220788" y="229870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8781" name="直接连接符 288780"/>
          <p:cNvSpPr/>
          <p:nvPr/>
        </p:nvSpPr>
        <p:spPr>
          <a:xfrm>
            <a:off x="1622425" y="1422400"/>
            <a:ext cx="0" cy="304800"/>
          </a:xfrm>
          <a:prstGeom prst="line">
            <a:avLst/>
          </a:prstGeom>
          <a:ln w="9525" cap="flat" cmpd="sng">
            <a:solidFill>
              <a:schemeClr val="tx1"/>
            </a:solidFill>
            <a:prstDash val="solid"/>
            <a:headEnd type="none" w="med" len="med"/>
            <a:tailEnd type="triangle" w="med" len="med"/>
          </a:ln>
        </p:spPr>
      </p:sp>
      <p:sp>
        <p:nvSpPr>
          <p:cNvPr id="288782" name="流程图: 文档 288781"/>
          <p:cNvSpPr/>
          <p:nvPr/>
        </p:nvSpPr>
        <p:spPr>
          <a:xfrm>
            <a:off x="3033713" y="21574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83" name="流程图: 文档 288782"/>
          <p:cNvSpPr/>
          <p:nvPr/>
        </p:nvSpPr>
        <p:spPr>
          <a:xfrm>
            <a:off x="2982913" y="222726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84" name="文本框 288783"/>
          <p:cNvSpPr txBox="1"/>
          <p:nvPr/>
        </p:nvSpPr>
        <p:spPr>
          <a:xfrm>
            <a:off x="2878138" y="231775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8785" name="直接连接符 288784"/>
          <p:cNvSpPr/>
          <p:nvPr/>
        </p:nvSpPr>
        <p:spPr>
          <a:xfrm>
            <a:off x="1625600" y="3398838"/>
            <a:ext cx="0" cy="304800"/>
          </a:xfrm>
          <a:prstGeom prst="line">
            <a:avLst/>
          </a:prstGeom>
          <a:ln w="9525" cap="flat" cmpd="sng">
            <a:solidFill>
              <a:schemeClr val="tx1"/>
            </a:solidFill>
            <a:prstDash val="solid"/>
            <a:headEnd type="none" w="med" len="med"/>
            <a:tailEnd type="triangle" w="med" len="med"/>
          </a:ln>
        </p:spPr>
      </p:sp>
      <p:sp>
        <p:nvSpPr>
          <p:cNvPr id="288786" name="文本框 288785"/>
          <p:cNvSpPr txBox="1"/>
          <p:nvPr/>
        </p:nvSpPr>
        <p:spPr>
          <a:xfrm>
            <a:off x="1206500" y="3671888"/>
            <a:ext cx="838200" cy="457200"/>
          </a:xfrm>
          <a:prstGeom prst="rect">
            <a:avLst/>
          </a:prstGeom>
          <a:noFill/>
          <a:ln w="9525">
            <a:noFill/>
          </a:ln>
        </p:spPr>
        <p:txBody>
          <a:bodyPr>
            <a:spAutoFit/>
          </a:bodyPr>
          <a:p>
            <a:pPr algn="ctr" eaLnBrk="0" hangingPunct="0">
              <a:spcBef>
                <a:spcPct val="50000"/>
              </a:spcBef>
            </a:pPr>
            <a:r>
              <a:rPr lang="zh-CN" altLang="en-US" sz="1200" dirty="0">
                <a:solidFill>
                  <a:schemeClr val="accent2"/>
                </a:solidFill>
                <a:latin typeface="Times New Roman" panose="02020603050405020304" charset="0"/>
              </a:rPr>
              <a:t>生产副总终审</a:t>
            </a:r>
            <a:endParaRPr lang="zh-CN" altLang="en-US" sz="1200" dirty="0">
              <a:solidFill>
                <a:schemeClr val="accent2"/>
              </a:solidFill>
              <a:latin typeface="Times New Roman" panose="02020603050405020304" charset="0"/>
            </a:endParaRPr>
          </a:p>
        </p:txBody>
      </p:sp>
      <p:sp>
        <p:nvSpPr>
          <p:cNvPr id="288787" name="流程图: 文档 288786"/>
          <p:cNvSpPr/>
          <p:nvPr/>
        </p:nvSpPr>
        <p:spPr>
          <a:xfrm>
            <a:off x="1325563" y="2981325"/>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88" name="流程图: 文档 288787"/>
          <p:cNvSpPr/>
          <p:nvPr/>
        </p:nvSpPr>
        <p:spPr>
          <a:xfrm>
            <a:off x="1274763" y="3051175"/>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89" name="文本框 288788"/>
          <p:cNvSpPr txBox="1"/>
          <p:nvPr/>
        </p:nvSpPr>
        <p:spPr>
          <a:xfrm>
            <a:off x="1169988" y="3141663"/>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8790" name="直接连接符 288789"/>
          <p:cNvSpPr/>
          <p:nvPr/>
        </p:nvSpPr>
        <p:spPr>
          <a:xfrm>
            <a:off x="1990725" y="2300288"/>
            <a:ext cx="990600" cy="0"/>
          </a:xfrm>
          <a:prstGeom prst="line">
            <a:avLst/>
          </a:prstGeom>
          <a:ln w="9525" cap="flat" cmpd="sng">
            <a:solidFill>
              <a:schemeClr val="tx1"/>
            </a:solidFill>
            <a:prstDash val="solid"/>
            <a:headEnd type="none" w="med" len="med"/>
            <a:tailEnd type="triangle" w="med" len="med"/>
          </a:ln>
        </p:spPr>
      </p:sp>
      <p:sp>
        <p:nvSpPr>
          <p:cNvPr id="288791" name="直接连接符 288790"/>
          <p:cNvSpPr/>
          <p:nvPr/>
        </p:nvSpPr>
        <p:spPr>
          <a:xfrm flipH="1">
            <a:off x="1943100" y="3062288"/>
            <a:ext cx="1143000" cy="0"/>
          </a:xfrm>
          <a:prstGeom prst="line">
            <a:avLst/>
          </a:prstGeom>
          <a:ln w="9525" cap="flat" cmpd="sng">
            <a:solidFill>
              <a:schemeClr val="tx1"/>
            </a:solidFill>
            <a:prstDash val="solid"/>
            <a:headEnd type="none" w="med" len="med"/>
            <a:tailEnd type="triangle" w="med" len="med"/>
          </a:ln>
        </p:spPr>
      </p:sp>
      <p:sp>
        <p:nvSpPr>
          <p:cNvPr id="288792" name="直接连接符 288791"/>
          <p:cNvSpPr/>
          <p:nvPr/>
        </p:nvSpPr>
        <p:spPr>
          <a:xfrm>
            <a:off x="1638300" y="4140200"/>
            <a:ext cx="0" cy="304800"/>
          </a:xfrm>
          <a:prstGeom prst="line">
            <a:avLst/>
          </a:prstGeom>
          <a:ln w="9525" cap="flat" cmpd="sng">
            <a:solidFill>
              <a:schemeClr val="tx1"/>
            </a:solidFill>
            <a:prstDash val="solid"/>
            <a:headEnd type="none" w="med" len="med"/>
            <a:tailEnd type="triangle" w="med" len="med"/>
          </a:ln>
        </p:spPr>
      </p:sp>
      <p:sp>
        <p:nvSpPr>
          <p:cNvPr id="288793" name="流程图: 文档 288792"/>
          <p:cNvSpPr/>
          <p:nvPr/>
        </p:nvSpPr>
        <p:spPr>
          <a:xfrm>
            <a:off x="1333500" y="965200"/>
            <a:ext cx="609600" cy="4572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94" name="文本框 288793"/>
          <p:cNvSpPr txBox="1"/>
          <p:nvPr/>
        </p:nvSpPr>
        <p:spPr>
          <a:xfrm>
            <a:off x="1295400" y="1089025"/>
            <a:ext cx="657225" cy="238125"/>
          </a:xfrm>
          <a:prstGeom prst="rect">
            <a:avLst/>
          </a:prstGeom>
          <a:noFill/>
          <a:ln w="9525">
            <a:noFill/>
          </a:ln>
        </p:spPr>
        <p:txBody>
          <a:bodyPr>
            <a:spAutoFit/>
          </a:bodyPr>
          <a:p>
            <a:pPr algn="ctr">
              <a:lnSpc>
                <a:spcPct val="80000"/>
              </a:lnSpc>
              <a:spcBef>
                <a:spcPct val="50000"/>
              </a:spcBef>
            </a:pPr>
            <a:r>
              <a:rPr lang="zh-CN" altLang="en-US" sz="1200" dirty="0">
                <a:latin typeface="Times New Roman" panose="02020603050405020304" charset="0"/>
              </a:rPr>
              <a:t>招标表</a:t>
            </a:r>
            <a:endParaRPr lang="zh-CN" altLang="en-US" sz="1200" dirty="0">
              <a:latin typeface="Times New Roman" panose="02020603050405020304" charset="0"/>
            </a:endParaRPr>
          </a:p>
        </p:txBody>
      </p:sp>
      <p:sp>
        <p:nvSpPr>
          <p:cNvPr id="288795" name="文本框 288794"/>
          <p:cNvSpPr txBox="1"/>
          <p:nvPr/>
        </p:nvSpPr>
        <p:spPr>
          <a:xfrm>
            <a:off x="1993900" y="2087563"/>
            <a:ext cx="9906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非标合同</a:t>
            </a:r>
            <a:endParaRPr lang="zh-CN" altLang="en-US" sz="1000" dirty="0">
              <a:solidFill>
                <a:schemeClr val="accent2"/>
              </a:solidFill>
              <a:latin typeface="Times New Roman" panose="02020603050405020304" charset="0"/>
            </a:endParaRPr>
          </a:p>
        </p:txBody>
      </p:sp>
      <p:sp>
        <p:nvSpPr>
          <p:cNvPr id="288796" name="直接连接符 288795"/>
          <p:cNvSpPr/>
          <p:nvPr/>
        </p:nvSpPr>
        <p:spPr>
          <a:xfrm>
            <a:off x="1638300" y="2590800"/>
            <a:ext cx="0" cy="381000"/>
          </a:xfrm>
          <a:prstGeom prst="line">
            <a:avLst/>
          </a:prstGeom>
          <a:ln w="9525" cap="flat" cmpd="sng">
            <a:solidFill>
              <a:schemeClr val="tx1"/>
            </a:solidFill>
            <a:prstDash val="solid"/>
            <a:headEnd type="none" w="med" len="med"/>
            <a:tailEnd type="triangle" w="med" len="med"/>
          </a:ln>
        </p:spPr>
      </p:sp>
      <p:sp>
        <p:nvSpPr>
          <p:cNvPr id="288797" name="文本框 288796"/>
          <p:cNvSpPr txBox="1"/>
          <p:nvPr/>
        </p:nvSpPr>
        <p:spPr>
          <a:xfrm>
            <a:off x="1447800" y="2590800"/>
            <a:ext cx="990600" cy="244475"/>
          </a:xfrm>
          <a:prstGeom prst="rect">
            <a:avLst/>
          </a:prstGeom>
          <a:noFill/>
          <a:ln w="9525">
            <a:noFill/>
          </a:ln>
        </p:spPr>
        <p:txBody>
          <a:bodyPr>
            <a:spAutoFit/>
          </a:bodyPr>
          <a:p>
            <a:pPr algn="ctr" eaLnBrk="0" hangingPunct="0">
              <a:spcBef>
                <a:spcPct val="50000"/>
              </a:spcBef>
            </a:pPr>
            <a:r>
              <a:rPr lang="zh-CN" altLang="en-US" sz="1000" dirty="0">
                <a:solidFill>
                  <a:schemeClr val="accent2"/>
                </a:solidFill>
                <a:latin typeface="Times New Roman" panose="02020603050405020304" charset="0"/>
              </a:rPr>
              <a:t>标准合同</a:t>
            </a:r>
            <a:endParaRPr lang="zh-CN" altLang="en-US" sz="1000" dirty="0">
              <a:solidFill>
                <a:schemeClr val="accent2"/>
              </a:solidFill>
              <a:latin typeface="Times New Roman" panose="02020603050405020304" charset="0"/>
            </a:endParaRPr>
          </a:p>
        </p:txBody>
      </p:sp>
      <p:sp>
        <p:nvSpPr>
          <p:cNvPr id="288798" name="流程图: 文档 288797"/>
          <p:cNvSpPr/>
          <p:nvPr/>
        </p:nvSpPr>
        <p:spPr>
          <a:xfrm>
            <a:off x="4410075" y="3719513"/>
            <a:ext cx="609600" cy="381000"/>
          </a:xfrm>
          <a:prstGeom prst="flowChartDocumen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88799" name="文本框 288798"/>
          <p:cNvSpPr txBox="1"/>
          <p:nvPr/>
        </p:nvSpPr>
        <p:spPr>
          <a:xfrm>
            <a:off x="4305300" y="3810000"/>
            <a:ext cx="762000" cy="238125"/>
          </a:xfrm>
          <a:prstGeom prst="rect">
            <a:avLst/>
          </a:prstGeom>
          <a:noFill/>
          <a:ln w="9525">
            <a:noFill/>
          </a:ln>
        </p:spPr>
        <p:txBody>
          <a:bodyPr>
            <a:spAutoFit/>
          </a:bodyPr>
          <a:p>
            <a:pPr algn="ctr" eaLnBrk="0" hangingPunct="0">
              <a:lnSpc>
                <a:spcPct val="80000"/>
              </a:lnSpc>
              <a:spcBef>
                <a:spcPct val="50000"/>
              </a:spcBef>
            </a:pPr>
            <a:r>
              <a:rPr lang="zh-CN" altLang="en-US" sz="1200" dirty="0">
                <a:latin typeface="Times New Roman" panose="02020603050405020304" charset="0"/>
              </a:rPr>
              <a:t>合同</a:t>
            </a:r>
            <a:endParaRPr lang="zh-CN" altLang="en-US" sz="1200" dirty="0">
              <a:latin typeface="Times New Roman" panose="02020603050405020304" charset="0"/>
            </a:endParaRPr>
          </a:p>
        </p:txBody>
      </p:sp>
      <p:sp>
        <p:nvSpPr>
          <p:cNvPr id="288800" name="直接连接符 288799"/>
          <p:cNvSpPr/>
          <p:nvPr/>
        </p:nvSpPr>
        <p:spPr>
          <a:xfrm>
            <a:off x="1968500" y="3886200"/>
            <a:ext cx="2438400" cy="0"/>
          </a:xfrm>
          <a:prstGeom prst="line">
            <a:avLst/>
          </a:prstGeom>
          <a:ln w="9525" cap="flat" cmpd="sng">
            <a:solidFill>
              <a:schemeClr val="tx1"/>
            </a:solidFill>
            <a:prstDash val="solid"/>
            <a:headEnd type="none" w="med" len="med"/>
            <a:tailEnd type="triangle" w="med" len="med"/>
          </a:ln>
        </p:spPr>
      </p:sp>
      <p:sp>
        <p:nvSpPr>
          <p:cNvPr id="288801" name="直接连接符 288800"/>
          <p:cNvSpPr/>
          <p:nvPr/>
        </p:nvSpPr>
        <p:spPr>
          <a:xfrm>
            <a:off x="4686300" y="4092575"/>
            <a:ext cx="0" cy="304800"/>
          </a:xfrm>
          <a:prstGeom prst="line">
            <a:avLst/>
          </a:prstGeom>
          <a:ln w="9525" cap="flat" cmpd="sng">
            <a:solidFill>
              <a:schemeClr val="tx1"/>
            </a:solidFill>
            <a:prstDash val="solid"/>
            <a:headEnd type="none" w="med" len="med"/>
            <a:tailEnd type="triangle" w="med" len="med"/>
          </a:ln>
        </p:spPr>
      </p:sp>
      <p:sp>
        <p:nvSpPr>
          <p:cNvPr id="288802" name="文本框 288801"/>
          <p:cNvSpPr txBox="1"/>
          <p:nvPr/>
        </p:nvSpPr>
        <p:spPr>
          <a:xfrm>
            <a:off x="4102100" y="4381500"/>
            <a:ext cx="1270000" cy="274638"/>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备案做请款核对</a:t>
            </a:r>
            <a:endParaRPr lang="zh-CN" altLang="en-US" sz="1200" dirty="0">
              <a:solidFill>
                <a:schemeClr val="accent2"/>
              </a:solidFill>
              <a:latin typeface="Times New Roman" panose="02020603050405020304" charset="0"/>
            </a:endParaRPr>
          </a:p>
        </p:txBody>
      </p:sp>
      <p:sp>
        <p:nvSpPr>
          <p:cNvPr id="288803" name="文本框 288802"/>
          <p:cNvSpPr txBox="1"/>
          <p:nvPr/>
        </p:nvSpPr>
        <p:spPr>
          <a:xfrm>
            <a:off x="2324100" y="3657600"/>
            <a:ext cx="609600" cy="274638"/>
          </a:xfrm>
          <a:prstGeom prst="rect">
            <a:avLst/>
          </a:prstGeom>
          <a:noFill/>
          <a:ln w="9525">
            <a:noFill/>
          </a:ln>
        </p:spPr>
        <p:txBody>
          <a:bodyPr>
            <a:spAutoFit/>
          </a:bodyPr>
          <a:p>
            <a:pPr eaLnBrk="0" hangingPunct="0">
              <a:spcBef>
                <a:spcPct val="50000"/>
              </a:spcBef>
            </a:pPr>
            <a:r>
              <a:rPr lang="zh-CN" altLang="en-US" sz="1200" dirty="0">
                <a:solidFill>
                  <a:schemeClr val="accent2"/>
                </a:solidFill>
                <a:latin typeface="Times New Roman" panose="02020603050405020304" charset="0"/>
              </a:rPr>
              <a:t>复印</a:t>
            </a:r>
            <a:endParaRPr lang="zh-CN" altLang="en-US" sz="1200" dirty="0">
              <a:solidFill>
                <a:schemeClr val="accent2"/>
              </a:solidFill>
              <a:latin typeface="Times New Roman" panose="02020603050405020304"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charset="0"/>
              </a:rPr>
            </a:fld>
            <a:endParaRPr lang="zh-CN" altLang="en-US" dirty="0">
              <a:latin typeface="Times New Roman" panose="02020603050405020304" charset="0"/>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27650</Words>
  <Application>WPS 演示</Application>
  <PresentationFormat>投影机</PresentationFormat>
  <Paragraphs>7104</Paragraphs>
  <Slides>157</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10</vt:i4>
      </vt:variant>
      <vt:variant>
        <vt:lpstr>幻灯片标题</vt:lpstr>
      </vt:variant>
      <vt:variant>
        <vt:i4>157</vt:i4>
      </vt:variant>
    </vt:vector>
  </HeadingPairs>
  <TitlesOfParts>
    <vt:vector size="177" baseType="lpstr">
      <vt:lpstr>Arial</vt:lpstr>
      <vt:lpstr>宋体</vt:lpstr>
      <vt:lpstr>Wingdings</vt:lpstr>
      <vt:lpstr>Times New Roman</vt:lpstr>
      <vt:lpstr>仿宋_GB2312</vt:lpstr>
      <vt:lpstr>Tahoma</vt:lpstr>
      <vt:lpstr>仿宋</vt:lpstr>
      <vt:lpstr>微软雅黑</vt:lpstr>
      <vt:lpstr>Arial Unicode MS</vt:lpstr>
      <vt:lpstr>默认设计模板</vt:lpstr>
      <vt:lpstr>Excel.Sheet.8</vt:lpstr>
      <vt:lpstr>Word.Document.8</vt:lpstr>
      <vt:lpstr>Excel.Sheet.8</vt:lpstr>
      <vt:lpstr>Excel.Sheet.8</vt:lpstr>
      <vt:lpstr>Excel.Sheet.8</vt:lpstr>
      <vt:lpstr>Excel.Sheet.8</vt:lpstr>
      <vt:lpstr>Excel.Sheet.8</vt:lpstr>
      <vt:lpstr>Excel.Sheet.8</vt:lpstr>
      <vt:lpstr>Excel.Sheet.8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lomon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爱华谕</cp:lastModifiedBy>
  <cp:revision>307</cp:revision>
  <dcterms:created xsi:type="dcterms:W3CDTF">2001-06-08T08:48:52Z</dcterms:created>
  <dcterms:modified xsi:type="dcterms:W3CDTF">2018-04-16T04:49:24Z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