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360" r:id="rId3"/>
    <p:sldId id="327" r:id="rId5"/>
    <p:sldId id="413" r:id="rId6"/>
    <p:sldId id="408" r:id="rId7"/>
    <p:sldId id="409" r:id="rId8"/>
    <p:sldId id="411" r:id="rId9"/>
    <p:sldId id="410" r:id="rId10"/>
    <p:sldId id="412" r:id="rId11"/>
    <p:sldId id="414" r:id="rId12"/>
    <p:sldId id="347" r:id="rId13"/>
    <p:sldId id="415" r:id="rId14"/>
    <p:sldId id="416" r:id="rId15"/>
    <p:sldId id="401" r:id="rId16"/>
    <p:sldId id="417" r:id="rId17"/>
    <p:sldId id="402" r:id="rId18"/>
    <p:sldId id="358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E4C7D"/>
    <a:srgbClr val="35787B"/>
    <a:srgbClr val="1E685A"/>
    <a:srgbClr val="033073"/>
    <a:srgbClr val="037DBB"/>
    <a:srgbClr val="F2F2F2"/>
    <a:srgbClr val="A6A6A6"/>
    <a:srgbClr val="7F7F7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557" autoAdjust="0"/>
  </p:normalViewPr>
  <p:slideViewPr>
    <p:cSldViewPr>
      <p:cViewPr varScale="1">
        <p:scale>
          <a:sx n="89" d="100"/>
          <a:sy n="89" d="100"/>
        </p:scale>
        <p:origin x="-744" y="-102"/>
      </p:cViewPr>
      <p:guideLst>
        <p:guide orient="horz" pos="1728"/>
        <p:guide pos="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3073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4B9F4-B491-4EB7-A0A2-495E93068E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BAA08-B5FB-4F0E-83D7-8DD9458698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>
              <a:defRPr/>
            </a:pPr>
            <a:fld id="{68C0887E-0C47-4A76-AD80-10D16889E05C}" type="datetime1">
              <a:rPr lang="zh-CN" altLang="en-US"/>
            </a:fld>
            <a:endParaRPr lang="zh-CN" altLang="en-US"/>
          </a:p>
        </p:txBody>
      </p:sp>
      <p:sp>
        <p:nvSpPr>
          <p:cNvPr id="2662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6629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</a:pPr>
            <a:r>
              <a:rPr lang="zh-CN" sz="1200"/>
              <a:t>单击此处编辑母版文本样式</a:t>
            </a:r>
            <a:endParaRPr lang="zh-CN" sz="1200"/>
          </a:p>
          <a:p>
            <a:pPr defTabSz="0" eaLnBrk="0" hangingPunct="0">
              <a:spcBef>
                <a:spcPct val="30000"/>
              </a:spcBef>
            </a:pPr>
            <a:r>
              <a:rPr lang="zh-CN" sz="1200"/>
              <a:t>第二级</a:t>
            </a:r>
            <a:endParaRPr lang="zh-CN" sz="1200"/>
          </a:p>
          <a:p>
            <a:pPr defTabSz="0" eaLnBrk="0" hangingPunct="0">
              <a:spcBef>
                <a:spcPct val="30000"/>
              </a:spcBef>
            </a:pPr>
            <a:r>
              <a:rPr lang="zh-CN" sz="1200"/>
              <a:t>第三级</a:t>
            </a:r>
            <a:endParaRPr lang="zh-CN" sz="1200"/>
          </a:p>
          <a:p>
            <a:pPr defTabSz="0" eaLnBrk="0" hangingPunct="0">
              <a:spcBef>
                <a:spcPct val="30000"/>
              </a:spcBef>
            </a:pPr>
            <a:r>
              <a:rPr lang="zh-CN" sz="1200"/>
              <a:t>第四级</a:t>
            </a:r>
            <a:endParaRPr lang="zh-CN" sz="1200"/>
          </a:p>
          <a:p>
            <a:pPr defTabSz="0" eaLnBrk="0" hangingPunct="0">
              <a:spcBef>
                <a:spcPct val="30000"/>
              </a:spcBef>
            </a:pPr>
            <a:r>
              <a:rPr lang="zh-CN" sz="1200"/>
              <a:t>第五级</a:t>
            </a:r>
            <a:endParaRPr lang="zh-CN" sz="1200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>
              <a:defRPr/>
            </a:pPr>
            <a:fld id="{E43FA0FB-062D-4EE5-9595-21CA248E9DF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C0887E-0C47-4A76-AD80-10D16889E05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3FA0FB-062D-4EE5-9595-21CA248E9D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C0887E-0C47-4A76-AD80-10D16889E05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3FA0FB-062D-4EE5-9595-21CA248E9D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C0887E-0C47-4A76-AD80-10D16889E05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3FA0FB-062D-4EE5-9595-21CA248E9D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C0887E-0C47-4A76-AD80-10D16889E05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3FA0FB-062D-4EE5-9595-21CA248E9D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C0887E-0C47-4A76-AD80-10D16889E05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3FA0FB-062D-4EE5-9595-21CA248E9D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C0887E-0C47-4A76-AD80-10D16889E05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3FA0FB-062D-4EE5-9595-21CA248E9D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D3CEA-D62B-4C7C-A538-DE9CE07E6FC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D7023-17EF-4278-B890-695D5DABD41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FE36A-BEA3-49DC-8920-B331B0B8A4A0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71900-10A2-4CC6-8A82-1659C4480C15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F9A0E-0CEA-43E7-8B86-59572903A151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2254-8BDF-4A93-A208-09DAC843249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0115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1625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21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21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21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0115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5EB20-4D70-4B6F-93CD-93651CA65640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E2AC4-E7EF-4174-B109-E010042060B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Verdana" panose="020B060403050404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24ED2-D83F-4E02-AADE-232297DACC7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83A35-9D59-4D7D-BC6C-139A8717A7D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Verdana" panose="020B0604030504040204" pitchFamily="34" charset="0"/>
              </a:rPr>
              <a:t>单击此处编辑母版标题样式</a:t>
            </a:r>
            <a:endParaRPr lang="zh-CN" smtClean="0">
              <a:sym typeface="Verdana" panose="020B060403050404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Verdana" panose="020B0604030504040204" pitchFamily="34" charset="0"/>
              </a:rPr>
              <a:t>单击此处编辑母版文本样式</a:t>
            </a:r>
            <a:endParaRPr lang="zh-CN" smtClean="0">
              <a:sym typeface="Verdana" panose="020B0604030504040204" pitchFamily="34" charset="0"/>
            </a:endParaRPr>
          </a:p>
          <a:p>
            <a:pPr lvl="1"/>
            <a:r>
              <a:rPr lang="zh-CN" smtClean="0">
                <a:sym typeface="Verdana" panose="020B0604030504040204" pitchFamily="34" charset="0"/>
              </a:rPr>
              <a:t>第二级</a:t>
            </a:r>
            <a:endParaRPr lang="zh-CN" smtClean="0">
              <a:sym typeface="Verdana" panose="020B0604030504040204" pitchFamily="34" charset="0"/>
            </a:endParaRPr>
          </a:p>
          <a:p>
            <a:pPr lvl="2"/>
            <a:r>
              <a:rPr lang="zh-CN" smtClean="0">
                <a:sym typeface="Verdana" panose="020B0604030504040204" pitchFamily="34" charset="0"/>
              </a:rPr>
              <a:t>第三级</a:t>
            </a:r>
            <a:endParaRPr lang="zh-CN" smtClean="0">
              <a:sym typeface="Verdana" panose="020B0604030504040204" pitchFamily="34" charset="0"/>
            </a:endParaRPr>
          </a:p>
          <a:p>
            <a:pPr lvl="3"/>
            <a:r>
              <a:rPr lang="zh-CN" smtClean="0">
                <a:sym typeface="Verdana" panose="020B0604030504040204" pitchFamily="34" charset="0"/>
              </a:rPr>
              <a:t>第四级</a:t>
            </a:r>
            <a:endParaRPr lang="zh-CN" smtClean="0">
              <a:sym typeface="Verdana" panose="020B0604030504040204" pitchFamily="34" charset="0"/>
            </a:endParaRPr>
          </a:p>
          <a:p>
            <a:pPr lvl="4"/>
            <a:r>
              <a:rPr lang="zh-CN" smtClean="0">
                <a:sym typeface="Verdana" panose="020B0604030504040204" pitchFamily="34" charset="0"/>
              </a:rPr>
              <a:t>第五级</a:t>
            </a:r>
            <a:endParaRPr lang="zh-CN" smtClean="0">
              <a:sym typeface="Verdana" panose="020B0604030504040204" pitchFamily="34" charset="0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600A9ED-B137-4EEB-9FB7-9B1F816D7FF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0D42F8F-D216-40C0-BD59-4B503B35F0B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Verdana" panose="020B060403050404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47"/>
          <p:cNvSpPr>
            <a:spLocks noChangeArrowheads="1"/>
          </p:cNvSpPr>
          <p:nvPr/>
        </p:nvSpPr>
        <p:spPr bwMode="auto">
          <a:xfrm rot="3518666">
            <a:off x="6500831" y="-1127678"/>
            <a:ext cx="28981" cy="800006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rot="10800000" vert="eaVert" wrap="none" lIns="72567" tIns="36283" rIns="72567" bIns="36283" anchor="ctr"/>
          <a:lstStyle/>
          <a:p>
            <a:pPr algn="ctr" eaLnBrk="0" hangingPunct="0"/>
            <a:endParaRPr lang="zh-CN" altLang="zh-CN" sz="1900" i="1" dirty="0">
              <a:latin typeface="Lucida Sans" panose="020B0602030504020204" pitchFamily="34" charset="0"/>
            </a:endParaRPr>
          </a:p>
        </p:txBody>
      </p:sp>
      <p:sp>
        <p:nvSpPr>
          <p:cNvPr id="19" name="Oval 148"/>
          <p:cNvSpPr>
            <a:spLocks noChangeArrowheads="1"/>
          </p:cNvSpPr>
          <p:nvPr/>
        </p:nvSpPr>
        <p:spPr bwMode="auto">
          <a:xfrm rot="3518666">
            <a:off x="6558784" y="-899611"/>
            <a:ext cx="28981" cy="800006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rot="10800000" vert="eaVert" wrap="none" lIns="72567" tIns="36283" rIns="72567" bIns="36283" anchor="ctr"/>
          <a:lstStyle/>
          <a:p>
            <a:pPr algn="ctr" eaLnBrk="0" hangingPunct="0"/>
            <a:endParaRPr lang="zh-CN" altLang="zh-CN" sz="1900" i="1" dirty="0">
              <a:latin typeface="Lucida Sans" panose="020B0602030504020204" pitchFamily="34" charset="0"/>
            </a:endParaRPr>
          </a:p>
        </p:txBody>
      </p:sp>
      <p:sp>
        <p:nvSpPr>
          <p:cNvPr id="20" name="Oval 149"/>
          <p:cNvSpPr>
            <a:spLocks noChangeArrowheads="1"/>
          </p:cNvSpPr>
          <p:nvPr/>
        </p:nvSpPr>
        <p:spPr bwMode="auto">
          <a:xfrm rot="3518666">
            <a:off x="3643488" y="-842908"/>
            <a:ext cx="28981" cy="800006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rot="10800000" vert="eaVert" wrap="none" lIns="72567" tIns="36283" rIns="72567" bIns="36283" anchor="ctr"/>
          <a:lstStyle/>
          <a:p>
            <a:pPr algn="ctr" eaLnBrk="0" hangingPunct="0"/>
            <a:endParaRPr lang="zh-CN" altLang="zh-CN" sz="1900" i="1" dirty="0">
              <a:latin typeface="Lucida Sans" panose="020B0602030504020204" pitchFamily="34" charset="0"/>
            </a:endParaRPr>
          </a:p>
        </p:txBody>
      </p:sp>
      <p:sp>
        <p:nvSpPr>
          <p:cNvPr id="21" name="Oval 150"/>
          <p:cNvSpPr>
            <a:spLocks noChangeArrowheads="1"/>
          </p:cNvSpPr>
          <p:nvPr/>
        </p:nvSpPr>
        <p:spPr bwMode="auto">
          <a:xfrm rot="3518666">
            <a:off x="8100842" y="-1070977"/>
            <a:ext cx="28981" cy="800006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rot="10800000" vert="eaVert" wrap="none" lIns="72567" tIns="36283" rIns="72567" bIns="36283" anchor="ctr"/>
          <a:lstStyle/>
          <a:p>
            <a:pPr algn="ctr" eaLnBrk="0" hangingPunct="0"/>
            <a:endParaRPr lang="zh-CN" altLang="zh-CN" sz="1900" i="1" dirty="0">
              <a:latin typeface="Lucida Sans" panose="020B0602030504020204" pitchFamily="34" charset="0"/>
            </a:endParaRPr>
          </a:p>
        </p:txBody>
      </p:sp>
      <p:sp>
        <p:nvSpPr>
          <p:cNvPr id="14" name="Freeform 23"/>
          <p:cNvSpPr>
            <a:spLocks noEditPoints="1"/>
          </p:cNvSpPr>
          <p:nvPr/>
        </p:nvSpPr>
        <p:spPr bwMode="auto">
          <a:xfrm>
            <a:off x="2579726" y="541957"/>
            <a:ext cx="4065034" cy="4062762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2"/>
          <p:cNvSpPr/>
          <p:nvPr/>
        </p:nvSpPr>
        <p:spPr bwMode="auto">
          <a:xfrm>
            <a:off x="3511312" y="1579563"/>
            <a:ext cx="87313" cy="123825"/>
          </a:xfrm>
          <a:custGeom>
            <a:avLst/>
            <a:gdLst>
              <a:gd name="T0" fmla="*/ 0 w 23"/>
              <a:gd name="T1" fmla="*/ 33 h 33"/>
              <a:gd name="T2" fmla="*/ 23 w 23"/>
              <a:gd name="T3" fmla="*/ 0 h 33"/>
              <a:gd name="T4" fmla="*/ 0 w 23"/>
              <a:gd name="T5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0" y="33"/>
                </a:moveTo>
                <a:cubicBezTo>
                  <a:pt x="9" y="23"/>
                  <a:pt x="16" y="12"/>
                  <a:pt x="23" y="0"/>
                </a:cubicBezTo>
                <a:lnTo>
                  <a:pt x="0" y="33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7"/>
          <p:cNvSpPr>
            <a:spLocks noEditPoints="1"/>
          </p:cNvSpPr>
          <p:nvPr/>
        </p:nvSpPr>
        <p:spPr bwMode="auto">
          <a:xfrm>
            <a:off x="2542343" y="504917"/>
            <a:ext cx="4144562" cy="4140018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文本框 20"/>
          <p:cNvSpPr txBox="1"/>
          <p:nvPr/>
        </p:nvSpPr>
        <p:spPr bwMode="auto">
          <a:xfrm>
            <a:off x="2392359" y="878153"/>
            <a:ext cx="4300855" cy="2646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600" dirty="0" smtClean="0">
                <a:ln w="3810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2018</a:t>
            </a:r>
            <a:endParaRPr lang="zh-CN" altLang="en-US" sz="16600" dirty="0">
              <a:ln w="3810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326640" y="3115945"/>
            <a:ext cx="4408805" cy="436880"/>
            <a:chOff x="3078163" y="3596641"/>
            <a:chExt cx="2865437" cy="308396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078163" y="3596641"/>
              <a:ext cx="2865437" cy="308396"/>
            </a:xfrm>
            <a:prstGeom prst="roundRect">
              <a:avLst>
                <a:gd name="adj" fmla="val 0"/>
              </a:avLst>
            </a:prstGeom>
            <a:solidFill>
              <a:srgbClr val="01243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文本框 5"/>
            <p:cNvSpPr txBox="1"/>
            <p:nvPr/>
          </p:nvSpPr>
          <p:spPr>
            <a:xfrm>
              <a:off x="3124030" y="3609850"/>
              <a:ext cx="2819549" cy="281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n w="38100">
                    <a:noFill/>
                  </a:ln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集团投资部门上半年运营工作报告</a:t>
              </a:r>
              <a:endParaRPr lang="zh-CN" altLang="en-US" sz="2000" b="1" dirty="0">
                <a:ln w="38100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2" name="文本框 66"/>
          <p:cNvSpPr txBox="1">
            <a:spLocks noChangeArrowheads="1"/>
          </p:cNvSpPr>
          <p:nvPr/>
        </p:nvSpPr>
        <p:spPr bwMode="auto">
          <a:xfrm>
            <a:off x="2303304" y="3607478"/>
            <a:ext cx="4480621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00" dirty="0">
                <a:solidFill>
                  <a:schemeClr val="tx2"/>
                </a:solidFill>
              </a:rPr>
              <a:t>Chinese  companies  will no longer remain in the hard stage and they are also promoting a dream Chinese  companies  will no longer remain </a:t>
            </a:r>
            <a:endParaRPr lang="en-US" altLang="zh-CN" sz="1000" dirty="0">
              <a:solidFill>
                <a:schemeClr val="tx2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2"/>
                </a:solidFill>
              </a:rPr>
              <a:t>in the hard stage and they are also promoting a dream</a:t>
            </a:r>
            <a:endParaRPr lang="en-US" altLang="zh-CN" sz="1000" dirty="0">
              <a:solidFill>
                <a:schemeClr val="tx2"/>
              </a:solidFill>
            </a:endParaRPr>
          </a:p>
        </p:txBody>
      </p:sp>
      <p:pic>
        <p:nvPicPr>
          <p:cNvPr id="77" name="Picture 20" descr="C:\Documents and Settings\Administrator\桌面\]-02.png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5790684" y="899640"/>
            <a:ext cx="917633" cy="91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repeatCount="5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868E-6 1.56863E-6 L -0.78762 0.75294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00" y="376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repeatCount="5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path" presetSubtype="0" repeatCount="5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7971E-6 -1.17647E-6 L -0.86273 0.89755 " pathEditMode="relative" rAng="0" ptsTypes="AA">
                                      <p:cBhvr>
                                        <p:cTn id="11" dur="1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00" y="449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9" presetClass="path" presetSubtype="0" repeatCount="5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69019E-6 -5.88235E-7 L -0.60005 0.58628 " pathEditMode="relative" rAng="0" ptsTypes="AA">
                                      <p:cBhvr>
                                        <p:cTn id="16" dur="1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0" y="293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repeatCount="5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9" presetClass="path" presetSubtype="0" repeatCount="5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7927E-7 3.13725E-6 L -1.00648 1.06666 " pathEditMode="relative" rAng="0" ptsTypes="AA">
                                      <p:cBhvr>
                                        <p:cTn id="21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00" y="533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repeatCount="5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0800000">
                                      <p:cBhvr>
                                        <p:cTn id="2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8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4444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1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9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9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14" grpId="0" animBg="1"/>
      <p:bldP spid="14" grpId="1" animBg="1"/>
      <p:bldP spid="23" grpId="0" animBg="1"/>
      <p:bldP spid="23" grpId="1" animBg="1"/>
      <p:bldP spid="24" grpId="0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0" y="142240"/>
            <a:ext cx="9144000" cy="781050"/>
          </a:xfrm>
          <a:prstGeom prst="rect">
            <a:avLst/>
          </a:prstGeom>
          <a:solidFill>
            <a:srgbClr val="0124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211195" y="333375"/>
            <a:ext cx="1844675" cy="398780"/>
            <a:chOff x="5057" y="334"/>
            <a:chExt cx="2905" cy="628"/>
          </a:xfrm>
        </p:grpSpPr>
        <p:sp>
          <p:nvSpPr>
            <p:cNvPr id="65" name="文本框 27"/>
            <p:cNvSpPr txBox="1">
              <a:spLocks noChangeArrowheads="1"/>
            </p:cNvSpPr>
            <p:nvPr/>
          </p:nvSpPr>
          <p:spPr bwMode="auto">
            <a:xfrm>
              <a:off x="5674" y="334"/>
              <a:ext cx="228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基金募集一</a:t>
              </a:r>
              <a:endPara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0">
              <a:off x="5057" y="388"/>
              <a:ext cx="534" cy="534"/>
              <a:chOff x="2494" y="2231"/>
              <a:chExt cx="3370" cy="3370"/>
            </a:xfrm>
          </p:grpSpPr>
          <p:sp>
            <p:nvSpPr>
              <p:cNvPr id="49" name="Oval 3"/>
              <p:cNvSpPr>
                <a:spLocks noChangeArrowheads="1"/>
              </p:cNvSpPr>
              <p:nvPr/>
            </p:nvSpPr>
            <p:spPr bwMode="auto">
              <a:xfrm>
                <a:off x="2494" y="2231"/>
                <a:ext cx="3371" cy="3371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38100">
                <a:solidFill>
                  <a:schemeClr val="bg1"/>
                </a:solidFill>
                <a:bevel/>
              </a:ln>
            </p:spPr>
            <p:txBody>
              <a:bodyPr lIns="68580" tIns="34290" rIns="68580" bIns="3429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00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67" name="Group 82"/>
              <p:cNvGrpSpPr/>
              <p:nvPr/>
            </p:nvGrpSpPr>
            <p:grpSpPr bwMode="auto">
              <a:xfrm>
                <a:off x="3578" y="3231"/>
                <a:ext cx="1202" cy="1369"/>
                <a:chOff x="0" y="0"/>
                <a:chExt cx="1017588" cy="1158875"/>
              </a:xfrm>
            </p:grpSpPr>
            <p:sp>
              <p:nvSpPr>
                <p:cNvPr id="68" name="Freeform 35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1017588" cy="1158875"/>
                </a:xfrm>
                <a:custGeom>
                  <a:avLst/>
                  <a:gdLst>
                    <a:gd name="T0" fmla="*/ 508794 w 112"/>
                    <a:gd name="T1" fmla="*/ 0 h 128"/>
                    <a:gd name="T2" fmla="*/ 0 w 112"/>
                    <a:gd name="T3" fmla="*/ 235396 h 128"/>
                    <a:gd name="T4" fmla="*/ 0 w 112"/>
                    <a:gd name="T5" fmla="*/ 923479 h 128"/>
                    <a:gd name="T6" fmla="*/ 508794 w 112"/>
                    <a:gd name="T7" fmla="*/ 1158875 h 128"/>
                    <a:gd name="T8" fmla="*/ 1017588 w 112"/>
                    <a:gd name="T9" fmla="*/ 923479 h 128"/>
                    <a:gd name="T10" fmla="*/ 1017588 w 112"/>
                    <a:gd name="T11" fmla="*/ 235396 h 128"/>
                    <a:gd name="T12" fmla="*/ 508794 w 112"/>
                    <a:gd name="T13" fmla="*/ 0 h 128"/>
                    <a:gd name="T14" fmla="*/ 944903 w 112"/>
                    <a:gd name="T15" fmla="*/ 923479 h 128"/>
                    <a:gd name="T16" fmla="*/ 508794 w 112"/>
                    <a:gd name="T17" fmla="*/ 1086445 h 128"/>
                    <a:gd name="T18" fmla="*/ 72685 w 112"/>
                    <a:gd name="T19" fmla="*/ 923479 h 128"/>
                    <a:gd name="T20" fmla="*/ 72685 w 112"/>
                    <a:gd name="T21" fmla="*/ 787673 h 128"/>
                    <a:gd name="T22" fmla="*/ 508794 w 112"/>
                    <a:gd name="T23" fmla="*/ 905371 h 128"/>
                    <a:gd name="T24" fmla="*/ 944903 w 112"/>
                    <a:gd name="T25" fmla="*/ 787673 h 128"/>
                    <a:gd name="T26" fmla="*/ 944903 w 112"/>
                    <a:gd name="T27" fmla="*/ 923479 h 128"/>
                    <a:gd name="T28" fmla="*/ 944903 w 112"/>
                    <a:gd name="T29" fmla="*/ 706189 h 128"/>
                    <a:gd name="T30" fmla="*/ 944903 w 112"/>
                    <a:gd name="T31" fmla="*/ 706189 h 128"/>
                    <a:gd name="T32" fmla="*/ 944903 w 112"/>
                    <a:gd name="T33" fmla="*/ 706189 h 128"/>
                    <a:gd name="T34" fmla="*/ 508794 w 112"/>
                    <a:gd name="T35" fmla="*/ 869156 h 128"/>
                    <a:gd name="T36" fmla="*/ 72685 w 112"/>
                    <a:gd name="T37" fmla="*/ 706189 h 128"/>
                    <a:gd name="T38" fmla="*/ 72685 w 112"/>
                    <a:gd name="T39" fmla="*/ 706189 h 128"/>
                    <a:gd name="T40" fmla="*/ 72685 w 112"/>
                    <a:gd name="T41" fmla="*/ 706189 h 128"/>
                    <a:gd name="T42" fmla="*/ 72685 w 112"/>
                    <a:gd name="T43" fmla="*/ 570384 h 128"/>
                    <a:gd name="T44" fmla="*/ 508794 w 112"/>
                    <a:gd name="T45" fmla="*/ 688082 h 128"/>
                    <a:gd name="T46" fmla="*/ 944903 w 112"/>
                    <a:gd name="T47" fmla="*/ 570384 h 128"/>
                    <a:gd name="T48" fmla="*/ 944903 w 112"/>
                    <a:gd name="T49" fmla="*/ 706189 h 128"/>
                    <a:gd name="T50" fmla="*/ 944903 w 112"/>
                    <a:gd name="T51" fmla="*/ 488900 h 128"/>
                    <a:gd name="T52" fmla="*/ 944903 w 112"/>
                    <a:gd name="T53" fmla="*/ 488900 h 128"/>
                    <a:gd name="T54" fmla="*/ 944903 w 112"/>
                    <a:gd name="T55" fmla="*/ 488900 h 128"/>
                    <a:gd name="T56" fmla="*/ 508794 w 112"/>
                    <a:gd name="T57" fmla="*/ 651867 h 128"/>
                    <a:gd name="T58" fmla="*/ 72685 w 112"/>
                    <a:gd name="T59" fmla="*/ 488900 h 128"/>
                    <a:gd name="T60" fmla="*/ 72685 w 112"/>
                    <a:gd name="T61" fmla="*/ 488900 h 128"/>
                    <a:gd name="T62" fmla="*/ 72685 w 112"/>
                    <a:gd name="T63" fmla="*/ 488900 h 128"/>
                    <a:gd name="T64" fmla="*/ 72685 w 112"/>
                    <a:gd name="T65" fmla="*/ 362148 h 128"/>
                    <a:gd name="T66" fmla="*/ 508794 w 112"/>
                    <a:gd name="T67" fmla="*/ 470793 h 128"/>
                    <a:gd name="T68" fmla="*/ 944903 w 112"/>
                    <a:gd name="T69" fmla="*/ 362148 h 128"/>
                    <a:gd name="T70" fmla="*/ 944903 w 112"/>
                    <a:gd name="T71" fmla="*/ 488900 h 128"/>
                    <a:gd name="T72" fmla="*/ 508794 w 112"/>
                    <a:gd name="T73" fmla="*/ 398363 h 128"/>
                    <a:gd name="T74" fmla="*/ 72685 w 112"/>
                    <a:gd name="T75" fmla="*/ 235396 h 128"/>
                    <a:gd name="T76" fmla="*/ 508794 w 112"/>
                    <a:gd name="T77" fmla="*/ 72430 h 128"/>
                    <a:gd name="T78" fmla="*/ 944903 w 112"/>
                    <a:gd name="T79" fmla="*/ 235396 h 128"/>
                    <a:gd name="T80" fmla="*/ 508794 w 112"/>
                    <a:gd name="T81" fmla="*/ 398363 h 12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2"/>
                    <a:gd name="T124" fmla="*/ 0 h 128"/>
                    <a:gd name="T125" fmla="*/ 112 w 112"/>
                    <a:gd name="T126" fmla="*/ 128 h 12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2" h="128">
                      <a:moveTo>
                        <a:pt x="56" y="0"/>
                      </a:moveTo>
                      <a:cubicBezTo>
                        <a:pt x="29" y="0"/>
                        <a:pt x="0" y="8"/>
                        <a:pt x="0" y="26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20"/>
                        <a:pt x="29" y="128"/>
                        <a:pt x="56" y="128"/>
                      </a:cubicBezTo>
                      <a:cubicBezTo>
                        <a:pt x="83" y="128"/>
                        <a:pt x="112" y="120"/>
                        <a:pt x="112" y="102"/>
                      </a:cubicBezTo>
                      <a:cubicBezTo>
                        <a:pt x="112" y="26"/>
                        <a:pt x="112" y="26"/>
                        <a:pt x="112" y="26"/>
                      </a:cubicBezTo>
                      <a:cubicBezTo>
                        <a:pt x="112" y="8"/>
                        <a:pt x="83" y="0"/>
                        <a:pt x="56" y="0"/>
                      </a:cubicBezTo>
                      <a:close/>
                      <a:moveTo>
                        <a:pt x="104" y="102"/>
                      </a:moveTo>
                      <a:cubicBezTo>
                        <a:pt x="104" y="112"/>
                        <a:pt x="83" y="120"/>
                        <a:pt x="56" y="120"/>
                      </a:cubicBezTo>
                      <a:cubicBezTo>
                        <a:pt x="29" y="120"/>
                        <a:pt x="8" y="112"/>
                        <a:pt x="8" y="102"/>
                      </a:cubicBezTo>
                      <a:cubicBezTo>
                        <a:pt x="8" y="87"/>
                        <a:pt x="8" y="87"/>
                        <a:pt x="8" y="87"/>
                      </a:cubicBezTo>
                      <a:cubicBezTo>
                        <a:pt x="16" y="96"/>
                        <a:pt x="36" y="100"/>
                        <a:pt x="56" y="100"/>
                      </a:cubicBezTo>
                      <a:cubicBezTo>
                        <a:pt x="76" y="100"/>
                        <a:pt x="96" y="96"/>
                        <a:pt x="104" y="87"/>
                      </a:cubicBezTo>
                      <a:lnTo>
                        <a:pt x="104" y="102"/>
                      </a:lnTo>
                      <a:close/>
                      <a:moveTo>
                        <a:pt x="104" y="78"/>
                      </a:move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4" y="88"/>
                        <a:pt x="83" y="96"/>
                        <a:pt x="56" y="96"/>
                      </a:cubicBezTo>
                      <a:cubicBezTo>
                        <a:pt x="29" y="96"/>
                        <a:pt x="8" y="88"/>
                        <a:pt x="8" y="78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16" y="72"/>
                        <a:pt x="36" y="76"/>
                        <a:pt x="56" y="76"/>
                      </a:cubicBezTo>
                      <a:cubicBezTo>
                        <a:pt x="76" y="76"/>
                        <a:pt x="96" y="72"/>
                        <a:pt x="104" y="63"/>
                      </a:cubicBezTo>
                      <a:lnTo>
                        <a:pt x="104" y="78"/>
                      </a:lnTo>
                      <a:close/>
                      <a:moveTo>
                        <a:pt x="104" y="54"/>
                      </a:moveTo>
                      <a:cubicBezTo>
                        <a:pt x="104" y="54"/>
                        <a:pt x="104" y="54"/>
                        <a:pt x="104" y="54"/>
                      </a:cubicBezTo>
                      <a:cubicBezTo>
                        <a:pt x="104" y="54"/>
                        <a:pt x="104" y="54"/>
                        <a:pt x="104" y="54"/>
                      </a:cubicBezTo>
                      <a:cubicBezTo>
                        <a:pt x="104" y="64"/>
                        <a:pt x="83" y="72"/>
                        <a:pt x="56" y="72"/>
                      </a:cubicBezTo>
                      <a:cubicBezTo>
                        <a:pt x="29" y="72"/>
                        <a:pt x="8" y="64"/>
                        <a:pt x="8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18" y="48"/>
                        <a:pt x="38" y="52"/>
                        <a:pt x="56" y="52"/>
                      </a:cubicBezTo>
                      <a:cubicBezTo>
                        <a:pt x="74" y="52"/>
                        <a:pt x="94" y="48"/>
                        <a:pt x="104" y="40"/>
                      </a:cubicBezTo>
                      <a:lnTo>
                        <a:pt x="104" y="54"/>
                      </a:lnTo>
                      <a:close/>
                      <a:moveTo>
                        <a:pt x="56" y="44"/>
                      </a:moveTo>
                      <a:cubicBezTo>
                        <a:pt x="29" y="44"/>
                        <a:pt x="8" y="36"/>
                        <a:pt x="8" y="26"/>
                      </a:cubicBezTo>
                      <a:cubicBezTo>
                        <a:pt x="8" y="16"/>
                        <a:pt x="29" y="8"/>
                        <a:pt x="56" y="8"/>
                      </a:cubicBezTo>
                      <a:cubicBezTo>
                        <a:pt x="83" y="8"/>
                        <a:pt x="104" y="16"/>
                        <a:pt x="104" y="26"/>
                      </a:cubicBezTo>
                      <a:cubicBezTo>
                        <a:pt x="104" y="36"/>
                        <a:pt x="83" y="44"/>
                        <a:pt x="56" y="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FFFF00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69" name="Oval 36"/>
                <p:cNvSpPr>
                  <a:spLocks noChangeArrowheads="1"/>
                </p:cNvSpPr>
                <p:nvPr/>
              </p:nvSpPr>
              <p:spPr bwMode="auto">
                <a:xfrm>
                  <a:off x="800100" y="904875"/>
                  <a:ext cx="71438" cy="73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70" name="Oval 37"/>
                <p:cNvSpPr>
                  <a:spLocks noChangeArrowheads="1"/>
                </p:cNvSpPr>
                <p:nvPr/>
              </p:nvSpPr>
              <p:spPr bwMode="auto">
                <a:xfrm>
                  <a:off x="800100" y="687388"/>
                  <a:ext cx="71438" cy="73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71" name="Oval 38"/>
                <p:cNvSpPr>
                  <a:spLocks noChangeArrowheads="1"/>
                </p:cNvSpPr>
                <p:nvPr/>
              </p:nvSpPr>
              <p:spPr bwMode="auto">
                <a:xfrm>
                  <a:off x="800100" y="471488"/>
                  <a:ext cx="71438" cy="714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</p:grp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85" y="1017270"/>
            <a:ext cx="2809240" cy="1591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590" y="2847975"/>
            <a:ext cx="2807335" cy="157162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40665" y="1420495"/>
            <a:ext cx="609600" cy="609600"/>
            <a:chOff x="6865620" y="1615440"/>
            <a:chExt cx="609600" cy="609600"/>
          </a:xfrm>
        </p:grpSpPr>
        <p:sp>
          <p:nvSpPr>
            <p:cNvPr id="8" name="椭圆 7"/>
            <p:cNvSpPr/>
            <p:nvPr/>
          </p:nvSpPr>
          <p:spPr>
            <a:xfrm>
              <a:off x="6865620" y="1615440"/>
              <a:ext cx="609600" cy="609600"/>
            </a:xfrm>
            <a:prstGeom prst="ellipse">
              <a:avLst/>
            </a:prstGeom>
            <a:noFill/>
            <a:ln w="31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17"/>
            <p:cNvSpPr>
              <a:spLocks noEditPoints="1"/>
            </p:cNvSpPr>
            <p:nvPr/>
          </p:nvSpPr>
          <p:spPr bwMode="auto">
            <a:xfrm>
              <a:off x="7026431" y="1780381"/>
              <a:ext cx="279400" cy="279400"/>
            </a:xfrm>
            <a:custGeom>
              <a:avLst/>
              <a:gdLst>
                <a:gd name="T0" fmla="*/ 1434 w 2867"/>
                <a:gd name="T1" fmla="*/ 205 h 2867"/>
                <a:gd name="T2" fmla="*/ 2662 w 2867"/>
                <a:gd name="T3" fmla="*/ 1434 h 2867"/>
                <a:gd name="T4" fmla="*/ 1434 w 2867"/>
                <a:gd name="T5" fmla="*/ 2662 h 2867"/>
                <a:gd name="T6" fmla="*/ 205 w 2867"/>
                <a:gd name="T7" fmla="*/ 1434 h 2867"/>
                <a:gd name="T8" fmla="*/ 1434 w 2867"/>
                <a:gd name="T9" fmla="*/ 205 h 2867"/>
                <a:gd name="T10" fmla="*/ 1434 w 2867"/>
                <a:gd name="T11" fmla="*/ 0 h 2867"/>
                <a:gd name="T12" fmla="*/ 0 w 2867"/>
                <a:gd name="T13" fmla="*/ 1434 h 2867"/>
                <a:gd name="T14" fmla="*/ 1434 w 2867"/>
                <a:gd name="T15" fmla="*/ 2867 h 2867"/>
                <a:gd name="T16" fmla="*/ 2867 w 2867"/>
                <a:gd name="T17" fmla="*/ 1434 h 2867"/>
                <a:gd name="T18" fmla="*/ 1434 w 2867"/>
                <a:gd name="T19" fmla="*/ 0 h 2867"/>
                <a:gd name="T20" fmla="*/ 1434 w 2867"/>
                <a:gd name="T21" fmla="*/ 0 h 2867"/>
                <a:gd name="T22" fmla="*/ 901 w 2867"/>
                <a:gd name="T23" fmla="*/ 573 h 2867"/>
                <a:gd name="T24" fmla="*/ 1341 w 2867"/>
                <a:gd name="T25" fmla="*/ 393 h 2867"/>
                <a:gd name="T26" fmla="*/ 2232 w 2867"/>
                <a:gd name="T27" fmla="*/ 737 h 2867"/>
                <a:gd name="T28" fmla="*/ 2212 w 2867"/>
                <a:gd name="T29" fmla="*/ 860 h 2867"/>
                <a:gd name="T30" fmla="*/ 2089 w 2867"/>
                <a:gd name="T31" fmla="*/ 840 h 2867"/>
                <a:gd name="T32" fmla="*/ 1399 w 2867"/>
                <a:gd name="T33" fmla="*/ 573 h 2867"/>
                <a:gd name="T34" fmla="*/ 1004 w 2867"/>
                <a:gd name="T35" fmla="*/ 717 h 2867"/>
                <a:gd name="T36" fmla="*/ 895 w 2867"/>
                <a:gd name="T37" fmla="*/ 702 h 2867"/>
                <a:gd name="T38" fmla="*/ 901 w 2867"/>
                <a:gd name="T39" fmla="*/ 573 h 2867"/>
                <a:gd name="T40" fmla="*/ 2253 w 2867"/>
                <a:gd name="T41" fmla="*/ 1106 h 2867"/>
                <a:gd name="T42" fmla="*/ 2314 w 2867"/>
                <a:gd name="T43" fmla="*/ 998 h 2867"/>
                <a:gd name="T44" fmla="*/ 2437 w 2867"/>
                <a:gd name="T45" fmla="*/ 1044 h 2867"/>
                <a:gd name="T46" fmla="*/ 2478 w 2867"/>
                <a:gd name="T47" fmla="*/ 1208 h 2867"/>
                <a:gd name="T48" fmla="*/ 2416 w 2867"/>
                <a:gd name="T49" fmla="*/ 1316 h 2867"/>
                <a:gd name="T50" fmla="*/ 2314 w 2867"/>
                <a:gd name="T51" fmla="*/ 1290 h 2867"/>
                <a:gd name="T52" fmla="*/ 2253 w 2867"/>
                <a:gd name="T53" fmla="*/ 1106 h 2867"/>
                <a:gd name="T54" fmla="*/ 942 w 2867"/>
                <a:gd name="T55" fmla="*/ 1925 h 2867"/>
                <a:gd name="T56" fmla="*/ 1434 w 2867"/>
                <a:gd name="T57" fmla="*/ 1843 h 2867"/>
                <a:gd name="T58" fmla="*/ 1925 w 2867"/>
                <a:gd name="T59" fmla="*/ 1925 h 2867"/>
                <a:gd name="T60" fmla="*/ 1843 w 2867"/>
                <a:gd name="T61" fmla="*/ 1434 h 2867"/>
                <a:gd name="T62" fmla="*/ 1925 w 2867"/>
                <a:gd name="T63" fmla="*/ 942 h 2867"/>
                <a:gd name="T64" fmla="*/ 1434 w 2867"/>
                <a:gd name="T65" fmla="*/ 1024 h 2867"/>
                <a:gd name="T66" fmla="*/ 942 w 2867"/>
                <a:gd name="T67" fmla="*/ 942 h 2867"/>
                <a:gd name="T68" fmla="*/ 1024 w 2867"/>
                <a:gd name="T69" fmla="*/ 1434 h 2867"/>
                <a:gd name="T70" fmla="*/ 942 w 2867"/>
                <a:gd name="T71" fmla="*/ 1925 h 2867"/>
                <a:gd name="T72" fmla="*/ 819 w 2867"/>
                <a:gd name="T73" fmla="*/ 2048 h 2867"/>
                <a:gd name="T74" fmla="*/ 819 w 2867"/>
                <a:gd name="T75" fmla="*/ 2048 h 2867"/>
                <a:gd name="T76" fmla="*/ 819 w 2867"/>
                <a:gd name="T77" fmla="*/ 2048 h 2867"/>
                <a:gd name="T78" fmla="*/ 819 w 2867"/>
                <a:gd name="T79" fmla="*/ 2048 h 2867"/>
                <a:gd name="T80" fmla="*/ 819 w 2867"/>
                <a:gd name="T81" fmla="*/ 819 h 2867"/>
                <a:gd name="T82" fmla="*/ 819 w 2867"/>
                <a:gd name="T83" fmla="*/ 819 h 2867"/>
                <a:gd name="T84" fmla="*/ 819 w 2867"/>
                <a:gd name="T85" fmla="*/ 819 h 2867"/>
                <a:gd name="T86" fmla="*/ 819 w 2867"/>
                <a:gd name="T87" fmla="*/ 819 h 2867"/>
                <a:gd name="T88" fmla="*/ 819 w 2867"/>
                <a:gd name="T89" fmla="*/ 819 h 2867"/>
                <a:gd name="T90" fmla="*/ 819 w 2867"/>
                <a:gd name="T91" fmla="*/ 819 h 2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7" h="2867">
                  <a:moveTo>
                    <a:pt x="1434" y="205"/>
                  </a:moveTo>
                  <a:cubicBezTo>
                    <a:pt x="2109" y="205"/>
                    <a:pt x="2662" y="758"/>
                    <a:pt x="2662" y="1434"/>
                  </a:cubicBezTo>
                  <a:cubicBezTo>
                    <a:pt x="2662" y="2109"/>
                    <a:pt x="2109" y="2662"/>
                    <a:pt x="1434" y="2662"/>
                  </a:cubicBezTo>
                  <a:cubicBezTo>
                    <a:pt x="758" y="2662"/>
                    <a:pt x="205" y="2109"/>
                    <a:pt x="205" y="1434"/>
                  </a:cubicBezTo>
                  <a:cubicBezTo>
                    <a:pt x="205" y="758"/>
                    <a:pt x="758" y="205"/>
                    <a:pt x="1434" y="205"/>
                  </a:cubicBezTo>
                  <a:moveTo>
                    <a:pt x="1434" y="0"/>
                  </a:moveTo>
                  <a:cubicBezTo>
                    <a:pt x="655" y="0"/>
                    <a:pt x="0" y="655"/>
                    <a:pt x="0" y="1434"/>
                  </a:cubicBezTo>
                  <a:cubicBezTo>
                    <a:pt x="0" y="2212"/>
                    <a:pt x="655" y="2867"/>
                    <a:pt x="1434" y="2867"/>
                  </a:cubicBezTo>
                  <a:cubicBezTo>
                    <a:pt x="2212" y="2867"/>
                    <a:pt x="2867" y="2232"/>
                    <a:pt x="2867" y="1434"/>
                  </a:cubicBezTo>
                  <a:cubicBezTo>
                    <a:pt x="2867" y="635"/>
                    <a:pt x="2232" y="0"/>
                    <a:pt x="1434" y="0"/>
                  </a:cubicBezTo>
                  <a:cubicBezTo>
                    <a:pt x="1434" y="0"/>
                    <a:pt x="1434" y="0"/>
                    <a:pt x="1434" y="0"/>
                  </a:cubicBezTo>
                  <a:close/>
                  <a:moveTo>
                    <a:pt x="901" y="573"/>
                  </a:moveTo>
                  <a:cubicBezTo>
                    <a:pt x="1030" y="479"/>
                    <a:pt x="1147" y="420"/>
                    <a:pt x="1341" y="393"/>
                  </a:cubicBezTo>
                  <a:cubicBezTo>
                    <a:pt x="1646" y="350"/>
                    <a:pt x="2037" y="463"/>
                    <a:pt x="2232" y="737"/>
                  </a:cubicBezTo>
                  <a:cubicBezTo>
                    <a:pt x="2266" y="784"/>
                    <a:pt x="2257" y="831"/>
                    <a:pt x="2212" y="860"/>
                  </a:cubicBezTo>
                  <a:cubicBezTo>
                    <a:pt x="2161" y="893"/>
                    <a:pt x="2118" y="881"/>
                    <a:pt x="2089" y="840"/>
                  </a:cubicBezTo>
                  <a:cubicBezTo>
                    <a:pt x="1938" y="625"/>
                    <a:pt x="1599" y="539"/>
                    <a:pt x="1399" y="573"/>
                  </a:cubicBezTo>
                  <a:cubicBezTo>
                    <a:pt x="1200" y="607"/>
                    <a:pt x="1116" y="650"/>
                    <a:pt x="1004" y="717"/>
                  </a:cubicBezTo>
                  <a:cubicBezTo>
                    <a:pt x="978" y="732"/>
                    <a:pt x="924" y="739"/>
                    <a:pt x="895" y="702"/>
                  </a:cubicBezTo>
                  <a:cubicBezTo>
                    <a:pt x="864" y="664"/>
                    <a:pt x="861" y="603"/>
                    <a:pt x="901" y="573"/>
                  </a:cubicBezTo>
                  <a:close/>
                  <a:moveTo>
                    <a:pt x="2253" y="1106"/>
                  </a:moveTo>
                  <a:cubicBezTo>
                    <a:pt x="2248" y="1050"/>
                    <a:pt x="2271" y="1012"/>
                    <a:pt x="2314" y="998"/>
                  </a:cubicBezTo>
                  <a:cubicBezTo>
                    <a:pt x="2362" y="982"/>
                    <a:pt x="2417" y="1004"/>
                    <a:pt x="2437" y="1044"/>
                  </a:cubicBezTo>
                  <a:cubicBezTo>
                    <a:pt x="2456" y="1082"/>
                    <a:pt x="2466" y="1140"/>
                    <a:pt x="2478" y="1208"/>
                  </a:cubicBezTo>
                  <a:cubicBezTo>
                    <a:pt x="2485" y="1249"/>
                    <a:pt x="2472" y="1310"/>
                    <a:pt x="2416" y="1316"/>
                  </a:cubicBezTo>
                  <a:cubicBezTo>
                    <a:pt x="2375" y="1320"/>
                    <a:pt x="2348" y="1324"/>
                    <a:pt x="2314" y="1290"/>
                  </a:cubicBezTo>
                  <a:cubicBezTo>
                    <a:pt x="2280" y="1256"/>
                    <a:pt x="2256" y="1147"/>
                    <a:pt x="2253" y="1106"/>
                  </a:cubicBezTo>
                  <a:close/>
                  <a:moveTo>
                    <a:pt x="942" y="1925"/>
                  </a:moveTo>
                  <a:cubicBezTo>
                    <a:pt x="1044" y="1884"/>
                    <a:pt x="1229" y="1843"/>
                    <a:pt x="1434" y="1843"/>
                  </a:cubicBezTo>
                  <a:cubicBezTo>
                    <a:pt x="1638" y="1843"/>
                    <a:pt x="1823" y="1884"/>
                    <a:pt x="1925" y="1925"/>
                  </a:cubicBezTo>
                  <a:cubicBezTo>
                    <a:pt x="1884" y="1823"/>
                    <a:pt x="1843" y="1638"/>
                    <a:pt x="1843" y="1434"/>
                  </a:cubicBezTo>
                  <a:cubicBezTo>
                    <a:pt x="1843" y="1229"/>
                    <a:pt x="1884" y="1044"/>
                    <a:pt x="1925" y="942"/>
                  </a:cubicBezTo>
                  <a:cubicBezTo>
                    <a:pt x="1823" y="983"/>
                    <a:pt x="1638" y="1024"/>
                    <a:pt x="1434" y="1024"/>
                  </a:cubicBezTo>
                  <a:cubicBezTo>
                    <a:pt x="1229" y="1024"/>
                    <a:pt x="1044" y="983"/>
                    <a:pt x="942" y="942"/>
                  </a:cubicBezTo>
                  <a:cubicBezTo>
                    <a:pt x="983" y="1044"/>
                    <a:pt x="1024" y="1229"/>
                    <a:pt x="1024" y="1434"/>
                  </a:cubicBezTo>
                  <a:cubicBezTo>
                    <a:pt x="1024" y="1638"/>
                    <a:pt x="983" y="1823"/>
                    <a:pt x="942" y="1925"/>
                  </a:cubicBezTo>
                  <a:close/>
                  <a:moveTo>
                    <a:pt x="819" y="2048"/>
                  </a:moveTo>
                  <a:cubicBezTo>
                    <a:pt x="819" y="2048"/>
                    <a:pt x="819" y="2048"/>
                    <a:pt x="819" y="2048"/>
                  </a:cubicBezTo>
                  <a:cubicBezTo>
                    <a:pt x="819" y="2048"/>
                    <a:pt x="819" y="2048"/>
                    <a:pt x="819" y="2048"/>
                  </a:cubicBezTo>
                  <a:cubicBezTo>
                    <a:pt x="819" y="2048"/>
                    <a:pt x="819" y="2048"/>
                    <a:pt x="819" y="2048"/>
                  </a:cubicBezTo>
                  <a:close/>
                  <a:moveTo>
                    <a:pt x="819" y="819"/>
                  </a:moveTo>
                  <a:cubicBezTo>
                    <a:pt x="819" y="819"/>
                    <a:pt x="819" y="819"/>
                    <a:pt x="819" y="819"/>
                  </a:cubicBezTo>
                  <a:cubicBezTo>
                    <a:pt x="819" y="819"/>
                    <a:pt x="819" y="819"/>
                    <a:pt x="819" y="819"/>
                  </a:cubicBezTo>
                  <a:cubicBezTo>
                    <a:pt x="819" y="819"/>
                    <a:pt x="819" y="819"/>
                    <a:pt x="819" y="819"/>
                  </a:cubicBezTo>
                  <a:close/>
                  <a:moveTo>
                    <a:pt x="819" y="819"/>
                  </a:moveTo>
                  <a:cubicBezTo>
                    <a:pt x="819" y="819"/>
                    <a:pt x="819" y="819"/>
                    <a:pt x="819" y="8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87730" y="1461135"/>
            <a:ext cx="506476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签约深圳达邦与海航旗下国创量子双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投资基金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基金规模：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基金投向：科技型早中期项目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进度：前期准备工作已经完成，双方正在募资过程中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" name="矩形 60"/>
          <p:cNvSpPr/>
          <p:nvPr/>
        </p:nvSpPr>
        <p:spPr>
          <a:xfrm>
            <a:off x="0" y="142240"/>
            <a:ext cx="9144000" cy="781050"/>
          </a:xfrm>
          <a:prstGeom prst="rect">
            <a:avLst/>
          </a:prstGeom>
          <a:solidFill>
            <a:srgbClr val="0124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211195" y="333375"/>
            <a:ext cx="1844675" cy="398780"/>
            <a:chOff x="5057" y="334"/>
            <a:chExt cx="2905" cy="628"/>
          </a:xfrm>
        </p:grpSpPr>
        <p:sp>
          <p:nvSpPr>
            <p:cNvPr id="65" name="文本框 27"/>
            <p:cNvSpPr txBox="1">
              <a:spLocks noChangeArrowheads="1"/>
            </p:cNvSpPr>
            <p:nvPr/>
          </p:nvSpPr>
          <p:spPr bwMode="auto">
            <a:xfrm>
              <a:off x="5674" y="334"/>
              <a:ext cx="228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基金募集二</a:t>
              </a:r>
              <a:endPara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0">
              <a:off x="5057" y="388"/>
              <a:ext cx="534" cy="534"/>
              <a:chOff x="2494" y="2231"/>
              <a:chExt cx="3370" cy="3370"/>
            </a:xfrm>
          </p:grpSpPr>
          <p:sp>
            <p:nvSpPr>
              <p:cNvPr id="49" name="Oval 3"/>
              <p:cNvSpPr>
                <a:spLocks noChangeArrowheads="1"/>
              </p:cNvSpPr>
              <p:nvPr/>
            </p:nvSpPr>
            <p:spPr bwMode="auto">
              <a:xfrm>
                <a:off x="2494" y="2231"/>
                <a:ext cx="3371" cy="3371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38100">
                <a:solidFill>
                  <a:schemeClr val="bg1"/>
                </a:solidFill>
                <a:bevel/>
              </a:ln>
            </p:spPr>
            <p:txBody>
              <a:bodyPr lIns="68580" tIns="34290" rIns="68580" bIns="3429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00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67" name="Group 82"/>
              <p:cNvGrpSpPr/>
              <p:nvPr/>
            </p:nvGrpSpPr>
            <p:grpSpPr bwMode="auto">
              <a:xfrm>
                <a:off x="3578" y="3231"/>
                <a:ext cx="1202" cy="1369"/>
                <a:chOff x="0" y="0"/>
                <a:chExt cx="1017588" cy="1158875"/>
              </a:xfrm>
            </p:grpSpPr>
            <p:sp>
              <p:nvSpPr>
                <p:cNvPr id="68" name="Freeform 35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1017588" cy="1158875"/>
                </a:xfrm>
                <a:custGeom>
                  <a:avLst/>
                  <a:gdLst>
                    <a:gd name="T0" fmla="*/ 508794 w 112"/>
                    <a:gd name="T1" fmla="*/ 0 h 128"/>
                    <a:gd name="T2" fmla="*/ 0 w 112"/>
                    <a:gd name="T3" fmla="*/ 235396 h 128"/>
                    <a:gd name="T4" fmla="*/ 0 w 112"/>
                    <a:gd name="T5" fmla="*/ 923479 h 128"/>
                    <a:gd name="T6" fmla="*/ 508794 w 112"/>
                    <a:gd name="T7" fmla="*/ 1158875 h 128"/>
                    <a:gd name="T8" fmla="*/ 1017588 w 112"/>
                    <a:gd name="T9" fmla="*/ 923479 h 128"/>
                    <a:gd name="T10" fmla="*/ 1017588 w 112"/>
                    <a:gd name="T11" fmla="*/ 235396 h 128"/>
                    <a:gd name="T12" fmla="*/ 508794 w 112"/>
                    <a:gd name="T13" fmla="*/ 0 h 128"/>
                    <a:gd name="T14" fmla="*/ 944903 w 112"/>
                    <a:gd name="T15" fmla="*/ 923479 h 128"/>
                    <a:gd name="T16" fmla="*/ 508794 w 112"/>
                    <a:gd name="T17" fmla="*/ 1086445 h 128"/>
                    <a:gd name="T18" fmla="*/ 72685 w 112"/>
                    <a:gd name="T19" fmla="*/ 923479 h 128"/>
                    <a:gd name="T20" fmla="*/ 72685 w 112"/>
                    <a:gd name="T21" fmla="*/ 787673 h 128"/>
                    <a:gd name="T22" fmla="*/ 508794 w 112"/>
                    <a:gd name="T23" fmla="*/ 905371 h 128"/>
                    <a:gd name="T24" fmla="*/ 944903 w 112"/>
                    <a:gd name="T25" fmla="*/ 787673 h 128"/>
                    <a:gd name="T26" fmla="*/ 944903 w 112"/>
                    <a:gd name="T27" fmla="*/ 923479 h 128"/>
                    <a:gd name="T28" fmla="*/ 944903 w 112"/>
                    <a:gd name="T29" fmla="*/ 706189 h 128"/>
                    <a:gd name="T30" fmla="*/ 944903 w 112"/>
                    <a:gd name="T31" fmla="*/ 706189 h 128"/>
                    <a:gd name="T32" fmla="*/ 944903 w 112"/>
                    <a:gd name="T33" fmla="*/ 706189 h 128"/>
                    <a:gd name="T34" fmla="*/ 508794 w 112"/>
                    <a:gd name="T35" fmla="*/ 869156 h 128"/>
                    <a:gd name="T36" fmla="*/ 72685 w 112"/>
                    <a:gd name="T37" fmla="*/ 706189 h 128"/>
                    <a:gd name="T38" fmla="*/ 72685 w 112"/>
                    <a:gd name="T39" fmla="*/ 706189 h 128"/>
                    <a:gd name="T40" fmla="*/ 72685 w 112"/>
                    <a:gd name="T41" fmla="*/ 706189 h 128"/>
                    <a:gd name="T42" fmla="*/ 72685 w 112"/>
                    <a:gd name="T43" fmla="*/ 570384 h 128"/>
                    <a:gd name="T44" fmla="*/ 508794 w 112"/>
                    <a:gd name="T45" fmla="*/ 688082 h 128"/>
                    <a:gd name="T46" fmla="*/ 944903 w 112"/>
                    <a:gd name="T47" fmla="*/ 570384 h 128"/>
                    <a:gd name="T48" fmla="*/ 944903 w 112"/>
                    <a:gd name="T49" fmla="*/ 706189 h 128"/>
                    <a:gd name="T50" fmla="*/ 944903 w 112"/>
                    <a:gd name="T51" fmla="*/ 488900 h 128"/>
                    <a:gd name="T52" fmla="*/ 944903 w 112"/>
                    <a:gd name="T53" fmla="*/ 488900 h 128"/>
                    <a:gd name="T54" fmla="*/ 944903 w 112"/>
                    <a:gd name="T55" fmla="*/ 488900 h 128"/>
                    <a:gd name="T56" fmla="*/ 508794 w 112"/>
                    <a:gd name="T57" fmla="*/ 651867 h 128"/>
                    <a:gd name="T58" fmla="*/ 72685 w 112"/>
                    <a:gd name="T59" fmla="*/ 488900 h 128"/>
                    <a:gd name="T60" fmla="*/ 72685 w 112"/>
                    <a:gd name="T61" fmla="*/ 488900 h 128"/>
                    <a:gd name="T62" fmla="*/ 72685 w 112"/>
                    <a:gd name="T63" fmla="*/ 488900 h 128"/>
                    <a:gd name="T64" fmla="*/ 72685 w 112"/>
                    <a:gd name="T65" fmla="*/ 362148 h 128"/>
                    <a:gd name="T66" fmla="*/ 508794 w 112"/>
                    <a:gd name="T67" fmla="*/ 470793 h 128"/>
                    <a:gd name="T68" fmla="*/ 944903 w 112"/>
                    <a:gd name="T69" fmla="*/ 362148 h 128"/>
                    <a:gd name="T70" fmla="*/ 944903 w 112"/>
                    <a:gd name="T71" fmla="*/ 488900 h 128"/>
                    <a:gd name="T72" fmla="*/ 508794 w 112"/>
                    <a:gd name="T73" fmla="*/ 398363 h 128"/>
                    <a:gd name="T74" fmla="*/ 72685 w 112"/>
                    <a:gd name="T75" fmla="*/ 235396 h 128"/>
                    <a:gd name="T76" fmla="*/ 508794 w 112"/>
                    <a:gd name="T77" fmla="*/ 72430 h 128"/>
                    <a:gd name="T78" fmla="*/ 944903 w 112"/>
                    <a:gd name="T79" fmla="*/ 235396 h 128"/>
                    <a:gd name="T80" fmla="*/ 508794 w 112"/>
                    <a:gd name="T81" fmla="*/ 398363 h 12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2"/>
                    <a:gd name="T124" fmla="*/ 0 h 128"/>
                    <a:gd name="T125" fmla="*/ 112 w 112"/>
                    <a:gd name="T126" fmla="*/ 128 h 12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2" h="128">
                      <a:moveTo>
                        <a:pt x="56" y="0"/>
                      </a:moveTo>
                      <a:cubicBezTo>
                        <a:pt x="29" y="0"/>
                        <a:pt x="0" y="8"/>
                        <a:pt x="0" y="26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20"/>
                        <a:pt x="29" y="128"/>
                        <a:pt x="56" y="128"/>
                      </a:cubicBezTo>
                      <a:cubicBezTo>
                        <a:pt x="83" y="128"/>
                        <a:pt x="112" y="120"/>
                        <a:pt x="112" y="102"/>
                      </a:cubicBezTo>
                      <a:cubicBezTo>
                        <a:pt x="112" y="26"/>
                        <a:pt x="112" y="26"/>
                        <a:pt x="112" y="26"/>
                      </a:cubicBezTo>
                      <a:cubicBezTo>
                        <a:pt x="112" y="8"/>
                        <a:pt x="83" y="0"/>
                        <a:pt x="56" y="0"/>
                      </a:cubicBezTo>
                      <a:close/>
                      <a:moveTo>
                        <a:pt x="104" y="102"/>
                      </a:moveTo>
                      <a:cubicBezTo>
                        <a:pt x="104" y="112"/>
                        <a:pt x="83" y="120"/>
                        <a:pt x="56" y="120"/>
                      </a:cubicBezTo>
                      <a:cubicBezTo>
                        <a:pt x="29" y="120"/>
                        <a:pt x="8" y="112"/>
                        <a:pt x="8" y="102"/>
                      </a:cubicBezTo>
                      <a:cubicBezTo>
                        <a:pt x="8" y="87"/>
                        <a:pt x="8" y="87"/>
                        <a:pt x="8" y="87"/>
                      </a:cubicBezTo>
                      <a:cubicBezTo>
                        <a:pt x="16" y="96"/>
                        <a:pt x="36" y="100"/>
                        <a:pt x="56" y="100"/>
                      </a:cubicBezTo>
                      <a:cubicBezTo>
                        <a:pt x="76" y="100"/>
                        <a:pt x="96" y="96"/>
                        <a:pt x="104" y="87"/>
                      </a:cubicBezTo>
                      <a:lnTo>
                        <a:pt x="104" y="102"/>
                      </a:lnTo>
                      <a:close/>
                      <a:moveTo>
                        <a:pt x="104" y="78"/>
                      </a:move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4" y="88"/>
                        <a:pt x="83" y="96"/>
                        <a:pt x="56" y="96"/>
                      </a:cubicBezTo>
                      <a:cubicBezTo>
                        <a:pt x="29" y="96"/>
                        <a:pt x="8" y="88"/>
                        <a:pt x="8" y="78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16" y="72"/>
                        <a:pt x="36" y="76"/>
                        <a:pt x="56" y="76"/>
                      </a:cubicBezTo>
                      <a:cubicBezTo>
                        <a:pt x="76" y="76"/>
                        <a:pt x="96" y="72"/>
                        <a:pt x="104" y="63"/>
                      </a:cubicBezTo>
                      <a:lnTo>
                        <a:pt x="104" y="78"/>
                      </a:lnTo>
                      <a:close/>
                      <a:moveTo>
                        <a:pt x="104" y="54"/>
                      </a:moveTo>
                      <a:cubicBezTo>
                        <a:pt x="104" y="54"/>
                        <a:pt x="104" y="54"/>
                        <a:pt x="104" y="54"/>
                      </a:cubicBezTo>
                      <a:cubicBezTo>
                        <a:pt x="104" y="54"/>
                        <a:pt x="104" y="54"/>
                        <a:pt x="104" y="54"/>
                      </a:cubicBezTo>
                      <a:cubicBezTo>
                        <a:pt x="104" y="64"/>
                        <a:pt x="83" y="72"/>
                        <a:pt x="56" y="72"/>
                      </a:cubicBezTo>
                      <a:cubicBezTo>
                        <a:pt x="29" y="72"/>
                        <a:pt x="8" y="64"/>
                        <a:pt x="8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18" y="48"/>
                        <a:pt x="38" y="52"/>
                        <a:pt x="56" y="52"/>
                      </a:cubicBezTo>
                      <a:cubicBezTo>
                        <a:pt x="74" y="52"/>
                        <a:pt x="94" y="48"/>
                        <a:pt x="104" y="40"/>
                      </a:cubicBezTo>
                      <a:lnTo>
                        <a:pt x="104" y="54"/>
                      </a:lnTo>
                      <a:close/>
                      <a:moveTo>
                        <a:pt x="56" y="44"/>
                      </a:moveTo>
                      <a:cubicBezTo>
                        <a:pt x="29" y="44"/>
                        <a:pt x="8" y="36"/>
                        <a:pt x="8" y="26"/>
                      </a:cubicBezTo>
                      <a:cubicBezTo>
                        <a:pt x="8" y="16"/>
                        <a:pt x="29" y="8"/>
                        <a:pt x="56" y="8"/>
                      </a:cubicBezTo>
                      <a:cubicBezTo>
                        <a:pt x="83" y="8"/>
                        <a:pt x="104" y="16"/>
                        <a:pt x="104" y="26"/>
                      </a:cubicBezTo>
                      <a:cubicBezTo>
                        <a:pt x="104" y="36"/>
                        <a:pt x="83" y="44"/>
                        <a:pt x="56" y="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FFFF00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69" name="Oval 36"/>
                <p:cNvSpPr>
                  <a:spLocks noChangeArrowheads="1"/>
                </p:cNvSpPr>
                <p:nvPr/>
              </p:nvSpPr>
              <p:spPr bwMode="auto">
                <a:xfrm>
                  <a:off x="800100" y="904875"/>
                  <a:ext cx="71438" cy="73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70" name="Oval 37"/>
                <p:cNvSpPr>
                  <a:spLocks noChangeArrowheads="1"/>
                </p:cNvSpPr>
                <p:nvPr/>
              </p:nvSpPr>
              <p:spPr bwMode="auto">
                <a:xfrm>
                  <a:off x="800100" y="687388"/>
                  <a:ext cx="71438" cy="73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71" name="Oval 38"/>
                <p:cNvSpPr>
                  <a:spLocks noChangeArrowheads="1"/>
                </p:cNvSpPr>
                <p:nvPr/>
              </p:nvSpPr>
              <p:spPr bwMode="auto">
                <a:xfrm>
                  <a:off x="800100" y="471488"/>
                  <a:ext cx="71438" cy="714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9" name="Freeform 17"/>
          <p:cNvSpPr>
            <a:spLocks noEditPoints="1"/>
          </p:cNvSpPr>
          <p:nvPr/>
        </p:nvSpPr>
        <p:spPr bwMode="auto">
          <a:xfrm>
            <a:off x="401476" y="1585436"/>
            <a:ext cx="279400" cy="279400"/>
          </a:xfrm>
          <a:custGeom>
            <a:avLst/>
            <a:gdLst>
              <a:gd name="T0" fmla="*/ 1434 w 2867"/>
              <a:gd name="T1" fmla="*/ 205 h 2867"/>
              <a:gd name="T2" fmla="*/ 2662 w 2867"/>
              <a:gd name="T3" fmla="*/ 1434 h 2867"/>
              <a:gd name="T4" fmla="*/ 1434 w 2867"/>
              <a:gd name="T5" fmla="*/ 2662 h 2867"/>
              <a:gd name="T6" fmla="*/ 205 w 2867"/>
              <a:gd name="T7" fmla="*/ 1434 h 2867"/>
              <a:gd name="T8" fmla="*/ 1434 w 2867"/>
              <a:gd name="T9" fmla="*/ 205 h 2867"/>
              <a:gd name="T10" fmla="*/ 1434 w 2867"/>
              <a:gd name="T11" fmla="*/ 0 h 2867"/>
              <a:gd name="T12" fmla="*/ 0 w 2867"/>
              <a:gd name="T13" fmla="*/ 1434 h 2867"/>
              <a:gd name="T14" fmla="*/ 1434 w 2867"/>
              <a:gd name="T15" fmla="*/ 2867 h 2867"/>
              <a:gd name="T16" fmla="*/ 2867 w 2867"/>
              <a:gd name="T17" fmla="*/ 1434 h 2867"/>
              <a:gd name="T18" fmla="*/ 1434 w 2867"/>
              <a:gd name="T19" fmla="*/ 0 h 2867"/>
              <a:gd name="T20" fmla="*/ 1434 w 2867"/>
              <a:gd name="T21" fmla="*/ 0 h 2867"/>
              <a:gd name="T22" fmla="*/ 901 w 2867"/>
              <a:gd name="T23" fmla="*/ 573 h 2867"/>
              <a:gd name="T24" fmla="*/ 1341 w 2867"/>
              <a:gd name="T25" fmla="*/ 393 h 2867"/>
              <a:gd name="T26" fmla="*/ 2232 w 2867"/>
              <a:gd name="T27" fmla="*/ 737 h 2867"/>
              <a:gd name="T28" fmla="*/ 2212 w 2867"/>
              <a:gd name="T29" fmla="*/ 860 h 2867"/>
              <a:gd name="T30" fmla="*/ 2089 w 2867"/>
              <a:gd name="T31" fmla="*/ 840 h 2867"/>
              <a:gd name="T32" fmla="*/ 1399 w 2867"/>
              <a:gd name="T33" fmla="*/ 573 h 2867"/>
              <a:gd name="T34" fmla="*/ 1004 w 2867"/>
              <a:gd name="T35" fmla="*/ 717 h 2867"/>
              <a:gd name="T36" fmla="*/ 895 w 2867"/>
              <a:gd name="T37" fmla="*/ 702 h 2867"/>
              <a:gd name="T38" fmla="*/ 901 w 2867"/>
              <a:gd name="T39" fmla="*/ 573 h 2867"/>
              <a:gd name="T40" fmla="*/ 2253 w 2867"/>
              <a:gd name="T41" fmla="*/ 1106 h 2867"/>
              <a:gd name="T42" fmla="*/ 2314 w 2867"/>
              <a:gd name="T43" fmla="*/ 998 h 2867"/>
              <a:gd name="T44" fmla="*/ 2437 w 2867"/>
              <a:gd name="T45" fmla="*/ 1044 h 2867"/>
              <a:gd name="T46" fmla="*/ 2478 w 2867"/>
              <a:gd name="T47" fmla="*/ 1208 h 2867"/>
              <a:gd name="T48" fmla="*/ 2416 w 2867"/>
              <a:gd name="T49" fmla="*/ 1316 h 2867"/>
              <a:gd name="T50" fmla="*/ 2314 w 2867"/>
              <a:gd name="T51" fmla="*/ 1290 h 2867"/>
              <a:gd name="T52" fmla="*/ 2253 w 2867"/>
              <a:gd name="T53" fmla="*/ 1106 h 2867"/>
              <a:gd name="T54" fmla="*/ 942 w 2867"/>
              <a:gd name="T55" fmla="*/ 1925 h 2867"/>
              <a:gd name="T56" fmla="*/ 1434 w 2867"/>
              <a:gd name="T57" fmla="*/ 1843 h 2867"/>
              <a:gd name="T58" fmla="*/ 1925 w 2867"/>
              <a:gd name="T59" fmla="*/ 1925 h 2867"/>
              <a:gd name="T60" fmla="*/ 1843 w 2867"/>
              <a:gd name="T61" fmla="*/ 1434 h 2867"/>
              <a:gd name="T62" fmla="*/ 1925 w 2867"/>
              <a:gd name="T63" fmla="*/ 942 h 2867"/>
              <a:gd name="T64" fmla="*/ 1434 w 2867"/>
              <a:gd name="T65" fmla="*/ 1024 h 2867"/>
              <a:gd name="T66" fmla="*/ 942 w 2867"/>
              <a:gd name="T67" fmla="*/ 942 h 2867"/>
              <a:gd name="T68" fmla="*/ 1024 w 2867"/>
              <a:gd name="T69" fmla="*/ 1434 h 2867"/>
              <a:gd name="T70" fmla="*/ 942 w 2867"/>
              <a:gd name="T71" fmla="*/ 1925 h 2867"/>
              <a:gd name="T72" fmla="*/ 819 w 2867"/>
              <a:gd name="T73" fmla="*/ 2048 h 2867"/>
              <a:gd name="T74" fmla="*/ 819 w 2867"/>
              <a:gd name="T75" fmla="*/ 2048 h 2867"/>
              <a:gd name="T76" fmla="*/ 819 w 2867"/>
              <a:gd name="T77" fmla="*/ 2048 h 2867"/>
              <a:gd name="T78" fmla="*/ 819 w 2867"/>
              <a:gd name="T79" fmla="*/ 2048 h 2867"/>
              <a:gd name="T80" fmla="*/ 819 w 2867"/>
              <a:gd name="T81" fmla="*/ 819 h 2867"/>
              <a:gd name="T82" fmla="*/ 819 w 2867"/>
              <a:gd name="T83" fmla="*/ 819 h 2867"/>
              <a:gd name="T84" fmla="*/ 819 w 2867"/>
              <a:gd name="T85" fmla="*/ 819 h 2867"/>
              <a:gd name="T86" fmla="*/ 819 w 2867"/>
              <a:gd name="T87" fmla="*/ 819 h 2867"/>
              <a:gd name="T88" fmla="*/ 819 w 2867"/>
              <a:gd name="T89" fmla="*/ 819 h 2867"/>
              <a:gd name="T90" fmla="*/ 819 w 2867"/>
              <a:gd name="T91" fmla="*/ 819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67" h="2867">
                <a:moveTo>
                  <a:pt x="1434" y="205"/>
                </a:moveTo>
                <a:cubicBezTo>
                  <a:pt x="2109" y="205"/>
                  <a:pt x="2662" y="758"/>
                  <a:pt x="2662" y="1434"/>
                </a:cubicBezTo>
                <a:cubicBezTo>
                  <a:pt x="2662" y="2109"/>
                  <a:pt x="2109" y="2662"/>
                  <a:pt x="1434" y="2662"/>
                </a:cubicBezTo>
                <a:cubicBezTo>
                  <a:pt x="758" y="2662"/>
                  <a:pt x="205" y="2109"/>
                  <a:pt x="205" y="1434"/>
                </a:cubicBezTo>
                <a:cubicBezTo>
                  <a:pt x="205" y="758"/>
                  <a:pt x="758" y="205"/>
                  <a:pt x="1434" y="205"/>
                </a:cubicBezTo>
                <a:moveTo>
                  <a:pt x="1434" y="0"/>
                </a:moveTo>
                <a:cubicBezTo>
                  <a:pt x="655" y="0"/>
                  <a:pt x="0" y="655"/>
                  <a:pt x="0" y="1434"/>
                </a:cubicBezTo>
                <a:cubicBezTo>
                  <a:pt x="0" y="2212"/>
                  <a:pt x="655" y="2867"/>
                  <a:pt x="1434" y="2867"/>
                </a:cubicBezTo>
                <a:cubicBezTo>
                  <a:pt x="2212" y="2867"/>
                  <a:pt x="2867" y="2232"/>
                  <a:pt x="2867" y="1434"/>
                </a:cubicBezTo>
                <a:cubicBezTo>
                  <a:pt x="2867" y="635"/>
                  <a:pt x="2232" y="0"/>
                  <a:pt x="1434" y="0"/>
                </a:cubicBezTo>
                <a:cubicBezTo>
                  <a:pt x="1434" y="0"/>
                  <a:pt x="1434" y="0"/>
                  <a:pt x="1434" y="0"/>
                </a:cubicBezTo>
                <a:close/>
                <a:moveTo>
                  <a:pt x="901" y="573"/>
                </a:moveTo>
                <a:cubicBezTo>
                  <a:pt x="1030" y="479"/>
                  <a:pt x="1147" y="420"/>
                  <a:pt x="1341" y="393"/>
                </a:cubicBezTo>
                <a:cubicBezTo>
                  <a:pt x="1646" y="350"/>
                  <a:pt x="2037" y="463"/>
                  <a:pt x="2232" y="737"/>
                </a:cubicBezTo>
                <a:cubicBezTo>
                  <a:pt x="2266" y="784"/>
                  <a:pt x="2257" y="831"/>
                  <a:pt x="2212" y="860"/>
                </a:cubicBezTo>
                <a:cubicBezTo>
                  <a:pt x="2161" y="893"/>
                  <a:pt x="2118" y="881"/>
                  <a:pt x="2089" y="840"/>
                </a:cubicBezTo>
                <a:cubicBezTo>
                  <a:pt x="1938" y="625"/>
                  <a:pt x="1599" y="539"/>
                  <a:pt x="1399" y="573"/>
                </a:cubicBezTo>
                <a:cubicBezTo>
                  <a:pt x="1200" y="607"/>
                  <a:pt x="1116" y="650"/>
                  <a:pt x="1004" y="717"/>
                </a:cubicBezTo>
                <a:cubicBezTo>
                  <a:pt x="978" y="732"/>
                  <a:pt x="924" y="739"/>
                  <a:pt x="895" y="702"/>
                </a:cubicBezTo>
                <a:cubicBezTo>
                  <a:pt x="864" y="664"/>
                  <a:pt x="861" y="603"/>
                  <a:pt x="901" y="573"/>
                </a:cubicBezTo>
                <a:close/>
                <a:moveTo>
                  <a:pt x="2253" y="1106"/>
                </a:moveTo>
                <a:cubicBezTo>
                  <a:pt x="2248" y="1050"/>
                  <a:pt x="2271" y="1012"/>
                  <a:pt x="2314" y="998"/>
                </a:cubicBezTo>
                <a:cubicBezTo>
                  <a:pt x="2362" y="982"/>
                  <a:pt x="2417" y="1004"/>
                  <a:pt x="2437" y="1044"/>
                </a:cubicBezTo>
                <a:cubicBezTo>
                  <a:pt x="2456" y="1082"/>
                  <a:pt x="2466" y="1140"/>
                  <a:pt x="2478" y="1208"/>
                </a:cubicBezTo>
                <a:cubicBezTo>
                  <a:pt x="2485" y="1249"/>
                  <a:pt x="2472" y="1310"/>
                  <a:pt x="2416" y="1316"/>
                </a:cubicBezTo>
                <a:cubicBezTo>
                  <a:pt x="2375" y="1320"/>
                  <a:pt x="2348" y="1324"/>
                  <a:pt x="2314" y="1290"/>
                </a:cubicBezTo>
                <a:cubicBezTo>
                  <a:pt x="2280" y="1256"/>
                  <a:pt x="2256" y="1147"/>
                  <a:pt x="2253" y="1106"/>
                </a:cubicBezTo>
                <a:close/>
                <a:moveTo>
                  <a:pt x="942" y="1925"/>
                </a:moveTo>
                <a:cubicBezTo>
                  <a:pt x="1044" y="1884"/>
                  <a:pt x="1229" y="1843"/>
                  <a:pt x="1434" y="1843"/>
                </a:cubicBezTo>
                <a:cubicBezTo>
                  <a:pt x="1638" y="1843"/>
                  <a:pt x="1823" y="1884"/>
                  <a:pt x="1925" y="1925"/>
                </a:cubicBezTo>
                <a:cubicBezTo>
                  <a:pt x="1884" y="1823"/>
                  <a:pt x="1843" y="1638"/>
                  <a:pt x="1843" y="1434"/>
                </a:cubicBezTo>
                <a:cubicBezTo>
                  <a:pt x="1843" y="1229"/>
                  <a:pt x="1884" y="1044"/>
                  <a:pt x="1925" y="942"/>
                </a:cubicBezTo>
                <a:cubicBezTo>
                  <a:pt x="1823" y="983"/>
                  <a:pt x="1638" y="1024"/>
                  <a:pt x="1434" y="1024"/>
                </a:cubicBezTo>
                <a:cubicBezTo>
                  <a:pt x="1229" y="1024"/>
                  <a:pt x="1044" y="983"/>
                  <a:pt x="942" y="942"/>
                </a:cubicBezTo>
                <a:cubicBezTo>
                  <a:pt x="983" y="1044"/>
                  <a:pt x="1024" y="1229"/>
                  <a:pt x="1024" y="1434"/>
                </a:cubicBezTo>
                <a:cubicBezTo>
                  <a:pt x="1024" y="1638"/>
                  <a:pt x="983" y="1823"/>
                  <a:pt x="942" y="1925"/>
                </a:cubicBezTo>
                <a:close/>
                <a:moveTo>
                  <a:pt x="819" y="2048"/>
                </a:moveTo>
                <a:cubicBezTo>
                  <a:pt x="819" y="2048"/>
                  <a:pt x="819" y="2048"/>
                  <a:pt x="819" y="2048"/>
                </a:cubicBezTo>
                <a:cubicBezTo>
                  <a:pt x="819" y="2048"/>
                  <a:pt x="819" y="2048"/>
                  <a:pt x="819" y="2048"/>
                </a:cubicBezTo>
                <a:cubicBezTo>
                  <a:pt x="819" y="2048"/>
                  <a:pt x="819" y="2048"/>
                  <a:pt x="819" y="2048"/>
                </a:cubicBezTo>
                <a:close/>
                <a:moveTo>
                  <a:pt x="819" y="819"/>
                </a:moveTo>
                <a:cubicBezTo>
                  <a:pt x="819" y="819"/>
                  <a:pt x="819" y="819"/>
                  <a:pt x="819" y="819"/>
                </a:cubicBezTo>
                <a:cubicBezTo>
                  <a:pt x="819" y="819"/>
                  <a:pt x="819" y="819"/>
                  <a:pt x="819" y="819"/>
                </a:cubicBezTo>
                <a:cubicBezTo>
                  <a:pt x="819" y="819"/>
                  <a:pt x="819" y="819"/>
                  <a:pt x="819" y="819"/>
                </a:cubicBezTo>
                <a:close/>
                <a:moveTo>
                  <a:pt x="819" y="819"/>
                </a:moveTo>
                <a:cubicBezTo>
                  <a:pt x="819" y="819"/>
                  <a:pt x="819" y="819"/>
                  <a:pt x="819" y="81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0665" y="1420495"/>
            <a:ext cx="609600" cy="609600"/>
            <a:chOff x="6865620" y="1615440"/>
            <a:chExt cx="609600" cy="609600"/>
          </a:xfrm>
        </p:grpSpPr>
        <p:sp>
          <p:nvSpPr>
            <p:cNvPr id="8" name="椭圆 7"/>
            <p:cNvSpPr/>
            <p:nvPr/>
          </p:nvSpPr>
          <p:spPr>
            <a:xfrm>
              <a:off x="6865620" y="1615440"/>
              <a:ext cx="609600" cy="609600"/>
            </a:xfrm>
            <a:prstGeom prst="ellipse">
              <a:avLst/>
            </a:prstGeom>
            <a:noFill/>
            <a:ln w="31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Freeform 17"/>
            <p:cNvSpPr>
              <a:spLocks noEditPoints="1"/>
            </p:cNvSpPr>
            <p:nvPr/>
          </p:nvSpPr>
          <p:spPr bwMode="auto">
            <a:xfrm>
              <a:off x="7026431" y="1780381"/>
              <a:ext cx="279400" cy="279400"/>
            </a:xfrm>
            <a:custGeom>
              <a:avLst/>
              <a:gdLst>
                <a:gd name="T0" fmla="*/ 1434 w 2867"/>
                <a:gd name="T1" fmla="*/ 205 h 2867"/>
                <a:gd name="T2" fmla="*/ 2662 w 2867"/>
                <a:gd name="T3" fmla="*/ 1434 h 2867"/>
                <a:gd name="T4" fmla="*/ 1434 w 2867"/>
                <a:gd name="T5" fmla="*/ 2662 h 2867"/>
                <a:gd name="T6" fmla="*/ 205 w 2867"/>
                <a:gd name="T7" fmla="*/ 1434 h 2867"/>
                <a:gd name="T8" fmla="*/ 1434 w 2867"/>
                <a:gd name="T9" fmla="*/ 205 h 2867"/>
                <a:gd name="T10" fmla="*/ 1434 w 2867"/>
                <a:gd name="T11" fmla="*/ 0 h 2867"/>
                <a:gd name="T12" fmla="*/ 0 w 2867"/>
                <a:gd name="T13" fmla="*/ 1434 h 2867"/>
                <a:gd name="T14" fmla="*/ 1434 w 2867"/>
                <a:gd name="T15" fmla="*/ 2867 h 2867"/>
                <a:gd name="T16" fmla="*/ 2867 w 2867"/>
                <a:gd name="T17" fmla="*/ 1434 h 2867"/>
                <a:gd name="T18" fmla="*/ 1434 w 2867"/>
                <a:gd name="T19" fmla="*/ 0 h 2867"/>
                <a:gd name="T20" fmla="*/ 1434 w 2867"/>
                <a:gd name="T21" fmla="*/ 0 h 2867"/>
                <a:gd name="T22" fmla="*/ 901 w 2867"/>
                <a:gd name="T23" fmla="*/ 573 h 2867"/>
                <a:gd name="T24" fmla="*/ 1341 w 2867"/>
                <a:gd name="T25" fmla="*/ 393 h 2867"/>
                <a:gd name="T26" fmla="*/ 2232 w 2867"/>
                <a:gd name="T27" fmla="*/ 737 h 2867"/>
                <a:gd name="T28" fmla="*/ 2212 w 2867"/>
                <a:gd name="T29" fmla="*/ 860 h 2867"/>
                <a:gd name="T30" fmla="*/ 2089 w 2867"/>
                <a:gd name="T31" fmla="*/ 840 h 2867"/>
                <a:gd name="T32" fmla="*/ 1399 w 2867"/>
                <a:gd name="T33" fmla="*/ 573 h 2867"/>
                <a:gd name="T34" fmla="*/ 1004 w 2867"/>
                <a:gd name="T35" fmla="*/ 717 h 2867"/>
                <a:gd name="T36" fmla="*/ 895 w 2867"/>
                <a:gd name="T37" fmla="*/ 702 h 2867"/>
                <a:gd name="T38" fmla="*/ 901 w 2867"/>
                <a:gd name="T39" fmla="*/ 573 h 2867"/>
                <a:gd name="T40" fmla="*/ 2253 w 2867"/>
                <a:gd name="T41" fmla="*/ 1106 h 2867"/>
                <a:gd name="T42" fmla="*/ 2314 w 2867"/>
                <a:gd name="T43" fmla="*/ 998 h 2867"/>
                <a:gd name="T44" fmla="*/ 2437 w 2867"/>
                <a:gd name="T45" fmla="*/ 1044 h 2867"/>
                <a:gd name="T46" fmla="*/ 2478 w 2867"/>
                <a:gd name="T47" fmla="*/ 1208 h 2867"/>
                <a:gd name="T48" fmla="*/ 2416 w 2867"/>
                <a:gd name="T49" fmla="*/ 1316 h 2867"/>
                <a:gd name="T50" fmla="*/ 2314 w 2867"/>
                <a:gd name="T51" fmla="*/ 1290 h 2867"/>
                <a:gd name="T52" fmla="*/ 2253 w 2867"/>
                <a:gd name="T53" fmla="*/ 1106 h 2867"/>
                <a:gd name="T54" fmla="*/ 942 w 2867"/>
                <a:gd name="T55" fmla="*/ 1925 h 2867"/>
                <a:gd name="T56" fmla="*/ 1434 w 2867"/>
                <a:gd name="T57" fmla="*/ 1843 h 2867"/>
                <a:gd name="T58" fmla="*/ 1925 w 2867"/>
                <a:gd name="T59" fmla="*/ 1925 h 2867"/>
                <a:gd name="T60" fmla="*/ 1843 w 2867"/>
                <a:gd name="T61" fmla="*/ 1434 h 2867"/>
                <a:gd name="T62" fmla="*/ 1925 w 2867"/>
                <a:gd name="T63" fmla="*/ 942 h 2867"/>
                <a:gd name="T64" fmla="*/ 1434 w 2867"/>
                <a:gd name="T65" fmla="*/ 1024 h 2867"/>
                <a:gd name="T66" fmla="*/ 942 w 2867"/>
                <a:gd name="T67" fmla="*/ 942 h 2867"/>
                <a:gd name="T68" fmla="*/ 1024 w 2867"/>
                <a:gd name="T69" fmla="*/ 1434 h 2867"/>
                <a:gd name="T70" fmla="*/ 942 w 2867"/>
                <a:gd name="T71" fmla="*/ 1925 h 2867"/>
                <a:gd name="T72" fmla="*/ 819 w 2867"/>
                <a:gd name="T73" fmla="*/ 2048 h 2867"/>
                <a:gd name="T74" fmla="*/ 819 w 2867"/>
                <a:gd name="T75" fmla="*/ 2048 h 2867"/>
                <a:gd name="T76" fmla="*/ 819 w 2867"/>
                <a:gd name="T77" fmla="*/ 2048 h 2867"/>
                <a:gd name="T78" fmla="*/ 819 w 2867"/>
                <a:gd name="T79" fmla="*/ 2048 h 2867"/>
                <a:gd name="T80" fmla="*/ 819 w 2867"/>
                <a:gd name="T81" fmla="*/ 819 h 2867"/>
                <a:gd name="T82" fmla="*/ 819 w 2867"/>
                <a:gd name="T83" fmla="*/ 819 h 2867"/>
                <a:gd name="T84" fmla="*/ 819 w 2867"/>
                <a:gd name="T85" fmla="*/ 819 h 2867"/>
                <a:gd name="T86" fmla="*/ 819 w 2867"/>
                <a:gd name="T87" fmla="*/ 819 h 2867"/>
                <a:gd name="T88" fmla="*/ 819 w 2867"/>
                <a:gd name="T89" fmla="*/ 819 h 2867"/>
                <a:gd name="T90" fmla="*/ 819 w 2867"/>
                <a:gd name="T91" fmla="*/ 819 h 2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7" h="2867">
                  <a:moveTo>
                    <a:pt x="1434" y="205"/>
                  </a:moveTo>
                  <a:cubicBezTo>
                    <a:pt x="2109" y="205"/>
                    <a:pt x="2662" y="758"/>
                    <a:pt x="2662" y="1434"/>
                  </a:cubicBezTo>
                  <a:cubicBezTo>
                    <a:pt x="2662" y="2109"/>
                    <a:pt x="2109" y="2662"/>
                    <a:pt x="1434" y="2662"/>
                  </a:cubicBezTo>
                  <a:cubicBezTo>
                    <a:pt x="758" y="2662"/>
                    <a:pt x="205" y="2109"/>
                    <a:pt x="205" y="1434"/>
                  </a:cubicBezTo>
                  <a:cubicBezTo>
                    <a:pt x="205" y="758"/>
                    <a:pt x="758" y="205"/>
                    <a:pt x="1434" y="205"/>
                  </a:cubicBezTo>
                  <a:moveTo>
                    <a:pt x="1434" y="0"/>
                  </a:moveTo>
                  <a:cubicBezTo>
                    <a:pt x="655" y="0"/>
                    <a:pt x="0" y="655"/>
                    <a:pt x="0" y="1434"/>
                  </a:cubicBezTo>
                  <a:cubicBezTo>
                    <a:pt x="0" y="2212"/>
                    <a:pt x="655" y="2867"/>
                    <a:pt x="1434" y="2867"/>
                  </a:cubicBezTo>
                  <a:cubicBezTo>
                    <a:pt x="2212" y="2867"/>
                    <a:pt x="2867" y="2232"/>
                    <a:pt x="2867" y="1434"/>
                  </a:cubicBezTo>
                  <a:cubicBezTo>
                    <a:pt x="2867" y="635"/>
                    <a:pt x="2232" y="0"/>
                    <a:pt x="1434" y="0"/>
                  </a:cubicBezTo>
                  <a:cubicBezTo>
                    <a:pt x="1434" y="0"/>
                    <a:pt x="1434" y="0"/>
                    <a:pt x="1434" y="0"/>
                  </a:cubicBezTo>
                  <a:close/>
                  <a:moveTo>
                    <a:pt x="901" y="573"/>
                  </a:moveTo>
                  <a:cubicBezTo>
                    <a:pt x="1030" y="479"/>
                    <a:pt x="1147" y="420"/>
                    <a:pt x="1341" y="393"/>
                  </a:cubicBezTo>
                  <a:cubicBezTo>
                    <a:pt x="1646" y="350"/>
                    <a:pt x="2037" y="463"/>
                    <a:pt x="2232" y="737"/>
                  </a:cubicBezTo>
                  <a:cubicBezTo>
                    <a:pt x="2266" y="784"/>
                    <a:pt x="2257" y="831"/>
                    <a:pt x="2212" y="860"/>
                  </a:cubicBezTo>
                  <a:cubicBezTo>
                    <a:pt x="2161" y="893"/>
                    <a:pt x="2118" y="881"/>
                    <a:pt x="2089" y="840"/>
                  </a:cubicBezTo>
                  <a:cubicBezTo>
                    <a:pt x="1938" y="625"/>
                    <a:pt x="1599" y="539"/>
                    <a:pt x="1399" y="573"/>
                  </a:cubicBezTo>
                  <a:cubicBezTo>
                    <a:pt x="1200" y="607"/>
                    <a:pt x="1116" y="650"/>
                    <a:pt x="1004" y="717"/>
                  </a:cubicBezTo>
                  <a:cubicBezTo>
                    <a:pt x="978" y="732"/>
                    <a:pt x="924" y="739"/>
                    <a:pt x="895" y="702"/>
                  </a:cubicBezTo>
                  <a:cubicBezTo>
                    <a:pt x="864" y="664"/>
                    <a:pt x="861" y="603"/>
                    <a:pt x="901" y="573"/>
                  </a:cubicBezTo>
                  <a:close/>
                  <a:moveTo>
                    <a:pt x="2253" y="1106"/>
                  </a:moveTo>
                  <a:cubicBezTo>
                    <a:pt x="2248" y="1050"/>
                    <a:pt x="2271" y="1012"/>
                    <a:pt x="2314" y="998"/>
                  </a:cubicBezTo>
                  <a:cubicBezTo>
                    <a:pt x="2362" y="982"/>
                    <a:pt x="2417" y="1004"/>
                    <a:pt x="2437" y="1044"/>
                  </a:cubicBezTo>
                  <a:cubicBezTo>
                    <a:pt x="2456" y="1082"/>
                    <a:pt x="2466" y="1140"/>
                    <a:pt x="2478" y="1208"/>
                  </a:cubicBezTo>
                  <a:cubicBezTo>
                    <a:pt x="2485" y="1249"/>
                    <a:pt x="2472" y="1310"/>
                    <a:pt x="2416" y="1316"/>
                  </a:cubicBezTo>
                  <a:cubicBezTo>
                    <a:pt x="2375" y="1320"/>
                    <a:pt x="2348" y="1324"/>
                    <a:pt x="2314" y="1290"/>
                  </a:cubicBezTo>
                  <a:cubicBezTo>
                    <a:pt x="2280" y="1256"/>
                    <a:pt x="2256" y="1147"/>
                    <a:pt x="2253" y="1106"/>
                  </a:cubicBezTo>
                  <a:close/>
                  <a:moveTo>
                    <a:pt x="942" y="1925"/>
                  </a:moveTo>
                  <a:cubicBezTo>
                    <a:pt x="1044" y="1884"/>
                    <a:pt x="1229" y="1843"/>
                    <a:pt x="1434" y="1843"/>
                  </a:cubicBezTo>
                  <a:cubicBezTo>
                    <a:pt x="1638" y="1843"/>
                    <a:pt x="1823" y="1884"/>
                    <a:pt x="1925" y="1925"/>
                  </a:cubicBezTo>
                  <a:cubicBezTo>
                    <a:pt x="1884" y="1823"/>
                    <a:pt x="1843" y="1638"/>
                    <a:pt x="1843" y="1434"/>
                  </a:cubicBezTo>
                  <a:cubicBezTo>
                    <a:pt x="1843" y="1229"/>
                    <a:pt x="1884" y="1044"/>
                    <a:pt x="1925" y="942"/>
                  </a:cubicBezTo>
                  <a:cubicBezTo>
                    <a:pt x="1823" y="983"/>
                    <a:pt x="1638" y="1024"/>
                    <a:pt x="1434" y="1024"/>
                  </a:cubicBezTo>
                  <a:cubicBezTo>
                    <a:pt x="1229" y="1024"/>
                    <a:pt x="1044" y="983"/>
                    <a:pt x="942" y="942"/>
                  </a:cubicBezTo>
                  <a:cubicBezTo>
                    <a:pt x="983" y="1044"/>
                    <a:pt x="1024" y="1229"/>
                    <a:pt x="1024" y="1434"/>
                  </a:cubicBezTo>
                  <a:cubicBezTo>
                    <a:pt x="1024" y="1638"/>
                    <a:pt x="983" y="1823"/>
                    <a:pt x="942" y="1925"/>
                  </a:cubicBezTo>
                  <a:close/>
                  <a:moveTo>
                    <a:pt x="819" y="2048"/>
                  </a:moveTo>
                  <a:cubicBezTo>
                    <a:pt x="819" y="2048"/>
                    <a:pt x="819" y="2048"/>
                    <a:pt x="819" y="2048"/>
                  </a:cubicBezTo>
                  <a:cubicBezTo>
                    <a:pt x="819" y="2048"/>
                    <a:pt x="819" y="2048"/>
                    <a:pt x="819" y="2048"/>
                  </a:cubicBezTo>
                  <a:cubicBezTo>
                    <a:pt x="819" y="2048"/>
                    <a:pt x="819" y="2048"/>
                    <a:pt x="819" y="2048"/>
                  </a:cubicBezTo>
                  <a:close/>
                  <a:moveTo>
                    <a:pt x="819" y="819"/>
                  </a:moveTo>
                  <a:cubicBezTo>
                    <a:pt x="819" y="819"/>
                    <a:pt x="819" y="819"/>
                    <a:pt x="819" y="819"/>
                  </a:cubicBezTo>
                  <a:cubicBezTo>
                    <a:pt x="819" y="819"/>
                    <a:pt x="819" y="819"/>
                    <a:pt x="819" y="819"/>
                  </a:cubicBezTo>
                  <a:cubicBezTo>
                    <a:pt x="819" y="819"/>
                    <a:pt x="819" y="819"/>
                    <a:pt x="819" y="819"/>
                  </a:cubicBezTo>
                  <a:close/>
                  <a:moveTo>
                    <a:pt x="819" y="819"/>
                  </a:moveTo>
                  <a:cubicBezTo>
                    <a:pt x="819" y="819"/>
                    <a:pt x="819" y="819"/>
                    <a:pt x="819" y="8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87730" y="1461135"/>
            <a:ext cx="30403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完成签约：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065" y="1946275"/>
            <a:ext cx="78498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深圳达邦股权投资有限公司与福寿园国际集团有限公司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共同发起设立生命文化产业投资基金的框架合作协议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6"/>
          <p:cNvSpPr>
            <a:spLocks noChangeArrowheads="1"/>
          </p:cNvSpPr>
          <p:nvPr/>
        </p:nvSpPr>
        <p:spPr bwMode="auto">
          <a:xfrm>
            <a:off x="3220006" y="1091724"/>
            <a:ext cx="2140744" cy="2140744"/>
          </a:xfrm>
          <a:prstGeom prst="ellipse">
            <a:avLst/>
          </a:prstGeom>
          <a:solidFill>
            <a:srgbClr val="FFFFFF">
              <a:alpha val="39999"/>
            </a:srgbClr>
          </a:solidFill>
          <a:ln w="38100">
            <a:solidFill>
              <a:schemeClr val="bg1"/>
            </a:solidFill>
            <a:bevel/>
          </a:ln>
        </p:spPr>
        <p:txBody>
          <a:bodyPr lIns="68580" tIns="34290" rIns="68580" bIns="342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76" name="矩形 147"/>
          <p:cNvSpPr>
            <a:spLocks noChangeArrowheads="1"/>
          </p:cNvSpPr>
          <p:nvPr/>
        </p:nvSpPr>
        <p:spPr bwMode="auto">
          <a:xfrm>
            <a:off x="3917673" y="3413284"/>
            <a:ext cx="745490" cy="43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其他</a:t>
            </a:r>
            <a:endParaRPr lang="zh-CN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3837305" y="1708785"/>
            <a:ext cx="906780" cy="906780"/>
          </a:xfrm>
          <a:custGeom>
            <a:avLst/>
            <a:gdLst>
              <a:gd name="T0" fmla="*/ 1434 w 2867"/>
              <a:gd name="T1" fmla="*/ 205 h 2867"/>
              <a:gd name="T2" fmla="*/ 2662 w 2867"/>
              <a:gd name="T3" fmla="*/ 1434 h 2867"/>
              <a:gd name="T4" fmla="*/ 1434 w 2867"/>
              <a:gd name="T5" fmla="*/ 2662 h 2867"/>
              <a:gd name="T6" fmla="*/ 205 w 2867"/>
              <a:gd name="T7" fmla="*/ 1434 h 2867"/>
              <a:gd name="T8" fmla="*/ 1434 w 2867"/>
              <a:gd name="T9" fmla="*/ 205 h 2867"/>
              <a:gd name="T10" fmla="*/ 1434 w 2867"/>
              <a:gd name="T11" fmla="*/ 0 h 2867"/>
              <a:gd name="T12" fmla="*/ 0 w 2867"/>
              <a:gd name="T13" fmla="*/ 1434 h 2867"/>
              <a:gd name="T14" fmla="*/ 1434 w 2867"/>
              <a:gd name="T15" fmla="*/ 2867 h 2867"/>
              <a:gd name="T16" fmla="*/ 2867 w 2867"/>
              <a:gd name="T17" fmla="*/ 1434 h 2867"/>
              <a:gd name="T18" fmla="*/ 1434 w 2867"/>
              <a:gd name="T19" fmla="*/ 0 h 2867"/>
              <a:gd name="T20" fmla="*/ 1434 w 2867"/>
              <a:gd name="T21" fmla="*/ 0 h 2867"/>
              <a:gd name="T22" fmla="*/ 901 w 2867"/>
              <a:gd name="T23" fmla="*/ 573 h 2867"/>
              <a:gd name="T24" fmla="*/ 1341 w 2867"/>
              <a:gd name="T25" fmla="*/ 393 h 2867"/>
              <a:gd name="T26" fmla="*/ 2232 w 2867"/>
              <a:gd name="T27" fmla="*/ 737 h 2867"/>
              <a:gd name="T28" fmla="*/ 2212 w 2867"/>
              <a:gd name="T29" fmla="*/ 860 h 2867"/>
              <a:gd name="T30" fmla="*/ 2089 w 2867"/>
              <a:gd name="T31" fmla="*/ 840 h 2867"/>
              <a:gd name="T32" fmla="*/ 1399 w 2867"/>
              <a:gd name="T33" fmla="*/ 573 h 2867"/>
              <a:gd name="T34" fmla="*/ 1004 w 2867"/>
              <a:gd name="T35" fmla="*/ 717 h 2867"/>
              <a:gd name="T36" fmla="*/ 895 w 2867"/>
              <a:gd name="T37" fmla="*/ 702 h 2867"/>
              <a:gd name="T38" fmla="*/ 901 w 2867"/>
              <a:gd name="T39" fmla="*/ 573 h 2867"/>
              <a:gd name="T40" fmla="*/ 2253 w 2867"/>
              <a:gd name="T41" fmla="*/ 1106 h 2867"/>
              <a:gd name="T42" fmla="*/ 2314 w 2867"/>
              <a:gd name="T43" fmla="*/ 998 h 2867"/>
              <a:gd name="T44" fmla="*/ 2437 w 2867"/>
              <a:gd name="T45" fmla="*/ 1044 h 2867"/>
              <a:gd name="T46" fmla="*/ 2478 w 2867"/>
              <a:gd name="T47" fmla="*/ 1208 h 2867"/>
              <a:gd name="T48" fmla="*/ 2416 w 2867"/>
              <a:gd name="T49" fmla="*/ 1316 h 2867"/>
              <a:gd name="T50" fmla="*/ 2314 w 2867"/>
              <a:gd name="T51" fmla="*/ 1290 h 2867"/>
              <a:gd name="T52" fmla="*/ 2253 w 2867"/>
              <a:gd name="T53" fmla="*/ 1106 h 2867"/>
              <a:gd name="T54" fmla="*/ 942 w 2867"/>
              <a:gd name="T55" fmla="*/ 1925 h 2867"/>
              <a:gd name="T56" fmla="*/ 1434 w 2867"/>
              <a:gd name="T57" fmla="*/ 1843 h 2867"/>
              <a:gd name="T58" fmla="*/ 1925 w 2867"/>
              <a:gd name="T59" fmla="*/ 1925 h 2867"/>
              <a:gd name="T60" fmla="*/ 1843 w 2867"/>
              <a:gd name="T61" fmla="*/ 1434 h 2867"/>
              <a:gd name="T62" fmla="*/ 1925 w 2867"/>
              <a:gd name="T63" fmla="*/ 942 h 2867"/>
              <a:gd name="T64" fmla="*/ 1434 w 2867"/>
              <a:gd name="T65" fmla="*/ 1024 h 2867"/>
              <a:gd name="T66" fmla="*/ 942 w 2867"/>
              <a:gd name="T67" fmla="*/ 942 h 2867"/>
              <a:gd name="T68" fmla="*/ 1024 w 2867"/>
              <a:gd name="T69" fmla="*/ 1434 h 2867"/>
              <a:gd name="T70" fmla="*/ 942 w 2867"/>
              <a:gd name="T71" fmla="*/ 1925 h 2867"/>
              <a:gd name="T72" fmla="*/ 819 w 2867"/>
              <a:gd name="T73" fmla="*/ 2048 h 2867"/>
              <a:gd name="T74" fmla="*/ 819 w 2867"/>
              <a:gd name="T75" fmla="*/ 2048 h 2867"/>
              <a:gd name="T76" fmla="*/ 819 w 2867"/>
              <a:gd name="T77" fmla="*/ 2048 h 2867"/>
              <a:gd name="T78" fmla="*/ 819 w 2867"/>
              <a:gd name="T79" fmla="*/ 2048 h 2867"/>
              <a:gd name="T80" fmla="*/ 819 w 2867"/>
              <a:gd name="T81" fmla="*/ 819 h 2867"/>
              <a:gd name="T82" fmla="*/ 819 w 2867"/>
              <a:gd name="T83" fmla="*/ 819 h 2867"/>
              <a:gd name="T84" fmla="*/ 819 w 2867"/>
              <a:gd name="T85" fmla="*/ 819 h 2867"/>
              <a:gd name="T86" fmla="*/ 819 w 2867"/>
              <a:gd name="T87" fmla="*/ 819 h 2867"/>
              <a:gd name="T88" fmla="*/ 819 w 2867"/>
              <a:gd name="T89" fmla="*/ 819 h 2867"/>
              <a:gd name="T90" fmla="*/ 819 w 2867"/>
              <a:gd name="T91" fmla="*/ 819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67" h="2867">
                <a:moveTo>
                  <a:pt x="1434" y="205"/>
                </a:moveTo>
                <a:cubicBezTo>
                  <a:pt x="2109" y="205"/>
                  <a:pt x="2662" y="758"/>
                  <a:pt x="2662" y="1434"/>
                </a:cubicBezTo>
                <a:cubicBezTo>
                  <a:pt x="2662" y="2109"/>
                  <a:pt x="2109" y="2662"/>
                  <a:pt x="1434" y="2662"/>
                </a:cubicBezTo>
                <a:cubicBezTo>
                  <a:pt x="758" y="2662"/>
                  <a:pt x="205" y="2109"/>
                  <a:pt x="205" y="1434"/>
                </a:cubicBezTo>
                <a:cubicBezTo>
                  <a:pt x="205" y="758"/>
                  <a:pt x="758" y="205"/>
                  <a:pt x="1434" y="205"/>
                </a:cubicBezTo>
                <a:moveTo>
                  <a:pt x="1434" y="0"/>
                </a:moveTo>
                <a:cubicBezTo>
                  <a:pt x="655" y="0"/>
                  <a:pt x="0" y="655"/>
                  <a:pt x="0" y="1434"/>
                </a:cubicBezTo>
                <a:cubicBezTo>
                  <a:pt x="0" y="2212"/>
                  <a:pt x="655" y="2867"/>
                  <a:pt x="1434" y="2867"/>
                </a:cubicBezTo>
                <a:cubicBezTo>
                  <a:pt x="2212" y="2867"/>
                  <a:pt x="2867" y="2232"/>
                  <a:pt x="2867" y="1434"/>
                </a:cubicBezTo>
                <a:cubicBezTo>
                  <a:pt x="2867" y="635"/>
                  <a:pt x="2232" y="0"/>
                  <a:pt x="1434" y="0"/>
                </a:cubicBezTo>
                <a:cubicBezTo>
                  <a:pt x="1434" y="0"/>
                  <a:pt x="1434" y="0"/>
                  <a:pt x="1434" y="0"/>
                </a:cubicBezTo>
                <a:close/>
                <a:moveTo>
                  <a:pt x="901" y="573"/>
                </a:moveTo>
                <a:cubicBezTo>
                  <a:pt x="1030" y="479"/>
                  <a:pt x="1147" y="420"/>
                  <a:pt x="1341" y="393"/>
                </a:cubicBezTo>
                <a:cubicBezTo>
                  <a:pt x="1646" y="350"/>
                  <a:pt x="2037" y="463"/>
                  <a:pt x="2232" y="737"/>
                </a:cubicBezTo>
                <a:cubicBezTo>
                  <a:pt x="2266" y="784"/>
                  <a:pt x="2257" y="831"/>
                  <a:pt x="2212" y="860"/>
                </a:cubicBezTo>
                <a:cubicBezTo>
                  <a:pt x="2161" y="893"/>
                  <a:pt x="2118" y="881"/>
                  <a:pt x="2089" y="840"/>
                </a:cubicBezTo>
                <a:cubicBezTo>
                  <a:pt x="1938" y="625"/>
                  <a:pt x="1599" y="539"/>
                  <a:pt x="1399" y="573"/>
                </a:cubicBezTo>
                <a:cubicBezTo>
                  <a:pt x="1200" y="607"/>
                  <a:pt x="1116" y="650"/>
                  <a:pt x="1004" y="717"/>
                </a:cubicBezTo>
                <a:cubicBezTo>
                  <a:pt x="978" y="732"/>
                  <a:pt x="924" y="739"/>
                  <a:pt x="895" y="702"/>
                </a:cubicBezTo>
                <a:cubicBezTo>
                  <a:pt x="864" y="664"/>
                  <a:pt x="861" y="603"/>
                  <a:pt x="901" y="573"/>
                </a:cubicBezTo>
                <a:close/>
                <a:moveTo>
                  <a:pt x="2253" y="1106"/>
                </a:moveTo>
                <a:cubicBezTo>
                  <a:pt x="2248" y="1050"/>
                  <a:pt x="2271" y="1012"/>
                  <a:pt x="2314" y="998"/>
                </a:cubicBezTo>
                <a:cubicBezTo>
                  <a:pt x="2362" y="982"/>
                  <a:pt x="2417" y="1004"/>
                  <a:pt x="2437" y="1044"/>
                </a:cubicBezTo>
                <a:cubicBezTo>
                  <a:pt x="2456" y="1082"/>
                  <a:pt x="2466" y="1140"/>
                  <a:pt x="2478" y="1208"/>
                </a:cubicBezTo>
                <a:cubicBezTo>
                  <a:pt x="2485" y="1249"/>
                  <a:pt x="2472" y="1310"/>
                  <a:pt x="2416" y="1316"/>
                </a:cubicBezTo>
                <a:cubicBezTo>
                  <a:pt x="2375" y="1320"/>
                  <a:pt x="2348" y="1324"/>
                  <a:pt x="2314" y="1290"/>
                </a:cubicBezTo>
                <a:cubicBezTo>
                  <a:pt x="2280" y="1256"/>
                  <a:pt x="2256" y="1147"/>
                  <a:pt x="2253" y="1106"/>
                </a:cubicBezTo>
                <a:close/>
                <a:moveTo>
                  <a:pt x="942" y="1925"/>
                </a:moveTo>
                <a:cubicBezTo>
                  <a:pt x="1044" y="1884"/>
                  <a:pt x="1229" y="1843"/>
                  <a:pt x="1434" y="1843"/>
                </a:cubicBezTo>
                <a:cubicBezTo>
                  <a:pt x="1638" y="1843"/>
                  <a:pt x="1823" y="1884"/>
                  <a:pt x="1925" y="1925"/>
                </a:cubicBezTo>
                <a:cubicBezTo>
                  <a:pt x="1884" y="1823"/>
                  <a:pt x="1843" y="1638"/>
                  <a:pt x="1843" y="1434"/>
                </a:cubicBezTo>
                <a:cubicBezTo>
                  <a:pt x="1843" y="1229"/>
                  <a:pt x="1884" y="1044"/>
                  <a:pt x="1925" y="942"/>
                </a:cubicBezTo>
                <a:cubicBezTo>
                  <a:pt x="1823" y="983"/>
                  <a:pt x="1638" y="1024"/>
                  <a:pt x="1434" y="1024"/>
                </a:cubicBezTo>
                <a:cubicBezTo>
                  <a:pt x="1229" y="1024"/>
                  <a:pt x="1044" y="983"/>
                  <a:pt x="942" y="942"/>
                </a:cubicBezTo>
                <a:cubicBezTo>
                  <a:pt x="983" y="1044"/>
                  <a:pt x="1024" y="1229"/>
                  <a:pt x="1024" y="1434"/>
                </a:cubicBezTo>
                <a:cubicBezTo>
                  <a:pt x="1024" y="1638"/>
                  <a:pt x="983" y="1823"/>
                  <a:pt x="942" y="1925"/>
                </a:cubicBezTo>
                <a:close/>
                <a:moveTo>
                  <a:pt x="819" y="2048"/>
                </a:moveTo>
                <a:cubicBezTo>
                  <a:pt x="819" y="2048"/>
                  <a:pt x="819" y="2048"/>
                  <a:pt x="819" y="2048"/>
                </a:cubicBezTo>
                <a:cubicBezTo>
                  <a:pt x="819" y="2048"/>
                  <a:pt x="819" y="2048"/>
                  <a:pt x="819" y="2048"/>
                </a:cubicBezTo>
                <a:cubicBezTo>
                  <a:pt x="819" y="2048"/>
                  <a:pt x="819" y="2048"/>
                  <a:pt x="819" y="2048"/>
                </a:cubicBezTo>
                <a:close/>
                <a:moveTo>
                  <a:pt x="819" y="819"/>
                </a:moveTo>
                <a:cubicBezTo>
                  <a:pt x="819" y="819"/>
                  <a:pt x="819" y="819"/>
                  <a:pt x="819" y="819"/>
                </a:cubicBezTo>
                <a:cubicBezTo>
                  <a:pt x="819" y="819"/>
                  <a:pt x="819" y="819"/>
                  <a:pt x="819" y="819"/>
                </a:cubicBezTo>
                <a:cubicBezTo>
                  <a:pt x="819" y="819"/>
                  <a:pt x="819" y="819"/>
                  <a:pt x="819" y="819"/>
                </a:cubicBezTo>
                <a:close/>
                <a:moveTo>
                  <a:pt x="819" y="819"/>
                </a:moveTo>
                <a:cubicBezTo>
                  <a:pt x="819" y="819"/>
                  <a:pt x="819" y="819"/>
                  <a:pt x="819" y="81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76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6"/>
          <p:cNvSpPr>
            <a:spLocks noChangeShapeType="1"/>
          </p:cNvSpPr>
          <p:nvPr/>
        </p:nvSpPr>
        <p:spPr bwMode="auto">
          <a:xfrm flipH="1">
            <a:off x="6038692" y="3446542"/>
            <a:ext cx="459581" cy="0"/>
          </a:xfrm>
          <a:prstGeom prst="line">
            <a:avLst/>
          </a:prstGeom>
          <a:noFill/>
          <a:ln w="12700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14" name="组合 19"/>
          <p:cNvGrpSpPr/>
          <p:nvPr/>
        </p:nvGrpSpPr>
        <p:grpSpPr bwMode="auto">
          <a:xfrm flipH="1" flipV="1">
            <a:off x="4863545" y="4350227"/>
            <a:ext cx="771525" cy="145256"/>
            <a:chOff x="0" y="0"/>
            <a:chExt cx="1505426" cy="262890"/>
          </a:xfrm>
        </p:grpSpPr>
        <p:sp>
          <p:nvSpPr>
            <p:cNvPr id="15" name="直接连接符 20"/>
            <p:cNvSpPr>
              <a:spLocks noChangeShapeType="1"/>
            </p:cNvSpPr>
            <p:nvPr/>
          </p:nvSpPr>
          <p:spPr bwMode="auto">
            <a:xfrm flipH="1" flipV="1">
              <a:off x="1154906" y="0"/>
              <a:ext cx="350520" cy="262890"/>
            </a:xfrm>
            <a:prstGeom prst="line">
              <a:avLst/>
            </a:prstGeom>
            <a:noFill/>
            <a:ln w="12700">
              <a:solidFill>
                <a:srgbClr val="A5A5A5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6" name="直接连接符 21"/>
            <p:cNvSpPr>
              <a:spLocks noChangeShapeType="1"/>
            </p:cNvSpPr>
            <p:nvPr/>
          </p:nvSpPr>
          <p:spPr bwMode="auto">
            <a:xfrm flipH="1">
              <a:off x="0" y="2381"/>
              <a:ext cx="1157287" cy="1"/>
            </a:xfrm>
            <a:prstGeom prst="line">
              <a:avLst/>
            </a:prstGeom>
            <a:noFill/>
            <a:ln w="12700">
              <a:solidFill>
                <a:srgbClr val="A5A5A5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17" name="直接连接符 17"/>
          <p:cNvSpPr>
            <a:spLocks noChangeShapeType="1"/>
          </p:cNvSpPr>
          <p:nvPr/>
        </p:nvSpPr>
        <p:spPr bwMode="auto">
          <a:xfrm flipH="1" flipV="1">
            <a:off x="2712086" y="3446543"/>
            <a:ext cx="469106" cy="1190"/>
          </a:xfrm>
          <a:prstGeom prst="line">
            <a:avLst/>
          </a:prstGeom>
          <a:noFill/>
          <a:ln w="12700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8" name="直接连接符 14"/>
          <p:cNvSpPr>
            <a:spLocks noChangeShapeType="1"/>
          </p:cNvSpPr>
          <p:nvPr/>
        </p:nvSpPr>
        <p:spPr bwMode="auto">
          <a:xfrm flipH="1">
            <a:off x="2712085" y="2430939"/>
            <a:ext cx="458391" cy="0"/>
          </a:xfrm>
          <a:prstGeom prst="line">
            <a:avLst/>
          </a:prstGeom>
          <a:noFill/>
          <a:ln w="12700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19" name="组合 13"/>
          <p:cNvGrpSpPr/>
          <p:nvPr/>
        </p:nvGrpSpPr>
        <p:grpSpPr bwMode="auto">
          <a:xfrm>
            <a:off x="3447892" y="1279605"/>
            <a:ext cx="912019" cy="196453"/>
            <a:chOff x="0" y="0"/>
            <a:chExt cx="1505426" cy="262890"/>
          </a:xfrm>
        </p:grpSpPr>
        <p:sp>
          <p:nvSpPr>
            <p:cNvPr id="20" name="直接连接符 9"/>
            <p:cNvSpPr>
              <a:spLocks noChangeShapeType="1"/>
            </p:cNvSpPr>
            <p:nvPr/>
          </p:nvSpPr>
          <p:spPr bwMode="auto">
            <a:xfrm flipH="1" flipV="1">
              <a:off x="1154906" y="0"/>
              <a:ext cx="350520" cy="262890"/>
            </a:xfrm>
            <a:prstGeom prst="line">
              <a:avLst/>
            </a:prstGeom>
            <a:noFill/>
            <a:ln w="12700">
              <a:solidFill>
                <a:srgbClr val="A5A5A5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1" name="直接连接符 12"/>
            <p:cNvSpPr>
              <a:spLocks noChangeShapeType="1"/>
            </p:cNvSpPr>
            <p:nvPr/>
          </p:nvSpPr>
          <p:spPr bwMode="auto">
            <a:xfrm flipH="1">
              <a:off x="0" y="2381"/>
              <a:ext cx="1157287" cy="1"/>
            </a:xfrm>
            <a:prstGeom prst="line">
              <a:avLst/>
            </a:prstGeom>
            <a:noFill/>
            <a:ln w="12700">
              <a:solidFill>
                <a:srgbClr val="A5A5A5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grpSp>
        <p:nvGrpSpPr>
          <p:cNvPr id="22" name="组合 11"/>
          <p:cNvGrpSpPr/>
          <p:nvPr/>
        </p:nvGrpSpPr>
        <p:grpSpPr bwMode="auto">
          <a:xfrm>
            <a:off x="5148104" y="2035652"/>
            <a:ext cx="902494" cy="788194"/>
            <a:chOff x="0" y="0"/>
            <a:chExt cx="1203960" cy="1051560"/>
          </a:xfrm>
        </p:grpSpPr>
        <p:sp>
          <p:nvSpPr>
            <p:cNvPr id="23" name="六边形 1"/>
            <p:cNvSpPr>
              <a:spLocks noChangeArrowheads="1"/>
            </p:cNvSpPr>
            <p:nvPr/>
          </p:nvSpPr>
          <p:spPr bwMode="auto">
            <a:xfrm>
              <a:off x="0" y="0"/>
              <a:ext cx="1203960" cy="1051560"/>
            </a:xfrm>
            <a:prstGeom prst="hexagon">
              <a:avLst>
                <a:gd name="adj" fmla="val 24998"/>
                <a:gd name="vf" fmla="val 115470"/>
              </a:avLst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600">
                <a:solidFill>
                  <a:srgbClr val="FFFF00"/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24" name="文本框 43"/>
            <p:cNvSpPr>
              <a:spLocks noChangeArrowheads="1"/>
            </p:cNvSpPr>
            <p:nvPr/>
          </p:nvSpPr>
          <p:spPr bwMode="auto">
            <a:xfrm>
              <a:off x="181502" y="171837"/>
              <a:ext cx="820725" cy="698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FFFF00"/>
                  </a:solidFill>
                  <a:latin typeface="+mj-ea"/>
                  <a:ea typeface="+mj-ea"/>
                  <a:sym typeface="Arial" panose="020B0604020202020204" pitchFamily="34" charset="0"/>
                </a:rPr>
                <a:t>02</a:t>
              </a:r>
              <a:endParaRPr lang="en-US" altLang="zh-CN" sz="2800" baseline="-3000">
                <a:solidFill>
                  <a:srgbClr val="FFFF00"/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10"/>
          <p:cNvGrpSpPr/>
          <p:nvPr/>
        </p:nvGrpSpPr>
        <p:grpSpPr bwMode="auto">
          <a:xfrm>
            <a:off x="4159885" y="1466533"/>
            <a:ext cx="903685" cy="788194"/>
            <a:chOff x="0" y="0"/>
            <a:chExt cx="1203960" cy="1051560"/>
          </a:xfrm>
        </p:grpSpPr>
        <p:sp>
          <p:nvSpPr>
            <p:cNvPr id="26" name="六边形 7"/>
            <p:cNvSpPr>
              <a:spLocks noChangeArrowheads="1"/>
            </p:cNvSpPr>
            <p:nvPr/>
          </p:nvSpPr>
          <p:spPr bwMode="auto">
            <a:xfrm>
              <a:off x="0" y="0"/>
              <a:ext cx="1203960" cy="1051560"/>
            </a:xfrm>
            <a:prstGeom prst="hexagon">
              <a:avLst>
                <a:gd name="adj" fmla="val 24998"/>
                <a:gd name="vf" fmla="val 115470"/>
              </a:avLst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600">
                <a:solidFill>
                  <a:srgbClr val="FFFF00"/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27" name="文本框 44"/>
            <p:cNvSpPr>
              <a:spLocks noChangeArrowheads="1"/>
            </p:cNvSpPr>
            <p:nvPr/>
          </p:nvSpPr>
          <p:spPr bwMode="auto">
            <a:xfrm>
              <a:off x="160817" y="110283"/>
              <a:ext cx="882327" cy="754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2800" dirty="0">
                  <a:solidFill>
                    <a:srgbClr val="FFFF00"/>
                  </a:solidFill>
                  <a:latin typeface="+mj-ea"/>
                  <a:ea typeface="+mj-ea"/>
                  <a:sym typeface="Arial" panose="020B0604020202020204" pitchFamily="34" charset="0"/>
                </a:rPr>
                <a:t>01</a:t>
              </a:r>
              <a:endParaRPr lang="en-US" altLang="zh-CN" sz="2800" baseline="-3000" dirty="0">
                <a:solidFill>
                  <a:srgbClr val="FFFF00"/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18"/>
          <p:cNvGrpSpPr/>
          <p:nvPr/>
        </p:nvGrpSpPr>
        <p:grpSpPr bwMode="auto">
          <a:xfrm>
            <a:off x="5136198" y="3052445"/>
            <a:ext cx="902494" cy="788194"/>
            <a:chOff x="0" y="0"/>
            <a:chExt cx="1203960" cy="1051560"/>
          </a:xfrm>
        </p:grpSpPr>
        <p:sp>
          <p:nvSpPr>
            <p:cNvPr id="29" name="六边形 5"/>
            <p:cNvSpPr>
              <a:spLocks noChangeArrowheads="1"/>
            </p:cNvSpPr>
            <p:nvPr/>
          </p:nvSpPr>
          <p:spPr bwMode="auto">
            <a:xfrm>
              <a:off x="0" y="0"/>
              <a:ext cx="1203960" cy="1051560"/>
            </a:xfrm>
            <a:prstGeom prst="hexagon">
              <a:avLst>
                <a:gd name="adj" fmla="val 24998"/>
                <a:gd name="vf" fmla="val 115470"/>
              </a:avLst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600">
                <a:solidFill>
                  <a:srgbClr val="FFFF00"/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30" name="文本框 45"/>
            <p:cNvSpPr>
              <a:spLocks noChangeArrowheads="1"/>
            </p:cNvSpPr>
            <p:nvPr/>
          </p:nvSpPr>
          <p:spPr bwMode="auto">
            <a:xfrm>
              <a:off x="138875" y="110283"/>
              <a:ext cx="926211" cy="754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2800">
                  <a:solidFill>
                    <a:srgbClr val="FFFF00"/>
                  </a:solidFill>
                  <a:latin typeface="+mj-ea"/>
                  <a:ea typeface="+mj-ea"/>
                  <a:sym typeface="Arial" panose="020B0604020202020204" pitchFamily="34" charset="0"/>
                </a:rPr>
                <a:t>03</a:t>
              </a:r>
              <a:endParaRPr lang="en-US" altLang="zh-CN" sz="2800" baseline="-3000">
                <a:solidFill>
                  <a:srgbClr val="FFFF00"/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41"/>
          <p:cNvGrpSpPr/>
          <p:nvPr/>
        </p:nvGrpSpPr>
        <p:grpSpPr bwMode="auto">
          <a:xfrm>
            <a:off x="3181192" y="3053636"/>
            <a:ext cx="902494" cy="788194"/>
            <a:chOff x="0" y="0"/>
            <a:chExt cx="1203960" cy="1051560"/>
          </a:xfrm>
        </p:grpSpPr>
        <p:sp>
          <p:nvSpPr>
            <p:cNvPr id="32" name="六边形 4"/>
            <p:cNvSpPr>
              <a:spLocks noChangeArrowheads="1"/>
            </p:cNvSpPr>
            <p:nvPr/>
          </p:nvSpPr>
          <p:spPr bwMode="auto">
            <a:xfrm>
              <a:off x="0" y="0"/>
              <a:ext cx="1203960" cy="1051560"/>
            </a:xfrm>
            <a:prstGeom prst="hexagon">
              <a:avLst>
                <a:gd name="adj" fmla="val 24998"/>
                <a:gd name="vf" fmla="val 115470"/>
              </a:avLst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600">
                <a:solidFill>
                  <a:srgbClr val="FFFF00"/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33" name="文本框 46"/>
            <p:cNvSpPr>
              <a:spLocks noChangeArrowheads="1"/>
            </p:cNvSpPr>
            <p:nvPr/>
          </p:nvSpPr>
          <p:spPr bwMode="auto">
            <a:xfrm>
              <a:off x="191617" y="110283"/>
              <a:ext cx="820725" cy="754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2800">
                  <a:solidFill>
                    <a:srgbClr val="FFFF00"/>
                  </a:solidFill>
                  <a:latin typeface="+mj-ea"/>
                  <a:ea typeface="+mj-ea"/>
                  <a:sym typeface="Arial" panose="020B0604020202020204" pitchFamily="34" charset="0"/>
                </a:rPr>
                <a:t>05</a:t>
              </a:r>
              <a:endParaRPr lang="en-US" altLang="zh-CN" sz="2800" baseline="-3000">
                <a:solidFill>
                  <a:srgbClr val="FFFF00"/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22"/>
          <p:cNvGrpSpPr/>
          <p:nvPr/>
        </p:nvGrpSpPr>
        <p:grpSpPr bwMode="auto">
          <a:xfrm>
            <a:off x="3170476" y="2035652"/>
            <a:ext cx="903684" cy="788194"/>
            <a:chOff x="0" y="0"/>
            <a:chExt cx="1203960" cy="1051560"/>
          </a:xfrm>
        </p:grpSpPr>
        <p:sp>
          <p:nvSpPr>
            <p:cNvPr id="35" name="六边形 3"/>
            <p:cNvSpPr>
              <a:spLocks noChangeArrowheads="1"/>
            </p:cNvSpPr>
            <p:nvPr/>
          </p:nvSpPr>
          <p:spPr bwMode="auto">
            <a:xfrm>
              <a:off x="0" y="0"/>
              <a:ext cx="1203960" cy="1051560"/>
            </a:xfrm>
            <a:prstGeom prst="hexagon">
              <a:avLst>
                <a:gd name="adj" fmla="val 24998"/>
                <a:gd name="vf" fmla="val 115470"/>
              </a:avLst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600">
                <a:solidFill>
                  <a:srgbClr val="FFFF00"/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36" name="文本框 47"/>
            <p:cNvSpPr>
              <a:spLocks noChangeArrowheads="1"/>
            </p:cNvSpPr>
            <p:nvPr/>
          </p:nvSpPr>
          <p:spPr bwMode="auto">
            <a:xfrm>
              <a:off x="181503" y="171837"/>
              <a:ext cx="820724" cy="698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rgbClr val="FFFF00"/>
                  </a:solidFill>
                  <a:latin typeface="+mj-ea"/>
                  <a:ea typeface="+mj-ea"/>
                  <a:sym typeface="Arial" panose="020B0604020202020204" pitchFamily="34" charset="0"/>
                </a:rPr>
                <a:t>06</a:t>
              </a:r>
              <a:endParaRPr lang="en-US" altLang="zh-CN" sz="2800" baseline="-3000" dirty="0">
                <a:solidFill>
                  <a:srgbClr val="FFFF00"/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66"/>
          <p:cNvGrpSpPr/>
          <p:nvPr/>
        </p:nvGrpSpPr>
        <p:grpSpPr bwMode="auto">
          <a:xfrm>
            <a:off x="4159885" y="3581083"/>
            <a:ext cx="903685" cy="789385"/>
            <a:chOff x="0" y="0"/>
            <a:chExt cx="1203960" cy="1051560"/>
          </a:xfrm>
        </p:grpSpPr>
        <p:sp>
          <p:nvSpPr>
            <p:cNvPr id="38" name="六边形 8"/>
            <p:cNvSpPr>
              <a:spLocks noChangeArrowheads="1"/>
            </p:cNvSpPr>
            <p:nvPr/>
          </p:nvSpPr>
          <p:spPr bwMode="auto">
            <a:xfrm>
              <a:off x="0" y="0"/>
              <a:ext cx="1203960" cy="1051560"/>
            </a:xfrm>
            <a:prstGeom prst="hexagon">
              <a:avLst>
                <a:gd name="adj" fmla="val 24998"/>
                <a:gd name="vf" fmla="val 115470"/>
              </a:avLst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600">
                <a:solidFill>
                  <a:srgbClr val="FFFF00"/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39" name="文本框 48"/>
            <p:cNvSpPr>
              <a:spLocks noChangeArrowheads="1"/>
            </p:cNvSpPr>
            <p:nvPr/>
          </p:nvSpPr>
          <p:spPr bwMode="auto">
            <a:xfrm>
              <a:off x="167429" y="171837"/>
              <a:ext cx="820723" cy="696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FFFF00"/>
                  </a:solidFill>
                  <a:latin typeface="+mj-ea"/>
                  <a:ea typeface="+mj-ea"/>
                  <a:sym typeface="Arial" panose="020B0604020202020204" pitchFamily="34" charset="0"/>
                </a:rPr>
                <a:t>04</a:t>
              </a:r>
              <a:endParaRPr lang="en-US" altLang="zh-CN" sz="2800" baseline="-3000">
                <a:solidFill>
                  <a:srgbClr val="FFFF00"/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2"/>
          <p:cNvGrpSpPr/>
          <p:nvPr/>
        </p:nvGrpSpPr>
        <p:grpSpPr bwMode="auto">
          <a:xfrm>
            <a:off x="3903901" y="2326164"/>
            <a:ext cx="1415653" cy="1194197"/>
            <a:chOff x="0" y="0"/>
            <a:chExt cx="1887055" cy="1592580"/>
          </a:xfrm>
        </p:grpSpPr>
        <p:sp>
          <p:nvSpPr>
            <p:cNvPr id="41" name="六边形 6"/>
            <p:cNvSpPr>
              <a:spLocks noChangeArrowheads="1"/>
            </p:cNvSpPr>
            <p:nvPr/>
          </p:nvSpPr>
          <p:spPr bwMode="auto">
            <a:xfrm>
              <a:off x="0" y="0"/>
              <a:ext cx="1887055" cy="1592580"/>
            </a:xfrm>
            <a:prstGeom prst="hexagon">
              <a:avLst>
                <a:gd name="adj" fmla="val 24998"/>
                <a:gd name="vf" fmla="val 115470"/>
              </a:avLst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00"/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grpSp>
          <p:nvGrpSpPr>
            <p:cNvPr id="42" name="组合 49"/>
            <p:cNvGrpSpPr/>
            <p:nvPr/>
          </p:nvGrpSpPr>
          <p:grpSpPr bwMode="auto">
            <a:xfrm>
              <a:off x="445971" y="443715"/>
              <a:ext cx="966085" cy="648000"/>
              <a:chOff x="0" y="0"/>
              <a:chExt cx="935038" cy="568325"/>
            </a:xfrm>
          </p:grpSpPr>
          <p:sp>
            <p:nvSpPr>
              <p:cNvPr id="43" name="Freeform 8"/>
              <p:cNvSpPr>
                <a:spLocks noChangeArrowheads="1"/>
              </p:cNvSpPr>
              <p:nvPr/>
            </p:nvSpPr>
            <p:spPr bwMode="auto">
              <a:xfrm>
                <a:off x="87313" y="485775"/>
                <a:ext cx="112713" cy="82550"/>
              </a:xfrm>
              <a:custGeom>
                <a:avLst/>
                <a:gdLst>
                  <a:gd name="T0" fmla="*/ 112713 w 30"/>
                  <a:gd name="T1" fmla="*/ 71293 h 22"/>
                  <a:gd name="T2" fmla="*/ 112713 w 30"/>
                  <a:gd name="T3" fmla="*/ 0 h 22"/>
                  <a:gd name="T4" fmla="*/ 3757 w 30"/>
                  <a:gd name="T5" fmla="*/ 82550 h 22"/>
                  <a:gd name="T6" fmla="*/ 101442 w 30"/>
                  <a:gd name="T7" fmla="*/ 82550 h 22"/>
                  <a:gd name="T8" fmla="*/ 112713 w 30"/>
                  <a:gd name="T9" fmla="*/ 71293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22"/>
                  <a:gd name="T17" fmla="*/ 30 w 30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22">
                    <a:moveTo>
                      <a:pt x="30" y="19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0" y="22"/>
                      <a:pt x="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9" y="22"/>
                      <a:pt x="30" y="21"/>
                      <a:pt x="30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zh-CN" altLang="en-US">
                  <a:solidFill>
                    <a:srgbClr val="FFFF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4" name="Freeform 9"/>
              <p:cNvSpPr>
                <a:spLocks noChangeArrowheads="1"/>
              </p:cNvSpPr>
              <p:nvPr/>
            </p:nvSpPr>
            <p:spPr bwMode="auto">
              <a:xfrm>
                <a:off x="235744" y="368300"/>
                <a:ext cx="120650" cy="200025"/>
              </a:xfrm>
              <a:custGeom>
                <a:avLst/>
                <a:gdLst>
                  <a:gd name="T0" fmla="*/ 109339 w 32"/>
                  <a:gd name="T1" fmla="*/ 200025 h 53"/>
                  <a:gd name="T2" fmla="*/ 120650 w 32"/>
                  <a:gd name="T3" fmla="*/ 188703 h 53"/>
                  <a:gd name="T4" fmla="*/ 120650 w 32"/>
                  <a:gd name="T5" fmla="*/ 0 h 53"/>
                  <a:gd name="T6" fmla="*/ 0 w 32"/>
                  <a:gd name="T7" fmla="*/ 86803 h 53"/>
                  <a:gd name="T8" fmla="*/ 0 w 32"/>
                  <a:gd name="T9" fmla="*/ 90577 h 53"/>
                  <a:gd name="T10" fmla="*/ 0 w 32"/>
                  <a:gd name="T11" fmla="*/ 188703 h 53"/>
                  <a:gd name="T12" fmla="*/ 7541 w 32"/>
                  <a:gd name="T13" fmla="*/ 200025 h 53"/>
                  <a:gd name="T14" fmla="*/ 109339 w 32"/>
                  <a:gd name="T15" fmla="*/ 200025 h 5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"/>
                  <a:gd name="T25" fmla="*/ 0 h 53"/>
                  <a:gd name="T26" fmla="*/ 32 w 32"/>
                  <a:gd name="T27" fmla="*/ 53 h 5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" h="53">
                    <a:moveTo>
                      <a:pt x="29" y="53"/>
                    </a:moveTo>
                    <a:cubicBezTo>
                      <a:pt x="30" y="53"/>
                      <a:pt x="32" y="52"/>
                      <a:pt x="32" y="5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3"/>
                      <a:pt x="2" y="53"/>
                    </a:cubicBezTo>
                    <a:lnTo>
                      <a:pt x="29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zh-CN" altLang="en-US">
                  <a:solidFill>
                    <a:srgbClr val="FFFF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5" name="Freeform 10"/>
              <p:cNvSpPr>
                <a:spLocks noChangeArrowheads="1"/>
              </p:cNvSpPr>
              <p:nvPr/>
            </p:nvSpPr>
            <p:spPr bwMode="auto">
              <a:xfrm>
                <a:off x="392112" y="274637"/>
                <a:ext cx="120650" cy="293688"/>
              </a:xfrm>
              <a:custGeom>
                <a:avLst/>
                <a:gdLst>
                  <a:gd name="T0" fmla="*/ 109339 w 32"/>
                  <a:gd name="T1" fmla="*/ 293688 h 78"/>
                  <a:gd name="T2" fmla="*/ 120650 w 32"/>
                  <a:gd name="T3" fmla="*/ 282392 h 78"/>
                  <a:gd name="T4" fmla="*/ 120650 w 32"/>
                  <a:gd name="T5" fmla="*/ 33887 h 78"/>
                  <a:gd name="T6" fmla="*/ 86717 w 32"/>
                  <a:gd name="T7" fmla="*/ 0 h 78"/>
                  <a:gd name="T8" fmla="*/ 37703 w 32"/>
                  <a:gd name="T9" fmla="*/ 37652 h 78"/>
                  <a:gd name="T10" fmla="*/ 0 w 32"/>
                  <a:gd name="T11" fmla="*/ 64009 h 78"/>
                  <a:gd name="T12" fmla="*/ 0 w 32"/>
                  <a:gd name="T13" fmla="*/ 282392 h 78"/>
                  <a:gd name="T14" fmla="*/ 11311 w 32"/>
                  <a:gd name="T15" fmla="*/ 293688 h 78"/>
                  <a:gd name="T16" fmla="*/ 109339 w 32"/>
                  <a:gd name="T17" fmla="*/ 293688 h 7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2"/>
                  <a:gd name="T28" fmla="*/ 0 h 78"/>
                  <a:gd name="T29" fmla="*/ 32 w 32"/>
                  <a:gd name="T30" fmla="*/ 78 h 7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2" h="78">
                    <a:moveTo>
                      <a:pt x="29" y="78"/>
                    </a:moveTo>
                    <a:cubicBezTo>
                      <a:pt x="31" y="78"/>
                      <a:pt x="32" y="77"/>
                      <a:pt x="32" y="75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7"/>
                      <a:pt x="1" y="78"/>
                      <a:pt x="3" y="78"/>
                    </a:cubicBezTo>
                    <a:lnTo>
                      <a:pt x="29" y="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zh-CN" altLang="en-US">
                  <a:solidFill>
                    <a:srgbClr val="FFFF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6" name="Freeform 11"/>
              <p:cNvSpPr>
                <a:spLocks noChangeArrowheads="1"/>
              </p:cNvSpPr>
              <p:nvPr/>
            </p:nvSpPr>
            <p:spPr bwMode="auto">
              <a:xfrm>
                <a:off x="548481" y="315912"/>
                <a:ext cx="120650" cy="252413"/>
              </a:xfrm>
              <a:custGeom>
                <a:avLst/>
                <a:gdLst>
                  <a:gd name="T0" fmla="*/ 113109 w 32"/>
                  <a:gd name="T1" fmla="*/ 252413 h 67"/>
                  <a:gd name="T2" fmla="*/ 120650 w 32"/>
                  <a:gd name="T3" fmla="*/ 241111 h 67"/>
                  <a:gd name="T4" fmla="*/ 120650 w 32"/>
                  <a:gd name="T5" fmla="*/ 0 h 67"/>
                  <a:gd name="T6" fmla="*/ 75406 w 32"/>
                  <a:gd name="T7" fmla="*/ 37674 h 67"/>
                  <a:gd name="T8" fmla="*/ 60325 w 32"/>
                  <a:gd name="T9" fmla="*/ 48976 h 67"/>
                  <a:gd name="T10" fmla="*/ 18852 w 32"/>
                  <a:gd name="T11" fmla="*/ 45208 h 67"/>
                  <a:gd name="T12" fmla="*/ 15081 w 32"/>
                  <a:gd name="T13" fmla="*/ 41441 h 67"/>
                  <a:gd name="T14" fmla="*/ 0 w 32"/>
                  <a:gd name="T15" fmla="*/ 26372 h 67"/>
                  <a:gd name="T16" fmla="*/ 0 w 32"/>
                  <a:gd name="T17" fmla="*/ 241111 h 67"/>
                  <a:gd name="T18" fmla="*/ 11311 w 32"/>
                  <a:gd name="T19" fmla="*/ 252413 h 67"/>
                  <a:gd name="T20" fmla="*/ 113109 w 32"/>
                  <a:gd name="T21" fmla="*/ 252413 h 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2"/>
                  <a:gd name="T34" fmla="*/ 0 h 67"/>
                  <a:gd name="T35" fmla="*/ 32 w 32"/>
                  <a:gd name="T36" fmla="*/ 67 h 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2" h="67">
                    <a:moveTo>
                      <a:pt x="30" y="67"/>
                    </a:moveTo>
                    <a:cubicBezTo>
                      <a:pt x="31" y="67"/>
                      <a:pt x="32" y="66"/>
                      <a:pt x="32" y="64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6"/>
                      <a:pt x="8" y="15"/>
                      <a:pt x="5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6"/>
                      <a:pt x="2" y="67"/>
                      <a:pt x="3" y="67"/>
                    </a:cubicBezTo>
                    <a:lnTo>
                      <a:pt x="30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zh-CN" altLang="en-US">
                  <a:solidFill>
                    <a:srgbClr val="FFFF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7" name="Freeform 12"/>
              <p:cNvSpPr>
                <a:spLocks noChangeArrowheads="1"/>
              </p:cNvSpPr>
              <p:nvPr/>
            </p:nvSpPr>
            <p:spPr bwMode="auto">
              <a:xfrm>
                <a:off x="704850" y="195262"/>
                <a:ext cx="120650" cy="373063"/>
              </a:xfrm>
              <a:custGeom>
                <a:avLst/>
                <a:gdLst>
                  <a:gd name="T0" fmla="*/ 109339 w 32"/>
                  <a:gd name="T1" fmla="*/ 373063 h 99"/>
                  <a:gd name="T2" fmla="*/ 120650 w 32"/>
                  <a:gd name="T3" fmla="*/ 361758 h 99"/>
                  <a:gd name="T4" fmla="*/ 120650 w 32"/>
                  <a:gd name="T5" fmla="*/ 0 h 99"/>
                  <a:gd name="T6" fmla="*/ 49014 w 32"/>
                  <a:gd name="T7" fmla="*/ 56525 h 99"/>
                  <a:gd name="T8" fmla="*/ 0 w 32"/>
                  <a:gd name="T9" fmla="*/ 94208 h 99"/>
                  <a:gd name="T10" fmla="*/ 0 w 32"/>
                  <a:gd name="T11" fmla="*/ 361758 h 99"/>
                  <a:gd name="T12" fmla="*/ 11311 w 32"/>
                  <a:gd name="T13" fmla="*/ 373063 h 99"/>
                  <a:gd name="T14" fmla="*/ 109339 w 32"/>
                  <a:gd name="T15" fmla="*/ 373063 h 9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"/>
                  <a:gd name="T25" fmla="*/ 0 h 99"/>
                  <a:gd name="T26" fmla="*/ 32 w 32"/>
                  <a:gd name="T27" fmla="*/ 99 h 9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" h="99">
                    <a:moveTo>
                      <a:pt x="29" y="99"/>
                    </a:moveTo>
                    <a:cubicBezTo>
                      <a:pt x="31" y="99"/>
                      <a:pt x="32" y="98"/>
                      <a:pt x="32" y="9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8"/>
                      <a:pt x="1" y="99"/>
                      <a:pt x="3" y="99"/>
                    </a:cubicBezTo>
                    <a:lnTo>
                      <a:pt x="29" y="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zh-CN" altLang="en-US">
                  <a:solidFill>
                    <a:srgbClr val="FFFF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8" name="Freeform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35038" cy="541338"/>
              </a:xfrm>
              <a:custGeom>
                <a:avLst/>
                <a:gdLst>
                  <a:gd name="T0" fmla="*/ 935038 w 248"/>
                  <a:gd name="T1" fmla="*/ 30074 h 144"/>
                  <a:gd name="T2" fmla="*/ 923727 w 248"/>
                  <a:gd name="T3" fmla="*/ 7519 h 144"/>
                  <a:gd name="T4" fmla="*/ 901105 w 248"/>
                  <a:gd name="T5" fmla="*/ 0 h 144"/>
                  <a:gd name="T6" fmla="*/ 867172 w 248"/>
                  <a:gd name="T7" fmla="*/ 0 h 144"/>
                  <a:gd name="T8" fmla="*/ 754063 w 248"/>
                  <a:gd name="T9" fmla="*/ 0 h 144"/>
                  <a:gd name="T10" fmla="*/ 742752 w 248"/>
                  <a:gd name="T11" fmla="*/ 3759 h 144"/>
                  <a:gd name="T12" fmla="*/ 738982 w 248"/>
                  <a:gd name="T13" fmla="*/ 3759 h 144"/>
                  <a:gd name="T14" fmla="*/ 720130 w 248"/>
                  <a:gd name="T15" fmla="*/ 30074 h 144"/>
                  <a:gd name="T16" fmla="*/ 742752 w 248"/>
                  <a:gd name="T17" fmla="*/ 60149 h 144"/>
                  <a:gd name="T18" fmla="*/ 754063 w 248"/>
                  <a:gd name="T19" fmla="*/ 63908 h 144"/>
                  <a:gd name="T20" fmla="*/ 791766 w 248"/>
                  <a:gd name="T21" fmla="*/ 63908 h 144"/>
                  <a:gd name="T22" fmla="*/ 810618 w 248"/>
                  <a:gd name="T23" fmla="*/ 63908 h 144"/>
                  <a:gd name="T24" fmla="*/ 776685 w 248"/>
                  <a:gd name="T25" fmla="*/ 90223 h 144"/>
                  <a:gd name="T26" fmla="*/ 712589 w 248"/>
                  <a:gd name="T27" fmla="*/ 146612 h 144"/>
                  <a:gd name="T28" fmla="*/ 674886 w 248"/>
                  <a:gd name="T29" fmla="*/ 176687 h 144"/>
                  <a:gd name="T30" fmla="*/ 625872 w 248"/>
                  <a:gd name="T31" fmla="*/ 214280 h 144"/>
                  <a:gd name="T32" fmla="*/ 595710 w 248"/>
                  <a:gd name="T33" fmla="*/ 236835 h 144"/>
                  <a:gd name="T34" fmla="*/ 565547 w 248"/>
                  <a:gd name="T35" fmla="*/ 206761 h 144"/>
                  <a:gd name="T36" fmla="*/ 550466 w 248"/>
                  <a:gd name="T37" fmla="*/ 195483 h 144"/>
                  <a:gd name="T38" fmla="*/ 512763 w 248"/>
                  <a:gd name="T39" fmla="*/ 157890 h 144"/>
                  <a:gd name="T40" fmla="*/ 505222 w 248"/>
                  <a:gd name="T41" fmla="*/ 150372 h 144"/>
                  <a:gd name="T42" fmla="*/ 463749 w 248"/>
                  <a:gd name="T43" fmla="*/ 146612 h 144"/>
                  <a:gd name="T44" fmla="*/ 429816 w 248"/>
                  <a:gd name="T45" fmla="*/ 172927 h 144"/>
                  <a:gd name="T46" fmla="*/ 392113 w 248"/>
                  <a:gd name="T47" fmla="*/ 203002 h 144"/>
                  <a:gd name="T48" fmla="*/ 365721 w 248"/>
                  <a:gd name="T49" fmla="*/ 218039 h 144"/>
                  <a:gd name="T50" fmla="*/ 354410 w 248"/>
                  <a:gd name="T51" fmla="*/ 229317 h 144"/>
                  <a:gd name="T52" fmla="*/ 233760 w 248"/>
                  <a:gd name="T53" fmla="*/ 319540 h 144"/>
                  <a:gd name="T54" fmla="*/ 229989 w 248"/>
                  <a:gd name="T55" fmla="*/ 323299 h 144"/>
                  <a:gd name="T56" fmla="*/ 192286 w 248"/>
                  <a:gd name="T57" fmla="*/ 349614 h 144"/>
                  <a:gd name="T58" fmla="*/ 33933 w 248"/>
                  <a:gd name="T59" fmla="*/ 466152 h 144"/>
                  <a:gd name="T60" fmla="*/ 15081 w 248"/>
                  <a:gd name="T61" fmla="*/ 481189 h 144"/>
                  <a:gd name="T62" fmla="*/ 11311 w 248"/>
                  <a:gd name="T63" fmla="*/ 526301 h 144"/>
                  <a:gd name="T64" fmla="*/ 41473 w 248"/>
                  <a:gd name="T65" fmla="*/ 537579 h 144"/>
                  <a:gd name="T66" fmla="*/ 56555 w 248"/>
                  <a:gd name="T67" fmla="*/ 533819 h 144"/>
                  <a:gd name="T68" fmla="*/ 192286 w 248"/>
                  <a:gd name="T69" fmla="*/ 428559 h 144"/>
                  <a:gd name="T70" fmla="*/ 229989 w 248"/>
                  <a:gd name="T71" fmla="*/ 402244 h 144"/>
                  <a:gd name="T72" fmla="*/ 233760 w 248"/>
                  <a:gd name="T73" fmla="*/ 402244 h 144"/>
                  <a:gd name="T74" fmla="*/ 354410 w 248"/>
                  <a:gd name="T75" fmla="*/ 308262 h 144"/>
                  <a:gd name="T76" fmla="*/ 369491 w 248"/>
                  <a:gd name="T77" fmla="*/ 300743 h 144"/>
                  <a:gd name="T78" fmla="*/ 392113 w 248"/>
                  <a:gd name="T79" fmla="*/ 281947 h 144"/>
                  <a:gd name="T80" fmla="*/ 429816 w 248"/>
                  <a:gd name="T81" fmla="*/ 251873 h 144"/>
                  <a:gd name="T82" fmla="*/ 478830 w 248"/>
                  <a:gd name="T83" fmla="*/ 214280 h 144"/>
                  <a:gd name="T84" fmla="*/ 512763 w 248"/>
                  <a:gd name="T85" fmla="*/ 248113 h 144"/>
                  <a:gd name="T86" fmla="*/ 550466 w 248"/>
                  <a:gd name="T87" fmla="*/ 285706 h 144"/>
                  <a:gd name="T88" fmla="*/ 565547 w 248"/>
                  <a:gd name="T89" fmla="*/ 296984 h 144"/>
                  <a:gd name="T90" fmla="*/ 569317 w 248"/>
                  <a:gd name="T91" fmla="*/ 304503 h 144"/>
                  <a:gd name="T92" fmla="*/ 610791 w 248"/>
                  <a:gd name="T93" fmla="*/ 308262 h 144"/>
                  <a:gd name="T94" fmla="*/ 625872 w 248"/>
                  <a:gd name="T95" fmla="*/ 296984 h 144"/>
                  <a:gd name="T96" fmla="*/ 674886 w 248"/>
                  <a:gd name="T97" fmla="*/ 259391 h 144"/>
                  <a:gd name="T98" fmla="*/ 712589 w 248"/>
                  <a:gd name="T99" fmla="*/ 229317 h 144"/>
                  <a:gd name="T100" fmla="*/ 761604 w 248"/>
                  <a:gd name="T101" fmla="*/ 191724 h 144"/>
                  <a:gd name="T102" fmla="*/ 867172 w 248"/>
                  <a:gd name="T103" fmla="*/ 101501 h 144"/>
                  <a:gd name="T104" fmla="*/ 870943 w 248"/>
                  <a:gd name="T105" fmla="*/ 97742 h 144"/>
                  <a:gd name="T106" fmla="*/ 870943 w 248"/>
                  <a:gd name="T107" fmla="*/ 172927 h 144"/>
                  <a:gd name="T108" fmla="*/ 901105 w 248"/>
                  <a:gd name="T109" fmla="*/ 203002 h 144"/>
                  <a:gd name="T110" fmla="*/ 935038 w 248"/>
                  <a:gd name="T111" fmla="*/ 172927 h 144"/>
                  <a:gd name="T112" fmla="*/ 935038 w 248"/>
                  <a:gd name="T113" fmla="*/ 30074 h 14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48"/>
                  <a:gd name="T172" fmla="*/ 0 h 144"/>
                  <a:gd name="T173" fmla="*/ 248 w 248"/>
                  <a:gd name="T174" fmla="*/ 144 h 14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48" h="144">
                    <a:moveTo>
                      <a:pt x="248" y="8"/>
                    </a:moveTo>
                    <a:cubicBezTo>
                      <a:pt x="248" y="6"/>
                      <a:pt x="247" y="4"/>
                      <a:pt x="245" y="2"/>
                    </a:cubicBezTo>
                    <a:cubicBezTo>
                      <a:pt x="243" y="1"/>
                      <a:pt x="241" y="0"/>
                      <a:pt x="239" y="0"/>
                    </a:cubicBezTo>
                    <a:cubicBezTo>
                      <a:pt x="230" y="0"/>
                      <a:pt x="230" y="0"/>
                      <a:pt x="23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199" y="0"/>
                      <a:pt x="198" y="0"/>
                      <a:pt x="197" y="1"/>
                    </a:cubicBezTo>
                    <a:cubicBezTo>
                      <a:pt x="197" y="1"/>
                      <a:pt x="196" y="1"/>
                      <a:pt x="196" y="1"/>
                    </a:cubicBezTo>
                    <a:cubicBezTo>
                      <a:pt x="193" y="2"/>
                      <a:pt x="191" y="5"/>
                      <a:pt x="191" y="8"/>
                    </a:cubicBezTo>
                    <a:cubicBezTo>
                      <a:pt x="191" y="12"/>
                      <a:pt x="194" y="15"/>
                      <a:pt x="197" y="16"/>
                    </a:cubicBezTo>
                    <a:cubicBezTo>
                      <a:pt x="198" y="17"/>
                      <a:pt x="199" y="17"/>
                      <a:pt x="200" y="17"/>
                    </a:cubicBezTo>
                    <a:cubicBezTo>
                      <a:pt x="210" y="17"/>
                      <a:pt x="210" y="17"/>
                      <a:pt x="210" y="17"/>
                    </a:cubicBezTo>
                    <a:cubicBezTo>
                      <a:pt x="215" y="17"/>
                      <a:pt x="215" y="17"/>
                      <a:pt x="215" y="17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189" y="39"/>
                      <a:pt x="189" y="39"/>
                      <a:pt x="189" y="39"/>
                    </a:cubicBezTo>
                    <a:cubicBezTo>
                      <a:pt x="179" y="47"/>
                      <a:pt x="179" y="47"/>
                      <a:pt x="179" y="47"/>
                    </a:cubicBezTo>
                    <a:cubicBezTo>
                      <a:pt x="166" y="57"/>
                      <a:pt x="166" y="57"/>
                      <a:pt x="166" y="57"/>
                    </a:cubicBezTo>
                    <a:cubicBezTo>
                      <a:pt x="158" y="63"/>
                      <a:pt x="158" y="63"/>
                      <a:pt x="158" y="63"/>
                    </a:cubicBezTo>
                    <a:cubicBezTo>
                      <a:pt x="150" y="55"/>
                      <a:pt x="150" y="55"/>
                      <a:pt x="150" y="55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36" y="42"/>
                      <a:pt x="136" y="42"/>
                      <a:pt x="136" y="42"/>
                    </a:cubicBezTo>
                    <a:cubicBezTo>
                      <a:pt x="134" y="40"/>
                      <a:pt x="134" y="40"/>
                      <a:pt x="134" y="40"/>
                    </a:cubicBezTo>
                    <a:cubicBezTo>
                      <a:pt x="131" y="37"/>
                      <a:pt x="127" y="36"/>
                      <a:pt x="123" y="39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4" y="54"/>
                      <a:pt x="104" y="54"/>
                      <a:pt x="104" y="54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62" y="85"/>
                      <a:pt x="62" y="85"/>
                      <a:pt x="62" y="85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9" y="124"/>
                      <a:pt x="9" y="124"/>
                      <a:pt x="9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1" y="131"/>
                      <a:pt x="0" y="136"/>
                      <a:pt x="3" y="140"/>
                    </a:cubicBezTo>
                    <a:cubicBezTo>
                      <a:pt x="5" y="143"/>
                      <a:pt x="8" y="144"/>
                      <a:pt x="11" y="143"/>
                    </a:cubicBezTo>
                    <a:cubicBezTo>
                      <a:pt x="12" y="143"/>
                      <a:pt x="14" y="143"/>
                      <a:pt x="15" y="142"/>
                    </a:cubicBezTo>
                    <a:cubicBezTo>
                      <a:pt x="51" y="114"/>
                      <a:pt x="51" y="114"/>
                      <a:pt x="51" y="114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8" y="80"/>
                      <a:pt x="98" y="80"/>
                      <a:pt x="98" y="80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7" y="57"/>
                      <a:pt x="127" y="57"/>
                      <a:pt x="127" y="57"/>
                    </a:cubicBezTo>
                    <a:cubicBezTo>
                      <a:pt x="136" y="66"/>
                      <a:pt x="136" y="66"/>
                      <a:pt x="136" y="66"/>
                    </a:cubicBezTo>
                    <a:cubicBezTo>
                      <a:pt x="146" y="76"/>
                      <a:pt x="146" y="76"/>
                      <a:pt x="146" y="7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1" y="81"/>
                      <a:pt x="151" y="81"/>
                      <a:pt x="151" y="81"/>
                    </a:cubicBezTo>
                    <a:cubicBezTo>
                      <a:pt x="154" y="84"/>
                      <a:pt x="159" y="84"/>
                      <a:pt x="162" y="82"/>
                    </a:cubicBezTo>
                    <a:cubicBezTo>
                      <a:pt x="166" y="79"/>
                      <a:pt x="166" y="79"/>
                      <a:pt x="166" y="79"/>
                    </a:cubicBezTo>
                    <a:cubicBezTo>
                      <a:pt x="179" y="69"/>
                      <a:pt x="179" y="69"/>
                      <a:pt x="179" y="69"/>
                    </a:cubicBezTo>
                    <a:cubicBezTo>
                      <a:pt x="189" y="61"/>
                      <a:pt x="189" y="61"/>
                      <a:pt x="189" y="61"/>
                    </a:cubicBezTo>
                    <a:cubicBezTo>
                      <a:pt x="202" y="51"/>
                      <a:pt x="202" y="51"/>
                      <a:pt x="202" y="51"/>
                    </a:cubicBezTo>
                    <a:cubicBezTo>
                      <a:pt x="230" y="27"/>
                      <a:pt x="230" y="27"/>
                      <a:pt x="230" y="27"/>
                    </a:cubicBezTo>
                    <a:cubicBezTo>
                      <a:pt x="231" y="26"/>
                      <a:pt x="231" y="26"/>
                      <a:pt x="231" y="26"/>
                    </a:cubicBezTo>
                    <a:cubicBezTo>
                      <a:pt x="231" y="46"/>
                      <a:pt x="231" y="46"/>
                      <a:pt x="231" y="46"/>
                    </a:cubicBezTo>
                    <a:cubicBezTo>
                      <a:pt x="231" y="50"/>
                      <a:pt x="234" y="54"/>
                      <a:pt x="239" y="54"/>
                    </a:cubicBezTo>
                    <a:cubicBezTo>
                      <a:pt x="244" y="54"/>
                      <a:pt x="248" y="50"/>
                      <a:pt x="248" y="46"/>
                    </a:cubicBezTo>
                    <a:lnTo>
                      <a:pt x="248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zh-CN" altLang="en-US">
                  <a:solidFill>
                    <a:srgbClr val="FFFF00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49" name="矩形 65"/>
          <p:cNvSpPr>
            <a:spLocks noChangeArrowheads="1"/>
          </p:cNvSpPr>
          <p:nvPr/>
        </p:nvSpPr>
        <p:spPr bwMode="auto">
          <a:xfrm>
            <a:off x="1545273" y="1140142"/>
            <a:ext cx="1850390" cy="29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500">
                <a:solidFill>
                  <a:srgbClr val="FFFF00"/>
                </a:solidFill>
                <a:latin typeface="+mj-ea"/>
                <a:ea typeface="+mj-ea"/>
                <a:sym typeface="方正兰亭黑_GBK" panose="02000000000000000000" pitchFamily="2" charset="-122"/>
              </a:rPr>
              <a:t>某高铁防雷概念企业</a:t>
            </a:r>
            <a:endParaRPr lang="zh-CN" altLang="en-US" sz="1500">
              <a:solidFill>
                <a:srgbClr val="FFFF00"/>
              </a:solidFill>
              <a:latin typeface="+mj-ea"/>
              <a:ea typeface="+mj-ea"/>
              <a:sym typeface="方正兰亭黑_GBK" panose="02000000000000000000" pitchFamily="2" charset="-122"/>
            </a:endParaRPr>
          </a:p>
        </p:txBody>
      </p:sp>
      <p:sp>
        <p:nvSpPr>
          <p:cNvPr id="50" name="矩形 47"/>
          <p:cNvSpPr>
            <a:spLocks noChangeArrowheads="1"/>
          </p:cNvSpPr>
          <p:nvPr/>
        </p:nvSpPr>
        <p:spPr bwMode="auto">
          <a:xfrm>
            <a:off x="1004729" y="1342866"/>
            <a:ext cx="2439591" cy="62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2017</a:t>
            </a:r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年</a:t>
            </a:r>
            <a:r>
              <a:rPr lang="en-US" altLang="zh-CN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9.30</a:t>
            </a:r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前</a:t>
            </a:r>
            <a:r>
              <a:rPr lang="zh-CN" altLang="zh-CN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上报</a:t>
            </a:r>
            <a:r>
              <a:rPr lang="en-US" altLang="zh-CN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IPO</a:t>
            </a:r>
            <a:r>
              <a:rPr lang="zh-CN" altLang="zh-CN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材料，</a:t>
            </a:r>
            <a:endParaRPr lang="en-US" altLang="zh-CN" sz="12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  <a:p>
            <a:pPr algn="r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未来三年利润提前锁定。</a:t>
            </a:r>
            <a:endParaRPr lang="zh-CN" altLang="zh-CN" sz="12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51" name="矩形 69"/>
          <p:cNvSpPr>
            <a:spLocks noChangeArrowheads="1"/>
          </p:cNvSpPr>
          <p:nvPr/>
        </p:nvSpPr>
        <p:spPr bwMode="auto">
          <a:xfrm>
            <a:off x="304959" y="2183606"/>
            <a:ext cx="2368550" cy="75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zh-CN" sz="1500">
                <a:solidFill>
                  <a:srgbClr val="FFFF00"/>
                </a:solidFill>
                <a:latin typeface="+mj-ea"/>
                <a:ea typeface="+mj-ea"/>
                <a:sym typeface="方正兰亭黑_GBK" panose="02000000000000000000" pitchFamily="2" charset="-122"/>
              </a:rPr>
              <a:t>已实现累计股息分红</a:t>
            </a:r>
            <a:r>
              <a:rPr lang="en-US" altLang="zh-CN" sz="1500">
                <a:solidFill>
                  <a:srgbClr val="FFFF00"/>
                </a:solidFill>
                <a:latin typeface="+mj-ea"/>
                <a:ea typeface="+mj-ea"/>
                <a:sym typeface="方正兰亭黑_GBK" panose="02000000000000000000" pitchFamily="2" charset="-122"/>
              </a:rPr>
              <a:t>80</a:t>
            </a:r>
            <a:r>
              <a:rPr lang="zh-CN" altLang="en-US" sz="1500">
                <a:solidFill>
                  <a:srgbClr val="FFFF00"/>
                </a:solidFill>
                <a:latin typeface="+mj-ea"/>
                <a:ea typeface="+mj-ea"/>
                <a:sym typeface="方正兰亭黑_GBK" panose="02000000000000000000" pitchFamily="2" charset="-122"/>
              </a:rPr>
              <a:t>万</a:t>
            </a:r>
            <a:endParaRPr lang="zh-CN" altLang="en-US" sz="1500">
              <a:solidFill>
                <a:srgbClr val="FFFF00"/>
              </a:solidFill>
              <a:latin typeface="+mj-ea"/>
              <a:ea typeface="+mj-ea"/>
              <a:sym typeface="方正兰亭黑_GBK" panose="02000000000000000000" pitchFamily="2" charset="-122"/>
            </a:endParaRPr>
          </a:p>
          <a:p>
            <a:pPr algn="r" eaLnBrk="1" hangingPunct="1">
              <a:lnSpc>
                <a:spcPct val="150000"/>
              </a:lnSpc>
            </a:pPr>
            <a:r>
              <a:rPr lang="zh-CN" altLang="en-US" sz="1500">
                <a:solidFill>
                  <a:srgbClr val="FFFF00"/>
                </a:solidFill>
                <a:latin typeface="+mj-ea"/>
                <a:ea typeface="+mj-ea"/>
                <a:sym typeface="方正兰亭黑_GBK" panose="02000000000000000000" pitchFamily="2" charset="-122"/>
              </a:rPr>
              <a:t>其余获利方式：</a:t>
            </a:r>
            <a:r>
              <a:rPr lang="en-US" altLang="zh-CN" sz="1500">
                <a:solidFill>
                  <a:srgbClr val="FFFF00"/>
                </a:solidFill>
                <a:latin typeface="+mj-ea"/>
                <a:ea typeface="+mj-ea"/>
                <a:sym typeface="方正兰亭黑_GBK" panose="02000000000000000000" pitchFamily="2" charset="-122"/>
              </a:rPr>
              <a:t>IPO</a:t>
            </a:r>
            <a:r>
              <a:rPr lang="zh-CN" altLang="en-US" sz="1500">
                <a:solidFill>
                  <a:srgbClr val="FFFF00"/>
                </a:solidFill>
                <a:latin typeface="+mj-ea"/>
                <a:ea typeface="+mj-ea"/>
                <a:sym typeface="方正兰亭黑_GBK" panose="02000000000000000000" pitchFamily="2" charset="-122"/>
              </a:rPr>
              <a:t>后退出</a:t>
            </a:r>
            <a:endParaRPr lang="zh-CN" altLang="en-US" sz="1500">
              <a:solidFill>
                <a:srgbClr val="FFFF00"/>
              </a:solidFill>
              <a:latin typeface="+mj-ea"/>
              <a:ea typeface="+mj-ea"/>
              <a:sym typeface="方正兰亭黑_GBK" panose="02000000000000000000" pitchFamily="2" charset="-122"/>
            </a:endParaRPr>
          </a:p>
        </p:txBody>
      </p:sp>
      <p:sp>
        <p:nvSpPr>
          <p:cNvPr id="53" name="矩形 72"/>
          <p:cNvSpPr>
            <a:spLocks noChangeArrowheads="1"/>
          </p:cNvSpPr>
          <p:nvPr/>
        </p:nvSpPr>
        <p:spPr bwMode="auto">
          <a:xfrm>
            <a:off x="347504" y="3292475"/>
            <a:ext cx="244729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某环保再生聚酯领域龙头企业</a:t>
            </a:r>
            <a:endParaRPr lang="zh-CN" altLang="en-US" sz="14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54" name="矩形 47"/>
          <p:cNvSpPr>
            <a:spLocks noChangeArrowheads="1"/>
          </p:cNvSpPr>
          <p:nvPr/>
        </p:nvSpPr>
        <p:spPr bwMode="auto">
          <a:xfrm>
            <a:off x="1139190" y="3530600"/>
            <a:ext cx="1690370" cy="62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已签订</a:t>
            </a:r>
            <a:r>
              <a:rPr lang="en-US" altLang="zh-CN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IPO</a:t>
            </a:r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辅导协议，</a:t>
            </a:r>
            <a:endParaRPr lang="zh-CN" altLang="en-US" sz="12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招商证券已进场。</a:t>
            </a:r>
            <a:endParaRPr lang="zh-CN" altLang="en-US" sz="12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5" name="矩形 76"/>
          <p:cNvSpPr>
            <a:spLocks noChangeArrowheads="1"/>
          </p:cNvSpPr>
          <p:nvPr/>
        </p:nvSpPr>
        <p:spPr bwMode="auto">
          <a:xfrm>
            <a:off x="6558995" y="1428353"/>
            <a:ext cx="2231390" cy="29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>
                <a:solidFill>
                  <a:srgbClr val="FFFF00"/>
                </a:solidFill>
                <a:latin typeface="+mj-ea"/>
                <a:ea typeface="+mj-ea"/>
                <a:sym typeface="方正兰亭黑_GBK" panose="02000000000000000000" pitchFamily="2" charset="-122"/>
              </a:rPr>
              <a:t>某电子连接器高科技企业</a:t>
            </a:r>
            <a:endParaRPr lang="zh-CN" altLang="en-US" sz="1500">
              <a:solidFill>
                <a:srgbClr val="FFFF00"/>
              </a:solidFill>
              <a:latin typeface="+mj-ea"/>
              <a:ea typeface="+mj-ea"/>
              <a:sym typeface="方正兰亭黑_GBK" panose="02000000000000000000" pitchFamily="2" charset="-122"/>
            </a:endParaRPr>
          </a:p>
        </p:txBody>
      </p:sp>
      <p:sp>
        <p:nvSpPr>
          <p:cNvPr id="56" name="矩形 47"/>
          <p:cNvSpPr>
            <a:spLocks noChangeArrowheads="1"/>
          </p:cNvSpPr>
          <p:nvPr/>
        </p:nvSpPr>
        <p:spPr bwMode="auto">
          <a:xfrm>
            <a:off x="6558995" y="1649730"/>
            <a:ext cx="2250440" cy="89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2018</a:t>
            </a:r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年底上报材料 、东莞市重点</a:t>
            </a:r>
            <a:r>
              <a:rPr lang="en-US" altLang="zh-CN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IPO</a:t>
            </a:r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项目，</a:t>
            </a:r>
            <a:r>
              <a:rPr lang="zh-CN" altLang="zh-CN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正在落实产业引进航空港区手机产业园。</a:t>
            </a:r>
            <a:endParaRPr lang="zh-CN" altLang="zh-CN" sz="12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57" name="矩形 78"/>
          <p:cNvSpPr>
            <a:spLocks noChangeArrowheads="1"/>
          </p:cNvSpPr>
          <p:nvPr/>
        </p:nvSpPr>
        <p:spPr bwMode="auto">
          <a:xfrm>
            <a:off x="6558995" y="3011646"/>
            <a:ext cx="1088390" cy="29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>
                <a:solidFill>
                  <a:srgbClr val="FFFF00"/>
                </a:solidFill>
                <a:latin typeface="+mj-ea"/>
                <a:ea typeface="+mj-ea"/>
                <a:sym typeface="方正兰亭黑_GBK" panose="02000000000000000000" pitchFamily="2" charset="-122"/>
              </a:rPr>
              <a:t>某牧业企业</a:t>
            </a:r>
            <a:endParaRPr lang="zh-CN" altLang="en-US" sz="1500">
              <a:solidFill>
                <a:srgbClr val="FFFF00"/>
              </a:solidFill>
              <a:latin typeface="+mj-ea"/>
              <a:ea typeface="+mj-ea"/>
              <a:sym typeface="方正兰亭黑_GBK" panose="02000000000000000000" pitchFamily="2" charset="-122"/>
            </a:endParaRPr>
          </a:p>
        </p:txBody>
      </p:sp>
      <p:sp>
        <p:nvSpPr>
          <p:cNvPr id="58" name="矩形 47"/>
          <p:cNvSpPr>
            <a:spLocks noChangeArrowheads="1"/>
          </p:cNvSpPr>
          <p:nvPr/>
        </p:nvSpPr>
        <p:spPr bwMode="auto">
          <a:xfrm>
            <a:off x="6558915" y="3261995"/>
            <a:ext cx="2288540" cy="89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2017</a:t>
            </a:r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年</a:t>
            </a:r>
            <a:r>
              <a:rPr lang="en-US" altLang="zh-CN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12</a:t>
            </a:r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月</a:t>
            </a:r>
            <a:r>
              <a:rPr lang="en-US" altLang="zh-CN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30</a:t>
            </a:r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日上报</a:t>
            </a:r>
            <a:r>
              <a:rPr lang="en-US" altLang="zh-CN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IPO</a:t>
            </a:r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材料、正在积极需找增加投资机会，</a:t>
            </a:r>
            <a:endParaRPr lang="zh-CN" altLang="en-US" sz="12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低点进入，投资预期可期。</a:t>
            </a:r>
            <a:endParaRPr lang="zh-CN" altLang="en-US" sz="12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59" name="矩形 80"/>
          <p:cNvSpPr>
            <a:spLocks noChangeArrowheads="1"/>
          </p:cNvSpPr>
          <p:nvPr/>
        </p:nvSpPr>
        <p:spPr bwMode="auto">
          <a:xfrm>
            <a:off x="5656660" y="4313555"/>
            <a:ext cx="2993390" cy="29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>
                <a:solidFill>
                  <a:srgbClr val="FFFF00"/>
                </a:solidFill>
                <a:latin typeface="+mj-ea"/>
                <a:ea typeface="+mj-ea"/>
                <a:sym typeface="方正兰亭黑_GBK" panose="02000000000000000000" pitchFamily="2" charset="-122"/>
              </a:rPr>
              <a:t>某智能嵌入式计算机系统软件企业</a:t>
            </a:r>
            <a:endParaRPr lang="zh-CN" altLang="en-US" sz="1500">
              <a:solidFill>
                <a:srgbClr val="FFFF00"/>
              </a:solidFill>
              <a:latin typeface="+mj-ea"/>
              <a:ea typeface="+mj-ea"/>
              <a:sym typeface="方正兰亭黑_GBK" panose="02000000000000000000" pitchFamily="2" charset="-122"/>
            </a:endParaRPr>
          </a:p>
        </p:txBody>
      </p:sp>
      <p:sp>
        <p:nvSpPr>
          <p:cNvPr id="60" name="矩形 47"/>
          <p:cNvSpPr>
            <a:spLocks noChangeArrowheads="1"/>
          </p:cNvSpPr>
          <p:nvPr/>
        </p:nvSpPr>
        <p:spPr bwMode="auto">
          <a:xfrm>
            <a:off x="5692140" y="4563745"/>
            <a:ext cx="251904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已签订</a:t>
            </a:r>
            <a:r>
              <a:rPr lang="en-US" altLang="zh-CN" sz="11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IPO</a:t>
            </a:r>
            <a:r>
              <a:rPr lang="zh-CN" altLang="en-US" sz="11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辅导协议，券商已进场。</a:t>
            </a:r>
            <a:endParaRPr lang="zh-CN" altLang="en-US" sz="11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1" name="组合 61"/>
          <p:cNvGrpSpPr/>
          <p:nvPr/>
        </p:nvGrpSpPr>
        <p:grpSpPr bwMode="auto">
          <a:xfrm flipH="1">
            <a:off x="5847001" y="1848724"/>
            <a:ext cx="663178" cy="196453"/>
            <a:chOff x="0" y="0"/>
            <a:chExt cx="1505426" cy="262890"/>
          </a:xfrm>
        </p:grpSpPr>
        <p:sp>
          <p:nvSpPr>
            <p:cNvPr id="62" name="直接连接符 62"/>
            <p:cNvSpPr>
              <a:spLocks noChangeShapeType="1"/>
            </p:cNvSpPr>
            <p:nvPr/>
          </p:nvSpPr>
          <p:spPr bwMode="auto">
            <a:xfrm flipH="1" flipV="1">
              <a:off x="1154906" y="0"/>
              <a:ext cx="350520" cy="262890"/>
            </a:xfrm>
            <a:prstGeom prst="line">
              <a:avLst/>
            </a:prstGeom>
            <a:noFill/>
            <a:ln w="12700">
              <a:solidFill>
                <a:srgbClr val="A5A5A5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3" name="直接连接符 63"/>
            <p:cNvSpPr>
              <a:spLocks noChangeShapeType="1"/>
            </p:cNvSpPr>
            <p:nvPr/>
          </p:nvSpPr>
          <p:spPr bwMode="auto">
            <a:xfrm flipH="1">
              <a:off x="0" y="2381"/>
              <a:ext cx="1157287" cy="1"/>
            </a:xfrm>
            <a:prstGeom prst="line">
              <a:avLst/>
            </a:prstGeom>
            <a:noFill/>
            <a:ln w="12700">
              <a:solidFill>
                <a:srgbClr val="A5A5A5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142240"/>
            <a:ext cx="9144000" cy="781050"/>
          </a:xfrm>
          <a:prstGeom prst="rect">
            <a:avLst/>
          </a:prstGeom>
          <a:solidFill>
            <a:srgbClr val="0124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709035" y="333375"/>
            <a:ext cx="1590675" cy="398780"/>
            <a:chOff x="5057" y="334"/>
            <a:chExt cx="2505" cy="628"/>
          </a:xfrm>
        </p:grpSpPr>
        <p:sp>
          <p:nvSpPr>
            <p:cNvPr id="65" name="文本框 27"/>
            <p:cNvSpPr txBox="1">
              <a:spLocks noChangeArrowheads="1"/>
            </p:cNvSpPr>
            <p:nvPr/>
          </p:nvSpPr>
          <p:spPr bwMode="auto">
            <a:xfrm>
              <a:off x="5674" y="334"/>
              <a:ext cx="188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其他投资</a:t>
              </a:r>
              <a:endPara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 rot="0">
              <a:off x="5057" y="388"/>
              <a:ext cx="534" cy="534"/>
              <a:chOff x="2494" y="2231"/>
              <a:chExt cx="3370" cy="3370"/>
            </a:xfrm>
          </p:grpSpPr>
          <p:sp>
            <p:nvSpPr>
              <p:cNvPr id="4" name="Oval 3"/>
              <p:cNvSpPr>
                <a:spLocks noChangeArrowheads="1"/>
              </p:cNvSpPr>
              <p:nvPr/>
            </p:nvSpPr>
            <p:spPr bwMode="auto">
              <a:xfrm>
                <a:off x="2494" y="2231"/>
                <a:ext cx="3371" cy="3371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38100">
                <a:solidFill>
                  <a:schemeClr val="bg1"/>
                </a:solidFill>
                <a:bevel/>
              </a:ln>
            </p:spPr>
            <p:txBody>
              <a:bodyPr lIns="68580" tIns="34290" rIns="68580" bIns="3429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00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67" name="Group 82"/>
              <p:cNvGrpSpPr/>
              <p:nvPr/>
            </p:nvGrpSpPr>
            <p:grpSpPr bwMode="auto">
              <a:xfrm>
                <a:off x="3578" y="3231"/>
                <a:ext cx="1202" cy="1369"/>
                <a:chOff x="0" y="0"/>
                <a:chExt cx="1017588" cy="1158875"/>
              </a:xfrm>
            </p:grpSpPr>
            <p:sp>
              <p:nvSpPr>
                <p:cNvPr id="68" name="Freeform 35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1017588" cy="1158875"/>
                </a:xfrm>
                <a:custGeom>
                  <a:avLst/>
                  <a:gdLst>
                    <a:gd name="T0" fmla="*/ 508794 w 112"/>
                    <a:gd name="T1" fmla="*/ 0 h 128"/>
                    <a:gd name="T2" fmla="*/ 0 w 112"/>
                    <a:gd name="T3" fmla="*/ 235396 h 128"/>
                    <a:gd name="T4" fmla="*/ 0 w 112"/>
                    <a:gd name="T5" fmla="*/ 923479 h 128"/>
                    <a:gd name="T6" fmla="*/ 508794 w 112"/>
                    <a:gd name="T7" fmla="*/ 1158875 h 128"/>
                    <a:gd name="T8" fmla="*/ 1017588 w 112"/>
                    <a:gd name="T9" fmla="*/ 923479 h 128"/>
                    <a:gd name="T10" fmla="*/ 1017588 w 112"/>
                    <a:gd name="T11" fmla="*/ 235396 h 128"/>
                    <a:gd name="T12" fmla="*/ 508794 w 112"/>
                    <a:gd name="T13" fmla="*/ 0 h 128"/>
                    <a:gd name="T14" fmla="*/ 944903 w 112"/>
                    <a:gd name="T15" fmla="*/ 923479 h 128"/>
                    <a:gd name="T16" fmla="*/ 508794 w 112"/>
                    <a:gd name="T17" fmla="*/ 1086445 h 128"/>
                    <a:gd name="T18" fmla="*/ 72685 w 112"/>
                    <a:gd name="T19" fmla="*/ 923479 h 128"/>
                    <a:gd name="T20" fmla="*/ 72685 w 112"/>
                    <a:gd name="T21" fmla="*/ 787673 h 128"/>
                    <a:gd name="T22" fmla="*/ 508794 w 112"/>
                    <a:gd name="T23" fmla="*/ 905371 h 128"/>
                    <a:gd name="T24" fmla="*/ 944903 w 112"/>
                    <a:gd name="T25" fmla="*/ 787673 h 128"/>
                    <a:gd name="T26" fmla="*/ 944903 w 112"/>
                    <a:gd name="T27" fmla="*/ 923479 h 128"/>
                    <a:gd name="T28" fmla="*/ 944903 w 112"/>
                    <a:gd name="T29" fmla="*/ 706189 h 128"/>
                    <a:gd name="T30" fmla="*/ 944903 w 112"/>
                    <a:gd name="T31" fmla="*/ 706189 h 128"/>
                    <a:gd name="T32" fmla="*/ 944903 w 112"/>
                    <a:gd name="T33" fmla="*/ 706189 h 128"/>
                    <a:gd name="T34" fmla="*/ 508794 w 112"/>
                    <a:gd name="T35" fmla="*/ 869156 h 128"/>
                    <a:gd name="T36" fmla="*/ 72685 w 112"/>
                    <a:gd name="T37" fmla="*/ 706189 h 128"/>
                    <a:gd name="T38" fmla="*/ 72685 w 112"/>
                    <a:gd name="T39" fmla="*/ 706189 h 128"/>
                    <a:gd name="T40" fmla="*/ 72685 w 112"/>
                    <a:gd name="T41" fmla="*/ 706189 h 128"/>
                    <a:gd name="T42" fmla="*/ 72685 w 112"/>
                    <a:gd name="T43" fmla="*/ 570384 h 128"/>
                    <a:gd name="T44" fmla="*/ 508794 w 112"/>
                    <a:gd name="T45" fmla="*/ 688082 h 128"/>
                    <a:gd name="T46" fmla="*/ 944903 w 112"/>
                    <a:gd name="T47" fmla="*/ 570384 h 128"/>
                    <a:gd name="T48" fmla="*/ 944903 w 112"/>
                    <a:gd name="T49" fmla="*/ 706189 h 128"/>
                    <a:gd name="T50" fmla="*/ 944903 w 112"/>
                    <a:gd name="T51" fmla="*/ 488900 h 128"/>
                    <a:gd name="T52" fmla="*/ 944903 w 112"/>
                    <a:gd name="T53" fmla="*/ 488900 h 128"/>
                    <a:gd name="T54" fmla="*/ 944903 w 112"/>
                    <a:gd name="T55" fmla="*/ 488900 h 128"/>
                    <a:gd name="T56" fmla="*/ 508794 w 112"/>
                    <a:gd name="T57" fmla="*/ 651867 h 128"/>
                    <a:gd name="T58" fmla="*/ 72685 w 112"/>
                    <a:gd name="T59" fmla="*/ 488900 h 128"/>
                    <a:gd name="T60" fmla="*/ 72685 w 112"/>
                    <a:gd name="T61" fmla="*/ 488900 h 128"/>
                    <a:gd name="T62" fmla="*/ 72685 w 112"/>
                    <a:gd name="T63" fmla="*/ 488900 h 128"/>
                    <a:gd name="T64" fmla="*/ 72685 w 112"/>
                    <a:gd name="T65" fmla="*/ 362148 h 128"/>
                    <a:gd name="T66" fmla="*/ 508794 w 112"/>
                    <a:gd name="T67" fmla="*/ 470793 h 128"/>
                    <a:gd name="T68" fmla="*/ 944903 w 112"/>
                    <a:gd name="T69" fmla="*/ 362148 h 128"/>
                    <a:gd name="T70" fmla="*/ 944903 w 112"/>
                    <a:gd name="T71" fmla="*/ 488900 h 128"/>
                    <a:gd name="T72" fmla="*/ 508794 w 112"/>
                    <a:gd name="T73" fmla="*/ 398363 h 128"/>
                    <a:gd name="T74" fmla="*/ 72685 w 112"/>
                    <a:gd name="T75" fmla="*/ 235396 h 128"/>
                    <a:gd name="T76" fmla="*/ 508794 w 112"/>
                    <a:gd name="T77" fmla="*/ 72430 h 128"/>
                    <a:gd name="T78" fmla="*/ 944903 w 112"/>
                    <a:gd name="T79" fmla="*/ 235396 h 128"/>
                    <a:gd name="T80" fmla="*/ 508794 w 112"/>
                    <a:gd name="T81" fmla="*/ 398363 h 12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2"/>
                    <a:gd name="T124" fmla="*/ 0 h 128"/>
                    <a:gd name="T125" fmla="*/ 112 w 112"/>
                    <a:gd name="T126" fmla="*/ 128 h 12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2" h="128">
                      <a:moveTo>
                        <a:pt x="56" y="0"/>
                      </a:moveTo>
                      <a:cubicBezTo>
                        <a:pt x="29" y="0"/>
                        <a:pt x="0" y="8"/>
                        <a:pt x="0" y="26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20"/>
                        <a:pt x="29" y="128"/>
                        <a:pt x="56" y="128"/>
                      </a:cubicBezTo>
                      <a:cubicBezTo>
                        <a:pt x="83" y="128"/>
                        <a:pt x="112" y="120"/>
                        <a:pt x="112" y="102"/>
                      </a:cubicBezTo>
                      <a:cubicBezTo>
                        <a:pt x="112" y="26"/>
                        <a:pt x="112" y="26"/>
                        <a:pt x="112" y="26"/>
                      </a:cubicBezTo>
                      <a:cubicBezTo>
                        <a:pt x="112" y="8"/>
                        <a:pt x="83" y="0"/>
                        <a:pt x="56" y="0"/>
                      </a:cubicBezTo>
                      <a:close/>
                      <a:moveTo>
                        <a:pt x="104" y="102"/>
                      </a:moveTo>
                      <a:cubicBezTo>
                        <a:pt x="104" y="112"/>
                        <a:pt x="83" y="120"/>
                        <a:pt x="56" y="120"/>
                      </a:cubicBezTo>
                      <a:cubicBezTo>
                        <a:pt x="29" y="120"/>
                        <a:pt x="8" y="112"/>
                        <a:pt x="8" y="102"/>
                      </a:cubicBezTo>
                      <a:cubicBezTo>
                        <a:pt x="8" y="87"/>
                        <a:pt x="8" y="87"/>
                        <a:pt x="8" y="87"/>
                      </a:cubicBezTo>
                      <a:cubicBezTo>
                        <a:pt x="16" y="96"/>
                        <a:pt x="36" y="100"/>
                        <a:pt x="56" y="100"/>
                      </a:cubicBezTo>
                      <a:cubicBezTo>
                        <a:pt x="76" y="100"/>
                        <a:pt x="96" y="96"/>
                        <a:pt x="104" y="87"/>
                      </a:cubicBezTo>
                      <a:lnTo>
                        <a:pt x="104" y="102"/>
                      </a:lnTo>
                      <a:close/>
                      <a:moveTo>
                        <a:pt x="104" y="78"/>
                      </a:move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4" y="88"/>
                        <a:pt x="83" y="96"/>
                        <a:pt x="56" y="96"/>
                      </a:cubicBezTo>
                      <a:cubicBezTo>
                        <a:pt x="29" y="96"/>
                        <a:pt x="8" y="88"/>
                        <a:pt x="8" y="78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16" y="72"/>
                        <a:pt x="36" y="76"/>
                        <a:pt x="56" y="76"/>
                      </a:cubicBezTo>
                      <a:cubicBezTo>
                        <a:pt x="76" y="76"/>
                        <a:pt x="96" y="72"/>
                        <a:pt x="104" y="63"/>
                      </a:cubicBezTo>
                      <a:lnTo>
                        <a:pt x="104" y="78"/>
                      </a:lnTo>
                      <a:close/>
                      <a:moveTo>
                        <a:pt x="104" y="54"/>
                      </a:moveTo>
                      <a:cubicBezTo>
                        <a:pt x="104" y="54"/>
                        <a:pt x="104" y="54"/>
                        <a:pt x="104" y="54"/>
                      </a:cubicBezTo>
                      <a:cubicBezTo>
                        <a:pt x="104" y="54"/>
                        <a:pt x="104" y="54"/>
                        <a:pt x="104" y="54"/>
                      </a:cubicBezTo>
                      <a:cubicBezTo>
                        <a:pt x="104" y="64"/>
                        <a:pt x="83" y="72"/>
                        <a:pt x="56" y="72"/>
                      </a:cubicBezTo>
                      <a:cubicBezTo>
                        <a:pt x="29" y="72"/>
                        <a:pt x="8" y="64"/>
                        <a:pt x="8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18" y="48"/>
                        <a:pt x="38" y="52"/>
                        <a:pt x="56" y="52"/>
                      </a:cubicBezTo>
                      <a:cubicBezTo>
                        <a:pt x="74" y="52"/>
                        <a:pt x="94" y="48"/>
                        <a:pt x="104" y="40"/>
                      </a:cubicBezTo>
                      <a:lnTo>
                        <a:pt x="104" y="54"/>
                      </a:lnTo>
                      <a:close/>
                      <a:moveTo>
                        <a:pt x="56" y="44"/>
                      </a:moveTo>
                      <a:cubicBezTo>
                        <a:pt x="29" y="44"/>
                        <a:pt x="8" y="36"/>
                        <a:pt x="8" y="26"/>
                      </a:cubicBezTo>
                      <a:cubicBezTo>
                        <a:pt x="8" y="16"/>
                        <a:pt x="29" y="8"/>
                        <a:pt x="56" y="8"/>
                      </a:cubicBezTo>
                      <a:cubicBezTo>
                        <a:pt x="83" y="8"/>
                        <a:pt x="104" y="16"/>
                        <a:pt x="104" y="26"/>
                      </a:cubicBezTo>
                      <a:cubicBezTo>
                        <a:pt x="104" y="36"/>
                        <a:pt x="83" y="44"/>
                        <a:pt x="56" y="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FFFF00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69" name="Oval 36"/>
                <p:cNvSpPr>
                  <a:spLocks noChangeArrowheads="1"/>
                </p:cNvSpPr>
                <p:nvPr/>
              </p:nvSpPr>
              <p:spPr bwMode="auto">
                <a:xfrm>
                  <a:off x="800100" y="904875"/>
                  <a:ext cx="71438" cy="73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70" name="Oval 37"/>
                <p:cNvSpPr>
                  <a:spLocks noChangeArrowheads="1"/>
                </p:cNvSpPr>
                <p:nvPr/>
              </p:nvSpPr>
              <p:spPr bwMode="auto">
                <a:xfrm>
                  <a:off x="800100" y="687388"/>
                  <a:ext cx="71438" cy="73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5" name="Oval 38"/>
                <p:cNvSpPr>
                  <a:spLocks noChangeArrowheads="1"/>
                </p:cNvSpPr>
                <p:nvPr/>
              </p:nvSpPr>
              <p:spPr bwMode="auto">
                <a:xfrm>
                  <a:off x="800100" y="471488"/>
                  <a:ext cx="71438" cy="714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21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24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2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5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8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6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9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52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5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63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66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7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74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77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80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35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88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91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7" grpId="0" bldLvl="0" animBg="1"/>
      <p:bldP spid="18" grpId="0" bldLvl="0" animBg="1"/>
      <p:bldP spid="49" grpId="0" bldLvl="0" autoUpdateAnimBg="0"/>
      <p:bldP spid="50" grpId="0" bldLvl="0" autoUpdateAnimBg="0"/>
      <p:bldP spid="51" grpId="0" bldLvl="0" autoUpdateAnimBg="0"/>
      <p:bldP spid="53" grpId="0" bldLvl="0" autoUpdateAnimBg="0"/>
      <p:bldP spid="54" grpId="0" bldLvl="0" autoUpdateAnimBg="0"/>
      <p:bldP spid="55" grpId="0" bldLvl="0" autoUpdateAnimBg="0"/>
      <p:bldP spid="56" grpId="0" bldLvl="0" autoUpdateAnimBg="0"/>
      <p:bldP spid="57" grpId="0" bldLvl="0" autoUpdateAnimBg="0"/>
      <p:bldP spid="58" grpId="0" bldLvl="0" autoUpdateAnimBg="0"/>
      <p:bldP spid="59" grpId="0" bldLvl="0" autoUpdateAnimBg="0"/>
      <p:bldP spid="60" grpId="0" bldLvl="0" autoUpdateAnimBg="0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5515" y="1090295"/>
            <a:ext cx="67138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预计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2018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年年底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-2019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年上半年  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股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预计未来投资收益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倍以上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......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1694180"/>
            <a:ext cx="3297555" cy="1071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090" y="1694180"/>
            <a:ext cx="3589020" cy="10839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42240"/>
            <a:ext cx="9144000" cy="781050"/>
          </a:xfrm>
          <a:prstGeom prst="rect">
            <a:avLst/>
          </a:prstGeom>
          <a:solidFill>
            <a:srgbClr val="0124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709035" y="333375"/>
            <a:ext cx="1590675" cy="398780"/>
            <a:chOff x="5057" y="334"/>
            <a:chExt cx="2505" cy="628"/>
          </a:xfrm>
        </p:grpSpPr>
        <p:sp>
          <p:nvSpPr>
            <p:cNvPr id="65" name="文本框 27"/>
            <p:cNvSpPr txBox="1">
              <a:spLocks noChangeArrowheads="1"/>
            </p:cNvSpPr>
            <p:nvPr/>
          </p:nvSpPr>
          <p:spPr bwMode="auto">
            <a:xfrm>
              <a:off x="5674" y="334"/>
              <a:ext cx="188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其他投资</a:t>
              </a:r>
              <a:endPara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rot="0">
              <a:off x="5057" y="388"/>
              <a:ext cx="534" cy="534"/>
              <a:chOff x="2494" y="2231"/>
              <a:chExt cx="3370" cy="3370"/>
            </a:xfrm>
          </p:grpSpPr>
          <p:sp>
            <p:nvSpPr>
              <p:cNvPr id="8" name="Oval 3"/>
              <p:cNvSpPr>
                <a:spLocks noChangeArrowheads="1"/>
              </p:cNvSpPr>
              <p:nvPr/>
            </p:nvSpPr>
            <p:spPr bwMode="auto">
              <a:xfrm>
                <a:off x="2494" y="2231"/>
                <a:ext cx="3371" cy="3371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38100">
                <a:solidFill>
                  <a:schemeClr val="bg1"/>
                </a:solidFill>
                <a:bevel/>
              </a:ln>
            </p:spPr>
            <p:txBody>
              <a:bodyPr lIns="68580" tIns="34290" rIns="68580" bIns="3429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00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67" name="Group 82"/>
              <p:cNvGrpSpPr/>
              <p:nvPr/>
            </p:nvGrpSpPr>
            <p:grpSpPr bwMode="auto">
              <a:xfrm>
                <a:off x="3578" y="3231"/>
                <a:ext cx="1202" cy="1369"/>
                <a:chOff x="0" y="0"/>
                <a:chExt cx="1017588" cy="1158875"/>
              </a:xfrm>
            </p:grpSpPr>
            <p:sp>
              <p:nvSpPr>
                <p:cNvPr id="68" name="Freeform 35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1017588" cy="1158875"/>
                </a:xfrm>
                <a:custGeom>
                  <a:avLst/>
                  <a:gdLst>
                    <a:gd name="T0" fmla="*/ 508794 w 112"/>
                    <a:gd name="T1" fmla="*/ 0 h 128"/>
                    <a:gd name="T2" fmla="*/ 0 w 112"/>
                    <a:gd name="T3" fmla="*/ 235396 h 128"/>
                    <a:gd name="T4" fmla="*/ 0 w 112"/>
                    <a:gd name="T5" fmla="*/ 923479 h 128"/>
                    <a:gd name="T6" fmla="*/ 508794 w 112"/>
                    <a:gd name="T7" fmla="*/ 1158875 h 128"/>
                    <a:gd name="T8" fmla="*/ 1017588 w 112"/>
                    <a:gd name="T9" fmla="*/ 923479 h 128"/>
                    <a:gd name="T10" fmla="*/ 1017588 w 112"/>
                    <a:gd name="T11" fmla="*/ 235396 h 128"/>
                    <a:gd name="T12" fmla="*/ 508794 w 112"/>
                    <a:gd name="T13" fmla="*/ 0 h 128"/>
                    <a:gd name="T14" fmla="*/ 944903 w 112"/>
                    <a:gd name="T15" fmla="*/ 923479 h 128"/>
                    <a:gd name="T16" fmla="*/ 508794 w 112"/>
                    <a:gd name="T17" fmla="*/ 1086445 h 128"/>
                    <a:gd name="T18" fmla="*/ 72685 w 112"/>
                    <a:gd name="T19" fmla="*/ 923479 h 128"/>
                    <a:gd name="T20" fmla="*/ 72685 w 112"/>
                    <a:gd name="T21" fmla="*/ 787673 h 128"/>
                    <a:gd name="T22" fmla="*/ 508794 w 112"/>
                    <a:gd name="T23" fmla="*/ 905371 h 128"/>
                    <a:gd name="T24" fmla="*/ 944903 w 112"/>
                    <a:gd name="T25" fmla="*/ 787673 h 128"/>
                    <a:gd name="T26" fmla="*/ 944903 w 112"/>
                    <a:gd name="T27" fmla="*/ 923479 h 128"/>
                    <a:gd name="T28" fmla="*/ 944903 w 112"/>
                    <a:gd name="T29" fmla="*/ 706189 h 128"/>
                    <a:gd name="T30" fmla="*/ 944903 w 112"/>
                    <a:gd name="T31" fmla="*/ 706189 h 128"/>
                    <a:gd name="T32" fmla="*/ 944903 w 112"/>
                    <a:gd name="T33" fmla="*/ 706189 h 128"/>
                    <a:gd name="T34" fmla="*/ 508794 w 112"/>
                    <a:gd name="T35" fmla="*/ 869156 h 128"/>
                    <a:gd name="T36" fmla="*/ 72685 w 112"/>
                    <a:gd name="T37" fmla="*/ 706189 h 128"/>
                    <a:gd name="T38" fmla="*/ 72685 w 112"/>
                    <a:gd name="T39" fmla="*/ 706189 h 128"/>
                    <a:gd name="T40" fmla="*/ 72685 w 112"/>
                    <a:gd name="T41" fmla="*/ 706189 h 128"/>
                    <a:gd name="T42" fmla="*/ 72685 w 112"/>
                    <a:gd name="T43" fmla="*/ 570384 h 128"/>
                    <a:gd name="T44" fmla="*/ 508794 w 112"/>
                    <a:gd name="T45" fmla="*/ 688082 h 128"/>
                    <a:gd name="T46" fmla="*/ 944903 w 112"/>
                    <a:gd name="T47" fmla="*/ 570384 h 128"/>
                    <a:gd name="T48" fmla="*/ 944903 w 112"/>
                    <a:gd name="T49" fmla="*/ 706189 h 128"/>
                    <a:gd name="T50" fmla="*/ 944903 w 112"/>
                    <a:gd name="T51" fmla="*/ 488900 h 128"/>
                    <a:gd name="T52" fmla="*/ 944903 w 112"/>
                    <a:gd name="T53" fmla="*/ 488900 h 128"/>
                    <a:gd name="T54" fmla="*/ 944903 w 112"/>
                    <a:gd name="T55" fmla="*/ 488900 h 128"/>
                    <a:gd name="T56" fmla="*/ 508794 w 112"/>
                    <a:gd name="T57" fmla="*/ 651867 h 128"/>
                    <a:gd name="T58" fmla="*/ 72685 w 112"/>
                    <a:gd name="T59" fmla="*/ 488900 h 128"/>
                    <a:gd name="T60" fmla="*/ 72685 w 112"/>
                    <a:gd name="T61" fmla="*/ 488900 h 128"/>
                    <a:gd name="T62" fmla="*/ 72685 w 112"/>
                    <a:gd name="T63" fmla="*/ 488900 h 128"/>
                    <a:gd name="T64" fmla="*/ 72685 w 112"/>
                    <a:gd name="T65" fmla="*/ 362148 h 128"/>
                    <a:gd name="T66" fmla="*/ 508794 w 112"/>
                    <a:gd name="T67" fmla="*/ 470793 h 128"/>
                    <a:gd name="T68" fmla="*/ 944903 w 112"/>
                    <a:gd name="T69" fmla="*/ 362148 h 128"/>
                    <a:gd name="T70" fmla="*/ 944903 w 112"/>
                    <a:gd name="T71" fmla="*/ 488900 h 128"/>
                    <a:gd name="T72" fmla="*/ 508794 w 112"/>
                    <a:gd name="T73" fmla="*/ 398363 h 128"/>
                    <a:gd name="T74" fmla="*/ 72685 w 112"/>
                    <a:gd name="T75" fmla="*/ 235396 h 128"/>
                    <a:gd name="T76" fmla="*/ 508794 w 112"/>
                    <a:gd name="T77" fmla="*/ 72430 h 128"/>
                    <a:gd name="T78" fmla="*/ 944903 w 112"/>
                    <a:gd name="T79" fmla="*/ 235396 h 128"/>
                    <a:gd name="T80" fmla="*/ 508794 w 112"/>
                    <a:gd name="T81" fmla="*/ 398363 h 12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2"/>
                    <a:gd name="T124" fmla="*/ 0 h 128"/>
                    <a:gd name="T125" fmla="*/ 112 w 112"/>
                    <a:gd name="T126" fmla="*/ 128 h 12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2" h="128">
                      <a:moveTo>
                        <a:pt x="56" y="0"/>
                      </a:moveTo>
                      <a:cubicBezTo>
                        <a:pt x="29" y="0"/>
                        <a:pt x="0" y="8"/>
                        <a:pt x="0" y="26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20"/>
                        <a:pt x="29" y="128"/>
                        <a:pt x="56" y="128"/>
                      </a:cubicBezTo>
                      <a:cubicBezTo>
                        <a:pt x="83" y="128"/>
                        <a:pt x="112" y="120"/>
                        <a:pt x="112" y="102"/>
                      </a:cubicBezTo>
                      <a:cubicBezTo>
                        <a:pt x="112" y="26"/>
                        <a:pt x="112" y="26"/>
                        <a:pt x="112" y="26"/>
                      </a:cubicBezTo>
                      <a:cubicBezTo>
                        <a:pt x="112" y="8"/>
                        <a:pt x="83" y="0"/>
                        <a:pt x="56" y="0"/>
                      </a:cubicBezTo>
                      <a:close/>
                      <a:moveTo>
                        <a:pt x="104" y="102"/>
                      </a:moveTo>
                      <a:cubicBezTo>
                        <a:pt x="104" y="112"/>
                        <a:pt x="83" y="120"/>
                        <a:pt x="56" y="120"/>
                      </a:cubicBezTo>
                      <a:cubicBezTo>
                        <a:pt x="29" y="120"/>
                        <a:pt x="8" y="112"/>
                        <a:pt x="8" y="102"/>
                      </a:cubicBezTo>
                      <a:cubicBezTo>
                        <a:pt x="8" y="87"/>
                        <a:pt x="8" y="87"/>
                        <a:pt x="8" y="87"/>
                      </a:cubicBezTo>
                      <a:cubicBezTo>
                        <a:pt x="16" y="96"/>
                        <a:pt x="36" y="100"/>
                        <a:pt x="56" y="100"/>
                      </a:cubicBezTo>
                      <a:cubicBezTo>
                        <a:pt x="76" y="100"/>
                        <a:pt x="96" y="96"/>
                        <a:pt x="104" y="87"/>
                      </a:cubicBezTo>
                      <a:lnTo>
                        <a:pt x="104" y="102"/>
                      </a:lnTo>
                      <a:close/>
                      <a:moveTo>
                        <a:pt x="104" y="78"/>
                      </a:move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4" y="88"/>
                        <a:pt x="83" y="96"/>
                        <a:pt x="56" y="96"/>
                      </a:cubicBezTo>
                      <a:cubicBezTo>
                        <a:pt x="29" y="96"/>
                        <a:pt x="8" y="88"/>
                        <a:pt x="8" y="78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16" y="72"/>
                        <a:pt x="36" y="76"/>
                        <a:pt x="56" y="76"/>
                      </a:cubicBezTo>
                      <a:cubicBezTo>
                        <a:pt x="76" y="76"/>
                        <a:pt x="96" y="72"/>
                        <a:pt x="104" y="63"/>
                      </a:cubicBezTo>
                      <a:lnTo>
                        <a:pt x="104" y="78"/>
                      </a:lnTo>
                      <a:close/>
                      <a:moveTo>
                        <a:pt x="104" y="54"/>
                      </a:moveTo>
                      <a:cubicBezTo>
                        <a:pt x="104" y="54"/>
                        <a:pt x="104" y="54"/>
                        <a:pt x="104" y="54"/>
                      </a:cubicBezTo>
                      <a:cubicBezTo>
                        <a:pt x="104" y="54"/>
                        <a:pt x="104" y="54"/>
                        <a:pt x="104" y="54"/>
                      </a:cubicBezTo>
                      <a:cubicBezTo>
                        <a:pt x="104" y="64"/>
                        <a:pt x="83" y="72"/>
                        <a:pt x="56" y="72"/>
                      </a:cubicBezTo>
                      <a:cubicBezTo>
                        <a:pt x="29" y="72"/>
                        <a:pt x="8" y="64"/>
                        <a:pt x="8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18" y="48"/>
                        <a:pt x="38" y="52"/>
                        <a:pt x="56" y="52"/>
                      </a:cubicBezTo>
                      <a:cubicBezTo>
                        <a:pt x="74" y="52"/>
                        <a:pt x="94" y="48"/>
                        <a:pt x="104" y="40"/>
                      </a:cubicBezTo>
                      <a:lnTo>
                        <a:pt x="104" y="54"/>
                      </a:lnTo>
                      <a:close/>
                      <a:moveTo>
                        <a:pt x="56" y="44"/>
                      </a:moveTo>
                      <a:cubicBezTo>
                        <a:pt x="29" y="44"/>
                        <a:pt x="8" y="36"/>
                        <a:pt x="8" y="26"/>
                      </a:cubicBezTo>
                      <a:cubicBezTo>
                        <a:pt x="8" y="16"/>
                        <a:pt x="29" y="8"/>
                        <a:pt x="56" y="8"/>
                      </a:cubicBezTo>
                      <a:cubicBezTo>
                        <a:pt x="83" y="8"/>
                        <a:pt x="104" y="16"/>
                        <a:pt x="104" y="26"/>
                      </a:cubicBezTo>
                      <a:cubicBezTo>
                        <a:pt x="104" y="36"/>
                        <a:pt x="83" y="44"/>
                        <a:pt x="56" y="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FFFF00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69" name="Oval 36"/>
                <p:cNvSpPr>
                  <a:spLocks noChangeArrowheads="1"/>
                </p:cNvSpPr>
                <p:nvPr/>
              </p:nvSpPr>
              <p:spPr bwMode="auto">
                <a:xfrm>
                  <a:off x="800100" y="904875"/>
                  <a:ext cx="71438" cy="73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70" name="Oval 37"/>
                <p:cNvSpPr>
                  <a:spLocks noChangeArrowheads="1"/>
                </p:cNvSpPr>
                <p:nvPr/>
              </p:nvSpPr>
              <p:spPr bwMode="auto">
                <a:xfrm>
                  <a:off x="800100" y="687388"/>
                  <a:ext cx="71438" cy="73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9" name="Oval 38"/>
                <p:cNvSpPr>
                  <a:spLocks noChangeArrowheads="1"/>
                </p:cNvSpPr>
                <p:nvPr/>
              </p:nvSpPr>
              <p:spPr bwMode="auto">
                <a:xfrm>
                  <a:off x="800100" y="471488"/>
                  <a:ext cx="71438" cy="714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"/>
          <p:cNvSpPr txBox="1"/>
          <p:nvPr/>
        </p:nvSpPr>
        <p:spPr>
          <a:xfrm>
            <a:off x="5651500" y="730250"/>
            <a:ext cx="3064510" cy="873125"/>
          </a:xfrm>
          <a:prstGeom prst="rect">
            <a:avLst/>
          </a:prstGeom>
        </p:spPr>
        <p:txBody>
          <a:bodyPr vert="horz" lIns="91467" tIns="45734" rIns="91467" bIns="45734" rtlCol="0" anchor="ctr">
            <a:normAutofit fontScale="90000" lnSpcReduction="10000"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400" b="1" dirty="0">
                <a:solidFill>
                  <a:schemeClr val="bg1"/>
                </a:solidFill>
                <a:sym typeface="+mn-ea"/>
              </a:rPr>
              <a:t>获得 </a:t>
            </a:r>
            <a:r>
              <a:rPr lang="zh-CN" altLang="en-US" sz="1400" b="1" dirty="0">
                <a:solidFill>
                  <a:schemeClr val="bg1"/>
                </a:solidFill>
              </a:rPr>
              <a:t>深圳达邦基金备案资格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dirty="0">
                <a:solidFill>
                  <a:schemeClr val="bg1"/>
                </a:solidFill>
              </a:rPr>
              <a:t>首支基金产品备案成功，正式推广</a:t>
            </a:r>
            <a:r>
              <a:rPr lang="en-US" altLang="zh-CN" dirty="0">
                <a:solidFill>
                  <a:schemeClr val="bg1"/>
                </a:solidFill>
              </a:rPr>
              <a:t>“</a:t>
            </a:r>
            <a:r>
              <a:rPr lang="zh-CN" altLang="en-US" dirty="0">
                <a:solidFill>
                  <a:schemeClr val="bg1"/>
                </a:solidFill>
              </a:rPr>
              <a:t>达邦资本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微信公众号、深圳达邦深圳办公室正式启动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内容占位符 2"/>
          <p:cNvSpPr txBox="1"/>
          <p:nvPr/>
        </p:nvSpPr>
        <p:spPr>
          <a:xfrm>
            <a:off x="551180" y="1541145"/>
            <a:ext cx="2960370" cy="1095375"/>
          </a:xfrm>
          <a:prstGeom prst="rect">
            <a:avLst/>
          </a:prstGeom>
        </p:spPr>
        <p:txBody>
          <a:bodyPr vert="horz" lIns="91467" tIns="45734" rIns="91467" bIns="45734" rtlCol="0" anchor="ctr">
            <a:normAutofit lnSpcReduction="20000"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400" b="1" dirty="0">
                <a:solidFill>
                  <a:schemeClr val="bg1"/>
                </a:solidFill>
              </a:rPr>
              <a:t>按照</a:t>
            </a:r>
            <a:r>
              <a:rPr lang="en-US" altLang="zh-CN" sz="1400" b="1" dirty="0">
                <a:solidFill>
                  <a:schemeClr val="bg1"/>
                </a:solidFill>
              </a:rPr>
              <a:t>IPO</a:t>
            </a:r>
            <a:r>
              <a:rPr lang="zh-CN" altLang="en-US" sz="1400" b="1" dirty="0">
                <a:solidFill>
                  <a:schemeClr val="bg1"/>
                </a:solidFill>
              </a:rPr>
              <a:t>标准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400" b="1" dirty="0">
                <a:solidFill>
                  <a:schemeClr val="bg1"/>
                </a:solidFill>
              </a:rPr>
              <a:t>核查康利达装饰合规性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内容占位符 2"/>
          <p:cNvSpPr txBox="1"/>
          <p:nvPr/>
        </p:nvSpPr>
        <p:spPr>
          <a:xfrm>
            <a:off x="1104265" y="3846830"/>
            <a:ext cx="3029585" cy="901065"/>
          </a:xfrm>
          <a:prstGeom prst="rect">
            <a:avLst/>
          </a:prstGeom>
        </p:spPr>
        <p:txBody>
          <a:bodyPr vert="horz" lIns="91467" tIns="45734" rIns="91467" bIns="45734" rtlCol="0" anchor="ctr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400" b="1" dirty="0">
                <a:solidFill>
                  <a:schemeClr val="bg1"/>
                </a:solidFill>
              </a:rPr>
              <a:t>确定新的</a:t>
            </a:r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r>
              <a:rPr lang="zh-CN" altLang="en-US" sz="1400" b="1" dirty="0">
                <a:solidFill>
                  <a:schemeClr val="bg1"/>
                </a:solidFill>
              </a:rPr>
              <a:t>家并购及参股公司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zh-CN" b="1" dirty="0">
                <a:solidFill>
                  <a:schemeClr val="bg1"/>
                </a:solidFill>
              </a:rPr>
              <a:t>科安达、微芯生物开始提报材料</a:t>
            </a:r>
            <a:endParaRPr lang="zh-CN" altLang="zh-CN" b="1" dirty="0">
              <a:solidFill>
                <a:schemeClr val="bg1"/>
              </a:solidFill>
            </a:endParaRPr>
          </a:p>
        </p:txBody>
      </p:sp>
      <p:sp>
        <p:nvSpPr>
          <p:cNvPr id="31" name="内容占位符 2"/>
          <p:cNvSpPr txBox="1"/>
          <p:nvPr/>
        </p:nvSpPr>
        <p:spPr>
          <a:xfrm>
            <a:off x="4857115" y="2257425"/>
            <a:ext cx="3033395" cy="1039495"/>
          </a:xfrm>
          <a:prstGeom prst="rect">
            <a:avLst/>
          </a:prstGeom>
        </p:spPr>
        <p:txBody>
          <a:bodyPr vert="horz" lIns="91467" tIns="45734" rIns="91467" bIns="45734" rtlCol="0" anchor="ctr">
            <a:normAutofit lnSpcReduction="20000"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400" b="1" dirty="0">
                <a:solidFill>
                  <a:schemeClr val="bg1"/>
                </a:solidFill>
              </a:rPr>
              <a:t>深圳达邦与海航双</a:t>
            </a:r>
            <a:r>
              <a:rPr lang="en-US" altLang="zh-CN" sz="1400" b="1" dirty="0">
                <a:solidFill>
                  <a:schemeClr val="bg1"/>
                </a:solidFill>
              </a:rPr>
              <a:t>GP</a:t>
            </a:r>
            <a:r>
              <a:rPr lang="zh-CN" altLang="en-US" sz="1400" b="1" dirty="0">
                <a:solidFill>
                  <a:schemeClr val="bg1"/>
                </a:solidFill>
              </a:rPr>
              <a:t>签约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864058" y="745889"/>
            <a:ext cx="774065" cy="704596"/>
            <a:chOff x="4863213" y="1070431"/>
            <a:chExt cx="773931" cy="703944"/>
          </a:xfrm>
          <a:solidFill>
            <a:srgbClr val="FFFFFF">
              <a:alpha val="40000"/>
            </a:srgb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3" name="泪滴形 32"/>
            <p:cNvSpPr/>
            <p:nvPr/>
          </p:nvSpPr>
          <p:spPr>
            <a:xfrm rot="13500000">
              <a:off x="4898207" y="1070431"/>
              <a:ext cx="703944" cy="703944"/>
            </a:xfrm>
            <a:prstGeom prst="teardrop">
              <a:avLst/>
            </a:prstGeom>
            <a:grp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863213" y="1232988"/>
              <a:ext cx="773931" cy="36795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46399" y="1590613"/>
            <a:ext cx="774625" cy="704596"/>
            <a:chOff x="3545783" y="1914373"/>
            <a:chExt cx="774491" cy="703944"/>
          </a:xfrm>
          <a:solidFill>
            <a:srgbClr val="FFFFFF">
              <a:alpha val="40000"/>
            </a:srgb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6" name="泪滴形 35"/>
            <p:cNvSpPr/>
            <p:nvPr/>
          </p:nvSpPr>
          <p:spPr>
            <a:xfrm rot="8100000" flipH="1">
              <a:off x="3545783" y="1914373"/>
              <a:ext cx="703944" cy="703944"/>
            </a:xfrm>
            <a:prstGeom prst="teardrop">
              <a:avLst/>
            </a:prstGeom>
            <a:grp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546343" y="2076930"/>
              <a:ext cx="773931" cy="36795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857384" y="2424687"/>
            <a:ext cx="774065" cy="704596"/>
            <a:chOff x="4856541" y="2747676"/>
            <a:chExt cx="773931" cy="703944"/>
          </a:xfrm>
          <a:solidFill>
            <a:srgbClr val="FFFFFF">
              <a:alpha val="40000"/>
            </a:srgb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9" name="泪滴形 38"/>
            <p:cNvSpPr/>
            <p:nvPr/>
          </p:nvSpPr>
          <p:spPr>
            <a:xfrm rot="13500000">
              <a:off x="4898207" y="2747676"/>
              <a:ext cx="703944" cy="703944"/>
            </a:xfrm>
            <a:prstGeom prst="teardrop">
              <a:avLst/>
            </a:prstGeom>
            <a:grp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56541" y="2910233"/>
              <a:ext cx="773931" cy="36795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511399" y="3945050"/>
            <a:ext cx="774065" cy="704596"/>
            <a:chOff x="3510789" y="3591618"/>
            <a:chExt cx="773931" cy="703944"/>
          </a:xfrm>
          <a:solidFill>
            <a:srgbClr val="FFFFFF">
              <a:alpha val="40000"/>
            </a:srgb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2" name="泪滴形 41"/>
            <p:cNvSpPr/>
            <p:nvPr/>
          </p:nvSpPr>
          <p:spPr>
            <a:xfrm rot="8100000" flipH="1">
              <a:off x="3545783" y="3591618"/>
              <a:ext cx="703944" cy="703944"/>
            </a:xfrm>
            <a:prstGeom prst="teardrop">
              <a:avLst/>
            </a:prstGeom>
            <a:grp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510789" y="3754175"/>
              <a:ext cx="773931" cy="36795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椭圆 43"/>
          <p:cNvSpPr/>
          <p:nvPr/>
        </p:nvSpPr>
        <p:spPr>
          <a:xfrm>
            <a:off x="4482779" y="988868"/>
            <a:ext cx="180031" cy="180167"/>
          </a:xfrm>
          <a:prstGeom prst="ellipse">
            <a:avLst/>
          </a:prstGeom>
          <a:solidFill>
            <a:srgbClr val="FFFFFF">
              <a:alpha val="40000"/>
            </a:srgbClr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482779" y="1834997"/>
            <a:ext cx="180031" cy="180167"/>
          </a:xfrm>
          <a:prstGeom prst="ellipse">
            <a:avLst/>
          </a:prstGeom>
          <a:solidFill>
            <a:srgbClr val="FFFFFF">
              <a:alpha val="40000"/>
            </a:srgbClr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482779" y="2681126"/>
            <a:ext cx="180031" cy="180167"/>
          </a:xfrm>
          <a:prstGeom prst="ellipse">
            <a:avLst/>
          </a:prstGeom>
          <a:solidFill>
            <a:srgbClr val="FFFFFF">
              <a:alpha val="40000"/>
            </a:srgbClr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482779" y="3527254"/>
            <a:ext cx="180031" cy="180167"/>
          </a:xfrm>
          <a:prstGeom prst="ellipse">
            <a:avLst/>
          </a:prstGeom>
          <a:solidFill>
            <a:srgbClr val="FFFFFF">
              <a:alpha val="40000"/>
            </a:srgbClr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536788" y="1213749"/>
            <a:ext cx="72013" cy="576534"/>
          </a:xfrm>
          <a:prstGeom prst="roundRect">
            <a:avLst>
              <a:gd name="adj" fmla="val 50000"/>
            </a:avLst>
          </a:prstGeom>
          <a:solidFill>
            <a:srgbClr val="FFFFFF">
              <a:alpha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536788" y="2059878"/>
            <a:ext cx="72013" cy="576534"/>
          </a:xfrm>
          <a:prstGeom prst="roundRect">
            <a:avLst>
              <a:gd name="adj" fmla="val 50000"/>
            </a:avLst>
          </a:prstGeom>
          <a:solidFill>
            <a:srgbClr val="FFFFFF">
              <a:alpha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536788" y="2906007"/>
            <a:ext cx="72013" cy="576534"/>
          </a:xfrm>
          <a:prstGeom prst="roundRect">
            <a:avLst>
              <a:gd name="adj" fmla="val 50000"/>
            </a:avLst>
          </a:prstGeom>
          <a:solidFill>
            <a:srgbClr val="FFFFFF">
              <a:alpha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同侧圆角矩形 50"/>
          <p:cNvSpPr/>
          <p:nvPr/>
        </p:nvSpPr>
        <p:spPr>
          <a:xfrm>
            <a:off x="4536788" y="3681016"/>
            <a:ext cx="72013" cy="119898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alpha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" name="矩形 47"/>
          <p:cNvSpPr>
            <a:spLocks noChangeArrowheads="1"/>
          </p:cNvSpPr>
          <p:nvPr/>
        </p:nvSpPr>
        <p:spPr bwMode="auto">
          <a:xfrm>
            <a:off x="3021013" y="281305"/>
            <a:ext cx="3101975" cy="374650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重要时间节点</a:t>
            </a:r>
            <a:endParaRPr lang="zh-CN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70834" y="2826958"/>
            <a:ext cx="774625" cy="704596"/>
            <a:chOff x="3545783" y="1914373"/>
            <a:chExt cx="774491" cy="703944"/>
          </a:xfrm>
          <a:solidFill>
            <a:srgbClr val="FFFFFF">
              <a:alpha val="40000"/>
            </a:srgb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" name="泪滴形 2"/>
            <p:cNvSpPr/>
            <p:nvPr/>
          </p:nvSpPr>
          <p:spPr>
            <a:xfrm rot="8100000" flipH="1">
              <a:off x="3545783" y="1914373"/>
              <a:ext cx="703944" cy="703944"/>
            </a:xfrm>
            <a:prstGeom prst="teardrop">
              <a:avLst/>
            </a:prstGeom>
            <a:grp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546343" y="2076930"/>
              <a:ext cx="773931" cy="36795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>
              <a:spAutoFit/>
            </a:bodyPr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内容占位符 2"/>
          <p:cNvSpPr txBox="1"/>
          <p:nvPr/>
        </p:nvSpPr>
        <p:spPr>
          <a:xfrm>
            <a:off x="440055" y="2861310"/>
            <a:ext cx="2960370" cy="1095375"/>
          </a:xfrm>
          <a:prstGeom prst="rect">
            <a:avLst/>
          </a:prstGeom>
        </p:spPr>
        <p:txBody>
          <a:bodyPr vert="horz" lIns="91467" tIns="45734" rIns="91467" bIns="45734" rtlCol="0" anchor="ctr">
            <a:normAutofit fontScale="90000" lnSpcReduction="20000"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400" b="1" dirty="0">
                <a:solidFill>
                  <a:schemeClr val="bg1"/>
                </a:solidFill>
              </a:rPr>
              <a:t>增持科安达36.3万股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400" b="1" dirty="0">
                <a:solidFill>
                  <a:schemeClr val="bg1"/>
                </a:solidFill>
              </a:rPr>
              <a:t>总持有1668000股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400" b="1" dirty="0">
                <a:solidFill>
                  <a:schemeClr val="bg1"/>
                </a:solidFill>
              </a:rPr>
              <a:t>6月7日分红200160元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zh-CN" altLang="en-US" sz="1400" b="1" dirty="0">
              <a:solidFill>
                <a:schemeClr val="bg1"/>
              </a:solidFill>
            </a:endParaRPr>
          </a:p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71" grpId="1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8" name="Oval 147"/>
          <p:cNvSpPr>
            <a:spLocks noChangeArrowheads="1"/>
          </p:cNvSpPr>
          <p:nvPr/>
        </p:nvSpPr>
        <p:spPr bwMode="auto">
          <a:xfrm rot="3518666">
            <a:off x="6500831" y="-1127678"/>
            <a:ext cx="28981" cy="800006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rot="10800000" vert="eaVert" wrap="none" lIns="72567" tIns="36283" rIns="72567" bIns="36283" anchor="ctr"/>
          <a:lstStyle/>
          <a:p>
            <a:pPr algn="ctr" eaLnBrk="0" hangingPunct="0"/>
            <a:endParaRPr lang="zh-CN" altLang="zh-CN" sz="1900" i="1" dirty="0">
              <a:latin typeface="Lucida Sans" panose="020B0602030504020204" pitchFamily="34" charset="0"/>
            </a:endParaRPr>
          </a:p>
        </p:txBody>
      </p:sp>
      <p:sp>
        <p:nvSpPr>
          <p:cNvPr id="19" name="Oval 148"/>
          <p:cNvSpPr>
            <a:spLocks noChangeArrowheads="1"/>
          </p:cNvSpPr>
          <p:nvPr/>
        </p:nvSpPr>
        <p:spPr bwMode="auto">
          <a:xfrm rot="3518666">
            <a:off x="6558784" y="-899611"/>
            <a:ext cx="28981" cy="800006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rot="10800000" vert="eaVert" wrap="none" lIns="72567" tIns="36283" rIns="72567" bIns="36283" anchor="ctr"/>
          <a:lstStyle/>
          <a:p>
            <a:pPr algn="ctr" eaLnBrk="0" hangingPunct="0"/>
            <a:endParaRPr lang="zh-CN" altLang="zh-CN" sz="1900" i="1" dirty="0">
              <a:latin typeface="Lucida Sans" panose="020B0602030504020204" pitchFamily="34" charset="0"/>
            </a:endParaRPr>
          </a:p>
        </p:txBody>
      </p:sp>
      <p:sp>
        <p:nvSpPr>
          <p:cNvPr id="20" name="Oval 149"/>
          <p:cNvSpPr>
            <a:spLocks noChangeArrowheads="1"/>
          </p:cNvSpPr>
          <p:nvPr/>
        </p:nvSpPr>
        <p:spPr bwMode="auto">
          <a:xfrm rot="3518666">
            <a:off x="3643488" y="-842908"/>
            <a:ext cx="28981" cy="800006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rot="10800000" vert="eaVert" wrap="none" lIns="72567" tIns="36283" rIns="72567" bIns="36283" anchor="ctr"/>
          <a:lstStyle/>
          <a:p>
            <a:pPr algn="ctr" eaLnBrk="0" hangingPunct="0"/>
            <a:endParaRPr lang="zh-CN" altLang="zh-CN" sz="1900" i="1" dirty="0">
              <a:latin typeface="Lucida Sans" panose="020B0602030504020204" pitchFamily="34" charset="0"/>
            </a:endParaRPr>
          </a:p>
        </p:txBody>
      </p:sp>
      <p:sp>
        <p:nvSpPr>
          <p:cNvPr id="21" name="Oval 150"/>
          <p:cNvSpPr>
            <a:spLocks noChangeArrowheads="1"/>
          </p:cNvSpPr>
          <p:nvPr/>
        </p:nvSpPr>
        <p:spPr bwMode="auto">
          <a:xfrm rot="3518666">
            <a:off x="8100842" y="-1070977"/>
            <a:ext cx="28981" cy="800006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rot="10800000" vert="eaVert" wrap="none" lIns="72567" tIns="36283" rIns="72567" bIns="36283" anchor="ctr"/>
          <a:lstStyle/>
          <a:p>
            <a:pPr algn="ctr" eaLnBrk="0" hangingPunct="0"/>
            <a:endParaRPr lang="zh-CN" altLang="zh-CN" sz="1900" i="1" dirty="0">
              <a:latin typeface="Lucida Sans" panose="020B06020305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08392" y="1135245"/>
            <a:ext cx="42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3645" y="2791429"/>
            <a:ext cx="17907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51881" y="3655525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2"/>
                </a:solidFill>
              </a:rPr>
              <a:t>Chinese  companies  will no longer remain in the hard stage and they are also promoting a culture Chinese  companies  will no longer remain </a:t>
            </a:r>
            <a:endParaRPr lang="en-US" altLang="zh-CN" sz="1000" dirty="0">
              <a:solidFill>
                <a:schemeClr val="tx2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2"/>
                </a:solidFill>
              </a:rPr>
              <a:t>in the hard stage and they are also promoting a culture</a:t>
            </a:r>
            <a:endParaRPr lang="en-US" altLang="zh-CN" sz="1000" dirty="0">
              <a:solidFill>
                <a:schemeClr val="tx2"/>
              </a:solidFill>
            </a:endParaRPr>
          </a:p>
        </p:txBody>
      </p:sp>
      <p:pic>
        <p:nvPicPr>
          <p:cNvPr id="27" name="Picture 20" descr="C:\Documents and Settings\Administrator\桌面\]-02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4440526" y="903485"/>
            <a:ext cx="917633" cy="91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2623375" y="1958652"/>
            <a:ext cx="4057864" cy="436733"/>
            <a:chOff x="3078163" y="3596641"/>
            <a:chExt cx="2865437" cy="308396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078163" y="3596641"/>
              <a:ext cx="2865437" cy="308396"/>
            </a:xfrm>
            <a:prstGeom prst="roundRect">
              <a:avLst>
                <a:gd name="adj" fmla="val 0"/>
              </a:avLst>
            </a:prstGeom>
            <a:solidFill>
              <a:srgbClr val="01243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文本框 5"/>
            <p:cNvSpPr txBox="1"/>
            <p:nvPr/>
          </p:nvSpPr>
          <p:spPr>
            <a:xfrm>
              <a:off x="3810727" y="3609402"/>
              <a:ext cx="1384664" cy="2815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n w="38100">
                    <a:noFill/>
                  </a:ln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集团产业投资部</a:t>
              </a:r>
              <a:endParaRPr lang="zh-CN" altLang="en-US" sz="2000" b="1" dirty="0">
                <a:ln w="38100">
                  <a:noFill/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repeatCount="7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868E-6 1.56863E-6 L -0.78762 0.75294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00" y="376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repeatCount="7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path" presetSubtype="0" repeatCount="7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7971E-6 -1.17647E-6 L -0.86273 0.89755 " pathEditMode="relative" rAng="0" ptsTypes="AA">
                                      <p:cBhvr>
                                        <p:cTn id="11" dur="1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00" y="449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repeatCount="2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9" presetClass="path" presetSubtype="0" repeatCount="7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69019E-6 -5.88235E-7 L -0.60005 0.58628 " pathEditMode="relative" rAng="0" ptsTypes="AA">
                                      <p:cBhvr>
                                        <p:cTn id="16" dur="1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0" y="293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repeatCount="7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9" presetClass="path" presetSubtype="0" repeatCount="7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7927E-7 3.13725E-6 L -1.00648 1.06666 " pathEditMode="relative" rAng="0" ptsTypes="AA">
                                      <p:cBhvr>
                                        <p:cTn id="21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00" y="533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repeatCount="7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Rot by="10800000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任意多边形 39"/>
          <p:cNvSpPr>
            <a:spLocks noChangeArrowheads="1"/>
          </p:cNvSpPr>
          <p:nvPr/>
        </p:nvSpPr>
        <p:spPr bwMode="auto">
          <a:xfrm>
            <a:off x="0" y="1506141"/>
            <a:ext cx="1681163" cy="894159"/>
          </a:xfrm>
          <a:custGeom>
            <a:avLst/>
            <a:gdLst>
              <a:gd name="T0" fmla="*/ 0 w 2242058"/>
              <a:gd name="T1" fmla="*/ 0 h 1191491"/>
              <a:gd name="T2" fmla="*/ 2241550 w 2242058"/>
              <a:gd name="T3" fmla="*/ 0 h 1191491"/>
              <a:gd name="T4" fmla="*/ 2222147 w 2242058"/>
              <a:gd name="T5" fmla="*/ 40310 h 1191491"/>
              <a:gd name="T6" fmla="*/ 2110031 w 2242058"/>
              <a:gd name="T7" fmla="*/ 596107 h 1191491"/>
              <a:gd name="T8" fmla="*/ 2222147 w 2242058"/>
              <a:gd name="T9" fmla="*/ 1151903 h 1191491"/>
              <a:gd name="T10" fmla="*/ 2241549 w 2242058"/>
              <a:gd name="T11" fmla="*/ 1192212 h 1191491"/>
              <a:gd name="T12" fmla="*/ 0 w 2242058"/>
              <a:gd name="T13" fmla="*/ 1192212 h 1191491"/>
              <a:gd name="T14" fmla="*/ 0 w 2242058"/>
              <a:gd name="T15" fmla="*/ 0 h 119149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242058"/>
              <a:gd name="T25" fmla="*/ 0 h 1191491"/>
              <a:gd name="T26" fmla="*/ 2242058 w 2242058"/>
              <a:gd name="T27" fmla="*/ 1191491 h 119149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242058" h="1191491">
                <a:moveTo>
                  <a:pt x="0" y="0"/>
                </a:moveTo>
                <a:lnTo>
                  <a:pt x="2242058" y="0"/>
                </a:lnTo>
                <a:lnTo>
                  <a:pt x="2222651" y="40286"/>
                </a:lnTo>
                <a:cubicBezTo>
                  <a:pt x="2150440" y="211012"/>
                  <a:pt x="2110509" y="398716"/>
                  <a:pt x="2110509" y="595746"/>
                </a:cubicBezTo>
                <a:cubicBezTo>
                  <a:pt x="2110509" y="792776"/>
                  <a:pt x="2150440" y="980480"/>
                  <a:pt x="2222651" y="1151206"/>
                </a:cubicBezTo>
                <a:lnTo>
                  <a:pt x="2242057" y="1191491"/>
                </a:lnTo>
                <a:lnTo>
                  <a:pt x="0" y="11914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42719B"/>
                </a:solidFill>
                <a:bevel/>
              </a14:hiddenLine>
            </a:ext>
          </a:extLst>
        </p:spPr>
        <p:txBody>
          <a:bodyPr lIns="68580" tIns="34290" rIns="68580" bIns="34290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8" name="任意多边形 70"/>
          <p:cNvSpPr>
            <a:spLocks noChangeArrowheads="1"/>
          </p:cNvSpPr>
          <p:nvPr/>
        </p:nvSpPr>
        <p:spPr bwMode="auto">
          <a:xfrm>
            <a:off x="7462520" y="1506220"/>
            <a:ext cx="1710055" cy="894080"/>
          </a:xfrm>
          <a:custGeom>
            <a:avLst/>
            <a:gdLst>
              <a:gd name="T0" fmla="*/ 0 w 2242056"/>
              <a:gd name="T1" fmla="*/ 0 h 1191491"/>
              <a:gd name="T2" fmla="*/ 2241550 w 2242056"/>
              <a:gd name="T3" fmla="*/ 0 h 1191491"/>
              <a:gd name="T4" fmla="*/ 2241550 w 2242056"/>
              <a:gd name="T5" fmla="*/ 1192212 h 1191491"/>
              <a:gd name="T6" fmla="*/ 1 w 2242056"/>
              <a:gd name="T7" fmla="*/ 1192212 h 1191491"/>
              <a:gd name="T8" fmla="*/ 19403 w 2242056"/>
              <a:gd name="T9" fmla="*/ 1151903 h 1191491"/>
              <a:gd name="T10" fmla="*/ 131519 w 2242056"/>
              <a:gd name="T11" fmla="*/ 596107 h 1191491"/>
              <a:gd name="T12" fmla="*/ 19403 w 2242056"/>
              <a:gd name="T13" fmla="*/ 40310 h 1191491"/>
              <a:gd name="T14" fmla="*/ 0 w 2242056"/>
              <a:gd name="T15" fmla="*/ 0 h 119149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242056"/>
              <a:gd name="T25" fmla="*/ 0 h 1191491"/>
              <a:gd name="T26" fmla="*/ 2242056 w 2242056"/>
              <a:gd name="T27" fmla="*/ 1191491 h 119149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242056" h="1191491">
                <a:moveTo>
                  <a:pt x="0" y="0"/>
                </a:moveTo>
                <a:lnTo>
                  <a:pt x="2242056" y="0"/>
                </a:lnTo>
                <a:lnTo>
                  <a:pt x="2242056" y="1191491"/>
                </a:lnTo>
                <a:lnTo>
                  <a:pt x="1" y="1191491"/>
                </a:lnTo>
                <a:lnTo>
                  <a:pt x="19407" y="1151206"/>
                </a:lnTo>
                <a:cubicBezTo>
                  <a:pt x="91618" y="980480"/>
                  <a:pt x="131549" y="792776"/>
                  <a:pt x="131549" y="595746"/>
                </a:cubicBezTo>
                <a:cubicBezTo>
                  <a:pt x="131549" y="398716"/>
                  <a:pt x="91618" y="211012"/>
                  <a:pt x="19407" y="4028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42719B"/>
                </a:solidFill>
                <a:bevel/>
              </a14:hiddenLine>
            </a:ext>
          </a:extLst>
        </p:spPr>
        <p:txBody>
          <a:bodyPr lIns="68580" tIns="34290" rIns="68580" bIns="34290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9" name="Oval 3"/>
          <p:cNvSpPr>
            <a:spLocks noChangeArrowheads="1"/>
          </p:cNvSpPr>
          <p:nvPr/>
        </p:nvSpPr>
        <p:spPr bwMode="auto">
          <a:xfrm>
            <a:off x="1583532" y="883444"/>
            <a:ext cx="2140744" cy="2140744"/>
          </a:xfrm>
          <a:prstGeom prst="ellipse">
            <a:avLst/>
          </a:prstGeom>
          <a:solidFill>
            <a:srgbClr val="FFFFFF">
              <a:alpha val="39999"/>
            </a:srgbClr>
          </a:solidFill>
          <a:ln w="38100">
            <a:solidFill>
              <a:schemeClr val="bg1"/>
            </a:solidFill>
            <a:bevel/>
          </a:ln>
        </p:spPr>
        <p:txBody>
          <a:bodyPr lIns="68580" tIns="34290" rIns="68580" bIns="342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0" name="Oval 4"/>
          <p:cNvSpPr>
            <a:spLocks noChangeArrowheads="1"/>
          </p:cNvSpPr>
          <p:nvPr/>
        </p:nvSpPr>
        <p:spPr bwMode="auto">
          <a:xfrm>
            <a:off x="3501629" y="883444"/>
            <a:ext cx="2140744" cy="2140744"/>
          </a:xfrm>
          <a:prstGeom prst="ellipse">
            <a:avLst/>
          </a:prstGeom>
          <a:solidFill>
            <a:srgbClr val="FFFFFF">
              <a:alpha val="39999"/>
            </a:srgbClr>
          </a:solidFill>
          <a:ln w="38100">
            <a:solidFill>
              <a:schemeClr val="bg1"/>
            </a:solidFill>
            <a:bevel/>
          </a:ln>
        </p:spPr>
        <p:txBody>
          <a:bodyPr lIns="68580" tIns="34290" rIns="68580" bIns="342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5420916" y="883444"/>
            <a:ext cx="2140744" cy="2140744"/>
          </a:xfrm>
          <a:prstGeom prst="ellipse">
            <a:avLst/>
          </a:prstGeom>
          <a:solidFill>
            <a:srgbClr val="FFFFFF">
              <a:alpha val="39999"/>
            </a:srgbClr>
          </a:solidFill>
          <a:ln w="38100">
            <a:solidFill>
              <a:schemeClr val="bg1"/>
            </a:solidFill>
            <a:bevel/>
          </a:ln>
        </p:spPr>
        <p:txBody>
          <a:bodyPr lIns="68580" tIns="34290" rIns="68580" bIns="342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j-ea"/>
              <a:ea typeface="+mj-ea"/>
            </a:endParaRPr>
          </a:p>
        </p:txBody>
      </p:sp>
      <p:grpSp>
        <p:nvGrpSpPr>
          <p:cNvPr id="52" name="Group 24"/>
          <p:cNvGrpSpPr/>
          <p:nvPr/>
        </p:nvGrpSpPr>
        <p:grpSpPr bwMode="auto">
          <a:xfrm>
            <a:off x="4144566" y="1525191"/>
            <a:ext cx="854869" cy="856059"/>
            <a:chOff x="0" y="0"/>
            <a:chExt cx="490538" cy="490538"/>
          </a:xfrm>
        </p:grpSpPr>
        <p:sp>
          <p:nvSpPr>
            <p:cNvPr id="53" name="Freeform 5"/>
            <p:cNvSpPr>
              <a:spLocks noEditPoints="1" noChangeArrowheads="1"/>
            </p:cNvSpPr>
            <p:nvPr/>
          </p:nvSpPr>
          <p:spPr bwMode="auto">
            <a:xfrm>
              <a:off x="0" y="0"/>
              <a:ext cx="490538" cy="490538"/>
            </a:xfrm>
            <a:custGeom>
              <a:avLst/>
              <a:gdLst>
                <a:gd name="T0" fmla="*/ 444550 w 128"/>
                <a:gd name="T1" fmla="*/ 0 h 128"/>
                <a:gd name="T2" fmla="*/ 107305 w 128"/>
                <a:gd name="T3" fmla="*/ 0 h 128"/>
                <a:gd name="T4" fmla="*/ 61317 w 128"/>
                <a:gd name="T5" fmla="*/ 45988 h 128"/>
                <a:gd name="T6" fmla="*/ 61317 w 128"/>
                <a:gd name="T7" fmla="*/ 76647 h 128"/>
                <a:gd name="T8" fmla="*/ 45988 w 128"/>
                <a:gd name="T9" fmla="*/ 76647 h 128"/>
                <a:gd name="T10" fmla="*/ 0 w 128"/>
                <a:gd name="T11" fmla="*/ 122635 h 128"/>
                <a:gd name="T12" fmla="*/ 0 w 128"/>
                <a:gd name="T13" fmla="*/ 429221 h 128"/>
                <a:gd name="T14" fmla="*/ 61317 w 128"/>
                <a:gd name="T15" fmla="*/ 490538 h 128"/>
                <a:gd name="T16" fmla="*/ 429221 w 128"/>
                <a:gd name="T17" fmla="*/ 490538 h 128"/>
                <a:gd name="T18" fmla="*/ 490538 w 128"/>
                <a:gd name="T19" fmla="*/ 429221 h 128"/>
                <a:gd name="T20" fmla="*/ 490538 w 128"/>
                <a:gd name="T21" fmla="*/ 45988 h 128"/>
                <a:gd name="T22" fmla="*/ 444550 w 128"/>
                <a:gd name="T23" fmla="*/ 0 h 128"/>
                <a:gd name="T24" fmla="*/ 459879 w 128"/>
                <a:gd name="T25" fmla="*/ 429221 h 128"/>
                <a:gd name="T26" fmla="*/ 429221 w 128"/>
                <a:gd name="T27" fmla="*/ 459879 h 128"/>
                <a:gd name="T28" fmla="*/ 61317 w 128"/>
                <a:gd name="T29" fmla="*/ 459879 h 128"/>
                <a:gd name="T30" fmla="*/ 30659 w 128"/>
                <a:gd name="T31" fmla="*/ 429221 h 128"/>
                <a:gd name="T32" fmla="*/ 30659 w 128"/>
                <a:gd name="T33" fmla="*/ 122635 h 128"/>
                <a:gd name="T34" fmla="*/ 45988 w 128"/>
                <a:gd name="T35" fmla="*/ 107305 h 128"/>
                <a:gd name="T36" fmla="*/ 61317 w 128"/>
                <a:gd name="T37" fmla="*/ 107305 h 128"/>
                <a:gd name="T38" fmla="*/ 61317 w 128"/>
                <a:gd name="T39" fmla="*/ 413891 h 128"/>
                <a:gd name="T40" fmla="*/ 76647 w 128"/>
                <a:gd name="T41" fmla="*/ 429221 h 128"/>
                <a:gd name="T42" fmla="*/ 91976 w 128"/>
                <a:gd name="T43" fmla="*/ 413891 h 128"/>
                <a:gd name="T44" fmla="*/ 91976 w 128"/>
                <a:gd name="T45" fmla="*/ 45988 h 128"/>
                <a:gd name="T46" fmla="*/ 107305 w 128"/>
                <a:gd name="T47" fmla="*/ 30659 h 128"/>
                <a:gd name="T48" fmla="*/ 444550 w 128"/>
                <a:gd name="T49" fmla="*/ 30659 h 128"/>
                <a:gd name="T50" fmla="*/ 459879 w 128"/>
                <a:gd name="T51" fmla="*/ 45988 h 128"/>
                <a:gd name="T52" fmla="*/ 459879 w 128"/>
                <a:gd name="T53" fmla="*/ 429221 h 1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8"/>
                <a:gd name="T82" fmla="*/ 0 h 128"/>
                <a:gd name="T83" fmla="*/ 128 w 128"/>
                <a:gd name="T84" fmla="*/ 128 h 12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8" h="128">
                  <a:moveTo>
                    <a:pt x="11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16" y="5"/>
                    <a:pt x="16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0" y="25"/>
                    <a:pt x="0" y="3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21" y="128"/>
                    <a:pt x="128" y="121"/>
                    <a:pt x="128" y="1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lose/>
                  <a:moveTo>
                    <a:pt x="120" y="112"/>
                  </a:moveTo>
                  <a:cubicBezTo>
                    <a:pt x="120" y="116"/>
                    <a:pt x="116" y="120"/>
                    <a:pt x="112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0"/>
                    <a:pt x="10" y="28"/>
                    <a:pt x="1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6" y="110"/>
                    <a:pt x="18" y="112"/>
                    <a:pt x="20" y="112"/>
                  </a:cubicBezTo>
                  <a:cubicBezTo>
                    <a:pt x="22" y="112"/>
                    <a:pt x="24" y="110"/>
                    <a:pt x="24" y="10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6" y="8"/>
                    <a:pt x="28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8"/>
                    <a:pt x="120" y="10"/>
                    <a:pt x="120" y="12"/>
                  </a:cubicBezTo>
                  <a:lnTo>
                    <a:pt x="120" y="1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4" name="Freeform 6"/>
            <p:cNvSpPr>
              <a:spLocks noChangeArrowheads="1"/>
            </p:cNvSpPr>
            <p:nvPr/>
          </p:nvSpPr>
          <p:spPr bwMode="auto">
            <a:xfrm>
              <a:off x="290513" y="184150"/>
              <a:ext cx="138113" cy="14288"/>
            </a:xfrm>
            <a:custGeom>
              <a:avLst/>
              <a:gdLst>
                <a:gd name="T0" fmla="*/ 7673 w 36"/>
                <a:gd name="T1" fmla="*/ 14288 h 4"/>
                <a:gd name="T2" fmla="*/ 130440 w 36"/>
                <a:gd name="T3" fmla="*/ 14288 h 4"/>
                <a:gd name="T4" fmla="*/ 138113 w 36"/>
                <a:gd name="T5" fmla="*/ 7144 h 4"/>
                <a:gd name="T6" fmla="*/ 130440 w 36"/>
                <a:gd name="T7" fmla="*/ 0 h 4"/>
                <a:gd name="T8" fmla="*/ 7673 w 36"/>
                <a:gd name="T9" fmla="*/ 0 h 4"/>
                <a:gd name="T10" fmla="*/ 0 w 36"/>
                <a:gd name="T11" fmla="*/ 7144 h 4"/>
                <a:gd name="T12" fmla="*/ 7673 w 36"/>
                <a:gd name="T13" fmla="*/ 14288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4"/>
                <a:gd name="T23" fmla="*/ 36 w 36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5" name="Freeform 7"/>
            <p:cNvSpPr>
              <a:spLocks noChangeArrowheads="1"/>
            </p:cNvSpPr>
            <p:nvPr/>
          </p:nvSpPr>
          <p:spPr bwMode="auto">
            <a:xfrm>
              <a:off x="290513" y="138112"/>
              <a:ext cx="138113" cy="14288"/>
            </a:xfrm>
            <a:custGeom>
              <a:avLst/>
              <a:gdLst>
                <a:gd name="T0" fmla="*/ 7673 w 36"/>
                <a:gd name="T1" fmla="*/ 14288 h 4"/>
                <a:gd name="T2" fmla="*/ 130440 w 36"/>
                <a:gd name="T3" fmla="*/ 14288 h 4"/>
                <a:gd name="T4" fmla="*/ 138113 w 36"/>
                <a:gd name="T5" fmla="*/ 7144 h 4"/>
                <a:gd name="T6" fmla="*/ 130440 w 36"/>
                <a:gd name="T7" fmla="*/ 0 h 4"/>
                <a:gd name="T8" fmla="*/ 7673 w 36"/>
                <a:gd name="T9" fmla="*/ 0 h 4"/>
                <a:gd name="T10" fmla="*/ 0 w 36"/>
                <a:gd name="T11" fmla="*/ 7144 h 4"/>
                <a:gd name="T12" fmla="*/ 7673 w 36"/>
                <a:gd name="T13" fmla="*/ 14288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4"/>
                <a:gd name="T23" fmla="*/ 36 w 36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6" name="Freeform 8"/>
            <p:cNvSpPr>
              <a:spLocks noChangeArrowheads="1"/>
            </p:cNvSpPr>
            <p:nvPr/>
          </p:nvSpPr>
          <p:spPr bwMode="auto">
            <a:xfrm>
              <a:off x="290513" y="92075"/>
              <a:ext cx="138113" cy="14288"/>
            </a:xfrm>
            <a:custGeom>
              <a:avLst/>
              <a:gdLst>
                <a:gd name="T0" fmla="*/ 7673 w 36"/>
                <a:gd name="T1" fmla="*/ 14288 h 4"/>
                <a:gd name="T2" fmla="*/ 130440 w 36"/>
                <a:gd name="T3" fmla="*/ 14288 h 4"/>
                <a:gd name="T4" fmla="*/ 138113 w 36"/>
                <a:gd name="T5" fmla="*/ 7144 h 4"/>
                <a:gd name="T6" fmla="*/ 130440 w 36"/>
                <a:gd name="T7" fmla="*/ 0 h 4"/>
                <a:gd name="T8" fmla="*/ 7673 w 36"/>
                <a:gd name="T9" fmla="*/ 0 h 4"/>
                <a:gd name="T10" fmla="*/ 0 w 36"/>
                <a:gd name="T11" fmla="*/ 7144 h 4"/>
                <a:gd name="T12" fmla="*/ 7673 w 36"/>
                <a:gd name="T13" fmla="*/ 14288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4"/>
                <a:gd name="T23" fmla="*/ 36 w 36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22238" y="414337"/>
              <a:ext cx="138113" cy="14288"/>
            </a:xfrm>
            <a:custGeom>
              <a:avLst/>
              <a:gdLst>
                <a:gd name="T0" fmla="*/ 130440 w 36"/>
                <a:gd name="T1" fmla="*/ 0 h 4"/>
                <a:gd name="T2" fmla="*/ 7673 w 36"/>
                <a:gd name="T3" fmla="*/ 0 h 4"/>
                <a:gd name="T4" fmla="*/ 0 w 36"/>
                <a:gd name="T5" fmla="*/ 7144 h 4"/>
                <a:gd name="T6" fmla="*/ 7673 w 36"/>
                <a:gd name="T7" fmla="*/ 14288 h 4"/>
                <a:gd name="T8" fmla="*/ 130440 w 36"/>
                <a:gd name="T9" fmla="*/ 14288 h 4"/>
                <a:gd name="T10" fmla="*/ 138113 w 36"/>
                <a:gd name="T11" fmla="*/ 7144 h 4"/>
                <a:gd name="T12" fmla="*/ 130440 w 36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4"/>
                <a:gd name="T23" fmla="*/ 36 w 36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8" name="Freeform 10"/>
            <p:cNvSpPr>
              <a:spLocks noChangeArrowheads="1"/>
            </p:cNvSpPr>
            <p:nvPr/>
          </p:nvSpPr>
          <p:spPr bwMode="auto">
            <a:xfrm>
              <a:off x="122238" y="368300"/>
              <a:ext cx="138113" cy="14288"/>
            </a:xfrm>
            <a:custGeom>
              <a:avLst/>
              <a:gdLst>
                <a:gd name="T0" fmla="*/ 130440 w 36"/>
                <a:gd name="T1" fmla="*/ 0 h 4"/>
                <a:gd name="T2" fmla="*/ 7673 w 36"/>
                <a:gd name="T3" fmla="*/ 0 h 4"/>
                <a:gd name="T4" fmla="*/ 0 w 36"/>
                <a:gd name="T5" fmla="*/ 7144 h 4"/>
                <a:gd name="T6" fmla="*/ 7673 w 36"/>
                <a:gd name="T7" fmla="*/ 14288 h 4"/>
                <a:gd name="T8" fmla="*/ 130440 w 36"/>
                <a:gd name="T9" fmla="*/ 14288 h 4"/>
                <a:gd name="T10" fmla="*/ 138113 w 36"/>
                <a:gd name="T11" fmla="*/ 7144 h 4"/>
                <a:gd name="T12" fmla="*/ 130440 w 36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4"/>
                <a:gd name="T23" fmla="*/ 36 w 36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9" name="Freeform 11"/>
            <p:cNvSpPr>
              <a:spLocks noChangeArrowheads="1"/>
            </p:cNvSpPr>
            <p:nvPr/>
          </p:nvSpPr>
          <p:spPr bwMode="auto">
            <a:xfrm>
              <a:off x="122238" y="322262"/>
              <a:ext cx="138113" cy="14288"/>
            </a:xfrm>
            <a:custGeom>
              <a:avLst/>
              <a:gdLst>
                <a:gd name="T0" fmla="*/ 130440 w 36"/>
                <a:gd name="T1" fmla="*/ 0 h 4"/>
                <a:gd name="T2" fmla="*/ 7673 w 36"/>
                <a:gd name="T3" fmla="*/ 0 h 4"/>
                <a:gd name="T4" fmla="*/ 0 w 36"/>
                <a:gd name="T5" fmla="*/ 7144 h 4"/>
                <a:gd name="T6" fmla="*/ 7673 w 36"/>
                <a:gd name="T7" fmla="*/ 14288 h 4"/>
                <a:gd name="T8" fmla="*/ 130440 w 36"/>
                <a:gd name="T9" fmla="*/ 14288 h 4"/>
                <a:gd name="T10" fmla="*/ 138113 w 36"/>
                <a:gd name="T11" fmla="*/ 7144 h 4"/>
                <a:gd name="T12" fmla="*/ 130440 w 36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4"/>
                <a:gd name="T23" fmla="*/ 36 w 36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0" name="Freeform 12"/>
            <p:cNvSpPr>
              <a:spLocks noChangeArrowheads="1"/>
            </p:cNvSpPr>
            <p:nvPr/>
          </p:nvSpPr>
          <p:spPr bwMode="auto">
            <a:xfrm>
              <a:off x="290513" y="414337"/>
              <a:ext cx="138113" cy="14288"/>
            </a:xfrm>
            <a:custGeom>
              <a:avLst/>
              <a:gdLst>
                <a:gd name="T0" fmla="*/ 130440 w 36"/>
                <a:gd name="T1" fmla="*/ 0 h 4"/>
                <a:gd name="T2" fmla="*/ 7673 w 36"/>
                <a:gd name="T3" fmla="*/ 0 h 4"/>
                <a:gd name="T4" fmla="*/ 0 w 36"/>
                <a:gd name="T5" fmla="*/ 7144 h 4"/>
                <a:gd name="T6" fmla="*/ 7673 w 36"/>
                <a:gd name="T7" fmla="*/ 14288 h 4"/>
                <a:gd name="T8" fmla="*/ 130440 w 36"/>
                <a:gd name="T9" fmla="*/ 14288 h 4"/>
                <a:gd name="T10" fmla="*/ 138113 w 36"/>
                <a:gd name="T11" fmla="*/ 7144 h 4"/>
                <a:gd name="T12" fmla="*/ 130440 w 36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4"/>
                <a:gd name="T23" fmla="*/ 36 w 36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1" name="Freeform 13"/>
            <p:cNvSpPr>
              <a:spLocks noChangeArrowheads="1"/>
            </p:cNvSpPr>
            <p:nvPr/>
          </p:nvSpPr>
          <p:spPr bwMode="auto">
            <a:xfrm>
              <a:off x="290513" y="368300"/>
              <a:ext cx="138113" cy="14288"/>
            </a:xfrm>
            <a:custGeom>
              <a:avLst/>
              <a:gdLst>
                <a:gd name="T0" fmla="*/ 130440 w 36"/>
                <a:gd name="T1" fmla="*/ 0 h 4"/>
                <a:gd name="T2" fmla="*/ 7673 w 36"/>
                <a:gd name="T3" fmla="*/ 0 h 4"/>
                <a:gd name="T4" fmla="*/ 0 w 36"/>
                <a:gd name="T5" fmla="*/ 7144 h 4"/>
                <a:gd name="T6" fmla="*/ 7673 w 36"/>
                <a:gd name="T7" fmla="*/ 14288 h 4"/>
                <a:gd name="T8" fmla="*/ 130440 w 36"/>
                <a:gd name="T9" fmla="*/ 14288 h 4"/>
                <a:gd name="T10" fmla="*/ 138113 w 36"/>
                <a:gd name="T11" fmla="*/ 7144 h 4"/>
                <a:gd name="T12" fmla="*/ 130440 w 36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4"/>
                <a:gd name="T23" fmla="*/ 36 w 36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2" name="Freeform 14"/>
            <p:cNvSpPr>
              <a:spLocks noChangeArrowheads="1"/>
            </p:cNvSpPr>
            <p:nvPr/>
          </p:nvSpPr>
          <p:spPr bwMode="auto">
            <a:xfrm>
              <a:off x="290513" y="322262"/>
              <a:ext cx="138113" cy="14288"/>
            </a:xfrm>
            <a:custGeom>
              <a:avLst/>
              <a:gdLst>
                <a:gd name="T0" fmla="*/ 130440 w 36"/>
                <a:gd name="T1" fmla="*/ 0 h 4"/>
                <a:gd name="T2" fmla="*/ 7673 w 36"/>
                <a:gd name="T3" fmla="*/ 0 h 4"/>
                <a:gd name="T4" fmla="*/ 0 w 36"/>
                <a:gd name="T5" fmla="*/ 7144 h 4"/>
                <a:gd name="T6" fmla="*/ 7673 w 36"/>
                <a:gd name="T7" fmla="*/ 14288 h 4"/>
                <a:gd name="T8" fmla="*/ 130440 w 36"/>
                <a:gd name="T9" fmla="*/ 14288 h 4"/>
                <a:gd name="T10" fmla="*/ 138113 w 36"/>
                <a:gd name="T11" fmla="*/ 7144 h 4"/>
                <a:gd name="T12" fmla="*/ 130440 w 36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4"/>
                <a:gd name="T23" fmla="*/ 36 w 36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3" name="Freeform 15"/>
            <p:cNvSpPr>
              <a:spLocks noChangeArrowheads="1"/>
            </p:cNvSpPr>
            <p:nvPr/>
          </p:nvSpPr>
          <p:spPr bwMode="auto">
            <a:xfrm>
              <a:off x="122238" y="230187"/>
              <a:ext cx="306388" cy="14288"/>
            </a:xfrm>
            <a:custGeom>
              <a:avLst/>
              <a:gdLst>
                <a:gd name="T0" fmla="*/ 298728 w 80"/>
                <a:gd name="T1" fmla="*/ 0 h 4"/>
                <a:gd name="T2" fmla="*/ 7660 w 80"/>
                <a:gd name="T3" fmla="*/ 0 h 4"/>
                <a:gd name="T4" fmla="*/ 0 w 80"/>
                <a:gd name="T5" fmla="*/ 7144 h 4"/>
                <a:gd name="T6" fmla="*/ 7660 w 80"/>
                <a:gd name="T7" fmla="*/ 14288 h 4"/>
                <a:gd name="T8" fmla="*/ 298728 w 80"/>
                <a:gd name="T9" fmla="*/ 14288 h 4"/>
                <a:gd name="T10" fmla="*/ 306388 w 80"/>
                <a:gd name="T11" fmla="*/ 7144 h 4"/>
                <a:gd name="T12" fmla="*/ 298728 w 80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4"/>
                <a:gd name="T23" fmla="*/ 80 w 80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4" name="Freeform 16"/>
            <p:cNvSpPr>
              <a:spLocks noChangeArrowheads="1"/>
            </p:cNvSpPr>
            <p:nvPr/>
          </p:nvSpPr>
          <p:spPr bwMode="auto">
            <a:xfrm>
              <a:off x="122238" y="276225"/>
              <a:ext cx="306388" cy="14288"/>
            </a:xfrm>
            <a:custGeom>
              <a:avLst/>
              <a:gdLst>
                <a:gd name="T0" fmla="*/ 298728 w 80"/>
                <a:gd name="T1" fmla="*/ 0 h 4"/>
                <a:gd name="T2" fmla="*/ 7660 w 80"/>
                <a:gd name="T3" fmla="*/ 0 h 4"/>
                <a:gd name="T4" fmla="*/ 0 w 80"/>
                <a:gd name="T5" fmla="*/ 7144 h 4"/>
                <a:gd name="T6" fmla="*/ 7660 w 80"/>
                <a:gd name="T7" fmla="*/ 14288 h 4"/>
                <a:gd name="T8" fmla="*/ 298728 w 80"/>
                <a:gd name="T9" fmla="*/ 14288 h 4"/>
                <a:gd name="T10" fmla="*/ 306388 w 80"/>
                <a:gd name="T11" fmla="*/ 7144 h 4"/>
                <a:gd name="T12" fmla="*/ 298728 w 80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4"/>
                <a:gd name="T23" fmla="*/ 80 w 80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5" name="Freeform 17"/>
            <p:cNvSpPr>
              <a:spLocks noEditPoints="1" noChangeArrowheads="1"/>
            </p:cNvSpPr>
            <p:nvPr/>
          </p:nvSpPr>
          <p:spPr bwMode="auto">
            <a:xfrm>
              <a:off x="122238" y="60325"/>
              <a:ext cx="138113" cy="138113"/>
            </a:xfrm>
            <a:custGeom>
              <a:avLst/>
              <a:gdLst>
                <a:gd name="T0" fmla="*/ 15346 w 36"/>
                <a:gd name="T1" fmla="*/ 138113 h 36"/>
                <a:gd name="T2" fmla="*/ 122767 w 36"/>
                <a:gd name="T3" fmla="*/ 138113 h 36"/>
                <a:gd name="T4" fmla="*/ 138113 w 36"/>
                <a:gd name="T5" fmla="*/ 122767 h 36"/>
                <a:gd name="T6" fmla="*/ 138113 w 36"/>
                <a:gd name="T7" fmla="*/ 15346 h 36"/>
                <a:gd name="T8" fmla="*/ 122767 w 36"/>
                <a:gd name="T9" fmla="*/ 0 h 36"/>
                <a:gd name="T10" fmla="*/ 15346 w 36"/>
                <a:gd name="T11" fmla="*/ 0 h 36"/>
                <a:gd name="T12" fmla="*/ 0 w 36"/>
                <a:gd name="T13" fmla="*/ 15346 h 36"/>
                <a:gd name="T14" fmla="*/ 0 w 36"/>
                <a:gd name="T15" fmla="*/ 122767 h 36"/>
                <a:gd name="T16" fmla="*/ 15346 w 36"/>
                <a:gd name="T17" fmla="*/ 138113 h 36"/>
                <a:gd name="T18" fmla="*/ 30692 w 36"/>
                <a:gd name="T19" fmla="*/ 30692 h 36"/>
                <a:gd name="T20" fmla="*/ 107421 w 36"/>
                <a:gd name="T21" fmla="*/ 30692 h 36"/>
                <a:gd name="T22" fmla="*/ 107421 w 36"/>
                <a:gd name="T23" fmla="*/ 107421 h 36"/>
                <a:gd name="T24" fmla="*/ 30692 w 36"/>
                <a:gd name="T25" fmla="*/ 107421 h 36"/>
                <a:gd name="T26" fmla="*/ 30692 w 36"/>
                <a:gd name="T27" fmla="*/ 30692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"/>
                <a:gd name="T43" fmla="*/ 0 h 36"/>
                <a:gd name="T44" fmla="*/ 36 w 36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" h="36">
                  <a:moveTo>
                    <a:pt x="4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4" y="36"/>
                    <a:pt x="36" y="34"/>
                    <a:pt x="36" y="3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lose/>
                  <a:moveTo>
                    <a:pt x="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66" name="Freeform 26"/>
          <p:cNvSpPr>
            <a:spLocks noEditPoints="1" noChangeArrowheads="1"/>
          </p:cNvSpPr>
          <p:nvPr/>
        </p:nvSpPr>
        <p:spPr bwMode="auto">
          <a:xfrm>
            <a:off x="6062663" y="1458516"/>
            <a:ext cx="973931" cy="937022"/>
          </a:xfrm>
          <a:custGeom>
            <a:avLst/>
            <a:gdLst>
              <a:gd name="T0" fmla="*/ 924743 w 132"/>
              <a:gd name="T1" fmla="*/ 0 h 128"/>
              <a:gd name="T2" fmla="*/ 550911 w 132"/>
              <a:gd name="T3" fmla="*/ 263537 h 128"/>
              <a:gd name="T4" fmla="*/ 541073 w 132"/>
              <a:gd name="T5" fmla="*/ 263537 h 128"/>
              <a:gd name="T6" fmla="*/ 137728 w 132"/>
              <a:gd name="T7" fmla="*/ 673484 h 128"/>
              <a:gd name="T8" fmla="*/ 9838 w 132"/>
              <a:gd name="T9" fmla="*/ 1073670 h 128"/>
              <a:gd name="T10" fmla="*/ 137728 w 132"/>
              <a:gd name="T11" fmla="*/ 1249362 h 128"/>
              <a:gd name="T12" fmla="*/ 521398 w 132"/>
              <a:gd name="T13" fmla="*/ 1151756 h 128"/>
              <a:gd name="T14" fmla="*/ 1180523 w 132"/>
              <a:gd name="T15" fmla="*/ 517314 h 128"/>
              <a:gd name="T16" fmla="*/ 629612 w 132"/>
              <a:gd name="T17" fmla="*/ 927261 h 128"/>
              <a:gd name="T18" fmla="*/ 973931 w 132"/>
              <a:gd name="T19" fmla="*/ 458750 h 128"/>
              <a:gd name="T20" fmla="*/ 934580 w 132"/>
              <a:gd name="T21" fmla="*/ 653963 h 128"/>
              <a:gd name="T22" fmla="*/ 629612 w 132"/>
              <a:gd name="T23" fmla="*/ 956543 h 128"/>
              <a:gd name="T24" fmla="*/ 580424 w 132"/>
              <a:gd name="T25" fmla="*/ 790612 h 128"/>
              <a:gd name="T26" fmla="*/ 452534 w 132"/>
              <a:gd name="T27" fmla="*/ 663724 h 128"/>
              <a:gd name="T28" fmla="*/ 905067 w 132"/>
              <a:gd name="T29" fmla="*/ 351383 h 128"/>
              <a:gd name="T30" fmla="*/ 580424 w 132"/>
              <a:gd name="T31" fmla="*/ 790612 h 128"/>
              <a:gd name="T32" fmla="*/ 295131 w 132"/>
              <a:gd name="T33" fmla="*/ 624681 h 128"/>
              <a:gd name="T34" fmla="*/ 787015 w 132"/>
              <a:gd name="T35" fmla="*/ 283059 h 128"/>
              <a:gd name="T36" fmla="*/ 167241 w 132"/>
              <a:gd name="T37" fmla="*/ 1161516 h 128"/>
              <a:gd name="T38" fmla="*/ 78702 w 132"/>
              <a:gd name="T39" fmla="*/ 1112713 h 128"/>
              <a:gd name="T40" fmla="*/ 127890 w 132"/>
              <a:gd name="T41" fmla="*/ 937022 h 128"/>
              <a:gd name="T42" fmla="*/ 314806 w 132"/>
              <a:gd name="T43" fmla="*/ 1132234 h 128"/>
              <a:gd name="T44" fmla="*/ 344319 w 132"/>
              <a:gd name="T45" fmla="*/ 1122474 h 128"/>
              <a:gd name="T46" fmla="*/ 137728 w 132"/>
              <a:gd name="T47" fmla="*/ 897979 h 128"/>
              <a:gd name="T48" fmla="*/ 186916 w 132"/>
              <a:gd name="T49" fmla="*/ 732048 h 128"/>
              <a:gd name="T50" fmla="*/ 511560 w 132"/>
              <a:gd name="T51" fmla="*/ 1073670 h 128"/>
              <a:gd name="T52" fmla="*/ 344319 w 132"/>
              <a:gd name="T53" fmla="*/ 1122474 h 128"/>
              <a:gd name="T54" fmla="*/ 1062470 w 132"/>
              <a:gd name="T55" fmla="*/ 527075 h 128"/>
              <a:gd name="T56" fmla="*/ 964094 w 132"/>
              <a:gd name="T57" fmla="*/ 292819 h 128"/>
              <a:gd name="T58" fmla="*/ 796853 w 132"/>
              <a:gd name="T59" fmla="*/ 126888 h 128"/>
              <a:gd name="T60" fmla="*/ 1101821 w 132"/>
              <a:gd name="T61" fmla="*/ 156170 h 128"/>
              <a:gd name="T62" fmla="*/ 1131334 w 132"/>
              <a:gd name="T63" fmla="*/ 458750 h 12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32"/>
              <a:gd name="T97" fmla="*/ 0 h 128"/>
              <a:gd name="T98" fmla="*/ 132 w 132"/>
              <a:gd name="T99" fmla="*/ 128 h 12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67" name="Group 82"/>
          <p:cNvGrpSpPr/>
          <p:nvPr/>
        </p:nvGrpSpPr>
        <p:grpSpPr bwMode="auto">
          <a:xfrm>
            <a:off x="2271713" y="1518048"/>
            <a:ext cx="763191" cy="869156"/>
            <a:chOff x="0" y="0"/>
            <a:chExt cx="1017588" cy="1158875"/>
          </a:xfrm>
        </p:grpSpPr>
        <p:sp>
          <p:nvSpPr>
            <p:cNvPr id="68" name="Freeform 35"/>
            <p:cNvSpPr>
              <a:spLocks noEditPoints="1" noChangeArrowheads="1"/>
            </p:cNvSpPr>
            <p:nvPr/>
          </p:nvSpPr>
          <p:spPr bwMode="auto">
            <a:xfrm>
              <a:off x="0" y="0"/>
              <a:ext cx="1017588" cy="1158875"/>
            </a:xfrm>
            <a:custGeom>
              <a:avLst/>
              <a:gdLst>
                <a:gd name="T0" fmla="*/ 508794 w 112"/>
                <a:gd name="T1" fmla="*/ 0 h 128"/>
                <a:gd name="T2" fmla="*/ 0 w 112"/>
                <a:gd name="T3" fmla="*/ 235396 h 128"/>
                <a:gd name="T4" fmla="*/ 0 w 112"/>
                <a:gd name="T5" fmla="*/ 923479 h 128"/>
                <a:gd name="T6" fmla="*/ 508794 w 112"/>
                <a:gd name="T7" fmla="*/ 1158875 h 128"/>
                <a:gd name="T8" fmla="*/ 1017588 w 112"/>
                <a:gd name="T9" fmla="*/ 923479 h 128"/>
                <a:gd name="T10" fmla="*/ 1017588 w 112"/>
                <a:gd name="T11" fmla="*/ 235396 h 128"/>
                <a:gd name="T12" fmla="*/ 508794 w 112"/>
                <a:gd name="T13" fmla="*/ 0 h 128"/>
                <a:gd name="T14" fmla="*/ 944903 w 112"/>
                <a:gd name="T15" fmla="*/ 923479 h 128"/>
                <a:gd name="T16" fmla="*/ 508794 w 112"/>
                <a:gd name="T17" fmla="*/ 1086445 h 128"/>
                <a:gd name="T18" fmla="*/ 72685 w 112"/>
                <a:gd name="T19" fmla="*/ 923479 h 128"/>
                <a:gd name="T20" fmla="*/ 72685 w 112"/>
                <a:gd name="T21" fmla="*/ 787673 h 128"/>
                <a:gd name="T22" fmla="*/ 508794 w 112"/>
                <a:gd name="T23" fmla="*/ 905371 h 128"/>
                <a:gd name="T24" fmla="*/ 944903 w 112"/>
                <a:gd name="T25" fmla="*/ 787673 h 128"/>
                <a:gd name="T26" fmla="*/ 944903 w 112"/>
                <a:gd name="T27" fmla="*/ 923479 h 128"/>
                <a:gd name="T28" fmla="*/ 944903 w 112"/>
                <a:gd name="T29" fmla="*/ 706189 h 128"/>
                <a:gd name="T30" fmla="*/ 944903 w 112"/>
                <a:gd name="T31" fmla="*/ 706189 h 128"/>
                <a:gd name="T32" fmla="*/ 944903 w 112"/>
                <a:gd name="T33" fmla="*/ 706189 h 128"/>
                <a:gd name="T34" fmla="*/ 508794 w 112"/>
                <a:gd name="T35" fmla="*/ 869156 h 128"/>
                <a:gd name="T36" fmla="*/ 72685 w 112"/>
                <a:gd name="T37" fmla="*/ 706189 h 128"/>
                <a:gd name="T38" fmla="*/ 72685 w 112"/>
                <a:gd name="T39" fmla="*/ 706189 h 128"/>
                <a:gd name="T40" fmla="*/ 72685 w 112"/>
                <a:gd name="T41" fmla="*/ 706189 h 128"/>
                <a:gd name="T42" fmla="*/ 72685 w 112"/>
                <a:gd name="T43" fmla="*/ 570384 h 128"/>
                <a:gd name="T44" fmla="*/ 508794 w 112"/>
                <a:gd name="T45" fmla="*/ 688082 h 128"/>
                <a:gd name="T46" fmla="*/ 944903 w 112"/>
                <a:gd name="T47" fmla="*/ 570384 h 128"/>
                <a:gd name="T48" fmla="*/ 944903 w 112"/>
                <a:gd name="T49" fmla="*/ 706189 h 128"/>
                <a:gd name="T50" fmla="*/ 944903 w 112"/>
                <a:gd name="T51" fmla="*/ 488900 h 128"/>
                <a:gd name="T52" fmla="*/ 944903 w 112"/>
                <a:gd name="T53" fmla="*/ 488900 h 128"/>
                <a:gd name="T54" fmla="*/ 944903 w 112"/>
                <a:gd name="T55" fmla="*/ 488900 h 128"/>
                <a:gd name="T56" fmla="*/ 508794 w 112"/>
                <a:gd name="T57" fmla="*/ 651867 h 128"/>
                <a:gd name="T58" fmla="*/ 72685 w 112"/>
                <a:gd name="T59" fmla="*/ 488900 h 128"/>
                <a:gd name="T60" fmla="*/ 72685 w 112"/>
                <a:gd name="T61" fmla="*/ 488900 h 128"/>
                <a:gd name="T62" fmla="*/ 72685 w 112"/>
                <a:gd name="T63" fmla="*/ 488900 h 128"/>
                <a:gd name="T64" fmla="*/ 72685 w 112"/>
                <a:gd name="T65" fmla="*/ 362148 h 128"/>
                <a:gd name="T66" fmla="*/ 508794 w 112"/>
                <a:gd name="T67" fmla="*/ 470793 h 128"/>
                <a:gd name="T68" fmla="*/ 944903 w 112"/>
                <a:gd name="T69" fmla="*/ 362148 h 128"/>
                <a:gd name="T70" fmla="*/ 944903 w 112"/>
                <a:gd name="T71" fmla="*/ 488900 h 128"/>
                <a:gd name="T72" fmla="*/ 508794 w 112"/>
                <a:gd name="T73" fmla="*/ 398363 h 128"/>
                <a:gd name="T74" fmla="*/ 72685 w 112"/>
                <a:gd name="T75" fmla="*/ 235396 h 128"/>
                <a:gd name="T76" fmla="*/ 508794 w 112"/>
                <a:gd name="T77" fmla="*/ 72430 h 128"/>
                <a:gd name="T78" fmla="*/ 944903 w 112"/>
                <a:gd name="T79" fmla="*/ 235396 h 128"/>
                <a:gd name="T80" fmla="*/ 508794 w 112"/>
                <a:gd name="T81" fmla="*/ 398363 h 1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2"/>
                <a:gd name="T124" fmla="*/ 0 h 128"/>
                <a:gd name="T125" fmla="*/ 112 w 112"/>
                <a:gd name="T126" fmla="*/ 128 h 12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2" h="128">
                  <a:moveTo>
                    <a:pt x="56" y="0"/>
                  </a:moveTo>
                  <a:cubicBezTo>
                    <a:pt x="29" y="0"/>
                    <a:pt x="0" y="8"/>
                    <a:pt x="0" y="2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20"/>
                    <a:pt x="29" y="128"/>
                    <a:pt x="56" y="128"/>
                  </a:cubicBezTo>
                  <a:cubicBezTo>
                    <a:pt x="83" y="128"/>
                    <a:pt x="112" y="120"/>
                    <a:pt x="112" y="102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2" y="8"/>
                    <a:pt x="83" y="0"/>
                    <a:pt x="56" y="0"/>
                  </a:cubicBezTo>
                  <a:close/>
                  <a:moveTo>
                    <a:pt x="104" y="102"/>
                  </a:moveTo>
                  <a:cubicBezTo>
                    <a:pt x="104" y="112"/>
                    <a:pt x="83" y="120"/>
                    <a:pt x="56" y="120"/>
                  </a:cubicBezTo>
                  <a:cubicBezTo>
                    <a:pt x="29" y="120"/>
                    <a:pt x="8" y="112"/>
                    <a:pt x="8" y="102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16" y="96"/>
                    <a:pt x="36" y="100"/>
                    <a:pt x="56" y="100"/>
                  </a:cubicBezTo>
                  <a:cubicBezTo>
                    <a:pt x="76" y="100"/>
                    <a:pt x="96" y="96"/>
                    <a:pt x="104" y="87"/>
                  </a:cubicBezTo>
                  <a:lnTo>
                    <a:pt x="104" y="102"/>
                  </a:lnTo>
                  <a:close/>
                  <a:moveTo>
                    <a:pt x="104" y="78"/>
                  </a:moveTo>
                  <a:cubicBezTo>
                    <a:pt x="104" y="78"/>
                    <a:pt x="104" y="78"/>
                    <a:pt x="104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4" y="88"/>
                    <a:pt x="83" y="96"/>
                    <a:pt x="56" y="96"/>
                  </a:cubicBezTo>
                  <a:cubicBezTo>
                    <a:pt x="29" y="96"/>
                    <a:pt x="8" y="8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6" y="72"/>
                    <a:pt x="36" y="76"/>
                    <a:pt x="56" y="76"/>
                  </a:cubicBezTo>
                  <a:cubicBezTo>
                    <a:pt x="76" y="76"/>
                    <a:pt x="96" y="72"/>
                    <a:pt x="104" y="63"/>
                  </a:cubicBezTo>
                  <a:lnTo>
                    <a:pt x="104" y="78"/>
                  </a:lnTo>
                  <a:close/>
                  <a:moveTo>
                    <a:pt x="104" y="54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64"/>
                    <a:pt x="83" y="72"/>
                    <a:pt x="56" y="72"/>
                  </a:cubicBezTo>
                  <a:cubicBezTo>
                    <a:pt x="29" y="72"/>
                    <a:pt x="8" y="6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18" y="48"/>
                    <a:pt x="38" y="52"/>
                    <a:pt x="56" y="52"/>
                  </a:cubicBezTo>
                  <a:cubicBezTo>
                    <a:pt x="74" y="52"/>
                    <a:pt x="94" y="48"/>
                    <a:pt x="104" y="40"/>
                  </a:cubicBezTo>
                  <a:lnTo>
                    <a:pt x="104" y="54"/>
                  </a:lnTo>
                  <a:close/>
                  <a:moveTo>
                    <a:pt x="56" y="44"/>
                  </a:moveTo>
                  <a:cubicBezTo>
                    <a:pt x="29" y="44"/>
                    <a:pt x="8" y="36"/>
                    <a:pt x="8" y="26"/>
                  </a:cubicBezTo>
                  <a:cubicBezTo>
                    <a:pt x="8" y="16"/>
                    <a:pt x="29" y="8"/>
                    <a:pt x="56" y="8"/>
                  </a:cubicBezTo>
                  <a:cubicBezTo>
                    <a:pt x="83" y="8"/>
                    <a:pt x="104" y="16"/>
                    <a:pt x="104" y="26"/>
                  </a:cubicBezTo>
                  <a:cubicBezTo>
                    <a:pt x="104" y="36"/>
                    <a:pt x="83" y="44"/>
                    <a:pt x="5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800100" y="904875"/>
              <a:ext cx="71438" cy="73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800100" y="687388"/>
              <a:ext cx="71438" cy="73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800100" y="471488"/>
              <a:ext cx="71438" cy="714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</p:grpSp>
      <p:sp>
        <p:nvSpPr>
          <p:cNvPr id="72" name="矩形 143"/>
          <p:cNvSpPr>
            <a:spLocks noChangeArrowheads="1"/>
          </p:cNvSpPr>
          <p:nvPr/>
        </p:nvSpPr>
        <p:spPr bwMode="auto">
          <a:xfrm>
            <a:off x="1822729" y="3131344"/>
            <a:ext cx="1659890" cy="80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康利达装饰</a:t>
            </a: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  <a:p>
            <a:pPr algn="ctr" eaLnBrk="1" hangingPunct="1"/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市值管理</a:t>
            </a: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73" name="矩形 47"/>
          <p:cNvSpPr>
            <a:spLocks noChangeArrowheads="1"/>
          </p:cNvSpPr>
          <p:nvPr/>
        </p:nvSpPr>
        <p:spPr bwMode="auto">
          <a:xfrm>
            <a:off x="1856185" y="3919696"/>
            <a:ext cx="1593056" cy="89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年内完成一次定增，定增价格不低于</a:t>
            </a:r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</a:t>
            </a:r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145"/>
          <p:cNvSpPr>
            <a:spLocks noChangeArrowheads="1"/>
          </p:cNvSpPr>
          <p:nvPr/>
        </p:nvSpPr>
        <p:spPr bwMode="auto">
          <a:xfrm>
            <a:off x="3754121" y="3131344"/>
            <a:ext cx="1659890" cy="80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并购净利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润贡献管理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75" name="矩形 47"/>
          <p:cNvSpPr>
            <a:spLocks noChangeArrowheads="1"/>
          </p:cNvSpPr>
          <p:nvPr/>
        </p:nvSpPr>
        <p:spPr bwMode="auto">
          <a:xfrm>
            <a:off x="3787538" y="3936841"/>
            <a:ext cx="1593056" cy="89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年内完成并购标的企业的当年净利润额为1000万元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76" name="矩形 147"/>
          <p:cNvSpPr>
            <a:spLocks noChangeArrowheads="1"/>
          </p:cNvSpPr>
          <p:nvPr/>
        </p:nvSpPr>
        <p:spPr bwMode="auto">
          <a:xfrm>
            <a:off x="5912525" y="3131344"/>
            <a:ext cx="2600325" cy="43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基金募集       其他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77" name="矩形 47"/>
          <p:cNvSpPr>
            <a:spLocks noChangeArrowheads="1"/>
          </p:cNvSpPr>
          <p:nvPr/>
        </p:nvSpPr>
        <p:spPr bwMode="auto">
          <a:xfrm>
            <a:off x="5659200" y="3635216"/>
            <a:ext cx="1593056" cy="62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当年募集1亿元私募股权投资基金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7505" y="172720"/>
            <a:ext cx="3261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2018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年年度经营管理核心指标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 autoUpdateAnimBg="0"/>
      <p:bldP spid="50" grpId="0" bldLvl="0" animBg="1" autoUpdateAnimBg="0"/>
      <p:bldP spid="51" grpId="0" bldLvl="0" animBg="1" autoUpdateAnimBg="0"/>
      <p:bldP spid="66" grpId="0" bldLvl="0" animBg="1"/>
      <p:bldP spid="73" grpId="0" bldLvl="0" autoUpdateAnimBg="0"/>
      <p:bldP spid="74" grpId="0" bldLvl="0" autoUpdateAnimBg="0"/>
      <p:bldP spid="75" grpId="0" bldLvl="0" autoUpdateAnimBg="0"/>
      <p:bldP spid="76" grpId="0" bldLvl="0" autoUpdateAnimBg="0"/>
      <p:bldP spid="77" grpId="0" bldLvl="0" autoUpdateAnimBg="0"/>
      <p:bldP spid="47" grpId="1" animBg="1"/>
      <p:bldP spid="48" grpId="1" bldLvl="0" animBg="1"/>
      <p:bldP spid="7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Oval 3"/>
          <p:cNvSpPr>
            <a:spLocks noChangeArrowheads="1"/>
          </p:cNvSpPr>
          <p:nvPr/>
        </p:nvSpPr>
        <p:spPr bwMode="auto">
          <a:xfrm>
            <a:off x="2579212" y="883444"/>
            <a:ext cx="2140744" cy="2140744"/>
          </a:xfrm>
          <a:prstGeom prst="ellipse">
            <a:avLst/>
          </a:prstGeom>
          <a:solidFill>
            <a:srgbClr val="FFFFFF">
              <a:alpha val="39999"/>
            </a:srgbClr>
          </a:solidFill>
          <a:ln w="38100">
            <a:solidFill>
              <a:schemeClr val="bg1"/>
            </a:solidFill>
            <a:bevel/>
          </a:ln>
        </p:spPr>
        <p:txBody>
          <a:bodyPr lIns="68580" tIns="34290" rIns="68580" bIns="342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0" name="Oval 4"/>
          <p:cNvSpPr>
            <a:spLocks noChangeArrowheads="1"/>
          </p:cNvSpPr>
          <p:nvPr/>
        </p:nvSpPr>
        <p:spPr bwMode="auto">
          <a:xfrm>
            <a:off x="4497309" y="883444"/>
            <a:ext cx="2140744" cy="2140744"/>
          </a:xfrm>
          <a:prstGeom prst="ellipse">
            <a:avLst/>
          </a:prstGeom>
          <a:solidFill>
            <a:srgbClr val="FFFFFF">
              <a:alpha val="39999"/>
            </a:srgbClr>
          </a:solidFill>
          <a:ln w="38100">
            <a:solidFill>
              <a:schemeClr val="bg1"/>
            </a:solidFill>
            <a:bevel/>
          </a:ln>
        </p:spPr>
        <p:txBody>
          <a:bodyPr lIns="68580" tIns="34290" rIns="68580" bIns="342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j-ea"/>
              <a:ea typeface="+mj-ea"/>
            </a:endParaRPr>
          </a:p>
        </p:txBody>
      </p:sp>
      <p:grpSp>
        <p:nvGrpSpPr>
          <p:cNvPr id="52" name="Group 24"/>
          <p:cNvGrpSpPr/>
          <p:nvPr/>
        </p:nvGrpSpPr>
        <p:grpSpPr bwMode="auto">
          <a:xfrm>
            <a:off x="5140246" y="1525191"/>
            <a:ext cx="854869" cy="856059"/>
            <a:chOff x="0" y="0"/>
            <a:chExt cx="490538" cy="490538"/>
          </a:xfrm>
        </p:grpSpPr>
        <p:sp>
          <p:nvSpPr>
            <p:cNvPr id="53" name="Freeform 5"/>
            <p:cNvSpPr>
              <a:spLocks noEditPoints="1" noChangeArrowheads="1"/>
            </p:cNvSpPr>
            <p:nvPr/>
          </p:nvSpPr>
          <p:spPr bwMode="auto">
            <a:xfrm>
              <a:off x="0" y="0"/>
              <a:ext cx="490538" cy="490538"/>
            </a:xfrm>
            <a:custGeom>
              <a:avLst/>
              <a:gdLst>
                <a:gd name="T0" fmla="*/ 444550 w 128"/>
                <a:gd name="T1" fmla="*/ 0 h 128"/>
                <a:gd name="T2" fmla="*/ 107305 w 128"/>
                <a:gd name="T3" fmla="*/ 0 h 128"/>
                <a:gd name="T4" fmla="*/ 61317 w 128"/>
                <a:gd name="T5" fmla="*/ 45988 h 128"/>
                <a:gd name="T6" fmla="*/ 61317 w 128"/>
                <a:gd name="T7" fmla="*/ 76647 h 128"/>
                <a:gd name="T8" fmla="*/ 45988 w 128"/>
                <a:gd name="T9" fmla="*/ 76647 h 128"/>
                <a:gd name="T10" fmla="*/ 0 w 128"/>
                <a:gd name="T11" fmla="*/ 122635 h 128"/>
                <a:gd name="T12" fmla="*/ 0 w 128"/>
                <a:gd name="T13" fmla="*/ 429221 h 128"/>
                <a:gd name="T14" fmla="*/ 61317 w 128"/>
                <a:gd name="T15" fmla="*/ 490538 h 128"/>
                <a:gd name="T16" fmla="*/ 429221 w 128"/>
                <a:gd name="T17" fmla="*/ 490538 h 128"/>
                <a:gd name="T18" fmla="*/ 490538 w 128"/>
                <a:gd name="T19" fmla="*/ 429221 h 128"/>
                <a:gd name="T20" fmla="*/ 490538 w 128"/>
                <a:gd name="T21" fmla="*/ 45988 h 128"/>
                <a:gd name="T22" fmla="*/ 444550 w 128"/>
                <a:gd name="T23" fmla="*/ 0 h 128"/>
                <a:gd name="T24" fmla="*/ 459879 w 128"/>
                <a:gd name="T25" fmla="*/ 429221 h 128"/>
                <a:gd name="T26" fmla="*/ 429221 w 128"/>
                <a:gd name="T27" fmla="*/ 459879 h 128"/>
                <a:gd name="T28" fmla="*/ 61317 w 128"/>
                <a:gd name="T29" fmla="*/ 459879 h 128"/>
                <a:gd name="T30" fmla="*/ 30659 w 128"/>
                <a:gd name="T31" fmla="*/ 429221 h 128"/>
                <a:gd name="T32" fmla="*/ 30659 w 128"/>
                <a:gd name="T33" fmla="*/ 122635 h 128"/>
                <a:gd name="T34" fmla="*/ 45988 w 128"/>
                <a:gd name="T35" fmla="*/ 107305 h 128"/>
                <a:gd name="T36" fmla="*/ 61317 w 128"/>
                <a:gd name="T37" fmla="*/ 107305 h 128"/>
                <a:gd name="T38" fmla="*/ 61317 w 128"/>
                <a:gd name="T39" fmla="*/ 413891 h 128"/>
                <a:gd name="T40" fmla="*/ 76647 w 128"/>
                <a:gd name="T41" fmla="*/ 429221 h 128"/>
                <a:gd name="T42" fmla="*/ 91976 w 128"/>
                <a:gd name="T43" fmla="*/ 413891 h 128"/>
                <a:gd name="T44" fmla="*/ 91976 w 128"/>
                <a:gd name="T45" fmla="*/ 45988 h 128"/>
                <a:gd name="T46" fmla="*/ 107305 w 128"/>
                <a:gd name="T47" fmla="*/ 30659 h 128"/>
                <a:gd name="T48" fmla="*/ 444550 w 128"/>
                <a:gd name="T49" fmla="*/ 30659 h 128"/>
                <a:gd name="T50" fmla="*/ 459879 w 128"/>
                <a:gd name="T51" fmla="*/ 45988 h 128"/>
                <a:gd name="T52" fmla="*/ 459879 w 128"/>
                <a:gd name="T53" fmla="*/ 429221 h 1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8"/>
                <a:gd name="T82" fmla="*/ 0 h 128"/>
                <a:gd name="T83" fmla="*/ 128 w 128"/>
                <a:gd name="T84" fmla="*/ 128 h 12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8" h="128">
                  <a:moveTo>
                    <a:pt x="11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16" y="5"/>
                    <a:pt x="16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0" y="25"/>
                    <a:pt x="0" y="3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21" y="128"/>
                    <a:pt x="128" y="121"/>
                    <a:pt x="128" y="1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lose/>
                  <a:moveTo>
                    <a:pt x="120" y="112"/>
                  </a:moveTo>
                  <a:cubicBezTo>
                    <a:pt x="120" y="116"/>
                    <a:pt x="116" y="120"/>
                    <a:pt x="112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0"/>
                    <a:pt x="10" y="28"/>
                    <a:pt x="1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6" y="110"/>
                    <a:pt x="18" y="112"/>
                    <a:pt x="20" y="112"/>
                  </a:cubicBezTo>
                  <a:cubicBezTo>
                    <a:pt x="22" y="112"/>
                    <a:pt x="24" y="110"/>
                    <a:pt x="24" y="10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6" y="8"/>
                    <a:pt x="28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8"/>
                    <a:pt x="120" y="10"/>
                    <a:pt x="120" y="12"/>
                  </a:cubicBezTo>
                  <a:lnTo>
                    <a:pt x="120" y="1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4" name="Freeform 6"/>
            <p:cNvSpPr>
              <a:spLocks noChangeArrowheads="1"/>
            </p:cNvSpPr>
            <p:nvPr/>
          </p:nvSpPr>
          <p:spPr bwMode="auto">
            <a:xfrm>
              <a:off x="290513" y="184150"/>
              <a:ext cx="138113" cy="14288"/>
            </a:xfrm>
            <a:custGeom>
              <a:avLst/>
              <a:gdLst>
                <a:gd name="T0" fmla="*/ 7673 w 36"/>
                <a:gd name="T1" fmla="*/ 14288 h 4"/>
                <a:gd name="T2" fmla="*/ 130440 w 36"/>
                <a:gd name="T3" fmla="*/ 14288 h 4"/>
                <a:gd name="T4" fmla="*/ 138113 w 36"/>
                <a:gd name="T5" fmla="*/ 7144 h 4"/>
                <a:gd name="T6" fmla="*/ 130440 w 36"/>
                <a:gd name="T7" fmla="*/ 0 h 4"/>
                <a:gd name="T8" fmla="*/ 7673 w 36"/>
                <a:gd name="T9" fmla="*/ 0 h 4"/>
                <a:gd name="T10" fmla="*/ 0 w 36"/>
                <a:gd name="T11" fmla="*/ 7144 h 4"/>
                <a:gd name="T12" fmla="*/ 7673 w 36"/>
                <a:gd name="T13" fmla="*/ 14288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4"/>
                <a:gd name="T23" fmla="*/ 36 w 36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5" name="Freeform 7"/>
            <p:cNvSpPr>
              <a:spLocks noChangeArrowheads="1"/>
            </p:cNvSpPr>
            <p:nvPr/>
          </p:nvSpPr>
          <p:spPr bwMode="auto">
            <a:xfrm>
              <a:off x="290513" y="138112"/>
              <a:ext cx="138113" cy="14288"/>
            </a:xfrm>
            <a:custGeom>
              <a:avLst/>
              <a:gdLst>
                <a:gd name="T0" fmla="*/ 7673 w 36"/>
                <a:gd name="T1" fmla="*/ 14288 h 4"/>
                <a:gd name="T2" fmla="*/ 130440 w 36"/>
                <a:gd name="T3" fmla="*/ 14288 h 4"/>
                <a:gd name="T4" fmla="*/ 138113 w 36"/>
                <a:gd name="T5" fmla="*/ 7144 h 4"/>
                <a:gd name="T6" fmla="*/ 130440 w 36"/>
                <a:gd name="T7" fmla="*/ 0 h 4"/>
                <a:gd name="T8" fmla="*/ 7673 w 36"/>
                <a:gd name="T9" fmla="*/ 0 h 4"/>
                <a:gd name="T10" fmla="*/ 0 w 36"/>
                <a:gd name="T11" fmla="*/ 7144 h 4"/>
                <a:gd name="T12" fmla="*/ 7673 w 36"/>
                <a:gd name="T13" fmla="*/ 14288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4"/>
                <a:gd name="T23" fmla="*/ 36 w 36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6" name="Freeform 8"/>
            <p:cNvSpPr>
              <a:spLocks noChangeArrowheads="1"/>
            </p:cNvSpPr>
            <p:nvPr/>
          </p:nvSpPr>
          <p:spPr bwMode="auto">
            <a:xfrm>
              <a:off x="290513" y="92075"/>
              <a:ext cx="138113" cy="14288"/>
            </a:xfrm>
            <a:custGeom>
              <a:avLst/>
              <a:gdLst>
                <a:gd name="T0" fmla="*/ 7673 w 36"/>
                <a:gd name="T1" fmla="*/ 14288 h 4"/>
                <a:gd name="T2" fmla="*/ 130440 w 36"/>
                <a:gd name="T3" fmla="*/ 14288 h 4"/>
                <a:gd name="T4" fmla="*/ 138113 w 36"/>
                <a:gd name="T5" fmla="*/ 7144 h 4"/>
                <a:gd name="T6" fmla="*/ 130440 w 36"/>
                <a:gd name="T7" fmla="*/ 0 h 4"/>
                <a:gd name="T8" fmla="*/ 7673 w 36"/>
                <a:gd name="T9" fmla="*/ 0 h 4"/>
                <a:gd name="T10" fmla="*/ 0 w 36"/>
                <a:gd name="T11" fmla="*/ 7144 h 4"/>
                <a:gd name="T12" fmla="*/ 7673 w 36"/>
                <a:gd name="T13" fmla="*/ 14288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4"/>
                <a:gd name="T23" fmla="*/ 36 w 36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22238" y="414337"/>
              <a:ext cx="138113" cy="14288"/>
            </a:xfrm>
            <a:custGeom>
              <a:avLst/>
              <a:gdLst>
                <a:gd name="T0" fmla="*/ 130440 w 36"/>
                <a:gd name="T1" fmla="*/ 0 h 4"/>
                <a:gd name="T2" fmla="*/ 7673 w 36"/>
                <a:gd name="T3" fmla="*/ 0 h 4"/>
                <a:gd name="T4" fmla="*/ 0 w 36"/>
                <a:gd name="T5" fmla="*/ 7144 h 4"/>
                <a:gd name="T6" fmla="*/ 7673 w 36"/>
                <a:gd name="T7" fmla="*/ 14288 h 4"/>
                <a:gd name="T8" fmla="*/ 130440 w 36"/>
                <a:gd name="T9" fmla="*/ 14288 h 4"/>
                <a:gd name="T10" fmla="*/ 138113 w 36"/>
                <a:gd name="T11" fmla="*/ 7144 h 4"/>
                <a:gd name="T12" fmla="*/ 130440 w 36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4"/>
                <a:gd name="T23" fmla="*/ 36 w 36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8" name="Freeform 10"/>
            <p:cNvSpPr>
              <a:spLocks noChangeArrowheads="1"/>
            </p:cNvSpPr>
            <p:nvPr/>
          </p:nvSpPr>
          <p:spPr bwMode="auto">
            <a:xfrm>
              <a:off x="122238" y="368300"/>
              <a:ext cx="138113" cy="14288"/>
            </a:xfrm>
            <a:custGeom>
              <a:avLst/>
              <a:gdLst>
                <a:gd name="T0" fmla="*/ 130440 w 36"/>
                <a:gd name="T1" fmla="*/ 0 h 4"/>
                <a:gd name="T2" fmla="*/ 7673 w 36"/>
                <a:gd name="T3" fmla="*/ 0 h 4"/>
                <a:gd name="T4" fmla="*/ 0 w 36"/>
                <a:gd name="T5" fmla="*/ 7144 h 4"/>
                <a:gd name="T6" fmla="*/ 7673 w 36"/>
                <a:gd name="T7" fmla="*/ 14288 h 4"/>
                <a:gd name="T8" fmla="*/ 130440 w 36"/>
                <a:gd name="T9" fmla="*/ 14288 h 4"/>
                <a:gd name="T10" fmla="*/ 138113 w 36"/>
                <a:gd name="T11" fmla="*/ 7144 h 4"/>
                <a:gd name="T12" fmla="*/ 130440 w 36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4"/>
                <a:gd name="T23" fmla="*/ 36 w 36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9" name="Freeform 11"/>
            <p:cNvSpPr>
              <a:spLocks noChangeArrowheads="1"/>
            </p:cNvSpPr>
            <p:nvPr/>
          </p:nvSpPr>
          <p:spPr bwMode="auto">
            <a:xfrm>
              <a:off x="122238" y="322262"/>
              <a:ext cx="138113" cy="14288"/>
            </a:xfrm>
            <a:custGeom>
              <a:avLst/>
              <a:gdLst>
                <a:gd name="T0" fmla="*/ 130440 w 36"/>
                <a:gd name="T1" fmla="*/ 0 h 4"/>
                <a:gd name="T2" fmla="*/ 7673 w 36"/>
                <a:gd name="T3" fmla="*/ 0 h 4"/>
                <a:gd name="T4" fmla="*/ 0 w 36"/>
                <a:gd name="T5" fmla="*/ 7144 h 4"/>
                <a:gd name="T6" fmla="*/ 7673 w 36"/>
                <a:gd name="T7" fmla="*/ 14288 h 4"/>
                <a:gd name="T8" fmla="*/ 130440 w 36"/>
                <a:gd name="T9" fmla="*/ 14288 h 4"/>
                <a:gd name="T10" fmla="*/ 138113 w 36"/>
                <a:gd name="T11" fmla="*/ 7144 h 4"/>
                <a:gd name="T12" fmla="*/ 130440 w 36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4"/>
                <a:gd name="T23" fmla="*/ 36 w 36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0" name="Freeform 12"/>
            <p:cNvSpPr>
              <a:spLocks noChangeArrowheads="1"/>
            </p:cNvSpPr>
            <p:nvPr/>
          </p:nvSpPr>
          <p:spPr bwMode="auto">
            <a:xfrm>
              <a:off x="290513" y="414337"/>
              <a:ext cx="138113" cy="14288"/>
            </a:xfrm>
            <a:custGeom>
              <a:avLst/>
              <a:gdLst>
                <a:gd name="T0" fmla="*/ 130440 w 36"/>
                <a:gd name="T1" fmla="*/ 0 h 4"/>
                <a:gd name="T2" fmla="*/ 7673 w 36"/>
                <a:gd name="T3" fmla="*/ 0 h 4"/>
                <a:gd name="T4" fmla="*/ 0 w 36"/>
                <a:gd name="T5" fmla="*/ 7144 h 4"/>
                <a:gd name="T6" fmla="*/ 7673 w 36"/>
                <a:gd name="T7" fmla="*/ 14288 h 4"/>
                <a:gd name="T8" fmla="*/ 130440 w 36"/>
                <a:gd name="T9" fmla="*/ 14288 h 4"/>
                <a:gd name="T10" fmla="*/ 138113 w 36"/>
                <a:gd name="T11" fmla="*/ 7144 h 4"/>
                <a:gd name="T12" fmla="*/ 130440 w 36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4"/>
                <a:gd name="T23" fmla="*/ 36 w 36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1" name="Freeform 13"/>
            <p:cNvSpPr>
              <a:spLocks noChangeArrowheads="1"/>
            </p:cNvSpPr>
            <p:nvPr/>
          </p:nvSpPr>
          <p:spPr bwMode="auto">
            <a:xfrm>
              <a:off x="290513" y="368300"/>
              <a:ext cx="138113" cy="14288"/>
            </a:xfrm>
            <a:custGeom>
              <a:avLst/>
              <a:gdLst>
                <a:gd name="T0" fmla="*/ 130440 w 36"/>
                <a:gd name="T1" fmla="*/ 0 h 4"/>
                <a:gd name="T2" fmla="*/ 7673 w 36"/>
                <a:gd name="T3" fmla="*/ 0 h 4"/>
                <a:gd name="T4" fmla="*/ 0 w 36"/>
                <a:gd name="T5" fmla="*/ 7144 h 4"/>
                <a:gd name="T6" fmla="*/ 7673 w 36"/>
                <a:gd name="T7" fmla="*/ 14288 h 4"/>
                <a:gd name="T8" fmla="*/ 130440 w 36"/>
                <a:gd name="T9" fmla="*/ 14288 h 4"/>
                <a:gd name="T10" fmla="*/ 138113 w 36"/>
                <a:gd name="T11" fmla="*/ 7144 h 4"/>
                <a:gd name="T12" fmla="*/ 130440 w 36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4"/>
                <a:gd name="T23" fmla="*/ 36 w 36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2" name="Freeform 14"/>
            <p:cNvSpPr>
              <a:spLocks noChangeArrowheads="1"/>
            </p:cNvSpPr>
            <p:nvPr/>
          </p:nvSpPr>
          <p:spPr bwMode="auto">
            <a:xfrm>
              <a:off x="290513" y="322262"/>
              <a:ext cx="138113" cy="14288"/>
            </a:xfrm>
            <a:custGeom>
              <a:avLst/>
              <a:gdLst>
                <a:gd name="T0" fmla="*/ 130440 w 36"/>
                <a:gd name="T1" fmla="*/ 0 h 4"/>
                <a:gd name="T2" fmla="*/ 7673 w 36"/>
                <a:gd name="T3" fmla="*/ 0 h 4"/>
                <a:gd name="T4" fmla="*/ 0 w 36"/>
                <a:gd name="T5" fmla="*/ 7144 h 4"/>
                <a:gd name="T6" fmla="*/ 7673 w 36"/>
                <a:gd name="T7" fmla="*/ 14288 h 4"/>
                <a:gd name="T8" fmla="*/ 130440 w 36"/>
                <a:gd name="T9" fmla="*/ 14288 h 4"/>
                <a:gd name="T10" fmla="*/ 138113 w 36"/>
                <a:gd name="T11" fmla="*/ 7144 h 4"/>
                <a:gd name="T12" fmla="*/ 130440 w 36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4"/>
                <a:gd name="T23" fmla="*/ 36 w 36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3" name="Freeform 15"/>
            <p:cNvSpPr>
              <a:spLocks noChangeArrowheads="1"/>
            </p:cNvSpPr>
            <p:nvPr/>
          </p:nvSpPr>
          <p:spPr bwMode="auto">
            <a:xfrm>
              <a:off x="122238" y="230187"/>
              <a:ext cx="306388" cy="14288"/>
            </a:xfrm>
            <a:custGeom>
              <a:avLst/>
              <a:gdLst>
                <a:gd name="T0" fmla="*/ 298728 w 80"/>
                <a:gd name="T1" fmla="*/ 0 h 4"/>
                <a:gd name="T2" fmla="*/ 7660 w 80"/>
                <a:gd name="T3" fmla="*/ 0 h 4"/>
                <a:gd name="T4" fmla="*/ 0 w 80"/>
                <a:gd name="T5" fmla="*/ 7144 h 4"/>
                <a:gd name="T6" fmla="*/ 7660 w 80"/>
                <a:gd name="T7" fmla="*/ 14288 h 4"/>
                <a:gd name="T8" fmla="*/ 298728 w 80"/>
                <a:gd name="T9" fmla="*/ 14288 h 4"/>
                <a:gd name="T10" fmla="*/ 306388 w 80"/>
                <a:gd name="T11" fmla="*/ 7144 h 4"/>
                <a:gd name="T12" fmla="*/ 298728 w 80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4"/>
                <a:gd name="T23" fmla="*/ 80 w 80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4" name="Freeform 16"/>
            <p:cNvSpPr>
              <a:spLocks noChangeArrowheads="1"/>
            </p:cNvSpPr>
            <p:nvPr/>
          </p:nvSpPr>
          <p:spPr bwMode="auto">
            <a:xfrm>
              <a:off x="122238" y="276225"/>
              <a:ext cx="306388" cy="14288"/>
            </a:xfrm>
            <a:custGeom>
              <a:avLst/>
              <a:gdLst>
                <a:gd name="T0" fmla="*/ 298728 w 80"/>
                <a:gd name="T1" fmla="*/ 0 h 4"/>
                <a:gd name="T2" fmla="*/ 7660 w 80"/>
                <a:gd name="T3" fmla="*/ 0 h 4"/>
                <a:gd name="T4" fmla="*/ 0 w 80"/>
                <a:gd name="T5" fmla="*/ 7144 h 4"/>
                <a:gd name="T6" fmla="*/ 7660 w 80"/>
                <a:gd name="T7" fmla="*/ 14288 h 4"/>
                <a:gd name="T8" fmla="*/ 298728 w 80"/>
                <a:gd name="T9" fmla="*/ 14288 h 4"/>
                <a:gd name="T10" fmla="*/ 306388 w 80"/>
                <a:gd name="T11" fmla="*/ 7144 h 4"/>
                <a:gd name="T12" fmla="*/ 298728 w 80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4"/>
                <a:gd name="T23" fmla="*/ 80 w 80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5" name="Freeform 17"/>
            <p:cNvSpPr>
              <a:spLocks noEditPoints="1" noChangeArrowheads="1"/>
            </p:cNvSpPr>
            <p:nvPr/>
          </p:nvSpPr>
          <p:spPr bwMode="auto">
            <a:xfrm>
              <a:off x="122238" y="60325"/>
              <a:ext cx="138113" cy="138113"/>
            </a:xfrm>
            <a:custGeom>
              <a:avLst/>
              <a:gdLst>
                <a:gd name="T0" fmla="*/ 15346 w 36"/>
                <a:gd name="T1" fmla="*/ 138113 h 36"/>
                <a:gd name="T2" fmla="*/ 122767 w 36"/>
                <a:gd name="T3" fmla="*/ 138113 h 36"/>
                <a:gd name="T4" fmla="*/ 138113 w 36"/>
                <a:gd name="T5" fmla="*/ 122767 h 36"/>
                <a:gd name="T6" fmla="*/ 138113 w 36"/>
                <a:gd name="T7" fmla="*/ 15346 h 36"/>
                <a:gd name="T8" fmla="*/ 122767 w 36"/>
                <a:gd name="T9" fmla="*/ 0 h 36"/>
                <a:gd name="T10" fmla="*/ 15346 w 36"/>
                <a:gd name="T11" fmla="*/ 0 h 36"/>
                <a:gd name="T12" fmla="*/ 0 w 36"/>
                <a:gd name="T13" fmla="*/ 15346 h 36"/>
                <a:gd name="T14" fmla="*/ 0 w 36"/>
                <a:gd name="T15" fmla="*/ 122767 h 36"/>
                <a:gd name="T16" fmla="*/ 15346 w 36"/>
                <a:gd name="T17" fmla="*/ 138113 h 36"/>
                <a:gd name="T18" fmla="*/ 30692 w 36"/>
                <a:gd name="T19" fmla="*/ 30692 h 36"/>
                <a:gd name="T20" fmla="*/ 107421 w 36"/>
                <a:gd name="T21" fmla="*/ 30692 h 36"/>
                <a:gd name="T22" fmla="*/ 107421 w 36"/>
                <a:gd name="T23" fmla="*/ 107421 h 36"/>
                <a:gd name="T24" fmla="*/ 30692 w 36"/>
                <a:gd name="T25" fmla="*/ 107421 h 36"/>
                <a:gd name="T26" fmla="*/ 30692 w 36"/>
                <a:gd name="T27" fmla="*/ 30692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"/>
                <a:gd name="T43" fmla="*/ 0 h 36"/>
                <a:gd name="T44" fmla="*/ 36 w 36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" h="36">
                  <a:moveTo>
                    <a:pt x="4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4" y="36"/>
                    <a:pt x="36" y="34"/>
                    <a:pt x="36" y="3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lose/>
                  <a:moveTo>
                    <a:pt x="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grpSp>
        <p:nvGrpSpPr>
          <p:cNvPr id="67" name="Group 82"/>
          <p:cNvGrpSpPr/>
          <p:nvPr/>
        </p:nvGrpSpPr>
        <p:grpSpPr bwMode="auto">
          <a:xfrm>
            <a:off x="3267393" y="1518048"/>
            <a:ext cx="763191" cy="869156"/>
            <a:chOff x="0" y="0"/>
            <a:chExt cx="1017588" cy="1158875"/>
          </a:xfrm>
        </p:grpSpPr>
        <p:sp>
          <p:nvSpPr>
            <p:cNvPr id="68" name="Freeform 35"/>
            <p:cNvSpPr>
              <a:spLocks noEditPoints="1" noChangeArrowheads="1"/>
            </p:cNvSpPr>
            <p:nvPr/>
          </p:nvSpPr>
          <p:spPr bwMode="auto">
            <a:xfrm>
              <a:off x="0" y="0"/>
              <a:ext cx="1017588" cy="1158875"/>
            </a:xfrm>
            <a:custGeom>
              <a:avLst/>
              <a:gdLst>
                <a:gd name="T0" fmla="*/ 508794 w 112"/>
                <a:gd name="T1" fmla="*/ 0 h 128"/>
                <a:gd name="T2" fmla="*/ 0 w 112"/>
                <a:gd name="T3" fmla="*/ 235396 h 128"/>
                <a:gd name="T4" fmla="*/ 0 w 112"/>
                <a:gd name="T5" fmla="*/ 923479 h 128"/>
                <a:gd name="T6" fmla="*/ 508794 w 112"/>
                <a:gd name="T7" fmla="*/ 1158875 h 128"/>
                <a:gd name="T8" fmla="*/ 1017588 w 112"/>
                <a:gd name="T9" fmla="*/ 923479 h 128"/>
                <a:gd name="T10" fmla="*/ 1017588 w 112"/>
                <a:gd name="T11" fmla="*/ 235396 h 128"/>
                <a:gd name="T12" fmla="*/ 508794 w 112"/>
                <a:gd name="T13" fmla="*/ 0 h 128"/>
                <a:gd name="T14" fmla="*/ 944903 w 112"/>
                <a:gd name="T15" fmla="*/ 923479 h 128"/>
                <a:gd name="T16" fmla="*/ 508794 w 112"/>
                <a:gd name="T17" fmla="*/ 1086445 h 128"/>
                <a:gd name="T18" fmla="*/ 72685 w 112"/>
                <a:gd name="T19" fmla="*/ 923479 h 128"/>
                <a:gd name="T20" fmla="*/ 72685 w 112"/>
                <a:gd name="T21" fmla="*/ 787673 h 128"/>
                <a:gd name="T22" fmla="*/ 508794 w 112"/>
                <a:gd name="T23" fmla="*/ 905371 h 128"/>
                <a:gd name="T24" fmla="*/ 944903 w 112"/>
                <a:gd name="T25" fmla="*/ 787673 h 128"/>
                <a:gd name="T26" fmla="*/ 944903 w 112"/>
                <a:gd name="T27" fmla="*/ 923479 h 128"/>
                <a:gd name="T28" fmla="*/ 944903 w 112"/>
                <a:gd name="T29" fmla="*/ 706189 h 128"/>
                <a:gd name="T30" fmla="*/ 944903 w 112"/>
                <a:gd name="T31" fmla="*/ 706189 h 128"/>
                <a:gd name="T32" fmla="*/ 944903 w 112"/>
                <a:gd name="T33" fmla="*/ 706189 h 128"/>
                <a:gd name="T34" fmla="*/ 508794 w 112"/>
                <a:gd name="T35" fmla="*/ 869156 h 128"/>
                <a:gd name="T36" fmla="*/ 72685 w 112"/>
                <a:gd name="T37" fmla="*/ 706189 h 128"/>
                <a:gd name="T38" fmla="*/ 72685 w 112"/>
                <a:gd name="T39" fmla="*/ 706189 h 128"/>
                <a:gd name="T40" fmla="*/ 72685 w 112"/>
                <a:gd name="T41" fmla="*/ 706189 h 128"/>
                <a:gd name="T42" fmla="*/ 72685 w 112"/>
                <a:gd name="T43" fmla="*/ 570384 h 128"/>
                <a:gd name="T44" fmla="*/ 508794 w 112"/>
                <a:gd name="T45" fmla="*/ 688082 h 128"/>
                <a:gd name="T46" fmla="*/ 944903 w 112"/>
                <a:gd name="T47" fmla="*/ 570384 h 128"/>
                <a:gd name="T48" fmla="*/ 944903 w 112"/>
                <a:gd name="T49" fmla="*/ 706189 h 128"/>
                <a:gd name="T50" fmla="*/ 944903 w 112"/>
                <a:gd name="T51" fmla="*/ 488900 h 128"/>
                <a:gd name="T52" fmla="*/ 944903 w 112"/>
                <a:gd name="T53" fmla="*/ 488900 h 128"/>
                <a:gd name="T54" fmla="*/ 944903 w 112"/>
                <a:gd name="T55" fmla="*/ 488900 h 128"/>
                <a:gd name="T56" fmla="*/ 508794 w 112"/>
                <a:gd name="T57" fmla="*/ 651867 h 128"/>
                <a:gd name="T58" fmla="*/ 72685 w 112"/>
                <a:gd name="T59" fmla="*/ 488900 h 128"/>
                <a:gd name="T60" fmla="*/ 72685 w 112"/>
                <a:gd name="T61" fmla="*/ 488900 h 128"/>
                <a:gd name="T62" fmla="*/ 72685 w 112"/>
                <a:gd name="T63" fmla="*/ 488900 h 128"/>
                <a:gd name="T64" fmla="*/ 72685 w 112"/>
                <a:gd name="T65" fmla="*/ 362148 h 128"/>
                <a:gd name="T66" fmla="*/ 508794 w 112"/>
                <a:gd name="T67" fmla="*/ 470793 h 128"/>
                <a:gd name="T68" fmla="*/ 944903 w 112"/>
                <a:gd name="T69" fmla="*/ 362148 h 128"/>
                <a:gd name="T70" fmla="*/ 944903 w 112"/>
                <a:gd name="T71" fmla="*/ 488900 h 128"/>
                <a:gd name="T72" fmla="*/ 508794 w 112"/>
                <a:gd name="T73" fmla="*/ 398363 h 128"/>
                <a:gd name="T74" fmla="*/ 72685 w 112"/>
                <a:gd name="T75" fmla="*/ 235396 h 128"/>
                <a:gd name="T76" fmla="*/ 508794 w 112"/>
                <a:gd name="T77" fmla="*/ 72430 h 128"/>
                <a:gd name="T78" fmla="*/ 944903 w 112"/>
                <a:gd name="T79" fmla="*/ 235396 h 128"/>
                <a:gd name="T80" fmla="*/ 508794 w 112"/>
                <a:gd name="T81" fmla="*/ 398363 h 1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2"/>
                <a:gd name="T124" fmla="*/ 0 h 128"/>
                <a:gd name="T125" fmla="*/ 112 w 112"/>
                <a:gd name="T126" fmla="*/ 128 h 12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2" h="128">
                  <a:moveTo>
                    <a:pt x="56" y="0"/>
                  </a:moveTo>
                  <a:cubicBezTo>
                    <a:pt x="29" y="0"/>
                    <a:pt x="0" y="8"/>
                    <a:pt x="0" y="2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20"/>
                    <a:pt x="29" y="128"/>
                    <a:pt x="56" y="128"/>
                  </a:cubicBezTo>
                  <a:cubicBezTo>
                    <a:pt x="83" y="128"/>
                    <a:pt x="112" y="120"/>
                    <a:pt x="112" y="102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2" y="8"/>
                    <a:pt x="83" y="0"/>
                    <a:pt x="56" y="0"/>
                  </a:cubicBezTo>
                  <a:close/>
                  <a:moveTo>
                    <a:pt x="104" y="102"/>
                  </a:moveTo>
                  <a:cubicBezTo>
                    <a:pt x="104" y="112"/>
                    <a:pt x="83" y="120"/>
                    <a:pt x="56" y="120"/>
                  </a:cubicBezTo>
                  <a:cubicBezTo>
                    <a:pt x="29" y="120"/>
                    <a:pt x="8" y="112"/>
                    <a:pt x="8" y="102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16" y="96"/>
                    <a:pt x="36" y="100"/>
                    <a:pt x="56" y="100"/>
                  </a:cubicBezTo>
                  <a:cubicBezTo>
                    <a:pt x="76" y="100"/>
                    <a:pt x="96" y="96"/>
                    <a:pt x="104" y="87"/>
                  </a:cubicBezTo>
                  <a:lnTo>
                    <a:pt x="104" y="102"/>
                  </a:lnTo>
                  <a:close/>
                  <a:moveTo>
                    <a:pt x="104" y="78"/>
                  </a:moveTo>
                  <a:cubicBezTo>
                    <a:pt x="104" y="78"/>
                    <a:pt x="104" y="78"/>
                    <a:pt x="104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4" y="88"/>
                    <a:pt x="83" y="96"/>
                    <a:pt x="56" y="96"/>
                  </a:cubicBezTo>
                  <a:cubicBezTo>
                    <a:pt x="29" y="96"/>
                    <a:pt x="8" y="8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6" y="72"/>
                    <a:pt x="36" y="76"/>
                    <a:pt x="56" y="76"/>
                  </a:cubicBezTo>
                  <a:cubicBezTo>
                    <a:pt x="76" y="76"/>
                    <a:pt x="96" y="72"/>
                    <a:pt x="104" y="63"/>
                  </a:cubicBezTo>
                  <a:lnTo>
                    <a:pt x="104" y="78"/>
                  </a:lnTo>
                  <a:close/>
                  <a:moveTo>
                    <a:pt x="104" y="54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64"/>
                    <a:pt x="83" y="72"/>
                    <a:pt x="56" y="72"/>
                  </a:cubicBezTo>
                  <a:cubicBezTo>
                    <a:pt x="29" y="72"/>
                    <a:pt x="8" y="6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18" y="48"/>
                    <a:pt x="38" y="52"/>
                    <a:pt x="56" y="52"/>
                  </a:cubicBezTo>
                  <a:cubicBezTo>
                    <a:pt x="74" y="52"/>
                    <a:pt x="94" y="48"/>
                    <a:pt x="104" y="40"/>
                  </a:cubicBezTo>
                  <a:lnTo>
                    <a:pt x="104" y="54"/>
                  </a:lnTo>
                  <a:close/>
                  <a:moveTo>
                    <a:pt x="56" y="44"/>
                  </a:moveTo>
                  <a:cubicBezTo>
                    <a:pt x="29" y="44"/>
                    <a:pt x="8" y="36"/>
                    <a:pt x="8" y="26"/>
                  </a:cubicBezTo>
                  <a:cubicBezTo>
                    <a:pt x="8" y="16"/>
                    <a:pt x="29" y="8"/>
                    <a:pt x="56" y="8"/>
                  </a:cubicBezTo>
                  <a:cubicBezTo>
                    <a:pt x="83" y="8"/>
                    <a:pt x="104" y="16"/>
                    <a:pt x="104" y="26"/>
                  </a:cubicBezTo>
                  <a:cubicBezTo>
                    <a:pt x="104" y="36"/>
                    <a:pt x="83" y="44"/>
                    <a:pt x="5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800100" y="904875"/>
              <a:ext cx="71438" cy="73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800100" y="687388"/>
              <a:ext cx="71438" cy="73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800100" y="471488"/>
              <a:ext cx="71438" cy="714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</p:grpSp>
      <p:sp>
        <p:nvSpPr>
          <p:cNvPr id="72" name="矩形 143"/>
          <p:cNvSpPr>
            <a:spLocks noChangeArrowheads="1"/>
          </p:cNvSpPr>
          <p:nvPr/>
        </p:nvSpPr>
        <p:spPr bwMode="auto">
          <a:xfrm>
            <a:off x="3437534" y="3173254"/>
            <a:ext cx="2269490" cy="80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康利达装饰</a:t>
            </a: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  <a:p>
            <a:pPr algn="ctr" eaLnBrk="1" hangingPunct="1"/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市值管理及并购</a:t>
            </a: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 autoUpdateAnimBg="0"/>
      <p:bldP spid="50" grpId="0" bldLvl="0" animBg="1" autoUpdateAnimBg="0"/>
      <p:bldP spid="7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" name="矩形 60"/>
          <p:cNvSpPr/>
          <p:nvPr/>
        </p:nvSpPr>
        <p:spPr>
          <a:xfrm>
            <a:off x="0" y="142240"/>
            <a:ext cx="9144000" cy="781050"/>
          </a:xfrm>
          <a:prstGeom prst="rect">
            <a:avLst/>
          </a:prstGeom>
          <a:solidFill>
            <a:srgbClr val="0124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211195" y="333375"/>
            <a:ext cx="2860675" cy="398780"/>
            <a:chOff x="5057" y="334"/>
            <a:chExt cx="4505" cy="628"/>
          </a:xfrm>
        </p:grpSpPr>
        <p:sp>
          <p:nvSpPr>
            <p:cNvPr id="65" name="文本框 27"/>
            <p:cNvSpPr txBox="1">
              <a:spLocks noChangeArrowheads="1"/>
            </p:cNvSpPr>
            <p:nvPr/>
          </p:nvSpPr>
          <p:spPr bwMode="auto">
            <a:xfrm>
              <a:off x="5674" y="334"/>
              <a:ext cx="388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康利达装饰市值管理</a:t>
              </a:r>
              <a:endPara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0">
              <a:off x="5057" y="388"/>
              <a:ext cx="534" cy="534"/>
              <a:chOff x="2494" y="2231"/>
              <a:chExt cx="3370" cy="3370"/>
            </a:xfrm>
          </p:grpSpPr>
          <p:sp>
            <p:nvSpPr>
              <p:cNvPr id="49" name="Oval 3"/>
              <p:cNvSpPr>
                <a:spLocks noChangeArrowheads="1"/>
              </p:cNvSpPr>
              <p:nvPr/>
            </p:nvSpPr>
            <p:spPr bwMode="auto">
              <a:xfrm>
                <a:off x="2494" y="2231"/>
                <a:ext cx="3371" cy="3371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38100">
                <a:solidFill>
                  <a:schemeClr val="bg1"/>
                </a:solidFill>
                <a:bevel/>
              </a:ln>
            </p:spPr>
            <p:txBody>
              <a:bodyPr lIns="68580" tIns="34290" rIns="68580" bIns="3429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00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67" name="Group 82"/>
              <p:cNvGrpSpPr/>
              <p:nvPr/>
            </p:nvGrpSpPr>
            <p:grpSpPr bwMode="auto">
              <a:xfrm>
                <a:off x="3578" y="3231"/>
                <a:ext cx="1202" cy="1369"/>
                <a:chOff x="0" y="0"/>
                <a:chExt cx="1017588" cy="1158875"/>
              </a:xfrm>
            </p:grpSpPr>
            <p:sp>
              <p:nvSpPr>
                <p:cNvPr id="68" name="Freeform 35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1017588" cy="1158875"/>
                </a:xfrm>
                <a:custGeom>
                  <a:avLst/>
                  <a:gdLst>
                    <a:gd name="T0" fmla="*/ 508794 w 112"/>
                    <a:gd name="T1" fmla="*/ 0 h 128"/>
                    <a:gd name="T2" fmla="*/ 0 w 112"/>
                    <a:gd name="T3" fmla="*/ 235396 h 128"/>
                    <a:gd name="T4" fmla="*/ 0 w 112"/>
                    <a:gd name="T5" fmla="*/ 923479 h 128"/>
                    <a:gd name="T6" fmla="*/ 508794 w 112"/>
                    <a:gd name="T7" fmla="*/ 1158875 h 128"/>
                    <a:gd name="T8" fmla="*/ 1017588 w 112"/>
                    <a:gd name="T9" fmla="*/ 923479 h 128"/>
                    <a:gd name="T10" fmla="*/ 1017588 w 112"/>
                    <a:gd name="T11" fmla="*/ 235396 h 128"/>
                    <a:gd name="T12" fmla="*/ 508794 w 112"/>
                    <a:gd name="T13" fmla="*/ 0 h 128"/>
                    <a:gd name="T14" fmla="*/ 944903 w 112"/>
                    <a:gd name="T15" fmla="*/ 923479 h 128"/>
                    <a:gd name="T16" fmla="*/ 508794 w 112"/>
                    <a:gd name="T17" fmla="*/ 1086445 h 128"/>
                    <a:gd name="T18" fmla="*/ 72685 w 112"/>
                    <a:gd name="T19" fmla="*/ 923479 h 128"/>
                    <a:gd name="T20" fmla="*/ 72685 w 112"/>
                    <a:gd name="T21" fmla="*/ 787673 h 128"/>
                    <a:gd name="T22" fmla="*/ 508794 w 112"/>
                    <a:gd name="T23" fmla="*/ 905371 h 128"/>
                    <a:gd name="T24" fmla="*/ 944903 w 112"/>
                    <a:gd name="T25" fmla="*/ 787673 h 128"/>
                    <a:gd name="T26" fmla="*/ 944903 w 112"/>
                    <a:gd name="T27" fmla="*/ 923479 h 128"/>
                    <a:gd name="T28" fmla="*/ 944903 w 112"/>
                    <a:gd name="T29" fmla="*/ 706189 h 128"/>
                    <a:gd name="T30" fmla="*/ 944903 w 112"/>
                    <a:gd name="T31" fmla="*/ 706189 h 128"/>
                    <a:gd name="T32" fmla="*/ 944903 w 112"/>
                    <a:gd name="T33" fmla="*/ 706189 h 128"/>
                    <a:gd name="T34" fmla="*/ 508794 w 112"/>
                    <a:gd name="T35" fmla="*/ 869156 h 128"/>
                    <a:gd name="T36" fmla="*/ 72685 w 112"/>
                    <a:gd name="T37" fmla="*/ 706189 h 128"/>
                    <a:gd name="T38" fmla="*/ 72685 w 112"/>
                    <a:gd name="T39" fmla="*/ 706189 h 128"/>
                    <a:gd name="T40" fmla="*/ 72685 w 112"/>
                    <a:gd name="T41" fmla="*/ 706189 h 128"/>
                    <a:gd name="T42" fmla="*/ 72685 w 112"/>
                    <a:gd name="T43" fmla="*/ 570384 h 128"/>
                    <a:gd name="T44" fmla="*/ 508794 w 112"/>
                    <a:gd name="T45" fmla="*/ 688082 h 128"/>
                    <a:gd name="T46" fmla="*/ 944903 w 112"/>
                    <a:gd name="T47" fmla="*/ 570384 h 128"/>
                    <a:gd name="T48" fmla="*/ 944903 w 112"/>
                    <a:gd name="T49" fmla="*/ 706189 h 128"/>
                    <a:gd name="T50" fmla="*/ 944903 w 112"/>
                    <a:gd name="T51" fmla="*/ 488900 h 128"/>
                    <a:gd name="T52" fmla="*/ 944903 w 112"/>
                    <a:gd name="T53" fmla="*/ 488900 h 128"/>
                    <a:gd name="T54" fmla="*/ 944903 w 112"/>
                    <a:gd name="T55" fmla="*/ 488900 h 128"/>
                    <a:gd name="T56" fmla="*/ 508794 w 112"/>
                    <a:gd name="T57" fmla="*/ 651867 h 128"/>
                    <a:gd name="T58" fmla="*/ 72685 w 112"/>
                    <a:gd name="T59" fmla="*/ 488900 h 128"/>
                    <a:gd name="T60" fmla="*/ 72685 w 112"/>
                    <a:gd name="T61" fmla="*/ 488900 h 128"/>
                    <a:gd name="T62" fmla="*/ 72685 w 112"/>
                    <a:gd name="T63" fmla="*/ 488900 h 128"/>
                    <a:gd name="T64" fmla="*/ 72685 w 112"/>
                    <a:gd name="T65" fmla="*/ 362148 h 128"/>
                    <a:gd name="T66" fmla="*/ 508794 w 112"/>
                    <a:gd name="T67" fmla="*/ 470793 h 128"/>
                    <a:gd name="T68" fmla="*/ 944903 w 112"/>
                    <a:gd name="T69" fmla="*/ 362148 h 128"/>
                    <a:gd name="T70" fmla="*/ 944903 w 112"/>
                    <a:gd name="T71" fmla="*/ 488900 h 128"/>
                    <a:gd name="T72" fmla="*/ 508794 w 112"/>
                    <a:gd name="T73" fmla="*/ 398363 h 128"/>
                    <a:gd name="T74" fmla="*/ 72685 w 112"/>
                    <a:gd name="T75" fmla="*/ 235396 h 128"/>
                    <a:gd name="T76" fmla="*/ 508794 w 112"/>
                    <a:gd name="T77" fmla="*/ 72430 h 128"/>
                    <a:gd name="T78" fmla="*/ 944903 w 112"/>
                    <a:gd name="T79" fmla="*/ 235396 h 128"/>
                    <a:gd name="T80" fmla="*/ 508794 w 112"/>
                    <a:gd name="T81" fmla="*/ 398363 h 12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2"/>
                    <a:gd name="T124" fmla="*/ 0 h 128"/>
                    <a:gd name="T125" fmla="*/ 112 w 112"/>
                    <a:gd name="T126" fmla="*/ 128 h 12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2" h="128">
                      <a:moveTo>
                        <a:pt x="56" y="0"/>
                      </a:moveTo>
                      <a:cubicBezTo>
                        <a:pt x="29" y="0"/>
                        <a:pt x="0" y="8"/>
                        <a:pt x="0" y="26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20"/>
                        <a:pt x="29" y="128"/>
                        <a:pt x="56" y="128"/>
                      </a:cubicBezTo>
                      <a:cubicBezTo>
                        <a:pt x="83" y="128"/>
                        <a:pt x="112" y="120"/>
                        <a:pt x="112" y="102"/>
                      </a:cubicBezTo>
                      <a:cubicBezTo>
                        <a:pt x="112" y="26"/>
                        <a:pt x="112" y="26"/>
                        <a:pt x="112" y="26"/>
                      </a:cubicBezTo>
                      <a:cubicBezTo>
                        <a:pt x="112" y="8"/>
                        <a:pt x="83" y="0"/>
                        <a:pt x="56" y="0"/>
                      </a:cubicBezTo>
                      <a:close/>
                      <a:moveTo>
                        <a:pt x="104" y="102"/>
                      </a:moveTo>
                      <a:cubicBezTo>
                        <a:pt x="104" y="112"/>
                        <a:pt x="83" y="120"/>
                        <a:pt x="56" y="120"/>
                      </a:cubicBezTo>
                      <a:cubicBezTo>
                        <a:pt x="29" y="120"/>
                        <a:pt x="8" y="112"/>
                        <a:pt x="8" y="102"/>
                      </a:cubicBezTo>
                      <a:cubicBezTo>
                        <a:pt x="8" y="87"/>
                        <a:pt x="8" y="87"/>
                        <a:pt x="8" y="87"/>
                      </a:cubicBezTo>
                      <a:cubicBezTo>
                        <a:pt x="16" y="96"/>
                        <a:pt x="36" y="100"/>
                        <a:pt x="56" y="100"/>
                      </a:cubicBezTo>
                      <a:cubicBezTo>
                        <a:pt x="76" y="100"/>
                        <a:pt x="96" y="96"/>
                        <a:pt x="104" y="87"/>
                      </a:cubicBezTo>
                      <a:lnTo>
                        <a:pt x="104" y="102"/>
                      </a:lnTo>
                      <a:close/>
                      <a:moveTo>
                        <a:pt x="104" y="78"/>
                      </a:move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4" y="88"/>
                        <a:pt x="83" y="96"/>
                        <a:pt x="56" y="96"/>
                      </a:cubicBezTo>
                      <a:cubicBezTo>
                        <a:pt x="29" y="96"/>
                        <a:pt x="8" y="88"/>
                        <a:pt x="8" y="78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16" y="72"/>
                        <a:pt x="36" y="76"/>
                        <a:pt x="56" y="76"/>
                      </a:cubicBezTo>
                      <a:cubicBezTo>
                        <a:pt x="76" y="76"/>
                        <a:pt x="96" y="72"/>
                        <a:pt x="104" y="63"/>
                      </a:cubicBezTo>
                      <a:lnTo>
                        <a:pt x="104" y="78"/>
                      </a:lnTo>
                      <a:close/>
                      <a:moveTo>
                        <a:pt x="104" y="54"/>
                      </a:moveTo>
                      <a:cubicBezTo>
                        <a:pt x="104" y="54"/>
                        <a:pt x="104" y="54"/>
                        <a:pt x="104" y="54"/>
                      </a:cubicBezTo>
                      <a:cubicBezTo>
                        <a:pt x="104" y="54"/>
                        <a:pt x="104" y="54"/>
                        <a:pt x="104" y="54"/>
                      </a:cubicBezTo>
                      <a:cubicBezTo>
                        <a:pt x="104" y="64"/>
                        <a:pt x="83" y="72"/>
                        <a:pt x="56" y="72"/>
                      </a:cubicBezTo>
                      <a:cubicBezTo>
                        <a:pt x="29" y="72"/>
                        <a:pt x="8" y="64"/>
                        <a:pt x="8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18" y="48"/>
                        <a:pt x="38" y="52"/>
                        <a:pt x="56" y="52"/>
                      </a:cubicBezTo>
                      <a:cubicBezTo>
                        <a:pt x="74" y="52"/>
                        <a:pt x="94" y="48"/>
                        <a:pt x="104" y="40"/>
                      </a:cubicBezTo>
                      <a:lnTo>
                        <a:pt x="104" y="54"/>
                      </a:lnTo>
                      <a:close/>
                      <a:moveTo>
                        <a:pt x="56" y="44"/>
                      </a:moveTo>
                      <a:cubicBezTo>
                        <a:pt x="29" y="44"/>
                        <a:pt x="8" y="36"/>
                        <a:pt x="8" y="26"/>
                      </a:cubicBezTo>
                      <a:cubicBezTo>
                        <a:pt x="8" y="16"/>
                        <a:pt x="29" y="8"/>
                        <a:pt x="56" y="8"/>
                      </a:cubicBezTo>
                      <a:cubicBezTo>
                        <a:pt x="83" y="8"/>
                        <a:pt x="104" y="16"/>
                        <a:pt x="104" y="26"/>
                      </a:cubicBezTo>
                      <a:cubicBezTo>
                        <a:pt x="104" y="36"/>
                        <a:pt x="83" y="44"/>
                        <a:pt x="56" y="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FFFF00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69" name="Oval 36"/>
                <p:cNvSpPr>
                  <a:spLocks noChangeArrowheads="1"/>
                </p:cNvSpPr>
                <p:nvPr/>
              </p:nvSpPr>
              <p:spPr bwMode="auto">
                <a:xfrm>
                  <a:off x="800100" y="904875"/>
                  <a:ext cx="71438" cy="73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70" name="Oval 37"/>
                <p:cNvSpPr>
                  <a:spLocks noChangeArrowheads="1"/>
                </p:cNvSpPr>
                <p:nvPr/>
              </p:nvSpPr>
              <p:spPr bwMode="auto">
                <a:xfrm>
                  <a:off x="800100" y="687388"/>
                  <a:ext cx="71438" cy="73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71" name="Oval 38"/>
                <p:cNvSpPr>
                  <a:spLocks noChangeArrowheads="1"/>
                </p:cNvSpPr>
                <p:nvPr/>
              </p:nvSpPr>
              <p:spPr bwMode="auto">
                <a:xfrm>
                  <a:off x="800100" y="471488"/>
                  <a:ext cx="71438" cy="714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257810" y="1062990"/>
            <a:ext cx="879538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门和长城证券共同完成“康利达装饰股份有限公司2018年投资并购建议”文件的起草。初步确定了2018年投资并购标的的业务范围、投资并购资金来源、拟并购标的的资产体量要求、拟投资并购标的的财务要求、以及投后管理建议等内容。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06450" y="2132330"/>
            <a:ext cx="806132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70510"/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关注：与康利达主业较为密切相关的装饰环保节能新材料、家居楼宇智能一体化、装饰物联网、互联网家装应用、室内装饰装修后环境及安全检测新技术、生态园林规划、虚拟现实及多媒体展览展示设计、设计咨询等公司的并购机会。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" name="矩形 60"/>
          <p:cNvSpPr/>
          <p:nvPr/>
        </p:nvSpPr>
        <p:spPr>
          <a:xfrm>
            <a:off x="0" y="142240"/>
            <a:ext cx="9144000" cy="781050"/>
          </a:xfrm>
          <a:prstGeom prst="rect">
            <a:avLst/>
          </a:prstGeom>
          <a:solidFill>
            <a:srgbClr val="0124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211195" y="333375"/>
            <a:ext cx="2860675" cy="398780"/>
            <a:chOff x="5057" y="334"/>
            <a:chExt cx="4505" cy="628"/>
          </a:xfrm>
        </p:grpSpPr>
        <p:sp>
          <p:nvSpPr>
            <p:cNvPr id="65" name="文本框 27"/>
            <p:cNvSpPr txBox="1">
              <a:spLocks noChangeArrowheads="1"/>
            </p:cNvSpPr>
            <p:nvPr/>
          </p:nvSpPr>
          <p:spPr bwMode="auto">
            <a:xfrm>
              <a:off x="5674" y="334"/>
              <a:ext cx="388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康利达装饰市值管理</a:t>
              </a:r>
              <a:endPara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0">
              <a:off x="5057" y="388"/>
              <a:ext cx="534" cy="534"/>
              <a:chOff x="2494" y="2231"/>
              <a:chExt cx="3370" cy="3370"/>
            </a:xfrm>
          </p:grpSpPr>
          <p:sp>
            <p:nvSpPr>
              <p:cNvPr id="49" name="Oval 3"/>
              <p:cNvSpPr>
                <a:spLocks noChangeArrowheads="1"/>
              </p:cNvSpPr>
              <p:nvPr/>
            </p:nvSpPr>
            <p:spPr bwMode="auto">
              <a:xfrm>
                <a:off x="2494" y="2231"/>
                <a:ext cx="3371" cy="3371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38100">
                <a:solidFill>
                  <a:schemeClr val="bg1"/>
                </a:solidFill>
                <a:bevel/>
              </a:ln>
            </p:spPr>
            <p:txBody>
              <a:bodyPr lIns="68580" tIns="34290" rIns="68580" bIns="3429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00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67" name="Group 82"/>
              <p:cNvGrpSpPr/>
              <p:nvPr/>
            </p:nvGrpSpPr>
            <p:grpSpPr bwMode="auto">
              <a:xfrm>
                <a:off x="3578" y="3231"/>
                <a:ext cx="1202" cy="1369"/>
                <a:chOff x="0" y="0"/>
                <a:chExt cx="1017588" cy="1158875"/>
              </a:xfrm>
            </p:grpSpPr>
            <p:sp>
              <p:nvSpPr>
                <p:cNvPr id="68" name="Freeform 35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1017588" cy="1158875"/>
                </a:xfrm>
                <a:custGeom>
                  <a:avLst/>
                  <a:gdLst>
                    <a:gd name="T0" fmla="*/ 508794 w 112"/>
                    <a:gd name="T1" fmla="*/ 0 h 128"/>
                    <a:gd name="T2" fmla="*/ 0 w 112"/>
                    <a:gd name="T3" fmla="*/ 235396 h 128"/>
                    <a:gd name="T4" fmla="*/ 0 w 112"/>
                    <a:gd name="T5" fmla="*/ 923479 h 128"/>
                    <a:gd name="T6" fmla="*/ 508794 w 112"/>
                    <a:gd name="T7" fmla="*/ 1158875 h 128"/>
                    <a:gd name="T8" fmla="*/ 1017588 w 112"/>
                    <a:gd name="T9" fmla="*/ 923479 h 128"/>
                    <a:gd name="T10" fmla="*/ 1017588 w 112"/>
                    <a:gd name="T11" fmla="*/ 235396 h 128"/>
                    <a:gd name="T12" fmla="*/ 508794 w 112"/>
                    <a:gd name="T13" fmla="*/ 0 h 128"/>
                    <a:gd name="T14" fmla="*/ 944903 w 112"/>
                    <a:gd name="T15" fmla="*/ 923479 h 128"/>
                    <a:gd name="T16" fmla="*/ 508794 w 112"/>
                    <a:gd name="T17" fmla="*/ 1086445 h 128"/>
                    <a:gd name="T18" fmla="*/ 72685 w 112"/>
                    <a:gd name="T19" fmla="*/ 923479 h 128"/>
                    <a:gd name="T20" fmla="*/ 72685 w 112"/>
                    <a:gd name="T21" fmla="*/ 787673 h 128"/>
                    <a:gd name="T22" fmla="*/ 508794 w 112"/>
                    <a:gd name="T23" fmla="*/ 905371 h 128"/>
                    <a:gd name="T24" fmla="*/ 944903 w 112"/>
                    <a:gd name="T25" fmla="*/ 787673 h 128"/>
                    <a:gd name="T26" fmla="*/ 944903 w 112"/>
                    <a:gd name="T27" fmla="*/ 923479 h 128"/>
                    <a:gd name="T28" fmla="*/ 944903 w 112"/>
                    <a:gd name="T29" fmla="*/ 706189 h 128"/>
                    <a:gd name="T30" fmla="*/ 944903 w 112"/>
                    <a:gd name="T31" fmla="*/ 706189 h 128"/>
                    <a:gd name="T32" fmla="*/ 944903 w 112"/>
                    <a:gd name="T33" fmla="*/ 706189 h 128"/>
                    <a:gd name="T34" fmla="*/ 508794 w 112"/>
                    <a:gd name="T35" fmla="*/ 869156 h 128"/>
                    <a:gd name="T36" fmla="*/ 72685 w 112"/>
                    <a:gd name="T37" fmla="*/ 706189 h 128"/>
                    <a:gd name="T38" fmla="*/ 72685 w 112"/>
                    <a:gd name="T39" fmla="*/ 706189 h 128"/>
                    <a:gd name="T40" fmla="*/ 72685 w 112"/>
                    <a:gd name="T41" fmla="*/ 706189 h 128"/>
                    <a:gd name="T42" fmla="*/ 72685 w 112"/>
                    <a:gd name="T43" fmla="*/ 570384 h 128"/>
                    <a:gd name="T44" fmla="*/ 508794 w 112"/>
                    <a:gd name="T45" fmla="*/ 688082 h 128"/>
                    <a:gd name="T46" fmla="*/ 944903 w 112"/>
                    <a:gd name="T47" fmla="*/ 570384 h 128"/>
                    <a:gd name="T48" fmla="*/ 944903 w 112"/>
                    <a:gd name="T49" fmla="*/ 706189 h 128"/>
                    <a:gd name="T50" fmla="*/ 944903 w 112"/>
                    <a:gd name="T51" fmla="*/ 488900 h 128"/>
                    <a:gd name="T52" fmla="*/ 944903 w 112"/>
                    <a:gd name="T53" fmla="*/ 488900 h 128"/>
                    <a:gd name="T54" fmla="*/ 944903 w 112"/>
                    <a:gd name="T55" fmla="*/ 488900 h 128"/>
                    <a:gd name="T56" fmla="*/ 508794 w 112"/>
                    <a:gd name="T57" fmla="*/ 651867 h 128"/>
                    <a:gd name="T58" fmla="*/ 72685 w 112"/>
                    <a:gd name="T59" fmla="*/ 488900 h 128"/>
                    <a:gd name="T60" fmla="*/ 72685 w 112"/>
                    <a:gd name="T61" fmla="*/ 488900 h 128"/>
                    <a:gd name="T62" fmla="*/ 72685 w 112"/>
                    <a:gd name="T63" fmla="*/ 488900 h 128"/>
                    <a:gd name="T64" fmla="*/ 72685 w 112"/>
                    <a:gd name="T65" fmla="*/ 362148 h 128"/>
                    <a:gd name="T66" fmla="*/ 508794 w 112"/>
                    <a:gd name="T67" fmla="*/ 470793 h 128"/>
                    <a:gd name="T68" fmla="*/ 944903 w 112"/>
                    <a:gd name="T69" fmla="*/ 362148 h 128"/>
                    <a:gd name="T70" fmla="*/ 944903 w 112"/>
                    <a:gd name="T71" fmla="*/ 488900 h 128"/>
                    <a:gd name="T72" fmla="*/ 508794 w 112"/>
                    <a:gd name="T73" fmla="*/ 398363 h 128"/>
                    <a:gd name="T74" fmla="*/ 72685 w 112"/>
                    <a:gd name="T75" fmla="*/ 235396 h 128"/>
                    <a:gd name="T76" fmla="*/ 508794 w 112"/>
                    <a:gd name="T77" fmla="*/ 72430 h 128"/>
                    <a:gd name="T78" fmla="*/ 944903 w 112"/>
                    <a:gd name="T79" fmla="*/ 235396 h 128"/>
                    <a:gd name="T80" fmla="*/ 508794 w 112"/>
                    <a:gd name="T81" fmla="*/ 398363 h 12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2"/>
                    <a:gd name="T124" fmla="*/ 0 h 128"/>
                    <a:gd name="T125" fmla="*/ 112 w 112"/>
                    <a:gd name="T126" fmla="*/ 128 h 12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2" h="128">
                      <a:moveTo>
                        <a:pt x="56" y="0"/>
                      </a:moveTo>
                      <a:cubicBezTo>
                        <a:pt x="29" y="0"/>
                        <a:pt x="0" y="8"/>
                        <a:pt x="0" y="26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20"/>
                        <a:pt x="29" y="128"/>
                        <a:pt x="56" y="128"/>
                      </a:cubicBezTo>
                      <a:cubicBezTo>
                        <a:pt x="83" y="128"/>
                        <a:pt x="112" y="120"/>
                        <a:pt x="112" y="102"/>
                      </a:cubicBezTo>
                      <a:cubicBezTo>
                        <a:pt x="112" y="26"/>
                        <a:pt x="112" y="26"/>
                        <a:pt x="112" y="26"/>
                      </a:cubicBezTo>
                      <a:cubicBezTo>
                        <a:pt x="112" y="8"/>
                        <a:pt x="83" y="0"/>
                        <a:pt x="56" y="0"/>
                      </a:cubicBezTo>
                      <a:close/>
                      <a:moveTo>
                        <a:pt x="104" y="102"/>
                      </a:moveTo>
                      <a:cubicBezTo>
                        <a:pt x="104" y="112"/>
                        <a:pt x="83" y="120"/>
                        <a:pt x="56" y="120"/>
                      </a:cubicBezTo>
                      <a:cubicBezTo>
                        <a:pt x="29" y="120"/>
                        <a:pt x="8" y="112"/>
                        <a:pt x="8" y="102"/>
                      </a:cubicBezTo>
                      <a:cubicBezTo>
                        <a:pt x="8" y="87"/>
                        <a:pt x="8" y="87"/>
                        <a:pt x="8" y="87"/>
                      </a:cubicBezTo>
                      <a:cubicBezTo>
                        <a:pt x="16" y="96"/>
                        <a:pt x="36" y="100"/>
                        <a:pt x="56" y="100"/>
                      </a:cubicBezTo>
                      <a:cubicBezTo>
                        <a:pt x="76" y="100"/>
                        <a:pt x="96" y="96"/>
                        <a:pt x="104" y="87"/>
                      </a:cubicBezTo>
                      <a:lnTo>
                        <a:pt x="104" y="102"/>
                      </a:lnTo>
                      <a:close/>
                      <a:moveTo>
                        <a:pt x="104" y="78"/>
                      </a:move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4" y="88"/>
                        <a:pt x="83" y="96"/>
                        <a:pt x="56" y="96"/>
                      </a:cubicBezTo>
                      <a:cubicBezTo>
                        <a:pt x="29" y="96"/>
                        <a:pt x="8" y="88"/>
                        <a:pt x="8" y="78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16" y="72"/>
                        <a:pt x="36" y="76"/>
                        <a:pt x="56" y="76"/>
                      </a:cubicBezTo>
                      <a:cubicBezTo>
                        <a:pt x="76" y="76"/>
                        <a:pt x="96" y="72"/>
                        <a:pt x="104" y="63"/>
                      </a:cubicBezTo>
                      <a:lnTo>
                        <a:pt x="104" y="78"/>
                      </a:lnTo>
                      <a:close/>
                      <a:moveTo>
                        <a:pt x="104" y="54"/>
                      </a:moveTo>
                      <a:cubicBezTo>
                        <a:pt x="104" y="54"/>
                        <a:pt x="104" y="54"/>
                        <a:pt x="104" y="54"/>
                      </a:cubicBezTo>
                      <a:cubicBezTo>
                        <a:pt x="104" y="54"/>
                        <a:pt x="104" y="54"/>
                        <a:pt x="104" y="54"/>
                      </a:cubicBezTo>
                      <a:cubicBezTo>
                        <a:pt x="104" y="64"/>
                        <a:pt x="83" y="72"/>
                        <a:pt x="56" y="72"/>
                      </a:cubicBezTo>
                      <a:cubicBezTo>
                        <a:pt x="29" y="72"/>
                        <a:pt x="8" y="64"/>
                        <a:pt x="8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18" y="48"/>
                        <a:pt x="38" y="52"/>
                        <a:pt x="56" y="52"/>
                      </a:cubicBezTo>
                      <a:cubicBezTo>
                        <a:pt x="74" y="52"/>
                        <a:pt x="94" y="48"/>
                        <a:pt x="104" y="40"/>
                      </a:cubicBezTo>
                      <a:lnTo>
                        <a:pt x="104" y="54"/>
                      </a:lnTo>
                      <a:close/>
                      <a:moveTo>
                        <a:pt x="56" y="44"/>
                      </a:moveTo>
                      <a:cubicBezTo>
                        <a:pt x="29" y="44"/>
                        <a:pt x="8" y="36"/>
                        <a:pt x="8" y="26"/>
                      </a:cubicBezTo>
                      <a:cubicBezTo>
                        <a:pt x="8" y="16"/>
                        <a:pt x="29" y="8"/>
                        <a:pt x="56" y="8"/>
                      </a:cubicBezTo>
                      <a:cubicBezTo>
                        <a:pt x="83" y="8"/>
                        <a:pt x="104" y="16"/>
                        <a:pt x="104" y="26"/>
                      </a:cubicBezTo>
                      <a:cubicBezTo>
                        <a:pt x="104" y="36"/>
                        <a:pt x="83" y="44"/>
                        <a:pt x="56" y="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FFFF00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69" name="Oval 36"/>
                <p:cNvSpPr>
                  <a:spLocks noChangeArrowheads="1"/>
                </p:cNvSpPr>
                <p:nvPr/>
              </p:nvSpPr>
              <p:spPr bwMode="auto">
                <a:xfrm>
                  <a:off x="800100" y="904875"/>
                  <a:ext cx="71438" cy="73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70" name="Oval 37"/>
                <p:cNvSpPr>
                  <a:spLocks noChangeArrowheads="1"/>
                </p:cNvSpPr>
                <p:nvPr/>
              </p:nvSpPr>
              <p:spPr bwMode="auto">
                <a:xfrm>
                  <a:off x="800100" y="687388"/>
                  <a:ext cx="71438" cy="73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71" name="Oval 38"/>
                <p:cNvSpPr>
                  <a:spLocks noChangeArrowheads="1"/>
                </p:cNvSpPr>
                <p:nvPr/>
              </p:nvSpPr>
              <p:spPr bwMode="auto">
                <a:xfrm>
                  <a:off x="800100" y="471488"/>
                  <a:ext cx="71438" cy="714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4" name="Freeform 5"/>
          <p:cNvSpPr>
            <a:spLocks noChangeArrowheads="1"/>
          </p:cNvSpPr>
          <p:nvPr/>
        </p:nvSpPr>
        <p:spPr bwMode="auto">
          <a:xfrm>
            <a:off x="3383597" y="1634887"/>
            <a:ext cx="2165350" cy="1082675"/>
          </a:xfrm>
          <a:custGeom>
            <a:avLst/>
            <a:gdLst>
              <a:gd name="T0" fmla="*/ 1053 w 1053"/>
              <a:gd name="T1" fmla="*/ 527 h 527"/>
              <a:gd name="T2" fmla="*/ 0 w 1053"/>
              <a:gd name="T3" fmla="*/ 527 h 527"/>
              <a:gd name="T4" fmla="*/ 526 w 1053"/>
              <a:gd name="T5" fmla="*/ 0 h 527"/>
              <a:gd name="T6" fmla="*/ 1053 w 1053"/>
              <a:gd name="T7" fmla="*/ 527 h 527"/>
              <a:gd name="T8" fmla="*/ 0 60000 65536"/>
              <a:gd name="T9" fmla="*/ 0 60000 65536"/>
              <a:gd name="T10" fmla="*/ 0 60000 65536"/>
              <a:gd name="T11" fmla="*/ 0 60000 65536"/>
              <a:gd name="T12" fmla="*/ 0 w 1053"/>
              <a:gd name="T13" fmla="*/ 0 h 527"/>
              <a:gd name="T14" fmla="*/ 1053 w 1053"/>
              <a:gd name="T15" fmla="*/ 527 h 5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3" h="527">
                <a:moveTo>
                  <a:pt x="1053" y="527"/>
                </a:moveTo>
                <a:cubicBezTo>
                  <a:pt x="727" y="527"/>
                  <a:pt x="363" y="527"/>
                  <a:pt x="0" y="527"/>
                </a:cubicBezTo>
                <a:cubicBezTo>
                  <a:pt x="0" y="236"/>
                  <a:pt x="236" y="0"/>
                  <a:pt x="526" y="0"/>
                </a:cubicBezTo>
                <a:cubicBezTo>
                  <a:pt x="818" y="0"/>
                  <a:pt x="1053" y="236"/>
                  <a:pt x="1053" y="527"/>
                </a:cubicBezTo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zh-CN" sz="1600">
              <a:solidFill>
                <a:srgbClr val="FFFF00"/>
              </a:solidFill>
              <a:sym typeface="宋体" panose="02010600030101010101" pitchFamily="2" charset="-122"/>
            </a:endParaRPr>
          </a:p>
        </p:txBody>
      </p:sp>
      <p:sp>
        <p:nvSpPr>
          <p:cNvPr id="5" name="Freeform 8"/>
          <p:cNvSpPr>
            <a:spLocks noChangeArrowheads="1"/>
          </p:cNvSpPr>
          <p:nvPr/>
        </p:nvSpPr>
        <p:spPr bwMode="auto">
          <a:xfrm>
            <a:off x="5916295" y="1348502"/>
            <a:ext cx="2668587" cy="1333500"/>
          </a:xfrm>
          <a:custGeom>
            <a:avLst/>
            <a:gdLst>
              <a:gd name="T0" fmla="*/ 1298 w 1298"/>
              <a:gd name="T1" fmla="*/ 650 h 650"/>
              <a:gd name="T2" fmla="*/ 0 w 1298"/>
              <a:gd name="T3" fmla="*/ 650 h 650"/>
              <a:gd name="T4" fmla="*/ 649 w 1298"/>
              <a:gd name="T5" fmla="*/ 0 h 650"/>
              <a:gd name="T6" fmla="*/ 1298 w 1298"/>
              <a:gd name="T7" fmla="*/ 650 h 650"/>
              <a:gd name="T8" fmla="*/ 0 60000 65536"/>
              <a:gd name="T9" fmla="*/ 0 60000 65536"/>
              <a:gd name="T10" fmla="*/ 0 60000 65536"/>
              <a:gd name="T11" fmla="*/ 0 60000 65536"/>
              <a:gd name="T12" fmla="*/ 0 w 1298"/>
              <a:gd name="T13" fmla="*/ 0 h 650"/>
              <a:gd name="T14" fmla="*/ 1298 w 1298"/>
              <a:gd name="T15" fmla="*/ 650 h 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8" h="650">
                <a:moveTo>
                  <a:pt x="1298" y="650"/>
                </a:moveTo>
                <a:cubicBezTo>
                  <a:pt x="895" y="650"/>
                  <a:pt x="448" y="650"/>
                  <a:pt x="0" y="650"/>
                </a:cubicBezTo>
                <a:cubicBezTo>
                  <a:pt x="0" y="291"/>
                  <a:pt x="290" y="0"/>
                  <a:pt x="649" y="0"/>
                </a:cubicBezTo>
                <a:cubicBezTo>
                  <a:pt x="1008" y="0"/>
                  <a:pt x="1298" y="291"/>
                  <a:pt x="1298" y="650"/>
                </a:cubicBezTo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zh-CN" sz="1600">
              <a:solidFill>
                <a:srgbClr val="FFFF00"/>
              </a:solidFill>
              <a:sym typeface="宋体" panose="02010600030101010101" pitchFamily="2" charset="-122"/>
            </a:endParaRPr>
          </a:p>
        </p:txBody>
      </p:sp>
      <p:sp>
        <p:nvSpPr>
          <p:cNvPr id="7" name="Freeform 12"/>
          <p:cNvSpPr>
            <a:spLocks noChangeArrowheads="1"/>
          </p:cNvSpPr>
          <p:nvPr/>
        </p:nvSpPr>
        <p:spPr bwMode="auto">
          <a:xfrm>
            <a:off x="1256665" y="1980010"/>
            <a:ext cx="1547812" cy="773112"/>
          </a:xfrm>
          <a:custGeom>
            <a:avLst/>
            <a:gdLst>
              <a:gd name="T0" fmla="*/ 753 w 753"/>
              <a:gd name="T1" fmla="*/ 377 h 377"/>
              <a:gd name="T2" fmla="*/ 0 w 753"/>
              <a:gd name="T3" fmla="*/ 377 h 377"/>
              <a:gd name="T4" fmla="*/ 376 w 753"/>
              <a:gd name="T5" fmla="*/ 0 h 377"/>
              <a:gd name="T6" fmla="*/ 753 w 753"/>
              <a:gd name="T7" fmla="*/ 377 h 377"/>
              <a:gd name="T8" fmla="*/ 0 60000 65536"/>
              <a:gd name="T9" fmla="*/ 0 60000 65536"/>
              <a:gd name="T10" fmla="*/ 0 60000 65536"/>
              <a:gd name="T11" fmla="*/ 0 60000 65536"/>
              <a:gd name="T12" fmla="*/ 0 w 753"/>
              <a:gd name="T13" fmla="*/ 0 h 377"/>
              <a:gd name="T14" fmla="*/ 753 w 753"/>
              <a:gd name="T15" fmla="*/ 377 h 3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3" h="377">
                <a:moveTo>
                  <a:pt x="753" y="377"/>
                </a:moveTo>
                <a:cubicBezTo>
                  <a:pt x="519" y="377"/>
                  <a:pt x="259" y="377"/>
                  <a:pt x="0" y="377"/>
                </a:cubicBezTo>
                <a:cubicBezTo>
                  <a:pt x="0" y="169"/>
                  <a:pt x="168" y="0"/>
                  <a:pt x="376" y="0"/>
                </a:cubicBezTo>
                <a:cubicBezTo>
                  <a:pt x="584" y="0"/>
                  <a:pt x="753" y="169"/>
                  <a:pt x="753" y="377"/>
                </a:cubicBezTo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zh-CN" sz="1600">
              <a:solidFill>
                <a:srgbClr val="FFFF00"/>
              </a:solidFill>
              <a:sym typeface="宋体" panose="02010600030101010101" pitchFamily="2" charset="-122"/>
            </a:endParaRPr>
          </a:p>
        </p:txBody>
      </p:sp>
      <p:sp>
        <p:nvSpPr>
          <p:cNvPr id="9" name="TextBox 682"/>
          <p:cNvSpPr>
            <a:spLocks noChangeArrowheads="1"/>
          </p:cNvSpPr>
          <p:nvPr/>
        </p:nvSpPr>
        <p:spPr bwMode="auto">
          <a:xfrm>
            <a:off x="6680359" y="1624727"/>
            <a:ext cx="1211580" cy="9220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sz="5400">
                <a:solidFill>
                  <a:srgbClr val="FFFF00"/>
                </a:solidFill>
                <a:latin typeface="方正中等线简体" panose="03000509000000000000" pitchFamily="2" charset="-122"/>
                <a:ea typeface="方正中等线简体" panose="03000509000000000000" pitchFamily="2" charset="-122"/>
              </a:rPr>
              <a:t>113</a:t>
            </a:r>
            <a:endParaRPr lang="en-US" altLang="en-US" sz="5400">
              <a:solidFill>
                <a:srgbClr val="FFFF00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10" name="TextBox 682"/>
          <p:cNvSpPr>
            <a:spLocks noChangeArrowheads="1"/>
          </p:cNvSpPr>
          <p:nvPr/>
        </p:nvSpPr>
        <p:spPr bwMode="auto">
          <a:xfrm>
            <a:off x="4138295" y="1841262"/>
            <a:ext cx="741680" cy="768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sz="4400">
                <a:solidFill>
                  <a:srgbClr val="FFFF00"/>
                </a:solidFill>
                <a:latin typeface="方正中等线简体" panose="03000509000000000000" pitchFamily="2" charset="-122"/>
                <a:ea typeface="方正中等线简体" panose="03000509000000000000" pitchFamily="2" charset="-122"/>
              </a:rPr>
              <a:t>36</a:t>
            </a:r>
            <a:endParaRPr lang="en-US" altLang="en-US" sz="4400">
              <a:solidFill>
                <a:srgbClr val="FFFF00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11" name="TextBox 682"/>
          <p:cNvSpPr>
            <a:spLocks noChangeArrowheads="1"/>
          </p:cNvSpPr>
          <p:nvPr/>
        </p:nvSpPr>
        <p:spPr bwMode="auto">
          <a:xfrm>
            <a:off x="1794669" y="2084785"/>
            <a:ext cx="411480" cy="6451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sz="3600">
                <a:solidFill>
                  <a:srgbClr val="FFFF00"/>
                </a:solidFill>
                <a:latin typeface="方正中等线简体" panose="03000509000000000000" pitchFamily="2" charset="-122"/>
                <a:ea typeface="方正中等线简体" panose="03000509000000000000" pitchFamily="2" charset="-122"/>
              </a:rPr>
              <a:t>3</a:t>
            </a:r>
            <a:endParaRPr lang="en-US" sz="3600">
              <a:solidFill>
                <a:srgbClr val="FFFF00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38" name="TextBox 60"/>
          <p:cNvSpPr>
            <a:spLocks noChangeArrowheads="1"/>
          </p:cNvSpPr>
          <p:nvPr/>
        </p:nvSpPr>
        <p:spPr bwMode="auto">
          <a:xfrm>
            <a:off x="669925" y="2873455"/>
            <a:ext cx="2722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上半年确定并购及投资</a:t>
            </a:r>
            <a:endParaRPr lang="zh-CN" altLang="en-US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61"/>
          <p:cNvSpPr>
            <a:spLocks noChangeArrowheads="1"/>
          </p:cNvSpPr>
          <p:nvPr/>
        </p:nvSpPr>
        <p:spPr bwMode="auto">
          <a:xfrm>
            <a:off x="3663633" y="2785825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考察尽调</a:t>
            </a:r>
            <a:endParaRPr lang="zh-CN" altLang="en-US" sz="28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直接连接符 41"/>
          <p:cNvSpPr>
            <a:spLocks noChangeShapeType="1"/>
          </p:cNvSpPr>
          <p:nvPr/>
        </p:nvSpPr>
        <p:spPr bwMode="auto">
          <a:xfrm>
            <a:off x="1391602" y="3269695"/>
            <a:ext cx="1238250" cy="0"/>
          </a:xfrm>
          <a:prstGeom prst="line">
            <a:avLst/>
          </a:prstGeom>
          <a:noFill/>
          <a:ln w="5080" cap="flat" cmpd="sng">
            <a:solidFill>
              <a:srgbClr val="F2F2F2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779145" y="3317240"/>
            <a:ext cx="220345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计划上半年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家并购，包括并购室内设计、机电设计各一家参与投资园林方向一家。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直接连接符 43"/>
          <p:cNvSpPr>
            <a:spLocks noChangeShapeType="1"/>
          </p:cNvSpPr>
          <p:nvPr/>
        </p:nvSpPr>
        <p:spPr bwMode="auto">
          <a:xfrm>
            <a:off x="3523297" y="3304462"/>
            <a:ext cx="1885950" cy="1587"/>
          </a:xfrm>
          <a:prstGeom prst="line">
            <a:avLst/>
          </a:prstGeom>
          <a:noFill/>
          <a:ln w="5080" cap="flat" cmpd="sng">
            <a:solidFill>
              <a:srgbClr val="F2F2F2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220720" y="3331845"/>
            <a:ext cx="287401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实地考察尽调项目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36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个，集中在</a:t>
            </a:r>
            <a:r>
              <a:rPr lang="zh-CN" altLang="en-US" sz="1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室内设计</a:t>
            </a:r>
            <a:r>
              <a:rPr lang="en-US" altLang="zh-CN" sz="1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</a:t>
            </a:r>
            <a:r>
              <a:rPr lang="zh-CN" altLang="en-US" sz="1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机电设计\家居楼宇智能一体化</a:t>
            </a:r>
            <a:r>
              <a:rPr lang="en-US" altLang="zh-CN" sz="1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</a:t>
            </a:r>
            <a:r>
              <a:rPr lang="zh-CN" altLang="en-US" sz="1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园林设计</a:t>
            </a:r>
            <a:r>
              <a:rPr lang="en-US" altLang="zh-CN" sz="1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</a:t>
            </a:r>
            <a:r>
              <a:rPr lang="zh-CN" altLang="en-US" sz="1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软装装修设计施工</a:t>
            </a:r>
            <a:r>
              <a:rPr lang="en-US" altLang="zh-CN" sz="1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\\</a:t>
            </a:r>
            <a:r>
              <a:rPr lang="zh-CN" altLang="en-US" sz="1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虚拟现实及多媒体展览展示设计</a:t>
            </a:r>
            <a:r>
              <a:rPr lang="en-US" altLang="zh-CN" sz="1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</a:t>
            </a:r>
            <a:r>
              <a:rPr lang="zh-CN" altLang="en-US" sz="1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互联网家装应用</a:t>
            </a:r>
            <a:r>
              <a:rPr lang="en-US" altLang="zh-CN" sz="1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\\\</a:t>
            </a:r>
            <a:r>
              <a:rPr lang="zh-CN" altLang="en-US" sz="1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园林立体绿化</a:t>
            </a:r>
            <a:r>
              <a:rPr lang="en-US" altLang="zh-CN" sz="1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</a:t>
            </a:r>
            <a:endParaRPr lang="en-US" altLang="zh-CN" sz="1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TextBox 71"/>
          <p:cNvSpPr>
            <a:spLocks noChangeArrowheads="1"/>
          </p:cNvSpPr>
          <p:nvPr/>
        </p:nvSpPr>
        <p:spPr bwMode="auto">
          <a:xfrm>
            <a:off x="5975509" y="2795350"/>
            <a:ext cx="26212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发现并购项目</a:t>
            </a:r>
            <a:endParaRPr lang="zh-CN" altLang="en-US" sz="32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直接连接符 46"/>
          <p:cNvSpPr>
            <a:spLocks noChangeShapeType="1"/>
          </p:cNvSpPr>
          <p:nvPr/>
        </p:nvSpPr>
        <p:spPr bwMode="auto">
          <a:xfrm>
            <a:off x="6251892" y="3376375"/>
            <a:ext cx="2066925" cy="0"/>
          </a:xfrm>
          <a:prstGeom prst="line">
            <a:avLst/>
          </a:prstGeom>
          <a:noFill/>
          <a:ln w="5080" cap="flat" cmpd="sng">
            <a:solidFill>
              <a:srgbClr val="F2F2F2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6274752" y="3331607"/>
            <a:ext cx="203676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通过不同的渠道发掘投资项目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113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个。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79705" y="980440"/>
            <a:ext cx="3261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根据并购原则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4" grpId="0" bldLvl="0" animBg="1"/>
      <p:bldP spid="5" grpId="0" bldLvl="0" animBg="1"/>
      <p:bldP spid="7" grpId="0" bldLvl="0" animBg="1"/>
      <p:bldP spid="9" grpId="0"/>
      <p:bldP spid="10" grpId="0"/>
      <p:bldP spid="11" grpId="0"/>
      <p:bldP spid="38" grpId="0"/>
      <p:bldP spid="39" grpId="0"/>
      <p:bldP spid="42" grpId="0" bldLvl="0" animBg="1"/>
      <p:bldP spid="43" grpId="0"/>
      <p:bldP spid="44" grpId="0" bldLvl="0" animBg="1"/>
      <p:bldP spid="45" grpId="0"/>
      <p:bldP spid="46" grpId="0"/>
      <p:bldP spid="47" grpId="0" bldLvl="0" animBg="1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" name="矩形 60"/>
          <p:cNvSpPr/>
          <p:nvPr/>
        </p:nvSpPr>
        <p:spPr>
          <a:xfrm>
            <a:off x="0" y="142240"/>
            <a:ext cx="9144000" cy="781050"/>
          </a:xfrm>
          <a:prstGeom prst="rect">
            <a:avLst/>
          </a:prstGeom>
          <a:solidFill>
            <a:srgbClr val="0124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11195" y="333375"/>
            <a:ext cx="2860675" cy="398780"/>
            <a:chOff x="5057" y="334"/>
            <a:chExt cx="4505" cy="628"/>
          </a:xfrm>
        </p:grpSpPr>
        <p:sp>
          <p:nvSpPr>
            <p:cNvPr id="65" name="文本框 27"/>
            <p:cNvSpPr txBox="1">
              <a:spLocks noChangeArrowheads="1"/>
            </p:cNvSpPr>
            <p:nvPr/>
          </p:nvSpPr>
          <p:spPr bwMode="auto">
            <a:xfrm>
              <a:off x="5674" y="334"/>
              <a:ext cx="388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康利达装饰市值管理</a:t>
              </a:r>
              <a:endPara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 rot="0">
              <a:off x="5057" y="388"/>
              <a:ext cx="534" cy="534"/>
              <a:chOff x="2494" y="2231"/>
              <a:chExt cx="3370" cy="3370"/>
            </a:xfrm>
          </p:grpSpPr>
          <p:sp>
            <p:nvSpPr>
              <p:cNvPr id="49" name="Oval 3"/>
              <p:cNvSpPr>
                <a:spLocks noChangeArrowheads="1"/>
              </p:cNvSpPr>
              <p:nvPr/>
            </p:nvSpPr>
            <p:spPr bwMode="auto">
              <a:xfrm>
                <a:off x="2494" y="2231"/>
                <a:ext cx="3371" cy="3371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38100">
                <a:solidFill>
                  <a:schemeClr val="bg1"/>
                </a:solidFill>
                <a:bevel/>
              </a:ln>
            </p:spPr>
            <p:txBody>
              <a:bodyPr lIns="68580" tIns="34290" rIns="68580" bIns="3429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00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67" name="Group 82"/>
              <p:cNvGrpSpPr/>
              <p:nvPr/>
            </p:nvGrpSpPr>
            <p:grpSpPr bwMode="auto">
              <a:xfrm>
                <a:off x="3578" y="3231"/>
                <a:ext cx="1202" cy="1369"/>
                <a:chOff x="0" y="0"/>
                <a:chExt cx="1017588" cy="1158875"/>
              </a:xfrm>
            </p:grpSpPr>
            <p:sp>
              <p:nvSpPr>
                <p:cNvPr id="68" name="Freeform 35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1017588" cy="1158875"/>
                </a:xfrm>
                <a:custGeom>
                  <a:avLst/>
                  <a:gdLst>
                    <a:gd name="T0" fmla="*/ 508794 w 112"/>
                    <a:gd name="T1" fmla="*/ 0 h 128"/>
                    <a:gd name="T2" fmla="*/ 0 w 112"/>
                    <a:gd name="T3" fmla="*/ 235396 h 128"/>
                    <a:gd name="T4" fmla="*/ 0 w 112"/>
                    <a:gd name="T5" fmla="*/ 923479 h 128"/>
                    <a:gd name="T6" fmla="*/ 508794 w 112"/>
                    <a:gd name="T7" fmla="*/ 1158875 h 128"/>
                    <a:gd name="T8" fmla="*/ 1017588 w 112"/>
                    <a:gd name="T9" fmla="*/ 923479 h 128"/>
                    <a:gd name="T10" fmla="*/ 1017588 w 112"/>
                    <a:gd name="T11" fmla="*/ 235396 h 128"/>
                    <a:gd name="T12" fmla="*/ 508794 w 112"/>
                    <a:gd name="T13" fmla="*/ 0 h 128"/>
                    <a:gd name="T14" fmla="*/ 944903 w 112"/>
                    <a:gd name="T15" fmla="*/ 923479 h 128"/>
                    <a:gd name="T16" fmla="*/ 508794 w 112"/>
                    <a:gd name="T17" fmla="*/ 1086445 h 128"/>
                    <a:gd name="T18" fmla="*/ 72685 w 112"/>
                    <a:gd name="T19" fmla="*/ 923479 h 128"/>
                    <a:gd name="T20" fmla="*/ 72685 w 112"/>
                    <a:gd name="T21" fmla="*/ 787673 h 128"/>
                    <a:gd name="T22" fmla="*/ 508794 w 112"/>
                    <a:gd name="T23" fmla="*/ 905371 h 128"/>
                    <a:gd name="T24" fmla="*/ 944903 w 112"/>
                    <a:gd name="T25" fmla="*/ 787673 h 128"/>
                    <a:gd name="T26" fmla="*/ 944903 w 112"/>
                    <a:gd name="T27" fmla="*/ 923479 h 128"/>
                    <a:gd name="T28" fmla="*/ 944903 w 112"/>
                    <a:gd name="T29" fmla="*/ 706189 h 128"/>
                    <a:gd name="T30" fmla="*/ 944903 w 112"/>
                    <a:gd name="T31" fmla="*/ 706189 h 128"/>
                    <a:gd name="T32" fmla="*/ 944903 w 112"/>
                    <a:gd name="T33" fmla="*/ 706189 h 128"/>
                    <a:gd name="T34" fmla="*/ 508794 w 112"/>
                    <a:gd name="T35" fmla="*/ 869156 h 128"/>
                    <a:gd name="T36" fmla="*/ 72685 w 112"/>
                    <a:gd name="T37" fmla="*/ 706189 h 128"/>
                    <a:gd name="T38" fmla="*/ 72685 w 112"/>
                    <a:gd name="T39" fmla="*/ 706189 h 128"/>
                    <a:gd name="T40" fmla="*/ 72685 w 112"/>
                    <a:gd name="T41" fmla="*/ 706189 h 128"/>
                    <a:gd name="T42" fmla="*/ 72685 w 112"/>
                    <a:gd name="T43" fmla="*/ 570384 h 128"/>
                    <a:gd name="T44" fmla="*/ 508794 w 112"/>
                    <a:gd name="T45" fmla="*/ 688082 h 128"/>
                    <a:gd name="T46" fmla="*/ 944903 w 112"/>
                    <a:gd name="T47" fmla="*/ 570384 h 128"/>
                    <a:gd name="T48" fmla="*/ 944903 w 112"/>
                    <a:gd name="T49" fmla="*/ 706189 h 128"/>
                    <a:gd name="T50" fmla="*/ 944903 w 112"/>
                    <a:gd name="T51" fmla="*/ 488900 h 128"/>
                    <a:gd name="T52" fmla="*/ 944903 w 112"/>
                    <a:gd name="T53" fmla="*/ 488900 h 128"/>
                    <a:gd name="T54" fmla="*/ 944903 w 112"/>
                    <a:gd name="T55" fmla="*/ 488900 h 128"/>
                    <a:gd name="T56" fmla="*/ 508794 w 112"/>
                    <a:gd name="T57" fmla="*/ 651867 h 128"/>
                    <a:gd name="T58" fmla="*/ 72685 w 112"/>
                    <a:gd name="T59" fmla="*/ 488900 h 128"/>
                    <a:gd name="T60" fmla="*/ 72685 w 112"/>
                    <a:gd name="T61" fmla="*/ 488900 h 128"/>
                    <a:gd name="T62" fmla="*/ 72685 w 112"/>
                    <a:gd name="T63" fmla="*/ 488900 h 128"/>
                    <a:gd name="T64" fmla="*/ 72685 w 112"/>
                    <a:gd name="T65" fmla="*/ 362148 h 128"/>
                    <a:gd name="T66" fmla="*/ 508794 w 112"/>
                    <a:gd name="T67" fmla="*/ 470793 h 128"/>
                    <a:gd name="T68" fmla="*/ 944903 w 112"/>
                    <a:gd name="T69" fmla="*/ 362148 h 128"/>
                    <a:gd name="T70" fmla="*/ 944903 w 112"/>
                    <a:gd name="T71" fmla="*/ 488900 h 128"/>
                    <a:gd name="T72" fmla="*/ 508794 w 112"/>
                    <a:gd name="T73" fmla="*/ 398363 h 128"/>
                    <a:gd name="T74" fmla="*/ 72685 w 112"/>
                    <a:gd name="T75" fmla="*/ 235396 h 128"/>
                    <a:gd name="T76" fmla="*/ 508794 w 112"/>
                    <a:gd name="T77" fmla="*/ 72430 h 128"/>
                    <a:gd name="T78" fmla="*/ 944903 w 112"/>
                    <a:gd name="T79" fmla="*/ 235396 h 128"/>
                    <a:gd name="T80" fmla="*/ 508794 w 112"/>
                    <a:gd name="T81" fmla="*/ 398363 h 12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2"/>
                    <a:gd name="T124" fmla="*/ 0 h 128"/>
                    <a:gd name="T125" fmla="*/ 112 w 112"/>
                    <a:gd name="T126" fmla="*/ 128 h 12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2" h="128">
                      <a:moveTo>
                        <a:pt x="56" y="0"/>
                      </a:moveTo>
                      <a:cubicBezTo>
                        <a:pt x="29" y="0"/>
                        <a:pt x="0" y="8"/>
                        <a:pt x="0" y="26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20"/>
                        <a:pt x="29" y="128"/>
                        <a:pt x="56" y="128"/>
                      </a:cubicBezTo>
                      <a:cubicBezTo>
                        <a:pt x="83" y="128"/>
                        <a:pt x="112" y="120"/>
                        <a:pt x="112" y="102"/>
                      </a:cubicBezTo>
                      <a:cubicBezTo>
                        <a:pt x="112" y="26"/>
                        <a:pt x="112" y="26"/>
                        <a:pt x="112" y="26"/>
                      </a:cubicBezTo>
                      <a:cubicBezTo>
                        <a:pt x="112" y="8"/>
                        <a:pt x="83" y="0"/>
                        <a:pt x="56" y="0"/>
                      </a:cubicBezTo>
                      <a:close/>
                      <a:moveTo>
                        <a:pt x="104" y="102"/>
                      </a:moveTo>
                      <a:cubicBezTo>
                        <a:pt x="104" y="112"/>
                        <a:pt x="83" y="120"/>
                        <a:pt x="56" y="120"/>
                      </a:cubicBezTo>
                      <a:cubicBezTo>
                        <a:pt x="29" y="120"/>
                        <a:pt x="8" y="112"/>
                        <a:pt x="8" y="102"/>
                      </a:cubicBezTo>
                      <a:cubicBezTo>
                        <a:pt x="8" y="87"/>
                        <a:pt x="8" y="87"/>
                        <a:pt x="8" y="87"/>
                      </a:cubicBezTo>
                      <a:cubicBezTo>
                        <a:pt x="16" y="96"/>
                        <a:pt x="36" y="100"/>
                        <a:pt x="56" y="100"/>
                      </a:cubicBezTo>
                      <a:cubicBezTo>
                        <a:pt x="76" y="100"/>
                        <a:pt x="96" y="96"/>
                        <a:pt x="104" y="87"/>
                      </a:cubicBezTo>
                      <a:lnTo>
                        <a:pt x="104" y="102"/>
                      </a:lnTo>
                      <a:close/>
                      <a:moveTo>
                        <a:pt x="104" y="78"/>
                      </a:move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4" y="88"/>
                        <a:pt x="83" y="96"/>
                        <a:pt x="56" y="96"/>
                      </a:cubicBezTo>
                      <a:cubicBezTo>
                        <a:pt x="29" y="96"/>
                        <a:pt x="8" y="88"/>
                        <a:pt x="8" y="78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16" y="72"/>
                        <a:pt x="36" y="76"/>
                        <a:pt x="56" y="76"/>
                      </a:cubicBezTo>
                      <a:cubicBezTo>
                        <a:pt x="76" y="76"/>
                        <a:pt x="96" y="72"/>
                        <a:pt x="104" y="63"/>
                      </a:cubicBezTo>
                      <a:lnTo>
                        <a:pt x="104" y="78"/>
                      </a:lnTo>
                      <a:close/>
                      <a:moveTo>
                        <a:pt x="104" y="54"/>
                      </a:moveTo>
                      <a:cubicBezTo>
                        <a:pt x="104" y="54"/>
                        <a:pt x="104" y="54"/>
                        <a:pt x="104" y="54"/>
                      </a:cubicBezTo>
                      <a:cubicBezTo>
                        <a:pt x="104" y="54"/>
                        <a:pt x="104" y="54"/>
                        <a:pt x="104" y="54"/>
                      </a:cubicBezTo>
                      <a:cubicBezTo>
                        <a:pt x="104" y="64"/>
                        <a:pt x="83" y="72"/>
                        <a:pt x="56" y="72"/>
                      </a:cubicBezTo>
                      <a:cubicBezTo>
                        <a:pt x="29" y="72"/>
                        <a:pt x="8" y="64"/>
                        <a:pt x="8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18" y="48"/>
                        <a:pt x="38" y="52"/>
                        <a:pt x="56" y="52"/>
                      </a:cubicBezTo>
                      <a:cubicBezTo>
                        <a:pt x="74" y="52"/>
                        <a:pt x="94" y="48"/>
                        <a:pt x="104" y="40"/>
                      </a:cubicBezTo>
                      <a:lnTo>
                        <a:pt x="104" y="54"/>
                      </a:lnTo>
                      <a:close/>
                      <a:moveTo>
                        <a:pt x="56" y="44"/>
                      </a:moveTo>
                      <a:cubicBezTo>
                        <a:pt x="29" y="44"/>
                        <a:pt x="8" y="36"/>
                        <a:pt x="8" y="26"/>
                      </a:cubicBezTo>
                      <a:cubicBezTo>
                        <a:pt x="8" y="16"/>
                        <a:pt x="29" y="8"/>
                        <a:pt x="56" y="8"/>
                      </a:cubicBezTo>
                      <a:cubicBezTo>
                        <a:pt x="83" y="8"/>
                        <a:pt x="104" y="16"/>
                        <a:pt x="104" y="26"/>
                      </a:cubicBezTo>
                      <a:cubicBezTo>
                        <a:pt x="104" y="36"/>
                        <a:pt x="83" y="44"/>
                        <a:pt x="56" y="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FFFF00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69" name="Oval 36"/>
                <p:cNvSpPr>
                  <a:spLocks noChangeArrowheads="1"/>
                </p:cNvSpPr>
                <p:nvPr/>
              </p:nvSpPr>
              <p:spPr bwMode="auto">
                <a:xfrm>
                  <a:off x="800100" y="904875"/>
                  <a:ext cx="71438" cy="73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70" name="Oval 37"/>
                <p:cNvSpPr>
                  <a:spLocks noChangeArrowheads="1"/>
                </p:cNvSpPr>
                <p:nvPr/>
              </p:nvSpPr>
              <p:spPr bwMode="auto">
                <a:xfrm>
                  <a:off x="800100" y="687388"/>
                  <a:ext cx="71438" cy="73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71" name="Oval 38"/>
                <p:cNvSpPr>
                  <a:spLocks noChangeArrowheads="1"/>
                </p:cNvSpPr>
                <p:nvPr/>
              </p:nvSpPr>
              <p:spPr bwMode="auto">
                <a:xfrm>
                  <a:off x="800100" y="471488"/>
                  <a:ext cx="71438" cy="714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54" name="文本框 53"/>
          <p:cNvSpPr txBox="1"/>
          <p:nvPr/>
        </p:nvSpPr>
        <p:spPr>
          <a:xfrm>
            <a:off x="85725" y="1024255"/>
            <a:ext cx="9351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根据并购原则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针对</a:t>
            </a:r>
            <a:r>
              <a:rPr 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虚拟现实及多媒体展览展示及数字化主题乐园  设计的并购生态地图</a:t>
            </a:r>
            <a:endParaRPr lang="en-US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1651635"/>
            <a:ext cx="7971155" cy="3114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Freeform 239"/>
          <p:cNvSpPr>
            <a:spLocks noEditPoints="1"/>
          </p:cNvSpPr>
          <p:nvPr/>
        </p:nvSpPr>
        <p:spPr bwMode="auto">
          <a:xfrm>
            <a:off x="3418605" y="1289235"/>
            <a:ext cx="2205136" cy="2203979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75566" tIns="37783" rIns="75566" bIns="37783" numCol="1" anchor="t" anchorCtr="0" compatLnSpc="1"/>
          <a:p>
            <a:endParaRPr lang="id-ID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Freeform 240"/>
          <p:cNvSpPr>
            <a:spLocks noEditPoints="1"/>
          </p:cNvSpPr>
          <p:nvPr/>
        </p:nvSpPr>
        <p:spPr bwMode="auto">
          <a:xfrm>
            <a:off x="1801505" y="2319256"/>
            <a:ext cx="1917682" cy="1916675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75566" tIns="37783" rIns="75566" bIns="37783" numCol="1" anchor="t" anchorCtr="0" compatLnSpc="1"/>
          <a:p>
            <a:endParaRPr lang="id-ID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Freeform 241"/>
          <p:cNvSpPr>
            <a:spLocks noEditPoints="1"/>
          </p:cNvSpPr>
          <p:nvPr/>
        </p:nvSpPr>
        <p:spPr bwMode="auto">
          <a:xfrm>
            <a:off x="590503" y="1914460"/>
            <a:ext cx="1391337" cy="1390606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75566" tIns="37783" rIns="75566" bIns="37783" numCol="1" anchor="t" anchorCtr="0" compatLnSpc="1"/>
          <a:p>
            <a:endParaRPr lang="id-ID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Freeform 247"/>
          <p:cNvSpPr>
            <a:spLocks noEditPoints="1"/>
          </p:cNvSpPr>
          <p:nvPr/>
        </p:nvSpPr>
        <p:spPr bwMode="auto">
          <a:xfrm>
            <a:off x="2499799" y="3018493"/>
            <a:ext cx="521095" cy="51951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75566" tIns="37783" rIns="75566" bIns="37783" numCol="1" anchor="t" anchorCtr="0" compatLnSpc="1"/>
          <a:p>
            <a:endParaRPr lang="id-ID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Freeform 248"/>
          <p:cNvSpPr>
            <a:spLocks noEditPoints="1"/>
          </p:cNvSpPr>
          <p:nvPr/>
        </p:nvSpPr>
        <p:spPr bwMode="auto">
          <a:xfrm>
            <a:off x="4233717" y="2092112"/>
            <a:ext cx="597225" cy="599534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75566" tIns="37783" rIns="75566" bIns="37783" numCol="1" anchor="t" anchorCtr="0" compatLnSpc="1"/>
          <a:p>
            <a:endParaRPr lang="id-ID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Freeform 249"/>
          <p:cNvSpPr>
            <a:spLocks noEditPoints="1"/>
          </p:cNvSpPr>
          <p:nvPr/>
        </p:nvSpPr>
        <p:spPr bwMode="auto">
          <a:xfrm>
            <a:off x="1098473" y="2423475"/>
            <a:ext cx="378024" cy="377824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75566" tIns="37783" rIns="75566" bIns="37783" numCol="1" anchor="t" anchorCtr="0" compatLnSpc="1"/>
          <a:p>
            <a:endParaRPr lang="id-ID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40" name="Group 9"/>
          <p:cNvGrpSpPr/>
          <p:nvPr/>
        </p:nvGrpSpPr>
        <p:grpSpPr>
          <a:xfrm>
            <a:off x="428792" y="1716046"/>
            <a:ext cx="1138203" cy="1884213"/>
            <a:chOff x="1498443" y="3296141"/>
            <a:chExt cx="1376598" cy="2280056"/>
          </a:xfrm>
          <a:solidFill>
            <a:srgbClr val="FFFFFF">
              <a:alpha val="50196"/>
            </a:srgbClr>
          </a:solidFill>
        </p:grpSpPr>
        <p:grpSp>
          <p:nvGrpSpPr>
            <p:cNvPr id="41" name="Group 10"/>
            <p:cNvGrpSpPr/>
            <p:nvPr/>
          </p:nvGrpSpPr>
          <p:grpSpPr>
            <a:xfrm rot="20700000">
              <a:off x="1498443" y="3464825"/>
              <a:ext cx="1055686" cy="2111372"/>
              <a:chOff x="1480457" y="3328209"/>
              <a:chExt cx="1055686" cy="2111372"/>
            </a:xfrm>
            <a:grpFill/>
          </p:grpSpPr>
          <p:sp>
            <p:nvSpPr>
              <p:cNvPr id="47" name="Freeform 5"/>
              <p:cNvSpPr/>
              <p:nvPr/>
            </p:nvSpPr>
            <p:spPr bwMode="auto">
              <a:xfrm>
                <a:off x="1480457" y="3328209"/>
                <a:ext cx="1055686" cy="1055686"/>
              </a:xfrm>
              <a:custGeom>
                <a:avLst/>
                <a:gdLst>
                  <a:gd name="T0" fmla="*/ 482 w 482"/>
                  <a:gd name="T1" fmla="*/ 36 h 482"/>
                  <a:gd name="T2" fmla="*/ 482 w 482"/>
                  <a:gd name="T3" fmla="*/ 0 h 482"/>
                  <a:gd name="T4" fmla="*/ 0 w 482"/>
                  <a:gd name="T5" fmla="*/ 482 h 482"/>
                  <a:gd name="T6" fmla="*/ 36 w 482"/>
                  <a:gd name="T7" fmla="*/ 482 h 482"/>
                  <a:gd name="T8" fmla="*/ 482 w 482"/>
                  <a:gd name="T9" fmla="*/ 3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482">
                    <a:moveTo>
                      <a:pt x="482" y="36"/>
                    </a:moveTo>
                    <a:cubicBezTo>
                      <a:pt x="482" y="0"/>
                      <a:pt x="482" y="0"/>
                      <a:pt x="482" y="0"/>
                    </a:cubicBezTo>
                    <a:cubicBezTo>
                      <a:pt x="216" y="0"/>
                      <a:pt x="0" y="216"/>
                      <a:pt x="0" y="482"/>
                    </a:cubicBezTo>
                    <a:cubicBezTo>
                      <a:pt x="36" y="482"/>
                      <a:pt x="36" y="482"/>
                      <a:pt x="36" y="482"/>
                    </a:cubicBezTo>
                    <a:cubicBezTo>
                      <a:pt x="36" y="236"/>
                      <a:pt x="235" y="36"/>
                      <a:pt x="482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8" name="Freeform 6"/>
              <p:cNvSpPr/>
              <p:nvPr/>
            </p:nvSpPr>
            <p:spPr bwMode="auto">
              <a:xfrm>
                <a:off x="1480457" y="4383895"/>
                <a:ext cx="1055686" cy="1055686"/>
              </a:xfrm>
              <a:custGeom>
                <a:avLst/>
                <a:gdLst>
                  <a:gd name="T0" fmla="*/ 36 w 482"/>
                  <a:gd name="T1" fmla="*/ 0 h 482"/>
                  <a:gd name="T2" fmla="*/ 36 w 482"/>
                  <a:gd name="T3" fmla="*/ 0 h 482"/>
                  <a:gd name="T4" fmla="*/ 0 w 482"/>
                  <a:gd name="T5" fmla="*/ 0 h 482"/>
                  <a:gd name="T6" fmla="*/ 482 w 482"/>
                  <a:gd name="T7" fmla="*/ 482 h 482"/>
                  <a:gd name="T8" fmla="*/ 482 w 482"/>
                  <a:gd name="T9" fmla="*/ 447 h 482"/>
                  <a:gd name="T10" fmla="*/ 36 w 482"/>
                  <a:gd name="T11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2" h="482">
                    <a:moveTo>
                      <a:pt x="36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67"/>
                      <a:pt x="216" y="482"/>
                      <a:pt x="482" y="482"/>
                    </a:cubicBezTo>
                    <a:cubicBezTo>
                      <a:pt x="482" y="447"/>
                      <a:pt x="482" y="447"/>
                      <a:pt x="482" y="447"/>
                    </a:cubicBezTo>
                    <a:cubicBezTo>
                      <a:pt x="235" y="447"/>
                      <a:pt x="36" y="247"/>
                      <a:pt x="3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2" name="Oval 11"/>
            <p:cNvSpPr/>
            <p:nvPr/>
          </p:nvSpPr>
          <p:spPr>
            <a:xfrm>
              <a:off x="2221301" y="3296141"/>
              <a:ext cx="174172" cy="1741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Oval 12"/>
            <p:cNvSpPr/>
            <p:nvPr/>
          </p:nvSpPr>
          <p:spPr>
            <a:xfrm>
              <a:off x="2700869" y="5282871"/>
              <a:ext cx="174172" cy="1741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61"/>
          <p:cNvSpPr>
            <a:spLocks noChangeArrowheads="1"/>
          </p:cNvSpPr>
          <p:nvPr/>
        </p:nvSpPr>
        <p:spPr bwMode="auto">
          <a:xfrm>
            <a:off x="771843" y="4325700"/>
            <a:ext cx="4145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装饰公司的自身业绩提升是</a:t>
            </a:r>
            <a:r>
              <a:rPr lang="zh-CN" altLang="en-US" sz="24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核心动力源</a:t>
            </a:r>
            <a:endParaRPr lang="zh-CN" altLang="en-US" sz="24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61"/>
          <p:cNvSpPr>
            <a:spLocks noChangeArrowheads="1"/>
          </p:cNvSpPr>
          <p:nvPr/>
        </p:nvSpPr>
        <p:spPr bwMode="auto">
          <a:xfrm>
            <a:off x="480378" y="3538300"/>
            <a:ext cx="14020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并购是辅助轮</a:t>
            </a:r>
            <a:endParaRPr lang="zh-CN" altLang="en-US" sz="16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61"/>
          <p:cNvSpPr>
            <a:spLocks noChangeArrowheads="1"/>
          </p:cNvSpPr>
          <p:nvPr/>
        </p:nvSpPr>
        <p:spPr bwMode="auto">
          <a:xfrm>
            <a:off x="4020503" y="3538300"/>
            <a:ext cx="11988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市值的提升</a:t>
            </a:r>
            <a:endParaRPr lang="zh-CN" altLang="en-US" sz="16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0" y="142240"/>
            <a:ext cx="9144000" cy="781050"/>
          </a:xfrm>
          <a:prstGeom prst="rect">
            <a:avLst/>
          </a:prstGeom>
          <a:solidFill>
            <a:srgbClr val="0124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211195" y="333375"/>
            <a:ext cx="2860675" cy="398780"/>
            <a:chOff x="5057" y="334"/>
            <a:chExt cx="4505" cy="628"/>
          </a:xfrm>
        </p:grpSpPr>
        <p:sp>
          <p:nvSpPr>
            <p:cNvPr id="65" name="文本框 27"/>
            <p:cNvSpPr txBox="1">
              <a:spLocks noChangeArrowheads="1"/>
            </p:cNvSpPr>
            <p:nvPr/>
          </p:nvSpPr>
          <p:spPr bwMode="auto">
            <a:xfrm>
              <a:off x="5674" y="334"/>
              <a:ext cx="388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康利达装饰市值管理</a:t>
              </a:r>
              <a:endPara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 rot="0">
              <a:off x="5057" y="388"/>
              <a:ext cx="534" cy="534"/>
              <a:chOff x="2494" y="2231"/>
              <a:chExt cx="3370" cy="3370"/>
            </a:xfrm>
          </p:grpSpPr>
          <p:sp>
            <p:nvSpPr>
              <p:cNvPr id="49" name="Oval 3"/>
              <p:cNvSpPr>
                <a:spLocks noChangeArrowheads="1"/>
              </p:cNvSpPr>
              <p:nvPr/>
            </p:nvSpPr>
            <p:spPr bwMode="auto">
              <a:xfrm>
                <a:off x="2494" y="2231"/>
                <a:ext cx="3371" cy="3371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38100">
                <a:solidFill>
                  <a:schemeClr val="bg1"/>
                </a:solidFill>
                <a:bevel/>
              </a:ln>
            </p:spPr>
            <p:txBody>
              <a:bodyPr lIns="68580" tIns="34290" rIns="68580" bIns="3429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00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67" name="Group 82"/>
              <p:cNvGrpSpPr/>
              <p:nvPr/>
            </p:nvGrpSpPr>
            <p:grpSpPr bwMode="auto">
              <a:xfrm>
                <a:off x="3578" y="3231"/>
                <a:ext cx="1202" cy="1369"/>
                <a:chOff x="0" y="0"/>
                <a:chExt cx="1017588" cy="1158875"/>
              </a:xfrm>
            </p:grpSpPr>
            <p:sp>
              <p:nvSpPr>
                <p:cNvPr id="68" name="Freeform 35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1017588" cy="1158875"/>
                </a:xfrm>
                <a:custGeom>
                  <a:avLst/>
                  <a:gdLst>
                    <a:gd name="T0" fmla="*/ 508794 w 112"/>
                    <a:gd name="T1" fmla="*/ 0 h 128"/>
                    <a:gd name="T2" fmla="*/ 0 w 112"/>
                    <a:gd name="T3" fmla="*/ 235396 h 128"/>
                    <a:gd name="T4" fmla="*/ 0 w 112"/>
                    <a:gd name="T5" fmla="*/ 923479 h 128"/>
                    <a:gd name="T6" fmla="*/ 508794 w 112"/>
                    <a:gd name="T7" fmla="*/ 1158875 h 128"/>
                    <a:gd name="T8" fmla="*/ 1017588 w 112"/>
                    <a:gd name="T9" fmla="*/ 923479 h 128"/>
                    <a:gd name="T10" fmla="*/ 1017588 w 112"/>
                    <a:gd name="T11" fmla="*/ 235396 h 128"/>
                    <a:gd name="T12" fmla="*/ 508794 w 112"/>
                    <a:gd name="T13" fmla="*/ 0 h 128"/>
                    <a:gd name="T14" fmla="*/ 944903 w 112"/>
                    <a:gd name="T15" fmla="*/ 923479 h 128"/>
                    <a:gd name="T16" fmla="*/ 508794 w 112"/>
                    <a:gd name="T17" fmla="*/ 1086445 h 128"/>
                    <a:gd name="T18" fmla="*/ 72685 w 112"/>
                    <a:gd name="T19" fmla="*/ 923479 h 128"/>
                    <a:gd name="T20" fmla="*/ 72685 w 112"/>
                    <a:gd name="T21" fmla="*/ 787673 h 128"/>
                    <a:gd name="T22" fmla="*/ 508794 w 112"/>
                    <a:gd name="T23" fmla="*/ 905371 h 128"/>
                    <a:gd name="T24" fmla="*/ 944903 w 112"/>
                    <a:gd name="T25" fmla="*/ 787673 h 128"/>
                    <a:gd name="T26" fmla="*/ 944903 w 112"/>
                    <a:gd name="T27" fmla="*/ 923479 h 128"/>
                    <a:gd name="T28" fmla="*/ 944903 w 112"/>
                    <a:gd name="T29" fmla="*/ 706189 h 128"/>
                    <a:gd name="T30" fmla="*/ 944903 w 112"/>
                    <a:gd name="T31" fmla="*/ 706189 h 128"/>
                    <a:gd name="T32" fmla="*/ 944903 w 112"/>
                    <a:gd name="T33" fmla="*/ 706189 h 128"/>
                    <a:gd name="T34" fmla="*/ 508794 w 112"/>
                    <a:gd name="T35" fmla="*/ 869156 h 128"/>
                    <a:gd name="T36" fmla="*/ 72685 w 112"/>
                    <a:gd name="T37" fmla="*/ 706189 h 128"/>
                    <a:gd name="T38" fmla="*/ 72685 w 112"/>
                    <a:gd name="T39" fmla="*/ 706189 h 128"/>
                    <a:gd name="T40" fmla="*/ 72685 w 112"/>
                    <a:gd name="T41" fmla="*/ 706189 h 128"/>
                    <a:gd name="T42" fmla="*/ 72685 w 112"/>
                    <a:gd name="T43" fmla="*/ 570384 h 128"/>
                    <a:gd name="T44" fmla="*/ 508794 w 112"/>
                    <a:gd name="T45" fmla="*/ 688082 h 128"/>
                    <a:gd name="T46" fmla="*/ 944903 w 112"/>
                    <a:gd name="T47" fmla="*/ 570384 h 128"/>
                    <a:gd name="T48" fmla="*/ 944903 w 112"/>
                    <a:gd name="T49" fmla="*/ 706189 h 128"/>
                    <a:gd name="T50" fmla="*/ 944903 w 112"/>
                    <a:gd name="T51" fmla="*/ 488900 h 128"/>
                    <a:gd name="T52" fmla="*/ 944903 w 112"/>
                    <a:gd name="T53" fmla="*/ 488900 h 128"/>
                    <a:gd name="T54" fmla="*/ 944903 w 112"/>
                    <a:gd name="T55" fmla="*/ 488900 h 128"/>
                    <a:gd name="T56" fmla="*/ 508794 w 112"/>
                    <a:gd name="T57" fmla="*/ 651867 h 128"/>
                    <a:gd name="T58" fmla="*/ 72685 w 112"/>
                    <a:gd name="T59" fmla="*/ 488900 h 128"/>
                    <a:gd name="T60" fmla="*/ 72685 w 112"/>
                    <a:gd name="T61" fmla="*/ 488900 h 128"/>
                    <a:gd name="T62" fmla="*/ 72685 w 112"/>
                    <a:gd name="T63" fmla="*/ 488900 h 128"/>
                    <a:gd name="T64" fmla="*/ 72685 w 112"/>
                    <a:gd name="T65" fmla="*/ 362148 h 128"/>
                    <a:gd name="T66" fmla="*/ 508794 w 112"/>
                    <a:gd name="T67" fmla="*/ 470793 h 128"/>
                    <a:gd name="T68" fmla="*/ 944903 w 112"/>
                    <a:gd name="T69" fmla="*/ 362148 h 128"/>
                    <a:gd name="T70" fmla="*/ 944903 w 112"/>
                    <a:gd name="T71" fmla="*/ 488900 h 128"/>
                    <a:gd name="T72" fmla="*/ 508794 w 112"/>
                    <a:gd name="T73" fmla="*/ 398363 h 128"/>
                    <a:gd name="T74" fmla="*/ 72685 w 112"/>
                    <a:gd name="T75" fmla="*/ 235396 h 128"/>
                    <a:gd name="T76" fmla="*/ 508794 w 112"/>
                    <a:gd name="T77" fmla="*/ 72430 h 128"/>
                    <a:gd name="T78" fmla="*/ 944903 w 112"/>
                    <a:gd name="T79" fmla="*/ 235396 h 128"/>
                    <a:gd name="T80" fmla="*/ 508794 w 112"/>
                    <a:gd name="T81" fmla="*/ 398363 h 12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2"/>
                    <a:gd name="T124" fmla="*/ 0 h 128"/>
                    <a:gd name="T125" fmla="*/ 112 w 112"/>
                    <a:gd name="T126" fmla="*/ 128 h 12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2" h="128">
                      <a:moveTo>
                        <a:pt x="56" y="0"/>
                      </a:moveTo>
                      <a:cubicBezTo>
                        <a:pt x="29" y="0"/>
                        <a:pt x="0" y="8"/>
                        <a:pt x="0" y="26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20"/>
                        <a:pt x="29" y="128"/>
                        <a:pt x="56" y="128"/>
                      </a:cubicBezTo>
                      <a:cubicBezTo>
                        <a:pt x="83" y="128"/>
                        <a:pt x="112" y="120"/>
                        <a:pt x="112" y="102"/>
                      </a:cubicBezTo>
                      <a:cubicBezTo>
                        <a:pt x="112" y="26"/>
                        <a:pt x="112" y="26"/>
                        <a:pt x="112" y="26"/>
                      </a:cubicBezTo>
                      <a:cubicBezTo>
                        <a:pt x="112" y="8"/>
                        <a:pt x="83" y="0"/>
                        <a:pt x="56" y="0"/>
                      </a:cubicBezTo>
                      <a:close/>
                      <a:moveTo>
                        <a:pt x="104" y="102"/>
                      </a:moveTo>
                      <a:cubicBezTo>
                        <a:pt x="104" y="112"/>
                        <a:pt x="83" y="120"/>
                        <a:pt x="56" y="120"/>
                      </a:cubicBezTo>
                      <a:cubicBezTo>
                        <a:pt x="29" y="120"/>
                        <a:pt x="8" y="112"/>
                        <a:pt x="8" y="102"/>
                      </a:cubicBezTo>
                      <a:cubicBezTo>
                        <a:pt x="8" y="87"/>
                        <a:pt x="8" y="87"/>
                        <a:pt x="8" y="87"/>
                      </a:cubicBezTo>
                      <a:cubicBezTo>
                        <a:pt x="16" y="96"/>
                        <a:pt x="36" y="100"/>
                        <a:pt x="56" y="100"/>
                      </a:cubicBezTo>
                      <a:cubicBezTo>
                        <a:pt x="76" y="100"/>
                        <a:pt x="96" y="96"/>
                        <a:pt x="104" y="87"/>
                      </a:cubicBezTo>
                      <a:lnTo>
                        <a:pt x="104" y="102"/>
                      </a:lnTo>
                      <a:close/>
                      <a:moveTo>
                        <a:pt x="104" y="78"/>
                      </a:move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4" y="88"/>
                        <a:pt x="83" y="96"/>
                        <a:pt x="56" y="96"/>
                      </a:cubicBezTo>
                      <a:cubicBezTo>
                        <a:pt x="29" y="96"/>
                        <a:pt x="8" y="88"/>
                        <a:pt x="8" y="78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16" y="72"/>
                        <a:pt x="36" y="76"/>
                        <a:pt x="56" y="76"/>
                      </a:cubicBezTo>
                      <a:cubicBezTo>
                        <a:pt x="76" y="76"/>
                        <a:pt x="96" y="72"/>
                        <a:pt x="104" y="63"/>
                      </a:cubicBezTo>
                      <a:lnTo>
                        <a:pt x="104" y="78"/>
                      </a:lnTo>
                      <a:close/>
                      <a:moveTo>
                        <a:pt x="104" y="54"/>
                      </a:moveTo>
                      <a:cubicBezTo>
                        <a:pt x="104" y="54"/>
                        <a:pt x="104" y="54"/>
                        <a:pt x="104" y="54"/>
                      </a:cubicBezTo>
                      <a:cubicBezTo>
                        <a:pt x="104" y="54"/>
                        <a:pt x="104" y="54"/>
                        <a:pt x="104" y="54"/>
                      </a:cubicBezTo>
                      <a:cubicBezTo>
                        <a:pt x="104" y="64"/>
                        <a:pt x="83" y="72"/>
                        <a:pt x="56" y="72"/>
                      </a:cubicBezTo>
                      <a:cubicBezTo>
                        <a:pt x="29" y="72"/>
                        <a:pt x="8" y="64"/>
                        <a:pt x="8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18" y="48"/>
                        <a:pt x="38" y="52"/>
                        <a:pt x="56" y="52"/>
                      </a:cubicBezTo>
                      <a:cubicBezTo>
                        <a:pt x="74" y="52"/>
                        <a:pt x="94" y="48"/>
                        <a:pt x="104" y="40"/>
                      </a:cubicBezTo>
                      <a:lnTo>
                        <a:pt x="104" y="54"/>
                      </a:lnTo>
                      <a:close/>
                      <a:moveTo>
                        <a:pt x="56" y="44"/>
                      </a:moveTo>
                      <a:cubicBezTo>
                        <a:pt x="29" y="44"/>
                        <a:pt x="8" y="36"/>
                        <a:pt x="8" y="26"/>
                      </a:cubicBezTo>
                      <a:cubicBezTo>
                        <a:pt x="8" y="16"/>
                        <a:pt x="29" y="8"/>
                        <a:pt x="56" y="8"/>
                      </a:cubicBezTo>
                      <a:cubicBezTo>
                        <a:pt x="83" y="8"/>
                        <a:pt x="104" y="16"/>
                        <a:pt x="104" y="26"/>
                      </a:cubicBezTo>
                      <a:cubicBezTo>
                        <a:pt x="104" y="36"/>
                        <a:pt x="83" y="44"/>
                        <a:pt x="56" y="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FFFF00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69" name="Oval 36"/>
                <p:cNvSpPr>
                  <a:spLocks noChangeArrowheads="1"/>
                </p:cNvSpPr>
                <p:nvPr/>
              </p:nvSpPr>
              <p:spPr bwMode="auto">
                <a:xfrm>
                  <a:off x="800100" y="904875"/>
                  <a:ext cx="71438" cy="73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70" name="Oval 37"/>
                <p:cNvSpPr>
                  <a:spLocks noChangeArrowheads="1"/>
                </p:cNvSpPr>
                <p:nvPr/>
              </p:nvSpPr>
              <p:spPr bwMode="auto">
                <a:xfrm>
                  <a:off x="800100" y="687388"/>
                  <a:ext cx="71438" cy="73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71" name="Oval 38"/>
                <p:cNvSpPr>
                  <a:spLocks noChangeArrowheads="1"/>
                </p:cNvSpPr>
                <p:nvPr/>
              </p:nvSpPr>
              <p:spPr bwMode="auto">
                <a:xfrm>
                  <a:off x="800100" y="471488"/>
                  <a:ext cx="71438" cy="714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100" name="文本框 99"/>
          <p:cNvSpPr txBox="1"/>
          <p:nvPr/>
        </p:nvSpPr>
        <p:spPr>
          <a:xfrm>
            <a:off x="5624195" y="1859915"/>
            <a:ext cx="345694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70510"/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根据定增工作时间安排。计划在</a:t>
            </a:r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8-9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月份启动定增。定增目的收购新的资产，装入净利润，提升装饰公司竞争力，增加股东数量。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270510"/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270510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定增价格计划：</a:t>
            </a:r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-5.5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</a:t>
            </a:r>
            <a:endParaRPr lang="zh-CN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270510"/>
            <a:endParaRPr lang="zh-CN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103441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定增计划：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4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8" dur="4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0" dur="4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4" grpId="1" bldLvl="0" animBg="1"/>
      <p:bldP spid="35" grpId="0" bldLvl="0" animBg="1"/>
      <p:bldP spid="35" grpId="1" bldLvl="0" animBg="1"/>
      <p:bldP spid="36" grpId="0" bldLvl="0" animBg="1"/>
      <p:bldP spid="36" grpId="1" bldLvl="0" animBg="1"/>
      <p:bldP spid="37" grpId="0" bldLvl="0" animBg="1"/>
      <p:bldP spid="38" grpId="0" bldLvl="0" animBg="1"/>
      <p:bldP spid="39" grpId="0" bldLvl="0" animBg="1"/>
      <p:bldP spid="2" grpId="0"/>
      <p:bldP spid="3" grpId="0"/>
      <p:bldP spid="4" grpId="0"/>
      <p:bldP spid="6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" name="矩形 60"/>
          <p:cNvSpPr/>
          <p:nvPr/>
        </p:nvSpPr>
        <p:spPr>
          <a:xfrm>
            <a:off x="0" y="142240"/>
            <a:ext cx="9144000" cy="781050"/>
          </a:xfrm>
          <a:prstGeom prst="rect">
            <a:avLst/>
          </a:prstGeom>
          <a:solidFill>
            <a:srgbClr val="0124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211195" y="333375"/>
            <a:ext cx="2860675" cy="398780"/>
            <a:chOff x="5057" y="334"/>
            <a:chExt cx="4505" cy="628"/>
          </a:xfrm>
        </p:grpSpPr>
        <p:sp>
          <p:nvSpPr>
            <p:cNvPr id="65" name="文本框 27"/>
            <p:cNvSpPr txBox="1">
              <a:spLocks noChangeArrowheads="1"/>
            </p:cNvSpPr>
            <p:nvPr/>
          </p:nvSpPr>
          <p:spPr bwMode="auto">
            <a:xfrm>
              <a:off x="5674" y="334"/>
              <a:ext cx="388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康利达装饰市值管理</a:t>
              </a:r>
              <a:endPara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 rot="0">
              <a:off x="5057" y="388"/>
              <a:ext cx="534" cy="534"/>
              <a:chOff x="2494" y="2231"/>
              <a:chExt cx="3370" cy="3370"/>
            </a:xfrm>
          </p:grpSpPr>
          <p:sp>
            <p:nvSpPr>
              <p:cNvPr id="49" name="Oval 3"/>
              <p:cNvSpPr>
                <a:spLocks noChangeArrowheads="1"/>
              </p:cNvSpPr>
              <p:nvPr/>
            </p:nvSpPr>
            <p:spPr bwMode="auto">
              <a:xfrm>
                <a:off x="2494" y="2231"/>
                <a:ext cx="3371" cy="3371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38100">
                <a:solidFill>
                  <a:schemeClr val="bg1"/>
                </a:solidFill>
                <a:bevel/>
              </a:ln>
            </p:spPr>
            <p:txBody>
              <a:bodyPr lIns="68580" tIns="34290" rIns="68580" bIns="3429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00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67" name="Group 82"/>
              <p:cNvGrpSpPr/>
              <p:nvPr/>
            </p:nvGrpSpPr>
            <p:grpSpPr bwMode="auto">
              <a:xfrm>
                <a:off x="3578" y="3231"/>
                <a:ext cx="1202" cy="1369"/>
                <a:chOff x="0" y="0"/>
                <a:chExt cx="1017588" cy="1158875"/>
              </a:xfrm>
            </p:grpSpPr>
            <p:sp>
              <p:nvSpPr>
                <p:cNvPr id="68" name="Freeform 35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1017588" cy="1158875"/>
                </a:xfrm>
                <a:custGeom>
                  <a:avLst/>
                  <a:gdLst>
                    <a:gd name="T0" fmla="*/ 508794 w 112"/>
                    <a:gd name="T1" fmla="*/ 0 h 128"/>
                    <a:gd name="T2" fmla="*/ 0 w 112"/>
                    <a:gd name="T3" fmla="*/ 235396 h 128"/>
                    <a:gd name="T4" fmla="*/ 0 w 112"/>
                    <a:gd name="T5" fmla="*/ 923479 h 128"/>
                    <a:gd name="T6" fmla="*/ 508794 w 112"/>
                    <a:gd name="T7" fmla="*/ 1158875 h 128"/>
                    <a:gd name="T8" fmla="*/ 1017588 w 112"/>
                    <a:gd name="T9" fmla="*/ 923479 h 128"/>
                    <a:gd name="T10" fmla="*/ 1017588 w 112"/>
                    <a:gd name="T11" fmla="*/ 235396 h 128"/>
                    <a:gd name="T12" fmla="*/ 508794 w 112"/>
                    <a:gd name="T13" fmla="*/ 0 h 128"/>
                    <a:gd name="T14" fmla="*/ 944903 w 112"/>
                    <a:gd name="T15" fmla="*/ 923479 h 128"/>
                    <a:gd name="T16" fmla="*/ 508794 w 112"/>
                    <a:gd name="T17" fmla="*/ 1086445 h 128"/>
                    <a:gd name="T18" fmla="*/ 72685 w 112"/>
                    <a:gd name="T19" fmla="*/ 923479 h 128"/>
                    <a:gd name="T20" fmla="*/ 72685 w 112"/>
                    <a:gd name="T21" fmla="*/ 787673 h 128"/>
                    <a:gd name="T22" fmla="*/ 508794 w 112"/>
                    <a:gd name="T23" fmla="*/ 905371 h 128"/>
                    <a:gd name="T24" fmla="*/ 944903 w 112"/>
                    <a:gd name="T25" fmla="*/ 787673 h 128"/>
                    <a:gd name="T26" fmla="*/ 944903 w 112"/>
                    <a:gd name="T27" fmla="*/ 923479 h 128"/>
                    <a:gd name="T28" fmla="*/ 944903 w 112"/>
                    <a:gd name="T29" fmla="*/ 706189 h 128"/>
                    <a:gd name="T30" fmla="*/ 944903 w 112"/>
                    <a:gd name="T31" fmla="*/ 706189 h 128"/>
                    <a:gd name="T32" fmla="*/ 944903 w 112"/>
                    <a:gd name="T33" fmla="*/ 706189 h 128"/>
                    <a:gd name="T34" fmla="*/ 508794 w 112"/>
                    <a:gd name="T35" fmla="*/ 869156 h 128"/>
                    <a:gd name="T36" fmla="*/ 72685 w 112"/>
                    <a:gd name="T37" fmla="*/ 706189 h 128"/>
                    <a:gd name="T38" fmla="*/ 72685 w 112"/>
                    <a:gd name="T39" fmla="*/ 706189 h 128"/>
                    <a:gd name="T40" fmla="*/ 72685 w 112"/>
                    <a:gd name="T41" fmla="*/ 706189 h 128"/>
                    <a:gd name="T42" fmla="*/ 72685 w 112"/>
                    <a:gd name="T43" fmla="*/ 570384 h 128"/>
                    <a:gd name="T44" fmla="*/ 508794 w 112"/>
                    <a:gd name="T45" fmla="*/ 688082 h 128"/>
                    <a:gd name="T46" fmla="*/ 944903 w 112"/>
                    <a:gd name="T47" fmla="*/ 570384 h 128"/>
                    <a:gd name="T48" fmla="*/ 944903 w 112"/>
                    <a:gd name="T49" fmla="*/ 706189 h 128"/>
                    <a:gd name="T50" fmla="*/ 944903 w 112"/>
                    <a:gd name="T51" fmla="*/ 488900 h 128"/>
                    <a:gd name="T52" fmla="*/ 944903 w 112"/>
                    <a:gd name="T53" fmla="*/ 488900 h 128"/>
                    <a:gd name="T54" fmla="*/ 944903 w 112"/>
                    <a:gd name="T55" fmla="*/ 488900 h 128"/>
                    <a:gd name="T56" fmla="*/ 508794 w 112"/>
                    <a:gd name="T57" fmla="*/ 651867 h 128"/>
                    <a:gd name="T58" fmla="*/ 72685 w 112"/>
                    <a:gd name="T59" fmla="*/ 488900 h 128"/>
                    <a:gd name="T60" fmla="*/ 72685 w 112"/>
                    <a:gd name="T61" fmla="*/ 488900 h 128"/>
                    <a:gd name="T62" fmla="*/ 72685 w 112"/>
                    <a:gd name="T63" fmla="*/ 488900 h 128"/>
                    <a:gd name="T64" fmla="*/ 72685 w 112"/>
                    <a:gd name="T65" fmla="*/ 362148 h 128"/>
                    <a:gd name="T66" fmla="*/ 508794 w 112"/>
                    <a:gd name="T67" fmla="*/ 470793 h 128"/>
                    <a:gd name="T68" fmla="*/ 944903 w 112"/>
                    <a:gd name="T69" fmla="*/ 362148 h 128"/>
                    <a:gd name="T70" fmla="*/ 944903 w 112"/>
                    <a:gd name="T71" fmla="*/ 488900 h 128"/>
                    <a:gd name="T72" fmla="*/ 508794 w 112"/>
                    <a:gd name="T73" fmla="*/ 398363 h 128"/>
                    <a:gd name="T74" fmla="*/ 72685 w 112"/>
                    <a:gd name="T75" fmla="*/ 235396 h 128"/>
                    <a:gd name="T76" fmla="*/ 508794 w 112"/>
                    <a:gd name="T77" fmla="*/ 72430 h 128"/>
                    <a:gd name="T78" fmla="*/ 944903 w 112"/>
                    <a:gd name="T79" fmla="*/ 235396 h 128"/>
                    <a:gd name="T80" fmla="*/ 508794 w 112"/>
                    <a:gd name="T81" fmla="*/ 398363 h 12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2"/>
                    <a:gd name="T124" fmla="*/ 0 h 128"/>
                    <a:gd name="T125" fmla="*/ 112 w 112"/>
                    <a:gd name="T126" fmla="*/ 128 h 12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2" h="128">
                      <a:moveTo>
                        <a:pt x="56" y="0"/>
                      </a:moveTo>
                      <a:cubicBezTo>
                        <a:pt x="29" y="0"/>
                        <a:pt x="0" y="8"/>
                        <a:pt x="0" y="26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20"/>
                        <a:pt x="29" y="128"/>
                        <a:pt x="56" y="128"/>
                      </a:cubicBezTo>
                      <a:cubicBezTo>
                        <a:pt x="83" y="128"/>
                        <a:pt x="112" y="120"/>
                        <a:pt x="112" y="102"/>
                      </a:cubicBezTo>
                      <a:cubicBezTo>
                        <a:pt x="112" y="26"/>
                        <a:pt x="112" y="26"/>
                        <a:pt x="112" y="26"/>
                      </a:cubicBezTo>
                      <a:cubicBezTo>
                        <a:pt x="112" y="8"/>
                        <a:pt x="83" y="0"/>
                        <a:pt x="56" y="0"/>
                      </a:cubicBezTo>
                      <a:close/>
                      <a:moveTo>
                        <a:pt x="104" y="102"/>
                      </a:moveTo>
                      <a:cubicBezTo>
                        <a:pt x="104" y="112"/>
                        <a:pt x="83" y="120"/>
                        <a:pt x="56" y="120"/>
                      </a:cubicBezTo>
                      <a:cubicBezTo>
                        <a:pt x="29" y="120"/>
                        <a:pt x="8" y="112"/>
                        <a:pt x="8" y="102"/>
                      </a:cubicBezTo>
                      <a:cubicBezTo>
                        <a:pt x="8" y="87"/>
                        <a:pt x="8" y="87"/>
                        <a:pt x="8" y="87"/>
                      </a:cubicBezTo>
                      <a:cubicBezTo>
                        <a:pt x="16" y="96"/>
                        <a:pt x="36" y="100"/>
                        <a:pt x="56" y="100"/>
                      </a:cubicBezTo>
                      <a:cubicBezTo>
                        <a:pt x="76" y="100"/>
                        <a:pt x="96" y="96"/>
                        <a:pt x="104" y="87"/>
                      </a:cubicBezTo>
                      <a:lnTo>
                        <a:pt x="104" y="102"/>
                      </a:lnTo>
                      <a:close/>
                      <a:moveTo>
                        <a:pt x="104" y="78"/>
                      </a:move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4" y="88"/>
                        <a:pt x="83" y="96"/>
                        <a:pt x="56" y="96"/>
                      </a:cubicBezTo>
                      <a:cubicBezTo>
                        <a:pt x="29" y="96"/>
                        <a:pt x="8" y="88"/>
                        <a:pt x="8" y="78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16" y="72"/>
                        <a:pt x="36" y="76"/>
                        <a:pt x="56" y="76"/>
                      </a:cubicBezTo>
                      <a:cubicBezTo>
                        <a:pt x="76" y="76"/>
                        <a:pt x="96" y="72"/>
                        <a:pt x="104" y="63"/>
                      </a:cubicBezTo>
                      <a:lnTo>
                        <a:pt x="104" y="78"/>
                      </a:lnTo>
                      <a:close/>
                      <a:moveTo>
                        <a:pt x="104" y="54"/>
                      </a:moveTo>
                      <a:cubicBezTo>
                        <a:pt x="104" y="54"/>
                        <a:pt x="104" y="54"/>
                        <a:pt x="104" y="54"/>
                      </a:cubicBezTo>
                      <a:cubicBezTo>
                        <a:pt x="104" y="54"/>
                        <a:pt x="104" y="54"/>
                        <a:pt x="104" y="54"/>
                      </a:cubicBezTo>
                      <a:cubicBezTo>
                        <a:pt x="104" y="64"/>
                        <a:pt x="83" y="72"/>
                        <a:pt x="56" y="72"/>
                      </a:cubicBezTo>
                      <a:cubicBezTo>
                        <a:pt x="29" y="72"/>
                        <a:pt x="8" y="64"/>
                        <a:pt x="8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18" y="48"/>
                        <a:pt x="38" y="52"/>
                        <a:pt x="56" y="52"/>
                      </a:cubicBezTo>
                      <a:cubicBezTo>
                        <a:pt x="74" y="52"/>
                        <a:pt x="94" y="48"/>
                        <a:pt x="104" y="40"/>
                      </a:cubicBezTo>
                      <a:lnTo>
                        <a:pt x="104" y="54"/>
                      </a:lnTo>
                      <a:close/>
                      <a:moveTo>
                        <a:pt x="56" y="44"/>
                      </a:moveTo>
                      <a:cubicBezTo>
                        <a:pt x="29" y="44"/>
                        <a:pt x="8" y="36"/>
                        <a:pt x="8" y="26"/>
                      </a:cubicBezTo>
                      <a:cubicBezTo>
                        <a:pt x="8" y="16"/>
                        <a:pt x="29" y="8"/>
                        <a:pt x="56" y="8"/>
                      </a:cubicBezTo>
                      <a:cubicBezTo>
                        <a:pt x="83" y="8"/>
                        <a:pt x="104" y="16"/>
                        <a:pt x="104" y="26"/>
                      </a:cubicBezTo>
                      <a:cubicBezTo>
                        <a:pt x="104" y="36"/>
                        <a:pt x="83" y="44"/>
                        <a:pt x="56" y="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FFFF00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69" name="Oval 36"/>
                <p:cNvSpPr>
                  <a:spLocks noChangeArrowheads="1"/>
                </p:cNvSpPr>
                <p:nvPr/>
              </p:nvSpPr>
              <p:spPr bwMode="auto">
                <a:xfrm>
                  <a:off x="800100" y="904875"/>
                  <a:ext cx="71438" cy="73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70" name="Oval 37"/>
                <p:cNvSpPr>
                  <a:spLocks noChangeArrowheads="1"/>
                </p:cNvSpPr>
                <p:nvPr/>
              </p:nvSpPr>
              <p:spPr bwMode="auto">
                <a:xfrm>
                  <a:off x="800100" y="687388"/>
                  <a:ext cx="71438" cy="73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71" name="Oval 38"/>
                <p:cNvSpPr>
                  <a:spLocks noChangeArrowheads="1"/>
                </p:cNvSpPr>
                <p:nvPr/>
              </p:nvSpPr>
              <p:spPr bwMode="auto">
                <a:xfrm>
                  <a:off x="800100" y="471488"/>
                  <a:ext cx="71438" cy="714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j-ea"/>
                    <a:ea typeface="+mj-ea"/>
                    <a:sym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7" name="文本框 6"/>
          <p:cNvSpPr txBox="1"/>
          <p:nvPr/>
        </p:nvSpPr>
        <p:spPr>
          <a:xfrm>
            <a:off x="321945" y="1337945"/>
            <a:ext cx="3938905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康利达市值管理的核心关注点：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：基于国内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的合规性问题解决。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2:  IPO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合规申报第一年时间问题。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：康利达装饰自身业务增长能否满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足证监会窗口指导意见的问题。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：营收与利润如何快速增长的问题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：在行业内独特核心竞争力的问题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0340" y="1202690"/>
            <a:ext cx="3061970" cy="3685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3251756" y="883444"/>
            <a:ext cx="2140744" cy="2140744"/>
          </a:xfrm>
          <a:prstGeom prst="ellipse">
            <a:avLst/>
          </a:prstGeom>
          <a:solidFill>
            <a:srgbClr val="FFFFFF">
              <a:alpha val="39999"/>
            </a:srgbClr>
          </a:solidFill>
          <a:ln w="38100">
            <a:solidFill>
              <a:schemeClr val="bg1"/>
            </a:solidFill>
            <a:bevel/>
          </a:ln>
        </p:spPr>
        <p:txBody>
          <a:bodyPr lIns="68580" tIns="34290" rIns="68580" bIns="342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66" name="Freeform 26"/>
          <p:cNvSpPr>
            <a:spLocks noEditPoints="1" noChangeArrowheads="1"/>
          </p:cNvSpPr>
          <p:nvPr/>
        </p:nvSpPr>
        <p:spPr bwMode="auto">
          <a:xfrm>
            <a:off x="3893503" y="1458516"/>
            <a:ext cx="973931" cy="937022"/>
          </a:xfrm>
          <a:custGeom>
            <a:avLst/>
            <a:gdLst>
              <a:gd name="T0" fmla="*/ 924743 w 132"/>
              <a:gd name="T1" fmla="*/ 0 h 128"/>
              <a:gd name="T2" fmla="*/ 550911 w 132"/>
              <a:gd name="T3" fmla="*/ 263537 h 128"/>
              <a:gd name="T4" fmla="*/ 541073 w 132"/>
              <a:gd name="T5" fmla="*/ 263537 h 128"/>
              <a:gd name="T6" fmla="*/ 137728 w 132"/>
              <a:gd name="T7" fmla="*/ 673484 h 128"/>
              <a:gd name="T8" fmla="*/ 9838 w 132"/>
              <a:gd name="T9" fmla="*/ 1073670 h 128"/>
              <a:gd name="T10" fmla="*/ 137728 w 132"/>
              <a:gd name="T11" fmla="*/ 1249362 h 128"/>
              <a:gd name="T12" fmla="*/ 521398 w 132"/>
              <a:gd name="T13" fmla="*/ 1151756 h 128"/>
              <a:gd name="T14" fmla="*/ 1180523 w 132"/>
              <a:gd name="T15" fmla="*/ 517314 h 128"/>
              <a:gd name="T16" fmla="*/ 629612 w 132"/>
              <a:gd name="T17" fmla="*/ 927261 h 128"/>
              <a:gd name="T18" fmla="*/ 973931 w 132"/>
              <a:gd name="T19" fmla="*/ 458750 h 128"/>
              <a:gd name="T20" fmla="*/ 934580 w 132"/>
              <a:gd name="T21" fmla="*/ 653963 h 128"/>
              <a:gd name="T22" fmla="*/ 629612 w 132"/>
              <a:gd name="T23" fmla="*/ 956543 h 128"/>
              <a:gd name="T24" fmla="*/ 580424 w 132"/>
              <a:gd name="T25" fmla="*/ 790612 h 128"/>
              <a:gd name="T26" fmla="*/ 452534 w 132"/>
              <a:gd name="T27" fmla="*/ 663724 h 128"/>
              <a:gd name="T28" fmla="*/ 905067 w 132"/>
              <a:gd name="T29" fmla="*/ 351383 h 128"/>
              <a:gd name="T30" fmla="*/ 580424 w 132"/>
              <a:gd name="T31" fmla="*/ 790612 h 128"/>
              <a:gd name="T32" fmla="*/ 295131 w 132"/>
              <a:gd name="T33" fmla="*/ 624681 h 128"/>
              <a:gd name="T34" fmla="*/ 787015 w 132"/>
              <a:gd name="T35" fmla="*/ 283059 h 128"/>
              <a:gd name="T36" fmla="*/ 167241 w 132"/>
              <a:gd name="T37" fmla="*/ 1161516 h 128"/>
              <a:gd name="T38" fmla="*/ 78702 w 132"/>
              <a:gd name="T39" fmla="*/ 1112713 h 128"/>
              <a:gd name="T40" fmla="*/ 127890 w 132"/>
              <a:gd name="T41" fmla="*/ 937022 h 128"/>
              <a:gd name="T42" fmla="*/ 314806 w 132"/>
              <a:gd name="T43" fmla="*/ 1132234 h 128"/>
              <a:gd name="T44" fmla="*/ 344319 w 132"/>
              <a:gd name="T45" fmla="*/ 1122474 h 128"/>
              <a:gd name="T46" fmla="*/ 137728 w 132"/>
              <a:gd name="T47" fmla="*/ 897979 h 128"/>
              <a:gd name="T48" fmla="*/ 186916 w 132"/>
              <a:gd name="T49" fmla="*/ 732048 h 128"/>
              <a:gd name="T50" fmla="*/ 511560 w 132"/>
              <a:gd name="T51" fmla="*/ 1073670 h 128"/>
              <a:gd name="T52" fmla="*/ 344319 w 132"/>
              <a:gd name="T53" fmla="*/ 1122474 h 128"/>
              <a:gd name="T54" fmla="*/ 1062470 w 132"/>
              <a:gd name="T55" fmla="*/ 527075 h 128"/>
              <a:gd name="T56" fmla="*/ 964094 w 132"/>
              <a:gd name="T57" fmla="*/ 292819 h 128"/>
              <a:gd name="T58" fmla="*/ 796853 w 132"/>
              <a:gd name="T59" fmla="*/ 126888 h 128"/>
              <a:gd name="T60" fmla="*/ 1101821 w 132"/>
              <a:gd name="T61" fmla="*/ 156170 h 128"/>
              <a:gd name="T62" fmla="*/ 1131334 w 132"/>
              <a:gd name="T63" fmla="*/ 458750 h 12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32"/>
              <a:gd name="T97" fmla="*/ 0 h 128"/>
              <a:gd name="T98" fmla="*/ 132 w 132"/>
              <a:gd name="T99" fmla="*/ 128 h 12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76" name="矩形 147"/>
          <p:cNvSpPr>
            <a:spLocks noChangeArrowheads="1"/>
          </p:cNvSpPr>
          <p:nvPr/>
        </p:nvSpPr>
        <p:spPr bwMode="auto">
          <a:xfrm>
            <a:off x="3574773" y="3225959"/>
            <a:ext cx="1355090" cy="43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基金募集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 autoUpdateAnimBg="0"/>
      <p:bldP spid="66" grpId="0" bldLvl="0" animBg="1"/>
      <p:bldP spid="76" grpId="0" bldLvl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单色调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4A7F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1839</Words>
  <Application>WPS 演示</Application>
  <PresentationFormat>全屏显示(16:9)</PresentationFormat>
  <Paragraphs>207</Paragraphs>
  <Slides>16</Slides>
  <Notes>39</Notes>
  <HiddenSlides>0</HiddenSlides>
  <MMClips>2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Verdana</vt:lpstr>
      <vt:lpstr>微软雅黑</vt:lpstr>
      <vt:lpstr>Lucida Sans</vt:lpstr>
      <vt:lpstr>Impact</vt:lpstr>
      <vt:lpstr>Calibri</vt:lpstr>
      <vt:lpstr>方正兰亭黑_GBK</vt:lpstr>
      <vt:lpstr>方正中等线简体</vt:lpstr>
      <vt:lpstr>Lucida Sans Unicode</vt:lpstr>
      <vt:lpstr>Arial Unicode MS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/>
  <cp:lastModifiedBy>无为</cp:lastModifiedBy>
  <cp:revision>379</cp:revision>
  <dcterms:created xsi:type="dcterms:W3CDTF">2013-03-27T03:56:00Z</dcterms:created>
  <dcterms:modified xsi:type="dcterms:W3CDTF">2018-07-12T09:47:36Z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