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24"/>
  </p:notesMasterIdLst>
  <p:sldIdLst>
    <p:sldId id="592" r:id="rId2"/>
    <p:sldId id="748" r:id="rId3"/>
    <p:sldId id="794" r:id="rId4"/>
    <p:sldId id="795" r:id="rId5"/>
    <p:sldId id="796" r:id="rId6"/>
    <p:sldId id="704" r:id="rId7"/>
    <p:sldId id="793" r:id="rId8"/>
    <p:sldId id="799" r:id="rId9"/>
    <p:sldId id="705" r:id="rId10"/>
    <p:sldId id="797" r:id="rId11"/>
    <p:sldId id="875" r:id="rId12"/>
    <p:sldId id="610" r:id="rId13"/>
    <p:sldId id="612" r:id="rId14"/>
    <p:sldId id="876" r:id="rId15"/>
    <p:sldId id="617" r:id="rId16"/>
    <p:sldId id="619" r:id="rId17"/>
    <p:sldId id="620" r:id="rId18"/>
    <p:sldId id="802" r:id="rId19"/>
    <p:sldId id="803" r:id="rId20"/>
    <p:sldId id="877" r:id="rId21"/>
    <p:sldId id="804" r:id="rId22"/>
    <p:sldId id="805" r:id="rId23"/>
    <p:sldId id="806" r:id="rId24"/>
    <p:sldId id="807" r:id="rId25"/>
    <p:sldId id="809" r:id="rId26"/>
    <p:sldId id="825" r:id="rId27"/>
    <p:sldId id="979" r:id="rId28"/>
    <p:sldId id="852" r:id="rId29"/>
    <p:sldId id="808" r:id="rId30"/>
    <p:sldId id="974" r:id="rId31"/>
    <p:sldId id="978" r:id="rId32"/>
    <p:sldId id="973" r:id="rId33"/>
    <p:sldId id="976" r:id="rId34"/>
    <p:sldId id="975" r:id="rId35"/>
    <p:sldId id="814" r:id="rId36"/>
    <p:sldId id="813" r:id="rId37"/>
    <p:sldId id="556" r:id="rId38"/>
    <p:sldId id="682" r:id="rId39"/>
    <p:sldId id="679" r:id="rId40"/>
    <p:sldId id="681" r:id="rId41"/>
    <p:sldId id="878" r:id="rId42"/>
    <p:sldId id="558" r:id="rId43"/>
    <p:sldId id="879" r:id="rId44"/>
    <p:sldId id="554" r:id="rId45"/>
    <p:sldId id="566" r:id="rId46"/>
    <p:sldId id="567" r:id="rId47"/>
    <p:sldId id="676" r:id="rId48"/>
    <p:sldId id="675" r:id="rId49"/>
    <p:sldId id="678" r:id="rId50"/>
    <p:sldId id="559" r:id="rId51"/>
    <p:sldId id="880" r:id="rId52"/>
    <p:sldId id="969" r:id="rId53"/>
    <p:sldId id="670" r:id="rId54"/>
    <p:sldId id="981" r:id="rId55"/>
    <p:sldId id="982" r:id="rId56"/>
    <p:sldId id="983" r:id="rId57"/>
    <p:sldId id="984" r:id="rId58"/>
    <p:sldId id="985" r:id="rId59"/>
    <p:sldId id="986" r:id="rId60"/>
    <p:sldId id="987" r:id="rId61"/>
    <p:sldId id="988" r:id="rId62"/>
    <p:sldId id="989" r:id="rId63"/>
    <p:sldId id="990" r:id="rId64"/>
    <p:sldId id="991" r:id="rId65"/>
    <p:sldId id="992" r:id="rId66"/>
    <p:sldId id="993" r:id="rId67"/>
    <p:sldId id="994" r:id="rId68"/>
    <p:sldId id="995" r:id="rId69"/>
    <p:sldId id="996" r:id="rId70"/>
    <p:sldId id="997" r:id="rId71"/>
    <p:sldId id="998" r:id="rId72"/>
    <p:sldId id="999" r:id="rId73"/>
    <p:sldId id="1000" r:id="rId74"/>
    <p:sldId id="1001" r:id="rId75"/>
    <p:sldId id="1002" r:id="rId76"/>
    <p:sldId id="1003" r:id="rId77"/>
    <p:sldId id="1004" r:id="rId78"/>
    <p:sldId id="1005" r:id="rId79"/>
    <p:sldId id="1006" r:id="rId80"/>
    <p:sldId id="1007" r:id="rId81"/>
    <p:sldId id="1008" r:id="rId82"/>
    <p:sldId id="1009" r:id="rId83"/>
    <p:sldId id="1010" r:id="rId84"/>
    <p:sldId id="1011" r:id="rId85"/>
    <p:sldId id="1012" r:id="rId86"/>
    <p:sldId id="1013" r:id="rId87"/>
    <p:sldId id="1014" r:id="rId88"/>
    <p:sldId id="1015" r:id="rId89"/>
    <p:sldId id="1016" r:id="rId90"/>
    <p:sldId id="1017" r:id="rId91"/>
    <p:sldId id="1018" r:id="rId92"/>
    <p:sldId id="1019" r:id="rId93"/>
    <p:sldId id="1020" r:id="rId94"/>
    <p:sldId id="1021" r:id="rId95"/>
    <p:sldId id="1022" r:id="rId96"/>
    <p:sldId id="1023" r:id="rId97"/>
    <p:sldId id="1024" r:id="rId98"/>
    <p:sldId id="1025" r:id="rId99"/>
    <p:sldId id="1026" r:id="rId100"/>
    <p:sldId id="1027" r:id="rId101"/>
    <p:sldId id="1028" r:id="rId102"/>
    <p:sldId id="1029" r:id="rId103"/>
    <p:sldId id="1030" r:id="rId104"/>
    <p:sldId id="1031" r:id="rId105"/>
    <p:sldId id="1032" r:id="rId106"/>
    <p:sldId id="1033" r:id="rId107"/>
    <p:sldId id="1034" r:id="rId108"/>
    <p:sldId id="1035" r:id="rId109"/>
    <p:sldId id="1036" r:id="rId110"/>
    <p:sldId id="1037" r:id="rId111"/>
    <p:sldId id="1038" r:id="rId112"/>
    <p:sldId id="1039" r:id="rId113"/>
    <p:sldId id="1040" r:id="rId114"/>
    <p:sldId id="1041" r:id="rId115"/>
    <p:sldId id="1042" r:id="rId116"/>
    <p:sldId id="1043" r:id="rId117"/>
    <p:sldId id="1044" r:id="rId118"/>
    <p:sldId id="1045" r:id="rId119"/>
    <p:sldId id="1046" r:id="rId120"/>
    <p:sldId id="1047" r:id="rId121"/>
    <p:sldId id="1048" r:id="rId122"/>
    <p:sldId id="1049" r:id="rId123"/>
  </p:sldIdLst>
  <p:sldSz cx="9144000" cy="6858000" type="letter"/>
  <p:notesSz cx="6724650" cy="9866313"/>
  <p:defaultTextStyle>
    <a:defPPr>
      <a:defRPr lang="zh-CN"/>
    </a:defPPr>
    <a:lvl1pPr algn="l" rtl="0" fontAlgn="base">
      <a:spcBef>
        <a:spcPct val="0"/>
      </a:spcBef>
      <a:spcAft>
        <a:spcPct val="0"/>
      </a:spcAft>
      <a:defRPr sz="1600" b="1" u="sng" kern="1200">
        <a:solidFill>
          <a:srgbClr val="171D45"/>
        </a:solidFill>
        <a:latin typeface="宋体" pitchFamily="2" charset="-122"/>
        <a:ea typeface="宋体" pitchFamily="2" charset="-122"/>
        <a:cs typeface="+mn-cs"/>
      </a:defRPr>
    </a:lvl1pPr>
    <a:lvl2pPr marL="457200" algn="l" rtl="0" fontAlgn="base">
      <a:spcBef>
        <a:spcPct val="0"/>
      </a:spcBef>
      <a:spcAft>
        <a:spcPct val="0"/>
      </a:spcAft>
      <a:defRPr sz="1600" b="1" u="sng" kern="1200">
        <a:solidFill>
          <a:srgbClr val="171D45"/>
        </a:solidFill>
        <a:latin typeface="宋体" pitchFamily="2" charset="-122"/>
        <a:ea typeface="宋体" pitchFamily="2" charset="-122"/>
        <a:cs typeface="+mn-cs"/>
      </a:defRPr>
    </a:lvl2pPr>
    <a:lvl3pPr marL="914400" algn="l" rtl="0" fontAlgn="base">
      <a:spcBef>
        <a:spcPct val="0"/>
      </a:spcBef>
      <a:spcAft>
        <a:spcPct val="0"/>
      </a:spcAft>
      <a:defRPr sz="1600" b="1" u="sng" kern="1200">
        <a:solidFill>
          <a:srgbClr val="171D45"/>
        </a:solidFill>
        <a:latin typeface="宋体" pitchFamily="2" charset="-122"/>
        <a:ea typeface="宋体" pitchFamily="2" charset="-122"/>
        <a:cs typeface="+mn-cs"/>
      </a:defRPr>
    </a:lvl3pPr>
    <a:lvl4pPr marL="1371600" algn="l" rtl="0" fontAlgn="base">
      <a:spcBef>
        <a:spcPct val="0"/>
      </a:spcBef>
      <a:spcAft>
        <a:spcPct val="0"/>
      </a:spcAft>
      <a:defRPr sz="1600" b="1" u="sng" kern="1200">
        <a:solidFill>
          <a:srgbClr val="171D45"/>
        </a:solidFill>
        <a:latin typeface="宋体" pitchFamily="2" charset="-122"/>
        <a:ea typeface="宋体" pitchFamily="2" charset="-122"/>
        <a:cs typeface="+mn-cs"/>
      </a:defRPr>
    </a:lvl4pPr>
    <a:lvl5pPr marL="1828800" algn="l" rtl="0" fontAlgn="base">
      <a:spcBef>
        <a:spcPct val="0"/>
      </a:spcBef>
      <a:spcAft>
        <a:spcPct val="0"/>
      </a:spcAft>
      <a:defRPr sz="1600" b="1" u="sng" kern="1200">
        <a:solidFill>
          <a:srgbClr val="171D45"/>
        </a:solidFill>
        <a:latin typeface="宋体" pitchFamily="2" charset="-122"/>
        <a:ea typeface="宋体" pitchFamily="2" charset="-122"/>
        <a:cs typeface="+mn-cs"/>
      </a:defRPr>
    </a:lvl5pPr>
    <a:lvl6pPr marL="2286000" algn="l" defTabSz="914400" rtl="0" eaLnBrk="1" latinLnBrk="0" hangingPunct="1">
      <a:defRPr sz="1600" b="1" u="sng" kern="1200">
        <a:solidFill>
          <a:srgbClr val="171D45"/>
        </a:solidFill>
        <a:latin typeface="宋体" pitchFamily="2" charset="-122"/>
        <a:ea typeface="宋体" pitchFamily="2" charset="-122"/>
        <a:cs typeface="+mn-cs"/>
      </a:defRPr>
    </a:lvl6pPr>
    <a:lvl7pPr marL="2743200" algn="l" defTabSz="914400" rtl="0" eaLnBrk="1" latinLnBrk="0" hangingPunct="1">
      <a:defRPr sz="1600" b="1" u="sng" kern="1200">
        <a:solidFill>
          <a:srgbClr val="171D45"/>
        </a:solidFill>
        <a:latin typeface="宋体" pitchFamily="2" charset="-122"/>
        <a:ea typeface="宋体" pitchFamily="2" charset="-122"/>
        <a:cs typeface="+mn-cs"/>
      </a:defRPr>
    </a:lvl7pPr>
    <a:lvl8pPr marL="3200400" algn="l" defTabSz="914400" rtl="0" eaLnBrk="1" latinLnBrk="0" hangingPunct="1">
      <a:defRPr sz="1600" b="1" u="sng" kern="1200">
        <a:solidFill>
          <a:srgbClr val="171D45"/>
        </a:solidFill>
        <a:latin typeface="宋体" pitchFamily="2" charset="-122"/>
        <a:ea typeface="宋体" pitchFamily="2" charset="-122"/>
        <a:cs typeface="+mn-cs"/>
      </a:defRPr>
    </a:lvl8pPr>
    <a:lvl9pPr marL="3657600" algn="l" defTabSz="914400" rtl="0" eaLnBrk="1" latinLnBrk="0" hangingPunct="1">
      <a:defRPr sz="1600" b="1" u="sng" kern="1200">
        <a:solidFill>
          <a:srgbClr val="171D45"/>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CCFF"/>
    <a:srgbClr val="6699FF"/>
    <a:srgbClr val="CC3300"/>
    <a:srgbClr val="6600FF"/>
    <a:srgbClr val="3333CC"/>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50"/>
      </p:cViewPr>
      <p:guideLst>
        <p:guide orient="horz" pos="2241"/>
        <p:guide pos="2902"/>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146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u="none">
                <a:solidFill>
                  <a:schemeClr val="tx1"/>
                </a:solidFill>
                <a:latin typeface="Arial" pitchFamily="34" charset="0"/>
              </a:defRPr>
            </a:lvl1pPr>
          </a:lstStyle>
          <a:p>
            <a:endParaRPr lang="zh-CN" altLang="zh-CN"/>
          </a:p>
        </p:txBody>
      </p:sp>
      <p:sp>
        <p:nvSpPr>
          <p:cNvPr id="3075" name="Rectangle 3"/>
          <p:cNvSpPr>
            <a:spLocks noGrp="1" noChangeArrowheads="1"/>
          </p:cNvSpPr>
          <p:nvPr>
            <p:ph type="dt" idx="1"/>
          </p:nvPr>
        </p:nvSpPr>
        <p:spPr bwMode="auto">
          <a:xfrm>
            <a:off x="3806825" y="0"/>
            <a:ext cx="29162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u="none">
                <a:solidFill>
                  <a:schemeClr val="tx1"/>
                </a:solidFill>
                <a:latin typeface="Arial" pitchFamily="34" charset="0"/>
              </a:defRPr>
            </a:lvl1pPr>
          </a:lstStyle>
          <a:p>
            <a:endParaRPr lang="zh-CN" altLang="zh-CN"/>
          </a:p>
        </p:txBody>
      </p:sp>
      <p:sp>
        <p:nvSpPr>
          <p:cNvPr id="3076" name="Rectangle 4"/>
          <p:cNvSpPr>
            <a:spLocks noGrp="1" noRot="1" noChangeAspect="1" noChangeArrowheads="1"/>
          </p:cNvSpPr>
          <p:nvPr>
            <p:ph type="sldImg" idx="2"/>
          </p:nvPr>
        </p:nvSpPr>
        <p:spPr bwMode="auto">
          <a:xfrm>
            <a:off x="920750" y="739775"/>
            <a:ext cx="488315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71513" y="4686300"/>
            <a:ext cx="538003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9371013"/>
            <a:ext cx="29146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u="none">
                <a:solidFill>
                  <a:schemeClr val="tx1"/>
                </a:solidFill>
                <a:latin typeface="Arial" pitchFamily="34" charset="0"/>
              </a:defRPr>
            </a:lvl1pPr>
          </a:lstStyle>
          <a:p>
            <a:endParaRPr lang="zh-CN" altLang="zh-CN"/>
          </a:p>
        </p:txBody>
      </p:sp>
      <p:sp>
        <p:nvSpPr>
          <p:cNvPr id="3079" name="Rectangle 7"/>
          <p:cNvSpPr>
            <a:spLocks noGrp="1" noChangeArrowheads="1"/>
          </p:cNvSpPr>
          <p:nvPr>
            <p:ph type="sldNum" sz="quarter" idx="5"/>
          </p:nvPr>
        </p:nvSpPr>
        <p:spPr bwMode="auto">
          <a:xfrm>
            <a:off x="3806825" y="9371013"/>
            <a:ext cx="29162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u="none">
                <a:solidFill>
                  <a:schemeClr val="tx1"/>
                </a:solidFill>
                <a:latin typeface="Arial" pitchFamily="34" charset="0"/>
              </a:defRPr>
            </a:lvl1pPr>
          </a:lstStyle>
          <a:p>
            <a:fld id="{C8D7F1BD-250F-44BA-A3D8-358F33B89CDB}" type="slidenum">
              <a:rPr lang="zh-CN" altLang="zh-CN"/>
              <a:pPr/>
              <a:t>‹#›</a:t>
            </a:fld>
            <a:endParaRPr lang="zh-CN" altLang="zh-CN"/>
          </a:p>
        </p:txBody>
      </p:sp>
    </p:spTree>
    <p:extLst>
      <p:ext uri="{BB962C8B-B14F-4D97-AF65-F5344CB8AC3E}">
        <p14:creationId xmlns:p14="http://schemas.microsoft.com/office/powerpoint/2010/main" val="40986147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895350" y="739775"/>
            <a:ext cx="4929188" cy="3698875"/>
          </a:xfrm>
        </p:spPr>
      </p:sp>
      <p:sp>
        <p:nvSpPr>
          <p:cNvPr id="7171" name="Rectangle 3"/>
          <p:cNvSpPr>
            <a:spLocks noGrp="1" noRot="1" noChangeArrowheads="1"/>
          </p:cNvSpPr>
          <p:nvPr>
            <p:ph type="body" idx="1"/>
          </p:nvPr>
        </p:nvSpPr>
        <p:spPr>
          <a:xfrm>
            <a:off x="895350" y="4684713"/>
            <a:ext cx="4932363" cy="4440237"/>
          </a:xfrm>
        </p:spPr>
        <p:txBody>
          <a:bodyPr lIns="92514" tIns="46257" rIns="92514" bIns="46257" anchor="t"/>
          <a:lstStyle/>
          <a:p>
            <a:r>
              <a:rPr lang="en-US"/>
              <a:t>In talking to many of our clients over the last two years, they have consistently told us about the pressures on their business and the ever increasing speed of change.</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55675" y="771525"/>
            <a:ext cx="4848225" cy="3636963"/>
          </a:xfrm>
          <a:ln>
            <a:solidFill>
              <a:srgbClr val="000000"/>
            </a:solidFill>
            <a:miter lim="800000"/>
            <a:headEnd/>
            <a:tailEnd/>
          </a:ln>
        </p:spPr>
      </p:sp>
      <p:sp>
        <p:nvSpPr>
          <p:cNvPr id="24579" name="Rectangle 3"/>
          <p:cNvSpPr>
            <a:spLocks noGrp="1" noChangeArrowheads="1"/>
          </p:cNvSpPr>
          <p:nvPr>
            <p:ph type="body" idx="1"/>
          </p:nvPr>
        </p:nvSpPr>
        <p:spPr>
          <a:xfrm>
            <a:off x="911225" y="4718050"/>
            <a:ext cx="4938713" cy="4410075"/>
          </a:xfrm>
          <a:noFill/>
          <a:ln/>
        </p:spPr>
        <p:txBody>
          <a:bodyPr lIns="92912" tIns="46456" rIns="92912" bIns="46456"/>
          <a:lstStyle/>
          <a:p>
            <a:pPr>
              <a:spcBef>
                <a:spcPct val="0"/>
              </a:spcBef>
            </a:pPr>
            <a:r>
              <a:rPr lang="zh-CN" altLang="zh-CN" sz="1800">
                <a:solidFill>
                  <a:srgbClr val="0000CC"/>
                </a:solidFill>
              </a:rPr>
              <a:t>If you know very little about the market – how consumers view it and how they use the product – do some exploratory qualitative before your Usage and Attitude Study.</a:t>
            </a:r>
          </a:p>
          <a:p>
            <a:pPr>
              <a:spcBef>
                <a:spcPct val="0"/>
              </a:spcBef>
            </a:pPr>
            <a:endParaRPr lang="zh-CN" altLang="zh-CN" sz="1800">
              <a:solidFill>
                <a:srgbClr val="0000CC"/>
              </a:solidFill>
            </a:endParaRPr>
          </a:p>
          <a:p>
            <a:pPr>
              <a:spcBef>
                <a:spcPct val="0"/>
              </a:spcBef>
            </a:pPr>
            <a:r>
              <a:rPr lang="zh-CN" altLang="zh-CN" sz="1800">
                <a:solidFill>
                  <a:srgbClr val="0000CC"/>
                </a:solidFill>
              </a:rPr>
              <a:t>If you feel secure in the your understanding of the key issues from the consumer’s point of view, go straight into quantitative. Afterwards, if you find yourself asking ‘why’ when you look at the figures, a piece of diagnostic qualitative research can be very useful.</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subTitle" sz="quarter" idx="1"/>
          </p:nvPr>
        </p:nvSpPr>
        <p:spPr bwMode="auto">
          <a:xfrm>
            <a:off x="457200" y="6096000"/>
            <a:ext cx="3352800" cy="609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Tx/>
              <a:buNone/>
              <a:defRPr/>
            </a:lvl1pPr>
          </a:lstStyle>
          <a:p>
            <a:pPr lvl="0"/>
            <a:r>
              <a:rPr lang="zh-CN" noProof="0" smtClean="0"/>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248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214313"/>
            <a:ext cx="215900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14313"/>
            <a:ext cx="6329363" cy="5911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5352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40763"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endParaRPr lang="zh-CN" altLang="en-US"/>
          </a:p>
        </p:txBody>
      </p:sp>
    </p:spTree>
    <p:extLst>
      <p:ext uri="{BB962C8B-B14F-4D97-AF65-F5344CB8AC3E}">
        <p14:creationId xmlns:p14="http://schemas.microsoft.com/office/powerpoint/2010/main" val="174353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40763"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69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14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5144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8636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839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9196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11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7621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058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 y="-3175"/>
            <a:ext cx="914400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23850" y="214313"/>
            <a:ext cx="8640763" cy="838200"/>
          </a:xfrm>
          <a:prstGeom prst="rect">
            <a:avLst/>
          </a:prstGeom>
          <a:noFill/>
          <a:ln>
            <a:noFill/>
          </a:ln>
          <a:effectLst/>
          <a:extLst>
            <a:ext uri="{909E8E84-426E-40DD-AFC4-6F175D3DCCD1}">
              <a14:hiddenFill xmlns:a14="http://schemas.microsoft.com/office/drawing/2010/main">
                <a:solidFill>
                  <a:srgbClr val="2D5DC4"/>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1028" name="Picture 4" descr="定稿"/>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12088" y="6296025"/>
            <a:ext cx="1179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5"/>
          <p:cNvSpPr txBox="1">
            <a:spLocks noChangeArrowheads="1"/>
          </p:cNvSpPr>
          <p:nvPr userDrawn="1"/>
        </p:nvSpPr>
        <p:spPr bwMode="auto">
          <a:xfrm>
            <a:off x="34925" y="6530975"/>
            <a:ext cx="1112838" cy="282575"/>
          </a:xfrm>
          <a:prstGeom prst="rect">
            <a:avLst/>
          </a:prstGeom>
          <a:noFill/>
          <a:ln w="12700" cap="flat" cmpd="sng">
            <a:solidFill>
              <a:srgbClr val="FF0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sz="1200" b="0" u="none">
                <a:solidFill>
                  <a:srgbClr val="CC3300"/>
                </a:solidFill>
              </a:rPr>
              <a:t>仅供内部使用</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imes New Roman" pitchFamily="18" charset="0"/>
          <a:ea typeface="宋体" pitchFamily="2" charset="-122"/>
        </a:defRPr>
      </a:lvl2pPr>
      <a:lvl3pPr algn="l" rtl="0" fontAlgn="base">
        <a:spcBef>
          <a:spcPct val="0"/>
        </a:spcBef>
        <a:spcAft>
          <a:spcPct val="0"/>
        </a:spcAft>
        <a:defRPr sz="2400" b="1">
          <a:solidFill>
            <a:schemeClr val="tx1"/>
          </a:solidFill>
          <a:latin typeface="Times New Roman" pitchFamily="18" charset="0"/>
          <a:ea typeface="宋体" pitchFamily="2" charset="-122"/>
        </a:defRPr>
      </a:lvl3pPr>
      <a:lvl4pPr algn="l" rtl="0" fontAlgn="base">
        <a:spcBef>
          <a:spcPct val="0"/>
        </a:spcBef>
        <a:spcAft>
          <a:spcPct val="0"/>
        </a:spcAft>
        <a:defRPr sz="2400" b="1">
          <a:solidFill>
            <a:schemeClr val="tx1"/>
          </a:solidFill>
          <a:latin typeface="Times New Roman" pitchFamily="18" charset="0"/>
          <a:ea typeface="宋体" pitchFamily="2" charset="-122"/>
        </a:defRPr>
      </a:lvl4pPr>
      <a:lvl5pPr algn="l" rtl="0" fontAlgn="base">
        <a:spcBef>
          <a:spcPct val="0"/>
        </a:spcBef>
        <a:spcAft>
          <a:spcPct val="0"/>
        </a:spcAft>
        <a:defRPr sz="2400" b="1">
          <a:solidFill>
            <a:schemeClr val="tx1"/>
          </a:solidFill>
          <a:latin typeface="Times New Roman" pitchFamily="18" charset="0"/>
          <a:ea typeface="宋体" pitchFamily="2" charset="-122"/>
        </a:defRPr>
      </a:lvl5pPr>
      <a:lvl6pPr marL="457200" algn="l" rtl="0" fontAlgn="base">
        <a:spcBef>
          <a:spcPct val="0"/>
        </a:spcBef>
        <a:spcAft>
          <a:spcPct val="0"/>
        </a:spcAft>
        <a:defRPr sz="2400" b="1">
          <a:solidFill>
            <a:schemeClr val="tx1"/>
          </a:solidFill>
          <a:latin typeface="Times New Roman" pitchFamily="18" charset="0"/>
          <a:ea typeface="宋体" pitchFamily="2" charset="-122"/>
        </a:defRPr>
      </a:lvl6pPr>
      <a:lvl7pPr marL="914400" algn="l" rtl="0" fontAlgn="base">
        <a:spcBef>
          <a:spcPct val="0"/>
        </a:spcBef>
        <a:spcAft>
          <a:spcPct val="0"/>
        </a:spcAft>
        <a:defRPr sz="2400" b="1">
          <a:solidFill>
            <a:schemeClr val="tx1"/>
          </a:solidFill>
          <a:latin typeface="Times New Roman" pitchFamily="18" charset="0"/>
          <a:ea typeface="宋体" pitchFamily="2" charset="-122"/>
        </a:defRPr>
      </a:lvl7pPr>
      <a:lvl8pPr marL="1371600" algn="l" rtl="0" fontAlgn="base">
        <a:spcBef>
          <a:spcPct val="0"/>
        </a:spcBef>
        <a:spcAft>
          <a:spcPct val="0"/>
        </a:spcAft>
        <a:defRPr sz="2400" b="1">
          <a:solidFill>
            <a:schemeClr val="tx1"/>
          </a:solidFill>
          <a:latin typeface="Times New Roman" pitchFamily="18" charset="0"/>
          <a:ea typeface="宋体" pitchFamily="2" charset="-122"/>
        </a:defRPr>
      </a:lvl8pPr>
      <a:lvl9pPr marL="1828800" algn="l" rtl="0" fontAlgn="base">
        <a:spcBef>
          <a:spcPct val="0"/>
        </a:spcBef>
        <a:spcAft>
          <a:spcPct val="0"/>
        </a:spcAft>
        <a:defRPr sz="2400" b="1">
          <a:solidFill>
            <a:schemeClr val="tx1"/>
          </a:solidFill>
          <a:latin typeface="Times New Roman" pitchFamily="18" charset="0"/>
          <a:ea typeface="宋体" pitchFamily="2" charset="-122"/>
        </a:defRPr>
      </a:lvl9pPr>
    </p:titleStyle>
    <p:bodyStyle>
      <a:lvl1pPr marL="261938" indent="-261938" algn="l" rtl="0" fontAlgn="base">
        <a:spcBef>
          <a:spcPct val="20000"/>
        </a:spcBef>
        <a:spcAft>
          <a:spcPct val="0"/>
        </a:spcAft>
        <a:buBlip>
          <a:blip r:embed="rId17"/>
        </a:buBlip>
        <a:defRPr sz="2000" b="1">
          <a:solidFill>
            <a:schemeClr val="tx1"/>
          </a:solidFill>
          <a:latin typeface="+mn-lt"/>
          <a:ea typeface="+mn-ea"/>
          <a:cs typeface="+mn-cs"/>
        </a:defRPr>
      </a:lvl1pPr>
      <a:lvl2pPr marL="900113" indent="-357188" algn="l" rtl="0" fontAlgn="base">
        <a:spcBef>
          <a:spcPct val="20000"/>
        </a:spcBef>
        <a:spcAft>
          <a:spcPct val="0"/>
        </a:spcAft>
        <a:buBlip>
          <a:blip r:embed="rId17"/>
        </a:buBlip>
        <a:defRPr sz="2000" b="1">
          <a:solidFill>
            <a:schemeClr val="tx1"/>
          </a:solidFill>
          <a:latin typeface="+mn-lt"/>
          <a:ea typeface="+mn-ea"/>
        </a:defRPr>
      </a:lvl2pPr>
      <a:lvl3pPr marL="1436688" indent="-357188" algn="l" rtl="0" fontAlgn="base">
        <a:spcBef>
          <a:spcPct val="20000"/>
        </a:spcBef>
        <a:spcAft>
          <a:spcPct val="0"/>
        </a:spcAft>
        <a:buBlip>
          <a:blip r:embed="rId17"/>
        </a:buBlip>
        <a:defRPr sz="2000" b="1">
          <a:solidFill>
            <a:schemeClr val="tx1"/>
          </a:solidFill>
          <a:latin typeface="+mn-lt"/>
          <a:ea typeface="+mn-ea"/>
        </a:defRPr>
      </a:lvl3pPr>
      <a:lvl4pPr marL="1973263" indent="-357188" algn="l" rtl="0" fontAlgn="base">
        <a:spcBef>
          <a:spcPct val="20000"/>
        </a:spcBef>
        <a:spcAft>
          <a:spcPct val="0"/>
        </a:spcAft>
        <a:buBlip>
          <a:blip r:embed="rId17"/>
        </a:buBlip>
        <a:defRPr sz="2000" b="1">
          <a:solidFill>
            <a:schemeClr val="tx1"/>
          </a:solidFill>
          <a:latin typeface="+mn-lt"/>
          <a:ea typeface="+mn-ea"/>
        </a:defRPr>
      </a:lvl4pPr>
      <a:lvl5pPr marL="2513013" indent="-277813" algn="l" rtl="0" fontAlgn="base">
        <a:spcBef>
          <a:spcPct val="20000"/>
        </a:spcBef>
        <a:spcAft>
          <a:spcPct val="0"/>
        </a:spcAft>
        <a:buBlip>
          <a:blip r:embed="rId17"/>
        </a:buBlip>
        <a:defRPr sz="2000" b="1">
          <a:solidFill>
            <a:schemeClr val="tx1"/>
          </a:solidFill>
          <a:latin typeface="+mn-lt"/>
          <a:ea typeface="+mn-ea"/>
        </a:defRPr>
      </a:lvl5pPr>
      <a:lvl6pPr marL="2970213" indent="-277813" algn="l" rtl="0" fontAlgn="base">
        <a:spcBef>
          <a:spcPct val="20000"/>
        </a:spcBef>
        <a:spcAft>
          <a:spcPct val="0"/>
        </a:spcAft>
        <a:buBlip>
          <a:blip r:embed="rId17"/>
        </a:buBlip>
        <a:defRPr sz="2000" b="1">
          <a:solidFill>
            <a:schemeClr val="tx1"/>
          </a:solidFill>
          <a:latin typeface="+mn-lt"/>
          <a:ea typeface="+mn-ea"/>
        </a:defRPr>
      </a:lvl6pPr>
      <a:lvl7pPr marL="3427413" indent="-277813" algn="l" rtl="0" fontAlgn="base">
        <a:spcBef>
          <a:spcPct val="20000"/>
        </a:spcBef>
        <a:spcAft>
          <a:spcPct val="0"/>
        </a:spcAft>
        <a:buBlip>
          <a:blip r:embed="rId17"/>
        </a:buBlip>
        <a:defRPr sz="2000" b="1">
          <a:solidFill>
            <a:schemeClr val="tx1"/>
          </a:solidFill>
          <a:latin typeface="+mn-lt"/>
          <a:ea typeface="+mn-ea"/>
        </a:defRPr>
      </a:lvl7pPr>
      <a:lvl8pPr marL="3884613" indent="-277813" algn="l" rtl="0" fontAlgn="base">
        <a:spcBef>
          <a:spcPct val="20000"/>
        </a:spcBef>
        <a:spcAft>
          <a:spcPct val="0"/>
        </a:spcAft>
        <a:buBlip>
          <a:blip r:embed="rId17"/>
        </a:buBlip>
        <a:defRPr sz="2000" b="1">
          <a:solidFill>
            <a:schemeClr val="tx1"/>
          </a:solidFill>
          <a:latin typeface="+mn-lt"/>
          <a:ea typeface="+mn-ea"/>
        </a:defRPr>
      </a:lvl8pPr>
      <a:lvl9pPr marL="4341813" indent="-277813" algn="l" rtl="0" fontAlgn="base">
        <a:spcBef>
          <a:spcPct val="20000"/>
        </a:spcBef>
        <a:spcAft>
          <a:spcPct val="0"/>
        </a:spcAft>
        <a:buBlip>
          <a:blip r:embed="rId17"/>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orldmap"/>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107950" y="117475"/>
            <a:ext cx="914400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bwMode="auto">
          <a:xfrm>
            <a:off x="1331913" y="1700213"/>
            <a:ext cx="7056437" cy="200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220000"/>
              </a:lnSpc>
            </a:pPr>
            <a:r>
              <a:rPr lang="en-US" altLang="zh-CN" sz="3200">
                <a:effectLst>
                  <a:outerShdw blurRad="38100" dist="38100" dir="2700000" algn="tl">
                    <a:srgbClr val="C0C0C0"/>
                  </a:outerShdw>
                </a:effectLst>
                <a:latin typeface="宋体" pitchFamily="2" charset="-122"/>
              </a:rPr>
              <a:t>CE</a:t>
            </a:r>
            <a:r>
              <a:rPr lang="zh-CN" altLang="en-US" sz="3200">
                <a:effectLst>
                  <a:outerShdw blurRad="38100" dist="38100" dir="2700000" algn="tl">
                    <a:srgbClr val="C0C0C0"/>
                  </a:outerShdw>
                </a:effectLst>
                <a:latin typeface="宋体" pitchFamily="2" charset="-122"/>
              </a:rPr>
              <a:t>系列讲座之一：</a:t>
            </a:r>
            <a:br>
              <a:rPr lang="zh-CN" altLang="en-US" sz="3200">
                <a:effectLst>
                  <a:outerShdw blurRad="38100" dist="38100" dir="2700000" algn="tl">
                    <a:srgbClr val="C0C0C0"/>
                  </a:outerShdw>
                </a:effectLst>
                <a:latin typeface="宋体" pitchFamily="2" charset="-122"/>
              </a:rPr>
            </a:br>
            <a:r>
              <a:rPr lang="zh-CN" altLang="en-US">
                <a:effectLst>
                  <a:outerShdw blurRad="38100" dist="38100" dir="2700000" algn="tl">
                    <a:srgbClr val="C0C0C0"/>
                  </a:outerShdw>
                </a:effectLst>
                <a:latin typeface="宋体" pitchFamily="2" charset="-122"/>
              </a:rPr>
              <a:t>“市场研究及数据分析”理念及方法概要介绍</a:t>
            </a:r>
            <a:endParaRPr lang="zh-CN" altLang="en-US" b="0">
              <a:solidFill>
                <a:srgbClr val="CC0000"/>
              </a:solidFill>
              <a:effectLst>
                <a:outerShdw blurRad="38100" dist="38100" dir="2700000" algn="tl">
                  <a:srgbClr val="C0C0C0"/>
                </a:outerShdw>
              </a:effectLst>
              <a:latin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zh-CN"/>
              <a:t>What (4) :Marketing Research</a:t>
            </a:r>
            <a:r>
              <a:rPr lang="zh-CN"/>
              <a:t>角度看</a:t>
            </a:r>
            <a:r>
              <a:rPr lang="zh-CN" altLang="zh-CN"/>
              <a:t>CE</a:t>
            </a:r>
            <a:r>
              <a:rPr lang="zh-CN"/>
              <a:t>的相关方法</a:t>
            </a:r>
          </a:p>
        </p:txBody>
      </p:sp>
      <p:grpSp>
        <p:nvGrpSpPr>
          <p:cNvPr id="14339" name="Group 3"/>
          <p:cNvGrpSpPr>
            <a:grpSpLocks/>
          </p:cNvGrpSpPr>
          <p:nvPr/>
        </p:nvGrpSpPr>
        <p:grpSpPr bwMode="auto">
          <a:xfrm>
            <a:off x="2339975" y="1412875"/>
            <a:ext cx="4249738" cy="4248150"/>
            <a:chOff x="0" y="0"/>
            <a:chExt cx="6691" cy="6690"/>
          </a:xfrm>
        </p:grpSpPr>
        <p:grpSp>
          <p:nvGrpSpPr>
            <p:cNvPr id="14340" name="Group 4"/>
            <p:cNvGrpSpPr>
              <a:grpSpLocks/>
            </p:cNvGrpSpPr>
            <p:nvPr/>
          </p:nvGrpSpPr>
          <p:grpSpPr bwMode="auto">
            <a:xfrm>
              <a:off x="908" y="455"/>
              <a:ext cx="5103" cy="5102"/>
              <a:chOff x="0" y="0"/>
              <a:chExt cx="12718" cy="7933"/>
            </a:xfrm>
          </p:grpSpPr>
          <p:sp>
            <p:nvSpPr>
              <p:cNvPr id="14341" name="Text Box 5"/>
              <p:cNvSpPr txBox="1">
                <a:spLocks noChangeArrowheads="1"/>
              </p:cNvSpPr>
              <p:nvPr/>
            </p:nvSpPr>
            <p:spPr bwMode="auto">
              <a:xfrm>
                <a:off x="4083" y="17"/>
                <a:ext cx="8523" cy="3290"/>
              </a:xfrm>
              <a:prstGeom prst="rect">
                <a:avLst/>
              </a:prstGeom>
              <a:solidFill>
                <a:schemeClr val="accent2"/>
              </a:solidFill>
              <a:ln w="381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sz="1000" u="none">
                    <a:solidFill>
                      <a:schemeClr val="bg1"/>
                    </a:solidFill>
                    <a:latin typeface="Arial" pitchFamily="34" charset="0"/>
                  </a:rPr>
                  <a:t>系统科学深入的消费者研究方法</a:t>
                </a:r>
              </a:p>
              <a:p>
                <a:pPr algn="r"/>
                <a:r>
                  <a:rPr lang="zh-CN" sz="1000" u="none">
                    <a:solidFill>
                      <a:schemeClr val="bg1"/>
                    </a:solidFill>
                    <a:latin typeface="Arial" pitchFamily="34" charset="0"/>
                  </a:rPr>
                  <a:t>数据挖掘 (Data Mining )</a:t>
                </a:r>
              </a:p>
              <a:p>
                <a:pPr algn="r"/>
                <a:endParaRPr lang="zh-CN" sz="1000" u="none">
                  <a:solidFill>
                    <a:schemeClr val="bg1"/>
                  </a:solidFill>
                  <a:latin typeface="Arial" pitchFamily="34" charset="0"/>
                </a:endParaRPr>
              </a:p>
            </p:txBody>
          </p:sp>
          <p:sp>
            <p:nvSpPr>
              <p:cNvPr id="14342" name="Text Box 6"/>
              <p:cNvSpPr txBox="1">
                <a:spLocks noChangeArrowheads="1"/>
              </p:cNvSpPr>
              <p:nvPr/>
            </p:nvSpPr>
            <p:spPr bwMode="auto">
              <a:xfrm>
                <a:off x="4196" y="6371"/>
                <a:ext cx="8523" cy="1563"/>
              </a:xfrm>
              <a:prstGeom prst="rect">
                <a:avLst/>
              </a:prstGeom>
              <a:solidFill>
                <a:schemeClr val="accent2"/>
              </a:solidFill>
              <a:ln w="381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sz="1000" u="none">
                    <a:solidFill>
                      <a:schemeClr val="bg1"/>
                    </a:solidFill>
                    <a:latin typeface="Arial" pitchFamily="34" charset="0"/>
                  </a:rPr>
                  <a:t>定义市场研究</a:t>
                </a:r>
              </a:p>
            </p:txBody>
          </p:sp>
          <p:sp>
            <p:nvSpPr>
              <p:cNvPr id="14343" name="Text Box 7"/>
              <p:cNvSpPr txBox="1">
                <a:spLocks noChangeArrowheads="1"/>
              </p:cNvSpPr>
              <p:nvPr/>
            </p:nvSpPr>
            <p:spPr bwMode="auto">
              <a:xfrm>
                <a:off x="4035" y="3285"/>
                <a:ext cx="8571" cy="1565"/>
              </a:xfrm>
              <a:prstGeom prst="rect">
                <a:avLst/>
              </a:prstGeom>
              <a:solidFill>
                <a:schemeClr val="accent2"/>
              </a:solidFill>
              <a:ln w="381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sz="1000" u="none">
                    <a:solidFill>
                      <a:schemeClr val="bg1"/>
                    </a:solidFill>
                    <a:latin typeface="Arial" pitchFamily="34" charset="0"/>
                  </a:rPr>
                  <a:t> 创意研讨会</a:t>
                </a:r>
              </a:p>
              <a:p>
                <a:pPr algn="r"/>
                <a:r>
                  <a:rPr lang="zh-CN" sz="1000" u="none">
                    <a:solidFill>
                      <a:schemeClr val="bg1"/>
                    </a:solidFill>
                    <a:latin typeface="Arial" pitchFamily="34" charset="0"/>
                  </a:rPr>
                  <a:t>（Innovation Workshop)</a:t>
                </a:r>
                <a:endParaRPr lang="zh-CN" sz="1000" b="0" u="none">
                  <a:solidFill>
                    <a:schemeClr val="tx1"/>
                  </a:solidFill>
                  <a:latin typeface="Arial" pitchFamily="34" charset="0"/>
                </a:endParaRPr>
              </a:p>
            </p:txBody>
          </p:sp>
          <p:sp>
            <p:nvSpPr>
              <p:cNvPr id="14344" name="Text Box 8"/>
              <p:cNvSpPr txBox="1">
                <a:spLocks noChangeArrowheads="1"/>
              </p:cNvSpPr>
              <p:nvPr/>
            </p:nvSpPr>
            <p:spPr bwMode="auto">
              <a:xfrm>
                <a:off x="4083" y="4852"/>
                <a:ext cx="8523" cy="1567"/>
              </a:xfrm>
              <a:prstGeom prst="rect">
                <a:avLst/>
              </a:prstGeom>
              <a:solidFill>
                <a:schemeClr val="accent2"/>
              </a:solidFill>
              <a:ln w="381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sz="1000" u="none">
                    <a:solidFill>
                      <a:schemeClr val="bg1"/>
                    </a:solidFill>
                    <a:latin typeface="Arial" pitchFamily="34" charset="0"/>
                  </a:rPr>
                  <a:t>U&amp;A</a:t>
                </a:r>
              </a:p>
              <a:p>
                <a:pPr algn="r"/>
                <a:r>
                  <a:rPr lang="zh-CN" sz="1000" u="none">
                    <a:solidFill>
                      <a:schemeClr val="bg1"/>
                    </a:solidFill>
                    <a:latin typeface="Arial" pitchFamily="34" charset="0"/>
                  </a:rPr>
                  <a:t>Segmentation</a:t>
                </a:r>
              </a:p>
            </p:txBody>
          </p:sp>
          <p:sp>
            <p:nvSpPr>
              <p:cNvPr id="14345" name="未知"/>
              <p:cNvSpPr>
                <a:spLocks/>
              </p:cNvSpPr>
              <p:nvPr/>
            </p:nvSpPr>
            <p:spPr bwMode="auto">
              <a:xfrm>
                <a:off x="0" y="0"/>
                <a:ext cx="8498" cy="7933"/>
              </a:xfrm>
              <a:custGeom>
                <a:avLst/>
                <a:gdLst>
                  <a:gd name="T0" fmla="*/ 0 w 3480"/>
                  <a:gd name="T1" fmla="*/ 3122 h 3122"/>
                  <a:gd name="T2" fmla="*/ 3480 w 3480"/>
                  <a:gd name="T3" fmla="*/ 3122 h 3122"/>
                  <a:gd name="T4" fmla="*/ 1740 w 3480"/>
                  <a:gd name="T5" fmla="*/ 0 h 3122"/>
                  <a:gd name="T6" fmla="*/ 0 w 3480"/>
                  <a:gd name="T7" fmla="*/ 3122 h 3122"/>
                </a:gdLst>
                <a:ahLst/>
                <a:cxnLst>
                  <a:cxn ang="0">
                    <a:pos x="T0" y="T1"/>
                  </a:cxn>
                  <a:cxn ang="0">
                    <a:pos x="T2" y="T3"/>
                  </a:cxn>
                  <a:cxn ang="0">
                    <a:pos x="T4" y="T5"/>
                  </a:cxn>
                  <a:cxn ang="0">
                    <a:pos x="T6" y="T7"/>
                  </a:cxn>
                </a:cxnLst>
                <a:rect l="0" t="0" r="r" b="b"/>
                <a:pathLst>
                  <a:path w="3480" h="3122">
                    <a:moveTo>
                      <a:pt x="0" y="3122"/>
                    </a:moveTo>
                    <a:lnTo>
                      <a:pt x="3480" y="3122"/>
                    </a:lnTo>
                    <a:lnTo>
                      <a:pt x="1740" y="0"/>
                    </a:lnTo>
                    <a:lnTo>
                      <a:pt x="0" y="3122"/>
                    </a:lnTo>
                    <a:close/>
                  </a:path>
                </a:pathLst>
              </a:custGeom>
              <a:solidFill>
                <a:srgbClr val="FF9900"/>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46" name="Text Box 10"/>
              <p:cNvSpPr txBox="1">
                <a:spLocks noChangeArrowheads="1"/>
              </p:cNvSpPr>
              <p:nvPr/>
            </p:nvSpPr>
            <p:spPr bwMode="auto">
              <a:xfrm>
                <a:off x="2950" y="6847"/>
                <a:ext cx="1645"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sz="1200" u="none">
                    <a:solidFill>
                      <a:schemeClr val="bg1"/>
                    </a:solidFill>
                  </a:rPr>
                  <a:t>     </a:t>
                </a:r>
                <a:r>
                  <a:rPr lang="zh-CN" sz="1000" u="none">
                    <a:solidFill>
                      <a:schemeClr val="bg1"/>
                    </a:solidFill>
                  </a:rPr>
                  <a:t>信息</a:t>
                </a:r>
              </a:p>
            </p:txBody>
          </p:sp>
          <p:sp>
            <p:nvSpPr>
              <p:cNvPr id="14347" name="Text Box 11"/>
              <p:cNvSpPr txBox="1">
                <a:spLocks noChangeArrowheads="1"/>
              </p:cNvSpPr>
              <p:nvPr/>
            </p:nvSpPr>
            <p:spPr bwMode="auto">
              <a:xfrm>
                <a:off x="3547" y="5317"/>
                <a:ext cx="109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sz="1000" u="none">
                    <a:solidFill>
                      <a:schemeClr val="bg1"/>
                    </a:solidFill>
                  </a:rPr>
                  <a:t>理解</a:t>
                </a:r>
              </a:p>
            </p:txBody>
          </p:sp>
          <p:sp>
            <p:nvSpPr>
              <p:cNvPr id="14348" name="Text Box 12"/>
              <p:cNvSpPr txBox="1">
                <a:spLocks noChangeArrowheads="1"/>
              </p:cNvSpPr>
              <p:nvPr/>
            </p:nvSpPr>
            <p:spPr bwMode="auto">
              <a:xfrm>
                <a:off x="3395" y="3732"/>
                <a:ext cx="13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sz="1200" u="none">
                    <a:solidFill>
                      <a:schemeClr val="bg1"/>
                    </a:solidFill>
                  </a:rPr>
                  <a:t>  </a:t>
                </a:r>
                <a:r>
                  <a:rPr lang="zh-CN" sz="1000" u="none">
                    <a:solidFill>
                      <a:schemeClr val="bg1"/>
                    </a:solidFill>
                  </a:rPr>
                  <a:t>洞察</a:t>
                </a:r>
              </a:p>
            </p:txBody>
          </p:sp>
          <p:sp>
            <p:nvSpPr>
              <p:cNvPr id="14349" name="Text Box 13"/>
              <p:cNvSpPr txBox="1">
                <a:spLocks noChangeArrowheads="1"/>
              </p:cNvSpPr>
              <p:nvPr/>
            </p:nvSpPr>
            <p:spPr bwMode="auto">
              <a:xfrm>
                <a:off x="2515" y="1384"/>
                <a:ext cx="3360"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lnSpc>
                    <a:spcPct val="90000"/>
                  </a:lnSpc>
                </a:pPr>
                <a:r>
                  <a:rPr lang="zh-CN" sz="1000" u="none">
                    <a:solidFill>
                      <a:schemeClr val="bg1"/>
                    </a:solidFill>
                  </a:rPr>
                  <a:t>独特</a:t>
                </a:r>
              </a:p>
              <a:p>
                <a:pPr algn="ctr">
                  <a:lnSpc>
                    <a:spcPct val="90000"/>
                  </a:lnSpc>
                </a:pPr>
                <a:r>
                  <a:rPr lang="zh-CN" sz="1200" u="none">
                    <a:solidFill>
                      <a:schemeClr val="bg1"/>
                    </a:solidFill>
                  </a:rPr>
                  <a:t>的洞察</a:t>
                </a:r>
              </a:p>
            </p:txBody>
          </p:sp>
          <p:sp>
            <p:nvSpPr>
              <p:cNvPr id="14350" name="Line 14"/>
              <p:cNvSpPr>
                <a:spLocks noChangeShapeType="1"/>
              </p:cNvSpPr>
              <p:nvPr/>
            </p:nvSpPr>
            <p:spPr bwMode="auto">
              <a:xfrm flipH="1">
                <a:off x="2402" y="3307"/>
                <a:ext cx="3360" cy="0"/>
              </a:xfrm>
              <a:prstGeom prst="line">
                <a:avLst/>
              </a:prstGeom>
              <a:noFill/>
              <a:ln w="381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1" name="Line 15"/>
              <p:cNvSpPr>
                <a:spLocks noChangeShapeType="1"/>
              </p:cNvSpPr>
              <p:nvPr/>
            </p:nvSpPr>
            <p:spPr bwMode="auto">
              <a:xfrm flipH="1">
                <a:off x="1489" y="4872"/>
                <a:ext cx="5073" cy="0"/>
              </a:xfrm>
              <a:prstGeom prst="line">
                <a:avLst/>
              </a:prstGeom>
              <a:noFill/>
              <a:ln w="381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2" name="Line 16"/>
              <p:cNvSpPr>
                <a:spLocks noChangeShapeType="1"/>
              </p:cNvSpPr>
              <p:nvPr/>
            </p:nvSpPr>
            <p:spPr bwMode="auto">
              <a:xfrm flipH="1">
                <a:off x="794" y="6417"/>
                <a:ext cx="6640" cy="0"/>
              </a:xfrm>
              <a:prstGeom prst="line">
                <a:avLst/>
              </a:prstGeom>
              <a:noFill/>
              <a:ln w="381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53" name="Rectangle 17"/>
            <p:cNvSpPr>
              <a:spLocks noChangeArrowheads="1"/>
            </p:cNvSpPr>
            <p:nvPr/>
          </p:nvSpPr>
          <p:spPr bwMode="auto">
            <a:xfrm>
              <a:off x="794" y="0"/>
              <a:ext cx="5556" cy="3856"/>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54" name="Rectangle 18"/>
            <p:cNvSpPr>
              <a:spLocks noChangeArrowheads="1"/>
            </p:cNvSpPr>
            <p:nvPr/>
          </p:nvSpPr>
          <p:spPr bwMode="auto">
            <a:xfrm>
              <a:off x="965" y="453"/>
              <a:ext cx="5272" cy="3973"/>
            </a:xfrm>
            <a:prstGeom prst="rect">
              <a:avLst/>
            </a:prstGeom>
            <a:noFill/>
            <a:ln w="28575" cap="flat" cmpd="sng">
              <a:solidFill>
                <a:srgbClr val="FF0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pPr algn="ctr"/>
              <a:endParaRPr lang="zh-CN" altLang="zh-CN" b="0">
                <a:latin typeface="Arial" pitchFamily="34" charset="0"/>
              </a:endParaRPr>
            </a:p>
          </p:txBody>
        </p:sp>
        <p:sp>
          <p:nvSpPr>
            <p:cNvPr id="14355" name="Rectangle 19"/>
            <p:cNvSpPr>
              <a:spLocks noChangeArrowheads="1"/>
            </p:cNvSpPr>
            <p:nvPr/>
          </p:nvSpPr>
          <p:spPr bwMode="auto">
            <a:xfrm>
              <a:off x="1021" y="4537"/>
              <a:ext cx="5216" cy="1020"/>
            </a:xfrm>
            <a:prstGeom prst="rect">
              <a:avLst/>
            </a:prstGeom>
            <a:noFill/>
            <a:ln w="34925" cap="flat" cmpd="sng">
              <a:solidFill>
                <a:srgbClr val="008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56" name="Rectangle 20"/>
            <p:cNvSpPr>
              <a:spLocks noChangeArrowheads="1"/>
            </p:cNvSpPr>
            <p:nvPr/>
          </p:nvSpPr>
          <p:spPr bwMode="auto">
            <a:xfrm>
              <a:off x="1021" y="3856"/>
              <a:ext cx="5103" cy="1134"/>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57" name="Rectangle 21"/>
            <p:cNvSpPr>
              <a:spLocks noChangeArrowheads="1"/>
            </p:cNvSpPr>
            <p:nvPr/>
          </p:nvSpPr>
          <p:spPr bwMode="auto">
            <a:xfrm>
              <a:off x="0" y="3856"/>
              <a:ext cx="5103" cy="2268"/>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58" name="Rectangle 22"/>
            <p:cNvSpPr>
              <a:spLocks noChangeArrowheads="1"/>
            </p:cNvSpPr>
            <p:nvPr/>
          </p:nvSpPr>
          <p:spPr bwMode="auto">
            <a:xfrm>
              <a:off x="794" y="4650"/>
              <a:ext cx="3629" cy="2041"/>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59" name="Rectangle 23"/>
            <p:cNvSpPr>
              <a:spLocks noChangeArrowheads="1"/>
            </p:cNvSpPr>
            <p:nvPr/>
          </p:nvSpPr>
          <p:spPr bwMode="auto">
            <a:xfrm>
              <a:off x="227" y="3742"/>
              <a:ext cx="6464" cy="1588"/>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grpSp>
      <p:sp>
        <p:nvSpPr>
          <p:cNvPr id="14360" name="Text Box 24"/>
          <p:cNvSpPr txBox="1">
            <a:spLocks noChangeArrowheads="1"/>
          </p:cNvSpPr>
          <p:nvPr/>
        </p:nvSpPr>
        <p:spPr bwMode="auto">
          <a:xfrm>
            <a:off x="107950" y="1400175"/>
            <a:ext cx="2736850" cy="4562475"/>
          </a:xfrm>
          <a:prstGeom prst="rect">
            <a:avLst/>
          </a:prstGeom>
          <a:noFill/>
          <a:ln w="25400" cap="flat" cmpd="sng">
            <a:solidFill>
              <a:srgbClr val="008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09563" indent="-138113">
              <a:defRPr>
                <a:solidFill>
                  <a:schemeClr val="tx1"/>
                </a:solidFill>
                <a:latin typeface="Arial" pitchFamily="34" charset="0"/>
                <a:ea typeface="宋体" pitchFamily="2" charset="-122"/>
              </a:defRPr>
            </a:lvl2pPr>
            <a:lvl3pPr marL="1052513">
              <a:defRPr>
                <a:solidFill>
                  <a:schemeClr val="tx1"/>
                </a:solidFill>
                <a:latin typeface="Arial" pitchFamily="34" charset="0"/>
                <a:ea typeface="宋体" pitchFamily="2" charset="-122"/>
              </a:defRPr>
            </a:lvl3pPr>
            <a:lvl4pPr marL="1509713">
              <a:defRPr>
                <a:solidFill>
                  <a:schemeClr val="tx1"/>
                </a:solidFill>
                <a:latin typeface="Arial" pitchFamily="34" charset="0"/>
                <a:ea typeface="宋体" pitchFamily="2" charset="-122"/>
              </a:defRPr>
            </a:lvl4pPr>
            <a:lvl5pPr marL="1966913">
              <a:defRPr>
                <a:solidFill>
                  <a:schemeClr val="tx1"/>
                </a:solidFill>
                <a:latin typeface="Arial" pitchFamily="34" charset="0"/>
                <a:ea typeface="宋体" pitchFamily="2" charset="-122"/>
              </a:defRPr>
            </a:lvl5pPr>
            <a:lvl6pPr marL="2424113" fontAlgn="base">
              <a:spcBef>
                <a:spcPct val="0"/>
              </a:spcBef>
              <a:spcAft>
                <a:spcPct val="0"/>
              </a:spcAft>
              <a:defRPr>
                <a:solidFill>
                  <a:schemeClr val="tx1"/>
                </a:solidFill>
                <a:latin typeface="Arial" pitchFamily="34" charset="0"/>
                <a:ea typeface="宋体" pitchFamily="2" charset="-122"/>
              </a:defRPr>
            </a:lvl6pPr>
            <a:lvl7pPr marL="2881313" fontAlgn="base">
              <a:spcBef>
                <a:spcPct val="0"/>
              </a:spcBef>
              <a:spcAft>
                <a:spcPct val="0"/>
              </a:spcAft>
              <a:defRPr>
                <a:solidFill>
                  <a:schemeClr val="tx1"/>
                </a:solidFill>
                <a:latin typeface="Arial" pitchFamily="34" charset="0"/>
                <a:ea typeface="宋体" pitchFamily="2" charset="-122"/>
              </a:defRPr>
            </a:lvl7pPr>
            <a:lvl8pPr marL="3338513" fontAlgn="base">
              <a:spcBef>
                <a:spcPct val="0"/>
              </a:spcBef>
              <a:spcAft>
                <a:spcPct val="0"/>
              </a:spcAft>
              <a:defRPr>
                <a:solidFill>
                  <a:schemeClr val="tx1"/>
                </a:solidFill>
                <a:latin typeface="Arial" pitchFamily="34" charset="0"/>
                <a:ea typeface="宋体" pitchFamily="2" charset="-122"/>
              </a:defRPr>
            </a:lvl8pPr>
            <a:lvl9pPr marL="3795713" fontAlgn="base">
              <a:spcBef>
                <a:spcPct val="0"/>
              </a:spcBef>
              <a:spcAft>
                <a:spcPct val="0"/>
              </a:spcAft>
              <a:defRPr>
                <a:solidFill>
                  <a:schemeClr val="tx1"/>
                </a:solidFill>
                <a:latin typeface="Arial" pitchFamily="34" charset="0"/>
                <a:ea typeface="宋体" pitchFamily="2" charset="-122"/>
              </a:defRPr>
            </a:lvl9pPr>
          </a:lstStyle>
          <a:p>
            <a:pPr algn="ctr">
              <a:lnSpc>
                <a:spcPct val="140000"/>
              </a:lnSpc>
            </a:pPr>
            <a:r>
              <a:rPr lang="zh-CN">
                <a:solidFill>
                  <a:srgbClr val="171D45"/>
                </a:solidFill>
              </a:rPr>
              <a:t>信息获取：</a:t>
            </a:r>
          </a:p>
          <a:p>
            <a:pPr>
              <a:lnSpc>
                <a:spcPct val="140000"/>
              </a:lnSpc>
              <a:buSzPct val="100000"/>
              <a:buFont typeface="Wingdings" pitchFamily="2" charset="2"/>
              <a:buChar char="Ø"/>
            </a:pPr>
            <a:r>
              <a:rPr lang="zh-CN" b="0" u="none">
                <a:solidFill>
                  <a:srgbClr val="171D45"/>
                </a:solidFill>
              </a:rPr>
              <a:t> </a:t>
            </a:r>
            <a:r>
              <a:rPr lang="zh-CN" u="none">
                <a:solidFill>
                  <a:srgbClr val="FF0000"/>
                </a:solidFill>
              </a:rPr>
              <a:t>Marketing Research：</a:t>
            </a:r>
          </a:p>
          <a:p>
            <a:pPr lvl="1">
              <a:lnSpc>
                <a:spcPct val="140000"/>
              </a:lnSpc>
              <a:buSzPct val="100000"/>
              <a:buFont typeface="Wingdings" pitchFamily="2" charset="2"/>
              <a:buChar char="ü"/>
            </a:pPr>
            <a:r>
              <a:rPr lang="zh-CN" sz="1400" b="0" u="none">
                <a:solidFill>
                  <a:srgbClr val="171D45"/>
                </a:solidFill>
              </a:rPr>
              <a:t> 以</a:t>
            </a:r>
            <a:r>
              <a:rPr lang="zh-CN" sz="1400" b="0" u="none">
                <a:solidFill>
                  <a:srgbClr val="FF0000"/>
                </a:solidFill>
              </a:rPr>
              <a:t>访问</a:t>
            </a:r>
            <a:r>
              <a:rPr lang="zh-CN" sz="1400" b="0" u="none">
                <a:solidFill>
                  <a:srgbClr val="171D45"/>
                </a:solidFill>
              </a:rPr>
              <a:t>为信息主要获取方式 </a:t>
            </a:r>
          </a:p>
          <a:p>
            <a:pPr lvl="1">
              <a:lnSpc>
                <a:spcPct val="140000"/>
              </a:lnSpc>
              <a:buSzPct val="100000"/>
              <a:buFont typeface="Wingdings" pitchFamily="2" charset="2"/>
              <a:buChar char="ü"/>
            </a:pPr>
            <a:r>
              <a:rPr lang="zh-CN" sz="1400" b="0" u="none">
                <a:solidFill>
                  <a:srgbClr val="171D45"/>
                </a:solidFill>
              </a:rPr>
              <a:t> 信息来源以用户回忆为主</a:t>
            </a:r>
            <a:r>
              <a:rPr lang="zh-CN" b="0" u="none">
                <a:solidFill>
                  <a:srgbClr val="171D45"/>
                </a:solidFill>
              </a:rPr>
              <a:t>；</a:t>
            </a:r>
          </a:p>
          <a:p>
            <a:pPr>
              <a:lnSpc>
                <a:spcPct val="140000"/>
              </a:lnSpc>
              <a:buSzPct val="100000"/>
              <a:buFont typeface="Wingdings" pitchFamily="2" charset="2"/>
              <a:buChar char="Ø"/>
            </a:pPr>
            <a:r>
              <a:rPr lang="zh-CN" u="none">
                <a:solidFill>
                  <a:srgbClr val="FF0000"/>
                </a:solidFill>
              </a:rPr>
              <a:t> 用户体验中心</a:t>
            </a:r>
            <a:r>
              <a:rPr lang="zh-CN" b="0" u="none">
                <a:solidFill>
                  <a:srgbClr val="FF0000"/>
                </a:solidFill>
              </a:rPr>
              <a:t>：</a:t>
            </a:r>
          </a:p>
          <a:p>
            <a:pPr lvl="1">
              <a:lnSpc>
                <a:spcPct val="140000"/>
              </a:lnSpc>
              <a:buSzPct val="100000"/>
              <a:buFont typeface="Wingdings" pitchFamily="2" charset="2"/>
              <a:buChar char="ü"/>
            </a:pPr>
            <a:r>
              <a:rPr lang="zh-CN" sz="1400" b="0" u="none">
                <a:solidFill>
                  <a:srgbClr val="171D45"/>
                </a:solidFill>
              </a:rPr>
              <a:t> 以</a:t>
            </a:r>
            <a:r>
              <a:rPr lang="zh-CN" sz="1400" b="0" u="none">
                <a:solidFill>
                  <a:srgbClr val="FF0000"/>
                </a:solidFill>
              </a:rPr>
              <a:t>观察</a:t>
            </a:r>
            <a:r>
              <a:rPr lang="zh-CN" sz="1400" b="0" u="none">
                <a:solidFill>
                  <a:srgbClr val="171D45"/>
                </a:solidFill>
              </a:rPr>
              <a:t>为信息主要获取方式</a:t>
            </a:r>
          </a:p>
          <a:p>
            <a:pPr lvl="1">
              <a:lnSpc>
                <a:spcPct val="140000"/>
              </a:lnSpc>
              <a:buSzPct val="100000"/>
              <a:buFont typeface="Wingdings" pitchFamily="2" charset="2"/>
              <a:buChar char="ü"/>
            </a:pPr>
            <a:r>
              <a:rPr lang="zh-CN" sz="1400" b="0" u="none">
                <a:solidFill>
                  <a:srgbClr val="171D45"/>
                </a:solidFill>
              </a:rPr>
              <a:t>信息来源以用户实时操作为主；</a:t>
            </a:r>
          </a:p>
          <a:p>
            <a:pPr>
              <a:lnSpc>
                <a:spcPct val="140000"/>
              </a:lnSpc>
              <a:buSzPct val="100000"/>
              <a:buFont typeface="Wingdings" pitchFamily="2" charset="2"/>
              <a:buChar char="Ø"/>
            </a:pPr>
            <a:r>
              <a:rPr lang="zh-CN" b="0" u="none">
                <a:solidFill>
                  <a:srgbClr val="171D45"/>
                </a:solidFill>
              </a:rPr>
              <a:t> </a:t>
            </a:r>
            <a:r>
              <a:rPr lang="zh-CN" b="0" u="none">
                <a:solidFill>
                  <a:srgbClr val="FF0000"/>
                </a:solidFill>
              </a:rPr>
              <a:t> </a:t>
            </a:r>
            <a:r>
              <a:rPr lang="zh-CN" u="none">
                <a:solidFill>
                  <a:srgbClr val="FF0000"/>
                </a:solidFill>
              </a:rPr>
              <a:t>数据挖掘</a:t>
            </a:r>
            <a:r>
              <a:rPr lang="zh-CN" b="0" u="none">
                <a:solidFill>
                  <a:srgbClr val="FF0000"/>
                </a:solidFill>
              </a:rPr>
              <a:t>：</a:t>
            </a:r>
            <a:endParaRPr lang="zh-CN" b="0" u="none">
              <a:solidFill>
                <a:srgbClr val="FF0000"/>
              </a:solidFill>
              <a:sym typeface="Arial" pitchFamily="34" charset="0"/>
            </a:endParaRPr>
          </a:p>
          <a:p>
            <a:pPr lvl="1">
              <a:lnSpc>
                <a:spcPct val="140000"/>
              </a:lnSpc>
              <a:buSzPct val="100000"/>
              <a:buFont typeface="Wingdings" pitchFamily="2" charset="2"/>
              <a:buChar char="ü"/>
            </a:pPr>
            <a:r>
              <a:rPr lang="zh-CN" sz="1400" b="0" u="none">
                <a:solidFill>
                  <a:srgbClr val="171D45"/>
                </a:solidFill>
              </a:rPr>
              <a:t>以</a:t>
            </a:r>
            <a:r>
              <a:rPr lang="zh-CN" sz="1400" b="0" u="none">
                <a:solidFill>
                  <a:srgbClr val="FF0000"/>
                </a:solidFill>
              </a:rPr>
              <a:t>记录用户实际发生的行为</a:t>
            </a:r>
            <a:r>
              <a:rPr lang="zh-CN" sz="1400" b="0" u="none">
                <a:solidFill>
                  <a:srgbClr val="171D45"/>
                </a:solidFill>
              </a:rPr>
              <a:t>为信息主要获取方式； </a:t>
            </a:r>
          </a:p>
          <a:p>
            <a:pPr lvl="1">
              <a:lnSpc>
                <a:spcPct val="140000"/>
              </a:lnSpc>
              <a:buSzPct val="100000"/>
              <a:buFont typeface="Wingdings" pitchFamily="2" charset="2"/>
              <a:buChar char="ü"/>
            </a:pPr>
            <a:r>
              <a:rPr lang="zh-CN" sz="1400" b="0" u="none">
                <a:solidFill>
                  <a:srgbClr val="171D45"/>
                </a:solidFill>
              </a:rPr>
              <a:t> 信息来源以用户长期用户行为监测为主； </a:t>
            </a:r>
          </a:p>
        </p:txBody>
      </p:sp>
      <p:sp>
        <p:nvSpPr>
          <p:cNvPr id="14361" name="Text Box 25"/>
          <p:cNvSpPr txBox="1">
            <a:spLocks noChangeArrowheads="1"/>
          </p:cNvSpPr>
          <p:nvPr/>
        </p:nvSpPr>
        <p:spPr bwMode="auto">
          <a:xfrm>
            <a:off x="6505575" y="1270000"/>
            <a:ext cx="2638425" cy="4752975"/>
          </a:xfrm>
          <a:prstGeom prst="rect">
            <a:avLst/>
          </a:prstGeom>
          <a:noFill/>
          <a:ln w="25400" cap="flat" cmpd="sng">
            <a:solidFill>
              <a:srgbClr val="FF66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tabLst>
                <a:tab pos="358775" algn="l"/>
              </a:tabLst>
              <a:defRPr>
                <a:solidFill>
                  <a:schemeClr val="tx1"/>
                </a:solidFill>
                <a:latin typeface="Arial" pitchFamily="34" charset="0"/>
                <a:ea typeface="宋体" pitchFamily="2" charset="-122"/>
              </a:defRPr>
            </a:lvl1pPr>
            <a:lvl2pPr marL="363538" indent="-192088">
              <a:tabLst>
                <a:tab pos="358775" algn="l"/>
              </a:tabLst>
              <a:defRPr>
                <a:solidFill>
                  <a:schemeClr val="tx1"/>
                </a:solidFill>
                <a:latin typeface="Arial" pitchFamily="34" charset="0"/>
                <a:ea typeface="宋体" pitchFamily="2" charset="-122"/>
              </a:defRPr>
            </a:lvl2pPr>
            <a:lvl3pPr marL="1106488">
              <a:tabLst>
                <a:tab pos="358775" algn="l"/>
              </a:tabLst>
              <a:defRPr>
                <a:solidFill>
                  <a:schemeClr val="tx1"/>
                </a:solidFill>
                <a:latin typeface="Arial" pitchFamily="34" charset="0"/>
                <a:ea typeface="宋体" pitchFamily="2" charset="-122"/>
              </a:defRPr>
            </a:lvl3pPr>
            <a:lvl4pPr marL="1563688">
              <a:tabLst>
                <a:tab pos="358775" algn="l"/>
              </a:tabLst>
              <a:defRPr>
                <a:solidFill>
                  <a:schemeClr val="tx1"/>
                </a:solidFill>
                <a:latin typeface="Arial" pitchFamily="34" charset="0"/>
                <a:ea typeface="宋体" pitchFamily="2" charset="-122"/>
              </a:defRPr>
            </a:lvl4pPr>
            <a:lvl5pPr marL="2020888">
              <a:tabLst>
                <a:tab pos="358775" algn="l"/>
              </a:tabLst>
              <a:defRPr>
                <a:solidFill>
                  <a:schemeClr val="tx1"/>
                </a:solidFill>
                <a:latin typeface="Arial" pitchFamily="34" charset="0"/>
                <a:ea typeface="宋体" pitchFamily="2" charset="-122"/>
              </a:defRPr>
            </a:lvl5pPr>
            <a:lvl6pPr marL="2478088" fontAlgn="base">
              <a:spcBef>
                <a:spcPct val="0"/>
              </a:spcBef>
              <a:spcAft>
                <a:spcPct val="0"/>
              </a:spcAft>
              <a:tabLst>
                <a:tab pos="358775" algn="l"/>
              </a:tabLst>
              <a:defRPr>
                <a:solidFill>
                  <a:schemeClr val="tx1"/>
                </a:solidFill>
                <a:latin typeface="Arial" pitchFamily="34" charset="0"/>
                <a:ea typeface="宋体" pitchFamily="2" charset="-122"/>
              </a:defRPr>
            </a:lvl6pPr>
            <a:lvl7pPr marL="2935288" fontAlgn="base">
              <a:spcBef>
                <a:spcPct val="0"/>
              </a:spcBef>
              <a:spcAft>
                <a:spcPct val="0"/>
              </a:spcAft>
              <a:tabLst>
                <a:tab pos="358775" algn="l"/>
              </a:tabLst>
              <a:defRPr>
                <a:solidFill>
                  <a:schemeClr val="tx1"/>
                </a:solidFill>
                <a:latin typeface="Arial" pitchFamily="34" charset="0"/>
                <a:ea typeface="宋体" pitchFamily="2" charset="-122"/>
              </a:defRPr>
            </a:lvl7pPr>
            <a:lvl8pPr marL="3392488" fontAlgn="base">
              <a:spcBef>
                <a:spcPct val="0"/>
              </a:spcBef>
              <a:spcAft>
                <a:spcPct val="0"/>
              </a:spcAft>
              <a:tabLst>
                <a:tab pos="358775" algn="l"/>
              </a:tabLst>
              <a:defRPr>
                <a:solidFill>
                  <a:schemeClr val="tx1"/>
                </a:solidFill>
                <a:latin typeface="Arial" pitchFamily="34" charset="0"/>
                <a:ea typeface="宋体" pitchFamily="2" charset="-122"/>
              </a:defRPr>
            </a:lvl8pPr>
            <a:lvl9pPr marL="3849688" fontAlgn="base">
              <a:spcBef>
                <a:spcPct val="0"/>
              </a:spcBef>
              <a:spcAft>
                <a:spcPct val="0"/>
              </a:spcAft>
              <a:tabLst>
                <a:tab pos="358775" algn="l"/>
              </a:tabLst>
              <a:defRPr>
                <a:solidFill>
                  <a:schemeClr val="tx1"/>
                </a:solidFill>
                <a:latin typeface="Arial" pitchFamily="34" charset="0"/>
                <a:ea typeface="宋体" pitchFamily="2" charset="-122"/>
              </a:defRPr>
            </a:lvl9pPr>
          </a:lstStyle>
          <a:p>
            <a:pPr algn="ctr">
              <a:lnSpc>
                <a:spcPct val="120000"/>
              </a:lnSpc>
            </a:pPr>
            <a:r>
              <a:rPr lang="zh-CN">
                <a:solidFill>
                  <a:srgbClr val="171D45"/>
                </a:solidFill>
              </a:rPr>
              <a:t>信息理解&amp;应用：</a:t>
            </a:r>
          </a:p>
          <a:p>
            <a:pPr>
              <a:lnSpc>
                <a:spcPct val="120000"/>
              </a:lnSpc>
              <a:buSzPct val="100000"/>
              <a:buFont typeface="Wingdings" pitchFamily="2" charset="2"/>
              <a:buChar char="Ø"/>
            </a:pPr>
            <a:r>
              <a:rPr lang="zh-CN" b="0" u="none">
                <a:solidFill>
                  <a:srgbClr val="171D45"/>
                </a:solidFill>
              </a:rPr>
              <a:t> </a:t>
            </a:r>
            <a:r>
              <a:rPr lang="zh-CN" u="none">
                <a:solidFill>
                  <a:srgbClr val="171D45"/>
                </a:solidFill>
              </a:rPr>
              <a:t>Marketing Research：</a:t>
            </a:r>
          </a:p>
          <a:p>
            <a:pPr lvl="1">
              <a:lnSpc>
                <a:spcPct val="120000"/>
              </a:lnSpc>
              <a:buSzPct val="100000"/>
              <a:buFont typeface="Wingdings" pitchFamily="2" charset="2"/>
              <a:buChar char="ü"/>
            </a:pPr>
            <a:r>
              <a:rPr lang="zh-CN" sz="1400" b="0" u="none">
                <a:solidFill>
                  <a:srgbClr val="171D45"/>
                </a:solidFill>
              </a:rPr>
              <a:t>探求</a:t>
            </a:r>
            <a:r>
              <a:rPr lang="zh-CN" sz="1400" b="0" u="none">
                <a:solidFill>
                  <a:srgbClr val="FF0000"/>
                </a:solidFill>
              </a:rPr>
              <a:t>问题原因</a:t>
            </a:r>
            <a:r>
              <a:rPr lang="zh-CN" sz="1400" b="0" u="none">
                <a:solidFill>
                  <a:srgbClr val="171D45"/>
                </a:solidFill>
              </a:rPr>
              <a:t>为主（与数据挖掘互补），以解决营销、品牌、运营问题为主；</a:t>
            </a:r>
          </a:p>
          <a:p>
            <a:pPr lvl="1">
              <a:lnSpc>
                <a:spcPct val="120000"/>
              </a:lnSpc>
              <a:buSzPct val="100000"/>
              <a:buFont typeface="Wingdings" pitchFamily="2" charset="2"/>
              <a:buChar char="ü"/>
            </a:pPr>
            <a:r>
              <a:rPr lang="zh-CN" sz="1400" b="0" u="none">
                <a:solidFill>
                  <a:srgbClr val="171D45"/>
                </a:solidFill>
              </a:rPr>
              <a:t> 主要应用包括自身产品+竞品研究；</a:t>
            </a:r>
            <a:r>
              <a:rPr lang="zh-CN" sz="1800" b="0" u="none">
                <a:solidFill>
                  <a:srgbClr val="171D45"/>
                </a:solidFill>
              </a:rPr>
              <a:t> </a:t>
            </a:r>
          </a:p>
          <a:p>
            <a:pPr>
              <a:lnSpc>
                <a:spcPct val="120000"/>
              </a:lnSpc>
              <a:buSzPct val="100000"/>
              <a:buFont typeface="Wingdings" pitchFamily="2" charset="2"/>
              <a:buChar char="Ø"/>
            </a:pPr>
            <a:r>
              <a:rPr lang="zh-CN" b="0" u="none">
                <a:solidFill>
                  <a:srgbClr val="171D45"/>
                </a:solidFill>
              </a:rPr>
              <a:t> </a:t>
            </a:r>
            <a:r>
              <a:rPr lang="zh-CN" u="none">
                <a:solidFill>
                  <a:srgbClr val="171D45"/>
                </a:solidFill>
              </a:rPr>
              <a:t>用户体验中心：</a:t>
            </a:r>
          </a:p>
          <a:p>
            <a:pPr lvl="1">
              <a:lnSpc>
                <a:spcPct val="120000"/>
              </a:lnSpc>
              <a:buSzPct val="100000"/>
              <a:buFont typeface="Wingdings" pitchFamily="2" charset="2"/>
              <a:buChar char="ü"/>
            </a:pPr>
            <a:r>
              <a:rPr lang="zh-CN" sz="1400" b="0" u="none">
                <a:solidFill>
                  <a:srgbClr val="171D45"/>
                </a:solidFill>
              </a:rPr>
              <a:t>探求互联网产品的使用障碍和流程，提升</a:t>
            </a:r>
            <a:r>
              <a:rPr lang="zh-CN" sz="1400" b="0" u="none">
                <a:solidFill>
                  <a:srgbClr val="FF0000"/>
                </a:solidFill>
              </a:rPr>
              <a:t>产品的可用性和易用性</a:t>
            </a:r>
            <a:r>
              <a:rPr lang="zh-CN" sz="1400" b="0" u="none">
                <a:solidFill>
                  <a:srgbClr val="171D45"/>
                </a:solidFill>
              </a:rPr>
              <a:t>；</a:t>
            </a:r>
          </a:p>
          <a:p>
            <a:pPr lvl="1">
              <a:lnSpc>
                <a:spcPct val="120000"/>
              </a:lnSpc>
              <a:buSzPct val="100000"/>
              <a:buFont typeface="Wingdings" pitchFamily="2" charset="2"/>
              <a:buChar char="ü"/>
            </a:pPr>
            <a:r>
              <a:rPr lang="zh-CN" sz="1400" b="0" u="none">
                <a:solidFill>
                  <a:srgbClr val="171D45"/>
                </a:solidFill>
              </a:rPr>
              <a:t>主要应用包括自身产品+竞研究； </a:t>
            </a:r>
            <a:endParaRPr lang="zh-CN" sz="1400" b="0" u="none">
              <a:solidFill>
                <a:srgbClr val="171D45"/>
              </a:solidFill>
              <a:sym typeface="Arial" pitchFamily="34" charset="0"/>
            </a:endParaRPr>
          </a:p>
          <a:p>
            <a:pPr>
              <a:lnSpc>
                <a:spcPct val="120000"/>
              </a:lnSpc>
              <a:buSzPct val="100000"/>
              <a:buFont typeface="Wingdings" pitchFamily="2" charset="2"/>
              <a:buChar char="Ø"/>
            </a:pPr>
            <a:r>
              <a:rPr lang="zh-CN" b="0" u="none">
                <a:solidFill>
                  <a:srgbClr val="171D45"/>
                </a:solidFill>
              </a:rPr>
              <a:t> </a:t>
            </a:r>
            <a:r>
              <a:rPr lang="zh-CN" u="none">
                <a:solidFill>
                  <a:srgbClr val="171D45"/>
                </a:solidFill>
              </a:rPr>
              <a:t>数据挖掘： </a:t>
            </a:r>
            <a:r>
              <a:rPr lang="zh-CN" b="0" u="none">
                <a:solidFill>
                  <a:srgbClr val="171D45"/>
                </a:solidFill>
              </a:rPr>
              <a:t>  </a:t>
            </a:r>
          </a:p>
          <a:p>
            <a:pPr lvl="1">
              <a:lnSpc>
                <a:spcPct val="120000"/>
              </a:lnSpc>
              <a:buSzPct val="100000"/>
              <a:buFont typeface="Wingdings" pitchFamily="2" charset="2"/>
              <a:buChar char="ü"/>
            </a:pPr>
            <a:r>
              <a:rPr lang="zh-CN" sz="1400" b="0" u="none">
                <a:solidFill>
                  <a:srgbClr val="171D45"/>
                </a:solidFill>
              </a:rPr>
              <a:t> 以</a:t>
            </a:r>
            <a:r>
              <a:rPr lang="zh-CN" sz="1400" b="0" u="none">
                <a:solidFill>
                  <a:srgbClr val="FF0000"/>
                </a:solidFill>
              </a:rPr>
              <a:t>发现问题</a:t>
            </a:r>
            <a:r>
              <a:rPr lang="zh-CN" sz="1400" b="0" u="none">
                <a:solidFill>
                  <a:srgbClr val="171D45"/>
                </a:solidFill>
              </a:rPr>
              <a:t>为主；</a:t>
            </a:r>
          </a:p>
          <a:p>
            <a:pPr lvl="1">
              <a:lnSpc>
                <a:spcPct val="120000"/>
              </a:lnSpc>
              <a:buSzPct val="100000"/>
              <a:buFont typeface="Wingdings" pitchFamily="2" charset="2"/>
              <a:buChar char="ü"/>
            </a:pPr>
            <a:r>
              <a:rPr lang="zh-CN" sz="1400" b="0" u="none">
                <a:solidFill>
                  <a:srgbClr val="171D45"/>
                </a:solidFill>
              </a:rPr>
              <a:t> 主要应用是自身产品研究</a:t>
            </a:r>
          </a:p>
        </p:txBody>
      </p:sp>
      <p:sp>
        <p:nvSpPr>
          <p:cNvPr id="14362" name="AutoShape 26"/>
          <p:cNvSpPr>
            <a:spLocks noChangeArrowheads="1"/>
          </p:cNvSpPr>
          <p:nvPr/>
        </p:nvSpPr>
        <p:spPr bwMode="auto">
          <a:xfrm>
            <a:off x="2843213" y="4581525"/>
            <a:ext cx="144462" cy="215900"/>
          </a:xfrm>
          <a:prstGeom prst="leftArrow">
            <a:avLst>
              <a:gd name="adj1" fmla="val 50000"/>
              <a:gd name="adj2" fmla="val 25000"/>
            </a:avLst>
          </a:prstGeom>
          <a:noFill/>
          <a:ln w="25400" cap="flat" cmpd="sng">
            <a:solidFill>
              <a:srgbClr val="008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4363" name="AutoShape 27"/>
          <p:cNvSpPr>
            <a:spLocks noChangeArrowheads="1"/>
          </p:cNvSpPr>
          <p:nvPr/>
        </p:nvSpPr>
        <p:spPr bwMode="auto">
          <a:xfrm>
            <a:off x="6300788" y="2492375"/>
            <a:ext cx="215900" cy="288925"/>
          </a:xfrm>
          <a:prstGeom prst="rightArrow">
            <a:avLst>
              <a:gd name="adj1" fmla="val 50000"/>
              <a:gd name="adj2" fmla="val 25000"/>
            </a:avLst>
          </a:prstGeom>
          <a:noFill/>
          <a:ln w="25400" cap="flat" cmpd="sng">
            <a:solidFill>
              <a:srgbClr val="FF66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因子得分的应用</a:t>
            </a:r>
          </a:p>
        </p:txBody>
      </p:sp>
      <p:sp>
        <p:nvSpPr>
          <p:cNvPr id="108547"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计算因子得分</a:t>
            </a:r>
            <a:r>
              <a:rPr lang="en-US" altLang="zh-CN"/>
              <a:t>(factor score)</a:t>
            </a:r>
            <a:r>
              <a:rPr lang="zh-CN" altLang="en-US"/>
              <a:t>：</a:t>
            </a:r>
            <a:r>
              <a:rPr lang="zh-CN" altLang="en-US" b="0"/>
              <a:t>即将因子写成原始变量的线形组合，</a:t>
            </a:r>
          </a:p>
          <a:p>
            <a:pPr>
              <a:buFont typeface="Wingdings" pitchFamily="2" charset="2"/>
              <a:buChar char="§"/>
            </a:pPr>
            <a:endParaRPr lang="zh-CN" altLang="en-US" b="0"/>
          </a:p>
          <a:p>
            <a:pPr>
              <a:buFont typeface="Wingdings" pitchFamily="2" charset="2"/>
              <a:buChar char="§"/>
            </a:pPr>
            <a:endParaRPr lang="zh-CN" altLang="en-US" b="0"/>
          </a:p>
          <a:p>
            <a:pPr>
              <a:buFont typeface="Wingdings" pitchFamily="2" charset="2"/>
              <a:buChar char="§"/>
            </a:pPr>
            <a:r>
              <a:rPr lang="zh-CN" altLang="en-US"/>
              <a:t>进一步分析：</a:t>
            </a:r>
          </a:p>
          <a:p>
            <a:pPr lvl="1">
              <a:buFont typeface="Wingdings" pitchFamily="2" charset="2"/>
              <a:buChar char="§"/>
            </a:pPr>
            <a:r>
              <a:rPr lang="zh-CN" altLang="en-US" b="0"/>
              <a:t>用因子得分代替原始变量；</a:t>
            </a:r>
          </a:p>
          <a:p>
            <a:pPr lvl="1">
              <a:buFont typeface="Wingdings" pitchFamily="2" charset="2"/>
              <a:buChar char="§"/>
            </a:pPr>
            <a:r>
              <a:rPr lang="zh-CN" altLang="en-US" b="0"/>
              <a:t>将每个因子上负载最大的变量挑出来，作为相关因子的替代变量；此时，应该存在一个变量，其负载明显高于所有其他变量；</a:t>
            </a:r>
          </a:p>
        </p:txBody>
      </p:sp>
      <p:graphicFrame>
        <p:nvGraphicFramePr>
          <p:cNvPr id="108548" name="Object 4"/>
          <p:cNvGraphicFramePr>
            <a:graphicFrameLocks noChangeAspect="1"/>
          </p:cNvGraphicFramePr>
          <p:nvPr/>
        </p:nvGraphicFramePr>
        <p:xfrm>
          <a:off x="1587500" y="1447800"/>
          <a:ext cx="1917700" cy="228600"/>
        </p:xfrm>
        <a:graphic>
          <a:graphicData uri="http://schemas.openxmlformats.org/presentationml/2006/ole">
            <mc:AlternateContent xmlns:mc="http://schemas.openxmlformats.org/markup-compatibility/2006">
              <mc:Choice xmlns:v="urn:schemas-microsoft-com:vml" Requires="v">
                <p:oleObj spid="_x0000_s108550" r:id="rId3" imgW="1918017" imgH="228917" progId="Equation.3">
                  <p:embed/>
                </p:oleObj>
              </mc:Choice>
              <mc:Fallback>
                <p:oleObj r:id="rId3" imgW="1918017" imgH="2289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1447800"/>
                        <a:ext cx="19177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因子分析示例</a:t>
            </a:r>
            <a:r>
              <a:rPr lang="en-US" altLang="zh-CN"/>
              <a:t>(1)</a:t>
            </a:r>
          </a:p>
        </p:txBody>
      </p:sp>
      <p:sp>
        <p:nvSpPr>
          <p:cNvPr id="109571" name="Rectangle 3"/>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a:t>
            </a:r>
            <a:r>
              <a:rPr lang="en-GB" sz="2000" u="none">
                <a:solidFill>
                  <a:srgbClr val="FFFFFF"/>
                </a:solidFill>
                <a:latin typeface="Arial" pitchFamily="34" charset="0"/>
              </a:rPr>
              <a:t>G4A040</a:t>
            </a:r>
            <a:r>
              <a:rPr lang="zh-CN" sz="2000" u="none">
                <a:solidFill>
                  <a:srgbClr val="FFFFFF"/>
                </a:solidFill>
                <a:latin typeface="Arial" pitchFamily="34" charset="0"/>
              </a:rPr>
              <a:t>杏花 </a:t>
            </a:r>
            <a:r>
              <a:rPr lang="zh-CN" altLang="zh-CN" sz="2000" u="none">
                <a:solidFill>
                  <a:srgbClr val="FFFFFF"/>
                </a:solidFill>
                <a:latin typeface="Arial" pitchFamily="34" charset="0"/>
              </a:rPr>
              <a:t>- </a:t>
            </a:r>
            <a:r>
              <a:rPr lang="zh-CN" sz="2000" u="none">
                <a:solidFill>
                  <a:srgbClr val="FFFFFF"/>
                </a:solidFill>
                <a:latin typeface="Arial" pitchFamily="34" charset="0"/>
              </a:rPr>
              <a:t>广东省网络经营场所消费者调研</a:t>
            </a:r>
            <a:endParaRPr lang="en-GB" sz="2000" u="none">
              <a:solidFill>
                <a:srgbClr val="FFFFFF"/>
              </a:solidFill>
              <a:latin typeface="Arial" pitchFamily="34" charset="0"/>
            </a:endParaRPr>
          </a:p>
          <a:p>
            <a:pPr marL="193675" indent="-193675" eaLnBrk="0" hangingPunct="0">
              <a:tabLst>
                <a:tab pos="1293813" algn="l"/>
              </a:tabLst>
            </a:pPr>
            <a:r>
              <a:rPr lang="zh-CN" sz="2000" i="1" u="none">
                <a:solidFill>
                  <a:schemeClr val="tx1"/>
                </a:solidFill>
                <a:latin typeface="Arial" pitchFamily="34" charset="0"/>
              </a:rPr>
              <a:t>量表的典型形式</a:t>
            </a:r>
          </a:p>
          <a:p>
            <a:pPr marL="193675" indent="-193675" eaLnBrk="0" hangingPunct="0">
              <a:tabLst>
                <a:tab pos="1293813" algn="l"/>
              </a:tabLst>
            </a:pPr>
            <a:r>
              <a:rPr lang="zh-CN" sz="2000" i="1" u="none">
                <a:solidFill>
                  <a:schemeClr val="tx1"/>
                </a:solidFill>
                <a:latin typeface="Arial" pitchFamily="34" charset="0"/>
              </a:rPr>
              <a:t>- 网络经营场所服务项目的兴趣程度</a:t>
            </a:r>
          </a:p>
        </p:txBody>
      </p:sp>
      <p:graphicFrame>
        <p:nvGraphicFramePr>
          <p:cNvPr id="109572" name="Group 4"/>
          <p:cNvGraphicFramePr>
            <a:graphicFrameLocks noGrp="1"/>
          </p:cNvGraphicFramePr>
          <p:nvPr/>
        </p:nvGraphicFramePr>
        <p:xfrm>
          <a:off x="685800" y="2057400"/>
          <a:ext cx="8099425" cy="4524375"/>
        </p:xfrm>
        <a:graphic>
          <a:graphicData uri="http://schemas.openxmlformats.org/drawingml/2006/table">
            <a:tbl>
              <a:tblPr/>
              <a:tblGrid>
                <a:gridCol w="1219200"/>
                <a:gridCol w="1066800"/>
                <a:gridCol w="914400"/>
                <a:gridCol w="990600"/>
                <a:gridCol w="838200"/>
                <a:gridCol w="838200"/>
                <a:gridCol w="762000"/>
                <a:gridCol w="1470025"/>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000" b="1" i="0" u="none" strike="noStrike" cap="none" normalizeH="0" baseline="0" smtClean="0">
                        <a:ln>
                          <a:noFill/>
                        </a:ln>
                        <a:solidFill>
                          <a:schemeClr val="tx1"/>
                        </a:solidFill>
                        <a:effectLst/>
                        <a:latin typeface="Times New Roman" pitchFamily="18"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rPr>
                        <a:t>0-1 Scale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rPr>
                        <a:t>5-Scale</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rPr>
                        <a:t>0-1 Scale</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1" i="0" u="none" strike="noStrike" cap="none" normalizeH="0" baseline="0" smtClean="0">
                        <a:ln>
                          <a:noFill/>
                        </a:ln>
                        <a:solidFill>
                          <a:schemeClr val="tx1"/>
                        </a:solidFill>
                        <a:effectLst/>
                        <a:latin typeface="Times New Roman" pitchFamily="18"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感兴趣的</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非常同意</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比较同意</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说不上</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比较不同意</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非常同意</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最感兴趣的</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个</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rPr>
                        <a:t>(TOP 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普通上网区</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网上影视点播</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手提无线上网</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休闲区</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网络游戏区</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电视放映</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6</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6</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电话服务</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7</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7</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可视电话服务</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8</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8</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多功能会议室</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9</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9</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日常交费设施</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10</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网上交易服务</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商务中心</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售卖各类卡</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售卖游戏产品</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14</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电动游戏体验</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15</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网络游戏比赛</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16</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16</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数码相片打印</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17</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17</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手机充电</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18</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18</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会员网站</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/BBS</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19</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19</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专题演讲</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培训</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20</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20</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会员服务中心</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21</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招募</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组织活动</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22</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rPr>
                        <a:t>承办活动</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rPr>
                        <a:t>23</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9811" name="Group 243"/>
          <p:cNvGrpSpPr>
            <a:grpSpLocks/>
          </p:cNvGrpSpPr>
          <p:nvPr/>
        </p:nvGrpSpPr>
        <p:grpSpPr bwMode="auto">
          <a:xfrm>
            <a:off x="3352800" y="3200400"/>
            <a:ext cx="3733800" cy="2209800"/>
            <a:chOff x="0" y="0"/>
            <a:chExt cx="2352" cy="1392"/>
          </a:xfrm>
        </p:grpSpPr>
        <p:sp>
          <p:nvSpPr>
            <p:cNvPr id="109812" name="AutoShape 244"/>
            <p:cNvSpPr>
              <a:spLocks noChangeArrowheads="1"/>
            </p:cNvSpPr>
            <p:nvPr/>
          </p:nvSpPr>
          <p:spPr bwMode="auto">
            <a:xfrm>
              <a:off x="0" y="0"/>
              <a:ext cx="2352" cy="1392"/>
            </a:xfrm>
            <a:prstGeom prst="irregularSeal2">
              <a:avLst/>
            </a:prstGeom>
            <a:solidFill>
              <a:srgbClr val="FF99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pPr>
              <a:endParaRPr lang="zh-CN" altLang="en-US" sz="1800" b="0" u="none">
                <a:solidFill>
                  <a:schemeClr val="tx1"/>
                </a:solidFill>
                <a:latin typeface="Arial" pitchFamily="34" charset="0"/>
              </a:endParaRPr>
            </a:p>
          </p:txBody>
        </p:sp>
        <p:sp>
          <p:nvSpPr>
            <p:cNvPr id="109813" name="Text Box 245"/>
            <p:cNvSpPr txBox="1">
              <a:spLocks noChangeArrowheads="1"/>
            </p:cNvSpPr>
            <p:nvPr/>
          </p:nvSpPr>
          <p:spPr bwMode="auto">
            <a:xfrm>
              <a:off x="384" y="535"/>
              <a:ext cx="1536"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zh-CN" altLang="en-US" sz="1800" u="none">
                  <a:solidFill>
                    <a:schemeClr val="tx1"/>
                  </a:solidFill>
                  <a:latin typeface="Arial" pitchFamily="34" charset="0"/>
                </a:rPr>
                <a:t>建议：</a:t>
              </a:r>
              <a:r>
                <a:rPr lang="zh-CN" altLang="en-US" sz="1800" b="0" u="none">
                  <a:solidFill>
                    <a:schemeClr val="tx1"/>
                  </a:solidFill>
                  <a:latin typeface="Arial" pitchFamily="34" charset="0"/>
                </a:rPr>
                <a:t>使用</a:t>
              </a:r>
              <a:r>
                <a:rPr lang="en-US" altLang="zh-CN" sz="1800" b="0" u="none">
                  <a:solidFill>
                    <a:schemeClr val="tx1"/>
                  </a:solidFill>
                  <a:latin typeface="Arial" pitchFamily="34" charset="0"/>
                </a:rPr>
                <a:t>5-Scale</a:t>
              </a:r>
              <a:r>
                <a:rPr lang="zh-CN" altLang="en-US" sz="1800" b="0" u="none">
                  <a:solidFill>
                    <a:schemeClr val="tx1"/>
                  </a:solidFill>
                  <a:latin typeface="Arial" pitchFamily="34" charset="0"/>
                </a:rPr>
                <a:t>，</a:t>
              </a:r>
            </a:p>
            <a:p>
              <a:pPr algn="ctr">
                <a:spcBef>
                  <a:spcPct val="20000"/>
                </a:spcBef>
              </a:pPr>
              <a:r>
                <a:rPr lang="zh-CN" altLang="en-US" sz="1800" b="0" u="none">
                  <a:solidFill>
                    <a:schemeClr val="tx1"/>
                  </a:solidFill>
                  <a:latin typeface="Arial" pitchFamily="34" charset="0"/>
                </a:rPr>
                <a:t>甚至</a:t>
              </a:r>
              <a:r>
                <a:rPr lang="en-US" altLang="zh-CN" sz="1800" b="0" u="none">
                  <a:solidFill>
                    <a:schemeClr val="tx1"/>
                  </a:solidFill>
                  <a:latin typeface="Arial" pitchFamily="34" charset="0"/>
                </a:rPr>
                <a:t>9-Scale</a:t>
              </a:r>
              <a:r>
                <a:rPr lang="zh-CN" altLang="en-US" sz="1800" b="0" u="none">
                  <a:solidFill>
                    <a:schemeClr val="tx1"/>
                  </a:solidFill>
                  <a:latin typeface="Arial" pitchFamily="34" charset="0"/>
                </a:rPr>
                <a:t>；</a:t>
              </a:r>
              <a:r>
                <a:rPr lang="en-US" altLang="zh-CN" sz="1800" b="0" u="none">
                  <a:solidFill>
                    <a:schemeClr val="tx1"/>
                  </a:solidFill>
                  <a:latin typeface="Arial" pitchFamily="34" charset="0"/>
                </a:rPr>
                <a:t>(</a:t>
              </a:r>
              <a:r>
                <a:rPr lang="zh-CN" altLang="en-US" sz="1800" b="0" u="none">
                  <a:solidFill>
                    <a:schemeClr val="tx1"/>
                  </a:solidFill>
                  <a:latin typeface="Arial" pitchFamily="34" charset="0"/>
                </a:rPr>
                <a:t>讨论</a:t>
              </a:r>
              <a:r>
                <a:rPr lang="en-US" altLang="zh-CN" sz="1800" b="0" u="none">
                  <a:solidFill>
                    <a:schemeClr val="tx1"/>
                  </a:solidFill>
                  <a:latin typeface="Arial" pitchFamily="34" charset="0"/>
                </a:rPr>
                <a:t>)</a:t>
              </a:r>
            </a:p>
            <a:p>
              <a:pPr algn="ctr">
                <a:spcBef>
                  <a:spcPct val="50000"/>
                </a:spcBef>
              </a:pPr>
              <a:endParaRPr lang="zh-CN" altLang="en-US" sz="1800" b="0" u="none">
                <a:solidFill>
                  <a:schemeClr val="tx1"/>
                </a:solidFill>
                <a:latin typeface="Arial" pitchFamily="34" charset="0"/>
              </a:endParaRPr>
            </a:p>
          </p:txBody>
        </p:sp>
      </p:grpSp>
      <p:grpSp>
        <p:nvGrpSpPr>
          <p:cNvPr id="109814" name="Group 246"/>
          <p:cNvGrpSpPr>
            <a:grpSpLocks/>
          </p:cNvGrpSpPr>
          <p:nvPr/>
        </p:nvGrpSpPr>
        <p:grpSpPr bwMode="auto">
          <a:xfrm>
            <a:off x="7502525" y="2787650"/>
            <a:ext cx="1127125" cy="1327150"/>
            <a:chOff x="0" y="0"/>
            <a:chExt cx="288" cy="288"/>
          </a:xfrm>
        </p:grpSpPr>
        <p:sp>
          <p:nvSpPr>
            <p:cNvPr id="109815" name="Line 247"/>
            <p:cNvSpPr>
              <a:spLocks noChangeShapeType="1"/>
            </p:cNvSpPr>
            <p:nvPr/>
          </p:nvSpPr>
          <p:spPr bwMode="auto">
            <a:xfrm>
              <a:off x="20" y="0"/>
              <a:ext cx="240" cy="288"/>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816" name="Line 248"/>
            <p:cNvSpPr>
              <a:spLocks noChangeShapeType="1"/>
            </p:cNvSpPr>
            <p:nvPr/>
          </p:nvSpPr>
          <p:spPr bwMode="auto">
            <a:xfrm rot="4750856">
              <a:off x="24" y="0"/>
              <a:ext cx="240" cy="288"/>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9817" name="Group 249"/>
          <p:cNvGrpSpPr>
            <a:grpSpLocks/>
          </p:cNvGrpSpPr>
          <p:nvPr/>
        </p:nvGrpSpPr>
        <p:grpSpPr bwMode="auto">
          <a:xfrm>
            <a:off x="7502525" y="4800600"/>
            <a:ext cx="1127125" cy="1327150"/>
            <a:chOff x="0" y="0"/>
            <a:chExt cx="288" cy="288"/>
          </a:xfrm>
        </p:grpSpPr>
        <p:sp>
          <p:nvSpPr>
            <p:cNvPr id="109818" name="Line 250"/>
            <p:cNvSpPr>
              <a:spLocks noChangeShapeType="1"/>
            </p:cNvSpPr>
            <p:nvPr/>
          </p:nvSpPr>
          <p:spPr bwMode="auto">
            <a:xfrm>
              <a:off x="20" y="0"/>
              <a:ext cx="240" cy="288"/>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819" name="Line 251"/>
            <p:cNvSpPr>
              <a:spLocks noChangeShapeType="1"/>
            </p:cNvSpPr>
            <p:nvPr/>
          </p:nvSpPr>
          <p:spPr bwMode="auto">
            <a:xfrm rot="4750856">
              <a:off x="24" y="0"/>
              <a:ext cx="240" cy="288"/>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因子分析示例</a:t>
            </a:r>
            <a:r>
              <a:rPr lang="en-US" altLang="zh-CN"/>
              <a:t>(2)</a:t>
            </a:r>
          </a:p>
        </p:txBody>
      </p:sp>
      <p:sp>
        <p:nvSpPr>
          <p:cNvPr id="110595" name="Rectangle 3"/>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a:t>
            </a:r>
            <a:r>
              <a:rPr lang="zh-CN" sz="2000" i="1" u="none">
                <a:solidFill>
                  <a:schemeClr val="tx1"/>
                </a:solidFill>
                <a:latin typeface="Arial" pitchFamily="34" charset="0"/>
              </a:rPr>
              <a:t>因子分析</a:t>
            </a:r>
          </a:p>
          <a:p>
            <a:pPr marL="193675" indent="-193675" eaLnBrk="0" hangingPunct="0">
              <a:tabLst>
                <a:tab pos="1293813" algn="l"/>
              </a:tabLst>
            </a:pPr>
            <a:r>
              <a:rPr lang="zh-CN" sz="2000" i="1" u="none">
                <a:solidFill>
                  <a:schemeClr val="tx1"/>
                </a:solidFill>
                <a:latin typeface="Arial" pitchFamily="34" charset="0"/>
              </a:rPr>
              <a:t>- 网络经营场所服务项目的分类</a:t>
            </a:r>
          </a:p>
        </p:txBody>
      </p:sp>
      <p:grpSp>
        <p:nvGrpSpPr>
          <p:cNvPr id="110596" name="Group 4"/>
          <p:cNvGrpSpPr>
            <a:grpSpLocks/>
          </p:cNvGrpSpPr>
          <p:nvPr/>
        </p:nvGrpSpPr>
        <p:grpSpPr bwMode="auto">
          <a:xfrm>
            <a:off x="1025525" y="2057400"/>
            <a:ext cx="3657600" cy="1535113"/>
            <a:chOff x="0" y="0"/>
            <a:chExt cx="2304" cy="967"/>
          </a:xfrm>
        </p:grpSpPr>
        <p:sp>
          <p:nvSpPr>
            <p:cNvPr id="110597" name="AutoShape 5"/>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1</a:t>
              </a:r>
              <a:r>
                <a:rPr lang="zh-CN" altLang="en-US" u="none">
                  <a:latin typeface="Arial" pitchFamily="34" charset="0"/>
                </a:rPr>
                <a:t>类：游戏产品</a:t>
              </a:r>
              <a:r>
                <a:rPr lang="en-US" altLang="zh-CN" u="none">
                  <a:latin typeface="Arial" pitchFamily="34" charset="0"/>
                </a:rPr>
                <a:t>/</a:t>
              </a:r>
              <a:r>
                <a:rPr lang="zh-CN" altLang="en-US" u="none">
                  <a:latin typeface="Arial" pitchFamily="34" charset="0"/>
                </a:rPr>
                <a:t>服务</a:t>
              </a:r>
            </a:p>
          </p:txBody>
        </p:sp>
        <p:sp>
          <p:nvSpPr>
            <p:cNvPr id="110598" name="AutoShape 6"/>
            <p:cNvSpPr>
              <a:spLocks noChangeArrowheads="1"/>
            </p:cNvSpPr>
            <p:nvPr/>
          </p:nvSpPr>
          <p:spPr bwMode="auto">
            <a:xfrm rot="5400000">
              <a:off x="761" y="-572"/>
              <a:ext cx="775"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zh-CN" altLang="en-US" sz="1400" b="0" u="none"/>
                <a:t>单机</a:t>
              </a:r>
              <a:r>
                <a:rPr lang="en-US" altLang="zh-CN" sz="1400" b="0" u="none">
                  <a:latin typeface="Times New Roman" pitchFamily="18" charset="0"/>
                  <a:cs typeface="Times New Roman" pitchFamily="18" charset="0"/>
                </a:rPr>
                <a:t>/</a:t>
              </a:r>
              <a:r>
                <a:rPr lang="zh-CN" altLang="en-US" sz="1400" b="0" u="none"/>
                <a:t>联机</a:t>
              </a:r>
              <a:r>
                <a:rPr lang="en-US" altLang="zh-CN" sz="1400" b="0" u="none">
                  <a:latin typeface="Times New Roman" pitchFamily="18" charset="0"/>
                  <a:cs typeface="Times New Roman" pitchFamily="18" charset="0"/>
                </a:rPr>
                <a:t>/</a:t>
              </a:r>
              <a:r>
                <a:rPr lang="zh-CN" altLang="en-US" sz="1400" b="0" u="none"/>
                <a:t>网络游戏区</a:t>
              </a:r>
              <a:endParaRPr lang="zh-CN" altLang="en-US" sz="1400" b="0" u="none">
                <a:latin typeface="Times New Roman" pitchFamily="18" charset="0"/>
                <a:cs typeface="Times New Roman" pitchFamily="18" charset="0"/>
              </a:endParaRPr>
            </a:p>
            <a:p>
              <a:pPr marL="198438" indent="-198438" eaLnBrk="0" hangingPunct="0">
                <a:buFont typeface="Wingdings" pitchFamily="2" charset="2"/>
                <a:buChar char="§"/>
                <a:tabLst>
                  <a:tab pos="1995488" algn="l"/>
                </a:tabLst>
              </a:pPr>
              <a:r>
                <a:rPr lang="zh-CN" altLang="en-US" sz="1400" b="0" u="none"/>
                <a:t>售卖游戏产品</a:t>
              </a:r>
              <a:r>
                <a:rPr lang="en-US" altLang="zh-CN" sz="1400" b="0" u="none">
                  <a:latin typeface="Arial" pitchFamily="34" charset="0"/>
                  <a:cs typeface="Arial" pitchFamily="34" charset="0"/>
                </a:rPr>
                <a:t>(</a:t>
              </a:r>
              <a:r>
                <a:rPr lang="zh-CN" altLang="en-US" sz="1400" b="0" u="none"/>
                <a:t>游戏手柄</a:t>
              </a:r>
              <a:r>
                <a:rPr lang="en-US" altLang="zh-CN" sz="1400" b="0" u="none">
                  <a:latin typeface="Times New Roman" pitchFamily="18" charset="0"/>
                  <a:cs typeface="Times New Roman" pitchFamily="18" charset="0"/>
                </a:rPr>
                <a:t>/</a:t>
              </a:r>
              <a:r>
                <a:rPr lang="zh-CN" altLang="en-US" sz="1400" b="0" u="none"/>
                <a:t>光盘</a:t>
              </a:r>
              <a:r>
                <a:rPr lang="en-US" altLang="zh-CN" sz="1400" b="0" u="none">
                  <a:latin typeface="Times New Roman" pitchFamily="18" charset="0"/>
                  <a:cs typeface="Times New Roman" pitchFamily="18" charset="0"/>
                </a:rPr>
                <a:t>/</a:t>
              </a:r>
              <a:r>
                <a:rPr lang="zh-CN" altLang="en-US" sz="1400" b="0" u="none"/>
                <a:t>鼠标等</a:t>
              </a:r>
              <a:r>
                <a:rPr lang="en-US" altLang="zh-CN" sz="1400" b="0" u="none">
                  <a:latin typeface="Arial" pitchFamily="34" charset="0"/>
                  <a:cs typeface="Arial" pitchFamily="34" charset="0"/>
                </a:rPr>
                <a:t>)</a:t>
              </a:r>
              <a:endParaRPr lang="en-US" altLang="zh-CN" sz="1400" b="0" u="none">
                <a:latin typeface="Times New Roman" pitchFamily="18" charset="0"/>
                <a:cs typeface="Times New Roman" pitchFamily="18" charset="0"/>
              </a:endParaRPr>
            </a:p>
            <a:p>
              <a:pPr marL="198438" indent="-198438" eaLnBrk="0" hangingPunct="0">
                <a:buFont typeface="Wingdings" pitchFamily="2" charset="2"/>
                <a:buChar char="§"/>
                <a:tabLst>
                  <a:tab pos="1995488" algn="l"/>
                </a:tabLst>
              </a:pPr>
              <a:r>
                <a:rPr lang="zh-CN" altLang="en-US" sz="1400" b="0" u="none"/>
                <a:t>时尚的电动游戏体验区</a:t>
              </a:r>
              <a:endParaRPr lang="zh-CN" altLang="en-US" sz="1400" b="0" u="none">
                <a:latin typeface="Times New Roman" pitchFamily="18" charset="0"/>
                <a:cs typeface="Times New Roman" pitchFamily="18" charset="0"/>
              </a:endParaRPr>
            </a:p>
            <a:p>
              <a:pPr marL="198438" indent="-198438" eaLnBrk="0" hangingPunct="0">
                <a:buFont typeface="Wingdings" pitchFamily="2" charset="2"/>
                <a:buChar char="§"/>
                <a:tabLst>
                  <a:tab pos="1995488" algn="l"/>
                </a:tabLst>
              </a:pPr>
              <a:r>
                <a:rPr lang="zh-CN" altLang="en-US" sz="1400" b="0" u="none"/>
                <a:t>提供网络游戏比赛场地</a:t>
              </a:r>
              <a:r>
                <a:rPr lang="zh-CN" altLang="en-US" sz="1400" b="0" u="none">
                  <a:latin typeface="Arial" pitchFamily="34" charset="0"/>
                  <a:cs typeface="Times New Roman" pitchFamily="18" charset="0"/>
                </a:rPr>
                <a:t> </a:t>
              </a:r>
            </a:p>
          </p:txBody>
        </p:sp>
      </p:grpSp>
      <p:grpSp>
        <p:nvGrpSpPr>
          <p:cNvPr id="110599" name="Group 7"/>
          <p:cNvGrpSpPr>
            <a:grpSpLocks/>
          </p:cNvGrpSpPr>
          <p:nvPr/>
        </p:nvGrpSpPr>
        <p:grpSpPr bwMode="auto">
          <a:xfrm>
            <a:off x="4787900" y="2057400"/>
            <a:ext cx="3657600" cy="1525588"/>
            <a:chOff x="0" y="0"/>
            <a:chExt cx="2304" cy="961"/>
          </a:xfrm>
        </p:grpSpPr>
        <p:sp>
          <p:nvSpPr>
            <p:cNvPr id="110600" name="AutoShape 8"/>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2</a:t>
              </a:r>
              <a:r>
                <a:rPr lang="zh-CN" altLang="en-US" u="none">
                  <a:latin typeface="Arial" pitchFamily="34" charset="0"/>
                </a:rPr>
                <a:t>类：学习</a:t>
              </a:r>
              <a:r>
                <a:rPr lang="en-US" altLang="zh-CN" u="none">
                  <a:latin typeface="Arial" pitchFamily="34" charset="0"/>
                </a:rPr>
                <a:t>/</a:t>
              </a:r>
              <a:r>
                <a:rPr lang="zh-CN" altLang="en-US" u="none">
                  <a:latin typeface="Arial" pitchFamily="34" charset="0"/>
                </a:rPr>
                <a:t>商务类</a:t>
              </a:r>
            </a:p>
          </p:txBody>
        </p:sp>
        <p:sp>
          <p:nvSpPr>
            <p:cNvPr id="110601" name="AutoShape 9"/>
            <p:cNvSpPr>
              <a:spLocks noChangeArrowheads="1"/>
            </p:cNvSpPr>
            <p:nvPr/>
          </p:nvSpPr>
          <p:spPr bwMode="auto">
            <a:xfrm rot="5400000">
              <a:off x="764" y="-575"/>
              <a:ext cx="769"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zh-CN" altLang="en-US" sz="1400" b="0" u="none">
                  <a:latin typeface="Arial" pitchFamily="34" charset="0"/>
                </a:rPr>
                <a:t>笔记本电脑无线上网</a:t>
              </a:r>
            </a:p>
            <a:p>
              <a:pPr marL="198438" indent="-198438" eaLnBrk="0" hangingPunct="0">
                <a:buFont typeface="Wingdings" pitchFamily="2" charset="2"/>
                <a:buChar char="§"/>
                <a:tabLst>
                  <a:tab pos="1995488" algn="l"/>
                </a:tabLst>
              </a:pPr>
              <a:r>
                <a:rPr lang="zh-CN" altLang="en-US" sz="1400" b="0" u="none">
                  <a:latin typeface="Arial" pitchFamily="34" charset="0"/>
                </a:rPr>
                <a:t>多功能会议室</a:t>
              </a:r>
              <a:r>
                <a:rPr lang="en-US" altLang="zh-CN" sz="1400" b="0" u="none">
                  <a:latin typeface="Arial" pitchFamily="34" charset="0"/>
                  <a:cs typeface="Arial" pitchFamily="34" charset="0"/>
                </a:rPr>
                <a:t>(</a:t>
              </a:r>
              <a:r>
                <a:rPr lang="zh-CN" altLang="en-US" sz="1400" b="0" u="none">
                  <a:latin typeface="Arial" pitchFamily="34" charset="0"/>
                </a:rPr>
                <a:t>聚会</a:t>
              </a:r>
              <a:r>
                <a:rPr lang="en-US" altLang="zh-CN" sz="1400" b="0" u="none">
                  <a:latin typeface="Arial" pitchFamily="34" charset="0"/>
                </a:rPr>
                <a:t>/</a:t>
              </a:r>
              <a:r>
                <a:rPr lang="zh-CN" altLang="en-US" sz="1400" b="0" u="none">
                  <a:latin typeface="Arial" pitchFamily="34" charset="0"/>
                </a:rPr>
                <a:t>演出</a:t>
              </a:r>
              <a:r>
                <a:rPr lang="en-US" altLang="zh-CN" sz="1400" b="0" u="none">
                  <a:latin typeface="Arial" pitchFamily="34" charset="0"/>
                </a:rPr>
                <a:t>/</a:t>
              </a:r>
              <a:r>
                <a:rPr lang="zh-CN" altLang="en-US" sz="1400" b="0" u="none">
                  <a:latin typeface="Arial" pitchFamily="34" charset="0"/>
                </a:rPr>
                <a:t>影视</a:t>
              </a:r>
              <a:r>
                <a:rPr lang="en-US" altLang="zh-CN" sz="1400" b="0" u="none">
                  <a:latin typeface="Arial" pitchFamily="34" charset="0"/>
                </a:rPr>
                <a:t>/</a:t>
              </a:r>
              <a:r>
                <a:rPr lang="zh-CN" altLang="en-US" sz="1400" b="0" u="none">
                  <a:latin typeface="Arial" pitchFamily="34" charset="0"/>
                </a:rPr>
                <a:t>网络教室等</a:t>
              </a:r>
              <a:r>
                <a:rPr lang="en-US" altLang="zh-CN" sz="1400" b="0" u="none">
                  <a:latin typeface="Arial" pitchFamily="34" charset="0"/>
                  <a:cs typeface="Arial" pitchFamily="34" charset="0"/>
                </a:rPr>
                <a:t>)</a:t>
              </a:r>
              <a:endParaRPr lang="en-US" altLang="zh-CN" sz="1400" b="0" u="none">
                <a:latin typeface="Arial" pitchFamily="34" charset="0"/>
              </a:endParaRPr>
            </a:p>
            <a:p>
              <a:pPr marL="198438" indent="-198438" eaLnBrk="0" hangingPunct="0">
                <a:buFont typeface="Wingdings" pitchFamily="2" charset="2"/>
                <a:buChar char="§"/>
                <a:tabLst>
                  <a:tab pos="1995488" algn="l"/>
                </a:tabLst>
              </a:pPr>
              <a:r>
                <a:rPr lang="zh-CN" altLang="en-US" sz="1400" b="0" u="none">
                  <a:latin typeface="Arial" pitchFamily="34" charset="0"/>
                </a:rPr>
                <a:t>为各类网上交易提供服务</a:t>
              </a:r>
            </a:p>
            <a:p>
              <a:pPr marL="198438" indent="-198438" eaLnBrk="0" hangingPunct="0">
                <a:buFont typeface="Wingdings" pitchFamily="2" charset="2"/>
                <a:buChar char="§"/>
                <a:tabLst>
                  <a:tab pos="1995488" algn="l"/>
                </a:tabLst>
              </a:pPr>
              <a:r>
                <a:rPr lang="zh-CN" altLang="en-US" sz="1400" b="0" u="none">
                  <a:latin typeface="Arial" pitchFamily="34" charset="0"/>
                </a:rPr>
                <a:t>商务中心</a:t>
              </a:r>
              <a:r>
                <a:rPr lang="en-US" altLang="zh-CN" sz="1400" b="0" u="none">
                  <a:latin typeface="Arial" pitchFamily="34" charset="0"/>
                  <a:cs typeface="Arial" pitchFamily="34" charset="0"/>
                </a:rPr>
                <a:t>(</a:t>
              </a:r>
              <a:r>
                <a:rPr lang="zh-CN" altLang="en-US" sz="1400" b="0" u="none">
                  <a:latin typeface="Arial" pitchFamily="34" charset="0"/>
                </a:rPr>
                <a:t>打印</a:t>
              </a:r>
              <a:r>
                <a:rPr lang="en-US" altLang="zh-CN" sz="1400" b="0" u="none">
                  <a:latin typeface="Arial" pitchFamily="34" charset="0"/>
                </a:rPr>
                <a:t>/</a:t>
              </a:r>
              <a:r>
                <a:rPr lang="zh-CN" altLang="en-US" sz="1400" b="0" u="none">
                  <a:latin typeface="Arial" pitchFamily="34" charset="0"/>
                </a:rPr>
                <a:t>复印</a:t>
              </a:r>
              <a:r>
                <a:rPr lang="en-US" altLang="zh-CN" sz="1400" b="0" u="none">
                  <a:latin typeface="Arial" pitchFamily="34" charset="0"/>
                </a:rPr>
                <a:t>/</a:t>
              </a:r>
              <a:r>
                <a:rPr lang="zh-CN" altLang="en-US" sz="1400" b="0" u="none">
                  <a:latin typeface="Arial" pitchFamily="34" charset="0"/>
                </a:rPr>
                <a:t>传真等</a:t>
              </a:r>
              <a:r>
                <a:rPr lang="en-US" altLang="zh-CN" sz="1400" b="0" u="none">
                  <a:latin typeface="Arial" pitchFamily="34" charset="0"/>
                  <a:cs typeface="Arial" pitchFamily="34" charset="0"/>
                </a:rPr>
                <a:t>)</a:t>
              </a:r>
              <a:endParaRPr lang="en-US" altLang="zh-CN" sz="1400" b="0" u="none">
                <a:latin typeface="Arial" pitchFamily="34" charset="0"/>
              </a:endParaRPr>
            </a:p>
            <a:p>
              <a:pPr marL="198438" indent="-198438" eaLnBrk="0" hangingPunct="0">
                <a:buFont typeface="Wingdings" pitchFamily="2" charset="2"/>
                <a:buChar char="§"/>
                <a:tabLst>
                  <a:tab pos="1995488" algn="l"/>
                </a:tabLst>
              </a:pPr>
              <a:r>
                <a:rPr lang="zh-CN" altLang="en-US" sz="1400" b="0" u="none">
                  <a:latin typeface="Arial" pitchFamily="34" charset="0"/>
                </a:rPr>
                <a:t>提供会员感兴趣的专题演讲</a:t>
              </a:r>
              <a:r>
                <a:rPr lang="en-US" altLang="zh-CN" sz="1400" b="0" u="none">
                  <a:latin typeface="Arial" pitchFamily="34" charset="0"/>
                </a:rPr>
                <a:t>/</a:t>
              </a:r>
              <a:r>
                <a:rPr lang="zh-CN" altLang="en-US" sz="1400" b="0" u="none">
                  <a:latin typeface="Arial" pitchFamily="34" charset="0"/>
                </a:rPr>
                <a:t>培训</a:t>
              </a:r>
              <a:endParaRPr lang="zh-CN" altLang="en-US" sz="1400" b="0" u="none">
                <a:latin typeface="Arial" pitchFamily="34" charset="0"/>
                <a:cs typeface="Times New Roman" pitchFamily="18" charset="0"/>
              </a:endParaRPr>
            </a:p>
          </p:txBody>
        </p:sp>
      </p:grpSp>
      <p:grpSp>
        <p:nvGrpSpPr>
          <p:cNvPr id="110602" name="Group 10"/>
          <p:cNvGrpSpPr>
            <a:grpSpLocks/>
          </p:cNvGrpSpPr>
          <p:nvPr/>
        </p:nvGrpSpPr>
        <p:grpSpPr bwMode="auto">
          <a:xfrm>
            <a:off x="1025525" y="3700463"/>
            <a:ext cx="3657600" cy="1301750"/>
            <a:chOff x="0" y="0"/>
            <a:chExt cx="2304" cy="820"/>
          </a:xfrm>
        </p:grpSpPr>
        <p:sp>
          <p:nvSpPr>
            <p:cNvPr id="110603" name="AutoShape 11"/>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3</a:t>
              </a:r>
              <a:r>
                <a:rPr lang="zh-CN" altLang="en-US" u="none">
                  <a:latin typeface="Arial" pitchFamily="34" charset="0"/>
                </a:rPr>
                <a:t>类：应急</a:t>
              </a:r>
              <a:r>
                <a:rPr lang="en-US" altLang="zh-CN" u="none">
                  <a:latin typeface="Arial" pitchFamily="34" charset="0"/>
                </a:rPr>
                <a:t>/</a:t>
              </a:r>
              <a:r>
                <a:rPr lang="zh-CN" altLang="en-US" u="none">
                  <a:latin typeface="Arial" pitchFamily="34" charset="0"/>
                </a:rPr>
                <a:t>便捷的日常服务</a:t>
              </a:r>
            </a:p>
          </p:txBody>
        </p:sp>
        <p:sp>
          <p:nvSpPr>
            <p:cNvPr id="110604" name="AutoShape 12"/>
            <p:cNvSpPr>
              <a:spLocks noChangeArrowheads="1"/>
            </p:cNvSpPr>
            <p:nvPr/>
          </p:nvSpPr>
          <p:spPr bwMode="auto">
            <a:xfrm rot="5400000">
              <a:off x="838" y="-646"/>
              <a:ext cx="628"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en-US" altLang="zh-CN" sz="1400" b="0" u="none">
                  <a:latin typeface="Arial" pitchFamily="34" charset="0"/>
                  <a:cs typeface="Arial" pitchFamily="34" charset="0"/>
                </a:rPr>
                <a:t>IP</a:t>
              </a:r>
              <a:r>
                <a:rPr lang="zh-CN" altLang="en-US" sz="1400" b="0" u="none"/>
                <a:t>电话服务</a:t>
              </a:r>
              <a:endParaRPr lang="zh-CN" altLang="en-US" sz="1400" b="0" u="none">
                <a:latin typeface="Times New Roman" pitchFamily="18" charset="0"/>
              </a:endParaRPr>
            </a:p>
            <a:p>
              <a:pPr marL="198438" indent="-198438" eaLnBrk="0" hangingPunct="0">
                <a:buFont typeface="Wingdings" pitchFamily="2" charset="2"/>
                <a:buChar char="§"/>
                <a:tabLst>
                  <a:tab pos="1995488" algn="l"/>
                </a:tabLst>
              </a:pPr>
              <a:r>
                <a:rPr lang="zh-CN" altLang="en-US" sz="1400" b="0" u="none">
                  <a:latin typeface="Times New Roman" pitchFamily="18" charset="0"/>
                </a:rPr>
                <a:t>手机充电</a:t>
              </a:r>
            </a:p>
            <a:p>
              <a:pPr marL="198438" indent="-198438" eaLnBrk="0" hangingPunct="0">
                <a:buFont typeface="Wingdings" pitchFamily="2" charset="2"/>
                <a:buChar char="§"/>
                <a:tabLst>
                  <a:tab pos="1995488" algn="l"/>
                </a:tabLst>
              </a:pPr>
              <a:r>
                <a:rPr lang="zh-CN" altLang="en-US" sz="1400" b="0" u="none">
                  <a:latin typeface="Times New Roman" pitchFamily="18" charset="0"/>
                </a:rPr>
                <a:t>与日常生活相关的各类交费设施</a:t>
              </a:r>
              <a:r>
                <a:rPr lang="en-US" altLang="zh-CN" sz="1400" b="0" u="none">
                  <a:latin typeface="Arial" pitchFamily="34" charset="0"/>
                  <a:cs typeface="Arial" pitchFamily="34" charset="0"/>
                </a:rPr>
                <a:t>(</a:t>
              </a:r>
              <a:r>
                <a:rPr lang="zh-CN" altLang="en-US" sz="1400" b="0" u="none">
                  <a:latin typeface="Times New Roman" pitchFamily="18" charset="0"/>
                </a:rPr>
                <a:t>如交费易</a:t>
              </a:r>
              <a:r>
                <a:rPr lang="en-US" altLang="zh-CN" sz="1400" b="0" u="none">
                  <a:latin typeface="Arial" pitchFamily="34" charset="0"/>
                  <a:cs typeface="Arial" pitchFamily="34" charset="0"/>
                </a:rPr>
                <a:t>)</a:t>
              </a:r>
              <a:endParaRPr lang="en-US" altLang="zh-CN" sz="1400" b="0" u="none">
                <a:latin typeface="Times New Roman" pitchFamily="18" charset="0"/>
              </a:endParaRPr>
            </a:p>
            <a:p>
              <a:pPr marL="198438" indent="-198438" eaLnBrk="0" hangingPunct="0">
                <a:buFont typeface="Wingdings" pitchFamily="2" charset="2"/>
                <a:buChar char="§"/>
                <a:tabLst>
                  <a:tab pos="1995488" algn="l"/>
                </a:tabLst>
              </a:pPr>
              <a:r>
                <a:rPr lang="zh-CN" altLang="en-US" sz="1400" b="0" u="none"/>
                <a:t>售卖各类电话卡</a:t>
              </a:r>
              <a:r>
                <a:rPr lang="en-US" altLang="zh-CN" sz="1400" b="0" u="none"/>
                <a:t>/</a:t>
              </a:r>
              <a:r>
                <a:rPr lang="zh-CN" altLang="en-US" sz="1400" b="0" u="none"/>
                <a:t>上网卡</a:t>
              </a:r>
              <a:r>
                <a:rPr lang="en-US" altLang="zh-CN" sz="1400" b="0" u="none"/>
                <a:t>/</a:t>
              </a:r>
              <a:r>
                <a:rPr lang="zh-CN" altLang="en-US" sz="1400" b="0" u="none"/>
                <a:t>游戏点数卡等</a:t>
              </a:r>
              <a:r>
                <a:rPr lang="zh-CN" altLang="en-US" sz="1400" b="0" u="none">
                  <a:latin typeface="Times New Roman" pitchFamily="18" charset="0"/>
                  <a:cs typeface="Times New Roman" pitchFamily="18" charset="0"/>
                </a:rPr>
                <a:t> </a:t>
              </a:r>
            </a:p>
          </p:txBody>
        </p:sp>
      </p:grpSp>
      <p:grpSp>
        <p:nvGrpSpPr>
          <p:cNvPr id="110605" name="Group 13"/>
          <p:cNvGrpSpPr>
            <a:grpSpLocks/>
          </p:cNvGrpSpPr>
          <p:nvPr/>
        </p:nvGrpSpPr>
        <p:grpSpPr bwMode="auto">
          <a:xfrm>
            <a:off x="4787900" y="3700463"/>
            <a:ext cx="3657600" cy="1301750"/>
            <a:chOff x="0" y="0"/>
            <a:chExt cx="2304" cy="820"/>
          </a:xfrm>
        </p:grpSpPr>
        <p:sp>
          <p:nvSpPr>
            <p:cNvPr id="110606" name="AutoShape 14"/>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4</a:t>
              </a:r>
              <a:r>
                <a:rPr lang="zh-CN" altLang="en-US" u="none">
                  <a:latin typeface="Arial" pitchFamily="34" charset="0"/>
                </a:rPr>
                <a:t>类：影视休闲类</a:t>
              </a:r>
            </a:p>
          </p:txBody>
        </p:sp>
        <p:sp>
          <p:nvSpPr>
            <p:cNvPr id="110607" name="AutoShape 15"/>
            <p:cNvSpPr>
              <a:spLocks noChangeArrowheads="1"/>
            </p:cNvSpPr>
            <p:nvPr/>
          </p:nvSpPr>
          <p:spPr bwMode="auto">
            <a:xfrm rot="5400000">
              <a:off x="838" y="-646"/>
              <a:ext cx="628"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zh-CN" altLang="en-US" sz="1400" b="0" u="none">
                  <a:latin typeface="Times New Roman" pitchFamily="18" charset="0"/>
                </a:rPr>
                <a:t>普通上网区</a:t>
              </a:r>
            </a:p>
            <a:p>
              <a:pPr marL="198438" indent="-198438" eaLnBrk="0" hangingPunct="0">
                <a:buFont typeface="Wingdings" pitchFamily="2" charset="2"/>
                <a:buChar char="§"/>
                <a:tabLst>
                  <a:tab pos="1995488" algn="l"/>
                </a:tabLst>
              </a:pPr>
              <a:r>
                <a:rPr lang="zh-CN" altLang="en-US" sz="1400" b="0" u="none">
                  <a:latin typeface="Times New Roman" pitchFamily="18" charset="0"/>
                </a:rPr>
                <a:t>网上影视点播</a:t>
              </a:r>
            </a:p>
            <a:p>
              <a:pPr marL="198438" indent="-198438" eaLnBrk="0" hangingPunct="0">
                <a:buFont typeface="Wingdings" pitchFamily="2" charset="2"/>
                <a:buChar char="§"/>
                <a:tabLst>
                  <a:tab pos="1995488" algn="l"/>
                </a:tabLst>
              </a:pPr>
              <a:r>
                <a:rPr lang="zh-CN" altLang="en-US" sz="1400" b="0" u="none"/>
                <a:t>电视放映</a:t>
              </a:r>
              <a:endParaRPr lang="zh-CN" altLang="en-US" sz="1400" b="0" u="none">
                <a:latin typeface="Times New Roman" pitchFamily="18" charset="0"/>
                <a:cs typeface="Times New Roman" pitchFamily="18" charset="0"/>
              </a:endParaRPr>
            </a:p>
          </p:txBody>
        </p:sp>
      </p:grpSp>
      <p:grpSp>
        <p:nvGrpSpPr>
          <p:cNvPr id="110608" name="Group 16"/>
          <p:cNvGrpSpPr>
            <a:grpSpLocks/>
          </p:cNvGrpSpPr>
          <p:nvPr/>
        </p:nvGrpSpPr>
        <p:grpSpPr bwMode="auto">
          <a:xfrm>
            <a:off x="1025525" y="5106988"/>
            <a:ext cx="3657600" cy="869950"/>
            <a:chOff x="0" y="0"/>
            <a:chExt cx="2304" cy="548"/>
          </a:xfrm>
        </p:grpSpPr>
        <p:sp>
          <p:nvSpPr>
            <p:cNvPr id="110609" name="AutoShape 17"/>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5</a:t>
              </a:r>
              <a:r>
                <a:rPr lang="zh-CN" altLang="en-US" u="none">
                  <a:latin typeface="Arial" pitchFamily="34" charset="0"/>
                </a:rPr>
                <a:t>类：组织群体活动</a:t>
              </a:r>
            </a:p>
          </p:txBody>
        </p:sp>
        <p:sp>
          <p:nvSpPr>
            <p:cNvPr id="110610" name="AutoShape 18"/>
            <p:cNvSpPr>
              <a:spLocks noChangeArrowheads="1"/>
            </p:cNvSpPr>
            <p:nvPr/>
          </p:nvSpPr>
          <p:spPr bwMode="auto">
            <a:xfrm rot="5400000">
              <a:off x="974" y="-782"/>
              <a:ext cx="356"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zh-CN" altLang="en-US" sz="1400" b="0" u="none">
                  <a:latin typeface="Times New Roman" pitchFamily="18" charset="0"/>
                </a:rPr>
                <a:t>招募成员和组织各类休闲、比赛活动</a:t>
              </a:r>
            </a:p>
            <a:p>
              <a:pPr marL="198438" indent="-198438" eaLnBrk="0" hangingPunct="0">
                <a:buFont typeface="Wingdings" pitchFamily="2" charset="2"/>
                <a:buChar char="§"/>
                <a:tabLst>
                  <a:tab pos="1995488" algn="l"/>
                </a:tabLst>
              </a:pPr>
              <a:r>
                <a:rPr lang="zh-CN" altLang="en-US" sz="1400" b="0" u="none"/>
                <a:t>承办各类休闲、比赛活动</a:t>
              </a:r>
              <a:r>
                <a:rPr lang="zh-CN" altLang="en-US" sz="1400" b="0" u="none">
                  <a:latin typeface="Times New Roman" pitchFamily="18" charset="0"/>
                </a:rPr>
                <a:t> </a:t>
              </a:r>
            </a:p>
          </p:txBody>
        </p:sp>
      </p:grpSp>
      <p:grpSp>
        <p:nvGrpSpPr>
          <p:cNvPr id="110611" name="Group 19"/>
          <p:cNvGrpSpPr>
            <a:grpSpLocks/>
          </p:cNvGrpSpPr>
          <p:nvPr/>
        </p:nvGrpSpPr>
        <p:grpSpPr bwMode="auto">
          <a:xfrm>
            <a:off x="4787900" y="5106988"/>
            <a:ext cx="3657600" cy="869950"/>
            <a:chOff x="0" y="0"/>
            <a:chExt cx="2304" cy="548"/>
          </a:xfrm>
        </p:grpSpPr>
        <p:sp>
          <p:nvSpPr>
            <p:cNvPr id="110612" name="AutoShape 20"/>
            <p:cNvSpPr>
              <a:spLocks noChangeArrowheads="1"/>
            </p:cNvSpPr>
            <p:nvPr/>
          </p:nvSpPr>
          <p:spPr bwMode="auto">
            <a:xfrm rot="5400000">
              <a:off x="1056" y="-1056"/>
              <a:ext cx="192" cy="2304"/>
            </a:xfrm>
            <a:prstGeom prst="homePlate">
              <a:avLst>
                <a:gd name="adj" fmla="val 0"/>
              </a:avLst>
            </a:prstGeom>
            <a:solidFill>
              <a:srgbClr val="FFCC00"/>
            </a:solidFill>
            <a:ln w="127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zh-CN" altLang="en-US" u="none">
                  <a:latin typeface="Arial" pitchFamily="34" charset="0"/>
                </a:rPr>
                <a:t>第</a:t>
              </a:r>
              <a:r>
                <a:rPr lang="en-US" altLang="zh-CN" u="none">
                  <a:latin typeface="Arial" pitchFamily="34" charset="0"/>
                </a:rPr>
                <a:t>6</a:t>
              </a:r>
              <a:r>
                <a:rPr lang="zh-CN" altLang="en-US" u="none">
                  <a:latin typeface="Arial" pitchFamily="34" charset="0"/>
                </a:rPr>
                <a:t>类：会员服务</a:t>
              </a:r>
            </a:p>
          </p:txBody>
        </p:sp>
        <p:sp>
          <p:nvSpPr>
            <p:cNvPr id="110613" name="AutoShape 21"/>
            <p:cNvSpPr>
              <a:spLocks noChangeArrowheads="1"/>
            </p:cNvSpPr>
            <p:nvPr/>
          </p:nvSpPr>
          <p:spPr bwMode="auto">
            <a:xfrm rot="5400000">
              <a:off x="974" y="-782"/>
              <a:ext cx="356" cy="2304"/>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lstStyle/>
            <a:p>
              <a:pPr marL="198438" indent="-198438" eaLnBrk="0" hangingPunct="0">
                <a:buFont typeface="Wingdings" pitchFamily="2" charset="2"/>
                <a:buChar char="§"/>
                <a:tabLst>
                  <a:tab pos="1995488" algn="l"/>
                </a:tabLst>
              </a:pPr>
              <a:r>
                <a:rPr lang="zh-CN" altLang="en-US" sz="1400" b="0" u="none">
                  <a:latin typeface="Arial" pitchFamily="34" charset="0"/>
                  <a:cs typeface="Arial" pitchFamily="34" charset="0"/>
                </a:rPr>
                <a:t>“</a:t>
              </a:r>
              <a:r>
                <a:rPr lang="zh-CN" altLang="en-US" sz="1400" b="0" u="none"/>
                <a:t>年轻人俱乐部</a:t>
              </a:r>
              <a:r>
                <a:rPr lang="zh-CN" altLang="en-US" sz="1400" b="0" u="none">
                  <a:latin typeface="Arial" pitchFamily="34" charset="0"/>
                  <a:cs typeface="Arial" pitchFamily="34" charset="0"/>
                </a:rPr>
                <a:t>”</a:t>
              </a:r>
              <a:r>
                <a:rPr lang="zh-CN" altLang="en-US" sz="1400" b="0" u="none"/>
                <a:t>会员网站</a:t>
              </a:r>
              <a:r>
                <a:rPr lang="en-US" altLang="zh-CN" sz="1400" b="0" u="none">
                  <a:latin typeface="Arial" pitchFamily="34" charset="0"/>
                  <a:cs typeface="Arial" pitchFamily="34" charset="0"/>
                </a:rPr>
                <a:t>/BBS</a:t>
              </a:r>
              <a:endParaRPr lang="en-US" altLang="zh-CN" sz="1400" b="0" u="none">
                <a:latin typeface="Times New Roman" pitchFamily="18" charset="0"/>
              </a:endParaRPr>
            </a:p>
            <a:p>
              <a:pPr marL="198438" indent="-198438" eaLnBrk="0" hangingPunct="0">
                <a:buFont typeface="Wingdings" pitchFamily="2" charset="2"/>
                <a:buChar char="§"/>
                <a:tabLst>
                  <a:tab pos="1995488" algn="l"/>
                </a:tabLst>
              </a:pPr>
              <a:r>
                <a:rPr lang="zh-CN" altLang="en-US" sz="1400" b="0" u="none"/>
                <a:t>会员服务中心</a:t>
              </a:r>
              <a:endParaRPr lang="zh-CN" altLang="en-US" sz="1400" b="0" u="none">
                <a:latin typeface="Times New Roman" pitchFamily="18" charset="0"/>
              </a:endParaRPr>
            </a:p>
          </p:txBody>
        </p:sp>
      </p:grpSp>
      <p:sp>
        <p:nvSpPr>
          <p:cNvPr id="110614" name="AutoShape 22"/>
          <p:cNvSpPr>
            <a:spLocks noChangeArrowheads="1"/>
          </p:cNvSpPr>
          <p:nvPr/>
        </p:nvSpPr>
        <p:spPr bwMode="auto">
          <a:xfrm rot="5400000">
            <a:off x="4431507" y="2663031"/>
            <a:ext cx="614362" cy="7426325"/>
          </a:xfrm>
          <a:prstGeom prst="homePlate">
            <a:avLst>
              <a:gd name="adj" fmla="val 0"/>
            </a:avLst>
          </a:prstGeom>
          <a:noFill/>
          <a:ln w="1270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marL="628650" indent="-628650" eaLnBrk="0" hangingPunct="0">
              <a:buFont typeface="Wingdings" pitchFamily="2" charset="2"/>
              <a:buNone/>
              <a:tabLst>
                <a:tab pos="1995488" algn="l"/>
              </a:tabLst>
            </a:pPr>
            <a:r>
              <a:rPr lang="zh-CN" altLang="en-US" u="none">
                <a:latin typeface="Times New Roman" pitchFamily="18" charset="0"/>
              </a:rPr>
              <a:t>备注：</a:t>
            </a:r>
            <a:r>
              <a:rPr lang="zh-CN" altLang="en-US" b="0" u="none">
                <a:latin typeface="Times New Roman" pitchFamily="18" charset="0"/>
              </a:rPr>
              <a:t>其中，</a:t>
            </a:r>
            <a:r>
              <a:rPr lang="zh-CN" altLang="en-US" b="0" u="none"/>
              <a:t>休闲区</a:t>
            </a:r>
            <a:r>
              <a:rPr lang="en-US" altLang="zh-CN" b="0" u="none">
                <a:latin typeface="Times New Roman" pitchFamily="18" charset="0"/>
              </a:rPr>
              <a:t>(</a:t>
            </a:r>
            <a:r>
              <a:rPr lang="zh-CN" altLang="en-US" b="0" u="none"/>
              <a:t>水吧，闲谈聊天</a:t>
            </a:r>
            <a:r>
              <a:rPr lang="en-US" altLang="zh-CN" b="0" u="none">
                <a:latin typeface="Times New Roman" pitchFamily="18" charset="0"/>
              </a:rPr>
              <a:t>)</a:t>
            </a:r>
            <a:r>
              <a:rPr lang="zh-CN" altLang="en-US" b="0" u="none">
                <a:latin typeface="Times New Roman" pitchFamily="18" charset="0"/>
              </a:rPr>
              <a:t>、</a:t>
            </a:r>
            <a:r>
              <a:rPr lang="zh-CN" altLang="en-US" b="0" u="none"/>
              <a:t>可视电话服务、数码相片打印</a:t>
            </a:r>
            <a:r>
              <a:rPr lang="en-US" altLang="zh-CN" b="0" u="none"/>
              <a:t>3</a:t>
            </a:r>
            <a:r>
              <a:rPr lang="zh-CN" altLang="en-US" b="0" u="none"/>
              <a:t>个服务项目不能明确的进入</a:t>
            </a:r>
            <a:r>
              <a:rPr lang="zh-CN" altLang="en-US" b="0" u="none">
                <a:latin typeface="Times New Roman" pitchFamily="18" charset="0"/>
              </a:rPr>
              <a:t> 任一类；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主成分分析</a:t>
            </a:r>
            <a:r>
              <a:rPr lang="en-US" altLang="zh-CN"/>
              <a:t>(Principal Component Analysis)</a:t>
            </a:r>
          </a:p>
        </p:txBody>
      </p:sp>
      <p:sp>
        <p:nvSpPr>
          <p:cNvPr id="111619" name="Rectangle 3"/>
          <p:cNvSpPr>
            <a:spLocks noGrp="1" noChangeArrowheads="1"/>
          </p:cNvSpPr>
          <p:nvPr>
            <p:ph type="body" idx="1"/>
          </p:nvPr>
        </p:nvSpPr>
        <p:spPr bwMode="auto">
          <a:xfrm>
            <a:off x="685800" y="990600"/>
            <a:ext cx="7772400" cy="5029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b="0"/>
              <a:t>实际上，PCA已经包含在FA中，</a:t>
            </a:r>
            <a:r>
              <a:rPr lang="zh-CN"/>
              <a:t>PCA与FA的不同之处在于：</a:t>
            </a:r>
          </a:p>
          <a:p>
            <a:pPr lvl="1">
              <a:buFont typeface="Wingdings" pitchFamily="2" charset="2"/>
              <a:buChar char="§"/>
            </a:pPr>
            <a:r>
              <a:rPr lang="zh-CN"/>
              <a:t>PCA的主要目的是：</a:t>
            </a:r>
            <a:r>
              <a:rPr lang="zh-CN" b="0"/>
              <a:t>提取少量几个能够尽可能保持原有变量信息的主成分(FA中的因子)，用作进一步数据分析的基础；</a:t>
            </a:r>
          </a:p>
          <a:p>
            <a:pPr lvl="1">
              <a:buFont typeface="Wingdings" pitchFamily="2" charset="2"/>
              <a:buChar char="§"/>
            </a:pPr>
            <a:r>
              <a:rPr lang="zh-CN" b="0"/>
              <a:t>由于侧重点不在于</a:t>
            </a:r>
            <a:r>
              <a:rPr lang="zh-CN" b="0">
                <a:latin typeface="Arial"/>
              </a:rPr>
              <a:t>“</a:t>
            </a:r>
            <a:r>
              <a:rPr lang="zh-CN" b="0"/>
              <a:t>提取少量因子并给出合理的解释</a:t>
            </a:r>
            <a:r>
              <a:rPr lang="zh-CN" b="0">
                <a:latin typeface="Arial"/>
              </a:rPr>
              <a:t>”</a:t>
            </a:r>
            <a:r>
              <a:rPr lang="zh-CN" b="0"/>
              <a:t>，故PCA 不进行因子旋转，以保留各主成分中不同变量的原有负载；</a:t>
            </a:r>
          </a:p>
          <a:p>
            <a:pPr>
              <a:buFont typeface="Wingdings" pitchFamily="2" charset="2"/>
              <a:buChar char="§"/>
            </a:pPr>
            <a:endParaRPr lang="zh-CN" sz="800" b="0"/>
          </a:p>
          <a:p>
            <a:pPr>
              <a:buFont typeface="Wingdings" pitchFamily="2" charset="2"/>
              <a:buChar char="§"/>
            </a:pPr>
            <a:r>
              <a:rPr lang="zh-CN" b="0"/>
              <a:t>PCA的分析步骤参照FA即可，只是</a:t>
            </a:r>
            <a:r>
              <a:rPr lang="zh-CN"/>
              <a:t>不必进行因子旋转</a:t>
            </a:r>
            <a:r>
              <a:rPr lang="zh-CN" b="0"/>
              <a:t>。(事实上，在一些统计分析软件(如SPSS)中，PCA的操作就是通过FA来实现)</a:t>
            </a:r>
          </a:p>
          <a:p>
            <a:pPr>
              <a:buFont typeface="Wingdings" pitchFamily="2" charset="2"/>
              <a:buChar char="§"/>
            </a:pPr>
            <a:endParaRPr lang="zh-CN" sz="800"/>
          </a:p>
          <a:p>
            <a:pPr>
              <a:buFont typeface="Wingdings" pitchFamily="2" charset="2"/>
              <a:buChar char="§"/>
            </a:pPr>
            <a:r>
              <a:rPr lang="zh-CN"/>
              <a:t>PCA的另外一个重要应用是：提取表征系统状态的水平因子进行系统评估。</a:t>
            </a:r>
          </a:p>
          <a:p>
            <a:pPr lvl="1">
              <a:buFont typeface="Wingdings" pitchFamily="2" charset="2"/>
              <a:buChar char="§"/>
            </a:pPr>
            <a:r>
              <a:rPr lang="zh-CN" b="0"/>
              <a:t>水平因子：即以一个综合变量来代表原来所有的原始变量；在PCA中就是第一主成分；</a:t>
            </a:r>
          </a:p>
          <a:p>
            <a:pPr lvl="1">
              <a:buFont typeface="Wingdings" pitchFamily="2" charset="2"/>
              <a:buChar char="§"/>
            </a:pPr>
            <a:r>
              <a:rPr lang="zh-CN" b="0"/>
              <a:t>以第一主成分作为水平因子的基本条件：所有的变量应该是正相关的，即所有变量有同增、同减的变化趋势；</a:t>
            </a:r>
            <a:endParaRPr lang="zh-CN" sz="7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主成分分析示例</a:t>
            </a:r>
            <a:r>
              <a:rPr lang="en-US" altLang="zh-CN"/>
              <a:t>(1)</a:t>
            </a:r>
          </a:p>
        </p:txBody>
      </p:sp>
      <p:sp>
        <p:nvSpPr>
          <p:cNvPr id="112643" name="Rectangle 3"/>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 </a:t>
            </a:r>
            <a:r>
              <a:rPr lang="zh-CN" sz="2000" i="1" u="none">
                <a:solidFill>
                  <a:schemeClr val="tx1"/>
                </a:solidFill>
                <a:latin typeface="Arial" pitchFamily="34" charset="0"/>
              </a:rPr>
              <a:t>第一主成分作为系统水平因子的应用</a:t>
            </a:r>
          </a:p>
          <a:p>
            <a:pPr marL="193675" indent="-193675" eaLnBrk="0" hangingPunct="0">
              <a:tabLst>
                <a:tab pos="1293813" algn="l"/>
              </a:tabLst>
            </a:pPr>
            <a:r>
              <a:rPr lang="zh-CN" sz="2000" i="1" u="none">
                <a:solidFill>
                  <a:schemeClr val="tx1"/>
                </a:solidFill>
                <a:latin typeface="Arial" pitchFamily="34" charset="0"/>
              </a:rPr>
              <a:t>- 广告创意评价的量化</a:t>
            </a:r>
          </a:p>
        </p:txBody>
      </p:sp>
      <p:sp>
        <p:nvSpPr>
          <p:cNvPr id="112644" name="Rectangle 4"/>
          <p:cNvSpPr>
            <a:spLocks noChangeArrowheads="1"/>
          </p:cNvSpPr>
          <p:nvPr/>
        </p:nvSpPr>
        <p:spPr bwMode="auto">
          <a:xfrm>
            <a:off x="685800" y="1981200"/>
            <a:ext cx="777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spcBef>
                <a:spcPct val="20000"/>
              </a:spcBef>
              <a:buFont typeface="Wingdings" pitchFamily="2" charset="2"/>
              <a:buChar char="§"/>
            </a:pPr>
            <a:r>
              <a:rPr lang="zh-CN" altLang="en-US" sz="1800" b="0" u="none">
                <a:solidFill>
                  <a:schemeClr val="tx1"/>
                </a:solidFill>
                <a:latin typeface="Times New Roman" pitchFamily="18" charset="0"/>
              </a:rPr>
              <a:t>与广告到达率存在密切相关性的主要是</a:t>
            </a:r>
            <a:r>
              <a:rPr lang="en-US" altLang="zh-CN" sz="1800" b="0" u="none">
                <a:solidFill>
                  <a:schemeClr val="tx1"/>
                </a:solidFill>
                <a:latin typeface="Times New Roman" pitchFamily="18" charset="0"/>
              </a:rPr>
              <a:t>12</a:t>
            </a:r>
            <a:r>
              <a:rPr lang="zh-CN" altLang="en-US" sz="1800" b="0" u="none">
                <a:solidFill>
                  <a:schemeClr val="tx1"/>
                </a:solidFill>
                <a:latin typeface="Times New Roman" pitchFamily="18" charset="0"/>
              </a:rPr>
              <a:t>个创意评价：</a:t>
            </a:r>
          </a:p>
          <a:p>
            <a:pPr marL="900113" lvl="1" indent="-357188">
              <a:spcBef>
                <a:spcPct val="20000"/>
              </a:spcBef>
              <a:buFont typeface="Wingdings" pitchFamily="2" charset="2"/>
              <a:buChar char="§"/>
            </a:pPr>
            <a:r>
              <a:rPr lang="zh-CN" altLang="en-US" b="0" u="none">
                <a:solidFill>
                  <a:schemeClr val="tx1"/>
                </a:solidFill>
                <a:latin typeface="Times New Roman" pitchFamily="18" charset="0"/>
              </a:rPr>
              <a:t>信息有效传递：可信，有说服力，容易理解，一看便知；</a:t>
            </a:r>
          </a:p>
          <a:p>
            <a:pPr marL="900113" lvl="1" indent="-357188">
              <a:spcBef>
                <a:spcPct val="20000"/>
              </a:spcBef>
              <a:buFont typeface="Wingdings" pitchFamily="2" charset="2"/>
              <a:buChar char="§"/>
            </a:pPr>
            <a:r>
              <a:rPr lang="zh-CN" altLang="en-US" b="0" u="none">
                <a:solidFill>
                  <a:schemeClr val="tx1"/>
                </a:solidFill>
                <a:latin typeface="Times New Roman" pitchFamily="18" charset="0"/>
              </a:rPr>
              <a:t>需求相关性：想去试试，印象更好，需求相关，适合我；</a:t>
            </a:r>
          </a:p>
          <a:p>
            <a:pPr marL="900113" lvl="1" indent="-357188">
              <a:spcBef>
                <a:spcPct val="20000"/>
              </a:spcBef>
              <a:buFont typeface="Wingdings" pitchFamily="2" charset="2"/>
              <a:buChar char="§"/>
            </a:pPr>
            <a:r>
              <a:rPr lang="zh-CN" altLang="en-US" b="0" u="none">
                <a:solidFill>
                  <a:schemeClr val="tx1"/>
                </a:solidFill>
                <a:latin typeface="Times New Roman" pitchFamily="18" charset="0"/>
              </a:rPr>
              <a:t>画面创意：有趣，令人兴奋，令人愉快，引人注目；</a:t>
            </a:r>
          </a:p>
          <a:p>
            <a:pPr marL="261938" indent="-261938">
              <a:spcBef>
                <a:spcPct val="20000"/>
              </a:spcBef>
              <a:buFont typeface="Wingdings" pitchFamily="2" charset="2"/>
              <a:buChar char="§"/>
            </a:pPr>
            <a:r>
              <a:rPr lang="zh-CN" altLang="en-US" sz="1800" b="0" u="none">
                <a:solidFill>
                  <a:schemeClr val="tx1"/>
                </a:solidFill>
                <a:latin typeface="Times New Roman" pitchFamily="18" charset="0"/>
              </a:rPr>
              <a:t>对这</a:t>
            </a:r>
            <a:r>
              <a:rPr lang="en-US" altLang="zh-CN" sz="1800" b="0" u="none">
                <a:solidFill>
                  <a:schemeClr val="tx1"/>
                </a:solidFill>
                <a:latin typeface="Times New Roman" pitchFamily="18" charset="0"/>
              </a:rPr>
              <a:t>12</a:t>
            </a:r>
            <a:r>
              <a:rPr lang="zh-CN" altLang="en-US" sz="1800" b="0" u="none">
                <a:solidFill>
                  <a:schemeClr val="tx1"/>
                </a:solidFill>
                <a:latin typeface="Times New Roman" pitchFamily="18" charset="0"/>
              </a:rPr>
              <a:t>个创意评价进行主成分分析，并选取特征根大于</a:t>
            </a:r>
            <a:r>
              <a:rPr lang="en-US" altLang="zh-CN" sz="1800" b="0" u="none">
                <a:solidFill>
                  <a:schemeClr val="tx1"/>
                </a:solidFill>
                <a:latin typeface="Times New Roman" pitchFamily="18" charset="0"/>
              </a:rPr>
              <a:t>1</a:t>
            </a:r>
            <a:r>
              <a:rPr lang="zh-CN" altLang="en-US" sz="1800" b="0" u="none">
                <a:solidFill>
                  <a:schemeClr val="tx1"/>
                </a:solidFill>
                <a:latin typeface="Times New Roman" pitchFamily="18" charset="0"/>
              </a:rPr>
              <a:t>的主成分：</a:t>
            </a:r>
          </a:p>
        </p:txBody>
      </p:sp>
      <p:grpSp>
        <p:nvGrpSpPr>
          <p:cNvPr id="112645" name="Group 5"/>
          <p:cNvGrpSpPr>
            <a:grpSpLocks/>
          </p:cNvGrpSpPr>
          <p:nvPr/>
        </p:nvGrpSpPr>
        <p:grpSpPr bwMode="auto">
          <a:xfrm>
            <a:off x="1676400" y="3581400"/>
            <a:ext cx="5410200" cy="854075"/>
            <a:chOff x="0" y="0"/>
            <a:chExt cx="3408" cy="538"/>
          </a:xfrm>
        </p:grpSpPr>
        <p:grpSp>
          <p:nvGrpSpPr>
            <p:cNvPr id="112646" name="Group 6"/>
            <p:cNvGrpSpPr>
              <a:grpSpLocks/>
            </p:cNvGrpSpPr>
            <p:nvPr/>
          </p:nvGrpSpPr>
          <p:grpSpPr bwMode="auto">
            <a:xfrm>
              <a:off x="0" y="0"/>
              <a:ext cx="3408" cy="500"/>
              <a:chOff x="0" y="0"/>
              <a:chExt cx="3408" cy="500"/>
            </a:xfrm>
          </p:grpSpPr>
          <p:sp>
            <p:nvSpPr>
              <p:cNvPr id="112647" name="Text Box 7"/>
              <p:cNvSpPr txBox="1">
                <a:spLocks noChangeArrowheads="1"/>
              </p:cNvSpPr>
              <p:nvPr/>
            </p:nvSpPr>
            <p:spPr bwMode="auto">
              <a:xfrm>
                <a:off x="1440" y="0"/>
                <a:ext cx="1968" cy="166"/>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762000" algn="ctr"/>
                    <a:tab pos="2095500" algn="ctr"/>
                  </a:tabLst>
                  <a:defRPr>
                    <a:solidFill>
                      <a:schemeClr val="tx1"/>
                    </a:solidFill>
                    <a:latin typeface="Arial" pitchFamily="34" charset="0"/>
                    <a:ea typeface="宋体" pitchFamily="2" charset="-122"/>
                  </a:defRPr>
                </a:lvl1pPr>
                <a:lvl2pPr>
                  <a:tabLst>
                    <a:tab pos="762000" algn="ctr"/>
                    <a:tab pos="2095500" algn="ctr"/>
                  </a:tabLst>
                  <a:defRPr>
                    <a:solidFill>
                      <a:schemeClr val="tx1"/>
                    </a:solidFill>
                    <a:latin typeface="Arial" pitchFamily="34" charset="0"/>
                    <a:ea typeface="宋体" pitchFamily="2" charset="-122"/>
                  </a:defRPr>
                </a:lvl2pPr>
                <a:lvl3pPr>
                  <a:tabLst>
                    <a:tab pos="762000" algn="ctr"/>
                    <a:tab pos="2095500" algn="ctr"/>
                  </a:tabLst>
                  <a:defRPr>
                    <a:solidFill>
                      <a:schemeClr val="tx1"/>
                    </a:solidFill>
                    <a:latin typeface="Arial" pitchFamily="34" charset="0"/>
                    <a:ea typeface="宋体" pitchFamily="2" charset="-122"/>
                  </a:defRPr>
                </a:lvl3pPr>
                <a:lvl4pPr>
                  <a:tabLst>
                    <a:tab pos="762000" algn="ctr"/>
                    <a:tab pos="2095500" algn="ctr"/>
                  </a:tabLst>
                  <a:defRPr>
                    <a:solidFill>
                      <a:schemeClr val="tx1"/>
                    </a:solidFill>
                    <a:latin typeface="Arial" pitchFamily="34" charset="0"/>
                    <a:ea typeface="宋体" pitchFamily="2" charset="-122"/>
                  </a:defRPr>
                </a:lvl4pPr>
                <a:lvl5pPr>
                  <a:tabLst>
                    <a:tab pos="762000" algn="ctr"/>
                    <a:tab pos="2095500" algn="ctr"/>
                  </a:tabLst>
                  <a:defRPr>
                    <a:solidFill>
                      <a:schemeClr val="tx1"/>
                    </a:solidFill>
                    <a:latin typeface="Arial" pitchFamily="34" charset="0"/>
                    <a:ea typeface="宋体" pitchFamily="2" charset="-122"/>
                  </a:defRPr>
                </a:lvl5pPr>
                <a:lvl6pPr fontAlgn="base">
                  <a:spcBef>
                    <a:spcPct val="0"/>
                  </a:spcBef>
                  <a:spcAft>
                    <a:spcPct val="0"/>
                  </a:spcAft>
                  <a:tabLst>
                    <a:tab pos="762000" algn="ctr"/>
                    <a:tab pos="2095500" algn="ctr"/>
                  </a:tabLst>
                  <a:defRPr>
                    <a:solidFill>
                      <a:schemeClr val="tx1"/>
                    </a:solidFill>
                    <a:latin typeface="Arial" pitchFamily="34" charset="0"/>
                    <a:ea typeface="宋体" pitchFamily="2" charset="-122"/>
                  </a:defRPr>
                </a:lvl6pPr>
                <a:lvl7pPr fontAlgn="base">
                  <a:spcBef>
                    <a:spcPct val="0"/>
                  </a:spcBef>
                  <a:spcAft>
                    <a:spcPct val="0"/>
                  </a:spcAft>
                  <a:tabLst>
                    <a:tab pos="762000" algn="ctr"/>
                    <a:tab pos="2095500" algn="ctr"/>
                  </a:tabLst>
                  <a:defRPr>
                    <a:solidFill>
                      <a:schemeClr val="tx1"/>
                    </a:solidFill>
                    <a:latin typeface="Arial" pitchFamily="34" charset="0"/>
                    <a:ea typeface="宋体" pitchFamily="2" charset="-122"/>
                  </a:defRPr>
                </a:lvl7pPr>
                <a:lvl8pPr fontAlgn="base">
                  <a:spcBef>
                    <a:spcPct val="0"/>
                  </a:spcBef>
                  <a:spcAft>
                    <a:spcPct val="0"/>
                  </a:spcAft>
                  <a:tabLst>
                    <a:tab pos="762000" algn="ctr"/>
                    <a:tab pos="2095500" algn="ctr"/>
                  </a:tabLst>
                  <a:defRPr>
                    <a:solidFill>
                      <a:schemeClr val="tx1"/>
                    </a:solidFill>
                    <a:latin typeface="Arial" pitchFamily="34" charset="0"/>
                    <a:ea typeface="宋体" pitchFamily="2" charset="-122"/>
                  </a:defRPr>
                </a:lvl8pPr>
                <a:lvl9pPr fontAlgn="base">
                  <a:spcBef>
                    <a:spcPct val="0"/>
                  </a:spcBef>
                  <a:spcAft>
                    <a:spcPct val="0"/>
                  </a:spcAft>
                  <a:tabLst>
                    <a:tab pos="762000" algn="ctr"/>
                    <a:tab pos="2095500" algn="ctr"/>
                  </a:tabLst>
                  <a:defRPr>
                    <a:solidFill>
                      <a:schemeClr val="tx1"/>
                    </a:solidFill>
                    <a:latin typeface="Arial" pitchFamily="34" charset="0"/>
                    <a:ea typeface="宋体" pitchFamily="2" charset="-122"/>
                  </a:defRPr>
                </a:lvl9pPr>
              </a:lstStyle>
              <a:p>
                <a:pPr>
                  <a:lnSpc>
                    <a:spcPct val="70000"/>
                  </a:lnSpc>
                </a:pPr>
                <a:r>
                  <a:rPr lang="zh-CN" altLang="en-US" b="0" u="none">
                    <a:latin typeface="Times New Roman" pitchFamily="18" charset="0"/>
                  </a:rPr>
                  <a:t>	第一主成分	第二主成分</a:t>
                </a:r>
                <a:endParaRPr lang="zh-CN" altLang="en-US" u="none">
                  <a:latin typeface="Times New Roman" pitchFamily="18" charset="0"/>
                </a:endParaRPr>
              </a:p>
            </p:txBody>
          </p:sp>
          <p:sp>
            <p:nvSpPr>
              <p:cNvPr id="112648" name="Text Box 8"/>
              <p:cNvSpPr txBox="1">
                <a:spLocks noChangeArrowheads="1"/>
              </p:cNvSpPr>
              <p:nvPr/>
            </p:nvSpPr>
            <p:spPr bwMode="auto">
              <a:xfrm>
                <a:off x="0" y="166"/>
                <a:ext cx="3408" cy="16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048000" algn="ctr"/>
                    <a:tab pos="4381500" algn="ctr"/>
                  </a:tabLst>
                  <a:defRPr>
                    <a:solidFill>
                      <a:schemeClr val="tx1"/>
                    </a:solidFill>
                    <a:latin typeface="Arial" pitchFamily="34" charset="0"/>
                    <a:ea typeface="宋体" pitchFamily="2" charset="-122"/>
                  </a:defRPr>
                </a:lvl1pPr>
                <a:lvl2pPr>
                  <a:tabLst>
                    <a:tab pos="3048000" algn="ctr"/>
                    <a:tab pos="4381500" algn="ctr"/>
                  </a:tabLst>
                  <a:defRPr>
                    <a:solidFill>
                      <a:schemeClr val="tx1"/>
                    </a:solidFill>
                    <a:latin typeface="Arial" pitchFamily="34" charset="0"/>
                    <a:ea typeface="宋体" pitchFamily="2" charset="-122"/>
                  </a:defRPr>
                </a:lvl2pPr>
                <a:lvl3pPr>
                  <a:tabLst>
                    <a:tab pos="3048000" algn="ctr"/>
                    <a:tab pos="4381500" algn="ctr"/>
                  </a:tabLst>
                  <a:defRPr>
                    <a:solidFill>
                      <a:schemeClr val="tx1"/>
                    </a:solidFill>
                    <a:latin typeface="Arial" pitchFamily="34" charset="0"/>
                    <a:ea typeface="宋体" pitchFamily="2" charset="-122"/>
                  </a:defRPr>
                </a:lvl3pPr>
                <a:lvl4pPr>
                  <a:tabLst>
                    <a:tab pos="3048000" algn="ctr"/>
                    <a:tab pos="4381500" algn="ctr"/>
                  </a:tabLst>
                  <a:defRPr>
                    <a:solidFill>
                      <a:schemeClr val="tx1"/>
                    </a:solidFill>
                    <a:latin typeface="Arial" pitchFamily="34" charset="0"/>
                    <a:ea typeface="宋体" pitchFamily="2" charset="-122"/>
                  </a:defRPr>
                </a:lvl4pPr>
                <a:lvl5pPr>
                  <a:tabLst>
                    <a:tab pos="3048000" algn="ctr"/>
                    <a:tab pos="4381500" algn="ctr"/>
                  </a:tabLst>
                  <a:defRPr>
                    <a:solidFill>
                      <a:schemeClr val="tx1"/>
                    </a:solidFill>
                    <a:latin typeface="Arial" pitchFamily="34" charset="0"/>
                    <a:ea typeface="宋体" pitchFamily="2" charset="-122"/>
                  </a:defRPr>
                </a:lvl5pPr>
                <a:lvl6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6pPr>
                <a:lvl7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7pPr>
                <a:lvl8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8pPr>
                <a:lvl9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9pPr>
              </a:lstStyle>
              <a:p>
                <a:pPr>
                  <a:lnSpc>
                    <a:spcPct val="70000"/>
                  </a:lnSpc>
                </a:pPr>
                <a:r>
                  <a:rPr lang="zh-CN" altLang="en-US" b="0" u="none">
                    <a:latin typeface="Times New Roman" pitchFamily="18" charset="0"/>
                  </a:rPr>
                  <a:t>累积贡献率	</a:t>
                </a:r>
                <a:r>
                  <a:rPr lang="en-US" altLang="zh-CN" b="0" u="none"/>
                  <a:t>65.56%	81.29%</a:t>
                </a:r>
              </a:p>
            </p:txBody>
          </p:sp>
          <p:sp>
            <p:nvSpPr>
              <p:cNvPr id="112649" name="Text Box 9"/>
              <p:cNvSpPr txBox="1">
                <a:spLocks noChangeArrowheads="1"/>
              </p:cNvSpPr>
              <p:nvPr/>
            </p:nvSpPr>
            <p:spPr bwMode="auto">
              <a:xfrm>
                <a:off x="0" y="334"/>
                <a:ext cx="3408" cy="166"/>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048000" algn="ctr"/>
                    <a:tab pos="4381500" algn="ctr"/>
                  </a:tabLst>
                  <a:defRPr>
                    <a:solidFill>
                      <a:schemeClr val="tx1"/>
                    </a:solidFill>
                    <a:latin typeface="Arial" pitchFamily="34" charset="0"/>
                    <a:ea typeface="宋体" pitchFamily="2" charset="-122"/>
                  </a:defRPr>
                </a:lvl1pPr>
                <a:lvl2pPr>
                  <a:tabLst>
                    <a:tab pos="3048000" algn="ctr"/>
                    <a:tab pos="4381500" algn="ctr"/>
                  </a:tabLst>
                  <a:defRPr>
                    <a:solidFill>
                      <a:schemeClr val="tx1"/>
                    </a:solidFill>
                    <a:latin typeface="Arial" pitchFamily="34" charset="0"/>
                    <a:ea typeface="宋体" pitchFamily="2" charset="-122"/>
                  </a:defRPr>
                </a:lvl2pPr>
                <a:lvl3pPr>
                  <a:tabLst>
                    <a:tab pos="3048000" algn="ctr"/>
                    <a:tab pos="4381500" algn="ctr"/>
                  </a:tabLst>
                  <a:defRPr>
                    <a:solidFill>
                      <a:schemeClr val="tx1"/>
                    </a:solidFill>
                    <a:latin typeface="Arial" pitchFamily="34" charset="0"/>
                    <a:ea typeface="宋体" pitchFamily="2" charset="-122"/>
                  </a:defRPr>
                </a:lvl3pPr>
                <a:lvl4pPr>
                  <a:tabLst>
                    <a:tab pos="3048000" algn="ctr"/>
                    <a:tab pos="4381500" algn="ctr"/>
                  </a:tabLst>
                  <a:defRPr>
                    <a:solidFill>
                      <a:schemeClr val="tx1"/>
                    </a:solidFill>
                    <a:latin typeface="Arial" pitchFamily="34" charset="0"/>
                    <a:ea typeface="宋体" pitchFamily="2" charset="-122"/>
                  </a:defRPr>
                </a:lvl4pPr>
                <a:lvl5pPr>
                  <a:tabLst>
                    <a:tab pos="3048000" algn="ctr"/>
                    <a:tab pos="4381500" algn="ctr"/>
                  </a:tabLst>
                  <a:defRPr>
                    <a:solidFill>
                      <a:schemeClr val="tx1"/>
                    </a:solidFill>
                    <a:latin typeface="Arial" pitchFamily="34" charset="0"/>
                    <a:ea typeface="宋体" pitchFamily="2" charset="-122"/>
                  </a:defRPr>
                </a:lvl5pPr>
                <a:lvl6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6pPr>
                <a:lvl7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7pPr>
                <a:lvl8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8pPr>
                <a:lvl9pPr fontAlgn="base">
                  <a:spcBef>
                    <a:spcPct val="0"/>
                  </a:spcBef>
                  <a:spcAft>
                    <a:spcPct val="0"/>
                  </a:spcAft>
                  <a:tabLst>
                    <a:tab pos="3048000" algn="ctr"/>
                    <a:tab pos="4381500" algn="ctr"/>
                  </a:tabLst>
                  <a:defRPr>
                    <a:solidFill>
                      <a:schemeClr val="tx1"/>
                    </a:solidFill>
                    <a:latin typeface="Arial" pitchFamily="34" charset="0"/>
                    <a:ea typeface="宋体" pitchFamily="2" charset="-122"/>
                  </a:defRPr>
                </a:lvl9pPr>
              </a:lstStyle>
              <a:p>
                <a:pPr>
                  <a:lnSpc>
                    <a:spcPct val="70000"/>
                  </a:lnSpc>
                </a:pPr>
                <a:r>
                  <a:rPr lang="zh-CN" altLang="en-US" b="0" u="none">
                    <a:latin typeface="Times New Roman" pitchFamily="18" charset="0"/>
                  </a:rPr>
                  <a:t>与广告到达率的相关系数	</a:t>
                </a:r>
                <a:r>
                  <a:rPr lang="en-US" altLang="zh-CN" b="0" u="none"/>
                  <a:t>0.493	-0.082</a:t>
                </a:r>
                <a:endParaRPr lang="en-US" altLang="zh-CN" u="none"/>
              </a:p>
            </p:txBody>
          </p:sp>
        </p:grpSp>
        <p:sp>
          <p:nvSpPr>
            <p:cNvPr id="112650" name="Oval 10"/>
            <p:cNvSpPr>
              <a:spLocks noChangeArrowheads="1"/>
            </p:cNvSpPr>
            <p:nvPr/>
          </p:nvSpPr>
          <p:spPr bwMode="auto">
            <a:xfrm>
              <a:off x="2556" y="298"/>
              <a:ext cx="528"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2651" name="Text Box 11"/>
          <p:cNvSpPr txBox="1">
            <a:spLocks noChangeArrowheads="1"/>
          </p:cNvSpPr>
          <p:nvPr/>
        </p:nvSpPr>
        <p:spPr bwMode="auto">
          <a:xfrm>
            <a:off x="4419600" y="44958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u="none">
                <a:solidFill>
                  <a:schemeClr val="tx1"/>
                </a:solidFill>
              </a:rPr>
              <a:t>注：在显著性水平</a:t>
            </a:r>
            <a:r>
              <a:rPr lang="en-US" altLang="zh-CN" sz="1200" b="0" u="none">
                <a:solidFill>
                  <a:schemeClr val="tx1"/>
                </a:solidFill>
              </a:rPr>
              <a:t>0.05</a:t>
            </a:r>
            <a:r>
              <a:rPr lang="zh-CN" altLang="en-US" sz="1200" b="0" u="none">
                <a:solidFill>
                  <a:schemeClr val="tx1"/>
                </a:solidFill>
              </a:rPr>
              <a:t>下，第二主成分与广告到达率的相关性检验均未获通过。</a:t>
            </a:r>
          </a:p>
        </p:txBody>
      </p:sp>
      <p:sp>
        <p:nvSpPr>
          <p:cNvPr id="112652" name="Rectangle 12"/>
          <p:cNvSpPr>
            <a:spLocks noChangeArrowheads="1"/>
          </p:cNvSpPr>
          <p:nvPr/>
        </p:nvSpPr>
        <p:spPr bwMode="auto">
          <a:xfrm>
            <a:off x="685800" y="51054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spcBef>
                <a:spcPct val="20000"/>
              </a:spcBef>
              <a:buFont typeface="Wingdings" pitchFamily="2" charset="2"/>
              <a:buChar char="§"/>
            </a:pPr>
            <a:r>
              <a:rPr lang="en-US" altLang="zh-CN" sz="1800" b="0" u="none">
                <a:solidFill>
                  <a:schemeClr val="tx1"/>
                </a:solidFill>
                <a:latin typeface="Times New Roman" pitchFamily="18" charset="0"/>
              </a:rPr>
              <a:t>12</a:t>
            </a:r>
            <a:r>
              <a:rPr lang="zh-CN" altLang="en-US" sz="1800" b="0" u="none">
                <a:solidFill>
                  <a:schemeClr val="tx1"/>
                </a:solidFill>
                <a:latin typeface="Times New Roman" pitchFamily="18" charset="0"/>
              </a:rPr>
              <a:t>个创意评价彼此之间都是正相关的，即具有同增、同减的趋势，因此，可以选取第一主成分作为评估广告创意的水平因子；</a:t>
            </a:r>
          </a:p>
          <a:p>
            <a:pPr marL="261938" indent="-261938">
              <a:spcBef>
                <a:spcPct val="20000"/>
              </a:spcBef>
              <a:buFont typeface="Wingdings" pitchFamily="2" charset="2"/>
              <a:buChar char="§"/>
            </a:pPr>
            <a:r>
              <a:rPr lang="en-US" altLang="zh-CN" sz="1800" b="0" u="none">
                <a:solidFill>
                  <a:schemeClr val="tx1"/>
                </a:solidFill>
                <a:latin typeface="Times New Roman" pitchFamily="18" charset="0"/>
              </a:rPr>
              <a:t>12</a:t>
            </a:r>
            <a:r>
              <a:rPr lang="zh-CN" altLang="en-US" sz="1800" b="0" u="none">
                <a:solidFill>
                  <a:schemeClr val="tx1"/>
                </a:solidFill>
                <a:latin typeface="Times New Roman" pitchFamily="18" charset="0"/>
              </a:rPr>
              <a:t>个创意评价的第一主成分命名为</a:t>
            </a:r>
            <a:r>
              <a:rPr lang="zh-CN" altLang="en-US" sz="1800" b="0" u="none">
                <a:solidFill>
                  <a:schemeClr val="tx1"/>
                </a:solidFill>
                <a:latin typeface="Arial"/>
              </a:rPr>
              <a:t>“</a:t>
            </a:r>
            <a:r>
              <a:rPr lang="zh-CN" altLang="en-US" sz="1800" b="0" u="none">
                <a:solidFill>
                  <a:schemeClr val="tx1"/>
                </a:solidFill>
                <a:latin typeface="Times New Roman" pitchFamily="18" charset="0"/>
              </a:rPr>
              <a:t>广告创意得分</a:t>
            </a:r>
            <a:r>
              <a:rPr lang="zh-CN" altLang="en-US" sz="1800" b="0" u="none">
                <a:solidFill>
                  <a:schemeClr val="tx1"/>
                </a:solidFill>
                <a:latin typeface="Arial"/>
              </a:rPr>
              <a:t>”</a:t>
            </a:r>
            <a:r>
              <a:rPr lang="zh-CN" altLang="en-US" sz="1800" b="0" u="none">
                <a:solidFill>
                  <a:schemeClr val="tx1"/>
                </a:solidFill>
                <a:latin typeface="Times New Roman" pitchFamily="18"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主成分分析示例</a:t>
            </a:r>
            <a:r>
              <a:rPr lang="en-US" altLang="zh-CN"/>
              <a:t>(2)</a:t>
            </a:r>
          </a:p>
        </p:txBody>
      </p:sp>
      <p:sp>
        <p:nvSpPr>
          <p:cNvPr id="113667" name="Rectangle 3"/>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 </a:t>
            </a:r>
            <a:r>
              <a:rPr lang="zh-CN" sz="2000" i="1" u="none">
                <a:solidFill>
                  <a:schemeClr val="tx1"/>
                </a:solidFill>
                <a:latin typeface="Arial" pitchFamily="34" charset="0"/>
              </a:rPr>
              <a:t>第一主成分作为系统水平因子的应用</a:t>
            </a:r>
          </a:p>
          <a:p>
            <a:pPr marL="193675" indent="-193675" eaLnBrk="0" hangingPunct="0">
              <a:tabLst>
                <a:tab pos="1293813" algn="l"/>
              </a:tabLst>
            </a:pPr>
            <a:r>
              <a:rPr lang="zh-CN" sz="2000" i="1" u="none">
                <a:solidFill>
                  <a:schemeClr val="tx1"/>
                </a:solidFill>
                <a:latin typeface="Arial" pitchFamily="34" charset="0"/>
              </a:rPr>
              <a:t>- 广告创意评价的量化</a:t>
            </a:r>
          </a:p>
        </p:txBody>
      </p:sp>
      <p:sp>
        <p:nvSpPr>
          <p:cNvPr id="113668" name="Rectangle 4"/>
          <p:cNvSpPr>
            <a:spLocks noChangeArrowheads="1"/>
          </p:cNvSpPr>
          <p:nvPr/>
        </p:nvSpPr>
        <p:spPr bwMode="auto">
          <a:xfrm>
            <a:off x="685800" y="2057400"/>
            <a:ext cx="8077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spcBef>
                <a:spcPct val="20000"/>
              </a:spcBef>
              <a:buFont typeface="Wingdings" pitchFamily="2" charset="2"/>
              <a:buChar char="§"/>
              <a:tabLst>
                <a:tab pos="2095500" algn="l"/>
              </a:tabLst>
            </a:pPr>
            <a:r>
              <a:rPr lang="zh-CN" altLang="en-US" sz="1800" b="0" u="none">
                <a:solidFill>
                  <a:schemeClr val="tx1"/>
                </a:solidFill>
                <a:latin typeface="Times New Roman" pitchFamily="18" charset="0"/>
              </a:rPr>
              <a:t>由实地访问得到测试品牌的各广告创意属性的评价后，测试品牌广告创意的相对优劣</a:t>
            </a:r>
            <a:r>
              <a:rPr lang="en-US" altLang="zh-CN" sz="1800" b="0" u="none">
                <a:solidFill>
                  <a:schemeClr val="tx1"/>
                </a:solidFill>
                <a:latin typeface="Times New Roman" pitchFamily="18" charset="0"/>
              </a:rPr>
              <a:t>(</a:t>
            </a:r>
            <a:r>
              <a:rPr lang="zh-CN" altLang="en-US" sz="1800" b="0" u="none">
                <a:solidFill>
                  <a:schemeClr val="tx1"/>
                </a:solidFill>
                <a:latin typeface="Times New Roman" pitchFamily="18" charset="0"/>
              </a:rPr>
              <a:t>基于消费者认知</a:t>
            </a:r>
            <a:r>
              <a:rPr lang="en-US" altLang="zh-CN" sz="1800" b="0" u="none">
                <a:solidFill>
                  <a:schemeClr val="tx1"/>
                </a:solidFill>
                <a:latin typeface="Times New Roman" pitchFamily="18" charset="0"/>
              </a:rPr>
              <a:t>)</a:t>
            </a:r>
            <a:r>
              <a:rPr lang="zh-CN" altLang="en-US" sz="1800" b="0" u="none">
                <a:solidFill>
                  <a:schemeClr val="tx1"/>
                </a:solidFill>
                <a:latin typeface="Times New Roman" pitchFamily="18" charset="0"/>
              </a:rPr>
              <a:t>可以由下式评估：</a:t>
            </a:r>
          </a:p>
          <a:p>
            <a:pPr marL="261938" indent="-261938">
              <a:spcBef>
                <a:spcPct val="20000"/>
              </a:spcBef>
              <a:buFont typeface="Wingdings" pitchFamily="2" charset="2"/>
              <a:buNone/>
              <a:tabLst>
                <a:tab pos="2095500" algn="l"/>
              </a:tabLst>
            </a:pPr>
            <a:r>
              <a:rPr lang="zh-CN" altLang="en-US" sz="1800" b="0" u="none">
                <a:solidFill>
                  <a:schemeClr val="tx1"/>
                </a:solidFill>
                <a:latin typeface="Times New Roman" pitchFamily="18" charset="0"/>
              </a:rPr>
              <a:t>	广告创意得分 </a:t>
            </a:r>
            <a:r>
              <a:rPr lang="en-US" altLang="zh-CN" sz="1800" b="0" u="none">
                <a:solidFill>
                  <a:schemeClr val="tx1"/>
                </a:solidFill>
                <a:latin typeface="Times New Roman" pitchFamily="18" charset="0"/>
              </a:rPr>
              <a:t>=	0.093</a:t>
            </a:r>
            <a:r>
              <a:rPr lang="zh-CN" altLang="en-US" sz="1800" b="0" u="none">
                <a:solidFill>
                  <a:schemeClr val="tx1"/>
                </a:solidFill>
                <a:latin typeface="Times New Roman" pitchFamily="18" charset="0"/>
              </a:rPr>
              <a:t>（引人注目）</a:t>
            </a:r>
            <a:r>
              <a:rPr lang="en-US" altLang="zh-CN" sz="1800" b="0" u="none">
                <a:solidFill>
                  <a:schemeClr val="tx1"/>
                </a:solidFill>
                <a:latin typeface="Times New Roman" pitchFamily="18" charset="0"/>
              </a:rPr>
              <a:t>+0.110</a:t>
            </a:r>
            <a:r>
              <a:rPr lang="zh-CN" altLang="en-US" sz="1800" b="0" u="none">
                <a:solidFill>
                  <a:schemeClr val="tx1"/>
                </a:solidFill>
                <a:latin typeface="Times New Roman" pitchFamily="18" charset="0"/>
              </a:rPr>
              <a:t>（需求相关）</a:t>
            </a:r>
            <a:r>
              <a:rPr lang="en-US" altLang="zh-CN" sz="1800" b="0" u="none">
                <a:solidFill>
                  <a:schemeClr val="tx1"/>
                </a:solidFill>
                <a:latin typeface="Times New Roman" pitchFamily="18" charset="0"/>
              </a:rPr>
              <a:t>+0.113</a:t>
            </a:r>
            <a:r>
              <a:rPr lang="zh-CN" altLang="en-US" sz="1800" b="0" u="none">
                <a:solidFill>
                  <a:schemeClr val="tx1"/>
                </a:solidFill>
                <a:latin typeface="Times New Roman" pitchFamily="18" charset="0"/>
              </a:rPr>
              <a:t>（想去	试试）</a:t>
            </a:r>
            <a:r>
              <a:rPr lang="en-US" altLang="zh-CN" sz="1800" b="0" u="none">
                <a:solidFill>
                  <a:schemeClr val="tx1"/>
                </a:solidFill>
                <a:latin typeface="Times New Roman" pitchFamily="18" charset="0"/>
              </a:rPr>
              <a:t>+0.061</a:t>
            </a:r>
            <a:r>
              <a:rPr lang="zh-CN" altLang="en-US" sz="1800" b="0" u="none">
                <a:solidFill>
                  <a:schemeClr val="tx1"/>
                </a:solidFill>
                <a:latin typeface="Times New Roman" pitchFamily="18" charset="0"/>
              </a:rPr>
              <a:t>（有趣）</a:t>
            </a:r>
            <a:r>
              <a:rPr lang="en-US" altLang="zh-CN" sz="1800" b="0" u="none">
                <a:solidFill>
                  <a:schemeClr val="tx1"/>
                </a:solidFill>
                <a:latin typeface="Times New Roman" pitchFamily="18" charset="0"/>
              </a:rPr>
              <a:t>+0.111</a:t>
            </a:r>
            <a:r>
              <a:rPr lang="zh-CN" altLang="en-US" sz="1800" b="0" u="none">
                <a:solidFill>
                  <a:schemeClr val="tx1"/>
                </a:solidFill>
                <a:latin typeface="Times New Roman" pitchFamily="18" charset="0"/>
              </a:rPr>
              <a:t>（可信）</a:t>
            </a:r>
            <a:r>
              <a:rPr lang="en-US" altLang="zh-CN" sz="1800" b="0" u="none">
                <a:solidFill>
                  <a:schemeClr val="tx1"/>
                </a:solidFill>
                <a:latin typeface="Times New Roman" pitchFamily="18" charset="0"/>
              </a:rPr>
              <a:t>+0.099</a:t>
            </a:r>
            <a:r>
              <a:rPr lang="zh-CN" altLang="en-US" sz="1800" b="0" u="none">
                <a:solidFill>
                  <a:schemeClr val="tx1"/>
                </a:solidFill>
                <a:latin typeface="Times New Roman" pitchFamily="18" charset="0"/>
              </a:rPr>
              <a:t>（令人	愉快）</a:t>
            </a:r>
            <a:r>
              <a:rPr lang="en-US" altLang="zh-CN" sz="1800" b="0" u="none">
                <a:solidFill>
                  <a:schemeClr val="tx1"/>
                </a:solidFill>
                <a:latin typeface="Times New Roman" pitchFamily="18" charset="0"/>
              </a:rPr>
              <a:t>+0.107</a:t>
            </a:r>
            <a:r>
              <a:rPr lang="zh-CN" altLang="en-US" sz="1800" b="0" u="none">
                <a:solidFill>
                  <a:schemeClr val="tx1"/>
                </a:solidFill>
                <a:latin typeface="Times New Roman" pitchFamily="18" charset="0"/>
              </a:rPr>
              <a:t>（容易理解）</a:t>
            </a:r>
            <a:r>
              <a:rPr lang="en-US" altLang="zh-CN" sz="1800" b="0" u="none">
                <a:solidFill>
                  <a:schemeClr val="tx1"/>
                </a:solidFill>
                <a:latin typeface="Times New Roman" pitchFamily="18" charset="0"/>
              </a:rPr>
              <a:t>+0.108</a:t>
            </a:r>
            <a:r>
              <a:rPr lang="zh-CN" altLang="en-US" sz="1800" b="0" u="none">
                <a:solidFill>
                  <a:schemeClr val="tx1"/>
                </a:solidFill>
                <a:latin typeface="Times New Roman" pitchFamily="18" charset="0"/>
              </a:rPr>
              <a:t>（一看便知）		</a:t>
            </a:r>
            <a:r>
              <a:rPr lang="en-US" altLang="zh-CN" sz="1800" b="0" u="none">
                <a:solidFill>
                  <a:schemeClr val="tx1"/>
                </a:solidFill>
                <a:latin typeface="Times New Roman" pitchFamily="18" charset="0"/>
              </a:rPr>
              <a:t>+0.076</a:t>
            </a:r>
            <a:r>
              <a:rPr lang="zh-CN" altLang="en-US" sz="1800" b="0" u="none">
                <a:solidFill>
                  <a:schemeClr val="tx1"/>
                </a:solidFill>
                <a:latin typeface="Times New Roman" pitchFamily="18" charset="0"/>
              </a:rPr>
              <a:t>（令人兴奋）</a:t>
            </a:r>
            <a:r>
              <a:rPr lang="en-US" altLang="zh-CN" sz="1800" b="0" u="none">
                <a:solidFill>
                  <a:schemeClr val="tx1"/>
                </a:solidFill>
                <a:latin typeface="Times New Roman" pitchFamily="18" charset="0"/>
              </a:rPr>
              <a:t>+0.113</a:t>
            </a:r>
            <a:r>
              <a:rPr lang="zh-CN" altLang="en-US" sz="1800" b="0" u="none">
                <a:solidFill>
                  <a:schemeClr val="tx1"/>
                </a:solidFill>
                <a:latin typeface="Times New Roman" pitchFamily="18" charset="0"/>
              </a:rPr>
              <a:t>（有说服力）</a:t>
            </a:r>
            <a:r>
              <a:rPr lang="en-US" altLang="zh-CN" sz="1800" b="0" u="none">
                <a:solidFill>
                  <a:schemeClr val="tx1"/>
                </a:solidFill>
                <a:latin typeface="Times New Roman" pitchFamily="18" charset="0"/>
              </a:rPr>
              <a:t>+0.111</a:t>
            </a:r>
            <a:r>
              <a:rPr lang="zh-CN" altLang="en-US" sz="1800" b="0" u="none">
                <a:solidFill>
                  <a:schemeClr val="tx1"/>
                </a:solidFill>
                <a:latin typeface="Times New Roman" pitchFamily="18" charset="0"/>
              </a:rPr>
              <a:t>（适	合我）</a:t>
            </a:r>
            <a:r>
              <a:rPr lang="en-US" altLang="zh-CN" sz="1800" b="0" u="none">
                <a:solidFill>
                  <a:schemeClr val="tx1"/>
                </a:solidFill>
                <a:latin typeface="Times New Roman" pitchFamily="18" charset="0"/>
              </a:rPr>
              <a:t>+0.118</a:t>
            </a:r>
            <a:r>
              <a:rPr lang="zh-CN" altLang="en-US" sz="1800" b="0" u="none">
                <a:solidFill>
                  <a:schemeClr val="tx1"/>
                </a:solidFill>
                <a:latin typeface="Times New Roman" pitchFamily="18" charset="0"/>
              </a:rPr>
              <a:t>（印象更好）；</a:t>
            </a:r>
          </a:p>
          <a:p>
            <a:pPr marL="261938" indent="-261938">
              <a:spcBef>
                <a:spcPct val="20000"/>
              </a:spcBef>
              <a:buFont typeface="Wingdings" pitchFamily="2" charset="2"/>
              <a:buNone/>
              <a:tabLst>
                <a:tab pos="2095500" algn="l"/>
              </a:tabLst>
            </a:pPr>
            <a:r>
              <a:rPr lang="zh-CN" altLang="en-US" sz="1800" b="0" u="none">
                <a:solidFill>
                  <a:schemeClr val="tx1"/>
                </a:solidFill>
                <a:latin typeface="Times New Roman" pitchFamily="18" charset="0"/>
              </a:rPr>
              <a:t>	</a:t>
            </a:r>
            <a:r>
              <a:rPr lang="zh-CN" altLang="en-US" sz="1800" u="none">
                <a:solidFill>
                  <a:schemeClr val="tx1"/>
                </a:solidFill>
                <a:latin typeface="Times New Roman" pitchFamily="18" charset="0"/>
              </a:rPr>
              <a:t>注：</a:t>
            </a:r>
            <a:r>
              <a:rPr lang="zh-CN" altLang="en-US" sz="1800" b="0" u="none">
                <a:solidFill>
                  <a:schemeClr val="tx1"/>
                </a:solidFill>
                <a:latin typeface="Times New Roman" pitchFamily="18" charset="0"/>
              </a:rPr>
              <a:t>以上各值均为标准化值；</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聚类分析</a:t>
            </a:r>
            <a:r>
              <a:rPr lang="en-US" altLang="zh-CN"/>
              <a:t>(Cluster Analysis)</a:t>
            </a:r>
          </a:p>
        </p:txBody>
      </p:sp>
      <p:sp>
        <p:nvSpPr>
          <p:cNvPr id="114691" name="Rectangle 3"/>
          <p:cNvSpPr>
            <a:spLocks noGrp="1" noChangeArrowheads="1"/>
          </p:cNvSpPr>
          <p:nvPr>
            <p:ph type="body" idx="1"/>
          </p:nvPr>
        </p:nvSpPr>
        <p:spPr bwMode="auto">
          <a:xfrm>
            <a:off x="685800" y="990600"/>
            <a:ext cx="77724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聚类分析：</a:t>
            </a:r>
            <a:r>
              <a:rPr lang="zh-CN" altLang="en-US" b="0"/>
              <a:t>考察一组研究对象之间的相互关系，目的是将对象分为相对同质的群体；同一群内部成员彼此相似，而与其他群成员差异较大。</a:t>
            </a:r>
          </a:p>
          <a:p>
            <a:pPr>
              <a:buFont typeface="Wingdings" pitchFamily="2" charset="2"/>
              <a:buChar char="§"/>
            </a:pPr>
            <a:endParaRPr lang="zh-CN" altLang="en-US"/>
          </a:p>
          <a:p>
            <a:pPr>
              <a:buFont typeface="Wingdings" pitchFamily="2" charset="2"/>
              <a:buChar char="§"/>
            </a:pPr>
            <a:r>
              <a:rPr lang="en-US" altLang="zh-CN"/>
              <a:t>CA</a:t>
            </a:r>
            <a:r>
              <a:rPr lang="zh-CN" altLang="en-US"/>
              <a:t>的基本步骤：</a:t>
            </a:r>
            <a:endParaRPr lang="zh-CN" altLang="en-US" sz="1800" b="0"/>
          </a:p>
        </p:txBody>
      </p:sp>
      <p:grpSp>
        <p:nvGrpSpPr>
          <p:cNvPr id="114692" name="Group 4"/>
          <p:cNvGrpSpPr>
            <a:grpSpLocks/>
          </p:cNvGrpSpPr>
          <p:nvPr/>
        </p:nvGrpSpPr>
        <p:grpSpPr bwMode="auto">
          <a:xfrm>
            <a:off x="3200400" y="2819400"/>
            <a:ext cx="2514600" cy="3270250"/>
            <a:chOff x="0" y="0"/>
            <a:chExt cx="1584" cy="2060"/>
          </a:xfrm>
        </p:grpSpPr>
        <p:sp>
          <p:nvSpPr>
            <p:cNvPr id="114693" name="Text Box 5"/>
            <p:cNvSpPr txBox="1">
              <a:spLocks noChangeArrowheads="1"/>
            </p:cNvSpPr>
            <p:nvPr/>
          </p:nvSpPr>
          <p:spPr bwMode="auto">
            <a:xfrm>
              <a:off x="0" y="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明确</a:t>
              </a:r>
              <a:r>
                <a:rPr lang="en-US" altLang="zh-CN" b="0" u="none">
                  <a:solidFill>
                    <a:schemeClr val="tx1"/>
                  </a:solidFill>
                  <a:latin typeface="Arial" pitchFamily="34" charset="0"/>
                </a:rPr>
                <a:t>CA</a:t>
              </a:r>
              <a:r>
                <a:rPr lang="zh-CN" altLang="en-US" b="0" u="none">
                  <a:solidFill>
                    <a:schemeClr val="tx1"/>
                  </a:solidFill>
                  <a:latin typeface="Arial" pitchFamily="34" charset="0"/>
                </a:rPr>
                <a:t>的研究问题</a:t>
              </a:r>
            </a:p>
          </p:txBody>
        </p:sp>
        <p:sp>
          <p:nvSpPr>
            <p:cNvPr id="114694" name="Text Box 6"/>
            <p:cNvSpPr txBox="1">
              <a:spLocks noChangeArrowheads="1"/>
            </p:cNvSpPr>
            <p:nvPr/>
          </p:nvSpPr>
          <p:spPr bwMode="auto">
            <a:xfrm>
              <a:off x="0" y="109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确定群组数目</a:t>
              </a:r>
            </a:p>
          </p:txBody>
        </p:sp>
        <p:sp>
          <p:nvSpPr>
            <p:cNvPr id="114695" name="Text Box 7"/>
            <p:cNvSpPr txBox="1">
              <a:spLocks noChangeArrowheads="1"/>
            </p:cNvSpPr>
            <p:nvPr/>
          </p:nvSpPr>
          <p:spPr bwMode="auto">
            <a:xfrm>
              <a:off x="0" y="36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选择</a:t>
              </a:r>
              <a:r>
                <a:rPr lang="en-US" altLang="zh-CN" b="0" u="none">
                  <a:solidFill>
                    <a:schemeClr val="tx1"/>
                  </a:solidFill>
                  <a:latin typeface="Arial" pitchFamily="34" charset="0"/>
                </a:rPr>
                <a:t>CA</a:t>
              </a:r>
              <a:r>
                <a:rPr lang="zh-CN" altLang="en-US" b="0" u="none">
                  <a:solidFill>
                    <a:schemeClr val="tx1"/>
                  </a:solidFill>
                  <a:latin typeface="Arial" pitchFamily="34" charset="0"/>
                </a:rPr>
                <a:t>方法</a:t>
              </a:r>
            </a:p>
          </p:txBody>
        </p:sp>
        <p:sp>
          <p:nvSpPr>
            <p:cNvPr id="114696" name="Text Box 8"/>
            <p:cNvSpPr txBox="1">
              <a:spLocks noChangeArrowheads="1"/>
            </p:cNvSpPr>
            <p:nvPr/>
          </p:nvSpPr>
          <p:spPr bwMode="auto">
            <a:xfrm>
              <a:off x="0" y="72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拟定相似程度的评价指标</a:t>
              </a:r>
            </a:p>
          </p:txBody>
        </p:sp>
        <p:sp>
          <p:nvSpPr>
            <p:cNvPr id="114697" name="Text Box 9"/>
            <p:cNvSpPr txBox="1">
              <a:spLocks noChangeArrowheads="1"/>
            </p:cNvSpPr>
            <p:nvPr/>
          </p:nvSpPr>
          <p:spPr bwMode="auto">
            <a:xfrm>
              <a:off x="0" y="1842"/>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评估</a:t>
              </a:r>
              <a:r>
                <a:rPr lang="en-US" altLang="zh-CN" b="0" u="none">
                  <a:solidFill>
                    <a:schemeClr val="tx1"/>
                  </a:solidFill>
                  <a:latin typeface="Times New Roman" pitchFamily="18" charset="0"/>
                </a:rPr>
                <a:t>CA</a:t>
              </a:r>
              <a:r>
                <a:rPr lang="zh-CN" altLang="en-US" b="0" u="none">
                  <a:solidFill>
                    <a:schemeClr val="tx1"/>
                  </a:solidFill>
                  <a:latin typeface="Times New Roman" pitchFamily="18" charset="0"/>
                </a:rPr>
                <a:t>的效度</a:t>
              </a:r>
            </a:p>
          </p:txBody>
        </p:sp>
        <p:sp>
          <p:nvSpPr>
            <p:cNvPr id="114698" name="Line 10"/>
            <p:cNvSpPr>
              <a:spLocks noChangeShapeType="1"/>
            </p:cNvSpPr>
            <p:nvPr/>
          </p:nvSpPr>
          <p:spPr bwMode="auto">
            <a:xfrm>
              <a:off x="816" y="2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9" name="Line 11"/>
            <p:cNvSpPr>
              <a:spLocks noChangeShapeType="1"/>
            </p:cNvSpPr>
            <p:nvPr/>
          </p:nvSpPr>
          <p:spPr bwMode="auto">
            <a:xfrm>
              <a:off x="816" y="5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0" name="Line 12"/>
            <p:cNvSpPr>
              <a:spLocks noChangeShapeType="1"/>
            </p:cNvSpPr>
            <p:nvPr/>
          </p:nvSpPr>
          <p:spPr bwMode="auto">
            <a:xfrm>
              <a:off x="816" y="94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1" name="Line 13"/>
            <p:cNvSpPr>
              <a:spLocks noChangeShapeType="1"/>
            </p:cNvSpPr>
            <p:nvPr/>
          </p:nvSpPr>
          <p:spPr bwMode="auto">
            <a:xfrm>
              <a:off x="816" y="13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2" name="Text Box 14"/>
            <p:cNvSpPr txBox="1">
              <a:spLocks noChangeArrowheads="1"/>
            </p:cNvSpPr>
            <p:nvPr/>
          </p:nvSpPr>
          <p:spPr bwMode="auto">
            <a:xfrm>
              <a:off x="0" y="1464"/>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解释与描述群组</a:t>
              </a:r>
            </a:p>
          </p:txBody>
        </p:sp>
        <p:sp>
          <p:nvSpPr>
            <p:cNvPr id="114703" name="Line 15"/>
            <p:cNvSpPr>
              <a:spLocks noChangeShapeType="1"/>
            </p:cNvSpPr>
            <p:nvPr/>
          </p:nvSpPr>
          <p:spPr bwMode="auto">
            <a:xfrm>
              <a:off x="816" y="169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聚类分析在营销研究中的应用</a:t>
            </a:r>
          </a:p>
        </p:txBody>
      </p:sp>
      <p:sp>
        <p:nvSpPr>
          <p:cNvPr id="115715"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US" altLang="zh-CN"/>
              <a:t>CA</a:t>
            </a:r>
            <a:r>
              <a:rPr lang="zh-CN" altLang="en-US"/>
              <a:t>在营销研究中主要用于以下领域：</a:t>
            </a:r>
          </a:p>
          <a:p>
            <a:pPr lvl="1">
              <a:buFont typeface="Wingdings" pitchFamily="2" charset="2"/>
              <a:buChar char="§"/>
            </a:pPr>
            <a:r>
              <a:rPr lang="zh-CN" altLang="en-US" b="0"/>
              <a:t>市场细分：可以根据购买产品时追求的利益对消费者进行分类；</a:t>
            </a:r>
          </a:p>
          <a:p>
            <a:pPr lvl="1">
              <a:buFont typeface="Wingdings" pitchFamily="2" charset="2"/>
              <a:buChar char="§"/>
            </a:pPr>
            <a:r>
              <a:rPr lang="zh-CN" altLang="en-US" b="0"/>
              <a:t>消费者行为研究：对于用</a:t>
            </a:r>
            <a:r>
              <a:rPr lang="en-US" altLang="zh-CN" b="0"/>
              <a:t>CA</a:t>
            </a:r>
            <a:r>
              <a:rPr lang="zh-CN" altLang="en-US" b="0"/>
              <a:t>划分的同质的消费群，分别研究不同消费群的购买行为；</a:t>
            </a:r>
          </a:p>
          <a:p>
            <a:pPr lvl="1">
              <a:buFont typeface="Wingdings" pitchFamily="2" charset="2"/>
              <a:buChar char="§"/>
            </a:pPr>
            <a:r>
              <a:rPr lang="zh-CN" altLang="en-US" b="0"/>
              <a:t>新产品开发：对市场中相互竞争的一组产品进行聚类，可以发现新产品的潜在机会；</a:t>
            </a:r>
          </a:p>
          <a:p>
            <a:pPr>
              <a:buFont typeface="Wingdings" pitchFamily="2" charset="2"/>
              <a:buChar char="§"/>
            </a:pPr>
            <a:endParaRPr lang="zh-CN" altLang="en-US" b="0"/>
          </a:p>
          <a:p>
            <a:pPr>
              <a:buFont typeface="Wingdings" pitchFamily="2" charset="2"/>
              <a:buChar char="§"/>
            </a:pPr>
            <a:r>
              <a:rPr lang="zh-CN" altLang="en-US" b="0"/>
              <a:t>具体地，适用于</a:t>
            </a:r>
            <a:r>
              <a:rPr lang="en-US" altLang="zh-CN" b="0"/>
              <a:t>CA</a:t>
            </a:r>
            <a:r>
              <a:rPr lang="zh-CN" altLang="en-US" b="0"/>
              <a:t>的</a:t>
            </a:r>
            <a:r>
              <a:rPr lang="zh-CN" altLang="en-US"/>
              <a:t>调研量表的典型形式</a:t>
            </a:r>
            <a:r>
              <a:rPr lang="en-US" altLang="zh-CN" b="0"/>
              <a:t>(</a:t>
            </a:r>
            <a:r>
              <a:rPr lang="zh-CN" altLang="en-US" b="0"/>
              <a:t>同</a:t>
            </a:r>
            <a:r>
              <a:rPr lang="en-US" altLang="zh-CN" b="0"/>
              <a:t>FA</a:t>
            </a:r>
            <a:r>
              <a:rPr lang="zh-CN" altLang="en-US" b="0"/>
              <a:t>类似</a:t>
            </a:r>
            <a:r>
              <a:rPr lang="en-US" altLang="zh-CN" b="0"/>
              <a:t>)</a:t>
            </a:r>
            <a:r>
              <a:rPr lang="zh-CN" altLang="en-US" b="0"/>
              <a:t>是：对于刻画消费者品质、产品功效、品牌形象的若干特征，尽可能细分为单一性的属性</a:t>
            </a:r>
            <a:r>
              <a:rPr lang="en-US" altLang="zh-CN" b="0"/>
              <a:t>(attribute)</a:t>
            </a:r>
            <a:r>
              <a:rPr lang="zh-CN" altLang="en-US" b="0"/>
              <a:t>描述，设置基于有序尺度的评价体系，请被访者对自身、产品、品牌给出观点。</a:t>
            </a:r>
          </a:p>
          <a:p>
            <a:pPr>
              <a:buFont typeface="Wingdings" pitchFamily="2" charset="2"/>
              <a:buChar char="§"/>
            </a:pPr>
            <a:endParaRPr lang="zh-CN" altLang="en-US" b="0"/>
          </a:p>
          <a:p>
            <a:pPr>
              <a:buFont typeface="Wingdings" pitchFamily="2" charset="2"/>
              <a:buChar char="§"/>
            </a:pPr>
            <a:r>
              <a:rPr lang="zh-CN" altLang="en-US"/>
              <a:t>拟定</a:t>
            </a:r>
            <a:r>
              <a:rPr lang="en-US" altLang="zh-CN"/>
              <a:t>CA</a:t>
            </a:r>
            <a:r>
              <a:rPr lang="zh-CN" altLang="en-US"/>
              <a:t>研究问题和注意事项：</a:t>
            </a:r>
          </a:p>
          <a:p>
            <a:pPr lvl="1">
              <a:buFont typeface="Wingdings" pitchFamily="2" charset="2"/>
              <a:buChar char="§"/>
            </a:pPr>
            <a:r>
              <a:rPr lang="zh-CN" altLang="en-US" b="0"/>
              <a:t>根据以往研究经验选择彼此间具有相似程度的变量，无关变量的选入会对聚类结果带来较大扭曲；</a:t>
            </a:r>
          </a:p>
          <a:p>
            <a:pPr lvl="1">
              <a:buFont typeface="Wingdings" pitchFamily="2" charset="2"/>
              <a:buChar char="§"/>
            </a:pPr>
            <a:r>
              <a:rPr lang="zh-CN" altLang="en-US" b="0"/>
              <a:t>最好能够排除极端样本；</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聚类分析的方法分类</a:t>
            </a:r>
          </a:p>
        </p:txBody>
      </p:sp>
      <p:sp>
        <p:nvSpPr>
          <p:cNvPr id="116739"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US" altLang="zh-CN" b="0"/>
              <a:t>CA</a:t>
            </a:r>
            <a:r>
              <a:rPr lang="zh-CN" altLang="en-US" b="0"/>
              <a:t>的方法很多，</a:t>
            </a:r>
            <a:r>
              <a:rPr lang="zh-CN" altLang="en-US"/>
              <a:t>最为常用的是分层聚类</a:t>
            </a:r>
            <a:r>
              <a:rPr lang="zh-CN" altLang="en-US" b="0"/>
              <a:t>，或称为系统聚类，依据过程可分为：</a:t>
            </a:r>
          </a:p>
          <a:p>
            <a:pPr lvl="1">
              <a:buFont typeface="Wingdings" pitchFamily="2" charset="2"/>
              <a:buChar char="§"/>
            </a:pPr>
            <a:r>
              <a:rPr lang="zh-CN" altLang="en-US" b="0"/>
              <a:t>聚合聚类</a:t>
            </a:r>
            <a:r>
              <a:rPr lang="en-US" altLang="zh-CN" b="0"/>
              <a:t>(agglomerative clustering)</a:t>
            </a:r>
            <a:r>
              <a:rPr lang="zh-CN" altLang="en-US" b="0"/>
              <a:t>：开始时每个对象单独构成一组，不同群逐步聚合在一起；聚类树状图从左向右读； </a:t>
            </a:r>
          </a:p>
          <a:p>
            <a:pPr lvl="1">
              <a:buFont typeface="Wingdings" pitchFamily="2" charset="2"/>
              <a:buChar char="§"/>
            </a:pPr>
            <a:r>
              <a:rPr lang="zh-CN" altLang="en-US" b="0"/>
              <a:t>分解聚类</a:t>
            </a:r>
            <a:r>
              <a:rPr lang="en-US" altLang="zh-CN" b="0"/>
              <a:t>(divisive clustering)</a:t>
            </a:r>
            <a:r>
              <a:rPr lang="zh-CN" altLang="en-US" b="0"/>
              <a:t>：开始时所有对象同属一组，不断分裂直至每一对象单独构成一组；聚类树状图从右向左读； </a:t>
            </a:r>
          </a:p>
          <a:p>
            <a:pPr>
              <a:buFont typeface="Wingdings" pitchFamily="2" charset="2"/>
              <a:buChar char="§"/>
            </a:pPr>
            <a:endParaRPr lang="zh-CN" altLang="en-US" b="0"/>
          </a:p>
          <a:p>
            <a:pPr>
              <a:buFont typeface="Wingdings" pitchFamily="2" charset="2"/>
              <a:buChar char="§"/>
            </a:pPr>
            <a:r>
              <a:rPr lang="zh-CN" altLang="en-US" b="0"/>
              <a:t>根据研究对象的不同，</a:t>
            </a:r>
            <a:r>
              <a:rPr lang="en-US" altLang="zh-CN" b="0"/>
              <a:t>CA</a:t>
            </a:r>
            <a:r>
              <a:rPr lang="zh-CN" altLang="en-US" b="0"/>
              <a:t>可分为</a:t>
            </a:r>
          </a:p>
          <a:p>
            <a:pPr lvl="1">
              <a:buFont typeface="Wingdings" pitchFamily="2" charset="2"/>
              <a:buChar char="§"/>
            </a:pPr>
            <a:r>
              <a:rPr lang="zh-CN" altLang="en-US"/>
              <a:t>样本聚类：</a:t>
            </a:r>
            <a:r>
              <a:rPr lang="zh-CN" altLang="en-US" b="0"/>
              <a:t>通常以对象之间的距离作为衡量相似程度的指标，经常用于消费者细分；</a:t>
            </a:r>
          </a:p>
          <a:p>
            <a:pPr lvl="1">
              <a:buFont typeface="Wingdings" pitchFamily="2" charset="2"/>
              <a:buChar char="§"/>
            </a:pPr>
            <a:r>
              <a:rPr lang="zh-CN" altLang="en-US"/>
              <a:t>变量聚类：</a:t>
            </a:r>
            <a:r>
              <a:rPr lang="zh-CN" altLang="en-US" b="0"/>
              <a:t>以对象之间的相关系数作为衡量相似程度的指标；通常，调研中的每一个属性评价语句即是一个变量；</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a:t>聚类分析结果解释和效度评估</a:t>
            </a:r>
          </a:p>
        </p:txBody>
      </p:sp>
      <p:sp>
        <p:nvSpPr>
          <p:cNvPr id="117763" name="Rectangle 3"/>
          <p:cNvSpPr>
            <a:spLocks noGrp="1" noChangeArrowheads="1"/>
          </p:cNvSpPr>
          <p:nvPr>
            <p:ph type="body" idx="1"/>
          </p:nvPr>
        </p:nvSpPr>
        <p:spPr bwMode="auto">
          <a:xfrm>
            <a:off x="685800" y="990600"/>
            <a:ext cx="7772400" cy="5181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确定群组数目：</a:t>
            </a:r>
            <a:r>
              <a:rPr lang="zh-CN" altLang="en-US" b="0"/>
              <a:t>依据是兼顾理论结果和实际需求，既有理论支持又在实际应用中可合理解释。</a:t>
            </a:r>
          </a:p>
          <a:p>
            <a:pPr>
              <a:buFont typeface="Wingdings" pitchFamily="2" charset="2"/>
              <a:buChar char="§"/>
            </a:pPr>
            <a:r>
              <a:rPr lang="zh-CN" altLang="en-US"/>
              <a:t>解释与描述群组</a:t>
            </a:r>
          </a:p>
          <a:p>
            <a:pPr lvl="1">
              <a:buFont typeface="Wingdings" pitchFamily="2" charset="2"/>
              <a:buChar char="§"/>
            </a:pPr>
            <a:r>
              <a:rPr lang="zh-CN" altLang="en-US" b="0"/>
              <a:t>对变量进行聚类，可以压缩变量的数目，类成分是每一类内变量的线形组合，可以代替原有的一组变量而不损失多少信息；</a:t>
            </a:r>
          </a:p>
          <a:p>
            <a:pPr lvl="1">
              <a:buFont typeface="Wingdings" pitchFamily="2" charset="2"/>
              <a:buChar char="§"/>
            </a:pPr>
            <a:r>
              <a:rPr lang="zh-CN" altLang="en-US" b="0"/>
              <a:t>与因子分析一样，对各群组进行解释也要兼顾理论和实际的结合；</a:t>
            </a:r>
          </a:p>
          <a:p>
            <a:pPr>
              <a:buFont typeface="Wingdings" pitchFamily="2" charset="2"/>
              <a:buChar char="§"/>
            </a:pPr>
            <a:r>
              <a:rPr lang="en-US" altLang="zh-CN"/>
              <a:t>CA</a:t>
            </a:r>
            <a:r>
              <a:rPr lang="zh-CN" altLang="en-US"/>
              <a:t>的效度评估：</a:t>
            </a:r>
          </a:p>
          <a:p>
            <a:pPr lvl="1">
              <a:buFont typeface="Wingdings" pitchFamily="2" charset="2"/>
              <a:buChar char="§"/>
            </a:pPr>
            <a:r>
              <a:rPr lang="zh-CN" altLang="en-US" b="0"/>
              <a:t>不同聚类方法的结果可能会有较大差异，实际使用中应对不同方法的各结果相互比较，以确定起稳定性。</a:t>
            </a:r>
          </a:p>
          <a:p>
            <a:pPr>
              <a:buFont typeface="Wingdings" pitchFamily="2" charset="2"/>
              <a:buChar char="§"/>
            </a:pPr>
            <a:r>
              <a:rPr lang="en-US" altLang="zh-CN"/>
              <a:t>CA</a:t>
            </a:r>
            <a:r>
              <a:rPr lang="zh-CN" altLang="en-US"/>
              <a:t>与</a:t>
            </a:r>
            <a:r>
              <a:rPr lang="en-US" altLang="zh-CN"/>
              <a:t>FA</a:t>
            </a:r>
            <a:r>
              <a:rPr lang="zh-CN" altLang="en-US"/>
              <a:t>的区别</a:t>
            </a:r>
          </a:p>
          <a:p>
            <a:pPr lvl="1">
              <a:buFont typeface="Wingdings" pitchFamily="2" charset="2"/>
              <a:buChar char="§"/>
            </a:pPr>
            <a:r>
              <a:rPr lang="zh-CN" altLang="en-US" b="0"/>
              <a:t>由于都是基于变量之间的相关系数，故变量聚类与因子分析的结果颇为相似，差别在于：类成分只是相应类内变量的线形组合，而</a:t>
            </a:r>
            <a:r>
              <a:rPr lang="en-US" altLang="zh-CN" b="0"/>
              <a:t>FA</a:t>
            </a:r>
            <a:r>
              <a:rPr lang="zh-CN" altLang="en-US" b="0"/>
              <a:t>的各因子是所有变量的线形组合；</a:t>
            </a:r>
          </a:p>
          <a:p>
            <a:pPr lvl="1">
              <a:buFont typeface="Wingdings" pitchFamily="2" charset="2"/>
              <a:buChar char="§"/>
            </a:pPr>
            <a:r>
              <a:rPr lang="zh-CN" altLang="en-US" b="0"/>
              <a:t>通常，个数相同的类成分能够解释的方差不如主成分多，故如果需要做进一步的数据处理，建议在每一类中进行</a:t>
            </a:r>
            <a:r>
              <a:rPr lang="en-US" altLang="zh-CN" b="0"/>
              <a:t>PCA</a:t>
            </a:r>
            <a:r>
              <a:rPr lang="zh-CN" altLang="en-US" b="0"/>
              <a:t>，而不直接选取类成分或</a:t>
            </a:r>
            <a:r>
              <a:rPr lang="en-US" altLang="zh-CN" b="0"/>
              <a:t>FA</a:t>
            </a:r>
            <a:r>
              <a:rPr lang="zh-CN" altLang="en-US" b="0"/>
              <a:t>中的因子。</a:t>
            </a:r>
            <a:endParaRPr lang="zh-CN" altLang="en-US"/>
          </a:p>
          <a:p>
            <a:pPr lvl="1">
              <a:buFont typeface="Wingdings" pitchFamily="2" charset="2"/>
              <a:buChar char="§"/>
            </a:pP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目录</a:t>
            </a:r>
          </a:p>
        </p:txBody>
      </p:sp>
      <p:sp>
        <p:nvSpPr>
          <p:cNvPr id="15363" name="Text Box 3"/>
          <p:cNvSpPr txBox="1">
            <a:spLocks noChangeArrowheads="1"/>
          </p:cNvSpPr>
          <p:nvPr/>
        </p:nvSpPr>
        <p:spPr bwMode="auto">
          <a:xfrm>
            <a:off x="1041400" y="1125538"/>
            <a:ext cx="6699250" cy="4740275"/>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buSzPct val="80000"/>
              <a:buFont typeface="Wingdings" pitchFamily="2" charset="2"/>
              <a:buChar char="Ø"/>
            </a:pPr>
            <a:r>
              <a:rPr lang="zh-CN" sz="2000" u="none">
                <a:solidFill>
                  <a:schemeClr val="folHlink"/>
                </a:solidFill>
              </a:rPr>
              <a:t> What ：Marketing Research 是什么？</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定义</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与营销的关系</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本质</a:t>
            </a:r>
          </a:p>
          <a:p>
            <a:pPr lvl="3">
              <a:spcBef>
                <a:spcPct val="50000"/>
              </a:spcBef>
              <a:buSzPct val="100000"/>
              <a:buFont typeface="Wingdings" pitchFamily="2" charset="2"/>
              <a:buChar char="F"/>
            </a:pPr>
            <a:r>
              <a:rPr lang="zh-CN" b="0" u="none">
                <a:solidFill>
                  <a:schemeClr val="folHlink"/>
                </a:solidFill>
                <a:sym typeface="Arial" pitchFamily="34" charset="0"/>
              </a:rPr>
              <a:t>  Marketing Research 的角度看CE的几种方法</a:t>
            </a:r>
          </a:p>
          <a:p>
            <a:pPr>
              <a:spcBef>
                <a:spcPct val="50000"/>
              </a:spcBef>
              <a:buClr>
                <a:schemeClr val="tx1"/>
              </a:buClr>
              <a:buSzPct val="80000"/>
              <a:buFont typeface="Wingdings" pitchFamily="2" charset="2"/>
              <a:buChar char="Ø"/>
            </a:pPr>
            <a:r>
              <a:rPr lang="zh-CN" sz="2000" u="none">
                <a:solidFill>
                  <a:srgbClr val="CC3300"/>
                </a:solidFill>
                <a:sym typeface="Arial" pitchFamily="34" charset="0"/>
              </a:rPr>
              <a:t> Why  </a:t>
            </a:r>
            <a:r>
              <a:rPr lang="zh-CN" sz="2000" u="none"/>
              <a:t>：为什么进行Marketing Research  ？</a:t>
            </a:r>
          </a:p>
          <a:p>
            <a:pPr>
              <a:spcBef>
                <a:spcPct val="50000"/>
              </a:spcBef>
              <a:buSzPct val="80000"/>
              <a:buFont typeface="Wingdings" pitchFamily="2" charset="2"/>
              <a:buChar char="Ø"/>
            </a:pPr>
            <a:r>
              <a:rPr lang="zh-CN" sz="2000" u="none">
                <a:solidFill>
                  <a:schemeClr val="folHlink"/>
                </a:solidFill>
              </a:rPr>
              <a:t> </a:t>
            </a:r>
            <a:r>
              <a:rPr lang="zh-CN" sz="2000" u="none">
                <a:solidFill>
                  <a:schemeClr val="folHlink"/>
                </a:solidFill>
                <a:sym typeface="Arial" pitchFamily="34" charset="0"/>
              </a:rPr>
              <a:t>How  </a:t>
            </a:r>
            <a:r>
              <a:rPr lang="zh-CN" sz="2000" u="none">
                <a:solidFill>
                  <a:schemeClr val="folHlink"/>
                </a:solidFill>
              </a:rPr>
              <a:t> :  如何进行Marketing Research  ？</a:t>
            </a:r>
            <a:r>
              <a:rPr lang="zh-CN" sz="2000" u="none">
                <a:solidFill>
                  <a:schemeClr val="folHlink"/>
                </a:solidFill>
                <a:sym typeface="Wingdings" pitchFamily="2" charset="2"/>
              </a:rPr>
              <a:t></a:t>
            </a:r>
          </a:p>
          <a:p>
            <a:pPr lvl="3">
              <a:spcBef>
                <a:spcPct val="50000"/>
              </a:spcBef>
              <a:buSzPct val="100000"/>
              <a:buFont typeface="Wingdings" pitchFamily="2" charset="2"/>
              <a:buChar char="F"/>
            </a:pPr>
            <a:r>
              <a:rPr lang="zh-CN" b="0" u="none">
                <a:solidFill>
                  <a:schemeClr val="folHlink"/>
                </a:solidFill>
              </a:rPr>
              <a:t>  Marketing Reseach 的分类 </a:t>
            </a:r>
          </a:p>
          <a:p>
            <a:pPr lvl="3">
              <a:lnSpc>
                <a:spcPct val="75000"/>
              </a:lnSpc>
              <a:spcBef>
                <a:spcPct val="50000"/>
              </a:spcBef>
              <a:buSzPct val="100000"/>
              <a:buFont typeface="Wingdings" pitchFamily="2" charset="2"/>
              <a:buChar char="F"/>
            </a:pPr>
            <a:r>
              <a:rPr lang="zh-CN" b="0" u="none">
                <a:solidFill>
                  <a:schemeClr val="folHlink"/>
                </a:solidFill>
              </a:rPr>
              <a:t>  Marketing Research 几个重要操作原则简介</a:t>
            </a:r>
          </a:p>
          <a:p>
            <a:pPr lvl="4">
              <a:lnSpc>
                <a:spcPct val="75000"/>
              </a:lnSpc>
              <a:spcBef>
                <a:spcPct val="50000"/>
              </a:spcBef>
              <a:buSzPct val="100000"/>
              <a:buFont typeface="Wingdings" pitchFamily="2" charset="2"/>
              <a:buChar char="ü"/>
            </a:pPr>
            <a:r>
              <a:rPr lang="zh-CN" b="0" u="none">
                <a:solidFill>
                  <a:schemeClr val="folHlink"/>
                </a:solidFill>
              </a:rPr>
              <a:t> 抽样原则</a:t>
            </a:r>
          </a:p>
          <a:p>
            <a:pPr lvl="4">
              <a:lnSpc>
                <a:spcPct val="75000"/>
              </a:lnSpc>
              <a:spcBef>
                <a:spcPct val="50000"/>
              </a:spcBef>
              <a:buSzPct val="100000"/>
              <a:buFont typeface="Wingdings" pitchFamily="2" charset="2"/>
              <a:buChar char="ü"/>
            </a:pPr>
            <a:r>
              <a:rPr lang="zh-CN" b="0" u="none">
                <a:solidFill>
                  <a:schemeClr val="folHlink"/>
                </a:solidFill>
              </a:rPr>
              <a:t> 定性大纲设计基本原则</a:t>
            </a:r>
          </a:p>
          <a:p>
            <a:pPr lvl="4">
              <a:lnSpc>
                <a:spcPct val="75000"/>
              </a:lnSpc>
              <a:spcBef>
                <a:spcPct val="50000"/>
              </a:spcBef>
              <a:buSzPct val="100000"/>
              <a:buFont typeface="Wingdings" pitchFamily="2" charset="2"/>
              <a:buChar char="ü"/>
            </a:pPr>
            <a:r>
              <a:rPr lang="zh-CN" b="0" u="none">
                <a:solidFill>
                  <a:schemeClr val="folHlink"/>
                </a:solidFill>
              </a:rPr>
              <a:t> 定量问卷设计基本原则 </a:t>
            </a:r>
          </a:p>
          <a:p>
            <a:pPr lvl="4">
              <a:lnSpc>
                <a:spcPct val="75000"/>
              </a:lnSpc>
              <a:spcBef>
                <a:spcPct val="50000"/>
              </a:spcBef>
              <a:buSzPct val="100000"/>
              <a:buFont typeface="Wingdings" pitchFamily="2" charset="2"/>
              <a:buChar char="ü"/>
            </a:pPr>
            <a:r>
              <a:rPr lang="zh-CN" b="0" u="none">
                <a:solidFill>
                  <a:schemeClr val="folHlink"/>
                </a:solidFill>
              </a:rPr>
              <a:t> 数据分析：多元统计&amp; 数据挖掘基本方法</a:t>
            </a:r>
          </a:p>
          <a:p>
            <a:pPr lvl="3">
              <a:lnSpc>
                <a:spcPct val="75000"/>
              </a:lnSpc>
              <a:spcBef>
                <a:spcPct val="50000"/>
              </a:spcBef>
              <a:buSzPct val="100000"/>
              <a:buFont typeface="Wingdings" pitchFamily="2" charset="2"/>
              <a:buChar char="F"/>
            </a:pPr>
            <a:r>
              <a:rPr lang="zh-CN" b="0" u="none">
                <a:solidFill>
                  <a:schemeClr val="folHlink"/>
                </a:solidFill>
              </a:rPr>
              <a:t>  Consumer  Insight  基本理论框架</a:t>
            </a:r>
          </a:p>
        </p:txBody>
      </p:sp>
    </p:spTree>
  </p:cSld>
  <p:clrMapOvr>
    <a:masterClrMapping/>
  </p:clrMapOvr>
  <p:transition>
    <p:cover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聚类分析示例</a:t>
            </a:r>
          </a:p>
        </p:txBody>
      </p:sp>
      <p:sp>
        <p:nvSpPr>
          <p:cNvPr id="118787" name="Rectangle 3"/>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 </a:t>
            </a:r>
            <a:r>
              <a:rPr lang="zh-CN" sz="2000" i="1" u="none">
                <a:solidFill>
                  <a:schemeClr val="tx1"/>
                </a:solidFill>
                <a:latin typeface="Arial" pitchFamily="34" charset="0"/>
              </a:rPr>
              <a:t>聚类分析(样本聚类)</a:t>
            </a:r>
          </a:p>
          <a:p>
            <a:pPr marL="193675" indent="-193675" eaLnBrk="0" hangingPunct="0">
              <a:tabLst>
                <a:tab pos="1293813" algn="l"/>
              </a:tabLst>
            </a:pPr>
            <a:r>
              <a:rPr lang="zh-CN" sz="2000" i="1" u="none">
                <a:solidFill>
                  <a:schemeClr val="tx1"/>
                </a:solidFill>
                <a:latin typeface="Arial" pitchFamily="34" charset="0"/>
              </a:rPr>
              <a:t>- 基于对网络经营场所服务项目的兴趣程度进行消费者细分</a:t>
            </a:r>
          </a:p>
        </p:txBody>
      </p:sp>
      <p:grpSp>
        <p:nvGrpSpPr>
          <p:cNvPr id="118788" name="Group 4"/>
          <p:cNvGrpSpPr>
            <a:grpSpLocks/>
          </p:cNvGrpSpPr>
          <p:nvPr/>
        </p:nvGrpSpPr>
        <p:grpSpPr bwMode="auto">
          <a:xfrm>
            <a:off x="1025525" y="1574800"/>
            <a:ext cx="7966075" cy="3683000"/>
            <a:chOff x="0" y="0"/>
            <a:chExt cx="5018" cy="2320"/>
          </a:xfrm>
        </p:grpSpPr>
        <p:graphicFrame>
          <p:nvGraphicFramePr>
            <p:cNvPr id="118789" name="Object 5"/>
            <p:cNvGraphicFramePr>
              <a:graphicFrameLocks noChangeAspect="1"/>
            </p:cNvGraphicFramePr>
            <p:nvPr/>
          </p:nvGraphicFramePr>
          <p:xfrm>
            <a:off x="0" y="0"/>
            <a:ext cx="2090" cy="2320"/>
          </p:xfrm>
          <a:graphic>
            <a:graphicData uri="http://schemas.openxmlformats.org/presentationml/2006/ole">
              <mc:AlternateContent xmlns:mc="http://schemas.openxmlformats.org/markup-compatibility/2006">
                <mc:Choice xmlns:v="urn:schemas-microsoft-com:vml" Requires="v">
                  <p:oleObj spid="_x0000_s118804" r:id="rId3" imgW="5011200" imgH="3483000" progId="MSGraph.Chart.8">
                    <p:embed/>
                  </p:oleObj>
                </mc:Choice>
                <mc:Fallback>
                  <p:oleObj r:id="rId3" imgW="5011200" imgH="3483000" progId="MSGraph.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90" cy="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0" name="Text Box 6"/>
            <p:cNvSpPr txBox="1">
              <a:spLocks noChangeArrowheads="1"/>
            </p:cNvSpPr>
            <p:nvPr/>
          </p:nvSpPr>
          <p:spPr bwMode="auto">
            <a:xfrm>
              <a:off x="436" y="910"/>
              <a:ext cx="432"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zh-CN" u="none">
                  <a:solidFill>
                    <a:schemeClr val="tx2"/>
                  </a:solidFill>
                  <a:latin typeface="Arial" pitchFamily="34" charset="0"/>
                </a:rPr>
                <a:t>66%</a:t>
              </a:r>
            </a:p>
          </p:txBody>
        </p:sp>
        <p:sp>
          <p:nvSpPr>
            <p:cNvPr id="118791" name="Text Box 7"/>
            <p:cNvSpPr txBox="1">
              <a:spLocks noChangeArrowheads="1"/>
            </p:cNvSpPr>
            <p:nvPr/>
          </p:nvSpPr>
          <p:spPr bwMode="auto">
            <a:xfrm>
              <a:off x="1156" y="624"/>
              <a:ext cx="432"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zh-CN" u="none">
                  <a:solidFill>
                    <a:schemeClr val="tx2"/>
                  </a:solidFill>
                  <a:latin typeface="Arial" pitchFamily="34" charset="0"/>
                </a:rPr>
                <a:t>20%</a:t>
              </a:r>
            </a:p>
          </p:txBody>
        </p:sp>
        <p:sp>
          <p:nvSpPr>
            <p:cNvPr id="118792" name="Text Box 8"/>
            <p:cNvSpPr txBox="1">
              <a:spLocks noChangeArrowheads="1"/>
            </p:cNvSpPr>
            <p:nvPr/>
          </p:nvSpPr>
          <p:spPr bwMode="auto">
            <a:xfrm>
              <a:off x="1570" y="980"/>
              <a:ext cx="432"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zh-CN" u="none">
                  <a:solidFill>
                    <a:schemeClr val="tx2"/>
                  </a:solidFill>
                  <a:latin typeface="Arial" pitchFamily="34" charset="0"/>
                </a:rPr>
                <a:t>8%</a:t>
              </a:r>
            </a:p>
          </p:txBody>
        </p:sp>
        <p:sp>
          <p:nvSpPr>
            <p:cNvPr id="118793" name="Text Box 9"/>
            <p:cNvSpPr txBox="1">
              <a:spLocks noChangeArrowheads="1"/>
            </p:cNvSpPr>
            <p:nvPr/>
          </p:nvSpPr>
          <p:spPr bwMode="auto">
            <a:xfrm>
              <a:off x="2522" y="432"/>
              <a:ext cx="2496" cy="16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marL="568325" indent="-179388">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100000"/>
                </a:spcBef>
                <a:buFont typeface="Wingdings" pitchFamily="2" charset="2"/>
                <a:buNone/>
              </a:pPr>
              <a:r>
                <a:rPr lang="zh-CN" altLang="en-US" sz="1800" i="1" u="none">
                  <a:solidFill>
                    <a:schemeClr val="tx2"/>
                  </a:solidFill>
                </a:rPr>
                <a:t>“游戏爱好族”</a:t>
              </a:r>
              <a:r>
                <a:rPr lang="en-US" altLang="zh-CN" sz="1800" i="1" u="none">
                  <a:solidFill>
                    <a:schemeClr val="tx2"/>
                  </a:solidFill>
                </a:rPr>
                <a:t>(Base=353)</a:t>
              </a:r>
            </a:p>
            <a:p>
              <a:pPr>
                <a:spcBef>
                  <a:spcPct val="100000"/>
                </a:spcBef>
                <a:buFont typeface="Wingdings" pitchFamily="2" charset="2"/>
                <a:buNone/>
              </a:pPr>
              <a:r>
                <a:rPr lang="en-US" altLang="zh-CN" sz="1800" i="1" u="none">
                  <a:solidFill>
                    <a:schemeClr val="tx2"/>
                  </a:solidFill>
                </a:rPr>
                <a:t>“</a:t>
              </a:r>
              <a:r>
                <a:rPr lang="zh-CN" altLang="en-US" sz="1800" i="1" u="none">
                  <a:solidFill>
                    <a:schemeClr val="tx2"/>
                  </a:solidFill>
                </a:rPr>
                <a:t>商务学习族” </a:t>
              </a:r>
              <a:r>
                <a:rPr lang="en-US" altLang="zh-CN" sz="1800" i="1" u="none">
                  <a:solidFill>
                    <a:schemeClr val="tx2"/>
                  </a:solidFill>
                </a:rPr>
                <a:t>(Base=74)</a:t>
              </a:r>
            </a:p>
            <a:p>
              <a:pPr>
                <a:spcBef>
                  <a:spcPct val="100000"/>
                </a:spcBef>
                <a:buFont typeface="Wingdings" pitchFamily="2" charset="2"/>
                <a:buNone/>
              </a:pPr>
              <a:r>
                <a:rPr lang="en-US" altLang="zh-CN" sz="1800" i="1" u="none">
                  <a:solidFill>
                    <a:schemeClr val="tx2"/>
                  </a:solidFill>
                </a:rPr>
                <a:t>“</a:t>
              </a:r>
              <a:r>
                <a:rPr lang="zh-CN" altLang="en-US" sz="1800" i="1" u="none">
                  <a:solidFill>
                    <a:schemeClr val="tx2"/>
                  </a:solidFill>
                </a:rPr>
                <a:t>商务休闲族” </a:t>
              </a:r>
              <a:r>
                <a:rPr lang="en-US" altLang="zh-CN" sz="1800" i="1" u="none">
                  <a:solidFill>
                    <a:schemeClr val="tx2"/>
                  </a:solidFill>
                </a:rPr>
                <a:t>(Base=145)</a:t>
              </a:r>
            </a:p>
            <a:p>
              <a:pPr>
                <a:spcBef>
                  <a:spcPct val="100000"/>
                </a:spcBef>
                <a:buFont typeface="Wingdings" pitchFamily="2" charset="2"/>
                <a:buNone/>
              </a:pPr>
              <a:r>
                <a:rPr lang="en-US" altLang="zh-CN" sz="1800" i="1" u="none">
                  <a:solidFill>
                    <a:schemeClr val="tx2"/>
                  </a:solidFill>
                </a:rPr>
                <a:t>“</a:t>
              </a:r>
              <a:r>
                <a:rPr lang="zh-CN" altLang="en-US" sz="1800" i="1" u="none">
                  <a:solidFill>
                    <a:schemeClr val="tx2"/>
                  </a:solidFill>
                </a:rPr>
                <a:t>休闲享受族” </a:t>
              </a:r>
              <a:r>
                <a:rPr lang="en-US" altLang="zh-CN" sz="1800" i="1" u="none">
                  <a:solidFill>
                    <a:schemeClr val="tx2"/>
                  </a:solidFill>
                </a:rPr>
                <a:t>(Base=37)</a:t>
              </a:r>
            </a:p>
            <a:p>
              <a:pPr>
                <a:spcBef>
                  <a:spcPct val="100000"/>
                </a:spcBef>
                <a:buFont typeface="Wingdings" pitchFamily="2" charset="2"/>
                <a:buNone/>
              </a:pPr>
              <a:r>
                <a:rPr lang="en-US" altLang="zh-CN" sz="1800" i="1" u="none">
                  <a:solidFill>
                    <a:schemeClr val="tx2"/>
                  </a:solidFill>
                </a:rPr>
                <a:t>“</a:t>
              </a:r>
              <a:r>
                <a:rPr lang="zh-CN" altLang="en-US" sz="1800" i="1" u="none">
                  <a:solidFill>
                    <a:schemeClr val="tx2"/>
                  </a:solidFill>
                </a:rPr>
                <a:t>混合需求族” </a:t>
              </a:r>
              <a:r>
                <a:rPr lang="en-US" altLang="zh-CN" sz="1800" i="1" u="none">
                  <a:solidFill>
                    <a:schemeClr val="tx2"/>
                  </a:solidFill>
                </a:rPr>
                <a:t>(Base=1191)</a:t>
              </a:r>
            </a:p>
          </p:txBody>
        </p:sp>
        <p:sp>
          <p:nvSpPr>
            <p:cNvPr id="118794" name="Line 10"/>
            <p:cNvSpPr>
              <a:spLocks noChangeShapeType="1"/>
            </p:cNvSpPr>
            <p:nvPr/>
          </p:nvSpPr>
          <p:spPr bwMode="auto">
            <a:xfrm>
              <a:off x="842" y="1938"/>
              <a:ext cx="1680" cy="0"/>
            </a:xfrm>
            <a:prstGeom prst="line">
              <a:avLst/>
            </a:prstGeom>
            <a:noFill/>
            <a:ln w="190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795" name="Line 11"/>
            <p:cNvSpPr>
              <a:spLocks noChangeShapeType="1"/>
            </p:cNvSpPr>
            <p:nvPr/>
          </p:nvSpPr>
          <p:spPr bwMode="auto">
            <a:xfrm>
              <a:off x="1370" y="556"/>
              <a:ext cx="1152" cy="0"/>
            </a:xfrm>
            <a:prstGeom prst="line">
              <a:avLst/>
            </a:prstGeom>
            <a:noFill/>
            <a:ln w="190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796" name="Line 12"/>
            <p:cNvSpPr>
              <a:spLocks noChangeShapeType="1"/>
            </p:cNvSpPr>
            <p:nvPr/>
          </p:nvSpPr>
          <p:spPr bwMode="auto">
            <a:xfrm rot="5400000">
              <a:off x="467" y="1565"/>
              <a:ext cx="7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797" name="Line 13"/>
            <p:cNvSpPr>
              <a:spLocks noChangeShapeType="1"/>
            </p:cNvSpPr>
            <p:nvPr/>
          </p:nvSpPr>
          <p:spPr bwMode="auto">
            <a:xfrm>
              <a:off x="1946" y="902"/>
              <a:ext cx="576" cy="0"/>
            </a:xfrm>
            <a:prstGeom prst="line">
              <a:avLst/>
            </a:prstGeom>
            <a:noFill/>
            <a:ln w="190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798" name="Line 14"/>
            <p:cNvSpPr>
              <a:spLocks noChangeShapeType="1"/>
            </p:cNvSpPr>
            <p:nvPr/>
          </p:nvSpPr>
          <p:spPr bwMode="auto">
            <a:xfrm rot="900000">
              <a:off x="1956" y="1142"/>
              <a:ext cx="576" cy="0"/>
            </a:xfrm>
            <a:prstGeom prst="line">
              <a:avLst/>
            </a:prstGeom>
            <a:noFill/>
            <a:ln w="190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799" name="Line 15"/>
            <p:cNvSpPr>
              <a:spLocks noChangeShapeType="1"/>
            </p:cNvSpPr>
            <p:nvPr/>
          </p:nvSpPr>
          <p:spPr bwMode="auto">
            <a:xfrm rot="1500000">
              <a:off x="1784" y="1366"/>
              <a:ext cx="776" cy="0"/>
            </a:xfrm>
            <a:prstGeom prst="line">
              <a:avLst/>
            </a:prstGeom>
            <a:noFill/>
            <a:ln w="1905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8800" name="Text Box 16"/>
            <p:cNvSpPr txBox="1">
              <a:spLocks noChangeArrowheads="1"/>
            </p:cNvSpPr>
            <p:nvPr/>
          </p:nvSpPr>
          <p:spPr bwMode="auto">
            <a:xfrm>
              <a:off x="2052" y="740"/>
              <a:ext cx="432"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zh-CN" u="none">
                  <a:solidFill>
                    <a:schemeClr val="tx2"/>
                  </a:solidFill>
                  <a:latin typeface="Arial" pitchFamily="34" charset="0"/>
                </a:rPr>
                <a:t>4%</a:t>
              </a:r>
            </a:p>
          </p:txBody>
        </p:sp>
        <p:sp>
          <p:nvSpPr>
            <p:cNvPr id="118801" name="Text Box 17"/>
            <p:cNvSpPr txBox="1">
              <a:spLocks noChangeArrowheads="1"/>
            </p:cNvSpPr>
            <p:nvPr/>
          </p:nvSpPr>
          <p:spPr bwMode="auto">
            <a:xfrm>
              <a:off x="2052" y="1384"/>
              <a:ext cx="432"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zh-CN" u="none">
                  <a:solidFill>
                    <a:schemeClr val="tx2"/>
                  </a:solidFill>
                  <a:latin typeface="Arial" pitchFamily="34" charset="0"/>
                </a:rPr>
                <a:t>2%</a:t>
              </a:r>
            </a:p>
          </p:txBody>
        </p:sp>
      </p:grpSp>
      <p:sp>
        <p:nvSpPr>
          <p:cNvPr id="118802" name="Text Box 18"/>
          <p:cNvSpPr txBox="1">
            <a:spLocks noChangeArrowheads="1"/>
          </p:cNvSpPr>
          <p:nvPr/>
        </p:nvSpPr>
        <p:spPr bwMode="auto">
          <a:xfrm>
            <a:off x="685800" y="4953000"/>
            <a:ext cx="8001000" cy="1371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marL="568325" indent="-179388">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buFont typeface="Wingdings" pitchFamily="2" charset="2"/>
              <a:buChar char="§"/>
            </a:pPr>
            <a:r>
              <a:rPr lang="en-US" altLang="zh-CN" sz="1800" b="0" u="none">
                <a:solidFill>
                  <a:schemeClr val="tx2"/>
                </a:solidFill>
              </a:rPr>
              <a:t>(</a:t>
            </a:r>
            <a:r>
              <a:rPr lang="zh-CN" altLang="en-US" sz="1800" b="0" u="none">
                <a:solidFill>
                  <a:schemeClr val="tx2"/>
                </a:solidFill>
              </a:rPr>
              <a:t>参阅：</a:t>
            </a:r>
            <a:r>
              <a:rPr lang="en-US" altLang="zh-CN" sz="1800" b="0" u="none">
                <a:solidFill>
                  <a:schemeClr val="tx2"/>
                </a:solidFill>
              </a:rPr>
              <a:t>55-56</a:t>
            </a:r>
            <a:r>
              <a:rPr lang="zh-CN" altLang="en-US" sz="1800" b="0" u="none">
                <a:solidFill>
                  <a:schemeClr val="tx2"/>
                </a:solidFill>
              </a:rPr>
              <a:t>页用于服务项目分类的因子分析</a:t>
            </a:r>
            <a:r>
              <a:rPr lang="en-US" altLang="zh-CN" sz="1800" b="0" u="none">
                <a:solidFill>
                  <a:schemeClr val="tx2"/>
                </a:solidFill>
              </a:rPr>
              <a:t>)</a:t>
            </a:r>
          </a:p>
          <a:p>
            <a:pPr>
              <a:spcBef>
                <a:spcPct val="20000"/>
              </a:spcBef>
              <a:buFont typeface="Wingdings" pitchFamily="2" charset="2"/>
              <a:buChar char="§"/>
            </a:pPr>
            <a:r>
              <a:rPr lang="zh-CN" altLang="en-US" sz="1800" b="0" u="none">
                <a:solidFill>
                  <a:schemeClr val="tx2"/>
                </a:solidFill>
              </a:rPr>
              <a:t>将消费者细分为若干个同质</a:t>
            </a:r>
            <a:r>
              <a:rPr lang="en-US" altLang="zh-CN" sz="1800" b="0" u="none">
                <a:solidFill>
                  <a:schemeClr val="tx2"/>
                </a:solidFill>
              </a:rPr>
              <a:t>(</a:t>
            </a:r>
            <a:r>
              <a:rPr lang="zh-CN" altLang="en-US" sz="1800" b="0" u="none">
                <a:solidFill>
                  <a:schemeClr val="tx2"/>
                </a:solidFill>
              </a:rPr>
              <a:t>具有相同特点</a:t>
            </a:r>
            <a:r>
              <a:rPr lang="en-US" altLang="zh-CN" sz="1800" b="0" u="none">
                <a:solidFill>
                  <a:schemeClr val="tx2"/>
                </a:solidFill>
              </a:rPr>
              <a:t>)</a:t>
            </a:r>
            <a:r>
              <a:rPr lang="zh-CN" altLang="en-US" sz="1800" b="0" u="none">
                <a:solidFill>
                  <a:schemeClr val="tx2"/>
                </a:solidFill>
              </a:rPr>
              <a:t>群体；</a:t>
            </a:r>
          </a:p>
          <a:p>
            <a:pPr>
              <a:spcBef>
                <a:spcPct val="20000"/>
              </a:spcBef>
              <a:buFont typeface="Wingdings" pitchFamily="2" charset="2"/>
              <a:buChar char="§"/>
            </a:pPr>
            <a:r>
              <a:rPr lang="zh-CN" altLang="en-US" sz="1800" b="0" u="none">
                <a:solidFill>
                  <a:schemeClr val="tx2"/>
                </a:solidFill>
              </a:rPr>
              <a:t>每一个群体</a:t>
            </a:r>
            <a:r>
              <a:rPr lang="en-US" altLang="zh-CN" sz="1800" b="0" u="none">
                <a:solidFill>
                  <a:schemeClr val="tx2"/>
                </a:solidFill>
              </a:rPr>
              <a:t>/</a:t>
            </a:r>
            <a:r>
              <a:rPr lang="zh-CN" altLang="en-US" sz="1800" b="0" u="none">
                <a:solidFill>
                  <a:schemeClr val="tx2"/>
                </a:solidFill>
              </a:rPr>
              <a:t>细分，对几类服务项目中的特定类别表现出明显不同于其他群体</a:t>
            </a:r>
            <a:r>
              <a:rPr lang="en-US" altLang="zh-CN" sz="1800" b="0" u="none">
                <a:solidFill>
                  <a:schemeClr val="tx2"/>
                </a:solidFill>
              </a:rPr>
              <a:t>/</a:t>
            </a:r>
            <a:r>
              <a:rPr lang="zh-CN" altLang="en-US" sz="1800" b="0" u="none">
                <a:solidFill>
                  <a:schemeClr val="tx2"/>
                </a:solidFill>
              </a:rPr>
              <a:t>细分的有倾向性的兴趣；</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对应分析</a:t>
            </a:r>
            <a:r>
              <a:rPr lang="en-US" altLang="zh-CN"/>
              <a:t>(Correspondence Analysis)</a:t>
            </a:r>
          </a:p>
        </p:txBody>
      </p:sp>
      <p:sp>
        <p:nvSpPr>
          <p:cNvPr id="119811"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t>对应分析：</a:t>
            </a:r>
            <a:r>
              <a:rPr lang="zh-CN" b="0"/>
              <a:t>是通过进行主成分分析来描述两个或多个分类变量各水平间的相关性的分析方法，是一种多维尺度分析(Multidimensional Scaling Analysis)。</a:t>
            </a:r>
          </a:p>
          <a:p>
            <a:pPr lvl="1">
              <a:buFont typeface="Wingdings" pitchFamily="2" charset="2"/>
              <a:buChar char="§"/>
            </a:pPr>
            <a:r>
              <a:rPr lang="zh-CN" b="0"/>
              <a:t>对应分析研究的变量可以是定性变量；</a:t>
            </a:r>
          </a:p>
          <a:p>
            <a:pPr lvl="1">
              <a:buFont typeface="Wingdings" pitchFamily="2" charset="2"/>
              <a:buChar char="§"/>
            </a:pPr>
            <a:r>
              <a:rPr lang="zh-CN" b="0"/>
              <a:t>对应分析是PCA的拓广，即利用PCA的降维手段，更直观的观察变量多种状态间的相互关系；</a:t>
            </a:r>
          </a:p>
          <a:p>
            <a:pPr lvl="1">
              <a:buFont typeface="Wingdings" pitchFamily="2" charset="2"/>
              <a:buChar char="§"/>
            </a:pPr>
            <a:r>
              <a:rPr lang="zh-CN" b="0"/>
              <a:t>与FA一样，对应分析只有在两变量独立性假设被拒绝后(即两变量相关)，才适合应用；</a:t>
            </a:r>
          </a:p>
          <a:p>
            <a:pPr>
              <a:buFont typeface="Wingdings" pitchFamily="2" charset="2"/>
              <a:buChar char="§"/>
            </a:pPr>
            <a:endParaRPr lang="zh-CN" b="0"/>
          </a:p>
          <a:p>
            <a:pPr>
              <a:buFont typeface="Wingdings" pitchFamily="2" charset="2"/>
              <a:buChar char="§"/>
            </a:pPr>
            <a:r>
              <a:rPr lang="zh-CN" b="0"/>
              <a:t>在营销研究中，对应分析被广泛用于研究消费者对事物的感知和偏好，如品牌形象评价、概念/产品测试、广告效果评估等。</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对应分析图</a:t>
            </a:r>
            <a:r>
              <a:rPr lang="en-US" altLang="zh-CN"/>
              <a:t>/</a:t>
            </a:r>
            <a:r>
              <a:rPr lang="zh-CN" altLang="en-US"/>
              <a:t>感知对应图</a:t>
            </a:r>
          </a:p>
        </p:txBody>
      </p:sp>
      <p:sp>
        <p:nvSpPr>
          <p:cNvPr id="120835"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对应分析处理的是行与列之间存在相关性的列联表，通过对相应单元的行与列进行标度，分类变量各水平间的相关性可以直观的用图形表现</a:t>
            </a:r>
            <a:r>
              <a:rPr lang="en-US" altLang="zh-CN" b="0">
                <a:latin typeface="Arial"/>
              </a:rPr>
              <a:t>——</a:t>
            </a:r>
            <a:r>
              <a:rPr lang="zh-CN" altLang="en-US"/>
              <a:t>对应分析图</a:t>
            </a:r>
            <a:r>
              <a:rPr lang="en-US" altLang="zh-CN"/>
              <a:t>(</a:t>
            </a:r>
            <a:r>
              <a:rPr lang="zh-CN" altLang="en-US"/>
              <a:t>感知对应图</a:t>
            </a:r>
            <a:r>
              <a:rPr lang="en-US" altLang="zh-CN"/>
              <a:t>)</a:t>
            </a:r>
            <a:r>
              <a:rPr lang="zh-CN" altLang="en-US" b="0"/>
              <a:t>，这也是对应分析受欢迎的原因之一。</a:t>
            </a:r>
          </a:p>
          <a:p>
            <a:pPr>
              <a:buFont typeface="Wingdings" pitchFamily="2" charset="2"/>
              <a:buChar char="§"/>
            </a:pPr>
            <a:endParaRPr lang="zh-CN" altLang="en-US" b="0"/>
          </a:p>
          <a:p>
            <a:pPr>
              <a:buFont typeface="Wingdings" pitchFamily="2" charset="2"/>
              <a:buChar char="§"/>
            </a:pPr>
            <a:r>
              <a:rPr lang="zh-CN" altLang="en-US" b="0"/>
              <a:t>对应分析图以列联表中行与列的接近程度解读，具体地说</a:t>
            </a:r>
            <a:r>
              <a:rPr lang="en-US" altLang="zh-CN" b="0"/>
              <a:t>(</a:t>
            </a:r>
            <a:r>
              <a:rPr lang="zh-CN" altLang="en-US" b="0"/>
              <a:t>结合下页图</a:t>
            </a:r>
            <a:r>
              <a:rPr lang="en-US" altLang="zh-CN" b="0"/>
              <a:t>)</a:t>
            </a:r>
            <a:r>
              <a:rPr lang="zh-CN" altLang="en-US" b="0"/>
              <a:t>：</a:t>
            </a:r>
          </a:p>
          <a:p>
            <a:pPr lvl="1">
              <a:buFont typeface="Wingdings" pitchFamily="2" charset="2"/>
              <a:buChar char="§"/>
            </a:pPr>
            <a:r>
              <a:rPr lang="zh-CN" altLang="en-US" b="0"/>
              <a:t>感知对应图边缘的创意特性表示只有某品类得到该评价；</a:t>
            </a:r>
          </a:p>
          <a:p>
            <a:pPr lvl="1">
              <a:buFont typeface="Wingdings" pitchFamily="2" charset="2"/>
              <a:buChar char="§"/>
            </a:pPr>
            <a:r>
              <a:rPr lang="zh-CN" altLang="en-US" b="0"/>
              <a:t>感知对应图原点附近的创意特性是所有品类都得到的相同评价；</a:t>
            </a:r>
          </a:p>
          <a:p>
            <a:pPr lvl="1">
              <a:buFont typeface="Wingdings" pitchFamily="2" charset="2"/>
              <a:buChar char="§"/>
            </a:pPr>
            <a:r>
              <a:rPr lang="zh-CN" altLang="en-US" b="0"/>
              <a:t>各创意特性在图上的距离越靠近，说明各自之间的关系越密切；</a:t>
            </a:r>
          </a:p>
          <a:p>
            <a:pPr lvl="1">
              <a:buFont typeface="Wingdings" pitchFamily="2" charset="2"/>
              <a:buChar char="§"/>
            </a:pPr>
            <a:r>
              <a:rPr lang="zh-CN" altLang="en-US" b="0"/>
              <a:t>各品类在图上的位置邻近，说明品类的创意评价极为相似；</a:t>
            </a:r>
          </a:p>
          <a:p>
            <a:pPr lvl="1">
              <a:buFont typeface="Wingdings" pitchFamily="2" charset="2"/>
              <a:buChar char="§"/>
            </a:pPr>
            <a:r>
              <a:rPr lang="zh-CN" altLang="en-US" b="0"/>
              <a:t>各品类在图上的距离遥远，说明品类的创意评价存在较大差异；</a:t>
            </a:r>
          </a:p>
          <a:p>
            <a:pPr lvl="1">
              <a:buFont typeface="Wingdings" pitchFamily="2" charset="2"/>
              <a:buChar char="§"/>
            </a:pPr>
            <a:r>
              <a:rPr lang="zh-CN" altLang="en-US" b="0"/>
              <a:t>品类与某创意特性距离邻近，说明对比其他品类，该品类的这种创意评价非常突出，是它与其他产品的区别所在；</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t>联合分析</a:t>
            </a:r>
            <a:r>
              <a:rPr lang="en-US" altLang="zh-CN"/>
              <a:t>(Conjoint Analysis)</a:t>
            </a:r>
            <a:r>
              <a:rPr lang="zh-CN" altLang="en-US"/>
              <a:t>的基本原理</a:t>
            </a:r>
            <a:r>
              <a:rPr lang="en-US" altLang="zh-CN"/>
              <a:t>(1)</a:t>
            </a:r>
          </a:p>
        </p:txBody>
      </p:sp>
      <p:sp>
        <p:nvSpPr>
          <p:cNvPr id="121859" name="Rectangle 3"/>
          <p:cNvSpPr>
            <a:spLocks noChangeArrowheads="1"/>
          </p:cNvSpPr>
          <p:nvPr/>
        </p:nvSpPr>
        <p:spPr bwMode="auto">
          <a:xfrm>
            <a:off x="762000" y="990600"/>
            <a:ext cx="8077200" cy="2058988"/>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39838" algn="l"/>
              </a:tabLst>
            </a:pPr>
            <a:r>
              <a:rPr lang="zh-CN" sz="2000" u="none">
                <a:solidFill>
                  <a:srgbClr val="FF0000"/>
                </a:solidFill>
                <a:latin typeface="Arial" pitchFamily="34" charset="0"/>
              </a:rPr>
              <a:t>联合分析 </a:t>
            </a:r>
            <a:r>
              <a:rPr lang="zh-CN" altLang="zh-CN" sz="2000" u="none">
                <a:solidFill>
                  <a:srgbClr val="FF0000"/>
                </a:solidFill>
                <a:latin typeface="Arial" pitchFamily="34" charset="0"/>
              </a:rPr>
              <a:t>- </a:t>
            </a:r>
            <a:r>
              <a:rPr lang="zh-CN" sz="2000" u="none">
                <a:solidFill>
                  <a:srgbClr val="FF0000"/>
                </a:solidFill>
                <a:latin typeface="Arial" pitchFamily="34" charset="0"/>
              </a:rPr>
              <a:t>又称交互分析，基本原理是：</a:t>
            </a:r>
            <a:endParaRPr lang="en-GB" sz="2000" u="none">
              <a:solidFill>
                <a:srgbClr val="FF0000"/>
              </a:solidFill>
              <a:latin typeface="Arial" pitchFamily="34" charset="0"/>
            </a:endParaRP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考察产品的若干关键特征，并选取具有不同特征水平的一系列特征组合对现实产品进行模拟；</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然后，让消费者根据自己的喜好对这些虚拟产品进行评价；</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基于消费者评价，采用统计方法将产品特征与特征水平的效用进行分离；</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最后对产品每一特征及特征水平的相对重要程度作出量化评价；</a:t>
            </a:r>
          </a:p>
        </p:txBody>
      </p:sp>
      <p:sp>
        <p:nvSpPr>
          <p:cNvPr id="121860" name="Rectangle 4"/>
          <p:cNvSpPr>
            <a:spLocks noChangeArrowheads="1"/>
          </p:cNvSpPr>
          <p:nvPr/>
        </p:nvSpPr>
        <p:spPr bwMode="auto">
          <a:xfrm>
            <a:off x="762000" y="3108325"/>
            <a:ext cx="8077200" cy="176847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联合分析解决的基本市场</a:t>
            </a:r>
            <a:r>
              <a:rPr lang="zh-CN" altLang="zh-CN" sz="2000" u="none">
                <a:solidFill>
                  <a:srgbClr val="FF0000"/>
                </a:solidFill>
                <a:latin typeface="Arial" pitchFamily="34" charset="0"/>
              </a:rPr>
              <a:t>(</a:t>
            </a:r>
            <a:r>
              <a:rPr lang="zh-CN" sz="2000" u="none">
                <a:solidFill>
                  <a:srgbClr val="FF0000"/>
                </a:solidFill>
                <a:latin typeface="Arial" pitchFamily="34" charset="0"/>
              </a:rPr>
              <a:t>定量</a:t>
            </a:r>
            <a:r>
              <a:rPr lang="zh-CN" altLang="zh-CN" sz="2000" u="none">
                <a:solidFill>
                  <a:srgbClr val="FF0000"/>
                </a:solidFill>
                <a:latin typeface="Arial" pitchFamily="34" charset="0"/>
              </a:rPr>
              <a:t>)</a:t>
            </a:r>
            <a:r>
              <a:rPr lang="zh-CN" sz="2000" u="none">
                <a:solidFill>
                  <a:srgbClr val="FF0000"/>
                </a:solidFill>
                <a:latin typeface="Arial" pitchFamily="34" charset="0"/>
              </a:rPr>
              <a:t>研究问题：</a:t>
            </a:r>
          </a:p>
          <a:p>
            <a:pPr marL="193675" indent="-193675" eaLnBrk="0" hangingPunct="0">
              <a:spcBef>
                <a:spcPct val="20000"/>
              </a:spcBef>
              <a:tabLst>
                <a:tab pos="1293813" algn="l"/>
              </a:tabLst>
            </a:pPr>
            <a:r>
              <a:rPr lang="zh-CN" sz="2000" u="none">
                <a:solidFill>
                  <a:srgbClr val="FFFFFF"/>
                </a:solidFill>
                <a:latin typeface="Arial" pitchFamily="34" charset="0"/>
              </a:rPr>
              <a:t>产品</a:t>
            </a:r>
            <a:r>
              <a:rPr lang="zh-CN" altLang="zh-CN" sz="2000" u="none">
                <a:solidFill>
                  <a:srgbClr val="FFFFFF"/>
                </a:solidFill>
                <a:latin typeface="Arial" pitchFamily="34" charset="0"/>
              </a:rPr>
              <a:t>/</a:t>
            </a:r>
            <a:r>
              <a:rPr lang="zh-CN" sz="2000" u="none">
                <a:solidFill>
                  <a:srgbClr val="FFFFFF"/>
                </a:solidFill>
                <a:latin typeface="Arial" pitchFamily="34" charset="0"/>
              </a:rPr>
              <a:t>服务通常拥有许多特征</a:t>
            </a:r>
            <a:r>
              <a:rPr lang="zh-CN" altLang="zh-CN" sz="2000" u="none">
                <a:solidFill>
                  <a:srgbClr val="FFFFFF"/>
                </a:solidFill>
                <a:latin typeface="Arial" pitchFamily="34" charset="0"/>
              </a:rPr>
              <a:t>(</a:t>
            </a:r>
            <a:r>
              <a:rPr lang="zh-CN" sz="2000" u="none">
                <a:solidFill>
                  <a:srgbClr val="FFFFFF"/>
                </a:solidFill>
                <a:latin typeface="Arial" pitchFamily="34" charset="0"/>
              </a:rPr>
              <a:t>如一件衣服的价格、颜色、款式、面料</a:t>
            </a:r>
            <a:r>
              <a:rPr lang="zh-CN" altLang="zh-CN" sz="2000" u="none">
                <a:solidFill>
                  <a:srgbClr val="FFFFFF"/>
                </a:solidFill>
                <a:latin typeface="Arial" pitchFamily="34" charset="0"/>
              </a:rPr>
              <a:t>),</a:t>
            </a:r>
            <a:r>
              <a:rPr lang="zh-CN" sz="2000" u="none">
                <a:solidFill>
                  <a:srgbClr val="FFFFFF"/>
                </a:solidFill>
                <a:latin typeface="Arial" pitchFamily="34" charset="0"/>
              </a:rPr>
              <a:t>那么，具有哪些特征的产品最能得到消费者的欢迎呢？具体地，</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产品</a:t>
            </a:r>
            <a:r>
              <a:rPr lang="zh-CN" altLang="zh-CN" sz="1800" u="none">
                <a:solidFill>
                  <a:srgbClr val="FFFFFF"/>
                </a:solidFill>
                <a:latin typeface="Arial" pitchFamily="34" charset="0"/>
              </a:rPr>
              <a:t>/</a:t>
            </a:r>
            <a:r>
              <a:rPr lang="zh-CN" sz="1800" u="none">
                <a:solidFill>
                  <a:srgbClr val="FFFFFF"/>
                </a:solidFill>
                <a:latin typeface="Arial" pitchFamily="34" charset="0"/>
              </a:rPr>
              <a:t>服务的不同特征对消费者的重要程度如何？</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具有哪些特征的产品</a:t>
            </a:r>
            <a:r>
              <a:rPr lang="zh-CN" altLang="zh-CN" sz="1800" u="none">
                <a:solidFill>
                  <a:srgbClr val="FFFFFF"/>
                </a:solidFill>
                <a:latin typeface="Arial" pitchFamily="34" charset="0"/>
              </a:rPr>
              <a:t>/</a:t>
            </a:r>
            <a:r>
              <a:rPr lang="zh-CN" sz="1800" u="none">
                <a:solidFill>
                  <a:srgbClr val="FFFFFF"/>
                </a:solidFill>
                <a:latin typeface="Arial" pitchFamily="34" charset="0"/>
              </a:rPr>
              <a:t>服务最能赢得消费者的满意？ </a:t>
            </a:r>
          </a:p>
        </p:txBody>
      </p:sp>
      <p:sp>
        <p:nvSpPr>
          <p:cNvPr id="121861" name="Rectangle 5"/>
          <p:cNvSpPr>
            <a:spLocks noChangeArrowheads="1"/>
          </p:cNvSpPr>
          <p:nvPr/>
        </p:nvSpPr>
        <p:spPr bwMode="auto">
          <a:xfrm>
            <a:off x="762000" y="4937125"/>
            <a:ext cx="8077200" cy="138747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与传统的对产品</a:t>
            </a:r>
            <a:r>
              <a:rPr lang="zh-CN" altLang="zh-CN" sz="2000" u="none">
                <a:solidFill>
                  <a:srgbClr val="FFFFFF"/>
                </a:solidFill>
                <a:latin typeface="Arial" pitchFamily="34" charset="0"/>
              </a:rPr>
              <a:t>/</a:t>
            </a:r>
            <a:r>
              <a:rPr lang="zh-CN" sz="2000" u="none">
                <a:solidFill>
                  <a:srgbClr val="FFFFFF"/>
                </a:solidFill>
                <a:latin typeface="Arial" pitchFamily="34" charset="0"/>
              </a:rPr>
              <a:t>服务的特征的相对重要性的评价方法相比，</a:t>
            </a:r>
            <a:r>
              <a:rPr lang="zh-CN" sz="2000" u="none">
                <a:solidFill>
                  <a:srgbClr val="FF0000"/>
                </a:solidFill>
                <a:latin typeface="Arial" pitchFamily="34" charset="0"/>
              </a:rPr>
              <a:t>联合分析的不同之处</a:t>
            </a:r>
            <a:r>
              <a:rPr lang="zh-CN" altLang="zh-CN" sz="2000" u="none">
                <a:solidFill>
                  <a:srgbClr val="FF0000"/>
                </a:solidFill>
                <a:latin typeface="Arial" pitchFamily="34" charset="0"/>
              </a:rPr>
              <a:t>(</a:t>
            </a:r>
            <a:r>
              <a:rPr lang="zh-CN" sz="2000" u="none">
                <a:solidFill>
                  <a:srgbClr val="FF0000"/>
                </a:solidFill>
                <a:latin typeface="Arial" pitchFamily="34" charset="0"/>
              </a:rPr>
              <a:t>优势</a:t>
            </a:r>
            <a:r>
              <a:rPr lang="zh-CN" altLang="zh-CN" sz="2000" u="none">
                <a:solidFill>
                  <a:srgbClr val="FF0000"/>
                </a:solidFill>
                <a:latin typeface="Arial" pitchFamily="34" charset="0"/>
              </a:rPr>
              <a:t>)</a:t>
            </a:r>
            <a:r>
              <a:rPr lang="zh-CN" sz="2000" u="none">
                <a:solidFill>
                  <a:srgbClr val="FF0000"/>
                </a:solidFill>
                <a:latin typeface="Arial" pitchFamily="34" charset="0"/>
              </a:rPr>
              <a:t>在于</a:t>
            </a:r>
            <a:r>
              <a:rPr lang="zh-CN" sz="2000" u="none">
                <a:solidFill>
                  <a:srgbClr val="FFFFFF"/>
                </a:solidFill>
                <a:latin typeface="Arial" pitchFamily="34" charset="0"/>
              </a:rPr>
              <a:t>：</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产品</a:t>
            </a:r>
            <a:r>
              <a:rPr lang="zh-CN" altLang="zh-CN" sz="1800" u="none">
                <a:solidFill>
                  <a:srgbClr val="FFFFFF"/>
                </a:solidFill>
                <a:latin typeface="Arial" pitchFamily="34" charset="0"/>
              </a:rPr>
              <a:t>/</a:t>
            </a:r>
            <a:r>
              <a:rPr lang="zh-CN" sz="1800" u="none">
                <a:solidFill>
                  <a:srgbClr val="FFFFFF"/>
                </a:solidFill>
                <a:latin typeface="Arial" pitchFamily="34" charset="0"/>
              </a:rPr>
              <a:t>服务的不同特征始终被作为一个整体</a:t>
            </a:r>
            <a:r>
              <a:rPr lang="zh-CN" altLang="zh-CN" sz="1800" u="none">
                <a:solidFill>
                  <a:srgbClr val="FFFFFF"/>
                </a:solidFill>
                <a:latin typeface="Arial" pitchFamily="34" charset="0"/>
              </a:rPr>
              <a:t>(</a:t>
            </a:r>
            <a:r>
              <a:rPr lang="zh-CN" sz="1800" u="none">
                <a:solidFill>
                  <a:srgbClr val="FFFFFF"/>
                </a:solidFill>
                <a:latin typeface="Arial" pitchFamily="34" charset="0"/>
              </a:rPr>
              <a:t>现实产品的模拟</a:t>
            </a:r>
            <a:r>
              <a:rPr lang="zh-CN" altLang="zh-CN" sz="1800" u="none">
                <a:solidFill>
                  <a:srgbClr val="FFFFFF"/>
                </a:solidFill>
                <a:latin typeface="Arial" pitchFamily="34" charset="0"/>
              </a:rPr>
              <a:t>)</a:t>
            </a:r>
            <a:r>
              <a:rPr lang="zh-CN" sz="1800" u="none">
                <a:solidFill>
                  <a:srgbClr val="FFFFFF"/>
                </a:solidFill>
                <a:latin typeface="Arial" pitchFamily="34" charset="0"/>
              </a:rPr>
              <a:t>来考察消费者的喜好，之后才通过数据处理分离出各个特征及特征水平的效能指标；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t>联合分析</a:t>
            </a:r>
            <a:r>
              <a:rPr lang="en-US" altLang="zh-CN"/>
              <a:t>(Conjoint Analysis)</a:t>
            </a:r>
            <a:r>
              <a:rPr lang="zh-CN" altLang="en-US"/>
              <a:t>的基本原理</a:t>
            </a:r>
            <a:r>
              <a:rPr lang="en-US" altLang="zh-CN"/>
              <a:t>(2)</a:t>
            </a:r>
          </a:p>
        </p:txBody>
      </p:sp>
      <p:sp>
        <p:nvSpPr>
          <p:cNvPr id="122883" name="Rectangle 3"/>
          <p:cNvSpPr>
            <a:spLocks noChangeArrowheads="1"/>
          </p:cNvSpPr>
          <p:nvPr/>
        </p:nvSpPr>
        <p:spPr bwMode="auto">
          <a:xfrm>
            <a:off x="762000" y="990600"/>
            <a:ext cx="8077200" cy="13716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39838" algn="l"/>
              </a:tabLst>
            </a:pPr>
            <a:r>
              <a:rPr lang="zh-CN" sz="2000" u="none">
                <a:solidFill>
                  <a:srgbClr val="FF0000"/>
                </a:solidFill>
                <a:latin typeface="Arial" pitchFamily="34" charset="0"/>
              </a:rPr>
              <a:t>联合分析的基本假设：</a:t>
            </a:r>
            <a:endParaRPr lang="en-GB" sz="2000" u="none">
              <a:solidFill>
                <a:srgbClr val="FF0000"/>
              </a:solidFill>
              <a:latin typeface="Arial" pitchFamily="34" charset="0"/>
            </a:endParaRP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分析对象</a:t>
            </a:r>
            <a:r>
              <a:rPr lang="zh-CN" altLang="zh-CN" sz="1800" u="none">
                <a:solidFill>
                  <a:srgbClr val="FFFFFF"/>
                </a:solidFill>
                <a:latin typeface="Arial" pitchFamily="34" charset="0"/>
              </a:rPr>
              <a:t>(</a:t>
            </a:r>
            <a:r>
              <a:rPr lang="zh-CN" sz="1800" u="none">
                <a:solidFill>
                  <a:srgbClr val="FFFFFF"/>
                </a:solidFill>
                <a:latin typeface="Arial" pitchFamily="34" charset="0"/>
              </a:rPr>
              <a:t>刺激物</a:t>
            </a:r>
            <a:r>
              <a:rPr lang="zh-CN" altLang="zh-CN" sz="1800" u="none">
                <a:solidFill>
                  <a:srgbClr val="FFFFFF"/>
                </a:solidFill>
                <a:latin typeface="Arial" pitchFamily="34" charset="0"/>
              </a:rPr>
              <a:t>)</a:t>
            </a:r>
            <a:r>
              <a:rPr lang="zh-CN" sz="1800" u="none">
                <a:solidFill>
                  <a:srgbClr val="FFFFFF"/>
                </a:solidFill>
                <a:latin typeface="Arial" pitchFamily="34" charset="0"/>
              </a:rPr>
              <a:t>，例如品牌、产品、购物中心等，是作为一组特征的组合加以评价的；</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消费者的抉择过程是理性地进行的；</a:t>
            </a:r>
          </a:p>
        </p:txBody>
      </p:sp>
      <p:sp>
        <p:nvSpPr>
          <p:cNvPr id="122884" name="Rectangle 4"/>
          <p:cNvSpPr>
            <a:spLocks noChangeArrowheads="1"/>
          </p:cNvSpPr>
          <p:nvPr/>
        </p:nvSpPr>
        <p:spPr bwMode="auto">
          <a:xfrm>
            <a:off x="762000" y="2422525"/>
            <a:ext cx="8077200" cy="268287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联合分析在市场研究中的应用：</a:t>
            </a:r>
          </a:p>
          <a:p>
            <a:pPr marL="193675" indent="-193675" eaLnBrk="0" hangingPunct="0">
              <a:spcBef>
                <a:spcPct val="20000"/>
              </a:spcBef>
              <a:tabLst>
                <a:tab pos="1293813" algn="l"/>
              </a:tabLst>
            </a:pPr>
            <a:r>
              <a:rPr lang="zh-CN" sz="2000" u="none">
                <a:solidFill>
                  <a:srgbClr val="FFFFFF"/>
                </a:solidFill>
                <a:latin typeface="Arial" pitchFamily="34" charset="0"/>
              </a:rPr>
              <a:t>除了前面提及地使用联合分析要解决的</a:t>
            </a:r>
            <a:r>
              <a:rPr lang="zh-CN" altLang="zh-CN" sz="2000" u="none">
                <a:solidFill>
                  <a:srgbClr val="FFFFFF"/>
                </a:solidFill>
                <a:latin typeface="Arial" pitchFamily="34" charset="0"/>
              </a:rPr>
              <a:t>2</a:t>
            </a:r>
            <a:r>
              <a:rPr lang="zh-CN" sz="2000" u="none">
                <a:solidFill>
                  <a:srgbClr val="FFFFFF"/>
                </a:solidFill>
                <a:latin typeface="Arial" pitchFamily="34" charset="0"/>
              </a:rPr>
              <a:t>个市场问题：</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产品</a:t>
            </a:r>
            <a:r>
              <a:rPr lang="zh-CN" altLang="zh-CN" sz="1800" u="none">
                <a:solidFill>
                  <a:srgbClr val="FFFFFF"/>
                </a:solidFill>
                <a:latin typeface="Arial" pitchFamily="34" charset="0"/>
              </a:rPr>
              <a:t>/</a:t>
            </a:r>
            <a:r>
              <a:rPr lang="zh-CN" sz="1800" u="none">
                <a:solidFill>
                  <a:srgbClr val="FFFFFF"/>
                </a:solidFill>
                <a:latin typeface="Arial" pitchFamily="34" charset="0"/>
              </a:rPr>
              <a:t>服务的不同特征对消费者的重要程度如何？</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具有哪些特征的产品</a:t>
            </a:r>
            <a:r>
              <a:rPr lang="zh-CN" altLang="zh-CN" sz="1800" u="none">
                <a:solidFill>
                  <a:srgbClr val="FFFFFF"/>
                </a:solidFill>
                <a:latin typeface="Arial" pitchFamily="34" charset="0"/>
              </a:rPr>
              <a:t>/</a:t>
            </a:r>
            <a:r>
              <a:rPr lang="zh-CN" sz="1800" u="none">
                <a:solidFill>
                  <a:srgbClr val="FFFFFF"/>
                </a:solidFill>
                <a:latin typeface="Arial" pitchFamily="34" charset="0"/>
              </a:rPr>
              <a:t>服务最能赢得消费者的满意？</a:t>
            </a:r>
          </a:p>
          <a:p>
            <a:pPr marL="193675" indent="-193675" eaLnBrk="0" hangingPunct="0">
              <a:spcBef>
                <a:spcPct val="20000"/>
              </a:spcBef>
              <a:tabLst>
                <a:tab pos="1293813" algn="l"/>
              </a:tabLst>
            </a:pPr>
            <a:r>
              <a:rPr lang="zh-CN" sz="1800" u="none">
                <a:solidFill>
                  <a:srgbClr val="FFFFFF"/>
                </a:solidFill>
                <a:latin typeface="Arial" pitchFamily="34" charset="0"/>
              </a:rPr>
              <a:t>分析中还有</a:t>
            </a:r>
            <a:r>
              <a:rPr lang="zh-CN" altLang="zh-CN" sz="1800" u="none">
                <a:solidFill>
                  <a:srgbClr val="FFFFFF"/>
                </a:solidFill>
                <a:latin typeface="Arial" pitchFamily="34" charset="0"/>
              </a:rPr>
              <a:t>1</a:t>
            </a:r>
            <a:r>
              <a:rPr lang="zh-CN" sz="1800" u="none">
                <a:solidFill>
                  <a:srgbClr val="FFFFFF"/>
                </a:solidFill>
                <a:latin typeface="Arial" pitchFamily="34" charset="0"/>
              </a:rPr>
              <a:t>个重要部分：</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根据个体不同特征水平偏好的相似度进行市场细分，即以特征的效用作为被访者聚类的依据，从而得到偏好相同的细分市场，以便进一步进行群体水平上的数据分析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t>联合分析的步骤</a:t>
            </a:r>
          </a:p>
        </p:txBody>
      </p:sp>
      <p:sp>
        <p:nvSpPr>
          <p:cNvPr id="123907" name="Rectangle 3"/>
          <p:cNvSpPr>
            <a:spLocks noChangeArrowheads="1"/>
          </p:cNvSpPr>
          <p:nvPr/>
        </p:nvSpPr>
        <p:spPr bwMode="auto">
          <a:xfrm>
            <a:off x="1330325" y="1031875"/>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确定产品特征</a:t>
            </a:r>
          </a:p>
          <a:p>
            <a:pPr algn="ctr"/>
            <a:r>
              <a:rPr lang="zh-CN" altLang="en-US" sz="2000" u="none">
                <a:solidFill>
                  <a:schemeClr val="tx1"/>
                </a:solidFill>
                <a:latin typeface="Times New Roman" pitchFamily="18" charset="0"/>
              </a:rPr>
              <a:t>与特征水平</a:t>
            </a:r>
          </a:p>
        </p:txBody>
      </p:sp>
      <p:sp>
        <p:nvSpPr>
          <p:cNvPr id="123908" name="Text Box 4"/>
          <p:cNvSpPr txBox="1">
            <a:spLocks noChangeArrowheads="1"/>
          </p:cNvSpPr>
          <p:nvPr/>
        </p:nvSpPr>
        <p:spPr bwMode="auto">
          <a:xfrm>
            <a:off x="3387725" y="1031875"/>
            <a:ext cx="5181600" cy="914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233363" indent="-233363">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q"/>
            </a:pPr>
            <a:r>
              <a:rPr lang="zh-CN" altLang="en-US" sz="1400" b="0" u="none">
                <a:ea typeface="黑体" pitchFamily="49" charset="-122"/>
              </a:rPr>
              <a:t>识别产品</a:t>
            </a:r>
            <a:r>
              <a:rPr lang="en-US" altLang="zh-CN" sz="1400" b="0" u="none">
                <a:ea typeface="黑体" pitchFamily="49" charset="-122"/>
              </a:rPr>
              <a:t>/</a:t>
            </a:r>
            <a:r>
              <a:rPr lang="zh-CN" altLang="en-US" sz="1400" b="0" u="none">
                <a:ea typeface="黑体" pitchFamily="49" charset="-122"/>
              </a:rPr>
              <a:t>服务的特征</a:t>
            </a:r>
            <a:r>
              <a:rPr lang="en-US" altLang="zh-CN" sz="1400" b="0" u="none">
                <a:ea typeface="黑体" pitchFamily="49" charset="-122"/>
              </a:rPr>
              <a:t>(</a:t>
            </a:r>
            <a:r>
              <a:rPr lang="zh-CN" altLang="en-US" sz="1400" b="0" u="none">
                <a:ea typeface="黑体" pitchFamily="49" charset="-122"/>
              </a:rPr>
              <a:t>必须是显著影响消费者购买的因素</a:t>
            </a:r>
            <a:r>
              <a:rPr lang="en-US" altLang="zh-CN" sz="1400" b="0" u="none">
                <a:ea typeface="黑体" pitchFamily="49" charset="-122"/>
              </a:rPr>
              <a:t>)</a:t>
            </a:r>
          </a:p>
          <a:p>
            <a:pPr>
              <a:buFont typeface="Wingdings" pitchFamily="2" charset="2"/>
              <a:buChar char="q"/>
            </a:pPr>
            <a:r>
              <a:rPr lang="zh-CN" altLang="en-US" sz="1400" b="0" u="none">
                <a:ea typeface="黑体" pitchFamily="49" charset="-122"/>
              </a:rPr>
              <a:t>确定这些特征的恰当的水平</a:t>
            </a:r>
            <a:r>
              <a:rPr lang="en-US" altLang="zh-CN" sz="1400" b="0" u="none">
                <a:ea typeface="黑体" pitchFamily="49" charset="-122"/>
              </a:rPr>
              <a:t>(</a:t>
            </a:r>
            <a:r>
              <a:rPr lang="zh-CN" altLang="en-US" sz="1400" b="0" u="none">
                <a:ea typeface="黑体" pitchFamily="49" charset="-122"/>
              </a:rPr>
              <a:t>参照市场主流</a:t>
            </a:r>
            <a:r>
              <a:rPr lang="en-US" altLang="zh-CN" sz="1400" b="0" u="none">
                <a:ea typeface="黑体" pitchFamily="49" charset="-122"/>
              </a:rPr>
              <a:t>)</a:t>
            </a:r>
          </a:p>
          <a:p>
            <a:pPr>
              <a:buFont typeface="Wingdings" pitchFamily="2" charset="2"/>
              <a:buChar char="q"/>
            </a:pPr>
            <a:r>
              <a:rPr lang="zh-CN" altLang="en-US" sz="1400" b="0" u="none">
                <a:ea typeface="黑体" pitchFamily="49" charset="-122"/>
              </a:rPr>
              <a:t>特征与特征水平的个数决定了分析中要估计的参数个数</a:t>
            </a:r>
          </a:p>
        </p:txBody>
      </p:sp>
      <p:sp>
        <p:nvSpPr>
          <p:cNvPr id="123909" name="Rectangle 5"/>
          <p:cNvSpPr>
            <a:spLocks noChangeArrowheads="1"/>
          </p:cNvSpPr>
          <p:nvPr/>
        </p:nvSpPr>
        <p:spPr bwMode="auto">
          <a:xfrm>
            <a:off x="1330325" y="2098675"/>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产品模拟</a:t>
            </a:r>
          </a:p>
        </p:txBody>
      </p:sp>
      <p:sp>
        <p:nvSpPr>
          <p:cNvPr id="123910" name="Text Box 6"/>
          <p:cNvSpPr txBox="1">
            <a:spLocks noChangeArrowheads="1"/>
          </p:cNvSpPr>
          <p:nvPr/>
        </p:nvSpPr>
        <p:spPr bwMode="auto">
          <a:xfrm>
            <a:off x="3387725" y="2098675"/>
            <a:ext cx="5181600" cy="914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233363" indent="-233363">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q"/>
            </a:pPr>
            <a:r>
              <a:rPr lang="zh-CN" altLang="en-US" sz="1400" b="0" u="none">
                <a:ea typeface="黑体" pitchFamily="49" charset="-122"/>
              </a:rPr>
              <a:t>联合分析将产品的所有特征与特征水平通盘考虑</a:t>
            </a:r>
          </a:p>
          <a:p>
            <a:pPr>
              <a:buFont typeface="Wingdings" pitchFamily="2" charset="2"/>
              <a:buChar char="q"/>
            </a:pPr>
            <a:r>
              <a:rPr lang="zh-CN" altLang="en-US" sz="1400" b="0" u="none">
                <a:ea typeface="黑体" pitchFamily="49" charset="-122"/>
              </a:rPr>
              <a:t>采用正交设计的方法将特征及特征水平进行组合，生成一系列虚拟产品</a:t>
            </a:r>
            <a:r>
              <a:rPr lang="en-US" altLang="zh-CN" sz="1400" b="0" u="none">
                <a:ea typeface="黑体" pitchFamily="49" charset="-122"/>
              </a:rPr>
              <a:t>(</a:t>
            </a:r>
            <a:r>
              <a:rPr lang="zh-CN" altLang="en-US" sz="1400" b="0" u="none">
                <a:ea typeface="黑体" pitchFamily="49" charset="-122"/>
              </a:rPr>
              <a:t>常用“完整轮廓法”</a:t>
            </a:r>
            <a:r>
              <a:rPr lang="en-US" altLang="zh-CN" sz="1400" b="0" u="none">
                <a:ea typeface="黑体" pitchFamily="49" charset="-122"/>
              </a:rPr>
              <a:t>)</a:t>
            </a:r>
          </a:p>
          <a:p>
            <a:pPr>
              <a:buFont typeface="Wingdings" pitchFamily="2" charset="2"/>
              <a:buChar char="q"/>
            </a:pPr>
            <a:r>
              <a:rPr lang="zh-CN" altLang="en-US" sz="1400" b="0" u="none">
                <a:ea typeface="黑体" pitchFamily="49" charset="-122"/>
              </a:rPr>
              <a:t>实际应用中，每一种虚拟产品被分别描述在一张卡片上</a:t>
            </a:r>
          </a:p>
        </p:txBody>
      </p:sp>
      <p:sp>
        <p:nvSpPr>
          <p:cNvPr id="123911" name="Rectangle 7"/>
          <p:cNvSpPr>
            <a:spLocks noChangeArrowheads="1"/>
          </p:cNvSpPr>
          <p:nvPr/>
        </p:nvSpPr>
        <p:spPr bwMode="auto">
          <a:xfrm>
            <a:off x="1330325" y="3148013"/>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数据收集</a:t>
            </a:r>
          </a:p>
        </p:txBody>
      </p:sp>
      <p:sp>
        <p:nvSpPr>
          <p:cNvPr id="123912" name="Text Box 8"/>
          <p:cNvSpPr txBox="1">
            <a:spLocks noChangeArrowheads="1"/>
          </p:cNvSpPr>
          <p:nvPr/>
        </p:nvSpPr>
        <p:spPr bwMode="auto">
          <a:xfrm>
            <a:off x="3387725" y="3148013"/>
            <a:ext cx="5181600" cy="914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233363" indent="-233363">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q"/>
            </a:pPr>
            <a:r>
              <a:rPr lang="zh-CN" altLang="en-US" sz="1400" b="0" u="none">
                <a:ea typeface="黑体" pitchFamily="49" charset="-122"/>
              </a:rPr>
              <a:t>请被访者对虚拟产品进行评价</a:t>
            </a:r>
          </a:p>
          <a:p>
            <a:pPr>
              <a:buFont typeface="Wingdings" pitchFamily="2" charset="2"/>
              <a:buChar char="q"/>
            </a:pPr>
            <a:r>
              <a:rPr lang="zh-CN" altLang="en-US" sz="1400" b="0" u="none">
                <a:ea typeface="黑体" pitchFamily="49" charset="-122"/>
              </a:rPr>
              <a:t>即，通过评分、排序等方法调查被访者对虚拟产品的喜好、购买的可能性等</a:t>
            </a:r>
            <a:r>
              <a:rPr lang="en-US" altLang="zh-CN" sz="1400" b="0" u="none">
                <a:ea typeface="黑体" pitchFamily="49" charset="-122"/>
              </a:rPr>
              <a:t>(“</a:t>
            </a:r>
            <a:r>
              <a:rPr lang="zh-CN" altLang="en-US" sz="1400" b="0" u="none">
                <a:ea typeface="黑体" pitchFamily="49" charset="-122"/>
              </a:rPr>
              <a:t>评分”比“排序”更常用</a:t>
            </a:r>
            <a:r>
              <a:rPr lang="en-US" altLang="zh-CN" sz="1400" b="0" u="none">
                <a:ea typeface="黑体" pitchFamily="49" charset="-122"/>
              </a:rPr>
              <a:t>)</a:t>
            </a:r>
          </a:p>
        </p:txBody>
      </p:sp>
      <p:sp>
        <p:nvSpPr>
          <p:cNvPr id="123913" name="Rectangle 9"/>
          <p:cNvSpPr>
            <a:spLocks noChangeArrowheads="1"/>
          </p:cNvSpPr>
          <p:nvPr/>
        </p:nvSpPr>
        <p:spPr bwMode="auto">
          <a:xfrm>
            <a:off x="1330325" y="4214813"/>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计算特征</a:t>
            </a:r>
            <a:r>
              <a:rPr lang="en-US" altLang="zh-CN" sz="2000" u="none">
                <a:solidFill>
                  <a:schemeClr val="tx1"/>
                </a:solidFill>
                <a:latin typeface="Times New Roman" pitchFamily="18" charset="0"/>
              </a:rPr>
              <a:t>/</a:t>
            </a:r>
          </a:p>
          <a:p>
            <a:pPr algn="ctr"/>
            <a:r>
              <a:rPr lang="zh-CN" altLang="en-US" sz="2000" u="none">
                <a:solidFill>
                  <a:schemeClr val="tx1"/>
                </a:solidFill>
                <a:latin typeface="Times New Roman" pitchFamily="18" charset="0"/>
              </a:rPr>
              <a:t>特征水平的效用</a:t>
            </a:r>
          </a:p>
        </p:txBody>
      </p:sp>
      <p:sp>
        <p:nvSpPr>
          <p:cNvPr id="123914" name="Text Box 10"/>
          <p:cNvSpPr txBox="1">
            <a:spLocks noChangeArrowheads="1"/>
          </p:cNvSpPr>
          <p:nvPr/>
        </p:nvSpPr>
        <p:spPr bwMode="auto">
          <a:xfrm>
            <a:off x="3387725" y="4214813"/>
            <a:ext cx="5181600" cy="914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233363" indent="-233363">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q"/>
            </a:pPr>
            <a:r>
              <a:rPr lang="zh-CN" altLang="en-US" sz="1400" b="0" u="none">
                <a:ea typeface="黑体" pitchFamily="49" charset="-122"/>
              </a:rPr>
              <a:t>从收集的信息中分离出消费者对每一特征及特征水平的偏好值，即“效用”</a:t>
            </a:r>
          </a:p>
        </p:txBody>
      </p:sp>
      <p:sp>
        <p:nvSpPr>
          <p:cNvPr id="123915" name="Rectangle 11"/>
          <p:cNvSpPr>
            <a:spLocks noChangeArrowheads="1"/>
          </p:cNvSpPr>
          <p:nvPr/>
        </p:nvSpPr>
        <p:spPr bwMode="auto">
          <a:xfrm>
            <a:off x="1330325" y="526415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市场预测</a:t>
            </a:r>
          </a:p>
        </p:txBody>
      </p:sp>
      <p:sp>
        <p:nvSpPr>
          <p:cNvPr id="123916" name="Text Box 12"/>
          <p:cNvSpPr txBox="1">
            <a:spLocks noChangeArrowheads="1"/>
          </p:cNvSpPr>
          <p:nvPr/>
        </p:nvSpPr>
        <p:spPr bwMode="auto">
          <a:xfrm>
            <a:off x="3387725" y="5264150"/>
            <a:ext cx="5181600" cy="914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233363" indent="-233363">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q"/>
            </a:pPr>
            <a:r>
              <a:rPr lang="zh-CN" altLang="en-US" sz="1400" b="0" u="none">
                <a:ea typeface="黑体" pitchFamily="49" charset="-122"/>
              </a:rPr>
              <a:t>利用效用值来预测消费者将如何在不同产品中进行选择，从而决定应该采取的措施</a:t>
            </a:r>
          </a:p>
        </p:txBody>
      </p:sp>
      <p:sp>
        <p:nvSpPr>
          <p:cNvPr id="123917" name="AutoShape 13"/>
          <p:cNvSpPr>
            <a:spLocks noChangeArrowheads="1"/>
          </p:cNvSpPr>
          <p:nvPr/>
        </p:nvSpPr>
        <p:spPr bwMode="auto">
          <a:xfrm>
            <a:off x="762000" y="1031875"/>
            <a:ext cx="400050" cy="5140325"/>
          </a:xfrm>
          <a:prstGeom prst="downArrow">
            <a:avLst>
              <a:gd name="adj1" fmla="val 31750"/>
              <a:gd name="adj2" fmla="val 280957"/>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联合分析的方法</a:t>
            </a:r>
          </a:p>
        </p:txBody>
      </p:sp>
      <p:sp>
        <p:nvSpPr>
          <p:cNvPr id="124931" name="Rectangle 3"/>
          <p:cNvSpPr>
            <a:spLocks noChangeArrowheads="1"/>
          </p:cNvSpPr>
          <p:nvPr/>
        </p:nvSpPr>
        <p:spPr bwMode="auto">
          <a:xfrm>
            <a:off x="762000" y="990600"/>
            <a:ext cx="8077200" cy="3538538"/>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chemeClr val="tx1"/>
                </a:solidFill>
                <a:latin typeface="Arial" pitchFamily="34" charset="0"/>
              </a:rPr>
              <a:t>联合分析模型：</a:t>
            </a:r>
          </a:p>
          <a:p>
            <a:pPr marL="193675" indent="-193675" eaLnBrk="0" hangingPunct="0">
              <a:spcBef>
                <a:spcPct val="20000"/>
              </a:spcBef>
              <a:tabLst>
                <a:tab pos="1293813" algn="l"/>
              </a:tabLst>
            </a:pPr>
            <a:endParaRPr lang="en-GB" sz="2000" u="none">
              <a:solidFill>
                <a:srgbClr val="669900"/>
              </a:solidFill>
              <a:latin typeface="Arial" pitchFamily="34" charset="0"/>
            </a:endParaRPr>
          </a:p>
          <a:p>
            <a:pPr marL="193675" indent="-193675" eaLnBrk="0" hangingPunct="0">
              <a:spcBef>
                <a:spcPct val="20000"/>
              </a:spcBef>
              <a:tabLst>
                <a:tab pos="1293813" algn="l"/>
              </a:tabLst>
            </a:pPr>
            <a:endParaRPr lang="en-GB" sz="2000" u="none">
              <a:solidFill>
                <a:srgbClr val="FFFFFF"/>
              </a:solidFill>
              <a:latin typeface="Arial" pitchFamily="34" charset="0"/>
            </a:endParaRPr>
          </a:p>
          <a:p>
            <a:pPr marL="193675" indent="-193675" eaLnBrk="0" hangingPunct="0">
              <a:spcBef>
                <a:spcPct val="20000"/>
              </a:spcBef>
              <a:buFontTx/>
              <a:buChar char="-"/>
              <a:tabLst>
                <a:tab pos="1293813" algn="l"/>
              </a:tabLst>
            </a:pPr>
            <a:r>
              <a:rPr lang="en-GB" sz="1800" u="none">
                <a:solidFill>
                  <a:srgbClr val="FFFFFF"/>
                </a:solidFill>
                <a:latin typeface="Arial" pitchFamily="34" charset="0"/>
              </a:rPr>
              <a:t>U(X)：</a:t>
            </a:r>
            <a:r>
              <a:rPr lang="zh-CN" sz="1800" u="none">
                <a:solidFill>
                  <a:srgbClr val="FFFFFF"/>
                </a:solidFill>
                <a:latin typeface="Arial" pitchFamily="34" charset="0"/>
              </a:rPr>
              <a:t>某一特征组合</a:t>
            </a:r>
            <a:r>
              <a:rPr lang="zh-CN" altLang="zh-CN" sz="1800" u="none">
                <a:solidFill>
                  <a:srgbClr val="FFFFFF"/>
                </a:solidFill>
                <a:latin typeface="Arial" pitchFamily="34" charset="0"/>
              </a:rPr>
              <a:t>(</a:t>
            </a:r>
            <a:r>
              <a:rPr lang="zh-CN" sz="1800" u="none">
                <a:solidFill>
                  <a:srgbClr val="FFFFFF"/>
                </a:solidFill>
                <a:latin typeface="Arial" pitchFamily="34" charset="0"/>
              </a:rPr>
              <a:t>产品选择</a:t>
            </a:r>
            <a:r>
              <a:rPr lang="zh-CN" altLang="zh-CN" sz="1800" u="none">
                <a:solidFill>
                  <a:srgbClr val="FFFFFF"/>
                </a:solidFill>
                <a:latin typeface="Arial" pitchFamily="34" charset="0"/>
              </a:rPr>
              <a:t>)</a:t>
            </a:r>
            <a:r>
              <a:rPr lang="zh-CN" sz="1800" u="none">
                <a:solidFill>
                  <a:srgbClr val="FFFFFF"/>
                </a:solidFill>
                <a:latin typeface="Arial" pitchFamily="34" charset="0"/>
              </a:rPr>
              <a:t>的总效用；</a:t>
            </a:r>
          </a:p>
          <a:p>
            <a:pPr marL="193675" indent="-193675" eaLnBrk="0" hangingPunct="0">
              <a:spcBef>
                <a:spcPct val="20000"/>
              </a:spcBef>
              <a:buFontTx/>
              <a:buChar char="-"/>
              <a:tabLst>
                <a:tab pos="1293813" algn="l"/>
              </a:tabLst>
            </a:pPr>
            <a:r>
              <a:rPr lang="en-GB" sz="1800" u="none">
                <a:solidFill>
                  <a:srgbClr val="FFFFFF"/>
                </a:solidFill>
                <a:latin typeface="Arial" pitchFamily="34" charset="0"/>
              </a:rPr>
              <a:t>a</a:t>
            </a:r>
            <a:r>
              <a:rPr lang="en-GB" sz="1800" u="none" baseline="-25000">
                <a:solidFill>
                  <a:srgbClr val="FFFFFF"/>
                </a:solidFill>
                <a:latin typeface="Arial" pitchFamily="34" charset="0"/>
              </a:rPr>
              <a:t>ij</a:t>
            </a:r>
            <a:r>
              <a:rPr lang="en-GB" sz="1800" u="none">
                <a:solidFill>
                  <a:srgbClr val="FFFFFF"/>
                </a:solidFill>
                <a:latin typeface="Arial" pitchFamily="34" charset="0"/>
              </a:rPr>
              <a:t>： </a:t>
            </a:r>
            <a:r>
              <a:rPr lang="zh-CN" sz="1800" u="none">
                <a:solidFill>
                  <a:srgbClr val="FFFFFF"/>
                </a:solidFill>
                <a:latin typeface="Arial" pitchFamily="34" charset="0"/>
              </a:rPr>
              <a:t>特征</a:t>
            </a:r>
            <a:r>
              <a:rPr lang="en-GB" sz="1800" u="none">
                <a:solidFill>
                  <a:srgbClr val="FFFFFF"/>
                </a:solidFill>
                <a:latin typeface="Arial" pitchFamily="34" charset="0"/>
              </a:rPr>
              <a:t>i</a:t>
            </a:r>
            <a:r>
              <a:rPr lang="zh-CN" sz="1800" u="none">
                <a:solidFill>
                  <a:srgbClr val="FFFFFF"/>
                </a:solidFill>
                <a:latin typeface="Arial" pitchFamily="34" charset="0"/>
              </a:rPr>
              <a:t>的第</a:t>
            </a:r>
            <a:r>
              <a:rPr lang="en-GB" sz="1800" u="none">
                <a:solidFill>
                  <a:srgbClr val="FFFFFF"/>
                </a:solidFill>
                <a:latin typeface="Arial" pitchFamily="34" charset="0"/>
              </a:rPr>
              <a:t>j</a:t>
            </a:r>
            <a:r>
              <a:rPr lang="zh-CN" sz="1800" u="none">
                <a:solidFill>
                  <a:srgbClr val="FFFFFF"/>
                </a:solidFill>
                <a:latin typeface="Arial" pitchFamily="34" charset="0"/>
              </a:rPr>
              <a:t>个水平贡献的效用；</a:t>
            </a:r>
          </a:p>
          <a:p>
            <a:pPr marL="193675" indent="-193675" eaLnBrk="0" hangingPunct="0">
              <a:spcBef>
                <a:spcPct val="20000"/>
              </a:spcBef>
              <a:buFontTx/>
              <a:buChar char="-"/>
              <a:tabLst>
                <a:tab pos="1293813" algn="l"/>
              </a:tabLst>
            </a:pPr>
            <a:r>
              <a:rPr lang="en-GB" sz="1800" u="none">
                <a:solidFill>
                  <a:srgbClr val="FFFFFF"/>
                </a:solidFill>
                <a:latin typeface="Arial" pitchFamily="34" charset="0"/>
              </a:rPr>
              <a:t>X</a:t>
            </a:r>
            <a:r>
              <a:rPr lang="en-GB" sz="1800" u="none" baseline="-25000">
                <a:solidFill>
                  <a:srgbClr val="FFFFFF"/>
                </a:solidFill>
                <a:latin typeface="Arial" pitchFamily="34" charset="0"/>
              </a:rPr>
              <a:t>ij</a:t>
            </a:r>
            <a:r>
              <a:rPr lang="en-GB" sz="1800" u="none">
                <a:solidFill>
                  <a:srgbClr val="FFFFFF"/>
                </a:solidFill>
                <a:latin typeface="Arial" pitchFamily="34" charset="0"/>
              </a:rPr>
              <a:t>：0-1</a:t>
            </a:r>
            <a:r>
              <a:rPr lang="zh-CN" sz="1800" u="none">
                <a:solidFill>
                  <a:srgbClr val="FFFFFF"/>
                </a:solidFill>
                <a:latin typeface="Arial" pitchFamily="34" charset="0"/>
              </a:rPr>
              <a:t>变量，“</a:t>
            </a:r>
            <a:r>
              <a:rPr lang="zh-CN" altLang="zh-CN" sz="1800" u="none">
                <a:solidFill>
                  <a:srgbClr val="FFFFFF"/>
                </a:solidFill>
                <a:latin typeface="Arial" pitchFamily="34" charset="0"/>
              </a:rPr>
              <a:t>1”</a:t>
            </a:r>
            <a:r>
              <a:rPr lang="zh-CN" sz="1800" u="none">
                <a:solidFill>
                  <a:srgbClr val="FFFFFF"/>
                </a:solidFill>
                <a:latin typeface="Arial" pitchFamily="34" charset="0"/>
              </a:rPr>
              <a:t>表示特征</a:t>
            </a:r>
            <a:r>
              <a:rPr lang="en-GB" sz="1800" u="none">
                <a:solidFill>
                  <a:srgbClr val="FFFFFF"/>
                </a:solidFill>
                <a:latin typeface="Arial" pitchFamily="34" charset="0"/>
              </a:rPr>
              <a:t>i</a:t>
            </a:r>
            <a:r>
              <a:rPr lang="zh-CN" sz="1800" u="none">
                <a:solidFill>
                  <a:srgbClr val="FFFFFF"/>
                </a:solidFill>
                <a:latin typeface="Arial" pitchFamily="34" charset="0"/>
              </a:rPr>
              <a:t>的第</a:t>
            </a:r>
            <a:r>
              <a:rPr lang="en-GB" sz="1800" u="none">
                <a:solidFill>
                  <a:srgbClr val="FFFFFF"/>
                </a:solidFill>
                <a:latin typeface="Arial" pitchFamily="34" charset="0"/>
              </a:rPr>
              <a:t>j</a:t>
            </a:r>
            <a:r>
              <a:rPr lang="zh-CN" sz="1800" u="none">
                <a:solidFill>
                  <a:srgbClr val="FFFFFF"/>
                </a:solidFill>
                <a:latin typeface="Arial" pitchFamily="34" charset="0"/>
              </a:rPr>
              <a:t>个水平存在，“</a:t>
            </a:r>
            <a:r>
              <a:rPr lang="zh-CN" altLang="zh-CN" sz="1800" u="none">
                <a:solidFill>
                  <a:srgbClr val="FFFFFF"/>
                </a:solidFill>
                <a:latin typeface="Arial" pitchFamily="34" charset="0"/>
              </a:rPr>
              <a:t>0”</a:t>
            </a:r>
            <a:r>
              <a:rPr lang="zh-CN" sz="1800" u="none">
                <a:solidFill>
                  <a:srgbClr val="FFFFFF"/>
                </a:solidFill>
                <a:latin typeface="Arial" pitchFamily="34" charset="0"/>
              </a:rPr>
              <a:t>表示不存在；</a:t>
            </a:r>
          </a:p>
          <a:p>
            <a:pPr marL="193675" indent="-193675" eaLnBrk="0" hangingPunct="0">
              <a:spcBef>
                <a:spcPct val="20000"/>
              </a:spcBef>
              <a:tabLst>
                <a:tab pos="1293813" algn="l"/>
              </a:tabLst>
            </a:pPr>
            <a:r>
              <a:rPr lang="zh-CN" sz="1800" u="none">
                <a:solidFill>
                  <a:srgbClr val="FFFFFF"/>
                </a:solidFill>
                <a:latin typeface="Arial" pitchFamily="34" charset="0"/>
              </a:rPr>
              <a:t>特征</a:t>
            </a:r>
            <a:r>
              <a:rPr lang="en-GB" sz="1800" u="none">
                <a:solidFill>
                  <a:srgbClr val="FFFFFF"/>
                </a:solidFill>
                <a:latin typeface="Arial" pitchFamily="34" charset="0"/>
              </a:rPr>
              <a:t>i</a:t>
            </a:r>
            <a:r>
              <a:rPr lang="zh-CN" sz="1800" u="none">
                <a:solidFill>
                  <a:srgbClr val="FFFFFF"/>
                </a:solidFill>
                <a:latin typeface="Arial" pitchFamily="34" charset="0"/>
              </a:rPr>
              <a:t>的重要性</a:t>
            </a:r>
            <a:r>
              <a:rPr lang="en-GB" sz="1800" u="none">
                <a:solidFill>
                  <a:srgbClr val="FFFFFF"/>
                </a:solidFill>
                <a:latin typeface="Arial" pitchFamily="34" charset="0"/>
              </a:rPr>
              <a:t>I</a:t>
            </a:r>
            <a:r>
              <a:rPr lang="en-GB" sz="1800" u="none" baseline="-25000">
                <a:solidFill>
                  <a:srgbClr val="FFFFFF"/>
                </a:solidFill>
                <a:latin typeface="Arial" pitchFamily="34" charset="0"/>
              </a:rPr>
              <a:t>i</a:t>
            </a:r>
            <a:r>
              <a:rPr lang="zh-CN" sz="1800" u="none">
                <a:solidFill>
                  <a:srgbClr val="FFFFFF"/>
                </a:solidFill>
                <a:latin typeface="Arial" pitchFamily="34" charset="0"/>
              </a:rPr>
              <a:t>由其效用函数的全距表示：</a:t>
            </a:r>
          </a:p>
          <a:p>
            <a:pPr marL="193675" indent="-193675" eaLnBrk="0" hangingPunct="0">
              <a:spcBef>
                <a:spcPct val="20000"/>
              </a:spcBef>
              <a:tabLst>
                <a:tab pos="1293813" algn="l"/>
              </a:tabLst>
            </a:pPr>
            <a:endParaRPr lang="zh-CN" sz="1800" u="none">
              <a:solidFill>
                <a:srgbClr val="FFFFFF"/>
              </a:solidFill>
              <a:latin typeface="Arial" pitchFamily="34" charset="0"/>
            </a:endParaRPr>
          </a:p>
          <a:p>
            <a:pPr marL="193675" indent="-193675" eaLnBrk="0" hangingPunct="0">
              <a:spcBef>
                <a:spcPct val="20000"/>
              </a:spcBef>
              <a:tabLst>
                <a:tab pos="1293813" algn="l"/>
              </a:tabLst>
            </a:pPr>
            <a:r>
              <a:rPr lang="zh-CN" sz="1800" u="none">
                <a:solidFill>
                  <a:srgbClr val="FFFFFF"/>
                </a:solidFill>
                <a:latin typeface="Arial" pitchFamily="34" charset="0"/>
              </a:rPr>
              <a:t>标准化，即可得到特征</a:t>
            </a:r>
            <a:r>
              <a:rPr lang="en-GB" sz="1800" u="none">
                <a:solidFill>
                  <a:srgbClr val="FFFFFF"/>
                </a:solidFill>
                <a:latin typeface="Arial" pitchFamily="34" charset="0"/>
              </a:rPr>
              <a:t>I</a:t>
            </a:r>
            <a:r>
              <a:rPr lang="zh-CN" sz="1800" u="none">
                <a:solidFill>
                  <a:srgbClr val="FFFFFF"/>
                </a:solidFill>
                <a:latin typeface="Arial" pitchFamily="34" charset="0"/>
              </a:rPr>
              <a:t>的相对</a:t>
            </a:r>
            <a:r>
              <a:rPr lang="zh-CN" altLang="zh-CN" sz="1800" u="none">
                <a:solidFill>
                  <a:srgbClr val="FFFFFF"/>
                </a:solidFill>
                <a:latin typeface="Arial" pitchFamily="34" charset="0"/>
              </a:rPr>
              <a:t>(</a:t>
            </a:r>
            <a:r>
              <a:rPr lang="zh-CN" sz="1800" u="none">
                <a:solidFill>
                  <a:srgbClr val="FFFFFF"/>
                </a:solidFill>
                <a:latin typeface="Arial" pitchFamily="34" charset="0"/>
              </a:rPr>
              <a:t>其它特征</a:t>
            </a:r>
            <a:r>
              <a:rPr lang="zh-CN" altLang="zh-CN" sz="1800" u="none">
                <a:solidFill>
                  <a:srgbClr val="FFFFFF"/>
                </a:solidFill>
                <a:latin typeface="Arial" pitchFamily="34" charset="0"/>
              </a:rPr>
              <a:t>)</a:t>
            </a:r>
            <a:r>
              <a:rPr lang="zh-CN" sz="1800" u="none">
                <a:solidFill>
                  <a:srgbClr val="FFFFFF"/>
                </a:solidFill>
                <a:latin typeface="Arial" pitchFamily="34" charset="0"/>
              </a:rPr>
              <a:t>重要性：</a:t>
            </a:r>
          </a:p>
        </p:txBody>
      </p:sp>
      <p:sp>
        <p:nvSpPr>
          <p:cNvPr id="124932" name="Rectangle 4"/>
          <p:cNvSpPr>
            <a:spLocks noChangeArrowheads="1"/>
          </p:cNvSpPr>
          <p:nvPr/>
        </p:nvSpPr>
        <p:spPr bwMode="auto">
          <a:xfrm>
            <a:off x="762000" y="4572000"/>
            <a:ext cx="8077200" cy="1120775"/>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1800" u="none">
                <a:solidFill>
                  <a:schemeClr val="tx1"/>
                </a:solidFill>
                <a:latin typeface="Arial" pitchFamily="34" charset="0"/>
              </a:rPr>
              <a:t>参数</a:t>
            </a:r>
            <a:r>
              <a:rPr lang="en-GB" sz="1800" u="none">
                <a:solidFill>
                  <a:schemeClr val="tx1"/>
                </a:solidFill>
                <a:latin typeface="Arial" pitchFamily="34" charset="0"/>
              </a:rPr>
              <a:t>a</a:t>
            </a:r>
            <a:r>
              <a:rPr lang="en-GB" sz="1800" u="none" baseline="-25000">
                <a:solidFill>
                  <a:schemeClr val="tx1"/>
                </a:solidFill>
                <a:latin typeface="Arial" pitchFamily="34" charset="0"/>
              </a:rPr>
              <a:t>ij</a:t>
            </a:r>
            <a:r>
              <a:rPr lang="zh-CN" sz="1800" u="none">
                <a:solidFill>
                  <a:schemeClr val="tx1"/>
                </a:solidFill>
                <a:latin typeface="Arial" pitchFamily="34" charset="0"/>
              </a:rPr>
              <a:t>的估计</a:t>
            </a:r>
            <a:r>
              <a:rPr lang="zh-CN" sz="2000" u="none">
                <a:solidFill>
                  <a:schemeClr val="tx1"/>
                </a:solidFill>
                <a:latin typeface="Arial" pitchFamily="34" charset="0"/>
              </a:rPr>
              <a:t>：</a:t>
            </a:r>
            <a:endParaRPr lang="en-GB" sz="2000" u="none">
              <a:solidFill>
                <a:schemeClr val="tx1"/>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简便而常用的方法是虚拟变量</a:t>
            </a:r>
            <a:r>
              <a:rPr lang="zh-CN" altLang="zh-CN" sz="1800" u="none">
                <a:solidFill>
                  <a:srgbClr val="FFFFFF"/>
                </a:solidFill>
                <a:latin typeface="Arial" pitchFamily="34" charset="0"/>
              </a:rPr>
              <a:t>(</a:t>
            </a:r>
            <a:r>
              <a:rPr lang="zh-CN" sz="1800" u="none">
                <a:solidFill>
                  <a:srgbClr val="FFFFFF"/>
                </a:solidFill>
                <a:latin typeface="Arial" pitchFamily="34" charset="0"/>
              </a:rPr>
              <a:t>哑元法</a:t>
            </a:r>
            <a:r>
              <a:rPr lang="zh-CN" altLang="zh-CN" sz="1800" u="none">
                <a:solidFill>
                  <a:srgbClr val="FFFFFF"/>
                </a:solidFill>
                <a:latin typeface="Arial" pitchFamily="34" charset="0"/>
              </a:rPr>
              <a:t>)</a:t>
            </a:r>
            <a:r>
              <a:rPr lang="zh-CN" sz="1800" u="none">
                <a:solidFill>
                  <a:srgbClr val="FFFFFF"/>
                </a:solidFill>
                <a:latin typeface="Arial" pitchFamily="34" charset="0"/>
              </a:rPr>
              <a:t>回归，使用最小二乘法估计；</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参数估计有专门的计算机软件实现，如</a:t>
            </a:r>
            <a:r>
              <a:rPr lang="en-GB" sz="1800" u="none">
                <a:solidFill>
                  <a:srgbClr val="FFFFFF"/>
                </a:solidFill>
                <a:latin typeface="Arial" pitchFamily="34" charset="0"/>
              </a:rPr>
              <a:t>SPSS</a:t>
            </a:r>
            <a:r>
              <a:rPr lang="zh-CN" sz="1800" u="none">
                <a:solidFill>
                  <a:srgbClr val="FFFFFF"/>
                </a:solidFill>
                <a:latin typeface="Arial" pitchFamily="34" charset="0"/>
              </a:rPr>
              <a:t>的</a:t>
            </a:r>
            <a:r>
              <a:rPr lang="en-GB" sz="1800" u="none">
                <a:solidFill>
                  <a:srgbClr val="FFFFFF"/>
                </a:solidFill>
                <a:latin typeface="Arial" pitchFamily="34" charset="0"/>
              </a:rPr>
              <a:t>Conjoint</a:t>
            </a:r>
            <a:r>
              <a:rPr lang="zh-CN" sz="1800" u="none">
                <a:solidFill>
                  <a:srgbClr val="FFFFFF"/>
                </a:solidFill>
                <a:latin typeface="Arial" pitchFamily="34" charset="0"/>
              </a:rPr>
              <a:t>模块、</a:t>
            </a:r>
            <a:r>
              <a:rPr lang="en-GB" sz="1800" u="none">
                <a:solidFill>
                  <a:srgbClr val="FFFFFF"/>
                </a:solidFill>
                <a:latin typeface="Arial" pitchFamily="34" charset="0"/>
              </a:rPr>
              <a:t>ACA</a:t>
            </a:r>
            <a:r>
              <a:rPr lang="zh-CN" sz="1800" u="none">
                <a:solidFill>
                  <a:srgbClr val="FFFFFF"/>
                </a:solidFill>
                <a:latin typeface="Arial" pitchFamily="34" charset="0"/>
              </a:rPr>
              <a:t>等；</a:t>
            </a:r>
          </a:p>
        </p:txBody>
      </p:sp>
      <p:sp>
        <p:nvSpPr>
          <p:cNvPr id="124933" name="Text Box 5"/>
          <p:cNvSpPr txBox="1">
            <a:spLocks noChangeArrowheads="1"/>
          </p:cNvSpPr>
          <p:nvPr/>
        </p:nvSpPr>
        <p:spPr bwMode="auto">
          <a:xfrm>
            <a:off x="2362200" y="1538288"/>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zh-CN" altLang="en-US" sz="2000" u="none">
                <a:solidFill>
                  <a:schemeClr val="bg1"/>
                </a:solidFill>
                <a:latin typeface="Arial" pitchFamily="34" charset="0"/>
              </a:rPr>
              <a:t> </a:t>
            </a:r>
            <a:r>
              <a:rPr lang="en-US" altLang="zh-CN" sz="2000" u="none">
                <a:solidFill>
                  <a:schemeClr val="bg1"/>
                </a:solidFill>
                <a:latin typeface="Arial" pitchFamily="34" charset="0"/>
              </a:rPr>
              <a:t>U(X)=sum</a:t>
            </a:r>
            <a:r>
              <a:rPr lang="en-US" altLang="zh-CN" sz="2000" u="none" baseline="-25000">
                <a:solidFill>
                  <a:schemeClr val="bg1"/>
                </a:solidFill>
                <a:latin typeface="Arial" pitchFamily="34" charset="0"/>
              </a:rPr>
              <a:t>i</a:t>
            </a:r>
            <a:r>
              <a:rPr lang="en-US" altLang="zh-CN" sz="2000" u="none">
                <a:solidFill>
                  <a:schemeClr val="bg1"/>
                </a:solidFill>
                <a:latin typeface="Arial" pitchFamily="34" charset="0"/>
              </a:rPr>
              <a:t>sum</a:t>
            </a:r>
            <a:r>
              <a:rPr lang="en-US" altLang="zh-CN" sz="2000" u="none" baseline="-25000">
                <a:solidFill>
                  <a:schemeClr val="bg1"/>
                </a:solidFill>
                <a:latin typeface="Arial" pitchFamily="34" charset="0"/>
              </a:rPr>
              <a:t>j</a:t>
            </a:r>
            <a:r>
              <a:rPr lang="en-US" altLang="zh-CN" sz="2000" u="none">
                <a:solidFill>
                  <a:schemeClr val="bg1"/>
                </a:solidFill>
                <a:latin typeface="Arial" pitchFamily="34" charset="0"/>
              </a:rPr>
              <a:t>(a</a:t>
            </a:r>
            <a:r>
              <a:rPr lang="en-US" altLang="zh-CN" sz="2000" u="none" baseline="-25000">
                <a:solidFill>
                  <a:schemeClr val="bg1"/>
                </a:solidFill>
                <a:latin typeface="Arial" pitchFamily="34" charset="0"/>
              </a:rPr>
              <a:t>ij</a:t>
            </a:r>
            <a:r>
              <a:rPr lang="en-US" altLang="zh-CN" sz="2000" u="none">
                <a:solidFill>
                  <a:schemeClr val="bg1"/>
                </a:solidFill>
                <a:latin typeface="Arial" pitchFamily="34" charset="0"/>
              </a:rPr>
              <a:t>X</a:t>
            </a:r>
            <a:r>
              <a:rPr lang="en-US" altLang="zh-CN" sz="2000" u="none" baseline="-25000">
                <a:solidFill>
                  <a:schemeClr val="bg1"/>
                </a:solidFill>
                <a:latin typeface="Arial" pitchFamily="34" charset="0"/>
              </a:rPr>
              <a:t>ij</a:t>
            </a:r>
            <a:r>
              <a:rPr lang="en-US" altLang="zh-CN" sz="2000" u="none">
                <a:solidFill>
                  <a:schemeClr val="bg1"/>
                </a:solidFill>
                <a:latin typeface="Arial" pitchFamily="34" charset="0"/>
              </a:rPr>
              <a:t>)</a:t>
            </a:r>
          </a:p>
        </p:txBody>
      </p:sp>
      <p:sp>
        <p:nvSpPr>
          <p:cNvPr id="124934" name="Text Box 6"/>
          <p:cNvSpPr txBox="1">
            <a:spLocks noChangeArrowheads="1"/>
          </p:cNvSpPr>
          <p:nvPr/>
        </p:nvSpPr>
        <p:spPr bwMode="auto">
          <a:xfrm>
            <a:off x="2362200" y="33655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zh-CN" sz="1800" u="none">
                <a:solidFill>
                  <a:schemeClr val="bg1"/>
                </a:solidFill>
                <a:latin typeface="Arial" pitchFamily="34" charset="0"/>
              </a:rPr>
              <a:t> </a:t>
            </a:r>
            <a:r>
              <a:rPr lang="en-GB" sz="1800" u="none">
                <a:solidFill>
                  <a:schemeClr val="bg1"/>
                </a:solidFill>
                <a:latin typeface="Arial" pitchFamily="34" charset="0"/>
              </a:rPr>
              <a:t>I</a:t>
            </a:r>
            <a:r>
              <a:rPr lang="en-GB" sz="1800" u="none" baseline="-25000">
                <a:solidFill>
                  <a:schemeClr val="bg1"/>
                </a:solidFill>
                <a:latin typeface="Arial" pitchFamily="34" charset="0"/>
              </a:rPr>
              <a:t>i</a:t>
            </a:r>
            <a:r>
              <a:rPr lang="zh-CN" sz="1800" u="none">
                <a:solidFill>
                  <a:schemeClr val="bg1"/>
                </a:solidFill>
                <a:latin typeface="Arial" pitchFamily="34" charset="0"/>
              </a:rPr>
              <a:t> = |max(a</a:t>
            </a:r>
            <a:r>
              <a:rPr lang="zh-CN" sz="1800" u="none" baseline="-25000">
                <a:solidFill>
                  <a:schemeClr val="bg1"/>
                </a:solidFill>
                <a:latin typeface="Arial" pitchFamily="34" charset="0"/>
              </a:rPr>
              <a:t>ij</a:t>
            </a:r>
            <a:r>
              <a:rPr lang="zh-CN" sz="1800" u="none">
                <a:solidFill>
                  <a:schemeClr val="bg1"/>
                </a:solidFill>
                <a:latin typeface="Arial" pitchFamily="34" charset="0"/>
              </a:rPr>
              <a:t>) - min(a</a:t>
            </a:r>
            <a:r>
              <a:rPr lang="zh-CN" sz="1800" u="none" baseline="-25000">
                <a:solidFill>
                  <a:schemeClr val="bg1"/>
                </a:solidFill>
                <a:latin typeface="Arial" pitchFamily="34" charset="0"/>
              </a:rPr>
              <a:t>ij</a:t>
            </a:r>
            <a:r>
              <a:rPr lang="zh-CN" sz="1800" u="none">
                <a:solidFill>
                  <a:schemeClr val="bg1"/>
                </a:solidFill>
                <a:latin typeface="Arial" pitchFamily="34" charset="0"/>
              </a:rPr>
              <a:t>)|</a:t>
            </a:r>
          </a:p>
        </p:txBody>
      </p:sp>
      <p:sp>
        <p:nvSpPr>
          <p:cNvPr id="124935" name="Text Box 7"/>
          <p:cNvSpPr txBox="1">
            <a:spLocks noChangeArrowheads="1"/>
          </p:cNvSpPr>
          <p:nvPr/>
        </p:nvSpPr>
        <p:spPr bwMode="auto">
          <a:xfrm>
            <a:off x="2362200" y="41148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GB" sz="1800" u="none">
                <a:solidFill>
                  <a:schemeClr val="bg1"/>
                </a:solidFill>
                <a:latin typeface="Arial" pitchFamily="34" charset="0"/>
              </a:rPr>
              <a:t>W</a:t>
            </a:r>
            <a:r>
              <a:rPr lang="en-GB" sz="1800" u="none" baseline="-25000">
                <a:solidFill>
                  <a:schemeClr val="bg1"/>
                </a:solidFill>
                <a:latin typeface="Arial" pitchFamily="34" charset="0"/>
              </a:rPr>
              <a:t>i</a:t>
            </a:r>
            <a:r>
              <a:rPr lang="zh-CN" sz="1800" u="none">
                <a:solidFill>
                  <a:schemeClr val="bg1"/>
                </a:solidFill>
                <a:latin typeface="Arial" pitchFamily="34" charset="0"/>
              </a:rPr>
              <a:t> =I</a:t>
            </a:r>
            <a:r>
              <a:rPr lang="zh-CN" sz="1800" u="none" baseline="-25000">
                <a:solidFill>
                  <a:schemeClr val="bg1"/>
                </a:solidFill>
                <a:latin typeface="Arial" pitchFamily="34" charset="0"/>
              </a:rPr>
              <a:t>i</a:t>
            </a:r>
            <a:r>
              <a:rPr lang="zh-CN" sz="1800" u="none">
                <a:solidFill>
                  <a:schemeClr val="bg1"/>
                </a:solidFill>
                <a:latin typeface="Arial" pitchFamily="34" charset="0"/>
              </a:rPr>
              <a:t>/sum</a:t>
            </a:r>
            <a:r>
              <a:rPr lang="zh-CN" sz="1800" u="none" baseline="-25000">
                <a:solidFill>
                  <a:schemeClr val="bg1"/>
                </a:solidFill>
                <a:latin typeface="Arial" pitchFamily="34" charset="0"/>
              </a:rPr>
              <a:t>i</a:t>
            </a:r>
            <a:r>
              <a:rPr lang="zh-CN" sz="1800" u="none">
                <a:solidFill>
                  <a:schemeClr val="bg1"/>
                </a:solidFill>
                <a:latin typeface="Arial" pitchFamily="34" charset="0"/>
              </a:rPr>
              <a:t>(I</a:t>
            </a:r>
            <a:r>
              <a:rPr lang="zh-CN" sz="1800" u="none" baseline="-25000">
                <a:solidFill>
                  <a:schemeClr val="bg1"/>
                </a:solidFill>
                <a:latin typeface="Arial" pitchFamily="34" charset="0"/>
              </a:rPr>
              <a:t>i</a:t>
            </a:r>
            <a:r>
              <a:rPr lang="zh-CN" sz="1800" u="none">
                <a:solidFill>
                  <a:schemeClr val="bg1"/>
                </a:solidFill>
                <a:latin typeface="Arial" pitchFamily="34" charset="0"/>
              </a:rPr>
              <a:t>),   使得sum</a:t>
            </a:r>
            <a:r>
              <a:rPr lang="zh-CN" sz="1800" u="none" baseline="-25000">
                <a:solidFill>
                  <a:schemeClr val="bg1"/>
                </a:solidFill>
                <a:latin typeface="Arial" pitchFamily="34" charset="0"/>
              </a:rPr>
              <a:t>i</a:t>
            </a:r>
            <a:r>
              <a:rPr lang="zh-CN" sz="1800" u="none">
                <a:solidFill>
                  <a:schemeClr val="bg1"/>
                </a:solidFill>
                <a:latin typeface="Arial" pitchFamily="34" charset="0"/>
              </a:rPr>
              <a:t>(I</a:t>
            </a:r>
            <a:r>
              <a:rPr lang="zh-CN" sz="1800" u="none" baseline="-25000">
                <a:solidFill>
                  <a:schemeClr val="bg1"/>
                </a:solidFill>
                <a:latin typeface="Arial" pitchFamily="34" charset="0"/>
              </a:rPr>
              <a:t>i</a:t>
            </a:r>
            <a:r>
              <a:rPr lang="zh-CN" sz="1800" u="none">
                <a:solidFill>
                  <a:schemeClr val="bg1"/>
                </a:solidFill>
                <a:latin typeface="Arial" pitchFamily="34" charset="0"/>
              </a:rPr>
              <a:t>)=1</a:t>
            </a:r>
          </a:p>
        </p:txBody>
      </p:sp>
      <p:sp>
        <p:nvSpPr>
          <p:cNvPr id="124936" name="Text Box 8"/>
          <p:cNvSpPr txBox="1">
            <a:spLocks noChangeArrowheads="1"/>
          </p:cNvSpPr>
          <p:nvPr/>
        </p:nvSpPr>
        <p:spPr bwMode="auto">
          <a:xfrm>
            <a:off x="685800" y="6083300"/>
            <a:ext cx="640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0" u="none">
                <a:solidFill>
                  <a:schemeClr val="tx1"/>
                </a:solidFill>
                <a:latin typeface="Arial" pitchFamily="34" charset="0"/>
              </a:rPr>
              <a:t>注：</a:t>
            </a:r>
            <a:r>
              <a:rPr lang="en-US" altLang="zh-CN" b="0" u="none">
                <a:solidFill>
                  <a:schemeClr val="tx1"/>
                </a:solidFill>
                <a:latin typeface="Arial" pitchFamily="34" charset="0"/>
              </a:rPr>
              <a:t>RI</a:t>
            </a:r>
            <a:r>
              <a:rPr lang="zh-CN" altLang="en-US" b="0" u="none">
                <a:solidFill>
                  <a:schemeClr val="tx1"/>
                </a:solidFill>
                <a:latin typeface="Arial" pitchFamily="34" charset="0"/>
              </a:rPr>
              <a:t>专有技术</a:t>
            </a:r>
            <a:r>
              <a:rPr lang="en-US" altLang="zh-CN" b="0" u="none">
                <a:solidFill>
                  <a:schemeClr val="tx1"/>
                </a:solidFill>
                <a:latin typeface="Arial" pitchFamily="34" charset="0"/>
              </a:rPr>
              <a:t>SMART</a:t>
            </a:r>
            <a:r>
              <a:rPr lang="en-US" altLang="zh-CN" b="0" u="none" baseline="30000">
                <a:solidFill>
                  <a:schemeClr val="tx1"/>
                </a:solidFill>
                <a:latin typeface="Arial" pitchFamily="34" charset="0"/>
              </a:rPr>
              <a:t>TM</a:t>
            </a:r>
            <a:r>
              <a:rPr lang="zh-CN" altLang="en-US" b="0" u="none">
                <a:solidFill>
                  <a:schemeClr val="tx1"/>
                </a:solidFill>
                <a:latin typeface="Arial" pitchFamily="34" charset="0"/>
              </a:rPr>
              <a:t>就是使用联合分析技术来进行数据处理</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t>联合分析示例</a:t>
            </a:r>
            <a:r>
              <a:rPr lang="en-US" altLang="zh-CN"/>
              <a:t>(1)</a:t>
            </a:r>
          </a:p>
        </p:txBody>
      </p:sp>
      <p:sp>
        <p:nvSpPr>
          <p:cNvPr id="125955" name="Rectangle 3"/>
          <p:cNvSpPr>
            <a:spLocks noChangeArrowheads="1"/>
          </p:cNvSpPr>
          <p:nvPr/>
        </p:nvSpPr>
        <p:spPr bwMode="auto">
          <a:xfrm>
            <a:off x="762000" y="990600"/>
            <a:ext cx="8010525" cy="1398588"/>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tabLst>
                <a:tab pos="1293813" algn="l"/>
              </a:tabLst>
            </a:pPr>
            <a:r>
              <a:rPr lang="zh-CN" sz="2000" u="none">
                <a:solidFill>
                  <a:srgbClr val="FF0000"/>
                </a:solidFill>
                <a:latin typeface="Arial" pitchFamily="34" charset="0"/>
              </a:rPr>
              <a:t>市场研究问题：</a:t>
            </a:r>
          </a:p>
          <a:p>
            <a:pPr eaLnBrk="0" hangingPunct="0">
              <a:spcBef>
                <a:spcPct val="20000"/>
              </a:spcBef>
              <a:tabLst>
                <a:tab pos="1293813" algn="l"/>
              </a:tabLst>
            </a:pPr>
            <a:r>
              <a:rPr lang="en-GB" sz="2000" u="none">
                <a:solidFill>
                  <a:srgbClr val="FFFFFF"/>
                </a:solidFill>
                <a:latin typeface="Arial" pitchFamily="34" charset="0"/>
              </a:rPr>
              <a:t>XX</a:t>
            </a:r>
            <a:r>
              <a:rPr lang="zh-CN" sz="2000" u="none">
                <a:solidFill>
                  <a:srgbClr val="FFFFFF"/>
                </a:solidFill>
                <a:latin typeface="Arial" pitchFamily="34" charset="0"/>
              </a:rPr>
              <a:t>电脑是一个中低档的电脑品牌，公司计划推出一款新产品，定价在</a:t>
            </a:r>
            <a:r>
              <a:rPr lang="zh-CN" altLang="zh-CN" sz="2000" u="none">
                <a:solidFill>
                  <a:srgbClr val="FFFFFF"/>
                </a:solidFill>
                <a:latin typeface="Arial" pitchFamily="34" charset="0"/>
              </a:rPr>
              <a:t>6000</a:t>
            </a:r>
            <a:r>
              <a:rPr lang="zh-CN" sz="2000" u="none">
                <a:solidFill>
                  <a:srgbClr val="FFFFFF"/>
                </a:solidFill>
                <a:latin typeface="Arial" pitchFamily="34" charset="0"/>
              </a:rPr>
              <a:t>元左右，以便与市场上同档产品竞争；一家市场研究公司拟采用联合分析研究本款电脑的最优配置。</a:t>
            </a:r>
            <a:endParaRPr lang="zh-CN" sz="1800" u="none">
              <a:solidFill>
                <a:srgbClr val="FFFFFF"/>
              </a:solidFill>
              <a:latin typeface="Arial" pitchFamily="34" charset="0"/>
            </a:endParaRPr>
          </a:p>
        </p:txBody>
      </p:sp>
      <p:sp>
        <p:nvSpPr>
          <p:cNvPr id="125956" name="Rectangle 4"/>
          <p:cNvSpPr>
            <a:spLocks noChangeArrowheads="1"/>
          </p:cNvSpPr>
          <p:nvPr/>
        </p:nvSpPr>
        <p:spPr bwMode="auto">
          <a:xfrm>
            <a:off x="762000" y="251460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确定产品特征</a:t>
            </a:r>
          </a:p>
          <a:p>
            <a:pPr algn="ctr"/>
            <a:r>
              <a:rPr lang="zh-CN" altLang="en-US" sz="2000" u="none">
                <a:solidFill>
                  <a:schemeClr val="tx1"/>
                </a:solidFill>
                <a:latin typeface="Times New Roman" pitchFamily="18" charset="0"/>
              </a:rPr>
              <a:t>与特征水平</a:t>
            </a:r>
          </a:p>
        </p:txBody>
      </p:sp>
      <p:sp>
        <p:nvSpPr>
          <p:cNvPr id="125957" name="Text Box 5"/>
          <p:cNvSpPr txBox="1">
            <a:spLocks noChangeArrowheads="1"/>
          </p:cNvSpPr>
          <p:nvPr/>
        </p:nvSpPr>
        <p:spPr bwMode="auto">
          <a:xfrm>
            <a:off x="2819400" y="2514600"/>
            <a:ext cx="5943600" cy="26670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altLang="en-US" sz="1400" b="0" u="none">
                <a:ea typeface="黑体" pitchFamily="49" charset="-122"/>
              </a:rPr>
              <a:t>历史研究表明，影响消费者选购电脑的最主要因素是：</a:t>
            </a:r>
          </a:p>
          <a:p>
            <a:pPr>
              <a:buFontTx/>
              <a:buChar char="-"/>
            </a:pPr>
            <a:r>
              <a:rPr lang="zh-CN" altLang="en-US" sz="1400" b="0" u="none">
                <a:ea typeface="黑体" pitchFamily="49" charset="-122"/>
              </a:rPr>
              <a:t>价格，品牌，</a:t>
            </a:r>
            <a:r>
              <a:rPr lang="en-US" altLang="zh-CN" sz="1400" b="0" u="none">
                <a:ea typeface="黑体" pitchFamily="49" charset="-122"/>
              </a:rPr>
              <a:t>CPU</a:t>
            </a:r>
            <a:r>
              <a:rPr lang="zh-CN" altLang="en-US" sz="1400" b="0" u="none">
                <a:ea typeface="黑体" pitchFamily="49" charset="-122"/>
              </a:rPr>
              <a:t>速度，硬盘容量；</a:t>
            </a:r>
            <a:r>
              <a:rPr lang="en-US" altLang="zh-CN" sz="1400" b="0" u="none">
                <a:ea typeface="黑体" pitchFamily="49" charset="-122"/>
              </a:rPr>
              <a:t>=&gt; </a:t>
            </a:r>
            <a:r>
              <a:rPr lang="zh-CN" altLang="en-US" sz="1400" b="0" u="none">
                <a:ea typeface="黑体" pitchFamily="49" charset="-122"/>
              </a:rPr>
              <a:t>模拟的特征</a:t>
            </a:r>
          </a:p>
          <a:p>
            <a:pPr>
              <a:buFontTx/>
              <a:buChar char="-"/>
            </a:pPr>
            <a:endParaRPr lang="zh-CN" altLang="en-US" sz="1400" b="0" u="none">
              <a:ea typeface="黑体" pitchFamily="49" charset="-122"/>
            </a:endParaRPr>
          </a:p>
          <a:p>
            <a:r>
              <a:rPr lang="zh-CN" altLang="en-US" sz="1400" b="0" u="none">
                <a:ea typeface="黑体" pitchFamily="49" charset="-122"/>
              </a:rPr>
              <a:t>考察目前</a:t>
            </a:r>
            <a:r>
              <a:rPr lang="en-US" altLang="zh-CN" sz="1400" b="0" u="none">
                <a:ea typeface="黑体" pitchFamily="49" charset="-122"/>
              </a:rPr>
              <a:t>/</a:t>
            </a:r>
            <a:r>
              <a:rPr lang="zh-CN" altLang="en-US" sz="1400" b="0" u="none">
                <a:ea typeface="黑体" pitchFamily="49" charset="-122"/>
              </a:rPr>
              <a:t>未来市场上中低挡电脑的主流配置，确定特征水平：</a:t>
            </a:r>
          </a:p>
        </p:txBody>
      </p:sp>
      <p:graphicFrame>
        <p:nvGraphicFramePr>
          <p:cNvPr id="125958" name="Group 6"/>
          <p:cNvGraphicFramePr>
            <a:graphicFrameLocks noGrp="1"/>
          </p:cNvGraphicFramePr>
          <p:nvPr/>
        </p:nvGraphicFramePr>
        <p:xfrm>
          <a:off x="3314700" y="3524250"/>
          <a:ext cx="4572000" cy="1516063"/>
        </p:xfrm>
        <a:graphic>
          <a:graphicData uri="http://schemas.openxmlformats.org/drawingml/2006/table">
            <a:tbl>
              <a:tblPr/>
              <a:tblGrid>
                <a:gridCol w="1219200"/>
                <a:gridCol w="1143000"/>
                <a:gridCol w="1143000"/>
                <a:gridCol w="1066800"/>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特征</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特征水平</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价格</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品牌</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XX</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CPU</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赛扬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PII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K6 350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硬盘容量</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3.2G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4.3G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联合分析示例</a:t>
            </a:r>
            <a:r>
              <a:rPr lang="en-US" altLang="zh-CN"/>
              <a:t>(2)</a:t>
            </a:r>
          </a:p>
        </p:txBody>
      </p:sp>
      <p:sp>
        <p:nvSpPr>
          <p:cNvPr id="126979" name="Rectangle 3"/>
          <p:cNvSpPr>
            <a:spLocks noChangeArrowheads="1"/>
          </p:cNvSpPr>
          <p:nvPr/>
        </p:nvSpPr>
        <p:spPr bwMode="auto">
          <a:xfrm>
            <a:off x="762000" y="99060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tx1"/>
                </a:solidFill>
                <a:latin typeface="Times New Roman" pitchFamily="18" charset="0"/>
              </a:rPr>
              <a:t>产品模拟</a:t>
            </a:r>
          </a:p>
        </p:txBody>
      </p:sp>
      <p:sp>
        <p:nvSpPr>
          <p:cNvPr id="126980" name="Text Box 4"/>
          <p:cNvSpPr txBox="1">
            <a:spLocks noChangeArrowheads="1"/>
          </p:cNvSpPr>
          <p:nvPr/>
        </p:nvSpPr>
        <p:spPr bwMode="auto">
          <a:xfrm>
            <a:off x="2819400" y="990600"/>
            <a:ext cx="5943600" cy="42672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Tx/>
              <a:buChar char="-"/>
            </a:pPr>
            <a:r>
              <a:rPr lang="zh-CN" altLang="en-US" sz="1400" b="0" u="none">
                <a:ea typeface="黑体" pitchFamily="49" charset="-122"/>
              </a:rPr>
              <a:t>利用上述特征及特征水平可以组合出</a:t>
            </a:r>
            <a:r>
              <a:rPr lang="en-US" altLang="zh-CN" sz="1400" b="0" u="none">
                <a:ea typeface="黑体" pitchFamily="49" charset="-122"/>
              </a:rPr>
              <a:t>3X3X3X3=81</a:t>
            </a:r>
            <a:r>
              <a:rPr lang="zh-CN" altLang="en-US" sz="1400" b="0" u="none">
                <a:ea typeface="黑体" pitchFamily="49" charset="-122"/>
              </a:rPr>
              <a:t>中虚拟产品，但用于消费者评显然是太多了；</a:t>
            </a:r>
          </a:p>
          <a:p>
            <a:pPr>
              <a:buFontTx/>
              <a:buChar char="-"/>
            </a:pPr>
            <a:endParaRPr lang="zh-CN" altLang="en-US" sz="1400" b="0" u="none">
              <a:ea typeface="黑体" pitchFamily="49" charset="-122"/>
            </a:endParaRPr>
          </a:p>
          <a:p>
            <a:pPr>
              <a:buFontTx/>
              <a:buChar char="-"/>
            </a:pPr>
            <a:r>
              <a:rPr lang="zh-CN" altLang="en-US" sz="1400" b="0" u="none">
                <a:ea typeface="黑体" pitchFamily="49" charset="-122"/>
              </a:rPr>
              <a:t>采用“正交设计”，可以将要测试的虚拟产品减少到</a:t>
            </a:r>
            <a:r>
              <a:rPr lang="en-US" altLang="zh-CN" sz="1400" b="0" u="none">
                <a:ea typeface="黑体" pitchFamily="49" charset="-122"/>
              </a:rPr>
              <a:t>9</a:t>
            </a:r>
            <a:r>
              <a:rPr lang="zh-CN" altLang="en-US" sz="1400" b="0" u="none">
                <a:ea typeface="黑体" pitchFamily="49" charset="-122"/>
              </a:rPr>
              <a:t>种：</a:t>
            </a:r>
          </a:p>
        </p:txBody>
      </p:sp>
      <p:graphicFrame>
        <p:nvGraphicFramePr>
          <p:cNvPr id="126981" name="Group 5"/>
          <p:cNvGraphicFramePr>
            <a:graphicFrameLocks noGrp="1"/>
          </p:cNvGraphicFramePr>
          <p:nvPr/>
        </p:nvGraphicFramePr>
        <p:xfrm>
          <a:off x="3124200" y="2019300"/>
          <a:ext cx="4953000" cy="3032125"/>
        </p:xfrm>
        <a:graphic>
          <a:graphicData uri="http://schemas.openxmlformats.org/drawingml/2006/table">
            <a:tbl>
              <a:tblPr/>
              <a:tblGrid>
                <a:gridCol w="990600"/>
                <a:gridCol w="990600"/>
                <a:gridCol w="990600"/>
                <a:gridCol w="990600"/>
                <a:gridCol w="990600"/>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虚拟产品</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品牌</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价格</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CPU</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硬盘容量</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XX</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K6 350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3.2G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赛扬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3.2G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赛扬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PII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3.2G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XX</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赛扬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4.3G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K6 350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4.3G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XX</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PII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H</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K6 350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5000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PII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4.3G</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联合分析示例</a:t>
            </a:r>
            <a:r>
              <a:rPr lang="en-US" altLang="zh-CN"/>
              <a:t>(3)</a:t>
            </a:r>
          </a:p>
        </p:txBody>
      </p:sp>
      <p:sp>
        <p:nvSpPr>
          <p:cNvPr id="128003" name="Rectangle 3"/>
          <p:cNvSpPr>
            <a:spLocks noChangeArrowheads="1"/>
          </p:cNvSpPr>
          <p:nvPr/>
        </p:nvSpPr>
        <p:spPr bwMode="auto">
          <a:xfrm>
            <a:off x="762000" y="99060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tx1"/>
                </a:solidFill>
                <a:latin typeface="Times New Roman" pitchFamily="18" charset="0"/>
              </a:rPr>
              <a:t>数据收集</a:t>
            </a:r>
          </a:p>
        </p:txBody>
      </p:sp>
      <p:sp>
        <p:nvSpPr>
          <p:cNvPr id="128004" name="Text Box 4"/>
          <p:cNvSpPr txBox="1">
            <a:spLocks noChangeArrowheads="1"/>
          </p:cNvSpPr>
          <p:nvPr/>
        </p:nvSpPr>
        <p:spPr bwMode="auto">
          <a:xfrm>
            <a:off x="2819400" y="990600"/>
            <a:ext cx="5943600" cy="40386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altLang="en-US" sz="1400" b="0" u="none">
                <a:ea typeface="黑体" pitchFamily="49" charset="-122"/>
              </a:rPr>
              <a:t>通过让被访者回答一些精心设计的题目，揭示被访者对各特征的重视程度：</a:t>
            </a:r>
          </a:p>
          <a:p>
            <a:pPr>
              <a:buFontTx/>
              <a:buChar char="-"/>
            </a:pPr>
            <a:r>
              <a:rPr lang="zh-CN" altLang="en-US" sz="1400" b="0" u="none">
                <a:ea typeface="黑体" pitchFamily="49" charset="-122"/>
              </a:rPr>
              <a:t>提问：请问您有多大可能会购买以下电脑呢？</a:t>
            </a: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r>
              <a:rPr lang="zh-CN" altLang="en-US" sz="1400" b="0" u="none">
                <a:ea typeface="黑体" pitchFamily="49" charset="-122"/>
              </a:rPr>
              <a:t>采用</a:t>
            </a:r>
            <a:r>
              <a:rPr lang="en-US" altLang="zh-CN" sz="1400" b="0" u="none">
                <a:ea typeface="黑体" pitchFamily="49" charset="-122"/>
              </a:rPr>
              <a:t>9</a:t>
            </a:r>
            <a:r>
              <a:rPr lang="zh-CN" altLang="en-US" sz="1400" b="0" u="none">
                <a:ea typeface="黑体" pitchFamily="49" charset="-122"/>
              </a:rPr>
              <a:t>分法评价，</a:t>
            </a:r>
            <a:r>
              <a:rPr lang="en-US" altLang="zh-CN" sz="1400" b="0" u="none">
                <a:ea typeface="黑体" pitchFamily="49" charset="-122"/>
              </a:rPr>
              <a:t>1-</a:t>
            </a:r>
            <a:r>
              <a:rPr lang="zh-CN" altLang="en-US" sz="1400" b="0" u="none">
                <a:ea typeface="黑体" pitchFamily="49" charset="-122"/>
              </a:rPr>
              <a:t>完全不可能，</a:t>
            </a:r>
            <a:r>
              <a:rPr lang="en-US" altLang="zh-CN" sz="1400" b="0" u="none">
                <a:ea typeface="黑体" pitchFamily="49" charset="-122"/>
              </a:rPr>
              <a:t>9-</a:t>
            </a:r>
            <a:r>
              <a:rPr lang="zh-CN" altLang="en-US" sz="1400" b="0" u="none">
                <a:ea typeface="黑体" pitchFamily="49" charset="-122"/>
              </a:rPr>
              <a:t>非常可能；</a:t>
            </a:r>
          </a:p>
          <a:p>
            <a:pPr>
              <a:buFontTx/>
              <a:buChar char="-"/>
            </a:pPr>
            <a:r>
              <a:rPr lang="zh-CN" altLang="en-US" sz="1400" b="0" u="none">
                <a:ea typeface="黑体" pitchFamily="49" charset="-122"/>
              </a:rPr>
              <a:t>依次提问完所有</a:t>
            </a:r>
            <a:r>
              <a:rPr lang="en-US" altLang="zh-CN" sz="1400" b="0" u="none">
                <a:ea typeface="黑体" pitchFamily="49" charset="-122"/>
              </a:rPr>
              <a:t>9</a:t>
            </a:r>
            <a:r>
              <a:rPr lang="zh-CN" altLang="en-US" sz="1400" b="0" u="none">
                <a:ea typeface="黑体" pitchFamily="49" charset="-122"/>
              </a:rPr>
              <a:t>种产品，得到</a:t>
            </a:r>
          </a:p>
        </p:txBody>
      </p:sp>
      <p:sp>
        <p:nvSpPr>
          <p:cNvPr id="128005" name="Rectangle 5"/>
          <p:cNvSpPr>
            <a:spLocks noChangeArrowheads="1"/>
          </p:cNvSpPr>
          <p:nvPr/>
        </p:nvSpPr>
        <p:spPr bwMode="auto">
          <a:xfrm>
            <a:off x="4114800" y="1600200"/>
            <a:ext cx="2438400" cy="762000"/>
          </a:xfrm>
          <a:prstGeom prst="rect">
            <a:avLst/>
          </a:prstGeom>
          <a:solidFill>
            <a:srgbClr val="C0C0C0"/>
          </a:solidFill>
          <a:ln w="9525">
            <a:solidFill>
              <a:schemeClr val="tx1"/>
            </a:solidFill>
            <a:miter lim="800000"/>
            <a:headEnd/>
            <a:tailEnd/>
          </a:ln>
        </p:spPr>
        <p:txBody>
          <a:bodyPr/>
          <a:lstStyle/>
          <a:p>
            <a:pPr eaLnBrk="0" hangingPunct="0"/>
            <a:r>
              <a:rPr lang="en-US" altLang="zh-CN" sz="1400">
                <a:solidFill>
                  <a:schemeClr val="tx1"/>
                </a:solidFill>
                <a:latin typeface="Arial" pitchFamily="34" charset="0"/>
              </a:rPr>
              <a:t>XX</a:t>
            </a:r>
            <a:r>
              <a:rPr lang="zh-CN" altLang="en-US" sz="1400">
                <a:solidFill>
                  <a:schemeClr val="tx1"/>
                </a:solidFill>
                <a:latin typeface="Arial" pitchFamily="34" charset="0"/>
              </a:rPr>
              <a:t>牌电脑：</a:t>
            </a:r>
          </a:p>
          <a:p>
            <a:pPr eaLnBrk="0" hangingPunct="0"/>
            <a:r>
              <a:rPr lang="zh-CN" altLang="en-US" sz="1400" u="none">
                <a:solidFill>
                  <a:schemeClr val="tx1"/>
                </a:solidFill>
                <a:latin typeface="Arial" pitchFamily="34" charset="0"/>
              </a:rPr>
              <a:t>价格</a:t>
            </a:r>
            <a:r>
              <a:rPr lang="en-US" altLang="zh-CN" sz="1400" u="none">
                <a:solidFill>
                  <a:schemeClr val="tx1"/>
                </a:solidFill>
                <a:latin typeface="Arial" pitchFamily="34" charset="0"/>
              </a:rPr>
              <a:t>5000</a:t>
            </a:r>
            <a:r>
              <a:rPr lang="zh-CN" altLang="en-US" sz="1400" u="none">
                <a:solidFill>
                  <a:schemeClr val="tx1"/>
                </a:solidFill>
                <a:latin typeface="Arial" pitchFamily="34" charset="0"/>
              </a:rPr>
              <a:t>元，采用</a:t>
            </a:r>
            <a:r>
              <a:rPr lang="en-US" altLang="zh-CN" sz="1400" u="none">
                <a:solidFill>
                  <a:schemeClr val="tx1"/>
                </a:solidFill>
                <a:latin typeface="Arial" pitchFamily="34" charset="0"/>
              </a:rPr>
              <a:t>K6 350</a:t>
            </a:r>
            <a:r>
              <a:rPr lang="zh-CN" altLang="en-US" sz="1400" u="none">
                <a:solidFill>
                  <a:schemeClr val="tx1"/>
                </a:solidFill>
                <a:latin typeface="Arial" pitchFamily="34" charset="0"/>
              </a:rPr>
              <a:t>型</a:t>
            </a:r>
            <a:r>
              <a:rPr lang="en-US" altLang="zh-CN" sz="1400" u="none">
                <a:solidFill>
                  <a:schemeClr val="tx1"/>
                </a:solidFill>
                <a:latin typeface="Arial" pitchFamily="34" charset="0"/>
              </a:rPr>
              <a:t>CPU</a:t>
            </a:r>
            <a:r>
              <a:rPr lang="zh-CN" altLang="en-US" sz="1400" u="none">
                <a:solidFill>
                  <a:schemeClr val="tx1"/>
                </a:solidFill>
                <a:latin typeface="Arial" pitchFamily="34" charset="0"/>
              </a:rPr>
              <a:t>，硬盘容量为</a:t>
            </a:r>
            <a:r>
              <a:rPr lang="en-US" altLang="zh-CN" sz="1400" u="none">
                <a:solidFill>
                  <a:schemeClr val="tx1"/>
                </a:solidFill>
                <a:latin typeface="Arial" pitchFamily="34" charset="0"/>
              </a:rPr>
              <a:t>3.2G</a:t>
            </a:r>
            <a:r>
              <a:rPr lang="zh-CN" altLang="en-US" sz="1400" u="none">
                <a:solidFill>
                  <a:schemeClr val="tx1"/>
                </a:solidFill>
                <a:latin typeface="Arial" pitchFamily="34" charset="0"/>
              </a:rPr>
              <a:t>。</a:t>
            </a:r>
          </a:p>
        </p:txBody>
      </p:sp>
      <p:graphicFrame>
        <p:nvGraphicFramePr>
          <p:cNvPr id="128006" name="Group 6"/>
          <p:cNvGraphicFramePr>
            <a:graphicFrameLocks noGrp="1"/>
          </p:cNvGraphicFramePr>
          <p:nvPr/>
        </p:nvGraphicFramePr>
        <p:xfrm>
          <a:off x="3143250" y="3048000"/>
          <a:ext cx="4324350" cy="1819275"/>
        </p:xfrm>
        <a:graphic>
          <a:graphicData uri="http://schemas.openxmlformats.org/drawingml/2006/table">
            <a:tbl>
              <a:tblPr/>
              <a:tblGrid>
                <a:gridCol w="990600"/>
                <a:gridCol w="1123950"/>
                <a:gridCol w="990600"/>
                <a:gridCol w="1219200"/>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虚拟产品</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购买可能性</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虚拟产品</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购买可能性</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H</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zh-CN"/>
              <a:t>Why</a:t>
            </a:r>
            <a:r>
              <a:rPr lang="zh-CN"/>
              <a:t>：为什么要使用市场研究?</a:t>
            </a:r>
          </a:p>
        </p:txBody>
      </p:sp>
      <p:sp>
        <p:nvSpPr>
          <p:cNvPr id="16387" name="Oval 3"/>
          <p:cNvSpPr>
            <a:spLocks noChangeArrowheads="1"/>
          </p:cNvSpPr>
          <p:nvPr/>
        </p:nvSpPr>
        <p:spPr bwMode="auto">
          <a:xfrm>
            <a:off x="4932363" y="1268413"/>
            <a:ext cx="2608262" cy="615950"/>
          </a:xfrm>
          <a:prstGeom prst="ellipse">
            <a:avLst/>
          </a:prstGeom>
          <a:gradFill rotWithShape="0">
            <a:gsLst>
              <a:gs pos="0">
                <a:srgbClr val="618FFD"/>
              </a:gs>
              <a:gs pos="50000">
                <a:srgbClr val="618FFD">
                  <a:gamma/>
                  <a:tint val="0"/>
                  <a:invGamma/>
                </a:srgbClr>
              </a:gs>
              <a:gs pos="100000">
                <a:srgbClr val="618FFD"/>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2400" u="none">
                <a:solidFill>
                  <a:schemeClr val="tx1"/>
                </a:solidFill>
                <a:latin typeface="Arial" pitchFamily="34" charset="0"/>
              </a:rPr>
              <a:t>决策…？</a:t>
            </a:r>
            <a:endParaRPr lang="zh-CN" sz="2400" u="none">
              <a:solidFill>
                <a:schemeClr val="tx1"/>
              </a:solidFill>
              <a:latin typeface="Book Antiqua" pitchFamily="18" charset="0"/>
            </a:endParaRPr>
          </a:p>
        </p:txBody>
      </p:sp>
      <p:sp>
        <p:nvSpPr>
          <p:cNvPr id="16388" name="Oval 4"/>
          <p:cNvSpPr>
            <a:spLocks noChangeArrowheads="1"/>
          </p:cNvSpPr>
          <p:nvPr/>
        </p:nvSpPr>
        <p:spPr bwMode="auto">
          <a:xfrm>
            <a:off x="6286500" y="2000250"/>
            <a:ext cx="1905000" cy="457200"/>
          </a:xfrm>
          <a:prstGeom prst="ellipse">
            <a:avLst/>
          </a:prstGeom>
          <a:gradFill rotWithShape="0">
            <a:gsLst>
              <a:gs pos="0">
                <a:srgbClr val="618FFD"/>
              </a:gs>
              <a:gs pos="50000">
                <a:srgbClr val="618FFD">
                  <a:gamma/>
                  <a:tint val="0"/>
                  <a:invGamma/>
                </a:srgbClr>
              </a:gs>
              <a:gs pos="100000">
                <a:srgbClr val="618FFD"/>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有市场研究</a:t>
            </a:r>
            <a:r>
              <a:rPr lang="zh-CN" sz="1800" b="0" u="none">
                <a:solidFill>
                  <a:schemeClr val="tx1"/>
                </a:solidFill>
                <a:latin typeface="Arial" pitchFamily="34" charset="0"/>
              </a:rPr>
              <a:t> </a:t>
            </a:r>
            <a:endParaRPr lang="zh-CN" sz="1400" u="none">
              <a:solidFill>
                <a:schemeClr val="tx1"/>
              </a:solidFill>
              <a:latin typeface="Book Antiqua" pitchFamily="18" charset="0"/>
            </a:endParaRPr>
          </a:p>
        </p:txBody>
      </p:sp>
      <p:sp>
        <p:nvSpPr>
          <p:cNvPr id="16389" name="Oval 5"/>
          <p:cNvSpPr>
            <a:spLocks noChangeArrowheads="1"/>
          </p:cNvSpPr>
          <p:nvPr/>
        </p:nvSpPr>
        <p:spPr bwMode="auto">
          <a:xfrm>
            <a:off x="3727450" y="2000250"/>
            <a:ext cx="1905000" cy="457200"/>
          </a:xfrm>
          <a:prstGeom prst="ellipse">
            <a:avLst/>
          </a:prstGeom>
          <a:gradFill rotWithShape="0">
            <a:gsLst>
              <a:gs pos="0">
                <a:srgbClr val="618FFD"/>
              </a:gs>
              <a:gs pos="50000">
                <a:srgbClr val="618FFD">
                  <a:gamma/>
                  <a:tint val="0"/>
                  <a:invGamma/>
                </a:srgbClr>
              </a:gs>
              <a:gs pos="100000">
                <a:srgbClr val="618FFD"/>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没有市场研究</a:t>
            </a:r>
            <a:r>
              <a:rPr lang="zh-CN" sz="1800" b="0" u="none">
                <a:solidFill>
                  <a:schemeClr val="tx1"/>
                </a:solidFill>
                <a:latin typeface="Arial" pitchFamily="34" charset="0"/>
              </a:rPr>
              <a:t> </a:t>
            </a:r>
            <a:endParaRPr lang="zh-CN" sz="1400" u="none">
              <a:solidFill>
                <a:schemeClr val="tx1"/>
              </a:solidFill>
              <a:latin typeface="Book Antiqua" pitchFamily="18" charset="0"/>
            </a:endParaRPr>
          </a:p>
        </p:txBody>
      </p:sp>
      <p:sp>
        <p:nvSpPr>
          <p:cNvPr id="16390" name="Text Box 6"/>
          <p:cNvSpPr txBox="1">
            <a:spLocks noChangeArrowheads="1"/>
          </p:cNvSpPr>
          <p:nvPr/>
        </p:nvSpPr>
        <p:spPr bwMode="auto">
          <a:xfrm>
            <a:off x="3582988" y="3116263"/>
            <a:ext cx="2178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800" i="1" u="none">
                <a:solidFill>
                  <a:schemeClr val="tx1"/>
                </a:solidFill>
                <a:latin typeface="Arial" pitchFamily="34" charset="0"/>
              </a:rPr>
              <a:t>* </a:t>
            </a:r>
            <a:r>
              <a:rPr lang="zh-CN" sz="1800" i="1" u="none">
                <a:solidFill>
                  <a:schemeClr val="tx1"/>
                </a:solidFill>
                <a:latin typeface="Arial" pitchFamily="34" charset="0"/>
              </a:rPr>
              <a:t>直觉的</a:t>
            </a:r>
          </a:p>
          <a:p>
            <a:r>
              <a:rPr lang="zh-CN" sz="1800" i="1" u="none">
                <a:solidFill>
                  <a:schemeClr val="tx1"/>
                </a:solidFill>
                <a:latin typeface="Arial" pitchFamily="34" charset="0"/>
              </a:rPr>
              <a:t>* 主观的</a:t>
            </a:r>
          </a:p>
          <a:p>
            <a:r>
              <a:rPr lang="zh-CN" sz="1800" i="1" u="none">
                <a:solidFill>
                  <a:schemeClr val="tx1"/>
                </a:solidFill>
                <a:latin typeface="Arial" pitchFamily="34" charset="0"/>
              </a:rPr>
              <a:t>* 经验的</a:t>
            </a:r>
            <a:r>
              <a:rPr lang="zh-CN" altLang="zh-CN" sz="1800" i="1" u="none">
                <a:solidFill>
                  <a:schemeClr val="tx1"/>
                </a:solidFill>
                <a:latin typeface="Arial" pitchFamily="34" charset="0"/>
              </a:rPr>
              <a:t>/</a:t>
            </a:r>
            <a:r>
              <a:rPr lang="zh-CN" sz="1800" i="1" u="none">
                <a:solidFill>
                  <a:schemeClr val="tx1"/>
                </a:solidFill>
                <a:latin typeface="Arial" pitchFamily="34" charset="0"/>
              </a:rPr>
              <a:t>历史的</a:t>
            </a:r>
          </a:p>
          <a:p>
            <a:r>
              <a:rPr lang="zh-CN" sz="1800" i="1" u="none">
                <a:solidFill>
                  <a:schemeClr val="tx1"/>
                </a:solidFill>
                <a:latin typeface="Arial" pitchFamily="34" charset="0"/>
              </a:rPr>
              <a:t>* 从自身内部出发的</a:t>
            </a:r>
          </a:p>
        </p:txBody>
      </p:sp>
      <p:sp>
        <p:nvSpPr>
          <p:cNvPr id="16391" name="Text Box 7"/>
          <p:cNvSpPr txBox="1">
            <a:spLocks noChangeArrowheads="1"/>
          </p:cNvSpPr>
          <p:nvPr/>
        </p:nvSpPr>
        <p:spPr bwMode="auto">
          <a:xfrm>
            <a:off x="6402388" y="3116263"/>
            <a:ext cx="1717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800" i="1" u="none">
                <a:solidFill>
                  <a:schemeClr val="tx1"/>
                </a:solidFill>
                <a:latin typeface="Arial" pitchFamily="34" charset="0"/>
              </a:rPr>
              <a:t>* </a:t>
            </a:r>
            <a:r>
              <a:rPr lang="zh-CN" sz="1800" i="1" u="none">
                <a:solidFill>
                  <a:schemeClr val="tx1"/>
                </a:solidFill>
                <a:latin typeface="Arial" pitchFamily="34" charset="0"/>
              </a:rPr>
              <a:t>有资讯基础的</a:t>
            </a:r>
          </a:p>
          <a:p>
            <a:r>
              <a:rPr lang="zh-CN" sz="1800" i="1" u="none">
                <a:solidFill>
                  <a:schemeClr val="tx1"/>
                </a:solidFill>
                <a:latin typeface="Arial" pitchFamily="34" charset="0"/>
              </a:rPr>
              <a:t>* 客观的</a:t>
            </a:r>
          </a:p>
          <a:p>
            <a:r>
              <a:rPr lang="zh-CN" sz="1800" i="1" u="none">
                <a:solidFill>
                  <a:schemeClr val="tx1"/>
                </a:solidFill>
                <a:latin typeface="Arial" pitchFamily="34" charset="0"/>
              </a:rPr>
              <a:t>* 实时的 </a:t>
            </a:r>
          </a:p>
          <a:p>
            <a:r>
              <a:rPr lang="zh-CN" sz="1800" i="1" u="none">
                <a:solidFill>
                  <a:schemeClr val="tx1"/>
                </a:solidFill>
                <a:latin typeface="Arial" pitchFamily="34" charset="0"/>
              </a:rPr>
              <a:t>* 从外到内的</a:t>
            </a:r>
          </a:p>
        </p:txBody>
      </p:sp>
      <p:sp>
        <p:nvSpPr>
          <p:cNvPr id="16392" name="AutoShape 8"/>
          <p:cNvSpPr>
            <a:spLocks noChangeArrowheads="1"/>
          </p:cNvSpPr>
          <p:nvPr/>
        </p:nvSpPr>
        <p:spPr bwMode="auto">
          <a:xfrm>
            <a:off x="4398963" y="2560638"/>
            <a:ext cx="409575" cy="508000"/>
          </a:xfrm>
          <a:prstGeom prst="downArrow">
            <a:avLst>
              <a:gd name="adj1" fmla="val 50000"/>
              <a:gd name="adj2" fmla="val 31008"/>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AutoShape 9"/>
          <p:cNvSpPr>
            <a:spLocks noChangeArrowheads="1"/>
          </p:cNvSpPr>
          <p:nvPr/>
        </p:nvSpPr>
        <p:spPr bwMode="auto">
          <a:xfrm>
            <a:off x="7023100" y="2609850"/>
            <a:ext cx="304800" cy="533400"/>
          </a:xfrm>
          <a:prstGeom prst="downArrow">
            <a:avLst>
              <a:gd name="adj1" fmla="val 50000"/>
              <a:gd name="adj2" fmla="val 43750"/>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Oval 10"/>
          <p:cNvSpPr>
            <a:spLocks noChangeArrowheads="1"/>
          </p:cNvSpPr>
          <p:nvPr/>
        </p:nvSpPr>
        <p:spPr bwMode="auto">
          <a:xfrm>
            <a:off x="4059238" y="5048250"/>
            <a:ext cx="12192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有风险的</a:t>
            </a:r>
            <a:endParaRPr lang="zh-CN" sz="1400" u="none">
              <a:solidFill>
                <a:schemeClr val="tx1"/>
              </a:solidFill>
              <a:latin typeface="Book Antiqua" pitchFamily="18" charset="0"/>
            </a:endParaRPr>
          </a:p>
        </p:txBody>
      </p:sp>
      <p:sp>
        <p:nvSpPr>
          <p:cNvPr id="16395" name="Oval 11"/>
          <p:cNvSpPr>
            <a:spLocks noChangeArrowheads="1"/>
          </p:cNvSpPr>
          <p:nvPr/>
        </p:nvSpPr>
        <p:spPr bwMode="auto">
          <a:xfrm>
            <a:off x="4816475" y="4652963"/>
            <a:ext cx="11430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低成本的</a:t>
            </a:r>
            <a:endParaRPr lang="zh-CN" sz="1400" u="none">
              <a:solidFill>
                <a:schemeClr val="tx1"/>
              </a:solidFill>
              <a:latin typeface="Book Antiqua" pitchFamily="18" charset="0"/>
            </a:endParaRPr>
          </a:p>
        </p:txBody>
      </p:sp>
      <p:sp>
        <p:nvSpPr>
          <p:cNvPr id="16396" name="Oval 12"/>
          <p:cNvSpPr>
            <a:spLocks noChangeArrowheads="1"/>
          </p:cNvSpPr>
          <p:nvPr/>
        </p:nvSpPr>
        <p:spPr bwMode="auto">
          <a:xfrm>
            <a:off x="4059238" y="4286250"/>
            <a:ext cx="12192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迅速</a:t>
            </a:r>
            <a:endParaRPr lang="zh-CN" sz="1400" u="none">
              <a:solidFill>
                <a:schemeClr val="tx1"/>
              </a:solidFill>
              <a:latin typeface="Book Antiqua" pitchFamily="18" charset="0"/>
            </a:endParaRPr>
          </a:p>
        </p:txBody>
      </p:sp>
      <p:sp>
        <p:nvSpPr>
          <p:cNvPr id="16397" name="Oval 13"/>
          <p:cNvSpPr>
            <a:spLocks noChangeArrowheads="1"/>
          </p:cNvSpPr>
          <p:nvPr/>
        </p:nvSpPr>
        <p:spPr bwMode="auto">
          <a:xfrm>
            <a:off x="3516313" y="4667250"/>
            <a:ext cx="1219200" cy="3048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有争议的</a:t>
            </a:r>
            <a:endParaRPr lang="zh-CN" sz="1400" u="none">
              <a:solidFill>
                <a:schemeClr val="tx1"/>
              </a:solidFill>
              <a:latin typeface="Book Antiqua" pitchFamily="18" charset="0"/>
            </a:endParaRPr>
          </a:p>
        </p:txBody>
      </p:sp>
      <p:sp>
        <p:nvSpPr>
          <p:cNvPr id="16398" name="Oval 14"/>
          <p:cNvSpPr>
            <a:spLocks noChangeArrowheads="1"/>
          </p:cNvSpPr>
          <p:nvPr/>
        </p:nvSpPr>
        <p:spPr bwMode="auto">
          <a:xfrm>
            <a:off x="6638925" y="5124450"/>
            <a:ext cx="15240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低风险的</a:t>
            </a:r>
            <a:endParaRPr lang="zh-CN" sz="1400" u="none">
              <a:solidFill>
                <a:schemeClr val="tx1"/>
              </a:solidFill>
              <a:latin typeface="Book Antiqua" pitchFamily="18" charset="0"/>
            </a:endParaRPr>
          </a:p>
        </p:txBody>
      </p:sp>
      <p:sp>
        <p:nvSpPr>
          <p:cNvPr id="16399" name="Oval 15"/>
          <p:cNvSpPr>
            <a:spLocks noChangeArrowheads="1"/>
          </p:cNvSpPr>
          <p:nvPr/>
        </p:nvSpPr>
        <p:spPr bwMode="auto">
          <a:xfrm>
            <a:off x="6181725" y="4667250"/>
            <a:ext cx="11430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昂贵的</a:t>
            </a:r>
            <a:endParaRPr lang="zh-CN" sz="1400" u="none">
              <a:solidFill>
                <a:schemeClr val="tx1"/>
              </a:solidFill>
              <a:latin typeface="Book Antiqua" pitchFamily="18" charset="0"/>
            </a:endParaRPr>
          </a:p>
        </p:txBody>
      </p:sp>
      <p:sp>
        <p:nvSpPr>
          <p:cNvPr id="16400" name="Oval 16"/>
          <p:cNvSpPr>
            <a:spLocks noChangeArrowheads="1"/>
          </p:cNvSpPr>
          <p:nvPr/>
        </p:nvSpPr>
        <p:spPr bwMode="auto">
          <a:xfrm>
            <a:off x="6791325" y="4286250"/>
            <a:ext cx="12954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需要时间的</a:t>
            </a:r>
            <a:endParaRPr lang="zh-CN" sz="1400" u="none">
              <a:solidFill>
                <a:schemeClr val="tx1"/>
              </a:solidFill>
              <a:latin typeface="Book Antiqua" pitchFamily="18" charset="0"/>
            </a:endParaRPr>
          </a:p>
        </p:txBody>
      </p:sp>
      <p:sp>
        <p:nvSpPr>
          <p:cNvPr id="16401" name="Oval 17"/>
          <p:cNvSpPr>
            <a:spLocks noChangeArrowheads="1"/>
          </p:cNvSpPr>
          <p:nvPr/>
        </p:nvSpPr>
        <p:spPr bwMode="auto">
          <a:xfrm>
            <a:off x="7477125" y="4667250"/>
            <a:ext cx="1219200" cy="381000"/>
          </a:xfrm>
          <a:prstGeom prst="ellipse">
            <a:avLst/>
          </a:prstGeom>
          <a:gradFill rotWithShape="0">
            <a:gsLst>
              <a:gs pos="0">
                <a:srgbClr val="FFFF00">
                  <a:gamma/>
                  <a:shade val="69804"/>
                  <a:invGamma/>
                </a:srgbClr>
              </a:gs>
              <a:gs pos="50000">
                <a:srgbClr val="FFFF00"/>
              </a:gs>
              <a:gs pos="100000">
                <a:srgbClr val="FFFF00">
                  <a:gamma/>
                  <a:shade val="69804"/>
                  <a:invGamma/>
                </a:srgbClr>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一致的</a:t>
            </a:r>
            <a:endParaRPr lang="zh-CN" sz="1400" u="none">
              <a:solidFill>
                <a:schemeClr val="tx1"/>
              </a:solidFill>
              <a:latin typeface="Book Antiqua" pitchFamily="18" charset="0"/>
            </a:endParaRPr>
          </a:p>
        </p:txBody>
      </p:sp>
      <p:sp>
        <p:nvSpPr>
          <p:cNvPr id="16402" name="AutoShape 18"/>
          <p:cNvSpPr>
            <a:spLocks noChangeArrowheads="1"/>
          </p:cNvSpPr>
          <p:nvPr/>
        </p:nvSpPr>
        <p:spPr bwMode="auto">
          <a:xfrm>
            <a:off x="7235825" y="5564188"/>
            <a:ext cx="304800" cy="457200"/>
          </a:xfrm>
          <a:prstGeom prst="downArrow">
            <a:avLst>
              <a:gd name="adj1" fmla="val 50000"/>
              <a:gd name="adj2" fmla="val 37500"/>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Oval 19"/>
          <p:cNvSpPr>
            <a:spLocks noChangeArrowheads="1"/>
          </p:cNvSpPr>
          <p:nvPr/>
        </p:nvSpPr>
        <p:spPr bwMode="auto">
          <a:xfrm>
            <a:off x="6318250" y="6021388"/>
            <a:ext cx="2286000" cy="685800"/>
          </a:xfrm>
          <a:prstGeom prst="ellipse">
            <a:avLst/>
          </a:prstGeom>
          <a:gradFill rotWithShape="0">
            <a:gsLst>
              <a:gs pos="0">
                <a:srgbClr val="618FFD"/>
              </a:gs>
              <a:gs pos="50000">
                <a:srgbClr val="618FFD">
                  <a:gamma/>
                  <a:tint val="0"/>
                  <a:invGamma/>
                </a:srgbClr>
              </a:gs>
              <a:gs pos="100000">
                <a:srgbClr val="618FFD"/>
              </a:gs>
            </a:gsLst>
            <a:lin ang="5400000" scaled="1"/>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sz="1800" u="none">
                <a:solidFill>
                  <a:schemeClr val="tx1"/>
                </a:solidFill>
                <a:latin typeface="Arial" pitchFamily="34" charset="0"/>
              </a:rPr>
              <a:t>了解 我们往何处去</a:t>
            </a:r>
          </a:p>
        </p:txBody>
      </p:sp>
      <p:sp>
        <p:nvSpPr>
          <p:cNvPr id="16404" name="AutoShape 20"/>
          <p:cNvSpPr>
            <a:spLocks noChangeArrowheads="1"/>
          </p:cNvSpPr>
          <p:nvPr/>
        </p:nvSpPr>
        <p:spPr bwMode="auto">
          <a:xfrm>
            <a:off x="623888" y="3587750"/>
            <a:ext cx="2209800" cy="381000"/>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bg1"/>
                </a:solidFill>
                <a:latin typeface="Arial" pitchFamily="34" charset="0"/>
              </a:rPr>
              <a:t>资金</a:t>
            </a:r>
            <a:r>
              <a:rPr lang="zh-CN" altLang="zh-CN" sz="2000" u="none">
                <a:solidFill>
                  <a:schemeClr val="bg1"/>
                </a:solidFill>
                <a:latin typeface="Arial" pitchFamily="34" charset="0"/>
              </a:rPr>
              <a:t>/</a:t>
            </a:r>
            <a:r>
              <a:rPr lang="zh-CN" sz="2000" u="none">
                <a:solidFill>
                  <a:schemeClr val="bg1"/>
                </a:solidFill>
                <a:latin typeface="Arial" pitchFamily="34" charset="0"/>
              </a:rPr>
              <a:t>成本</a:t>
            </a:r>
          </a:p>
        </p:txBody>
      </p:sp>
      <p:sp>
        <p:nvSpPr>
          <p:cNvPr id="16405" name="AutoShape 21"/>
          <p:cNvSpPr>
            <a:spLocks noChangeArrowheads="1"/>
          </p:cNvSpPr>
          <p:nvPr/>
        </p:nvSpPr>
        <p:spPr bwMode="auto">
          <a:xfrm>
            <a:off x="623888" y="4044950"/>
            <a:ext cx="2209800" cy="381000"/>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bg1"/>
                </a:solidFill>
                <a:latin typeface="Arial" pitchFamily="34" charset="0"/>
              </a:rPr>
              <a:t>结构变化</a:t>
            </a:r>
          </a:p>
        </p:txBody>
      </p:sp>
      <p:sp>
        <p:nvSpPr>
          <p:cNvPr id="16406" name="AutoShape 22"/>
          <p:cNvSpPr>
            <a:spLocks noChangeArrowheads="1"/>
          </p:cNvSpPr>
          <p:nvPr/>
        </p:nvSpPr>
        <p:spPr bwMode="auto">
          <a:xfrm>
            <a:off x="623888" y="4502150"/>
            <a:ext cx="2209800" cy="381000"/>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bg1"/>
                </a:solidFill>
                <a:latin typeface="Arial" pitchFamily="34" charset="0"/>
              </a:rPr>
              <a:t>人员变化</a:t>
            </a:r>
          </a:p>
        </p:txBody>
      </p:sp>
      <p:sp>
        <p:nvSpPr>
          <p:cNvPr id="16407" name="AutoShape 23"/>
          <p:cNvSpPr>
            <a:spLocks noChangeArrowheads="1"/>
          </p:cNvSpPr>
          <p:nvPr/>
        </p:nvSpPr>
        <p:spPr bwMode="auto">
          <a:xfrm>
            <a:off x="466725" y="1377950"/>
            <a:ext cx="2209800" cy="381000"/>
          </a:xfrm>
          <a:prstGeom prst="roundRect">
            <a:avLst>
              <a:gd name="adj" fmla="val 16667"/>
            </a:avLst>
          </a:prstGeom>
          <a:solidFill>
            <a:srgbClr val="0033CC">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tx1"/>
                </a:solidFill>
                <a:latin typeface="Arial" pitchFamily="34" charset="0"/>
              </a:rPr>
              <a:t>竞争对手</a:t>
            </a:r>
          </a:p>
        </p:txBody>
      </p:sp>
      <p:sp>
        <p:nvSpPr>
          <p:cNvPr id="16408" name="AutoShape 24"/>
          <p:cNvSpPr>
            <a:spLocks noChangeArrowheads="1"/>
          </p:cNvSpPr>
          <p:nvPr/>
        </p:nvSpPr>
        <p:spPr bwMode="auto">
          <a:xfrm>
            <a:off x="466725" y="1835150"/>
            <a:ext cx="2209800" cy="381000"/>
          </a:xfrm>
          <a:prstGeom prst="roundRect">
            <a:avLst>
              <a:gd name="adj" fmla="val 16667"/>
            </a:avLst>
          </a:pr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tx1"/>
                </a:solidFill>
                <a:latin typeface="Arial" pitchFamily="34" charset="0"/>
              </a:rPr>
              <a:t>外在环境</a:t>
            </a:r>
          </a:p>
        </p:txBody>
      </p:sp>
      <p:sp>
        <p:nvSpPr>
          <p:cNvPr id="16409" name="AutoShape 25"/>
          <p:cNvSpPr>
            <a:spLocks noChangeArrowheads="1"/>
          </p:cNvSpPr>
          <p:nvPr/>
        </p:nvSpPr>
        <p:spPr bwMode="auto">
          <a:xfrm>
            <a:off x="466725" y="2292350"/>
            <a:ext cx="2209800" cy="381000"/>
          </a:xfrm>
          <a:prstGeom prst="roundRect">
            <a:avLst>
              <a:gd name="adj" fmla="val 16667"/>
            </a:avLst>
          </a:pr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sz="2000" u="none">
                <a:solidFill>
                  <a:schemeClr val="tx1"/>
                </a:solidFill>
                <a:latin typeface="Arial" pitchFamily="34" charset="0"/>
              </a:rPr>
              <a:t>消费趋势</a:t>
            </a:r>
          </a:p>
        </p:txBody>
      </p:sp>
      <p:sp>
        <p:nvSpPr>
          <p:cNvPr id="16410" name="AutoShape 26"/>
          <p:cNvSpPr>
            <a:spLocks noChangeArrowheads="1"/>
          </p:cNvSpPr>
          <p:nvPr/>
        </p:nvSpPr>
        <p:spPr bwMode="auto">
          <a:xfrm>
            <a:off x="395288" y="1268413"/>
            <a:ext cx="3024187" cy="2014537"/>
          </a:xfrm>
          <a:prstGeom prst="roundRect">
            <a:avLst>
              <a:gd name="adj" fmla="val 16667"/>
            </a:avLst>
          </a:prstGeom>
          <a:noFill/>
          <a:ln w="9525" cmpd="sng">
            <a:solidFill>
              <a:srgbClr val="FF0000"/>
            </a:solidFill>
            <a:prstDash val="dashDot"/>
            <a:round/>
            <a:headEnd/>
            <a:tailEnd/>
          </a:ln>
          <a:effectLst/>
          <a:extLst>
            <a:ext uri="{909E8E84-426E-40DD-AFC4-6F175D3DCCD1}">
              <a14:hiddenFill xmlns:a14="http://schemas.microsoft.com/office/drawing/2010/main">
                <a:solidFill>
                  <a:srgbClr val="FF000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endParaRPr lang="zh-CN" altLang="zh-CN" sz="3000" b="0" u="none">
              <a:latin typeface="Arial" pitchFamily="34" charset="0"/>
              <a:ea typeface="黑体" pitchFamily="49" charset="-122"/>
            </a:endParaRPr>
          </a:p>
        </p:txBody>
      </p:sp>
      <p:sp>
        <p:nvSpPr>
          <p:cNvPr id="16411" name="Text Box 27"/>
          <p:cNvSpPr txBox="1">
            <a:spLocks noChangeArrowheads="1"/>
          </p:cNvSpPr>
          <p:nvPr/>
        </p:nvSpPr>
        <p:spPr bwMode="auto">
          <a:xfrm>
            <a:off x="2700338" y="1700213"/>
            <a:ext cx="625475" cy="1223962"/>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lstStyle/>
          <a:p>
            <a:pPr algn="ctr">
              <a:lnSpc>
                <a:spcPct val="55000"/>
              </a:lnSpc>
              <a:spcBef>
                <a:spcPct val="50000"/>
              </a:spcBef>
              <a:buFont typeface="Wingdings" pitchFamily="2" charset="2"/>
              <a:buNone/>
            </a:pPr>
            <a:r>
              <a:rPr lang="zh-CN" sz="1800" b="0" u="none">
                <a:latin typeface="Arial" pitchFamily="34" charset="0"/>
                <a:ea typeface="黑体" pitchFamily="49" charset="-122"/>
              </a:rPr>
              <a:t>外部环境</a:t>
            </a:r>
          </a:p>
          <a:p>
            <a:pPr algn="ctr">
              <a:lnSpc>
                <a:spcPct val="55000"/>
              </a:lnSpc>
              <a:spcBef>
                <a:spcPct val="50000"/>
              </a:spcBef>
              <a:buFont typeface="Wingdings" pitchFamily="2" charset="2"/>
              <a:buNone/>
            </a:pPr>
            <a:r>
              <a:rPr lang="zh-CN" sz="1800" b="0" u="none">
                <a:latin typeface="Arial" pitchFamily="34" charset="0"/>
                <a:ea typeface="黑体" pitchFamily="49" charset="-122"/>
              </a:rPr>
              <a:t>不确定性</a:t>
            </a:r>
          </a:p>
        </p:txBody>
      </p:sp>
      <p:sp>
        <p:nvSpPr>
          <p:cNvPr id="16412" name="Line 28"/>
          <p:cNvSpPr>
            <a:spLocks noChangeShapeType="1"/>
          </p:cNvSpPr>
          <p:nvPr/>
        </p:nvSpPr>
        <p:spPr bwMode="auto">
          <a:xfrm>
            <a:off x="3419475" y="1628775"/>
            <a:ext cx="762000" cy="0"/>
          </a:xfrm>
          <a:prstGeom prst="line">
            <a:avLst/>
          </a:prstGeom>
          <a:noFill/>
          <a:ln w="76200" cmpd="sng">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AutoShape 29"/>
          <p:cNvSpPr>
            <a:spLocks noChangeArrowheads="1"/>
          </p:cNvSpPr>
          <p:nvPr/>
        </p:nvSpPr>
        <p:spPr bwMode="auto">
          <a:xfrm>
            <a:off x="466725" y="2749550"/>
            <a:ext cx="2209800" cy="381000"/>
          </a:xfrm>
          <a:prstGeom prst="roundRect">
            <a:avLst>
              <a:gd name="adj" fmla="val 16667"/>
            </a:avLst>
          </a:pr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altLang="zh-CN" sz="1800" u="none">
                <a:solidFill>
                  <a:schemeClr val="tx1"/>
                </a:solidFill>
                <a:latin typeface="Arial" pitchFamily="34" charset="0"/>
              </a:rPr>
              <a:t>……….</a:t>
            </a:r>
          </a:p>
        </p:txBody>
      </p:sp>
      <p:sp>
        <p:nvSpPr>
          <p:cNvPr id="16414" name="AutoShape 30"/>
          <p:cNvSpPr>
            <a:spLocks noChangeArrowheads="1"/>
          </p:cNvSpPr>
          <p:nvPr/>
        </p:nvSpPr>
        <p:spPr bwMode="auto">
          <a:xfrm>
            <a:off x="623888" y="4959350"/>
            <a:ext cx="2209800" cy="381000"/>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buFont typeface="Wingdings" pitchFamily="2" charset="2"/>
              <a:buNone/>
            </a:pPr>
            <a:r>
              <a:rPr lang="zh-CN" altLang="zh-CN" sz="1800" u="none">
                <a:solidFill>
                  <a:schemeClr val="bg1"/>
                </a:solidFill>
                <a:latin typeface="Arial" pitchFamily="34" charset="0"/>
              </a:rPr>
              <a:t>……….</a:t>
            </a:r>
          </a:p>
        </p:txBody>
      </p:sp>
      <p:sp>
        <p:nvSpPr>
          <p:cNvPr id="16415" name="Text Box 31"/>
          <p:cNvSpPr txBox="1">
            <a:spLocks noChangeArrowheads="1"/>
          </p:cNvSpPr>
          <p:nvPr/>
        </p:nvSpPr>
        <p:spPr bwMode="auto">
          <a:xfrm>
            <a:off x="-76200" y="1557338"/>
            <a:ext cx="615950" cy="968375"/>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buFont typeface="Wingdings" pitchFamily="2" charset="2"/>
              <a:buNone/>
            </a:pPr>
            <a:r>
              <a:rPr lang="zh-CN" sz="2400" u="none">
                <a:latin typeface="Arial" pitchFamily="34" charset="0"/>
              </a:rPr>
              <a:t>外部</a:t>
            </a:r>
          </a:p>
        </p:txBody>
      </p:sp>
      <p:sp>
        <p:nvSpPr>
          <p:cNvPr id="16416" name="Text Box 32"/>
          <p:cNvSpPr txBox="1">
            <a:spLocks noChangeArrowheads="1"/>
          </p:cNvSpPr>
          <p:nvPr/>
        </p:nvSpPr>
        <p:spPr bwMode="auto">
          <a:xfrm>
            <a:off x="-4763" y="3789363"/>
            <a:ext cx="615951" cy="968375"/>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buFont typeface="Wingdings" pitchFamily="2" charset="2"/>
              <a:buNone/>
            </a:pPr>
            <a:r>
              <a:rPr lang="zh-CN" sz="2400" u="none">
                <a:latin typeface="Arial" pitchFamily="34" charset="0"/>
              </a:rPr>
              <a:t>内部</a:t>
            </a:r>
          </a:p>
        </p:txBody>
      </p:sp>
      <p:sp>
        <p:nvSpPr>
          <p:cNvPr id="16417" name="Rectangle 33"/>
          <p:cNvSpPr>
            <a:spLocks noChangeArrowheads="1"/>
          </p:cNvSpPr>
          <p:nvPr/>
        </p:nvSpPr>
        <p:spPr bwMode="auto">
          <a:xfrm>
            <a:off x="3511550" y="1917700"/>
            <a:ext cx="2592388" cy="3671888"/>
          </a:xfrm>
          <a:prstGeom prst="rect">
            <a:avLst/>
          </a:prstGeom>
          <a:noFill/>
          <a:ln w="0" cmpd="sng">
            <a:solidFill>
              <a:srgbClr val="008000"/>
            </a:solidFill>
            <a:prstDash val="dash"/>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16418" name="Rectangle 34"/>
          <p:cNvSpPr>
            <a:spLocks noChangeArrowheads="1"/>
          </p:cNvSpPr>
          <p:nvPr/>
        </p:nvSpPr>
        <p:spPr bwMode="auto">
          <a:xfrm>
            <a:off x="6175375" y="1917700"/>
            <a:ext cx="2573338" cy="3671888"/>
          </a:xfrm>
          <a:prstGeom prst="rect">
            <a:avLst/>
          </a:prstGeom>
          <a:noFill/>
          <a:ln w="0" cmpd="sng">
            <a:solidFill>
              <a:srgbClr val="FF0000"/>
            </a:solidFill>
            <a:prstDash val="dash"/>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412"/>
                                        </p:tgtEl>
                                        <p:attrNameLst>
                                          <p:attrName>style.visibility</p:attrName>
                                        </p:attrNameLst>
                                      </p:cBhvr>
                                      <p:to>
                                        <p:strVal val="visible"/>
                                      </p:to>
                                    </p:set>
                                    <p:animEffect transition="in" filter="wipe(left)">
                                      <p:cBhvr>
                                        <p:cTn id="7" dur="500"/>
                                        <p:tgtEl>
                                          <p:spTgt spid="164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387"/>
                                        </p:tgtEl>
                                        <p:attrNameLst>
                                          <p:attrName>style.visibility</p:attrName>
                                        </p:attrNameLst>
                                      </p:cBhvr>
                                      <p:to>
                                        <p:strVal val="visible"/>
                                      </p:to>
                                    </p:set>
                                    <p:animEffect transition="in" filter="wipe(left)">
                                      <p:cBhvr>
                                        <p:cTn id="11" dur="500"/>
                                        <p:tgtEl>
                                          <p:spTgt spid="163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389"/>
                                        </p:tgtEl>
                                        <p:attrNameLst>
                                          <p:attrName>style.visibility</p:attrName>
                                        </p:attrNameLst>
                                      </p:cBhvr>
                                      <p:to>
                                        <p:strVal val="visible"/>
                                      </p:to>
                                    </p:set>
                                    <p:animEffect transition="in" filter="wipe(up)">
                                      <p:cBhvr>
                                        <p:cTn id="16" dur="500"/>
                                        <p:tgtEl>
                                          <p:spTgt spid="16389"/>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wipe(up)">
                                      <p:cBhvr>
                                        <p:cTn id="20" dur="500"/>
                                        <p:tgtEl>
                                          <p:spTgt spid="16392"/>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6390"/>
                                        </p:tgtEl>
                                        <p:attrNameLst>
                                          <p:attrName>style.visibility</p:attrName>
                                        </p:attrNameLst>
                                      </p:cBhvr>
                                      <p:to>
                                        <p:strVal val="visible"/>
                                      </p:to>
                                    </p:set>
                                    <p:animEffect transition="in" filter="wipe(up)">
                                      <p:cBhvr>
                                        <p:cTn id="24" dur="500"/>
                                        <p:tgtEl>
                                          <p:spTgt spid="163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6396"/>
                                        </p:tgtEl>
                                        <p:attrNameLst>
                                          <p:attrName>style.visibility</p:attrName>
                                        </p:attrNameLst>
                                      </p:cBhvr>
                                      <p:to>
                                        <p:strVal val="visible"/>
                                      </p:to>
                                    </p:set>
                                    <p:animEffect transition="in" filter="wipe(up)">
                                      <p:cBhvr>
                                        <p:cTn id="29" dur="500"/>
                                        <p:tgtEl>
                                          <p:spTgt spid="163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6395"/>
                                        </p:tgtEl>
                                        <p:attrNameLst>
                                          <p:attrName>style.visibility</p:attrName>
                                        </p:attrNameLst>
                                      </p:cBhvr>
                                      <p:to>
                                        <p:strVal val="visible"/>
                                      </p:to>
                                    </p:set>
                                    <p:animEffect transition="in" filter="wipe(up)">
                                      <p:cBhvr>
                                        <p:cTn id="34" dur="500"/>
                                        <p:tgtEl>
                                          <p:spTgt spid="163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397"/>
                                        </p:tgtEl>
                                        <p:attrNameLst>
                                          <p:attrName>style.visibility</p:attrName>
                                        </p:attrNameLst>
                                      </p:cBhvr>
                                      <p:to>
                                        <p:strVal val="visible"/>
                                      </p:to>
                                    </p:set>
                                    <p:animEffect transition="in" filter="wipe(up)">
                                      <p:cBhvr>
                                        <p:cTn id="39" dur="500"/>
                                        <p:tgtEl>
                                          <p:spTgt spid="163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394"/>
                                        </p:tgtEl>
                                        <p:attrNameLst>
                                          <p:attrName>style.visibility</p:attrName>
                                        </p:attrNameLst>
                                      </p:cBhvr>
                                      <p:to>
                                        <p:strVal val="visible"/>
                                      </p:to>
                                    </p:set>
                                    <p:animEffect transition="in" filter="wipe(up)">
                                      <p:cBhvr>
                                        <p:cTn id="44" dur="500"/>
                                        <p:tgtEl>
                                          <p:spTgt spid="163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88"/>
                                        </p:tgtEl>
                                        <p:attrNameLst>
                                          <p:attrName>style.visibility</p:attrName>
                                        </p:attrNameLst>
                                      </p:cBhvr>
                                      <p:to>
                                        <p:strVal val="visible"/>
                                      </p:to>
                                    </p:set>
                                    <p:anim calcmode="lin" valueType="num">
                                      <p:cBhvr additive="base">
                                        <p:cTn id="49" dur="500" fill="hold"/>
                                        <p:tgtEl>
                                          <p:spTgt spid="16388"/>
                                        </p:tgtEl>
                                        <p:attrNameLst>
                                          <p:attrName>ppt_x</p:attrName>
                                        </p:attrNameLst>
                                      </p:cBhvr>
                                      <p:tavLst>
                                        <p:tav tm="0">
                                          <p:val>
                                            <p:strVal val="1+#ppt_w/2"/>
                                          </p:val>
                                        </p:tav>
                                        <p:tav tm="100000">
                                          <p:val>
                                            <p:strVal val="#ppt_x"/>
                                          </p:val>
                                        </p:tav>
                                      </p:tavLst>
                                    </p:anim>
                                    <p:anim calcmode="lin" valueType="num">
                                      <p:cBhvr additive="base">
                                        <p:cTn id="50" dur="500" fill="hold"/>
                                        <p:tgtEl>
                                          <p:spTgt spid="1638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6393"/>
                                        </p:tgtEl>
                                        <p:attrNameLst>
                                          <p:attrName>style.visibility</p:attrName>
                                        </p:attrNameLst>
                                      </p:cBhvr>
                                      <p:to>
                                        <p:strVal val="visible"/>
                                      </p:to>
                                    </p:set>
                                    <p:anim calcmode="lin" valueType="num">
                                      <p:cBhvr additive="base">
                                        <p:cTn id="54" dur="500" fill="hold"/>
                                        <p:tgtEl>
                                          <p:spTgt spid="16393"/>
                                        </p:tgtEl>
                                        <p:attrNameLst>
                                          <p:attrName>ppt_x</p:attrName>
                                        </p:attrNameLst>
                                      </p:cBhvr>
                                      <p:tavLst>
                                        <p:tav tm="0">
                                          <p:val>
                                            <p:strVal val="1+#ppt_w/2"/>
                                          </p:val>
                                        </p:tav>
                                        <p:tav tm="100000">
                                          <p:val>
                                            <p:strVal val="#ppt_x"/>
                                          </p:val>
                                        </p:tav>
                                      </p:tavLst>
                                    </p:anim>
                                    <p:anim calcmode="lin" valueType="num">
                                      <p:cBhvr additive="base">
                                        <p:cTn id="55" dur="500" fill="hold"/>
                                        <p:tgtEl>
                                          <p:spTgt spid="1639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6391"/>
                                        </p:tgtEl>
                                        <p:attrNameLst>
                                          <p:attrName>style.visibility</p:attrName>
                                        </p:attrNameLst>
                                      </p:cBhvr>
                                      <p:to>
                                        <p:strVal val="visible"/>
                                      </p:to>
                                    </p:set>
                                    <p:anim calcmode="lin" valueType="num">
                                      <p:cBhvr additive="base">
                                        <p:cTn id="59" dur="500" fill="hold"/>
                                        <p:tgtEl>
                                          <p:spTgt spid="16391"/>
                                        </p:tgtEl>
                                        <p:attrNameLst>
                                          <p:attrName>ppt_x</p:attrName>
                                        </p:attrNameLst>
                                      </p:cBhvr>
                                      <p:tavLst>
                                        <p:tav tm="0">
                                          <p:val>
                                            <p:strVal val="1+#ppt_w/2"/>
                                          </p:val>
                                        </p:tav>
                                        <p:tav tm="100000">
                                          <p:val>
                                            <p:strVal val="#ppt_x"/>
                                          </p:val>
                                        </p:tav>
                                      </p:tavLst>
                                    </p:anim>
                                    <p:anim calcmode="lin" valueType="num">
                                      <p:cBhvr additive="base">
                                        <p:cTn id="60"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6400"/>
                                        </p:tgtEl>
                                        <p:attrNameLst>
                                          <p:attrName>style.visibility</p:attrName>
                                        </p:attrNameLst>
                                      </p:cBhvr>
                                      <p:to>
                                        <p:strVal val="visible"/>
                                      </p:to>
                                    </p:set>
                                    <p:anim calcmode="lin" valueType="num">
                                      <p:cBhvr additive="base">
                                        <p:cTn id="65" dur="500" fill="hold"/>
                                        <p:tgtEl>
                                          <p:spTgt spid="16400"/>
                                        </p:tgtEl>
                                        <p:attrNameLst>
                                          <p:attrName>ppt_x</p:attrName>
                                        </p:attrNameLst>
                                      </p:cBhvr>
                                      <p:tavLst>
                                        <p:tav tm="0">
                                          <p:val>
                                            <p:strVal val="1+#ppt_w/2"/>
                                          </p:val>
                                        </p:tav>
                                        <p:tav tm="100000">
                                          <p:val>
                                            <p:strVal val="#ppt_x"/>
                                          </p:val>
                                        </p:tav>
                                      </p:tavLst>
                                    </p:anim>
                                    <p:anim calcmode="lin" valueType="num">
                                      <p:cBhvr additive="base">
                                        <p:cTn id="66" dur="500" fill="hold"/>
                                        <p:tgtEl>
                                          <p:spTgt spid="1640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6399"/>
                                        </p:tgtEl>
                                        <p:attrNameLst>
                                          <p:attrName>style.visibility</p:attrName>
                                        </p:attrNameLst>
                                      </p:cBhvr>
                                      <p:to>
                                        <p:strVal val="visible"/>
                                      </p:to>
                                    </p:set>
                                    <p:anim calcmode="lin" valueType="num">
                                      <p:cBhvr additive="base">
                                        <p:cTn id="71" dur="500" fill="hold"/>
                                        <p:tgtEl>
                                          <p:spTgt spid="16399"/>
                                        </p:tgtEl>
                                        <p:attrNameLst>
                                          <p:attrName>ppt_x</p:attrName>
                                        </p:attrNameLst>
                                      </p:cBhvr>
                                      <p:tavLst>
                                        <p:tav tm="0">
                                          <p:val>
                                            <p:strVal val="1+#ppt_w/2"/>
                                          </p:val>
                                        </p:tav>
                                        <p:tav tm="100000">
                                          <p:val>
                                            <p:strVal val="#ppt_x"/>
                                          </p:val>
                                        </p:tav>
                                      </p:tavLst>
                                    </p:anim>
                                    <p:anim calcmode="lin" valueType="num">
                                      <p:cBhvr additive="base">
                                        <p:cTn id="72" dur="500" fill="hold"/>
                                        <p:tgtEl>
                                          <p:spTgt spid="16399"/>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6401"/>
                                        </p:tgtEl>
                                        <p:attrNameLst>
                                          <p:attrName>style.visibility</p:attrName>
                                        </p:attrNameLst>
                                      </p:cBhvr>
                                      <p:to>
                                        <p:strVal val="visible"/>
                                      </p:to>
                                    </p:set>
                                    <p:anim calcmode="lin" valueType="num">
                                      <p:cBhvr additive="base">
                                        <p:cTn id="77" dur="500" fill="hold"/>
                                        <p:tgtEl>
                                          <p:spTgt spid="16401"/>
                                        </p:tgtEl>
                                        <p:attrNameLst>
                                          <p:attrName>ppt_x</p:attrName>
                                        </p:attrNameLst>
                                      </p:cBhvr>
                                      <p:tavLst>
                                        <p:tav tm="0">
                                          <p:val>
                                            <p:strVal val="1+#ppt_w/2"/>
                                          </p:val>
                                        </p:tav>
                                        <p:tav tm="100000">
                                          <p:val>
                                            <p:strVal val="#ppt_x"/>
                                          </p:val>
                                        </p:tav>
                                      </p:tavLst>
                                    </p:anim>
                                    <p:anim calcmode="lin" valueType="num">
                                      <p:cBhvr additive="base">
                                        <p:cTn id="78" dur="500" fill="hold"/>
                                        <p:tgtEl>
                                          <p:spTgt spid="16401"/>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16398"/>
                                        </p:tgtEl>
                                        <p:attrNameLst>
                                          <p:attrName>style.visibility</p:attrName>
                                        </p:attrNameLst>
                                      </p:cBhvr>
                                      <p:to>
                                        <p:strVal val="visible"/>
                                      </p:to>
                                    </p:set>
                                    <p:anim calcmode="lin" valueType="num">
                                      <p:cBhvr additive="base">
                                        <p:cTn id="83" dur="500" fill="hold"/>
                                        <p:tgtEl>
                                          <p:spTgt spid="16398"/>
                                        </p:tgtEl>
                                        <p:attrNameLst>
                                          <p:attrName>ppt_x</p:attrName>
                                        </p:attrNameLst>
                                      </p:cBhvr>
                                      <p:tavLst>
                                        <p:tav tm="0">
                                          <p:val>
                                            <p:strVal val="1+#ppt_w/2"/>
                                          </p:val>
                                        </p:tav>
                                        <p:tav tm="100000">
                                          <p:val>
                                            <p:strVal val="#ppt_x"/>
                                          </p:val>
                                        </p:tav>
                                      </p:tavLst>
                                    </p:anim>
                                    <p:anim calcmode="lin" valueType="num">
                                      <p:cBhvr additive="base">
                                        <p:cTn id="84" dur="500" fill="hold"/>
                                        <p:tgtEl>
                                          <p:spTgt spid="16398"/>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6402"/>
                                        </p:tgtEl>
                                        <p:attrNameLst>
                                          <p:attrName>style.visibility</p:attrName>
                                        </p:attrNameLst>
                                      </p:cBhvr>
                                      <p:to>
                                        <p:strVal val="visible"/>
                                      </p:to>
                                    </p:set>
                                    <p:animEffect transition="in" filter="wipe(up)">
                                      <p:cBhvr>
                                        <p:cTn id="89" dur="500"/>
                                        <p:tgtEl>
                                          <p:spTgt spid="16402"/>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16403"/>
                                        </p:tgtEl>
                                        <p:attrNameLst>
                                          <p:attrName>style.visibility</p:attrName>
                                        </p:attrNameLst>
                                      </p:cBhvr>
                                      <p:to>
                                        <p:strVal val="visible"/>
                                      </p:to>
                                    </p:set>
                                    <p:animEffect transition="in" filter="wipe(up)">
                                      <p:cBhvr>
                                        <p:cTn id="93"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autoUpdateAnimBg="0"/>
      <p:bldP spid="16388" grpId="0" animBg="1" autoUpdateAnimBg="0"/>
      <p:bldP spid="16389" grpId="0" animBg="1" autoUpdateAnimBg="0"/>
      <p:bldP spid="16390" grpId="0" autoUpdateAnimBg="0"/>
      <p:bldP spid="16391" grpId="0" autoUpdateAnimBg="0"/>
      <p:bldP spid="16392" grpId="0" animBg="1"/>
      <p:bldP spid="16393" grpId="0" animBg="1"/>
      <p:bldP spid="16394" grpId="0" animBg="1" autoUpdateAnimBg="0"/>
      <p:bldP spid="16395" grpId="0" animBg="1" autoUpdateAnimBg="0"/>
      <p:bldP spid="16396" grpId="0" animBg="1" autoUpdateAnimBg="0"/>
      <p:bldP spid="16397" grpId="0" animBg="1" autoUpdateAnimBg="0"/>
      <p:bldP spid="16398" grpId="0" animBg="1" autoUpdateAnimBg="0"/>
      <p:bldP spid="16399" grpId="0" animBg="1" autoUpdateAnimBg="0"/>
      <p:bldP spid="16400" grpId="0" animBg="1" autoUpdateAnimBg="0"/>
      <p:bldP spid="16401" grpId="0" animBg="1" autoUpdateAnimBg="0"/>
      <p:bldP spid="16402" grpId="0" animBg="1"/>
      <p:bldP spid="16403" grpId="0" animBg="1" autoUpdateAnimBg="0"/>
      <p:bldP spid="1641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联合分析示例</a:t>
            </a:r>
            <a:r>
              <a:rPr lang="en-US" altLang="zh-CN"/>
              <a:t>(4)</a:t>
            </a:r>
          </a:p>
        </p:txBody>
      </p:sp>
      <p:sp>
        <p:nvSpPr>
          <p:cNvPr id="129027" name="Rectangle 3"/>
          <p:cNvSpPr>
            <a:spLocks noChangeArrowheads="1"/>
          </p:cNvSpPr>
          <p:nvPr/>
        </p:nvSpPr>
        <p:spPr bwMode="auto">
          <a:xfrm>
            <a:off x="762000" y="99060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Times New Roman" pitchFamily="18" charset="0"/>
              </a:rPr>
              <a:t>计算特征</a:t>
            </a:r>
            <a:r>
              <a:rPr lang="en-US" altLang="zh-CN" sz="2000" u="none">
                <a:solidFill>
                  <a:schemeClr val="tx1"/>
                </a:solidFill>
                <a:latin typeface="Times New Roman" pitchFamily="18" charset="0"/>
              </a:rPr>
              <a:t>/</a:t>
            </a:r>
          </a:p>
          <a:p>
            <a:pPr algn="ctr"/>
            <a:r>
              <a:rPr lang="zh-CN" altLang="en-US" sz="2000" u="none">
                <a:solidFill>
                  <a:schemeClr val="tx1"/>
                </a:solidFill>
                <a:latin typeface="Times New Roman" pitchFamily="18" charset="0"/>
              </a:rPr>
              <a:t>特征水平的效用</a:t>
            </a:r>
          </a:p>
        </p:txBody>
      </p:sp>
      <p:sp>
        <p:nvSpPr>
          <p:cNvPr id="129028" name="Text Box 4"/>
          <p:cNvSpPr txBox="1">
            <a:spLocks noChangeArrowheads="1"/>
          </p:cNvSpPr>
          <p:nvPr/>
        </p:nvSpPr>
        <p:spPr bwMode="auto">
          <a:xfrm>
            <a:off x="2819400" y="990600"/>
            <a:ext cx="5943600" cy="54102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Tx/>
              <a:buChar char="-"/>
            </a:pPr>
            <a:r>
              <a:rPr lang="zh-CN" altLang="en-US" sz="1400" b="0" u="none">
                <a:ea typeface="黑体" pitchFamily="49" charset="-122"/>
              </a:rPr>
              <a:t>采用哑元法，使用最小二乘法估计模型参数</a:t>
            </a:r>
            <a:r>
              <a:rPr lang="en-US" altLang="zh-CN" sz="1400" b="0" u="none">
                <a:ea typeface="黑体" pitchFamily="49" charset="-122"/>
              </a:rPr>
              <a:t>a</a:t>
            </a:r>
            <a:r>
              <a:rPr lang="en-US" altLang="zh-CN" sz="1400" b="0" u="none" baseline="-25000">
                <a:ea typeface="黑体" pitchFamily="49" charset="-122"/>
              </a:rPr>
              <a:t>ij</a:t>
            </a:r>
            <a:r>
              <a:rPr lang="zh-CN" altLang="en-US" sz="1400" b="0" u="none">
                <a:ea typeface="黑体" pitchFamily="49" charset="-122"/>
              </a:rPr>
              <a:t>；</a:t>
            </a:r>
          </a:p>
          <a:p>
            <a:pPr>
              <a:buFontTx/>
              <a:buChar char="-"/>
            </a:pPr>
            <a:r>
              <a:rPr lang="zh-CN" altLang="en-US" sz="1400" b="0" u="none">
                <a:ea typeface="黑体" pitchFamily="49" charset="-122"/>
              </a:rPr>
              <a:t>借助</a:t>
            </a:r>
            <a:r>
              <a:rPr lang="en-US" altLang="zh-CN" sz="1400" b="0" u="none">
                <a:ea typeface="黑体" pitchFamily="49" charset="-122"/>
              </a:rPr>
              <a:t>SPSS</a:t>
            </a:r>
            <a:r>
              <a:rPr lang="zh-CN" altLang="en-US" sz="1400" b="0" u="none">
                <a:ea typeface="黑体" pitchFamily="49" charset="-122"/>
              </a:rPr>
              <a:t>中的</a:t>
            </a:r>
            <a:r>
              <a:rPr lang="en-US" altLang="zh-CN" sz="1400" b="0" u="none">
                <a:ea typeface="黑体" pitchFamily="49" charset="-122"/>
              </a:rPr>
              <a:t>Conjoint</a:t>
            </a:r>
            <a:r>
              <a:rPr lang="zh-CN" altLang="en-US" sz="1400" b="0" u="none">
                <a:ea typeface="黑体" pitchFamily="49" charset="-122"/>
              </a:rPr>
              <a:t>模块进行分析，得到：</a:t>
            </a: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endParaRPr lang="zh-CN" altLang="en-US" sz="1400" b="0" u="none">
              <a:ea typeface="黑体" pitchFamily="49" charset="-122"/>
            </a:endParaRPr>
          </a:p>
          <a:p>
            <a:pPr>
              <a:buFontTx/>
              <a:buChar char="-"/>
            </a:pPr>
            <a:r>
              <a:rPr lang="zh-CN" altLang="en-US" sz="1400" b="0" u="none">
                <a:ea typeface="黑体" pitchFamily="49" charset="-122"/>
              </a:rPr>
              <a:t>“相对重要程度”表示该特征在购买中被消费者岁关心的程度；本例，对该消费者而言，</a:t>
            </a:r>
            <a:r>
              <a:rPr lang="en-US" altLang="zh-CN" sz="1400" b="0" u="none">
                <a:ea typeface="黑体" pitchFamily="49" charset="-122"/>
              </a:rPr>
              <a:t>CPU</a:t>
            </a:r>
            <a:r>
              <a:rPr lang="zh-CN" altLang="en-US" sz="1400" b="0" u="none">
                <a:ea typeface="黑体" pitchFamily="49" charset="-122"/>
              </a:rPr>
              <a:t>型号是最关心的</a:t>
            </a:r>
            <a:r>
              <a:rPr lang="en-US" altLang="zh-CN" sz="1400" b="0" u="none">
                <a:ea typeface="黑体" pitchFamily="49" charset="-122"/>
              </a:rPr>
              <a:t>(38.5%)</a:t>
            </a:r>
            <a:r>
              <a:rPr lang="zh-CN" altLang="en-US" sz="1400" b="0" u="none">
                <a:ea typeface="黑体" pitchFamily="49" charset="-122"/>
              </a:rPr>
              <a:t>，其次是价格；</a:t>
            </a:r>
          </a:p>
          <a:p>
            <a:pPr>
              <a:buFontTx/>
              <a:buChar char="-"/>
            </a:pPr>
            <a:r>
              <a:rPr lang="zh-CN" altLang="en-US" sz="1400" b="0" u="none">
                <a:ea typeface="黑体" pitchFamily="49" charset="-122"/>
              </a:rPr>
              <a:t>“特征水平的效用”表示该特征水平对于消费者而言的效用；效用越高，表示该特征水平越受欢迎；本例，该消费者心目中认为</a:t>
            </a:r>
            <a:r>
              <a:rPr lang="en-US" altLang="zh-CN" sz="1400" b="0" u="none">
                <a:ea typeface="黑体" pitchFamily="49" charset="-122"/>
              </a:rPr>
              <a:t>AA</a:t>
            </a:r>
            <a:r>
              <a:rPr lang="zh-CN" altLang="en-US" sz="1400" b="0" u="none">
                <a:ea typeface="黑体" pitchFamily="49" charset="-122"/>
              </a:rPr>
              <a:t>品牌要好于</a:t>
            </a:r>
            <a:r>
              <a:rPr lang="en-US" altLang="zh-CN" sz="1400" b="0" u="none">
                <a:ea typeface="黑体" pitchFamily="49" charset="-122"/>
              </a:rPr>
              <a:t>BB/XX</a:t>
            </a:r>
            <a:r>
              <a:rPr lang="zh-CN" altLang="en-US" sz="1400" b="0" u="none">
                <a:ea typeface="黑体" pitchFamily="49" charset="-122"/>
              </a:rPr>
              <a:t>。</a:t>
            </a:r>
          </a:p>
        </p:txBody>
      </p:sp>
      <p:graphicFrame>
        <p:nvGraphicFramePr>
          <p:cNvPr id="129029" name="Group 5"/>
          <p:cNvGraphicFramePr>
            <a:graphicFrameLocks noGrp="1"/>
          </p:cNvGraphicFramePr>
          <p:nvPr/>
        </p:nvGraphicFramePr>
        <p:xfrm>
          <a:off x="3143250" y="1571625"/>
          <a:ext cx="5086350" cy="3638550"/>
        </p:xfrm>
        <a:graphic>
          <a:graphicData uri="http://schemas.openxmlformats.org/drawingml/2006/table">
            <a:tbl>
              <a:tblPr/>
              <a:tblGrid>
                <a:gridCol w="1077913"/>
                <a:gridCol w="1493837"/>
                <a:gridCol w="990600"/>
                <a:gridCol w="1524000"/>
              </a:tblGrid>
              <a:tr h="30321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品牌</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价格</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特征水平的效用</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特征水平的效用</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AA</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0.889</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5000</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1.556</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BB</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-0.444</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6000</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XX</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-0.444</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7000</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-1.444</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特征的相对重要程度：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15.4%</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特征的相对重要程度：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34.6%</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0321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CPU</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硬盘容量</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特征水平的效用</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特征水平的效用</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赛扬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-2.111</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2.1G</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-0.444</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PII 350</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1.222</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3.2G</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K6 305</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0.889</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4.3G</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0.556</a:t>
                      </a:r>
                    </a:p>
                  </a:txBody>
                  <a:tcPr horzOverflow="overflow">
                    <a:lnL w="952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r>
              <a:tr h="3032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特征的相对重要程度：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38.5%</a:t>
                      </a:r>
                    </a:p>
                  </a:txBody>
                  <a:tcPr horzOverflow="overflow">
                    <a:lnL w="952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rPr>
                        <a:t>特征的相对重要程度：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11.5%</a:t>
                      </a:r>
                    </a:p>
                  </a:txBody>
                  <a:tcPr horzOverflow="overflow">
                    <a:lnL w="28575" cap="flat" cmpd="sng" algn="ctr">
                      <a:solidFill>
                        <a:schemeClr val="folHlink"/>
                      </a:solidFill>
                      <a:prstDash val="solid"/>
                      <a:round/>
                      <a:headEnd type="none" w="med" len="med"/>
                      <a:tailEnd type="none" w="med" len="med"/>
                    </a:lnL>
                    <a:lnR w="9525" cap="flat" cmpd="sng" algn="ctr">
                      <a:solidFill>
                        <a:schemeClr val="folHlink"/>
                      </a:solidFill>
                      <a:prstDash val="solid"/>
                      <a:round/>
                      <a:headEnd type="none" w="med" len="med"/>
                      <a:tailEnd type="none" w="med" len="med"/>
                    </a:lnR>
                    <a:lnT w="9525" cap="flat" cmpd="sng" algn="ctr">
                      <a:solidFill>
                        <a:schemeClr val="folHlink"/>
                      </a:solidFill>
                      <a:prstDash val="solid"/>
                      <a:round/>
                      <a:headEnd type="none" w="med" len="med"/>
                      <a:tailEnd type="none" w="med" len="med"/>
                    </a:lnT>
                    <a:lnB w="9525" cap="flat" cmpd="sng" algn="ctr">
                      <a:solidFill>
                        <a:schemeClr val="folHlink"/>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t>联合分析示例</a:t>
            </a:r>
            <a:r>
              <a:rPr lang="en-US" altLang="zh-CN"/>
              <a:t>(5)</a:t>
            </a:r>
          </a:p>
        </p:txBody>
      </p:sp>
      <p:sp>
        <p:nvSpPr>
          <p:cNvPr id="130051" name="Rectangle 3"/>
          <p:cNvSpPr>
            <a:spLocks noChangeArrowheads="1"/>
          </p:cNvSpPr>
          <p:nvPr/>
        </p:nvSpPr>
        <p:spPr bwMode="auto">
          <a:xfrm>
            <a:off x="762000" y="990600"/>
            <a:ext cx="1981200" cy="9144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tx1"/>
                </a:solidFill>
                <a:latin typeface="Times New Roman" pitchFamily="18" charset="0"/>
              </a:rPr>
              <a:t>市场预测</a:t>
            </a:r>
          </a:p>
        </p:txBody>
      </p:sp>
      <p:sp>
        <p:nvSpPr>
          <p:cNvPr id="130052" name="Text Box 4"/>
          <p:cNvSpPr txBox="1">
            <a:spLocks noChangeArrowheads="1"/>
          </p:cNvSpPr>
          <p:nvPr/>
        </p:nvSpPr>
        <p:spPr bwMode="auto">
          <a:xfrm>
            <a:off x="2819400" y="990600"/>
            <a:ext cx="5943600" cy="54102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198438" indent="-198438">
              <a:defRPr>
                <a:solidFill>
                  <a:schemeClr val="tx1"/>
                </a:solidFill>
                <a:latin typeface="Arial" pitchFamily="34" charset="0"/>
                <a:ea typeface="宋体" pitchFamily="2" charset="-122"/>
              </a:defRPr>
            </a:lvl1pPr>
            <a:lvl2pPr marL="563563" indent="-174625">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altLang="en-US" sz="1400" b="0" u="none">
                <a:ea typeface="黑体" pitchFamily="49" charset="-122"/>
              </a:rPr>
              <a:t>联合分析的迷人之处可以对产品的前景进行预测，即</a:t>
            </a:r>
          </a:p>
          <a:p>
            <a:pPr>
              <a:buFontTx/>
              <a:buChar char="-"/>
            </a:pPr>
            <a:r>
              <a:rPr lang="zh-CN" altLang="en-US" sz="1400" b="0" u="none">
                <a:ea typeface="黑体" pitchFamily="49" charset="-122"/>
              </a:rPr>
              <a:t>得到产品特征的效用函数后，可以对产品的各种特征组合进行模拟决策；</a:t>
            </a:r>
          </a:p>
          <a:p>
            <a:pPr>
              <a:buFontTx/>
              <a:buChar char="-"/>
            </a:pPr>
            <a:endParaRPr lang="zh-CN" altLang="en-US" sz="1400" b="0" u="none">
              <a:ea typeface="黑体" pitchFamily="49" charset="-122"/>
            </a:endParaRPr>
          </a:p>
          <a:p>
            <a:r>
              <a:rPr lang="zh-CN" altLang="en-US" sz="1400" b="0" u="none">
                <a:ea typeface="黑体" pitchFamily="49" charset="-122"/>
              </a:rPr>
              <a:t>本例，设有研究问题：在价格</a:t>
            </a:r>
            <a:r>
              <a:rPr lang="en-US" altLang="zh-CN" sz="1400" b="0" u="none">
                <a:ea typeface="黑体" pitchFamily="49" charset="-122"/>
              </a:rPr>
              <a:t>6000</a:t>
            </a:r>
            <a:r>
              <a:rPr lang="zh-CN" altLang="en-US" sz="1400" b="0" u="none">
                <a:ea typeface="黑体" pitchFamily="49" charset="-122"/>
              </a:rPr>
              <a:t>元时，推出何种配置的</a:t>
            </a:r>
            <a:r>
              <a:rPr lang="en-US" altLang="zh-CN" sz="1400" b="0" u="none">
                <a:ea typeface="黑体" pitchFamily="49" charset="-122"/>
              </a:rPr>
              <a:t>XX</a:t>
            </a:r>
            <a:r>
              <a:rPr lang="zh-CN" altLang="en-US" sz="1400" b="0" u="none">
                <a:ea typeface="黑体" pitchFamily="49" charset="-122"/>
              </a:rPr>
              <a:t>电脑，才能战胜目前市场上的主流产品</a:t>
            </a:r>
            <a:r>
              <a:rPr lang="en-US" altLang="zh-CN" sz="1400" b="0" u="none">
                <a:ea typeface="黑体" pitchFamily="49" charset="-122"/>
              </a:rPr>
              <a:t>Y(</a:t>
            </a:r>
            <a:r>
              <a:rPr lang="zh-CN" altLang="en-US" sz="1400" b="0" u="none">
                <a:ea typeface="黑体" pitchFamily="49" charset="-122"/>
              </a:rPr>
              <a:t>假设</a:t>
            </a:r>
            <a:r>
              <a:rPr lang="en-US" altLang="zh-CN" sz="1400" b="0" u="none">
                <a:ea typeface="黑体" pitchFamily="49" charset="-122"/>
              </a:rPr>
              <a:t>)</a:t>
            </a:r>
            <a:r>
              <a:rPr lang="zh-CN" altLang="en-US" sz="1400" b="0" u="none">
                <a:ea typeface="黑体" pitchFamily="49" charset="-122"/>
              </a:rPr>
              <a:t>：</a:t>
            </a:r>
            <a:r>
              <a:rPr lang="en-US" altLang="zh-CN" sz="1400" b="0" u="none">
                <a:ea typeface="黑体" pitchFamily="49" charset="-122"/>
              </a:rPr>
              <a:t>BB, K6 350, 6000</a:t>
            </a:r>
            <a:r>
              <a:rPr lang="zh-CN" altLang="en-US" sz="1400" b="0" u="none">
                <a:ea typeface="黑体" pitchFamily="49" charset="-122"/>
              </a:rPr>
              <a:t>元</a:t>
            </a:r>
            <a:r>
              <a:rPr lang="en-US" altLang="zh-CN" sz="1400" b="0" u="none">
                <a:ea typeface="黑体" pitchFamily="49" charset="-122"/>
              </a:rPr>
              <a:t>, 4.3G</a:t>
            </a:r>
            <a:r>
              <a:rPr lang="zh-CN" altLang="en-US" sz="1400" b="0" u="none">
                <a:ea typeface="黑体" pitchFamily="49" charset="-122"/>
              </a:rPr>
              <a:t>。</a:t>
            </a:r>
          </a:p>
          <a:p>
            <a:r>
              <a:rPr lang="zh-CN" altLang="en-US" sz="1400" b="0" u="none">
                <a:ea typeface="黑体" pitchFamily="49" charset="-122"/>
              </a:rPr>
              <a:t>	而</a:t>
            </a:r>
            <a:r>
              <a:rPr lang="en-US" altLang="zh-CN" sz="1400" b="0" u="none">
                <a:ea typeface="黑体" pitchFamily="49" charset="-122"/>
              </a:rPr>
              <a:t>XX</a:t>
            </a:r>
            <a:r>
              <a:rPr lang="zh-CN" altLang="en-US" sz="1400" b="0" u="none">
                <a:ea typeface="黑体" pitchFamily="49" charset="-122"/>
              </a:rPr>
              <a:t>电脑可行的配置主要有</a:t>
            </a:r>
            <a:r>
              <a:rPr lang="en-US" altLang="zh-CN" sz="1400" b="0" u="none">
                <a:ea typeface="黑体" pitchFamily="49" charset="-122"/>
              </a:rPr>
              <a:t>3</a:t>
            </a:r>
            <a:r>
              <a:rPr lang="zh-CN" altLang="en-US" sz="1400" b="0" u="none">
                <a:ea typeface="黑体" pitchFamily="49" charset="-122"/>
              </a:rPr>
              <a:t>种：</a:t>
            </a:r>
          </a:p>
          <a:p>
            <a:pPr lvl="1">
              <a:buFontTx/>
              <a:buChar char="-"/>
            </a:pPr>
            <a:r>
              <a:rPr lang="en-US" altLang="zh-CN" sz="1400" b="0" u="none">
                <a:ea typeface="黑体" pitchFamily="49" charset="-122"/>
              </a:rPr>
              <a:t>X1: K6 350, 4.3G;</a:t>
            </a:r>
          </a:p>
          <a:p>
            <a:pPr lvl="1">
              <a:buFontTx/>
              <a:buChar char="-"/>
            </a:pPr>
            <a:r>
              <a:rPr lang="en-US" altLang="zh-CN" sz="1400" b="0" u="none">
                <a:ea typeface="黑体" pitchFamily="49" charset="-122"/>
              </a:rPr>
              <a:t>X2: PII 350, 4.3G;</a:t>
            </a:r>
          </a:p>
          <a:p>
            <a:pPr lvl="1">
              <a:buFontTx/>
              <a:buChar char="-"/>
            </a:pPr>
            <a:r>
              <a:rPr lang="en-US" altLang="zh-CN" sz="1400" b="0" u="none">
                <a:ea typeface="黑体" pitchFamily="49" charset="-122"/>
              </a:rPr>
              <a:t>X3: PII 350, 3.2G;</a:t>
            </a:r>
          </a:p>
          <a:p>
            <a:pPr>
              <a:buFontTx/>
              <a:buChar char="-"/>
            </a:pPr>
            <a:endParaRPr lang="en-US" altLang="zh-CN" sz="1400" b="0" u="none">
              <a:ea typeface="黑体" pitchFamily="49" charset="-122"/>
            </a:endParaRPr>
          </a:p>
          <a:p>
            <a:r>
              <a:rPr lang="zh-CN" altLang="en-US" sz="1400" b="0" u="none">
                <a:ea typeface="黑体" pitchFamily="49" charset="-122"/>
              </a:rPr>
              <a:t>我们分别计算产品</a:t>
            </a:r>
            <a:r>
              <a:rPr lang="en-US" altLang="zh-CN" sz="1400" b="0" u="none">
                <a:ea typeface="黑体" pitchFamily="49" charset="-122"/>
              </a:rPr>
              <a:t>Y, X1, X2, X3</a:t>
            </a:r>
            <a:r>
              <a:rPr lang="zh-CN" altLang="en-US" sz="1400" b="0" u="none">
                <a:ea typeface="黑体" pitchFamily="49" charset="-122"/>
              </a:rPr>
              <a:t>对消费者的效用值：</a:t>
            </a:r>
          </a:p>
          <a:p>
            <a:pPr>
              <a:buFontTx/>
              <a:buChar char="-"/>
            </a:pPr>
            <a:r>
              <a:rPr lang="en-US" altLang="zh-CN" sz="1400" b="0" u="none">
                <a:ea typeface="黑体" pitchFamily="49" charset="-122"/>
              </a:rPr>
              <a:t>U(Y) = U(</a:t>
            </a:r>
            <a:r>
              <a:rPr lang="zh-CN" altLang="en-US" sz="1400" b="0" u="none">
                <a:ea typeface="黑体" pitchFamily="49" charset="-122"/>
              </a:rPr>
              <a:t>价格</a:t>
            </a:r>
            <a:r>
              <a:rPr lang="en-US" altLang="zh-CN" sz="1400" b="0" u="none">
                <a:ea typeface="黑体" pitchFamily="49" charset="-122"/>
              </a:rPr>
              <a:t>) + U(</a:t>
            </a:r>
            <a:r>
              <a:rPr lang="zh-CN" altLang="en-US" sz="1400" b="0" u="none">
                <a:ea typeface="黑体" pitchFamily="49" charset="-122"/>
              </a:rPr>
              <a:t>品牌</a:t>
            </a:r>
            <a:r>
              <a:rPr lang="en-US" altLang="zh-CN" sz="1400" b="0" u="none">
                <a:ea typeface="黑体" pitchFamily="49" charset="-122"/>
              </a:rPr>
              <a:t>) + U(CPU) + U(</a:t>
            </a:r>
            <a:r>
              <a:rPr lang="zh-CN" altLang="en-US" sz="1400" b="0" u="none">
                <a:ea typeface="黑体" pitchFamily="49" charset="-122"/>
              </a:rPr>
              <a:t>硬盘</a:t>
            </a:r>
            <a:r>
              <a:rPr lang="en-US" altLang="zh-CN" sz="1400" b="0" u="none">
                <a:ea typeface="黑体" pitchFamily="49" charset="-122"/>
              </a:rPr>
              <a:t>)</a:t>
            </a:r>
          </a:p>
          <a:p>
            <a:r>
              <a:rPr lang="en-US" altLang="zh-CN" sz="1400" b="0" u="none">
                <a:ea typeface="黑体" pitchFamily="49" charset="-122"/>
              </a:rPr>
              <a:t>            = -0.111+(-0.444)+0.889+0.556=0.889</a:t>
            </a:r>
          </a:p>
          <a:p>
            <a:pPr>
              <a:buFontTx/>
              <a:buChar char="-"/>
            </a:pPr>
            <a:r>
              <a:rPr lang="en-US" altLang="zh-CN" sz="1400" b="0" u="none">
                <a:ea typeface="黑体" pitchFamily="49" charset="-122"/>
              </a:rPr>
              <a:t>U(X1) = 0.889</a:t>
            </a:r>
          </a:p>
          <a:p>
            <a:pPr>
              <a:buFontTx/>
              <a:buChar char="-"/>
            </a:pPr>
            <a:r>
              <a:rPr lang="en-US" altLang="zh-CN" sz="1400" b="0" u="none">
                <a:ea typeface="黑体" pitchFamily="49" charset="-122"/>
              </a:rPr>
              <a:t>U(X2) = 1.223</a:t>
            </a:r>
          </a:p>
          <a:p>
            <a:pPr>
              <a:buFontTx/>
              <a:buChar char="-"/>
            </a:pPr>
            <a:r>
              <a:rPr lang="en-US" altLang="zh-CN" sz="1400" b="0" u="none">
                <a:ea typeface="黑体" pitchFamily="49" charset="-122"/>
              </a:rPr>
              <a:t>U(X3) = 0.556</a:t>
            </a:r>
          </a:p>
          <a:p>
            <a:pPr>
              <a:buFontTx/>
              <a:buChar char="-"/>
            </a:pPr>
            <a:endParaRPr lang="en-US" altLang="zh-CN" sz="1400" b="0" u="none">
              <a:ea typeface="黑体" pitchFamily="49" charset="-122"/>
            </a:endParaRPr>
          </a:p>
          <a:p>
            <a:r>
              <a:rPr lang="zh-CN" altLang="en-US" sz="1400" b="0" u="none">
                <a:ea typeface="黑体" pitchFamily="49" charset="-122"/>
              </a:rPr>
              <a:t>显然，以</a:t>
            </a:r>
            <a:r>
              <a:rPr lang="en-US" altLang="zh-CN" sz="1400" b="0" u="none">
                <a:ea typeface="黑体" pitchFamily="49" charset="-122"/>
              </a:rPr>
              <a:t>6000</a:t>
            </a:r>
            <a:r>
              <a:rPr lang="zh-CN" altLang="en-US" sz="1400" b="0" u="none">
                <a:ea typeface="黑体" pitchFamily="49" charset="-122"/>
              </a:rPr>
              <a:t>元定价的</a:t>
            </a:r>
            <a:r>
              <a:rPr lang="en-US" altLang="zh-CN" sz="1400" b="0" u="none">
                <a:ea typeface="黑体" pitchFamily="49" charset="-122"/>
              </a:rPr>
              <a:t>XX</a:t>
            </a:r>
            <a:r>
              <a:rPr lang="zh-CN" altLang="en-US" sz="1400" b="0" u="none">
                <a:ea typeface="黑体" pitchFamily="49" charset="-122"/>
              </a:rPr>
              <a:t>电脑，要想具有比产品</a:t>
            </a:r>
            <a:r>
              <a:rPr lang="en-US" altLang="zh-CN" sz="1400" b="0" u="none">
                <a:ea typeface="黑体" pitchFamily="49" charset="-122"/>
              </a:rPr>
              <a:t>Y</a:t>
            </a:r>
            <a:r>
              <a:rPr lang="zh-CN" altLang="en-US" sz="1400" b="0" u="none">
                <a:ea typeface="黑体" pitchFamily="49" charset="-122"/>
              </a:rPr>
              <a:t>更强的吸引力，就必须采用</a:t>
            </a:r>
            <a:r>
              <a:rPr lang="en-US" altLang="zh-CN" sz="1400" b="0" u="none">
                <a:ea typeface="黑体" pitchFamily="49" charset="-122"/>
              </a:rPr>
              <a:t>X2</a:t>
            </a:r>
            <a:r>
              <a:rPr lang="zh-CN" altLang="en-US" sz="1400" b="0" u="none">
                <a:ea typeface="黑体" pitchFamily="49" charset="-122"/>
              </a:rPr>
              <a:t>配置，即</a:t>
            </a:r>
            <a:r>
              <a:rPr lang="en-US" altLang="zh-CN" sz="1400" b="0" u="none">
                <a:ea typeface="黑体" pitchFamily="49" charset="-122"/>
              </a:rPr>
              <a:t>PII 350, 4.3G;</a:t>
            </a:r>
          </a:p>
          <a:p>
            <a:pPr>
              <a:buFontTx/>
              <a:buChar char="-"/>
            </a:pPr>
            <a:endParaRPr lang="en-US" altLang="zh-CN" sz="1400" b="0" u="none">
              <a:ea typeface="黑体" pitchFamily="49" charset="-122"/>
            </a:endParaRPr>
          </a:p>
          <a:p>
            <a:r>
              <a:rPr lang="zh-CN" altLang="en-US" sz="1400" b="0" u="none">
                <a:ea typeface="黑体" pitchFamily="49" charset="-122"/>
              </a:rPr>
              <a:t>事实上，作为定量研究，联合分析不是针对某个消费者个体进行的，而是面对很多消费者，因此，分析时应该：</a:t>
            </a:r>
          </a:p>
          <a:p>
            <a:pPr>
              <a:buFontTx/>
              <a:buChar char="-"/>
            </a:pPr>
            <a:r>
              <a:rPr lang="zh-CN" altLang="en-US" sz="1400" b="0" u="none">
                <a:ea typeface="黑体" pitchFamily="49" charset="-122"/>
              </a:rPr>
              <a:t>计算每一个消费者个体的效用函数；</a:t>
            </a:r>
          </a:p>
          <a:p>
            <a:pPr>
              <a:buFontTx/>
              <a:buChar char="-"/>
            </a:pPr>
            <a:r>
              <a:rPr lang="zh-CN" altLang="en-US" sz="1400" b="0" u="none">
                <a:ea typeface="黑体" pitchFamily="49" charset="-122"/>
              </a:rPr>
              <a:t>利用聚类分析，进行消费者细分；</a:t>
            </a:r>
          </a:p>
          <a:p>
            <a:pPr>
              <a:buFontTx/>
              <a:buChar char="-"/>
            </a:pPr>
            <a:r>
              <a:rPr lang="zh-CN" altLang="en-US" sz="1400" b="0" u="none">
                <a:ea typeface="黑体" pitchFamily="49" charset="-122"/>
              </a:rPr>
              <a:t>将细分群体作为同质个体进行研究；</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bwMode="auto">
          <a:xfrm>
            <a:off x="1822450" y="2514600"/>
            <a:ext cx="6635750" cy="914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6300">
                <a:latin typeface="黑体" pitchFamily="49" charset="-122"/>
              </a:rPr>
              <a:t>谢 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Why</a:t>
            </a:r>
            <a:r>
              <a:rPr lang="zh-CN" altLang="en-US"/>
              <a:t>：市场研究可以提供什么</a:t>
            </a:r>
            <a:r>
              <a:rPr lang="en-US" altLang="zh-CN"/>
              <a:t>?</a:t>
            </a:r>
          </a:p>
        </p:txBody>
      </p:sp>
      <p:sp>
        <p:nvSpPr>
          <p:cNvPr id="17411" name="Text Box 3"/>
          <p:cNvSpPr txBox="1">
            <a:spLocks noChangeArrowheads="1"/>
          </p:cNvSpPr>
          <p:nvPr/>
        </p:nvSpPr>
        <p:spPr bwMode="auto">
          <a:xfrm>
            <a:off x="611188" y="1196975"/>
            <a:ext cx="4164012" cy="2187575"/>
          </a:xfrm>
          <a:prstGeom prst="rect">
            <a:avLst/>
          </a:prstGeom>
          <a:solidFill>
            <a:srgbClr val="33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
              <a:defRPr>
                <a:solidFill>
                  <a:schemeClr val="tx1"/>
                </a:solidFill>
                <a:latin typeface="Arial" pitchFamily="34" charset="0"/>
                <a:ea typeface="宋体" pitchFamily="2" charset="-122"/>
              </a:defRPr>
            </a:lvl2pPr>
            <a:lvl3pPr marL="228600">
              <a:defRPr>
                <a:solidFill>
                  <a:schemeClr val="tx1"/>
                </a:solidFill>
                <a:latin typeface="Arial" pitchFamily="34" charset="0"/>
                <a:ea typeface="宋体" pitchFamily="2" charset="-122"/>
              </a:defRPr>
            </a:lvl3pPr>
            <a:lvl4pPr marL="3429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lvl="1">
              <a:lnSpc>
                <a:spcPct val="80000"/>
              </a:lnSpc>
              <a:spcBef>
                <a:spcPts val="600"/>
              </a:spcBef>
            </a:pPr>
            <a:r>
              <a:rPr lang="zh-CN" u="none">
                <a:solidFill>
                  <a:srgbClr val="CC0000"/>
                </a:solidFill>
              </a:rPr>
              <a:t>市场...</a:t>
            </a:r>
            <a:endParaRPr lang="zh-CN" b="0" u="none">
              <a:solidFill>
                <a:srgbClr val="CC0000"/>
              </a:solidFill>
            </a:endParaRPr>
          </a:p>
          <a:p>
            <a:pPr>
              <a:lnSpc>
                <a:spcPct val="80000"/>
              </a:lnSpc>
              <a:spcBef>
                <a:spcPts val="600"/>
              </a:spcBef>
              <a:buFontTx/>
              <a:buChar char="•"/>
            </a:pPr>
            <a:r>
              <a:rPr lang="zh-CN" b="0" u="none">
                <a:solidFill>
                  <a:schemeClr val="bg1"/>
                </a:solidFill>
              </a:rPr>
              <a:t> 市场容量 </a:t>
            </a:r>
          </a:p>
          <a:p>
            <a:pPr>
              <a:lnSpc>
                <a:spcPct val="80000"/>
              </a:lnSpc>
              <a:spcBef>
                <a:spcPts val="600"/>
              </a:spcBef>
              <a:buFontTx/>
              <a:buChar char="•"/>
            </a:pPr>
            <a:r>
              <a:rPr lang="zh-CN" b="0" u="none">
                <a:solidFill>
                  <a:schemeClr val="bg1"/>
                </a:solidFill>
              </a:rPr>
              <a:t> 市场结构</a:t>
            </a:r>
          </a:p>
          <a:p>
            <a:pPr>
              <a:lnSpc>
                <a:spcPct val="80000"/>
              </a:lnSpc>
              <a:spcBef>
                <a:spcPts val="600"/>
              </a:spcBef>
              <a:buFontTx/>
              <a:buChar char="•"/>
            </a:pPr>
            <a:r>
              <a:rPr lang="zh-CN" b="0" u="none">
                <a:solidFill>
                  <a:schemeClr val="bg1"/>
                </a:solidFill>
              </a:rPr>
              <a:t> 消费者细分</a:t>
            </a:r>
          </a:p>
          <a:p>
            <a:pPr>
              <a:lnSpc>
                <a:spcPct val="80000"/>
              </a:lnSpc>
              <a:spcBef>
                <a:spcPts val="600"/>
              </a:spcBef>
              <a:buFontTx/>
              <a:buChar char="•"/>
            </a:pPr>
            <a:r>
              <a:rPr lang="zh-CN" b="0" u="none">
                <a:solidFill>
                  <a:schemeClr val="bg1"/>
                </a:solidFill>
              </a:rPr>
              <a:t> 消费者期望/需求</a:t>
            </a:r>
          </a:p>
          <a:p>
            <a:pPr>
              <a:lnSpc>
                <a:spcPct val="80000"/>
              </a:lnSpc>
              <a:spcBef>
                <a:spcPts val="600"/>
              </a:spcBef>
              <a:buFontTx/>
              <a:buChar char="•"/>
            </a:pPr>
            <a:r>
              <a:rPr lang="zh-CN" b="0" u="none">
                <a:solidFill>
                  <a:schemeClr val="bg1"/>
                </a:solidFill>
              </a:rPr>
              <a:t> 市场分额</a:t>
            </a:r>
          </a:p>
          <a:p>
            <a:pPr>
              <a:lnSpc>
                <a:spcPct val="80000"/>
              </a:lnSpc>
              <a:spcBef>
                <a:spcPts val="600"/>
              </a:spcBef>
              <a:buFontTx/>
              <a:buChar char="•"/>
            </a:pPr>
            <a:r>
              <a:rPr lang="zh-CN" b="0" u="none">
                <a:solidFill>
                  <a:schemeClr val="bg1"/>
                </a:solidFill>
              </a:rPr>
              <a:t> 市场短期变化 </a:t>
            </a:r>
          </a:p>
          <a:p>
            <a:pPr>
              <a:lnSpc>
                <a:spcPct val="80000"/>
              </a:lnSpc>
              <a:spcBef>
                <a:spcPts val="600"/>
              </a:spcBef>
              <a:buFontTx/>
              <a:buChar char="•"/>
            </a:pPr>
            <a:r>
              <a:rPr lang="zh-CN" b="0" u="none">
                <a:solidFill>
                  <a:schemeClr val="bg1"/>
                </a:solidFill>
              </a:rPr>
              <a:t> 长期演化趋势 </a:t>
            </a:r>
          </a:p>
        </p:txBody>
      </p:sp>
      <p:sp>
        <p:nvSpPr>
          <p:cNvPr id="17412" name="Text Box 4"/>
          <p:cNvSpPr txBox="1">
            <a:spLocks noChangeArrowheads="1"/>
          </p:cNvSpPr>
          <p:nvPr/>
        </p:nvSpPr>
        <p:spPr bwMode="auto">
          <a:xfrm>
            <a:off x="1477963" y="1958975"/>
            <a:ext cx="4162425" cy="204787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
              <a:defRPr>
                <a:solidFill>
                  <a:schemeClr val="tx1"/>
                </a:solidFill>
                <a:latin typeface="Arial" pitchFamily="34" charset="0"/>
                <a:ea typeface="宋体" pitchFamily="2" charset="-122"/>
              </a:defRPr>
            </a:lvl2pPr>
            <a:lvl3pPr marL="228600">
              <a:defRPr>
                <a:solidFill>
                  <a:schemeClr val="tx1"/>
                </a:solidFill>
                <a:latin typeface="Arial" pitchFamily="34" charset="0"/>
                <a:ea typeface="宋体" pitchFamily="2" charset="-122"/>
              </a:defRPr>
            </a:lvl3pPr>
            <a:lvl4pPr marL="3429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u="none">
                <a:solidFill>
                  <a:srgbClr val="CC0000"/>
                </a:solidFill>
              </a:rPr>
              <a:t>定位</a:t>
            </a:r>
            <a:r>
              <a:rPr lang="zh-CN" altLang="zh-CN" u="none">
                <a:solidFill>
                  <a:srgbClr val="CC0000"/>
                </a:solidFill>
              </a:rPr>
              <a:t>...</a:t>
            </a:r>
            <a:endParaRPr lang="zh-CN" altLang="zh-CN" b="0" u="none">
              <a:solidFill>
                <a:srgbClr val="CC0000"/>
              </a:solidFill>
            </a:endParaRPr>
          </a:p>
          <a:p>
            <a:pPr>
              <a:buFontTx/>
              <a:buChar char="•"/>
            </a:pPr>
            <a:r>
              <a:rPr lang="zh-CN" b="0" u="none"/>
              <a:t>消费者如何看待</a:t>
            </a:r>
            <a:r>
              <a:rPr lang="zh-CN" altLang="zh-CN" b="0" u="none"/>
              <a:t>…</a:t>
            </a:r>
            <a:br>
              <a:rPr lang="zh-CN" altLang="zh-CN" b="0" u="none"/>
            </a:br>
            <a:r>
              <a:rPr lang="zh-CN" altLang="zh-CN" b="0" u="none"/>
              <a:t>   - </a:t>
            </a:r>
            <a:r>
              <a:rPr lang="zh-CN" b="0" u="none"/>
              <a:t>产品 </a:t>
            </a:r>
            <a:r>
              <a:rPr lang="zh-CN" altLang="zh-CN" b="0" u="none"/>
              <a:t>/</a:t>
            </a:r>
            <a:r>
              <a:rPr lang="zh-CN" b="0" u="none"/>
              <a:t>服务</a:t>
            </a:r>
            <a:br>
              <a:rPr lang="zh-CN" b="0" u="none"/>
            </a:br>
            <a:r>
              <a:rPr lang="zh-CN" b="0" u="none"/>
              <a:t>   </a:t>
            </a:r>
            <a:r>
              <a:rPr lang="zh-CN" altLang="zh-CN" b="0" u="none"/>
              <a:t>- </a:t>
            </a:r>
            <a:r>
              <a:rPr lang="zh-CN" b="0" u="none"/>
              <a:t>包装</a:t>
            </a:r>
            <a:r>
              <a:rPr lang="zh-CN" altLang="zh-CN" b="0" u="none"/>
              <a:t>,</a:t>
            </a:r>
            <a:r>
              <a:rPr lang="zh-CN" b="0" u="none"/>
              <a:t>价格</a:t>
            </a:r>
            <a:r>
              <a:rPr lang="zh-CN" altLang="zh-CN" b="0" u="none"/>
              <a:t>,</a:t>
            </a:r>
            <a:r>
              <a:rPr lang="zh-CN" b="0" u="none"/>
              <a:t>广告 等</a:t>
            </a:r>
            <a:r>
              <a:rPr lang="zh-CN" altLang="zh-CN" b="0" u="none"/>
              <a:t>.</a:t>
            </a:r>
          </a:p>
          <a:p>
            <a:pPr>
              <a:buFontTx/>
              <a:buChar char="•"/>
            </a:pPr>
            <a:r>
              <a:rPr lang="zh-CN" altLang="zh-CN" b="0" u="none"/>
              <a:t> </a:t>
            </a:r>
            <a:r>
              <a:rPr lang="zh-CN" b="0" u="none"/>
              <a:t>品牌 </a:t>
            </a:r>
            <a:r>
              <a:rPr lang="zh-CN" altLang="zh-CN" b="0" u="none"/>
              <a:t>/</a:t>
            </a:r>
            <a:r>
              <a:rPr lang="zh-CN" b="0" u="none"/>
              <a:t>企业形象</a:t>
            </a:r>
          </a:p>
          <a:p>
            <a:pPr>
              <a:buFontTx/>
              <a:buChar char="•"/>
            </a:pPr>
            <a:r>
              <a:rPr lang="zh-CN" b="0" u="none"/>
              <a:t> 如何提升产品形象</a:t>
            </a:r>
            <a:r>
              <a:rPr lang="zh-CN" altLang="zh-CN" b="0" u="none"/>
              <a:t>?</a:t>
            </a:r>
          </a:p>
          <a:p>
            <a:pPr>
              <a:buFontTx/>
              <a:buChar char="•"/>
            </a:pPr>
            <a:r>
              <a:rPr lang="zh-CN" altLang="zh-CN" b="0" u="none"/>
              <a:t> </a:t>
            </a:r>
            <a:r>
              <a:rPr lang="zh-CN" b="0" u="none"/>
              <a:t>如何定位，才能使新产品被消费者更易于接 受</a:t>
            </a:r>
            <a:r>
              <a:rPr lang="zh-CN" altLang="zh-CN" b="0" u="none"/>
              <a:t>?...</a:t>
            </a:r>
          </a:p>
        </p:txBody>
      </p:sp>
      <p:sp>
        <p:nvSpPr>
          <p:cNvPr id="17413" name="Text Box 5"/>
          <p:cNvSpPr txBox="1">
            <a:spLocks noChangeArrowheads="1"/>
          </p:cNvSpPr>
          <p:nvPr/>
        </p:nvSpPr>
        <p:spPr bwMode="auto">
          <a:xfrm>
            <a:off x="2592388" y="2720975"/>
            <a:ext cx="4164012" cy="2292350"/>
          </a:xfrm>
          <a:prstGeom prst="rect">
            <a:avLst/>
          </a:prstGeom>
          <a:solidFill>
            <a:srgbClr val="008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
              <a:defRPr>
                <a:solidFill>
                  <a:schemeClr val="tx1"/>
                </a:solidFill>
                <a:latin typeface="Arial" pitchFamily="34" charset="0"/>
                <a:ea typeface="宋体" pitchFamily="2" charset="-122"/>
              </a:defRPr>
            </a:lvl2pPr>
            <a:lvl3pPr marL="228600">
              <a:defRPr>
                <a:solidFill>
                  <a:schemeClr val="tx1"/>
                </a:solidFill>
                <a:latin typeface="Arial" pitchFamily="34" charset="0"/>
                <a:ea typeface="宋体" pitchFamily="2" charset="-122"/>
              </a:defRPr>
            </a:lvl3pPr>
            <a:lvl4pPr marL="3429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u="none">
                <a:solidFill>
                  <a:srgbClr val="CC0000"/>
                </a:solidFill>
              </a:rPr>
              <a:t>消费者</a:t>
            </a:r>
            <a:r>
              <a:rPr lang="zh-CN" altLang="zh-CN" u="none">
                <a:solidFill>
                  <a:srgbClr val="CC0000"/>
                </a:solidFill>
              </a:rPr>
              <a:t>...</a:t>
            </a:r>
            <a:endParaRPr lang="zh-CN" altLang="zh-CN" b="0" u="none">
              <a:solidFill>
                <a:srgbClr val="CC0000"/>
              </a:solidFill>
            </a:endParaRPr>
          </a:p>
          <a:p>
            <a:pPr>
              <a:buFontTx/>
              <a:buChar char="•"/>
            </a:pPr>
            <a:r>
              <a:rPr lang="zh-CN" altLang="zh-CN" b="0" u="none">
                <a:solidFill>
                  <a:schemeClr val="bg1"/>
                </a:solidFill>
              </a:rPr>
              <a:t> </a:t>
            </a:r>
            <a:r>
              <a:rPr lang="zh-CN" b="0" u="none">
                <a:solidFill>
                  <a:schemeClr val="bg1"/>
                </a:solidFill>
              </a:rPr>
              <a:t>谁是产品</a:t>
            </a:r>
            <a:r>
              <a:rPr lang="zh-CN" altLang="zh-CN" b="0" u="none">
                <a:solidFill>
                  <a:schemeClr val="bg1"/>
                </a:solidFill>
              </a:rPr>
              <a:t>/</a:t>
            </a:r>
            <a:r>
              <a:rPr lang="zh-CN" b="0" u="none">
                <a:solidFill>
                  <a:schemeClr val="bg1"/>
                </a:solidFill>
              </a:rPr>
              <a:t>服务的消费者  </a:t>
            </a:r>
          </a:p>
          <a:p>
            <a:pPr lvl="1"/>
            <a:r>
              <a:rPr lang="zh-CN" b="0" u="none">
                <a:solidFill>
                  <a:schemeClr val="bg1"/>
                </a:solidFill>
              </a:rPr>
              <a:t> </a:t>
            </a:r>
            <a:r>
              <a:rPr lang="zh-CN" altLang="zh-CN" b="0" u="none">
                <a:solidFill>
                  <a:schemeClr val="bg1"/>
                </a:solidFill>
              </a:rPr>
              <a:t>-</a:t>
            </a:r>
            <a:r>
              <a:rPr lang="zh-CN" b="0" u="none">
                <a:solidFill>
                  <a:schemeClr val="bg1"/>
                </a:solidFill>
              </a:rPr>
              <a:t>核心 </a:t>
            </a:r>
            <a:r>
              <a:rPr lang="zh-CN" altLang="zh-CN" b="0" u="none">
                <a:solidFill>
                  <a:schemeClr val="bg1"/>
                </a:solidFill>
              </a:rPr>
              <a:t>/ </a:t>
            </a:r>
            <a:r>
              <a:rPr lang="zh-CN" b="0" u="none">
                <a:solidFill>
                  <a:schemeClr val="bg1"/>
                </a:solidFill>
              </a:rPr>
              <a:t>游离 </a:t>
            </a:r>
            <a:r>
              <a:rPr lang="zh-CN" altLang="zh-CN" b="0" u="none">
                <a:solidFill>
                  <a:schemeClr val="bg1"/>
                </a:solidFill>
              </a:rPr>
              <a:t>/</a:t>
            </a:r>
            <a:r>
              <a:rPr lang="zh-CN" b="0" u="none">
                <a:solidFill>
                  <a:schemeClr val="bg1"/>
                </a:solidFill>
              </a:rPr>
              <a:t>潜在</a:t>
            </a:r>
            <a:r>
              <a:rPr lang="zh-CN" altLang="zh-CN" b="0" u="none">
                <a:solidFill>
                  <a:schemeClr val="bg1"/>
                </a:solidFill>
              </a:rPr>
              <a:t>... </a:t>
            </a:r>
          </a:p>
          <a:p>
            <a:pPr>
              <a:buFontTx/>
              <a:buChar char="•"/>
            </a:pPr>
            <a:r>
              <a:rPr lang="zh-CN" altLang="zh-CN" b="0" u="none">
                <a:solidFill>
                  <a:schemeClr val="bg1"/>
                </a:solidFill>
              </a:rPr>
              <a:t> </a:t>
            </a:r>
            <a:r>
              <a:rPr lang="zh-CN" b="0" u="none">
                <a:solidFill>
                  <a:schemeClr val="bg1"/>
                </a:solidFill>
              </a:rPr>
              <a:t>需求 </a:t>
            </a:r>
            <a:r>
              <a:rPr lang="zh-CN" altLang="zh-CN" b="0" u="none">
                <a:solidFill>
                  <a:schemeClr val="bg1"/>
                </a:solidFill>
              </a:rPr>
              <a:t>&amp; </a:t>
            </a:r>
            <a:r>
              <a:rPr lang="zh-CN" b="0" u="none">
                <a:solidFill>
                  <a:schemeClr val="bg1"/>
                </a:solidFill>
              </a:rPr>
              <a:t>期望</a:t>
            </a:r>
          </a:p>
          <a:p>
            <a:pPr>
              <a:buFontTx/>
              <a:buChar char="•"/>
            </a:pPr>
            <a:r>
              <a:rPr lang="zh-CN" b="0" u="none">
                <a:solidFill>
                  <a:schemeClr val="bg1"/>
                </a:solidFill>
              </a:rPr>
              <a:t> 动机</a:t>
            </a:r>
          </a:p>
          <a:p>
            <a:pPr>
              <a:buFontTx/>
              <a:buChar char="•"/>
            </a:pPr>
            <a:r>
              <a:rPr lang="zh-CN" b="0" u="none">
                <a:solidFill>
                  <a:schemeClr val="bg1"/>
                </a:solidFill>
              </a:rPr>
              <a:t> 如何才能被满足</a:t>
            </a:r>
          </a:p>
          <a:p>
            <a:pPr>
              <a:buFontTx/>
              <a:buChar char="•"/>
            </a:pPr>
            <a:r>
              <a:rPr lang="zh-CN" b="0" u="none">
                <a:solidFill>
                  <a:schemeClr val="bg1"/>
                </a:solidFill>
              </a:rPr>
              <a:t>如何更好和他们沟通</a:t>
            </a:r>
          </a:p>
          <a:p>
            <a:pPr>
              <a:buFontTx/>
              <a:buChar char="•"/>
            </a:pPr>
            <a:r>
              <a:rPr lang="zh-CN" b="0" u="none">
                <a:solidFill>
                  <a:schemeClr val="bg1"/>
                </a:solidFill>
              </a:rPr>
              <a:t> 如何维持他们的忠诚</a:t>
            </a:r>
          </a:p>
          <a:p>
            <a:pPr>
              <a:buFontTx/>
              <a:buChar char="•"/>
            </a:pPr>
            <a:r>
              <a:rPr lang="zh-CN" b="0" u="none">
                <a:solidFill>
                  <a:schemeClr val="bg1"/>
                </a:solidFill>
              </a:rPr>
              <a:t> 哪里能找到更多消费者</a:t>
            </a:r>
          </a:p>
        </p:txBody>
      </p:sp>
      <p:sp>
        <p:nvSpPr>
          <p:cNvPr id="17414" name="Text Box 6"/>
          <p:cNvSpPr txBox="1">
            <a:spLocks noChangeArrowheads="1"/>
          </p:cNvSpPr>
          <p:nvPr/>
        </p:nvSpPr>
        <p:spPr bwMode="auto">
          <a:xfrm>
            <a:off x="3687763" y="3471863"/>
            <a:ext cx="4162425" cy="22923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
              <a:defRPr>
                <a:solidFill>
                  <a:schemeClr val="tx1"/>
                </a:solidFill>
                <a:latin typeface="Arial" pitchFamily="34" charset="0"/>
                <a:ea typeface="宋体" pitchFamily="2" charset="-122"/>
              </a:defRPr>
            </a:lvl2pPr>
            <a:lvl3pPr marL="228600">
              <a:defRPr>
                <a:solidFill>
                  <a:schemeClr val="tx1"/>
                </a:solidFill>
                <a:latin typeface="Arial" pitchFamily="34" charset="0"/>
                <a:ea typeface="宋体" pitchFamily="2" charset="-122"/>
              </a:defRPr>
            </a:lvl3pPr>
            <a:lvl4pPr marL="3429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u="none">
                <a:solidFill>
                  <a:srgbClr val="CC0000"/>
                </a:solidFill>
              </a:rPr>
              <a:t>自身公司/企业...</a:t>
            </a:r>
            <a:endParaRPr lang="zh-CN" b="0" u="none">
              <a:solidFill>
                <a:srgbClr val="CC0000"/>
              </a:solidFill>
            </a:endParaRPr>
          </a:p>
          <a:p>
            <a:pPr>
              <a:buFontTx/>
              <a:buChar char="•"/>
            </a:pPr>
            <a:r>
              <a:rPr lang="zh-CN" b="0" u="none">
                <a:solidFill>
                  <a:schemeClr val="bg1"/>
                </a:solidFill>
              </a:rPr>
              <a:t> 我们的强/弱势</a:t>
            </a:r>
          </a:p>
          <a:p>
            <a:pPr>
              <a:buFontTx/>
              <a:buChar char="•"/>
            </a:pPr>
            <a:r>
              <a:rPr lang="zh-CN" b="0" u="none">
                <a:solidFill>
                  <a:schemeClr val="bg1"/>
                </a:solidFill>
              </a:rPr>
              <a:t> 主要的市场机会  </a:t>
            </a:r>
          </a:p>
          <a:p>
            <a:pPr>
              <a:buFontTx/>
              <a:buChar char="•"/>
            </a:pPr>
            <a:r>
              <a:rPr lang="zh-CN" b="0" u="none">
                <a:solidFill>
                  <a:schemeClr val="bg1"/>
                </a:solidFill>
              </a:rPr>
              <a:t> 如何达到它们</a:t>
            </a:r>
          </a:p>
          <a:p>
            <a:pPr>
              <a:buFontTx/>
              <a:buChar char="•"/>
            </a:pPr>
            <a:r>
              <a:rPr lang="zh-CN" b="0" u="none">
                <a:solidFill>
                  <a:schemeClr val="bg1"/>
                </a:solidFill>
              </a:rPr>
              <a:t> 如何克服威胁</a:t>
            </a:r>
          </a:p>
          <a:p>
            <a:pPr>
              <a:buFontTx/>
              <a:buChar char="•"/>
            </a:pPr>
            <a:r>
              <a:rPr lang="zh-CN" b="0" u="none">
                <a:solidFill>
                  <a:schemeClr val="bg1"/>
                </a:solidFill>
              </a:rPr>
              <a:t> 供应链</a:t>
            </a:r>
          </a:p>
          <a:p>
            <a:pPr>
              <a:buFontTx/>
              <a:buChar char="•"/>
            </a:pPr>
            <a:r>
              <a:rPr lang="zh-CN" b="0" u="none">
                <a:solidFill>
                  <a:schemeClr val="bg1"/>
                </a:solidFill>
              </a:rPr>
              <a:t> 通路终端</a:t>
            </a:r>
          </a:p>
          <a:p>
            <a:pPr>
              <a:buFontTx/>
              <a:buChar char="•"/>
            </a:pPr>
            <a:r>
              <a:rPr lang="zh-CN" b="0" u="none">
                <a:solidFill>
                  <a:schemeClr val="bg1"/>
                </a:solidFill>
              </a:rPr>
              <a:t> “内部顾客"</a:t>
            </a:r>
          </a:p>
          <a:p>
            <a:pPr>
              <a:buFontTx/>
              <a:buChar char="•"/>
            </a:pPr>
            <a:r>
              <a:rPr lang="zh-CN" b="0" u="none">
                <a:solidFill>
                  <a:schemeClr val="bg1"/>
                </a:solidFill>
              </a:rPr>
              <a:t> 如何提升系统的效率?</a:t>
            </a:r>
          </a:p>
        </p:txBody>
      </p:sp>
      <p:sp>
        <p:nvSpPr>
          <p:cNvPr id="17415" name="Text Box 7"/>
          <p:cNvSpPr txBox="1">
            <a:spLocks noChangeArrowheads="1"/>
          </p:cNvSpPr>
          <p:nvPr/>
        </p:nvSpPr>
        <p:spPr bwMode="auto">
          <a:xfrm>
            <a:off x="4678363" y="4005263"/>
            <a:ext cx="4162425" cy="2292350"/>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
              <a:defRPr>
                <a:solidFill>
                  <a:schemeClr val="tx1"/>
                </a:solidFill>
                <a:latin typeface="Arial" pitchFamily="34" charset="0"/>
                <a:ea typeface="宋体" pitchFamily="2" charset="-122"/>
              </a:defRPr>
            </a:lvl2pPr>
            <a:lvl3pPr marL="228600">
              <a:defRPr>
                <a:solidFill>
                  <a:schemeClr val="tx1"/>
                </a:solidFill>
                <a:latin typeface="Arial" pitchFamily="34" charset="0"/>
                <a:ea typeface="宋体" pitchFamily="2" charset="-122"/>
              </a:defRPr>
            </a:lvl3pPr>
            <a:lvl4pPr marL="3429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u="none">
                <a:solidFill>
                  <a:srgbClr val="CC0000"/>
                </a:solidFill>
              </a:rPr>
              <a:t>竞争对手</a:t>
            </a:r>
            <a:r>
              <a:rPr lang="zh-CN" altLang="zh-CN" u="none">
                <a:solidFill>
                  <a:srgbClr val="CC0000"/>
                </a:solidFill>
              </a:rPr>
              <a:t>...</a:t>
            </a:r>
            <a:endParaRPr lang="zh-CN" altLang="zh-CN" b="0" u="none">
              <a:solidFill>
                <a:srgbClr val="CC0000"/>
              </a:solidFill>
            </a:endParaRPr>
          </a:p>
          <a:p>
            <a:pPr>
              <a:buFontTx/>
              <a:buChar char="•"/>
            </a:pPr>
            <a:r>
              <a:rPr lang="zh-CN" altLang="zh-CN" b="0" u="none">
                <a:solidFill>
                  <a:schemeClr val="bg1"/>
                </a:solidFill>
              </a:rPr>
              <a:t> SWOT</a:t>
            </a:r>
            <a:r>
              <a:rPr lang="zh-CN" b="0" u="none">
                <a:solidFill>
                  <a:schemeClr val="bg1"/>
                </a:solidFill>
              </a:rPr>
              <a:t>分析</a:t>
            </a:r>
          </a:p>
          <a:p>
            <a:pPr>
              <a:buFontTx/>
              <a:buChar char="•"/>
            </a:pPr>
            <a:r>
              <a:rPr lang="zh-CN" b="0" u="none">
                <a:solidFill>
                  <a:schemeClr val="bg1"/>
                </a:solidFill>
              </a:rPr>
              <a:t> 现有的市场活动</a:t>
            </a:r>
          </a:p>
          <a:p>
            <a:pPr>
              <a:buFontTx/>
              <a:buChar char="•"/>
            </a:pPr>
            <a:r>
              <a:rPr lang="zh-CN" b="0" u="none">
                <a:solidFill>
                  <a:schemeClr val="bg1"/>
                </a:solidFill>
              </a:rPr>
              <a:t> 这些活动有效吗？</a:t>
            </a:r>
          </a:p>
          <a:p>
            <a:pPr>
              <a:buFontTx/>
              <a:buChar char="•"/>
            </a:pPr>
            <a:r>
              <a:rPr lang="zh-CN" b="0" u="none">
                <a:solidFill>
                  <a:schemeClr val="bg1"/>
                </a:solidFill>
              </a:rPr>
              <a:t> 与消费者关系</a:t>
            </a:r>
          </a:p>
          <a:p>
            <a:pPr>
              <a:buFontTx/>
              <a:buChar char="•"/>
            </a:pPr>
            <a:r>
              <a:rPr lang="zh-CN" b="0" u="none">
                <a:solidFill>
                  <a:schemeClr val="bg1"/>
                </a:solidFill>
              </a:rPr>
              <a:t> 行销定位</a:t>
            </a:r>
          </a:p>
          <a:p>
            <a:pPr>
              <a:buFontTx/>
              <a:buChar char="•"/>
            </a:pPr>
            <a:r>
              <a:rPr lang="zh-CN" b="0" u="none">
                <a:solidFill>
                  <a:schemeClr val="bg1"/>
                </a:solidFill>
              </a:rPr>
              <a:t> 变化的早期预警</a:t>
            </a:r>
          </a:p>
          <a:p>
            <a:pPr>
              <a:buFontTx/>
              <a:buChar char="•"/>
            </a:pPr>
            <a:r>
              <a:rPr lang="zh-CN" b="0" u="none">
                <a:solidFill>
                  <a:schemeClr val="bg1"/>
                </a:solidFill>
              </a:rPr>
              <a:t> 未来计划</a:t>
            </a:r>
          </a:p>
          <a:p>
            <a:pPr>
              <a:buFontTx/>
              <a:buChar char="•"/>
            </a:pPr>
            <a:endParaRPr lang="zh-CN" altLang="zh-CN" b="0" u="none">
              <a:solidFill>
                <a:schemeClr val="bg1"/>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strips(downLeft)">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strips(downLef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strips(downLeft)">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strips(downLeft)">
                                      <p:cBhvr>
                                        <p:cTn id="22" dur="500"/>
                                        <p:tgtEl>
                                          <p:spTgt spid="17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7415"/>
                                        </p:tgtEl>
                                        <p:attrNameLst>
                                          <p:attrName>style.visibility</p:attrName>
                                        </p:attrNameLst>
                                      </p:cBhvr>
                                      <p:to>
                                        <p:strVal val="visible"/>
                                      </p:to>
                                    </p:set>
                                    <p:animEffect transition="in" filter="strips(downLeft)">
                                      <p:cBhvr>
                                        <p:cTn id="2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nimBg="1" autoUpdateAnimBg="0"/>
      <p:bldP spid="17412" grpId="0" bldLvl="0" animBg="1" autoUpdateAnimBg="0"/>
      <p:bldP spid="17413" grpId="0" bldLvl="0" animBg="1" autoUpdateAnimBg="0"/>
      <p:bldP spid="17414" grpId="0" bldLvl="0" animBg="1" autoUpdateAnimBg="0"/>
      <p:bldP spid="17415"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目录</a:t>
            </a:r>
          </a:p>
        </p:txBody>
      </p:sp>
      <p:sp>
        <p:nvSpPr>
          <p:cNvPr id="18435" name="Text Box 3"/>
          <p:cNvSpPr txBox="1">
            <a:spLocks noChangeArrowheads="1"/>
          </p:cNvSpPr>
          <p:nvPr/>
        </p:nvSpPr>
        <p:spPr bwMode="auto">
          <a:xfrm>
            <a:off x="1041400" y="1125538"/>
            <a:ext cx="6699250" cy="4740275"/>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buSzPct val="80000"/>
              <a:buFont typeface="Wingdings" pitchFamily="2" charset="2"/>
              <a:buChar char="Ø"/>
            </a:pPr>
            <a:r>
              <a:rPr lang="zh-CN" sz="2000" u="none">
                <a:solidFill>
                  <a:schemeClr val="folHlink"/>
                </a:solidFill>
              </a:rPr>
              <a:t> What ：Marketing Research 是什么？</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定义</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与营销的关系</a:t>
            </a:r>
          </a:p>
          <a:p>
            <a:pPr lvl="3">
              <a:lnSpc>
                <a:spcPct val="80000"/>
              </a:lnSpc>
              <a:spcBef>
                <a:spcPct val="50000"/>
              </a:spcBef>
              <a:buSzPct val="100000"/>
              <a:buFont typeface="Wingdings" pitchFamily="2" charset="2"/>
              <a:buChar char="F"/>
            </a:pPr>
            <a:r>
              <a:rPr lang="zh-CN" b="0" u="none">
                <a:solidFill>
                  <a:schemeClr val="folHlink"/>
                </a:solidFill>
                <a:sym typeface="Arial" pitchFamily="34" charset="0"/>
              </a:rPr>
              <a:t>  Marketing Research 本质</a:t>
            </a:r>
          </a:p>
          <a:p>
            <a:pPr lvl="3">
              <a:spcBef>
                <a:spcPct val="50000"/>
              </a:spcBef>
              <a:buSzPct val="100000"/>
              <a:buFont typeface="Wingdings" pitchFamily="2" charset="2"/>
              <a:buChar char="F"/>
            </a:pPr>
            <a:r>
              <a:rPr lang="zh-CN" b="0" u="none">
                <a:solidFill>
                  <a:schemeClr val="folHlink"/>
                </a:solidFill>
                <a:sym typeface="Arial" pitchFamily="34" charset="0"/>
              </a:rPr>
              <a:t>  Marketing Research 的角度看CE的几种方法</a:t>
            </a:r>
          </a:p>
          <a:p>
            <a:pPr>
              <a:spcBef>
                <a:spcPct val="50000"/>
              </a:spcBef>
              <a:buClr>
                <a:schemeClr val="tx1"/>
              </a:buClr>
              <a:buSzPct val="80000"/>
              <a:buFont typeface="Wingdings" pitchFamily="2" charset="2"/>
              <a:buChar char="Ø"/>
            </a:pPr>
            <a:r>
              <a:rPr lang="zh-CN" sz="2000" u="none">
                <a:solidFill>
                  <a:schemeClr val="folHlink"/>
                </a:solidFill>
                <a:sym typeface="Arial" pitchFamily="34" charset="0"/>
              </a:rPr>
              <a:t> Why  </a:t>
            </a:r>
            <a:r>
              <a:rPr lang="zh-CN" sz="2000" u="none">
                <a:solidFill>
                  <a:schemeClr val="folHlink"/>
                </a:solidFill>
              </a:rPr>
              <a:t>：为什么进行Marketing Research  ？</a:t>
            </a:r>
          </a:p>
          <a:p>
            <a:pPr>
              <a:spcBef>
                <a:spcPct val="50000"/>
              </a:spcBef>
              <a:buSzPct val="80000"/>
              <a:buFont typeface="Wingdings" pitchFamily="2" charset="2"/>
              <a:buChar char="Ø"/>
            </a:pPr>
            <a:r>
              <a:rPr lang="zh-CN" sz="2000" u="none"/>
              <a:t> </a:t>
            </a:r>
            <a:r>
              <a:rPr lang="zh-CN" sz="2000" u="none">
                <a:solidFill>
                  <a:srgbClr val="CC3300"/>
                </a:solidFill>
                <a:sym typeface="Arial" pitchFamily="34" charset="0"/>
              </a:rPr>
              <a:t>How  </a:t>
            </a:r>
            <a:r>
              <a:rPr lang="zh-CN" sz="2000" u="none"/>
              <a:t> :  如何进行Marketing Research  ？</a:t>
            </a:r>
            <a:r>
              <a:rPr lang="zh-CN" sz="2000" u="none">
                <a:solidFill>
                  <a:srgbClr val="CC3300"/>
                </a:solidFill>
                <a:sym typeface="Wingdings" pitchFamily="2" charset="2"/>
              </a:rPr>
              <a:t></a:t>
            </a:r>
          </a:p>
          <a:p>
            <a:pPr lvl="3">
              <a:spcBef>
                <a:spcPct val="50000"/>
              </a:spcBef>
              <a:buSzPct val="100000"/>
              <a:buFont typeface="Wingdings" pitchFamily="2" charset="2"/>
              <a:buChar char="F"/>
            </a:pPr>
            <a:r>
              <a:rPr lang="zh-CN" b="0" u="none"/>
              <a:t>  Marketing Reseach 的分类 </a:t>
            </a:r>
          </a:p>
          <a:p>
            <a:pPr lvl="3">
              <a:lnSpc>
                <a:spcPct val="75000"/>
              </a:lnSpc>
              <a:spcBef>
                <a:spcPct val="50000"/>
              </a:spcBef>
              <a:buSzPct val="100000"/>
              <a:buFont typeface="Wingdings" pitchFamily="2" charset="2"/>
              <a:buChar char="F"/>
            </a:pPr>
            <a:r>
              <a:rPr lang="zh-CN" b="0" u="none"/>
              <a:t>  Marketing Research 几个重要操作原则简介</a:t>
            </a:r>
          </a:p>
          <a:p>
            <a:pPr lvl="4">
              <a:lnSpc>
                <a:spcPct val="75000"/>
              </a:lnSpc>
              <a:spcBef>
                <a:spcPct val="50000"/>
              </a:spcBef>
              <a:buSzPct val="100000"/>
              <a:buFont typeface="Wingdings" pitchFamily="2" charset="2"/>
              <a:buChar char="ü"/>
            </a:pPr>
            <a:r>
              <a:rPr lang="zh-CN" b="0" u="none"/>
              <a:t> 抽样原则</a:t>
            </a:r>
          </a:p>
          <a:p>
            <a:pPr lvl="4">
              <a:lnSpc>
                <a:spcPct val="75000"/>
              </a:lnSpc>
              <a:spcBef>
                <a:spcPct val="50000"/>
              </a:spcBef>
              <a:buSzPct val="100000"/>
              <a:buFont typeface="Wingdings" pitchFamily="2" charset="2"/>
              <a:buChar char="ü"/>
            </a:pPr>
            <a:r>
              <a:rPr lang="zh-CN" b="0" u="none"/>
              <a:t> 定性大纲设计基本原则</a:t>
            </a:r>
          </a:p>
          <a:p>
            <a:pPr lvl="4">
              <a:lnSpc>
                <a:spcPct val="75000"/>
              </a:lnSpc>
              <a:spcBef>
                <a:spcPct val="50000"/>
              </a:spcBef>
              <a:buSzPct val="100000"/>
              <a:buFont typeface="Wingdings" pitchFamily="2" charset="2"/>
              <a:buChar char="ü"/>
            </a:pPr>
            <a:r>
              <a:rPr lang="zh-CN" b="0" u="none"/>
              <a:t> 定量问卷设计基本原则 </a:t>
            </a:r>
          </a:p>
          <a:p>
            <a:pPr lvl="4">
              <a:lnSpc>
                <a:spcPct val="75000"/>
              </a:lnSpc>
              <a:spcBef>
                <a:spcPct val="50000"/>
              </a:spcBef>
              <a:buSzPct val="100000"/>
              <a:buFont typeface="Wingdings" pitchFamily="2" charset="2"/>
              <a:buChar char="ü"/>
            </a:pPr>
            <a:r>
              <a:rPr lang="zh-CN" b="0" u="none"/>
              <a:t> 数据分析：多元统计&amp; 数据挖掘基本方法</a:t>
            </a:r>
          </a:p>
          <a:p>
            <a:pPr lvl="3">
              <a:lnSpc>
                <a:spcPct val="75000"/>
              </a:lnSpc>
              <a:spcBef>
                <a:spcPct val="50000"/>
              </a:spcBef>
              <a:buSzPct val="100000"/>
              <a:buFont typeface="Wingdings" pitchFamily="2" charset="2"/>
              <a:buChar char="F"/>
            </a:pPr>
            <a:r>
              <a:rPr lang="zh-CN" b="0" u="none"/>
              <a:t>  Consumer  Insight  基本理论框架</a:t>
            </a: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2" descr="Cover"/>
          <p:cNvPicPr>
            <a:picLocks noChangeAspect="1" noChangeArrowheads="1"/>
          </p:cNvPicPr>
          <p:nvPr/>
        </p:nvPicPr>
        <p:blipFill>
          <a:blip r:embed="rId2" cstate="print">
            <a:lum bright="70000" contrast="-70000"/>
            <a:grayscl/>
            <a:extLst>
              <a:ext uri="{28A0092B-C50C-407E-A947-70E740481C1C}">
                <a14:useLocalDpi xmlns:a14="http://schemas.microsoft.com/office/drawing/2010/main" val="0"/>
              </a:ext>
            </a:extLst>
          </a:blip>
          <a:srcRect/>
          <a:stretch>
            <a:fillRect/>
          </a:stretch>
        </p:blipFill>
        <p:spPr bwMode="auto">
          <a:xfrm>
            <a:off x="0" y="981075"/>
            <a:ext cx="91440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title"/>
          </p:nvPr>
        </p:nvSpPr>
        <p:spPr/>
        <p:txBody>
          <a:bodyPr/>
          <a:lstStyle/>
          <a:p>
            <a:r>
              <a:rPr lang="zh-CN"/>
              <a:t>市场研究的分类 </a:t>
            </a:r>
          </a:p>
        </p:txBody>
      </p:sp>
      <p:sp>
        <p:nvSpPr>
          <p:cNvPr id="19460" name="Text Box 4"/>
          <p:cNvSpPr txBox="1">
            <a:spLocks noChangeArrowheads="1"/>
          </p:cNvSpPr>
          <p:nvPr/>
        </p:nvSpPr>
        <p:spPr bwMode="auto">
          <a:xfrm>
            <a:off x="2916238" y="1628775"/>
            <a:ext cx="3744912" cy="3497263"/>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pPr>
              <a:buSzPct val="50000"/>
              <a:buFont typeface="Wingdings" pitchFamily="2" charset="2"/>
              <a:buChar char="n"/>
            </a:pPr>
            <a:r>
              <a:rPr lang="zh-CN" altLang="zh-CN" sz="2400" u="none">
                <a:solidFill>
                  <a:schemeClr val="tx1"/>
                </a:solidFill>
                <a:latin typeface="Arial" pitchFamily="34" charset="0"/>
              </a:rPr>
              <a:t> </a:t>
            </a:r>
            <a:r>
              <a:rPr lang="zh-CN" sz="2800" u="none">
                <a:solidFill>
                  <a:schemeClr val="tx1"/>
                </a:solidFill>
                <a:latin typeface="Arial" pitchFamily="34" charset="0"/>
              </a:rPr>
              <a:t>专项研究</a:t>
            </a:r>
          </a:p>
          <a:p>
            <a:pPr lvl="1">
              <a:buSzPct val="40000"/>
              <a:buFont typeface="Wingdings" pitchFamily="2" charset="2"/>
              <a:buChar char="n"/>
            </a:pPr>
            <a:r>
              <a:rPr lang="zh-CN" sz="2400" u="none">
                <a:solidFill>
                  <a:schemeClr val="tx1"/>
                </a:solidFill>
                <a:latin typeface="Arial" pitchFamily="34" charset="0"/>
              </a:rPr>
              <a:t> 定量研究</a:t>
            </a:r>
          </a:p>
          <a:p>
            <a:pPr lvl="1">
              <a:buSzPct val="40000"/>
              <a:buFont typeface="Wingdings" pitchFamily="2" charset="2"/>
              <a:buChar char="n"/>
            </a:pPr>
            <a:r>
              <a:rPr lang="zh-CN" sz="2400" u="none">
                <a:solidFill>
                  <a:schemeClr val="tx1"/>
                </a:solidFill>
                <a:latin typeface="Arial" pitchFamily="34" charset="0"/>
              </a:rPr>
              <a:t> 定性研究</a:t>
            </a:r>
          </a:p>
          <a:p>
            <a:pPr lvl="1">
              <a:buSzPct val="60000"/>
              <a:buFont typeface="Wingdings" pitchFamily="2" charset="2"/>
              <a:buNone/>
            </a:pPr>
            <a:endParaRPr lang="zh-CN" sz="2000" u="none">
              <a:solidFill>
                <a:schemeClr val="tx1"/>
              </a:solidFill>
              <a:latin typeface="Arial" pitchFamily="34" charset="0"/>
            </a:endParaRPr>
          </a:p>
          <a:p>
            <a:pPr>
              <a:buSzPct val="50000"/>
              <a:buFont typeface="Wingdings" pitchFamily="2" charset="2"/>
              <a:buChar char="n"/>
            </a:pPr>
            <a:r>
              <a:rPr lang="zh-CN" sz="2400" u="none">
                <a:solidFill>
                  <a:schemeClr val="tx1"/>
                </a:solidFill>
                <a:latin typeface="Arial" pitchFamily="34" charset="0"/>
              </a:rPr>
              <a:t>  </a:t>
            </a:r>
            <a:r>
              <a:rPr lang="zh-CN" sz="2800" u="none">
                <a:solidFill>
                  <a:schemeClr val="tx1"/>
                </a:solidFill>
                <a:latin typeface="Arial" pitchFamily="34" charset="0"/>
              </a:rPr>
              <a:t>连续性研究</a:t>
            </a:r>
          </a:p>
          <a:p>
            <a:pPr lvl="1">
              <a:buSzPct val="40000"/>
              <a:buFont typeface="Wingdings" pitchFamily="2" charset="2"/>
              <a:buChar char="n"/>
            </a:pPr>
            <a:r>
              <a:rPr lang="zh-CN" sz="2400" u="none">
                <a:solidFill>
                  <a:schemeClr val="tx1"/>
                </a:solidFill>
                <a:latin typeface="Arial" pitchFamily="34" charset="0"/>
              </a:rPr>
              <a:t> 零售网点研究</a:t>
            </a:r>
          </a:p>
          <a:p>
            <a:pPr lvl="1">
              <a:buSzPct val="40000"/>
              <a:buFont typeface="Wingdings" pitchFamily="2" charset="2"/>
              <a:buChar char="n"/>
            </a:pPr>
            <a:r>
              <a:rPr lang="zh-CN" sz="2400" u="none">
                <a:solidFill>
                  <a:schemeClr val="tx1"/>
                </a:solidFill>
                <a:latin typeface="Arial" pitchFamily="34" charset="0"/>
              </a:rPr>
              <a:t> 媒介监测研究</a:t>
            </a:r>
          </a:p>
          <a:p>
            <a:pPr lvl="1">
              <a:buSzPct val="40000"/>
              <a:buFont typeface="Wingdings" pitchFamily="2" charset="2"/>
              <a:buChar char="n"/>
            </a:pPr>
            <a:r>
              <a:rPr lang="zh-CN" sz="2400" u="none">
                <a:solidFill>
                  <a:schemeClr val="tx1"/>
                </a:solidFill>
                <a:latin typeface="Arial" pitchFamily="34" charset="0"/>
              </a:rPr>
              <a:t> 消费者跟踪研究</a:t>
            </a:r>
          </a:p>
          <a:p>
            <a:pPr>
              <a:buSzPct val="75000"/>
              <a:buFont typeface="Wingdings" pitchFamily="2" charset="2"/>
              <a:buChar char="Ø"/>
            </a:pPr>
            <a:endParaRPr lang="zh-CN" altLang="zh-CN" sz="2800" u="none">
              <a:solidFill>
                <a:schemeClr val="tx1"/>
              </a:solidFill>
              <a:latin typeface="Arial" pitchFamily="34" charset="0"/>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019800" y="3486150"/>
            <a:ext cx="2438400" cy="1676400"/>
          </a:xfrm>
          <a:prstGeom prst="rect">
            <a:avLst/>
          </a:prstGeom>
          <a:solidFill>
            <a:srgbClr val="33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5791200" y="3714750"/>
            <a:ext cx="29718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70000"/>
              </a:lnSpc>
              <a:spcBef>
                <a:spcPct val="50000"/>
              </a:spcBef>
            </a:pPr>
            <a:r>
              <a:rPr lang="zh-CN" sz="2400" b="0" u="none">
                <a:solidFill>
                  <a:schemeClr val="tx1"/>
                </a:solidFill>
                <a:latin typeface="Book Antiqua" pitchFamily="18" charset="0"/>
              </a:rPr>
              <a:t>有多少？</a:t>
            </a:r>
          </a:p>
          <a:p>
            <a:pPr algn="ctr" eaLnBrk="0" hangingPunct="0">
              <a:lnSpc>
                <a:spcPct val="70000"/>
              </a:lnSpc>
              <a:spcBef>
                <a:spcPct val="50000"/>
              </a:spcBef>
            </a:pPr>
            <a:r>
              <a:rPr lang="zh-CN" sz="2400" b="0" u="none">
                <a:solidFill>
                  <a:schemeClr val="tx1"/>
                </a:solidFill>
                <a:latin typeface="Book Antiqua" pitchFamily="18" charset="0"/>
              </a:rPr>
              <a:t>主要特征是什么？</a:t>
            </a:r>
          </a:p>
          <a:p>
            <a:pPr algn="ctr" eaLnBrk="0" hangingPunct="0">
              <a:lnSpc>
                <a:spcPct val="70000"/>
              </a:lnSpc>
              <a:spcBef>
                <a:spcPct val="50000"/>
              </a:spcBef>
            </a:pPr>
            <a:r>
              <a:rPr lang="zh-CN" sz="2400" b="0" u="none">
                <a:solidFill>
                  <a:schemeClr val="tx1"/>
                </a:solidFill>
                <a:latin typeface="Book Antiqua" pitchFamily="18" charset="0"/>
              </a:rPr>
              <a:t>将来怎么样？</a:t>
            </a:r>
          </a:p>
        </p:txBody>
      </p:sp>
      <p:sp>
        <p:nvSpPr>
          <p:cNvPr id="20484" name="Rectangle 4"/>
          <p:cNvSpPr>
            <a:spLocks noChangeArrowheads="1"/>
          </p:cNvSpPr>
          <p:nvPr/>
        </p:nvSpPr>
        <p:spPr bwMode="auto">
          <a:xfrm>
            <a:off x="2743200" y="1219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zh-CN" sz="2400" u="none">
                <a:solidFill>
                  <a:schemeClr val="tx1"/>
                </a:solidFill>
                <a:effectLst>
                  <a:outerShdw blurRad="38100" dist="38100" dir="2700000" algn="tl">
                    <a:srgbClr val="C0C0C0"/>
                  </a:outerShdw>
                </a:effectLst>
                <a:latin typeface="Book Antiqua" pitchFamily="18" charset="0"/>
              </a:rPr>
              <a:t>简而言之</a:t>
            </a:r>
          </a:p>
        </p:txBody>
      </p:sp>
      <p:sp>
        <p:nvSpPr>
          <p:cNvPr id="20485" name="AutoShape 5"/>
          <p:cNvSpPr>
            <a:spLocks noChangeArrowheads="1"/>
          </p:cNvSpPr>
          <p:nvPr/>
        </p:nvSpPr>
        <p:spPr bwMode="auto">
          <a:xfrm>
            <a:off x="3352800" y="3962400"/>
            <a:ext cx="1143000" cy="685800"/>
          </a:xfrm>
          <a:prstGeom prst="leftArrow">
            <a:avLst>
              <a:gd name="adj1" fmla="val 50000"/>
              <a:gd name="adj2" fmla="val 83326"/>
            </a:avLst>
          </a:prstGeom>
          <a:solidFill>
            <a:srgbClr val="FF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AutoShape 6"/>
          <p:cNvSpPr>
            <a:spLocks noChangeArrowheads="1"/>
          </p:cNvSpPr>
          <p:nvPr/>
        </p:nvSpPr>
        <p:spPr bwMode="auto">
          <a:xfrm>
            <a:off x="4648200" y="3962400"/>
            <a:ext cx="1219200" cy="685800"/>
          </a:xfrm>
          <a:prstGeom prst="rightArrow">
            <a:avLst>
              <a:gd name="adj1" fmla="val 50000"/>
              <a:gd name="adj2" fmla="val 88897"/>
            </a:avLst>
          </a:prstGeom>
          <a:solidFill>
            <a:srgbClr val="FF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Oval 7"/>
          <p:cNvSpPr>
            <a:spLocks noChangeArrowheads="1"/>
          </p:cNvSpPr>
          <p:nvPr/>
        </p:nvSpPr>
        <p:spPr bwMode="auto">
          <a:xfrm>
            <a:off x="762000" y="3581400"/>
            <a:ext cx="2640013" cy="1447800"/>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Rectangle 8"/>
          <p:cNvSpPr>
            <a:spLocks noChangeArrowheads="1"/>
          </p:cNvSpPr>
          <p:nvPr/>
        </p:nvSpPr>
        <p:spPr bwMode="auto">
          <a:xfrm>
            <a:off x="914400" y="3748088"/>
            <a:ext cx="2438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60000"/>
              </a:lnSpc>
              <a:spcBef>
                <a:spcPct val="50000"/>
              </a:spcBef>
            </a:pPr>
            <a:r>
              <a:rPr lang="zh-CN" sz="2400" b="0" u="none">
                <a:solidFill>
                  <a:schemeClr val="tx1"/>
                </a:solidFill>
                <a:latin typeface="Book Antiqua" pitchFamily="18" charset="0"/>
              </a:rPr>
              <a:t>什么？</a:t>
            </a:r>
          </a:p>
          <a:p>
            <a:pPr algn="ctr" eaLnBrk="0" hangingPunct="0">
              <a:lnSpc>
                <a:spcPct val="60000"/>
              </a:lnSpc>
              <a:spcBef>
                <a:spcPct val="50000"/>
              </a:spcBef>
            </a:pPr>
            <a:r>
              <a:rPr lang="zh-CN" sz="2400" b="0" u="none">
                <a:solidFill>
                  <a:schemeClr val="tx1"/>
                </a:solidFill>
                <a:latin typeface="Book Antiqua" pitchFamily="18" charset="0"/>
              </a:rPr>
              <a:t>为什么？</a:t>
            </a:r>
          </a:p>
          <a:p>
            <a:pPr algn="ctr" eaLnBrk="0" hangingPunct="0">
              <a:lnSpc>
                <a:spcPct val="60000"/>
              </a:lnSpc>
              <a:spcBef>
                <a:spcPct val="50000"/>
              </a:spcBef>
            </a:pPr>
            <a:r>
              <a:rPr lang="zh-CN" sz="2400" b="0" u="none">
                <a:solidFill>
                  <a:schemeClr val="tx1"/>
                </a:solidFill>
                <a:latin typeface="Book Antiqua" pitchFamily="18" charset="0"/>
              </a:rPr>
              <a:t>怎么样？</a:t>
            </a:r>
          </a:p>
        </p:txBody>
      </p:sp>
      <p:sp>
        <p:nvSpPr>
          <p:cNvPr id="20489" name="Rectangle 9"/>
          <p:cNvSpPr>
            <a:spLocks noChangeArrowheads="1"/>
          </p:cNvSpPr>
          <p:nvPr/>
        </p:nvSpPr>
        <p:spPr bwMode="auto">
          <a:xfrm>
            <a:off x="6781800" y="287655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zh-CN" sz="2400" u="none">
                <a:solidFill>
                  <a:schemeClr val="tx1"/>
                </a:solidFill>
                <a:latin typeface="Book Antiqua" pitchFamily="18" charset="0"/>
              </a:rPr>
              <a:t>定量</a:t>
            </a:r>
          </a:p>
        </p:txBody>
      </p:sp>
      <p:sp>
        <p:nvSpPr>
          <p:cNvPr id="20490" name="Rectangle 10"/>
          <p:cNvSpPr>
            <a:spLocks noChangeArrowheads="1"/>
          </p:cNvSpPr>
          <p:nvPr/>
        </p:nvSpPr>
        <p:spPr bwMode="auto">
          <a:xfrm>
            <a:off x="1524000" y="275748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zh-CN" sz="2400" u="none">
                <a:solidFill>
                  <a:schemeClr val="tx1"/>
                </a:solidFill>
                <a:latin typeface="Book Antiqua" pitchFamily="18" charset="0"/>
              </a:rPr>
              <a:t>定性</a:t>
            </a:r>
          </a:p>
        </p:txBody>
      </p:sp>
      <p:graphicFrame>
        <p:nvGraphicFramePr>
          <p:cNvPr id="20491" name="Object 11"/>
          <p:cNvGraphicFramePr>
            <a:graphicFrameLocks/>
          </p:cNvGraphicFramePr>
          <p:nvPr/>
        </p:nvGraphicFramePr>
        <p:xfrm>
          <a:off x="3962400" y="2057400"/>
          <a:ext cx="1447800" cy="1606550"/>
        </p:xfrm>
        <a:graphic>
          <a:graphicData uri="http://schemas.openxmlformats.org/presentationml/2006/ole">
            <mc:AlternateContent xmlns:mc="http://schemas.openxmlformats.org/markup-compatibility/2006">
              <mc:Choice xmlns:v="urn:schemas-microsoft-com:vml" Requires="v">
                <p:oleObj spid="_x0000_s20496" r:id="rId5" imgW="3365851" imgH="3661614" progId="MS_ClipArt_Gallery.2">
                  <p:embed/>
                </p:oleObj>
              </mc:Choice>
              <mc:Fallback>
                <p:oleObj r:id="rId5" imgW="3365851" imgH="3661614" progId="MS_ClipArt_Gallery.2">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057400"/>
                        <a:ext cx="14478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2" name="Text Box 12"/>
          <p:cNvSpPr txBox="1">
            <a:spLocks noChangeArrowheads="1"/>
          </p:cNvSpPr>
          <p:nvPr/>
        </p:nvSpPr>
        <p:spPr bwMode="auto">
          <a:xfrm>
            <a:off x="6838950" y="541972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sz="2400" u="none">
                <a:solidFill>
                  <a:schemeClr val="tx1"/>
                </a:solidFill>
                <a:latin typeface="Arial" pitchFamily="34" charset="0"/>
              </a:rPr>
              <a:t>HARD</a:t>
            </a:r>
          </a:p>
        </p:txBody>
      </p:sp>
      <p:sp>
        <p:nvSpPr>
          <p:cNvPr id="20493" name="Text Box 13"/>
          <p:cNvSpPr txBox="1">
            <a:spLocks noChangeArrowheads="1"/>
          </p:cNvSpPr>
          <p:nvPr/>
        </p:nvSpPr>
        <p:spPr bwMode="auto">
          <a:xfrm>
            <a:off x="1535113" y="5356225"/>
            <a:ext cx="99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sz="2400" u="none">
                <a:solidFill>
                  <a:schemeClr val="tx1"/>
                </a:solidFill>
                <a:latin typeface="Arial" pitchFamily="34" charset="0"/>
              </a:rPr>
              <a:t>SOFT</a:t>
            </a:r>
          </a:p>
        </p:txBody>
      </p:sp>
      <p:sp>
        <p:nvSpPr>
          <p:cNvPr id="20494" name="Rectangle 14"/>
          <p:cNvSpPr>
            <a:spLocks noGrp="1" noChangeArrowheads="1"/>
          </p:cNvSpPr>
          <p:nvPr>
            <p:ph type="title"/>
          </p:nvPr>
        </p:nvSpPr>
        <p:spPr/>
        <p:txBody>
          <a:bodyPr/>
          <a:lstStyle/>
          <a:p>
            <a:r>
              <a:rPr lang="zh-CN"/>
              <a:t>市场研究的分类</a:t>
            </a:r>
            <a:r>
              <a:rPr lang="zh-CN" altLang="zh-CN"/>
              <a:t>- </a:t>
            </a:r>
            <a:r>
              <a:rPr lang="zh-CN"/>
              <a:t>定性&amp;定量对比（1）</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out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right)">
                                      <p:cBhvr>
                                        <p:cTn id="12" dur="500"/>
                                        <p:tgtEl>
                                          <p:spTgt spid="2048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wipe(left)">
                                      <p:cBhvr>
                                        <p:cTn id="16" dur="500"/>
                                        <p:tgtEl>
                                          <p:spTgt spid="20487"/>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iterate type="lt">
                                    <p:tmPct val="100000"/>
                                  </p:iterate>
                                  <p:childTnLst>
                                    <p:set>
                                      <p:cBhvr>
                                        <p:cTn id="19" dur="1" fill="hold">
                                          <p:stCondLst>
                                            <p:cond delay="0"/>
                                          </p:stCondLst>
                                        </p:cTn>
                                        <p:tgtEl>
                                          <p:spTgt spid="20488">
                                            <p:txEl>
                                              <p:pRg st="0" end="0"/>
                                            </p:txEl>
                                          </p:spTgt>
                                        </p:tgtEl>
                                        <p:attrNameLst>
                                          <p:attrName>style.visibility</p:attrName>
                                        </p:attrNameLst>
                                      </p:cBhvr>
                                      <p:to>
                                        <p:strVal val="visible"/>
                                      </p:to>
                                    </p:set>
                                    <p:animEffect transition="in" filter="wipe(up)">
                                      <p:cBhvr>
                                        <p:cTn id="20" dur="75"/>
                                        <p:tgtEl>
                                          <p:spTgt spid="20488">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par>
                          <p:cTn id="21" fill="hold" nodeType="afterGroup">
                            <p:stCondLst>
                              <p:cond delay="1075"/>
                            </p:stCondLst>
                            <p:childTnLst>
                              <p:par>
                                <p:cTn id="22" presetID="22" presetClass="entr" presetSubtype="1" fill="hold" grpId="0" nodeType="afterEffect">
                                  <p:stCondLst>
                                    <p:cond delay="0"/>
                                  </p:stCondLst>
                                  <p:iterate type="lt">
                                    <p:tmPct val="100000"/>
                                  </p:iterate>
                                  <p:childTnLst>
                                    <p:set>
                                      <p:cBhvr>
                                        <p:cTn id="23" dur="1" fill="hold">
                                          <p:stCondLst>
                                            <p:cond delay="0"/>
                                          </p:stCondLst>
                                        </p:cTn>
                                        <p:tgtEl>
                                          <p:spTgt spid="20488">
                                            <p:txEl>
                                              <p:pRg st="1" end="1"/>
                                            </p:txEl>
                                          </p:spTgt>
                                        </p:tgtEl>
                                        <p:attrNameLst>
                                          <p:attrName>style.visibility</p:attrName>
                                        </p:attrNameLst>
                                      </p:cBhvr>
                                      <p:to>
                                        <p:strVal val="visible"/>
                                      </p:to>
                                    </p:set>
                                    <p:animEffect transition="in" filter="wipe(up)">
                                      <p:cBhvr>
                                        <p:cTn id="24" dur="75"/>
                                        <p:tgtEl>
                                          <p:spTgt spid="20488">
                                            <p:txEl>
                                              <p:pRg st="1" end="1"/>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par>
                          <p:cTn id="25" fill="hold" nodeType="afterGroup">
                            <p:stCondLst>
                              <p:cond delay="1150"/>
                            </p:stCondLst>
                            <p:childTnLst>
                              <p:par>
                                <p:cTn id="26" presetID="22" presetClass="entr" presetSubtype="1" fill="hold" grpId="0" nodeType="afterEffect">
                                  <p:stCondLst>
                                    <p:cond delay="0"/>
                                  </p:stCondLst>
                                  <p:iterate type="lt">
                                    <p:tmPct val="100000"/>
                                  </p:iterate>
                                  <p:childTnLst>
                                    <p:set>
                                      <p:cBhvr>
                                        <p:cTn id="27" dur="1" fill="hold">
                                          <p:stCondLst>
                                            <p:cond delay="0"/>
                                          </p:stCondLst>
                                        </p:cTn>
                                        <p:tgtEl>
                                          <p:spTgt spid="20488">
                                            <p:txEl>
                                              <p:pRg st="2" end="2"/>
                                            </p:txEl>
                                          </p:spTgt>
                                        </p:tgtEl>
                                        <p:attrNameLst>
                                          <p:attrName>style.visibility</p:attrName>
                                        </p:attrNameLst>
                                      </p:cBhvr>
                                      <p:to>
                                        <p:strVal val="visible"/>
                                      </p:to>
                                    </p:set>
                                    <p:animEffect transition="in" filter="wipe(up)">
                                      <p:cBhvr>
                                        <p:cTn id="28" dur="75"/>
                                        <p:tgtEl>
                                          <p:spTgt spid="20488">
                                            <p:txEl>
                                              <p:pRg st="2" end="2"/>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486"/>
                                        </p:tgtEl>
                                        <p:attrNameLst>
                                          <p:attrName>style.visibility</p:attrName>
                                        </p:attrNameLst>
                                      </p:cBhvr>
                                      <p:to>
                                        <p:strVal val="visible"/>
                                      </p:to>
                                    </p:set>
                                    <p:animEffect transition="in" filter="wipe(left)">
                                      <p:cBhvr>
                                        <p:cTn id="33" dur="500"/>
                                        <p:tgtEl>
                                          <p:spTgt spid="20486"/>
                                        </p:tgtEl>
                                      </p:cBhvr>
                                    </p:animEffect>
                                  </p:childTnLst>
                                </p:cTn>
                              </p:par>
                            </p:childTnLst>
                          </p:cTn>
                        </p:par>
                        <p:par>
                          <p:cTn id="34" fill="hold" nodeType="afterGroup">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482"/>
                                        </p:tgtEl>
                                        <p:attrNameLst>
                                          <p:attrName>style.visibility</p:attrName>
                                        </p:attrNameLst>
                                      </p:cBhvr>
                                      <p:to>
                                        <p:strVal val="visible"/>
                                      </p:to>
                                    </p:set>
                                    <p:animEffect transition="in" filter="wipe(right)">
                                      <p:cBhvr>
                                        <p:cTn id="37" dur="500"/>
                                        <p:tgtEl>
                                          <p:spTgt spid="20482"/>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iterate type="lt">
                                    <p:tmPct val="100000"/>
                                  </p:iterate>
                                  <p:childTnLst>
                                    <p:set>
                                      <p:cBhvr>
                                        <p:cTn id="40" dur="1" fill="hold">
                                          <p:stCondLst>
                                            <p:cond delay="0"/>
                                          </p:stCondLst>
                                        </p:cTn>
                                        <p:tgtEl>
                                          <p:spTgt spid="20483">
                                            <p:txEl>
                                              <p:pRg st="0" end="0"/>
                                            </p:txEl>
                                          </p:spTgt>
                                        </p:tgtEl>
                                        <p:attrNameLst>
                                          <p:attrName>style.visibility</p:attrName>
                                        </p:attrNameLst>
                                      </p:cBhvr>
                                      <p:to>
                                        <p:strVal val="visible"/>
                                      </p:to>
                                    </p:set>
                                    <p:animEffect transition="in" filter="wipe(up)">
                                      <p:cBhvr>
                                        <p:cTn id="41" dur="75"/>
                                        <p:tgtEl>
                                          <p:spTgt spid="20483">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par>
                          <p:cTn id="42" fill="hold" nodeType="afterGroup">
                            <p:stCondLst>
                              <p:cond delay="1075"/>
                            </p:stCondLst>
                            <p:childTnLst>
                              <p:par>
                                <p:cTn id="43" presetID="22" presetClass="entr" presetSubtype="1" fill="hold" grpId="0" nodeType="afterEffect">
                                  <p:stCondLst>
                                    <p:cond delay="0"/>
                                  </p:stCondLst>
                                  <p:iterate type="lt">
                                    <p:tmPct val="100000"/>
                                  </p:iterate>
                                  <p:childTnLst>
                                    <p:set>
                                      <p:cBhvr>
                                        <p:cTn id="44" dur="1" fill="hold">
                                          <p:stCondLst>
                                            <p:cond delay="0"/>
                                          </p:stCondLst>
                                        </p:cTn>
                                        <p:tgtEl>
                                          <p:spTgt spid="20483">
                                            <p:txEl>
                                              <p:pRg st="1" end="1"/>
                                            </p:txEl>
                                          </p:spTgt>
                                        </p:tgtEl>
                                        <p:attrNameLst>
                                          <p:attrName>style.visibility</p:attrName>
                                        </p:attrNameLst>
                                      </p:cBhvr>
                                      <p:to>
                                        <p:strVal val="visible"/>
                                      </p:to>
                                    </p:set>
                                    <p:animEffect transition="in" filter="wipe(up)">
                                      <p:cBhvr>
                                        <p:cTn id="45" dur="75"/>
                                        <p:tgtEl>
                                          <p:spTgt spid="20483">
                                            <p:txEl>
                                              <p:pRg st="1" end="1"/>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TYPE.WAV"/>
                                        </p:tgtEl>
                                      </p:cMediaNode>
                                    </p:audio>
                                  </p:subTnLst>
                                </p:cTn>
                              </p:par>
                            </p:childTnLst>
                          </p:cTn>
                        </p:par>
                        <p:par>
                          <p:cTn id="46" fill="hold" nodeType="afterGroup">
                            <p:stCondLst>
                              <p:cond delay="1150"/>
                            </p:stCondLst>
                            <p:childTnLst>
                              <p:par>
                                <p:cTn id="47" presetID="22" presetClass="entr" presetSubtype="1" fill="hold" grpId="0" nodeType="afterEffect">
                                  <p:stCondLst>
                                    <p:cond delay="0"/>
                                  </p:stCondLst>
                                  <p:iterate type="lt">
                                    <p:tmPct val="100000"/>
                                  </p:iterate>
                                  <p:childTnLst>
                                    <p:set>
                                      <p:cBhvr>
                                        <p:cTn id="48" dur="1" fill="hold">
                                          <p:stCondLst>
                                            <p:cond delay="0"/>
                                          </p:stCondLst>
                                        </p:cTn>
                                        <p:tgtEl>
                                          <p:spTgt spid="20483">
                                            <p:txEl>
                                              <p:pRg st="2" end="2"/>
                                            </p:txEl>
                                          </p:spTgt>
                                        </p:tgtEl>
                                        <p:attrNameLst>
                                          <p:attrName>style.visibility</p:attrName>
                                        </p:attrNameLst>
                                      </p:cBhvr>
                                      <p:to>
                                        <p:strVal val="visible"/>
                                      </p:to>
                                    </p:set>
                                    <p:animEffect transition="in" filter="wipe(up)">
                                      <p:cBhvr>
                                        <p:cTn id="49" dur="75"/>
                                        <p:tgtEl>
                                          <p:spTgt spid="20483">
                                            <p:txEl>
                                              <p:pRg st="2" end="2"/>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0492"/>
                                        </p:tgtEl>
                                        <p:attrNameLst>
                                          <p:attrName>style.visibility</p:attrName>
                                        </p:attrNameLst>
                                      </p:cBhvr>
                                      <p:to>
                                        <p:strVal val="visible"/>
                                      </p:to>
                                    </p:set>
                                    <p:anim calcmode="lin" valueType="num">
                                      <p:cBhvr additive="base">
                                        <p:cTn id="54" dur="500" fill="hold"/>
                                        <p:tgtEl>
                                          <p:spTgt spid="20492"/>
                                        </p:tgtEl>
                                        <p:attrNameLst>
                                          <p:attrName>ppt_x</p:attrName>
                                        </p:attrNameLst>
                                      </p:cBhvr>
                                      <p:tavLst>
                                        <p:tav tm="0">
                                          <p:val>
                                            <p:strVal val="#ppt_x"/>
                                          </p:val>
                                        </p:tav>
                                        <p:tav tm="100000">
                                          <p:val>
                                            <p:strVal val="#ppt_x"/>
                                          </p:val>
                                        </p:tav>
                                      </p:tavLst>
                                    </p:anim>
                                    <p:anim calcmode="lin" valueType="num">
                                      <p:cBhvr additive="base">
                                        <p:cTn id="55" dur="500" fill="hold"/>
                                        <p:tgtEl>
                                          <p:spTgt spid="2049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par>
                          <p:cTn id="56" fill="hold" nodeType="afterGroup">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20493"/>
                                        </p:tgtEl>
                                        <p:attrNameLst>
                                          <p:attrName>style.visibility</p:attrName>
                                        </p:attrNameLst>
                                      </p:cBhvr>
                                      <p:to>
                                        <p:strVal val="visible"/>
                                      </p:to>
                                    </p:set>
                                    <p:anim calcmode="lin" valueType="num">
                                      <p:cBhvr additive="base">
                                        <p:cTn id="59" dur="500" fill="hold"/>
                                        <p:tgtEl>
                                          <p:spTgt spid="20493"/>
                                        </p:tgtEl>
                                        <p:attrNameLst>
                                          <p:attrName>ppt_x</p:attrName>
                                        </p:attrNameLst>
                                      </p:cBhvr>
                                      <p:tavLst>
                                        <p:tav tm="0">
                                          <p:val>
                                            <p:strVal val="#ppt_x"/>
                                          </p:val>
                                        </p:tav>
                                        <p:tav tm="100000">
                                          <p:val>
                                            <p:strVal val="#ppt_x"/>
                                          </p:val>
                                        </p:tav>
                                      </p:tavLst>
                                    </p:anim>
                                    <p:anim calcmode="lin" valueType="num">
                                      <p:cBhvr additive="base">
                                        <p:cTn id="60" dur="500" fill="hold"/>
                                        <p:tgtEl>
                                          <p:spTgt spid="204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build="p" autoUpdateAnimBg="0" advAuto="0"/>
      <p:bldP spid="20484" grpId="0" autoUpdateAnimBg="0"/>
      <p:bldP spid="20485" grpId="0" animBg="1"/>
      <p:bldP spid="20486" grpId="0" animBg="1"/>
      <p:bldP spid="20487" grpId="0" animBg="1"/>
      <p:bldP spid="20488" grpId="0" build="p" autoUpdateAnimBg="0" advAuto="0"/>
      <p:bldP spid="20492" grpId="0" autoUpdateAnimBg="0" rev="1"/>
      <p:bldP spid="20493" grpId="0" autoUpdateAnimBg="0" rev="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t>How：市场研究的分类</a:t>
            </a:r>
            <a:r>
              <a:rPr lang="zh-CN" altLang="zh-CN"/>
              <a:t>-</a:t>
            </a:r>
            <a:r>
              <a:rPr lang="zh-CN"/>
              <a:t>定性&amp;定量对比（2）	</a:t>
            </a:r>
          </a:p>
        </p:txBody>
      </p:sp>
      <p:sp>
        <p:nvSpPr>
          <p:cNvPr id="21507" name="Text Box 3"/>
          <p:cNvSpPr txBox="1">
            <a:spLocks noChangeArrowheads="1"/>
          </p:cNvSpPr>
          <p:nvPr/>
        </p:nvSpPr>
        <p:spPr bwMode="auto">
          <a:xfrm>
            <a:off x="450850" y="1949450"/>
            <a:ext cx="1238250" cy="3640138"/>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spcBef>
                <a:spcPct val="50000"/>
              </a:spcBef>
              <a:buFont typeface="Wingdings" pitchFamily="2" charset="2"/>
              <a:buNone/>
            </a:pPr>
            <a:r>
              <a:rPr lang="zh-CN" sz="2000" u="none">
                <a:solidFill>
                  <a:srgbClr val="3399FF"/>
                </a:solidFill>
                <a:latin typeface="Arial" pitchFamily="34" charset="0"/>
              </a:rPr>
              <a:t>研究内容</a:t>
            </a:r>
          </a:p>
          <a:p>
            <a:pPr algn="ctr">
              <a:lnSpc>
                <a:spcPct val="85000"/>
              </a:lnSpc>
              <a:spcBef>
                <a:spcPct val="50000"/>
              </a:spcBef>
              <a:buFont typeface="Wingdings" pitchFamily="2" charset="2"/>
              <a:buNone/>
            </a:pPr>
            <a:endParaRPr lang="zh-CN" sz="2000" u="none">
              <a:solidFill>
                <a:srgbClr val="003399"/>
              </a:solidFill>
              <a:latin typeface="Arial" pitchFamily="34" charset="0"/>
            </a:endParaRPr>
          </a:p>
          <a:p>
            <a:pPr algn="ctr">
              <a:lnSpc>
                <a:spcPct val="85000"/>
              </a:lnSpc>
              <a:spcBef>
                <a:spcPct val="50000"/>
              </a:spcBef>
              <a:buFont typeface="Wingdings" pitchFamily="2" charset="2"/>
              <a:buNone/>
            </a:pPr>
            <a:r>
              <a:rPr lang="zh-CN" sz="2000" u="none">
                <a:solidFill>
                  <a:srgbClr val="FF9933"/>
                </a:solidFill>
                <a:latin typeface="Arial" pitchFamily="34" charset="0"/>
              </a:rPr>
              <a:t>支持体</a:t>
            </a:r>
          </a:p>
          <a:p>
            <a:pPr algn="ctr">
              <a:lnSpc>
                <a:spcPct val="85000"/>
              </a:lnSpc>
              <a:spcBef>
                <a:spcPct val="50000"/>
              </a:spcBef>
              <a:buFont typeface="Wingdings" pitchFamily="2" charset="2"/>
              <a:buNone/>
            </a:pPr>
            <a:endParaRPr lang="zh-CN" sz="2000" u="none">
              <a:solidFill>
                <a:schemeClr val="accent2"/>
              </a:solidFill>
              <a:latin typeface="Arial" pitchFamily="34" charset="0"/>
            </a:endParaRPr>
          </a:p>
          <a:p>
            <a:pPr algn="ctr">
              <a:lnSpc>
                <a:spcPct val="85000"/>
              </a:lnSpc>
              <a:spcBef>
                <a:spcPct val="50000"/>
              </a:spcBef>
              <a:buFont typeface="Wingdings" pitchFamily="2" charset="2"/>
              <a:buNone/>
            </a:pPr>
            <a:r>
              <a:rPr lang="zh-CN" sz="2000" u="none">
                <a:solidFill>
                  <a:srgbClr val="009900"/>
                </a:solidFill>
                <a:latin typeface="Arial" pitchFamily="34" charset="0"/>
              </a:rPr>
              <a:t>调查方式</a:t>
            </a:r>
          </a:p>
          <a:p>
            <a:pPr algn="ctr">
              <a:lnSpc>
                <a:spcPct val="85000"/>
              </a:lnSpc>
              <a:spcBef>
                <a:spcPct val="50000"/>
              </a:spcBef>
              <a:buFont typeface="Wingdings" pitchFamily="2" charset="2"/>
              <a:buNone/>
            </a:pPr>
            <a:endParaRPr lang="zh-CN" sz="2000" u="none">
              <a:solidFill>
                <a:srgbClr val="003399"/>
              </a:solidFill>
              <a:latin typeface="Arial" pitchFamily="34" charset="0"/>
            </a:endParaRPr>
          </a:p>
          <a:p>
            <a:pPr algn="ctr">
              <a:lnSpc>
                <a:spcPct val="85000"/>
              </a:lnSpc>
              <a:spcBef>
                <a:spcPct val="50000"/>
              </a:spcBef>
              <a:buFont typeface="Wingdings" pitchFamily="2" charset="2"/>
              <a:buNone/>
            </a:pPr>
            <a:r>
              <a:rPr lang="zh-CN" sz="2000" u="none">
                <a:solidFill>
                  <a:srgbClr val="FF6600"/>
                </a:solidFill>
                <a:latin typeface="Arial" pitchFamily="34" charset="0"/>
              </a:rPr>
              <a:t>分析方法</a:t>
            </a:r>
          </a:p>
          <a:p>
            <a:pPr algn="ctr">
              <a:lnSpc>
                <a:spcPct val="85000"/>
              </a:lnSpc>
              <a:spcBef>
                <a:spcPct val="50000"/>
              </a:spcBef>
              <a:buFont typeface="Wingdings" pitchFamily="2" charset="2"/>
              <a:buNone/>
            </a:pPr>
            <a:endParaRPr lang="zh-CN" sz="2000" u="none">
              <a:solidFill>
                <a:srgbClr val="003399"/>
              </a:solidFill>
              <a:latin typeface="Arial" pitchFamily="34" charset="0"/>
            </a:endParaRPr>
          </a:p>
          <a:p>
            <a:pPr algn="ctr">
              <a:lnSpc>
                <a:spcPct val="85000"/>
              </a:lnSpc>
              <a:spcBef>
                <a:spcPct val="50000"/>
              </a:spcBef>
              <a:buFont typeface="Wingdings" pitchFamily="2" charset="2"/>
              <a:buNone/>
            </a:pPr>
            <a:r>
              <a:rPr lang="zh-CN" sz="2000" u="none">
                <a:solidFill>
                  <a:schemeClr val="accent1"/>
                </a:solidFill>
                <a:latin typeface="Arial" pitchFamily="34" charset="0"/>
              </a:rPr>
              <a:t>深广度</a:t>
            </a:r>
          </a:p>
        </p:txBody>
      </p:sp>
      <p:sp>
        <p:nvSpPr>
          <p:cNvPr id="21508" name="AutoShape 4"/>
          <p:cNvSpPr>
            <a:spLocks noChangeArrowheads="1"/>
          </p:cNvSpPr>
          <p:nvPr/>
        </p:nvSpPr>
        <p:spPr bwMode="auto">
          <a:xfrm>
            <a:off x="392113" y="1628775"/>
            <a:ext cx="1371600" cy="4248150"/>
          </a:xfrm>
          <a:prstGeom prst="roundRect">
            <a:avLst>
              <a:gd name="adj" fmla="val 16667"/>
            </a:avLst>
          </a:prstGeom>
          <a:noFill/>
          <a:ln w="28575" cmpd="sng">
            <a:solidFill>
              <a:srgbClr val="0033CC"/>
            </a:solidFill>
            <a:round/>
            <a:headEnd/>
            <a:tailEnd/>
          </a:ln>
          <a:effectLst>
            <a:prstShdw prst="shdw17" dist="17961" dir="2700000">
              <a:srgbClr val="0033CC">
                <a:gamma/>
                <a:shade val="60000"/>
                <a:invGamma/>
              </a:srgb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lnSpc>
                <a:spcPct val="120000"/>
              </a:lnSpc>
              <a:spcBef>
                <a:spcPct val="20000"/>
              </a:spcBef>
              <a:buFont typeface="Wingdings" pitchFamily="2" charset="2"/>
              <a:buNone/>
            </a:pPr>
            <a:endParaRPr lang="zh-CN" altLang="zh-CN" sz="3800" b="0" u="none">
              <a:latin typeface="Arial" pitchFamily="34" charset="0"/>
              <a:ea typeface="黑体" pitchFamily="49" charset="-122"/>
            </a:endParaRPr>
          </a:p>
        </p:txBody>
      </p:sp>
      <p:sp>
        <p:nvSpPr>
          <p:cNvPr id="21509" name="Rectangle 5"/>
          <p:cNvSpPr>
            <a:spLocks noChangeArrowheads="1"/>
          </p:cNvSpPr>
          <p:nvPr/>
        </p:nvSpPr>
        <p:spPr bwMode="auto">
          <a:xfrm>
            <a:off x="2884488" y="1449388"/>
            <a:ext cx="1974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1800" u="none">
                <a:solidFill>
                  <a:schemeClr val="tx1"/>
                </a:solidFill>
                <a:latin typeface="Times New Roman" pitchFamily="18" charset="0"/>
              </a:rPr>
              <a:t>定    性        	</a:t>
            </a:r>
          </a:p>
        </p:txBody>
      </p:sp>
      <p:sp>
        <p:nvSpPr>
          <p:cNvPr id="21510" name="Rectangle 6"/>
          <p:cNvSpPr>
            <a:spLocks noChangeArrowheads="1"/>
          </p:cNvSpPr>
          <p:nvPr/>
        </p:nvSpPr>
        <p:spPr bwMode="auto">
          <a:xfrm>
            <a:off x="2311400" y="1989138"/>
            <a:ext cx="31242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lnSpc>
                <a:spcPct val="115000"/>
              </a:lnSpc>
              <a:spcBef>
                <a:spcPct val="20000"/>
              </a:spcBef>
              <a:buSzPct val="50000"/>
              <a:buFont typeface="Wingdings" pitchFamily="2" charset="2"/>
              <a:buChar char="n"/>
            </a:pPr>
            <a:r>
              <a:rPr lang="zh-CN" sz="2000" u="none">
                <a:solidFill>
                  <a:srgbClr val="3399FF"/>
                </a:solidFill>
              </a:rPr>
              <a:t>动机、态度、决过程</a:t>
            </a:r>
          </a:p>
          <a:p>
            <a:pPr marL="261938" indent="-261938">
              <a:lnSpc>
                <a:spcPct val="115000"/>
              </a:lnSpc>
              <a:spcBef>
                <a:spcPct val="20000"/>
              </a:spcBef>
              <a:buSzPct val="50000"/>
              <a:buFont typeface="Wingdings" pitchFamily="2" charset="2"/>
              <a:buChar char="n"/>
            </a:pPr>
            <a:endParaRPr lang="zh-CN" sz="2000" u="none">
              <a:solidFill>
                <a:schemeClr val="accent1"/>
              </a:solidFill>
              <a:cs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rgbClr val="FBB323"/>
                </a:solidFill>
              </a:rPr>
              <a:t>口头表达的信息</a:t>
            </a:r>
          </a:p>
          <a:p>
            <a:pPr marL="261938" indent="-261938">
              <a:lnSpc>
                <a:spcPct val="115000"/>
              </a:lnSpc>
              <a:spcBef>
                <a:spcPct val="20000"/>
              </a:spcBef>
              <a:buSzPct val="50000"/>
              <a:buFont typeface="Wingdings" pitchFamily="2" charset="2"/>
              <a:buChar char="n"/>
            </a:pPr>
            <a:endParaRPr lang="zh-CN" sz="2000" u="none">
              <a:solidFill>
                <a:schemeClr val="tx1"/>
              </a:solidFill>
              <a:cs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rgbClr val="009900"/>
                </a:solidFill>
              </a:rPr>
              <a:t>深访、座谈会</a:t>
            </a:r>
          </a:p>
          <a:p>
            <a:pPr marL="261938" indent="-261938">
              <a:lnSpc>
                <a:spcPct val="115000"/>
              </a:lnSpc>
              <a:spcBef>
                <a:spcPct val="20000"/>
              </a:spcBef>
              <a:buSzPct val="50000"/>
              <a:buFont typeface="Wingdings" pitchFamily="2" charset="2"/>
              <a:buChar char="n"/>
            </a:pPr>
            <a:endParaRPr lang="zh-CN" sz="2000" u="none">
              <a:solidFill>
                <a:schemeClr val="tx1"/>
              </a:solidFill>
            </a:endParaRPr>
          </a:p>
          <a:p>
            <a:pPr marL="261938" indent="-261938">
              <a:lnSpc>
                <a:spcPct val="115000"/>
              </a:lnSpc>
              <a:spcBef>
                <a:spcPct val="20000"/>
              </a:spcBef>
              <a:buSzPct val="50000"/>
              <a:buFont typeface="Wingdings" pitchFamily="2" charset="2"/>
              <a:buChar char="n"/>
            </a:pPr>
            <a:r>
              <a:rPr lang="zh-CN" sz="2000" u="none">
                <a:solidFill>
                  <a:srgbClr val="FF6600"/>
                </a:solidFill>
              </a:rPr>
              <a:t>心理分析</a:t>
            </a:r>
            <a:r>
              <a:rPr lang="zh-CN" altLang="zh-CN" sz="2000" u="none">
                <a:solidFill>
                  <a:srgbClr val="FF6600"/>
                </a:solidFill>
              </a:rPr>
              <a:t>,</a:t>
            </a:r>
            <a:r>
              <a:rPr lang="zh-CN" sz="2000" u="none">
                <a:solidFill>
                  <a:srgbClr val="FF6600"/>
                </a:solidFill>
              </a:rPr>
              <a:t>经验</a:t>
            </a:r>
            <a:r>
              <a:rPr lang="zh-CN" altLang="zh-CN" sz="2000" u="none">
                <a:solidFill>
                  <a:srgbClr val="FF6600"/>
                </a:solidFill>
              </a:rPr>
              <a:t>/</a:t>
            </a:r>
            <a:r>
              <a:rPr lang="zh-CN" sz="2000" u="none">
                <a:solidFill>
                  <a:srgbClr val="FF6600"/>
                </a:solidFill>
              </a:rPr>
              <a:t>灵感</a:t>
            </a:r>
          </a:p>
          <a:p>
            <a:pPr marL="261938" indent="-261938">
              <a:lnSpc>
                <a:spcPct val="115000"/>
              </a:lnSpc>
              <a:spcBef>
                <a:spcPct val="20000"/>
              </a:spcBef>
              <a:buSzPct val="50000"/>
              <a:buFont typeface="Wingdings" pitchFamily="2" charset="2"/>
              <a:buChar char="n"/>
            </a:pPr>
            <a:endParaRPr lang="zh-CN" sz="2000" u="none">
              <a:solidFill>
                <a:schemeClr val="tx1"/>
              </a:solidFill>
              <a:cs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chemeClr val="accent1"/>
                </a:solidFill>
              </a:rPr>
              <a:t>深度探测</a:t>
            </a:r>
          </a:p>
        </p:txBody>
      </p:sp>
      <p:sp>
        <p:nvSpPr>
          <p:cNvPr id="21511" name="Rectangle 7"/>
          <p:cNvSpPr>
            <a:spLocks noChangeArrowheads="1"/>
          </p:cNvSpPr>
          <p:nvPr/>
        </p:nvSpPr>
        <p:spPr bwMode="auto">
          <a:xfrm>
            <a:off x="5829300" y="1449388"/>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400" u="none">
                <a:solidFill>
                  <a:schemeClr val="tx2"/>
                </a:solidFill>
                <a:latin typeface="Arial" pitchFamily="34" charset="0"/>
                <a:ea typeface="黑体" pitchFamily="49" charset="-122"/>
              </a:rPr>
              <a:t>定    量        	</a:t>
            </a:r>
            <a:endParaRPr lang="zh-CN" sz="2400" u="none">
              <a:solidFill>
                <a:schemeClr val="tx2"/>
              </a:solidFill>
              <a:latin typeface="Times New Roman" pitchFamily="18" charset="0"/>
              <a:ea typeface="黑体" pitchFamily="49" charset="-122"/>
            </a:endParaRPr>
          </a:p>
        </p:txBody>
      </p:sp>
      <p:sp>
        <p:nvSpPr>
          <p:cNvPr id="21512" name="Rectangle 8"/>
          <p:cNvSpPr>
            <a:spLocks noChangeArrowheads="1"/>
          </p:cNvSpPr>
          <p:nvPr/>
        </p:nvSpPr>
        <p:spPr bwMode="auto">
          <a:xfrm>
            <a:off x="5327650" y="1989138"/>
            <a:ext cx="39243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lnSpc>
                <a:spcPct val="115000"/>
              </a:lnSpc>
              <a:spcBef>
                <a:spcPct val="20000"/>
              </a:spcBef>
              <a:buSzPct val="50000"/>
              <a:buFont typeface="Wingdings" pitchFamily="2" charset="2"/>
              <a:buChar char="n"/>
            </a:pPr>
            <a:r>
              <a:rPr lang="zh-CN" sz="2000" u="none">
                <a:solidFill>
                  <a:srgbClr val="3399FF"/>
                </a:solidFill>
                <a:latin typeface="Times New Roman" pitchFamily="18" charset="0"/>
              </a:rPr>
              <a:t>事实、意见、行为</a:t>
            </a:r>
          </a:p>
          <a:p>
            <a:pPr marL="261938" indent="-261938">
              <a:lnSpc>
                <a:spcPct val="115000"/>
              </a:lnSpc>
              <a:spcBef>
                <a:spcPct val="20000"/>
              </a:spcBef>
              <a:buSzPct val="50000"/>
              <a:buFont typeface="Wingdings" pitchFamily="2" charset="2"/>
              <a:buChar char="n"/>
            </a:pPr>
            <a:endParaRPr lang="zh-CN" sz="2000" u="none">
              <a:solidFill>
                <a:srgbClr val="3399FF"/>
              </a:solidFill>
              <a:latin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rgbClr val="FBB323"/>
                </a:solidFill>
                <a:latin typeface="Times New Roman" pitchFamily="18" charset="0"/>
              </a:rPr>
              <a:t>数字、尺度</a:t>
            </a:r>
          </a:p>
          <a:p>
            <a:pPr marL="261938" indent="-261938">
              <a:lnSpc>
                <a:spcPct val="115000"/>
              </a:lnSpc>
              <a:spcBef>
                <a:spcPct val="20000"/>
              </a:spcBef>
              <a:buSzPct val="50000"/>
              <a:buFont typeface="Wingdings" pitchFamily="2" charset="2"/>
              <a:buChar char="n"/>
            </a:pPr>
            <a:endParaRPr lang="zh-CN" sz="2000" u="none">
              <a:latin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rgbClr val="009900"/>
                </a:solidFill>
                <a:latin typeface="Times New Roman" pitchFamily="18" charset="0"/>
              </a:rPr>
              <a:t>入户面访、街访、电话、信函</a:t>
            </a:r>
          </a:p>
          <a:p>
            <a:pPr marL="261938" indent="-261938">
              <a:lnSpc>
                <a:spcPct val="115000"/>
              </a:lnSpc>
              <a:spcBef>
                <a:spcPct val="20000"/>
              </a:spcBef>
              <a:buSzPct val="50000"/>
              <a:buFont typeface="Wingdings" pitchFamily="2" charset="2"/>
              <a:buChar char="n"/>
            </a:pPr>
            <a:endParaRPr lang="zh-CN" sz="2000" u="none">
              <a:latin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rgbClr val="FF6600"/>
                </a:solidFill>
                <a:latin typeface="Times New Roman" pitchFamily="18" charset="0"/>
              </a:rPr>
              <a:t>统计分析</a:t>
            </a:r>
          </a:p>
          <a:p>
            <a:pPr marL="261938" indent="-261938">
              <a:lnSpc>
                <a:spcPct val="115000"/>
              </a:lnSpc>
              <a:spcBef>
                <a:spcPct val="20000"/>
              </a:spcBef>
              <a:buSzPct val="50000"/>
              <a:buFont typeface="Wingdings" pitchFamily="2" charset="2"/>
              <a:buChar char="n"/>
            </a:pPr>
            <a:endParaRPr lang="zh-CN" sz="2000" u="none">
              <a:latin typeface="Times New Roman" pitchFamily="18" charset="0"/>
            </a:endParaRPr>
          </a:p>
          <a:p>
            <a:pPr marL="261938" indent="-261938">
              <a:lnSpc>
                <a:spcPct val="115000"/>
              </a:lnSpc>
              <a:spcBef>
                <a:spcPct val="20000"/>
              </a:spcBef>
              <a:buSzPct val="50000"/>
              <a:buFont typeface="Wingdings" pitchFamily="2" charset="2"/>
              <a:buChar char="n"/>
            </a:pPr>
            <a:r>
              <a:rPr lang="zh-CN" sz="2000" u="none">
                <a:solidFill>
                  <a:schemeClr val="accent1"/>
                </a:solidFill>
                <a:latin typeface="Times New Roman" pitchFamily="18" charset="0"/>
              </a:rPr>
              <a:t>广度探测，多方面和表面</a:t>
            </a:r>
          </a:p>
        </p:txBody>
      </p:sp>
      <p:sp>
        <p:nvSpPr>
          <p:cNvPr id="21513" name="Text Box 9"/>
          <p:cNvSpPr txBox="1">
            <a:spLocks noChangeArrowheads="1"/>
          </p:cNvSpPr>
          <p:nvPr/>
        </p:nvSpPr>
        <p:spPr bwMode="auto">
          <a:xfrm>
            <a:off x="2124075" y="1268413"/>
            <a:ext cx="3024188" cy="4897437"/>
          </a:xfrm>
          <a:prstGeom prst="rect">
            <a:avLst/>
          </a:prstGeom>
          <a:noFill/>
          <a:ln w="19050" cmpd="sng">
            <a:solidFill>
              <a:srgbClr val="0000FF"/>
            </a:solidFill>
            <a:prstDash val="dash"/>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p>
            <a:pPr>
              <a:spcBef>
                <a:spcPct val="50000"/>
              </a:spcBef>
              <a:buSzPct val="60000"/>
              <a:buFont typeface="Wingdings" pitchFamily="2" charset="2"/>
              <a:buNone/>
            </a:pPr>
            <a:endParaRPr lang="zh-CN" altLang="zh-CN">
              <a:latin typeface="Arial" pitchFamily="34" charset="0"/>
            </a:endParaRPr>
          </a:p>
        </p:txBody>
      </p:sp>
      <p:sp>
        <p:nvSpPr>
          <p:cNvPr id="21514" name="Text Box 10"/>
          <p:cNvSpPr txBox="1">
            <a:spLocks noChangeArrowheads="1"/>
          </p:cNvSpPr>
          <p:nvPr/>
        </p:nvSpPr>
        <p:spPr bwMode="auto">
          <a:xfrm>
            <a:off x="5292725" y="1268413"/>
            <a:ext cx="3708400" cy="4897437"/>
          </a:xfrm>
          <a:prstGeom prst="rect">
            <a:avLst/>
          </a:prstGeom>
          <a:noFill/>
          <a:ln w="19050" cmpd="sng">
            <a:solidFill>
              <a:srgbClr val="FF0000"/>
            </a:solidFill>
            <a:prstDash val="dash"/>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p>
            <a:pPr>
              <a:spcBef>
                <a:spcPct val="50000"/>
              </a:spcBef>
              <a:buSzPct val="60000"/>
              <a:buFont typeface="Wingdings" pitchFamily="2" charset="2"/>
              <a:buNone/>
            </a:pPr>
            <a:endParaRPr lang="zh-CN" altLang="zh-CN">
              <a:latin typeface="Arial"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2"/>
                                        </p:tgtEl>
                                        <p:attrNameLst>
                                          <p:attrName>style.visibility</p:attrName>
                                        </p:attrNameLst>
                                      </p:cBhvr>
                                      <p:to>
                                        <p:strVal val="visible"/>
                                      </p:to>
                                    </p:set>
                                    <p:anim calcmode="lin" valueType="num">
                                      <p:cBhvr additive="base">
                                        <p:cTn id="13" dur="500" fill="hold"/>
                                        <p:tgtEl>
                                          <p:spTgt spid="21512"/>
                                        </p:tgtEl>
                                        <p:attrNameLst>
                                          <p:attrName>ppt_x</p:attrName>
                                        </p:attrNameLst>
                                      </p:cBhvr>
                                      <p:tavLst>
                                        <p:tav tm="0">
                                          <p:val>
                                            <p:strVal val="1+#ppt_w/2"/>
                                          </p:val>
                                        </p:tav>
                                        <p:tav tm="100000">
                                          <p:val>
                                            <p:strVal val="#ppt_x"/>
                                          </p:val>
                                        </p:tav>
                                      </p:tavLst>
                                    </p:anim>
                                    <p:anim calcmode="lin" valueType="num">
                                      <p:cBhvr additive="base">
                                        <p:cTn id="14"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P spid="2151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sz="half" idx="2"/>
          </p:nvPr>
        </p:nvSpPr>
        <p:spPr bwMode="auto">
          <a:xfrm>
            <a:off x="4800600" y="1447800"/>
            <a:ext cx="3886200" cy="4572000"/>
          </a:xfrm>
          <a:noFill/>
          <a:ln w="57150" cap="flat">
            <a:solidFill>
              <a:srgbClr val="FF9900"/>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61913" indent="-61913">
              <a:spcBef>
                <a:spcPct val="0"/>
              </a:spcBef>
              <a:buFontTx/>
              <a:buNone/>
            </a:pPr>
            <a:endParaRPr lang="zh-CN" altLang="en-US" sz="2400"/>
          </a:p>
        </p:txBody>
      </p:sp>
      <p:sp>
        <p:nvSpPr>
          <p:cNvPr id="22531" name="Rectangle 3"/>
          <p:cNvSpPr>
            <a:spLocks noGrp="1" noChangeArrowheads="1"/>
          </p:cNvSpPr>
          <p:nvPr>
            <p:ph type="body" sz="half" idx="1"/>
          </p:nvPr>
        </p:nvSpPr>
        <p:spPr bwMode="auto">
          <a:xfrm>
            <a:off x="762000" y="1447800"/>
            <a:ext cx="3810000" cy="4572000"/>
          </a:xfr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92075" indent="-92075">
              <a:lnSpc>
                <a:spcPct val="130000"/>
              </a:lnSpc>
              <a:buFont typeface="Wingdings" pitchFamily="2" charset="2"/>
              <a:buChar char="Ø"/>
            </a:pPr>
            <a:r>
              <a:rPr lang="zh-CN" altLang="en-US" sz="1800">
                <a:latin typeface="宋体" pitchFamily="2" charset="-122"/>
              </a:rPr>
              <a:t>定性研究的优点：</a:t>
            </a:r>
          </a:p>
          <a:p>
            <a:pPr marL="487363" lvl="1" indent="-223838">
              <a:lnSpc>
                <a:spcPct val="130000"/>
              </a:lnSpc>
              <a:buFont typeface="Wingdings" pitchFamily="2" charset="2"/>
              <a:buChar char="ü"/>
            </a:pPr>
            <a:r>
              <a:rPr lang="zh-CN" altLang="en-US" sz="1600" b="0">
                <a:latin typeface="宋体" pitchFamily="2" charset="-122"/>
              </a:rPr>
              <a:t>深层次、多角度、多种方式（如投射技术等）获得信息，而且受时间的限制较少。</a:t>
            </a:r>
          </a:p>
          <a:p>
            <a:pPr marL="487363" lvl="1" indent="-223838">
              <a:lnSpc>
                <a:spcPct val="130000"/>
              </a:lnSpc>
              <a:buFont typeface="Wingdings" pitchFamily="2" charset="2"/>
              <a:buChar char="ü"/>
            </a:pPr>
            <a:r>
              <a:rPr lang="zh-CN" altLang="en-US" sz="1600" b="0">
                <a:latin typeface="宋体" pitchFamily="2" charset="-122"/>
              </a:rPr>
              <a:t>客户可以根据研究的进展，适当的调整研究的重点。</a:t>
            </a:r>
          </a:p>
          <a:p>
            <a:pPr marL="487363" lvl="1" indent="-223838">
              <a:lnSpc>
                <a:spcPct val="130000"/>
              </a:lnSpc>
              <a:buFont typeface="Wingdings" pitchFamily="2" charset="2"/>
              <a:buChar char="ü"/>
            </a:pPr>
            <a:r>
              <a:rPr lang="zh-CN" altLang="en-US" sz="1600" b="0">
                <a:latin typeface="宋体" pitchFamily="2" charset="-122"/>
              </a:rPr>
              <a:t>项目的总费用相对较低，时间较短</a:t>
            </a:r>
            <a:r>
              <a:rPr lang="zh-CN" altLang="en-US" sz="1600">
                <a:latin typeface="宋体" pitchFamily="2" charset="-122"/>
              </a:rPr>
              <a:t>。</a:t>
            </a:r>
          </a:p>
          <a:p>
            <a:pPr marL="92075" indent="-92075">
              <a:lnSpc>
                <a:spcPct val="130000"/>
              </a:lnSpc>
              <a:buFont typeface="Wingdings" pitchFamily="2" charset="2"/>
              <a:buChar char="Ø"/>
            </a:pPr>
            <a:r>
              <a:rPr lang="zh-CN" altLang="en-US" sz="1800">
                <a:latin typeface="宋体" pitchFamily="2" charset="-122"/>
              </a:rPr>
              <a:t>定性研究的不足之处：</a:t>
            </a:r>
          </a:p>
          <a:p>
            <a:pPr marL="487363" lvl="1" indent="-223838">
              <a:lnSpc>
                <a:spcPct val="130000"/>
              </a:lnSpc>
              <a:buFont typeface="Wingdings" pitchFamily="2" charset="2"/>
              <a:buChar char="ü"/>
            </a:pPr>
            <a:r>
              <a:rPr lang="zh-CN" altLang="en-US" sz="1600" b="0">
                <a:latin typeface="宋体" pitchFamily="2" charset="-122"/>
              </a:rPr>
              <a:t>不具有以样本推断总体特性，不能统计分析。</a:t>
            </a:r>
          </a:p>
          <a:p>
            <a:pPr marL="487363" lvl="1" indent="-223838">
              <a:lnSpc>
                <a:spcPct val="130000"/>
              </a:lnSpc>
              <a:buFont typeface="Wingdings" pitchFamily="2" charset="2"/>
              <a:buChar char="ü"/>
            </a:pPr>
            <a:r>
              <a:rPr lang="zh-CN" altLang="en-US" sz="1600" b="0">
                <a:latin typeface="宋体" pitchFamily="2" charset="-122"/>
              </a:rPr>
              <a:t>提供描述性的资料，而非“硬性”的数据</a:t>
            </a:r>
          </a:p>
        </p:txBody>
      </p:sp>
      <p:sp>
        <p:nvSpPr>
          <p:cNvPr id="22532" name="Rectangle 4"/>
          <p:cNvSpPr>
            <a:spLocks noChangeArrowheads="1"/>
          </p:cNvSpPr>
          <p:nvPr/>
        </p:nvSpPr>
        <p:spPr bwMode="auto">
          <a:xfrm>
            <a:off x="250825" y="260350"/>
            <a:ext cx="8642350" cy="838200"/>
          </a:xfrm>
          <a:prstGeom prst="rect">
            <a:avLst/>
          </a:prstGeom>
          <a:noFill/>
          <a:ln>
            <a:noFill/>
          </a:ln>
          <a:effectLst/>
          <a:extLst>
            <a:ext uri="{909E8E84-426E-40DD-AFC4-6F175D3DCCD1}">
              <a14:hiddenFill xmlns:a14="http://schemas.microsoft.com/office/drawing/2010/main">
                <a:solidFill>
                  <a:srgbClr val="2D5DC4"/>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400" u="none">
                <a:solidFill>
                  <a:schemeClr val="tx1"/>
                </a:solidFill>
                <a:latin typeface="Times New Roman" pitchFamily="18" charset="0"/>
              </a:rPr>
              <a:t>市场研究的分类-定性&amp;定量对比（3）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arn(outHorizontal)">
                                      <p:cBhvr>
                                        <p:cTn id="7" dur="500"/>
                                        <p:tgtEl>
                                          <p:spTgt spid="22531">
                                            <p:bg/>
                                          </p:spTgt>
                                        </p:tgtEl>
                                      </p:cBhvr>
                                    </p:animEffect>
                                  </p:childTnLst>
                                  <p:subTnLst>
                                    <p:animClr clrSpc="rgb" dir="cw">
                                      <p:cBhvr override="childStyle">
                                        <p:cTn dur="1" fill="hold" display="0" masterRel="nextClick" afterEffect="1"/>
                                        <p:tgtEl>
                                          <p:spTgt spid="22531">
                                            <p:bg/>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arn(outHorizontal)">
                                      <p:cBhvr>
                                        <p:cTn id="12" dur="500"/>
                                        <p:tgtEl>
                                          <p:spTgt spid="22531">
                                            <p:txEl>
                                              <p:pRg st="0" end="0"/>
                                            </p:txEl>
                                          </p:spTgt>
                                        </p:tgtEl>
                                      </p:cBhvr>
                                    </p:animEffect>
                                  </p:childTnLst>
                                  <p:subTnLst>
                                    <p:animClr clrSpc="rgb" dir="cw">
                                      <p:cBhvr override="childStyle">
                                        <p:cTn dur="1" fill="hold" display="0" masterRel="nextClick" afterEffect="1"/>
                                        <p:tgtEl>
                                          <p:spTgt spid="22531">
                                            <p:txEl>
                                              <p:pRg st="0" end="0"/>
                                            </p:txEl>
                                          </p:spTgt>
                                        </p:tgtEl>
                                        <p:attrNameLst>
                                          <p:attrName>ppt_c</p:attrName>
                                        </p:attrNameLst>
                                      </p:cBhvr>
                                      <p:to>
                                        <a:schemeClr val="accent2"/>
                                      </p:to>
                                    </p:animClr>
                                  </p:subTnLst>
                                </p:cTn>
                              </p:par>
                              <p:par>
                                <p:cTn id="13" presetID="16" presetClass="entr" presetSubtype="42" fill="hold" grpId="0" nodeType="with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barn(outHorizontal)">
                                      <p:cBhvr>
                                        <p:cTn id="15" dur="500"/>
                                        <p:tgtEl>
                                          <p:spTgt spid="22531">
                                            <p:txEl>
                                              <p:pRg st="1" end="1"/>
                                            </p:txEl>
                                          </p:spTgt>
                                        </p:tgtEl>
                                      </p:cBhvr>
                                    </p:animEffect>
                                  </p:childTnLst>
                                  <p:subTnLst>
                                    <p:animClr clrSpc="rgb" dir="cw">
                                      <p:cBhvr override="childStyle">
                                        <p:cTn dur="1" fill="hold" display="0" masterRel="nextClick" afterEffect="1"/>
                                        <p:tgtEl>
                                          <p:spTgt spid="22531">
                                            <p:txEl>
                                              <p:pRg st="1" end="1"/>
                                            </p:txEl>
                                          </p:spTgt>
                                        </p:tgtEl>
                                        <p:attrNameLst>
                                          <p:attrName>ppt_c</p:attrName>
                                        </p:attrNameLst>
                                      </p:cBhvr>
                                      <p:to>
                                        <a:schemeClr val="accent2"/>
                                      </p:to>
                                    </p:animClr>
                                  </p:subTnLst>
                                </p:cTn>
                              </p:par>
                              <p:par>
                                <p:cTn id="16" presetID="16" presetClass="entr" presetSubtype="42" fill="hold" grpId="0" nodeType="withEffect">
                                  <p:stCondLst>
                                    <p:cond delay="0"/>
                                  </p:stCondLst>
                                  <p:childTnLst>
                                    <p:set>
                                      <p:cBhvr>
                                        <p:cTn id="17" dur="1" fill="hold">
                                          <p:stCondLst>
                                            <p:cond delay="0"/>
                                          </p:stCondLst>
                                        </p:cTn>
                                        <p:tgtEl>
                                          <p:spTgt spid="22531">
                                            <p:txEl>
                                              <p:pRg st="2" end="2"/>
                                            </p:txEl>
                                          </p:spTgt>
                                        </p:tgtEl>
                                        <p:attrNameLst>
                                          <p:attrName>style.visibility</p:attrName>
                                        </p:attrNameLst>
                                      </p:cBhvr>
                                      <p:to>
                                        <p:strVal val="visible"/>
                                      </p:to>
                                    </p:set>
                                    <p:animEffect transition="in" filter="barn(outHorizontal)">
                                      <p:cBhvr>
                                        <p:cTn id="18" dur="500"/>
                                        <p:tgtEl>
                                          <p:spTgt spid="22531">
                                            <p:txEl>
                                              <p:pRg st="2" end="2"/>
                                            </p:txEl>
                                          </p:spTgt>
                                        </p:tgtEl>
                                      </p:cBhvr>
                                    </p:animEffect>
                                  </p:childTnLst>
                                  <p:subTnLst>
                                    <p:animClr clrSpc="rgb" dir="cw">
                                      <p:cBhvr override="childStyle">
                                        <p:cTn dur="1" fill="hold" display="0" masterRel="nextClick" afterEffect="1"/>
                                        <p:tgtEl>
                                          <p:spTgt spid="22531">
                                            <p:txEl>
                                              <p:pRg st="2" end="2"/>
                                            </p:txEl>
                                          </p:spTgt>
                                        </p:tgtEl>
                                        <p:attrNameLst>
                                          <p:attrName>ppt_c</p:attrName>
                                        </p:attrNameLst>
                                      </p:cBhvr>
                                      <p:to>
                                        <a:schemeClr val="accent2"/>
                                      </p:to>
                                    </p:animClr>
                                  </p:subTnLst>
                                </p:cTn>
                              </p:par>
                              <p:par>
                                <p:cTn id="19" presetID="16" presetClass="entr" presetSubtype="42"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Effect transition="in" filter="barn(outHorizontal)">
                                      <p:cBhvr>
                                        <p:cTn id="21" dur="500"/>
                                        <p:tgtEl>
                                          <p:spTgt spid="22531">
                                            <p:txEl>
                                              <p:pRg st="3" end="3"/>
                                            </p:txEl>
                                          </p:spTgt>
                                        </p:tgtEl>
                                      </p:cBhvr>
                                    </p:animEffect>
                                  </p:childTnLst>
                                  <p:subTnLst>
                                    <p:animClr clrSpc="rgb" dir="cw">
                                      <p:cBhvr override="childStyle">
                                        <p:cTn dur="1" fill="hold" display="0" masterRel="nextClick" afterEffect="1"/>
                                        <p:tgtEl>
                                          <p:spTgt spid="22531">
                                            <p:txEl>
                                              <p:pRg st="3" end="3"/>
                                            </p:txEl>
                                          </p:spTgt>
                                        </p:tgtEl>
                                        <p:attrNameLst>
                                          <p:attrName>ppt_c</p:attrName>
                                        </p:attrNameLst>
                                      </p:cBhvr>
                                      <p:to>
                                        <a:schemeClr val="accent2"/>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barn(outHorizontal)">
                                      <p:cBhvr>
                                        <p:cTn id="26" dur="500"/>
                                        <p:tgtEl>
                                          <p:spTgt spid="22531">
                                            <p:txEl>
                                              <p:pRg st="4" end="4"/>
                                            </p:txEl>
                                          </p:spTgt>
                                        </p:tgtEl>
                                      </p:cBhvr>
                                    </p:animEffect>
                                  </p:childTnLst>
                                  <p:subTnLst>
                                    <p:animClr clrSpc="rgb" dir="cw">
                                      <p:cBhvr override="childStyle">
                                        <p:cTn dur="1" fill="hold" display="0" masterRel="nextClick" afterEffect="1"/>
                                        <p:tgtEl>
                                          <p:spTgt spid="22531">
                                            <p:txEl>
                                              <p:pRg st="4" end="4"/>
                                            </p:txEl>
                                          </p:spTgt>
                                        </p:tgtEl>
                                        <p:attrNameLst>
                                          <p:attrName>ppt_c</p:attrName>
                                        </p:attrNameLst>
                                      </p:cBhvr>
                                      <p:to>
                                        <a:schemeClr val="accent2"/>
                                      </p:to>
                                    </p:animClr>
                                  </p:subTnLst>
                                </p:cTn>
                              </p:par>
                              <p:par>
                                <p:cTn id="27" presetID="16" presetClass="entr" presetSubtype="42" fill="hold" grpId="0" nodeType="with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Effect transition="in" filter="barn(outHorizontal)">
                                      <p:cBhvr>
                                        <p:cTn id="29" dur="500"/>
                                        <p:tgtEl>
                                          <p:spTgt spid="22531">
                                            <p:txEl>
                                              <p:pRg st="5" end="5"/>
                                            </p:txEl>
                                          </p:spTgt>
                                        </p:tgtEl>
                                      </p:cBhvr>
                                    </p:animEffect>
                                  </p:childTnLst>
                                  <p:subTnLst>
                                    <p:animClr clrSpc="rgb" dir="cw">
                                      <p:cBhvr override="childStyle">
                                        <p:cTn dur="1" fill="hold" display="0" masterRel="nextClick" afterEffect="1"/>
                                        <p:tgtEl>
                                          <p:spTgt spid="22531">
                                            <p:txEl>
                                              <p:pRg st="5" end="5"/>
                                            </p:txEl>
                                          </p:spTgt>
                                        </p:tgtEl>
                                        <p:attrNameLst>
                                          <p:attrName>ppt_c</p:attrName>
                                        </p:attrNameLst>
                                      </p:cBhvr>
                                      <p:to>
                                        <a:schemeClr val="accent2"/>
                                      </p:to>
                                    </p:animClr>
                                  </p:subTnLst>
                                </p:cTn>
                              </p:par>
                              <p:par>
                                <p:cTn id="30" presetID="16" presetClass="entr" presetSubtype="42" fill="hold" grpId="0" nodeType="with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barn(outHorizontal)">
                                      <p:cBhvr>
                                        <p:cTn id="32" dur="500"/>
                                        <p:tgtEl>
                                          <p:spTgt spid="22531">
                                            <p:txEl>
                                              <p:pRg st="6" end="6"/>
                                            </p:txEl>
                                          </p:spTgt>
                                        </p:tgtEl>
                                      </p:cBhvr>
                                    </p:animEffect>
                                  </p:childTnLst>
                                  <p:subTnLst>
                                    <p:animClr clrSpc="rgb" dir="cw">
                                      <p:cBhvr override="childStyle">
                                        <p:cTn dur="1" fill="hold" display="0" masterRel="nextClick" afterEffect="1"/>
                                        <p:tgtEl>
                                          <p:spTgt spid="22531">
                                            <p:txEl>
                                              <p:pRg st="6" end="6"/>
                                            </p:txEl>
                                          </p:spTgt>
                                        </p:tgtEl>
                                        <p:attrNameLst>
                                          <p:attrName>ppt_c</p:attrName>
                                        </p:attrNameLst>
                                      </p:cBhvr>
                                      <p:to>
                                        <a:schemeClr val="accent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22530">
                                            <p:bg/>
                                          </p:spTgt>
                                        </p:tgtEl>
                                        <p:attrNameLst>
                                          <p:attrName>style.visibility</p:attrName>
                                        </p:attrNameLst>
                                      </p:cBhvr>
                                      <p:to>
                                        <p:strVal val="visible"/>
                                      </p:to>
                                    </p:set>
                                    <p:animEffect transition="in" filter="barn(outHorizontal)">
                                      <p:cBhvr>
                                        <p:cTn id="37" dur="500"/>
                                        <p:tgtEl>
                                          <p:spTgt spid="22530">
                                            <p:bg/>
                                          </p:spTgt>
                                        </p:tgtEl>
                                      </p:cBhvr>
                                    </p:animEffect>
                                  </p:childTnLst>
                                  <p:subTnLst>
                                    <p:animClr clrSpc="rgb" dir="cw">
                                      <p:cBhvr override="childStyle">
                                        <p:cTn dur="1" fill="hold" display="0" masterRel="nextClick" afterEffect="1"/>
                                        <p:tgtEl>
                                          <p:spTgt spid="22530">
                                            <p:bg/>
                                          </p:spTgt>
                                        </p:tgtEl>
                                        <p:attrNameLst>
                                          <p:attrName>ppt_c</p:attrName>
                                        </p:attrNameLst>
                                      </p:cBhvr>
                                      <p:to>
                                        <a:srgbClr val="3399FF"/>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2530">
                                            <p:txEl>
                                              <p:pRg st="0" end="0"/>
                                            </p:txEl>
                                          </p:spTgt>
                                        </p:tgtEl>
                                        <p:attrNameLst>
                                          <p:attrName>style.visibility</p:attrName>
                                        </p:attrNameLst>
                                      </p:cBhvr>
                                      <p:to>
                                        <p:strVal val="visible"/>
                                      </p:to>
                                    </p:set>
                                    <p:animEffect transition="in" filter="barn(outHorizontal)">
                                      <p:cBhvr>
                                        <p:cTn id="42" dur="500"/>
                                        <p:tgtEl>
                                          <p:spTgt spid="22530">
                                            <p:txEl>
                                              <p:pRg st="0" end="0"/>
                                            </p:txEl>
                                          </p:spTgt>
                                        </p:tgtEl>
                                      </p:cBhvr>
                                    </p:animEffect>
                                  </p:childTnLst>
                                  <p:subTnLst>
                                    <p:animClr clrSpc="rgb" dir="cw">
                                      <p:cBhvr override="childStyle">
                                        <p:cTn dur="1" fill="hold" display="0" masterRel="nextClick" afterEffect="1"/>
                                        <p:tgtEl>
                                          <p:spTgt spid="22530">
                                            <p:txEl>
                                              <p:pRg st="0" end="0"/>
                                            </p:txEl>
                                          </p:spTgt>
                                        </p:tgtEl>
                                        <p:attrNameLst>
                                          <p:attrName>ppt_c</p:attrName>
                                        </p:attrNameLst>
                                      </p:cBhvr>
                                      <p:to>
                                        <a:srgbClr val="3399FF"/>
                                      </p:to>
                                    </p:animClr>
                                  </p:subTnLst>
                                </p:cTn>
                              </p:par>
                              <p:par>
                                <p:cTn id="43" presetID="16" presetClass="entr" presetSubtype="42" fill="hold" grpId="0" nodeType="withEffect">
                                  <p:stCondLst>
                                    <p:cond delay="0"/>
                                  </p:stCondLst>
                                  <p:childTnLst>
                                    <p:set>
                                      <p:cBhvr>
                                        <p:cTn id="44"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45"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par>
                                <p:cTn id="46" presetID="16" presetClass="entr" presetSubtype="42" fill="hold" grpId="0" nodeType="withEffect">
                                  <p:stCondLst>
                                    <p:cond delay="0"/>
                                  </p:stCondLst>
                                  <p:childTnLst>
                                    <p:set>
                                      <p:cBhvr>
                                        <p:cTn id="47"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48"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par>
                                <p:cTn id="49" presetID="16" presetClass="entr" presetSubtype="42" fill="hold" grpId="0" nodeType="withEffect">
                                  <p:stCondLst>
                                    <p:cond delay="0"/>
                                  </p:stCondLst>
                                  <p:childTnLst>
                                    <p:set>
                                      <p:cBhvr>
                                        <p:cTn id="50"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51"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42" fill="hold" grpId="0" nodeType="clickEffect">
                                  <p:stCondLst>
                                    <p:cond delay="0"/>
                                  </p:stCondLst>
                                  <p:childTnLst>
                                    <p:set>
                                      <p:cBhvr>
                                        <p:cTn id="55"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56"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par>
                                <p:cTn id="57" presetID="16" presetClass="entr" presetSubtype="42" fill="hold" grpId="0" nodeType="withEffect">
                                  <p:stCondLst>
                                    <p:cond delay="0"/>
                                  </p:stCondLst>
                                  <p:childTnLst>
                                    <p:set>
                                      <p:cBhvr>
                                        <p:cTn id="58"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59"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par>
                                <p:cTn id="60" presetID="16" presetClass="entr" presetSubtype="42" fill="hold" grpId="0" nodeType="withEffect">
                                  <p:stCondLst>
                                    <p:cond delay="0"/>
                                  </p:stCondLst>
                                  <p:childTnLst>
                                    <p:set>
                                      <p:cBhvr>
                                        <p:cTn id="61"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62"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par>
                                <p:cTn id="63" presetID="16" presetClass="entr" presetSubtype="42" fill="hold" grpId="0" nodeType="withEffect">
                                  <p:stCondLst>
                                    <p:cond delay="0"/>
                                  </p:stCondLst>
                                  <p:childTnLst>
                                    <p:set>
                                      <p:cBhvr>
                                        <p:cTn id="64" dur="1" fill="hold">
                                          <p:stCondLst>
                                            <p:cond delay="0"/>
                                          </p:stCondLst>
                                        </p:cTn>
                                        <p:tgtEl>
                                          <p:spTgt spid="22530">
                                            <p:txEl>
                                              <p:charRg st="1" end="1"/>
                                            </p:txEl>
                                          </p:spTgt>
                                        </p:tgtEl>
                                        <p:attrNameLst>
                                          <p:attrName>style.visibility</p:attrName>
                                        </p:attrNameLst>
                                      </p:cBhvr>
                                      <p:to>
                                        <p:strVal val="visible"/>
                                      </p:to>
                                    </p:set>
                                    <p:animEffect transition="in" filter="barn(outHorizontal)">
                                      <p:cBhvr>
                                        <p:cTn id="65" dur="500"/>
                                        <p:tgtEl>
                                          <p:spTgt spid="22530">
                                            <p:txEl>
                                              <p:charRg st="1" end="1"/>
                                            </p:txEl>
                                          </p:spTgt>
                                        </p:tgtEl>
                                      </p:cBhvr>
                                    </p:animEffect>
                                  </p:childTnLst>
                                  <p:subTnLst>
                                    <p:animClr clrSpc="rgb" dir="cw">
                                      <p:cBhvr override="childStyle">
                                        <p:cTn dur="1" fill="hold" display="0" masterRel="nextClick" afterEffect="1"/>
                                        <p:tgtEl>
                                          <p:spTgt spid="22530">
                                            <p:txEl>
                                              <p:charRg st="1" end="1"/>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nimBg="1" autoUpdateAnimBg="0"/>
      <p:bldP spid="22531"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4213" y="1125538"/>
            <a:ext cx="74676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lang="zh-CN" sz="2000" u="none">
                <a:solidFill>
                  <a:srgbClr val="FF0033"/>
                </a:solidFill>
              </a:rPr>
              <a:t>定量</a:t>
            </a:r>
            <a:r>
              <a:rPr lang="zh-CN" sz="2000" u="none">
                <a:solidFill>
                  <a:schemeClr val="tx1"/>
                </a:solidFill>
              </a:rPr>
              <a:t> ：</a:t>
            </a:r>
            <a:r>
              <a:rPr lang="zh-CN" sz="2000" i="1" u="none">
                <a:solidFill>
                  <a:schemeClr val="tx1"/>
                </a:solidFill>
              </a:rPr>
              <a:t>度量</a:t>
            </a:r>
            <a:r>
              <a:rPr lang="zh-CN" altLang="zh-CN" sz="2000" i="1" u="none">
                <a:solidFill>
                  <a:schemeClr val="tx1"/>
                </a:solidFill>
              </a:rPr>
              <a:t>, </a:t>
            </a:r>
            <a:r>
              <a:rPr lang="zh-CN" sz="2000" i="1" u="none">
                <a:solidFill>
                  <a:schemeClr val="tx1"/>
                </a:solidFill>
              </a:rPr>
              <a:t>分析</a:t>
            </a:r>
            <a:r>
              <a:rPr lang="zh-CN" altLang="zh-CN" sz="2000" i="1" u="none">
                <a:solidFill>
                  <a:schemeClr val="tx1"/>
                </a:solidFill>
              </a:rPr>
              <a:t>, </a:t>
            </a:r>
            <a:r>
              <a:rPr lang="zh-CN" sz="2000" i="1" u="none">
                <a:solidFill>
                  <a:schemeClr val="tx1"/>
                </a:solidFill>
              </a:rPr>
              <a:t>估计</a:t>
            </a:r>
            <a:r>
              <a:rPr lang="zh-CN" altLang="zh-CN" sz="2000" i="1" u="none">
                <a:solidFill>
                  <a:schemeClr val="tx1"/>
                </a:solidFill>
              </a:rPr>
              <a:t>, </a:t>
            </a:r>
            <a:r>
              <a:rPr lang="zh-CN" sz="2000" i="1" u="none">
                <a:solidFill>
                  <a:schemeClr val="tx1"/>
                </a:solidFill>
              </a:rPr>
              <a:t>预测 和跟踪</a:t>
            </a:r>
          </a:p>
          <a:p>
            <a:pPr defTabSz="762000" eaLnBrk="0" hangingPunct="0"/>
            <a:r>
              <a:rPr lang="zh-CN" sz="2000" u="none">
                <a:solidFill>
                  <a:srgbClr val="FF0033"/>
                </a:solidFill>
              </a:rPr>
              <a:t>定性</a:t>
            </a:r>
            <a:r>
              <a:rPr lang="zh-CN" sz="2000" u="none">
                <a:solidFill>
                  <a:schemeClr val="tx1"/>
                </a:solidFill>
              </a:rPr>
              <a:t> ：</a:t>
            </a:r>
            <a:r>
              <a:rPr lang="zh-CN" sz="2000" i="1" u="none">
                <a:solidFill>
                  <a:schemeClr val="tx1"/>
                </a:solidFill>
              </a:rPr>
              <a:t>解释</a:t>
            </a:r>
            <a:r>
              <a:rPr lang="zh-CN" altLang="zh-CN" sz="2000" i="1" u="none">
                <a:solidFill>
                  <a:schemeClr val="tx1"/>
                </a:solidFill>
              </a:rPr>
              <a:t>, </a:t>
            </a:r>
            <a:r>
              <a:rPr lang="zh-CN" sz="2000" i="1" u="none">
                <a:solidFill>
                  <a:schemeClr val="tx1"/>
                </a:solidFill>
              </a:rPr>
              <a:t>产生</a:t>
            </a:r>
            <a:r>
              <a:rPr lang="zh-CN" altLang="zh-CN" sz="2000" i="1" u="none">
                <a:solidFill>
                  <a:schemeClr val="tx1"/>
                </a:solidFill>
              </a:rPr>
              <a:t>, </a:t>
            </a:r>
            <a:r>
              <a:rPr lang="zh-CN" sz="2000" i="1" u="none">
                <a:solidFill>
                  <a:schemeClr val="tx1"/>
                </a:solidFill>
              </a:rPr>
              <a:t>精炼</a:t>
            </a:r>
            <a:r>
              <a:rPr lang="zh-CN" altLang="zh-CN" sz="2000" i="1" u="none">
                <a:solidFill>
                  <a:schemeClr val="tx1"/>
                </a:solidFill>
              </a:rPr>
              <a:t>, </a:t>
            </a:r>
            <a:r>
              <a:rPr lang="zh-CN" sz="2000" i="1" u="none">
                <a:solidFill>
                  <a:schemeClr val="tx1"/>
                </a:solidFill>
              </a:rPr>
              <a:t>说明 和描述</a:t>
            </a:r>
          </a:p>
          <a:p>
            <a:pPr defTabSz="762000" eaLnBrk="0" hangingPunct="0"/>
            <a:endParaRPr lang="zh-CN" altLang="zh-CN" sz="1800" u="none">
              <a:solidFill>
                <a:schemeClr val="tx1"/>
              </a:solidFill>
              <a:latin typeface="黑体" pitchFamily="49" charset="-122"/>
              <a:ea typeface="黑体" pitchFamily="49" charset="-122"/>
            </a:endParaRPr>
          </a:p>
        </p:txBody>
      </p:sp>
      <p:sp>
        <p:nvSpPr>
          <p:cNvPr id="23555" name="Rectangle 3"/>
          <p:cNvSpPr>
            <a:spLocks noChangeArrowheads="1"/>
          </p:cNvSpPr>
          <p:nvPr/>
        </p:nvSpPr>
        <p:spPr bwMode="auto">
          <a:xfrm>
            <a:off x="684213" y="2060575"/>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lang="zh-CN" sz="2000" u="none">
                <a:solidFill>
                  <a:srgbClr val="FF0033"/>
                </a:solidFill>
              </a:rPr>
              <a:t>普遍性问题</a:t>
            </a:r>
            <a:r>
              <a:rPr lang="zh-CN" altLang="zh-CN" sz="2000" u="none">
                <a:solidFill>
                  <a:schemeClr val="tx1"/>
                </a:solidFill>
              </a:rPr>
              <a:t>: </a:t>
            </a:r>
            <a:r>
              <a:rPr lang="zh-CN" sz="2000" i="1" u="none">
                <a:solidFill>
                  <a:schemeClr val="tx1"/>
                </a:solidFill>
              </a:rPr>
              <a:t>先做定性研究还是先做定量研究</a:t>
            </a:r>
            <a:r>
              <a:rPr lang="zh-CN" altLang="zh-CN" sz="2000" i="1" u="none">
                <a:solidFill>
                  <a:schemeClr val="tx1"/>
                </a:solidFill>
              </a:rPr>
              <a:t>?</a:t>
            </a:r>
          </a:p>
          <a:p>
            <a:pPr defTabSz="762000" eaLnBrk="0" hangingPunct="0"/>
            <a:r>
              <a:rPr lang="zh-CN" sz="2000" u="none">
                <a:solidFill>
                  <a:srgbClr val="FF0033"/>
                </a:solidFill>
              </a:rPr>
              <a:t>回答</a:t>
            </a:r>
            <a:r>
              <a:rPr lang="zh-CN" altLang="zh-CN" sz="2000" u="none">
                <a:solidFill>
                  <a:schemeClr val="tx1"/>
                </a:solidFill>
              </a:rPr>
              <a:t>: </a:t>
            </a:r>
            <a:r>
              <a:rPr lang="zh-CN" sz="2000" i="1" u="none">
                <a:solidFill>
                  <a:schemeClr val="tx1"/>
                </a:solidFill>
              </a:rPr>
              <a:t>这取决于你的研究目的，你甚至可以两者都做</a:t>
            </a:r>
            <a:r>
              <a:rPr lang="zh-CN" altLang="zh-CN" sz="2000" i="1" u="none">
                <a:solidFill>
                  <a:schemeClr val="tx1"/>
                </a:solidFill>
              </a:rPr>
              <a:t>!</a:t>
            </a:r>
          </a:p>
        </p:txBody>
      </p:sp>
      <p:sp>
        <p:nvSpPr>
          <p:cNvPr id="23556" name="Text Box 4"/>
          <p:cNvSpPr txBox="1">
            <a:spLocks noChangeArrowheads="1"/>
          </p:cNvSpPr>
          <p:nvPr/>
        </p:nvSpPr>
        <p:spPr bwMode="auto">
          <a:xfrm>
            <a:off x="304800" y="3810000"/>
            <a:ext cx="236220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762000">
              <a:defRPr>
                <a:solidFill>
                  <a:schemeClr val="tx1"/>
                </a:solidFill>
                <a:latin typeface="Arial" pitchFamily="34" charset="0"/>
                <a:ea typeface="宋体" pitchFamily="2" charset="-122"/>
              </a:defRPr>
            </a:lvl1pPr>
            <a:lvl2pPr marL="571500" defTabSz="762000">
              <a:defRPr>
                <a:solidFill>
                  <a:schemeClr val="tx1"/>
                </a:solidFill>
                <a:latin typeface="Arial" pitchFamily="34" charset="0"/>
                <a:ea typeface="宋体" pitchFamily="2" charset="-122"/>
              </a:defRPr>
            </a:lvl2pPr>
            <a:lvl3pPr marL="1143000" defTabSz="762000">
              <a:defRPr>
                <a:solidFill>
                  <a:schemeClr val="tx1"/>
                </a:solidFill>
                <a:latin typeface="Arial" pitchFamily="34" charset="0"/>
                <a:ea typeface="宋体" pitchFamily="2" charset="-122"/>
              </a:defRPr>
            </a:lvl3pPr>
            <a:lvl4pPr marL="1714500" defTabSz="762000">
              <a:defRPr>
                <a:solidFill>
                  <a:schemeClr val="tx1"/>
                </a:solidFill>
                <a:latin typeface="Arial" pitchFamily="34" charset="0"/>
                <a:ea typeface="宋体" pitchFamily="2" charset="-122"/>
              </a:defRPr>
            </a:lvl4pPr>
            <a:lvl5pPr marL="2286000" defTabSz="762000">
              <a:defRPr>
                <a:solidFill>
                  <a:schemeClr val="tx1"/>
                </a:solidFill>
                <a:latin typeface="Arial" pitchFamily="34" charset="0"/>
                <a:ea typeface="宋体" pitchFamily="2" charset="-122"/>
              </a:defRPr>
            </a:lvl5pPr>
            <a:lvl6pPr marL="2743200" defTabSz="762000" fontAlgn="base">
              <a:spcBef>
                <a:spcPct val="0"/>
              </a:spcBef>
              <a:spcAft>
                <a:spcPct val="0"/>
              </a:spcAft>
              <a:defRPr>
                <a:solidFill>
                  <a:schemeClr val="tx1"/>
                </a:solidFill>
                <a:latin typeface="Arial" pitchFamily="34" charset="0"/>
                <a:ea typeface="宋体" pitchFamily="2" charset="-122"/>
              </a:defRPr>
            </a:lvl6pPr>
            <a:lvl7pPr marL="3200400" defTabSz="762000" fontAlgn="base">
              <a:spcBef>
                <a:spcPct val="0"/>
              </a:spcBef>
              <a:spcAft>
                <a:spcPct val="0"/>
              </a:spcAft>
              <a:defRPr>
                <a:solidFill>
                  <a:schemeClr val="tx1"/>
                </a:solidFill>
                <a:latin typeface="Arial" pitchFamily="34" charset="0"/>
                <a:ea typeface="宋体" pitchFamily="2" charset="-122"/>
              </a:defRPr>
            </a:lvl7pPr>
            <a:lvl8pPr marL="3657600" defTabSz="762000" fontAlgn="base">
              <a:spcBef>
                <a:spcPct val="0"/>
              </a:spcBef>
              <a:spcAft>
                <a:spcPct val="0"/>
              </a:spcAft>
              <a:defRPr>
                <a:solidFill>
                  <a:schemeClr val="tx1"/>
                </a:solidFill>
                <a:latin typeface="Arial" pitchFamily="34" charset="0"/>
                <a:ea typeface="宋体" pitchFamily="2" charset="-122"/>
              </a:defRPr>
            </a:lvl8pPr>
            <a:lvl9pPr marL="4114800" defTabSz="7620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pPr>
            <a:r>
              <a:rPr lang="zh-CN" sz="1800" u="none"/>
              <a:t>对市场了解甚少</a:t>
            </a:r>
          </a:p>
        </p:txBody>
      </p:sp>
      <p:sp>
        <p:nvSpPr>
          <p:cNvPr id="23557" name="AutoShape 5"/>
          <p:cNvSpPr>
            <a:spLocks noChangeArrowheads="1"/>
          </p:cNvSpPr>
          <p:nvPr/>
        </p:nvSpPr>
        <p:spPr bwMode="auto">
          <a:xfrm>
            <a:off x="2895600" y="3810000"/>
            <a:ext cx="2362200" cy="533400"/>
          </a:xfrm>
          <a:prstGeom prst="flowChartMultidocument">
            <a:avLst/>
          </a:prstGeom>
          <a:noFill/>
          <a:ln w="25400" cmpd="sng">
            <a:solidFill>
              <a:schemeClr val="accent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b="0" u="none">
                <a:solidFill>
                  <a:srgbClr val="FF0033"/>
                </a:solidFill>
                <a:latin typeface="Arial" pitchFamily="34" charset="0"/>
              </a:rPr>
              <a:t>探索性的定性研究</a:t>
            </a:r>
          </a:p>
        </p:txBody>
      </p:sp>
      <p:sp>
        <p:nvSpPr>
          <p:cNvPr id="23558" name="AutoShape 6"/>
          <p:cNvSpPr>
            <a:spLocks noChangeArrowheads="1"/>
          </p:cNvSpPr>
          <p:nvPr/>
        </p:nvSpPr>
        <p:spPr bwMode="auto">
          <a:xfrm>
            <a:off x="6400800" y="3810000"/>
            <a:ext cx="2362200" cy="533400"/>
          </a:xfrm>
          <a:prstGeom prst="flowChartMultidocument">
            <a:avLst/>
          </a:prstGeom>
          <a:noFill/>
          <a:ln w="25400" cmpd="sng">
            <a:solidFill>
              <a:schemeClr val="accent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b="0" u="none">
                <a:solidFill>
                  <a:srgbClr val="FF0033"/>
                </a:solidFill>
                <a:latin typeface="Arial" pitchFamily="34" charset="0"/>
              </a:rPr>
              <a:t>定量研究（</a:t>
            </a:r>
            <a:r>
              <a:rPr lang="zh-CN" altLang="zh-CN" sz="1800" b="0" u="none">
                <a:solidFill>
                  <a:srgbClr val="FF0033"/>
                </a:solidFill>
                <a:latin typeface="Arial" pitchFamily="34" charset="0"/>
              </a:rPr>
              <a:t>U&amp;A</a:t>
            </a:r>
            <a:r>
              <a:rPr lang="zh-CN" sz="1800" b="0" u="none">
                <a:solidFill>
                  <a:srgbClr val="FF0033"/>
                </a:solidFill>
                <a:latin typeface="Arial" pitchFamily="34" charset="0"/>
              </a:rPr>
              <a:t>）</a:t>
            </a:r>
          </a:p>
        </p:txBody>
      </p:sp>
      <p:sp>
        <p:nvSpPr>
          <p:cNvPr id="23559" name="AutoShape 7"/>
          <p:cNvSpPr>
            <a:spLocks noChangeArrowheads="1"/>
          </p:cNvSpPr>
          <p:nvPr/>
        </p:nvSpPr>
        <p:spPr bwMode="auto">
          <a:xfrm>
            <a:off x="2362200" y="4953000"/>
            <a:ext cx="533400" cy="304800"/>
          </a:xfrm>
          <a:prstGeom prst="rightArrow">
            <a:avLst>
              <a:gd name="adj1" fmla="val 50000"/>
              <a:gd name="adj2" fmla="val 43750"/>
            </a:avLst>
          </a:prstGeom>
          <a:solidFill>
            <a:schemeClr val="accent2"/>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60" name="AutoShape 8"/>
          <p:cNvSpPr>
            <a:spLocks noChangeArrowheads="1"/>
          </p:cNvSpPr>
          <p:nvPr/>
        </p:nvSpPr>
        <p:spPr bwMode="auto">
          <a:xfrm>
            <a:off x="6477000" y="4800600"/>
            <a:ext cx="2362200" cy="533400"/>
          </a:xfrm>
          <a:prstGeom prst="flowChartMultidocument">
            <a:avLst/>
          </a:prstGeom>
          <a:noFill/>
          <a:ln w="25400" cmpd="sng">
            <a:solidFill>
              <a:schemeClr val="accent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b="0" u="none">
                <a:solidFill>
                  <a:srgbClr val="FF0033"/>
                </a:solidFill>
                <a:latin typeface="Arial" pitchFamily="34" charset="0"/>
              </a:rPr>
              <a:t>诊断性的定性研究</a:t>
            </a:r>
          </a:p>
        </p:txBody>
      </p:sp>
      <p:sp>
        <p:nvSpPr>
          <p:cNvPr id="23561" name="AutoShape 9"/>
          <p:cNvSpPr>
            <a:spLocks noChangeArrowheads="1"/>
          </p:cNvSpPr>
          <p:nvPr/>
        </p:nvSpPr>
        <p:spPr bwMode="auto">
          <a:xfrm>
            <a:off x="2895600" y="4800600"/>
            <a:ext cx="1524000" cy="533400"/>
          </a:xfrm>
          <a:prstGeom prst="flowChartMultidocument">
            <a:avLst/>
          </a:prstGeom>
          <a:noFill/>
          <a:ln w="25400" cmpd="sng">
            <a:solidFill>
              <a:schemeClr val="accent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b="0" u="none">
                <a:solidFill>
                  <a:srgbClr val="FF0033"/>
                </a:solidFill>
                <a:latin typeface="Arial" pitchFamily="34" charset="0"/>
              </a:rPr>
              <a:t>定量研究</a:t>
            </a:r>
          </a:p>
        </p:txBody>
      </p:sp>
      <p:sp>
        <p:nvSpPr>
          <p:cNvPr id="23562" name="Text Box 10"/>
          <p:cNvSpPr txBox="1">
            <a:spLocks noChangeArrowheads="1"/>
          </p:cNvSpPr>
          <p:nvPr/>
        </p:nvSpPr>
        <p:spPr bwMode="auto">
          <a:xfrm>
            <a:off x="304800" y="4876800"/>
            <a:ext cx="236220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defTabSz="762000">
              <a:defRPr>
                <a:solidFill>
                  <a:schemeClr val="tx1"/>
                </a:solidFill>
                <a:latin typeface="Arial" pitchFamily="34" charset="0"/>
                <a:ea typeface="宋体" pitchFamily="2" charset="-122"/>
              </a:defRPr>
            </a:lvl1pPr>
            <a:lvl2pPr marL="571500" defTabSz="762000">
              <a:defRPr>
                <a:solidFill>
                  <a:schemeClr val="tx1"/>
                </a:solidFill>
                <a:latin typeface="Arial" pitchFamily="34" charset="0"/>
                <a:ea typeface="宋体" pitchFamily="2" charset="-122"/>
              </a:defRPr>
            </a:lvl2pPr>
            <a:lvl3pPr marL="1143000" defTabSz="762000">
              <a:defRPr>
                <a:solidFill>
                  <a:schemeClr val="tx1"/>
                </a:solidFill>
                <a:latin typeface="Arial" pitchFamily="34" charset="0"/>
                <a:ea typeface="宋体" pitchFamily="2" charset="-122"/>
              </a:defRPr>
            </a:lvl3pPr>
            <a:lvl4pPr marL="1714500" defTabSz="762000">
              <a:defRPr>
                <a:solidFill>
                  <a:schemeClr val="tx1"/>
                </a:solidFill>
                <a:latin typeface="Arial" pitchFamily="34" charset="0"/>
                <a:ea typeface="宋体" pitchFamily="2" charset="-122"/>
              </a:defRPr>
            </a:lvl4pPr>
            <a:lvl5pPr marL="2286000" defTabSz="762000">
              <a:defRPr>
                <a:solidFill>
                  <a:schemeClr val="tx1"/>
                </a:solidFill>
                <a:latin typeface="Arial" pitchFamily="34" charset="0"/>
                <a:ea typeface="宋体" pitchFamily="2" charset="-122"/>
              </a:defRPr>
            </a:lvl5pPr>
            <a:lvl6pPr marL="2743200" defTabSz="762000" fontAlgn="base">
              <a:spcBef>
                <a:spcPct val="0"/>
              </a:spcBef>
              <a:spcAft>
                <a:spcPct val="0"/>
              </a:spcAft>
              <a:defRPr>
                <a:solidFill>
                  <a:schemeClr val="tx1"/>
                </a:solidFill>
                <a:latin typeface="Arial" pitchFamily="34" charset="0"/>
                <a:ea typeface="宋体" pitchFamily="2" charset="-122"/>
              </a:defRPr>
            </a:lvl6pPr>
            <a:lvl7pPr marL="3200400" defTabSz="762000" fontAlgn="base">
              <a:spcBef>
                <a:spcPct val="0"/>
              </a:spcBef>
              <a:spcAft>
                <a:spcPct val="0"/>
              </a:spcAft>
              <a:defRPr>
                <a:solidFill>
                  <a:schemeClr val="tx1"/>
                </a:solidFill>
                <a:latin typeface="Arial" pitchFamily="34" charset="0"/>
                <a:ea typeface="宋体" pitchFamily="2" charset="-122"/>
              </a:defRPr>
            </a:lvl7pPr>
            <a:lvl8pPr marL="3657600" defTabSz="762000" fontAlgn="base">
              <a:spcBef>
                <a:spcPct val="0"/>
              </a:spcBef>
              <a:spcAft>
                <a:spcPct val="0"/>
              </a:spcAft>
              <a:defRPr>
                <a:solidFill>
                  <a:schemeClr val="tx1"/>
                </a:solidFill>
                <a:latin typeface="Arial" pitchFamily="34" charset="0"/>
                <a:ea typeface="宋体" pitchFamily="2" charset="-122"/>
              </a:defRPr>
            </a:lvl8pPr>
            <a:lvl9pPr marL="4114800" defTabSz="7620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pPr>
            <a:r>
              <a:rPr lang="zh-CN" sz="1800" u="none"/>
              <a:t>对市场很有把握</a:t>
            </a:r>
          </a:p>
        </p:txBody>
      </p:sp>
      <p:sp>
        <p:nvSpPr>
          <p:cNvPr id="23563" name="AutoShape 11"/>
          <p:cNvSpPr>
            <a:spLocks noChangeArrowheads="1"/>
          </p:cNvSpPr>
          <p:nvPr/>
        </p:nvSpPr>
        <p:spPr bwMode="auto">
          <a:xfrm>
            <a:off x="4419600" y="4876800"/>
            <a:ext cx="1981200" cy="381000"/>
          </a:xfrm>
          <a:prstGeom prst="homePlate">
            <a:avLst>
              <a:gd name="adj" fmla="val 130000"/>
            </a:avLst>
          </a:prstGeom>
          <a:solidFill>
            <a:srgbClr val="3366FF"/>
          </a:solidFill>
          <a:ln w="25400" cmpd="sng">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u="none">
                <a:solidFill>
                  <a:schemeClr val="tx1"/>
                </a:solidFill>
                <a:latin typeface="Arial" pitchFamily="34" charset="0"/>
              </a:rPr>
              <a:t>对数据看不明白</a:t>
            </a:r>
          </a:p>
        </p:txBody>
      </p:sp>
      <p:sp>
        <p:nvSpPr>
          <p:cNvPr id="23564" name="AutoShape 12"/>
          <p:cNvSpPr>
            <a:spLocks noChangeArrowheads="1"/>
          </p:cNvSpPr>
          <p:nvPr/>
        </p:nvSpPr>
        <p:spPr bwMode="auto">
          <a:xfrm>
            <a:off x="5105400" y="3886200"/>
            <a:ext cx="1371600" cy="457200"/>
          </a:xfrm>
          <a:prstGeom prst="homePlate">
            <a:avLst>
              <a:gd name="adj" fmla="val 75000"/>
            </a:avLst>
          </a:prstGeom>
          <a:solidFill>
            <a:srgbClr val="3366FF"/>
          </a:solidFill>
          <a:ln w="25400" cmpd="sng">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762000" eaLnBrk="0" hangingPunct="0"/>
            <a:r>
              <a:rPr lang="zh-CN" sz="1800" u="none">
                <a:solidFill>
                  <a:schemeClr val="tx1"/>
                </a:solidFill>
                <a:latin typeface="Arial" pitchFamily="34" charset="0"/>
              </a:rPr>
              <a:t>量化数据</a:t>
            </a:r>
          </a:p>
        </p:txBody>
      </p:sp>
      <p:sp>
        <p:nvSpPr>
          <p:cNvPr id="23565" name="AutoShape 13"/>
          <p:cNvSpPr>
            <a:spLocks noChangeArrowheads="1"/>
          </p:cNvSpPr>
          <p:nvPr/>
        </p:nvSpPr>
        <p:spPr bwMode="auto">
          <a:xfrm>
            <a:off x="2362200" y="3886200"/>
            <a:ext cx="533400" cy="304800"/>
          </a:xfrm>
          <a:prstGeom prst="rightArrow">
            <a:avLst>
              <a:gd name="adj1" fmla="val 50000"/>
              <a:gd name="adj2" fmla="val 43750"/>
            </a:avLst>
          </a:prstGeom>
          <a:solidFill>
            <a:schemeClr val="accent2"/>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66" name="Rectangle 14"/>
          <p:cNvSpPr>
            <a:spLocks noChangeArrowheads="1"/>
          </p:cNvSpPr>
          <p:nvPr/>
        </p:nvSpPr>
        <p:spPr bwMode="auto">
          <a:xfrm>
            <a:off x="323850" y="188913"/>
            <a:ext cx="8640763" cy="838200"/>
          </a:xfrm>
          <a:prstGeom prst="rect">
            <a:avLst/>
          </a:prstGeom>
          <a:noFill/>
          <a:ln>
            <a:noFill/>
          </a:ln>
          <a:effectLst/>
          <a:extLst>
            <a:ext uri="{909E8E84-426E-40DD-AFC4-6F175D3DCCD1}">
              <a14:hiddenFill xmlns:a14="http://schemas.microsoft.com/office/drawing/2010/main">
                <a:solidFill>
                  <a:srgbClr val="2D5DC4"/>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400" u="none">
                <a:solidFill>
                  <a:schemeClr val="tx1"/>
                </a:solidFill>
                <a:latin typeface="Times New Roman" pitchFamily="18" charset="0"/>
              </a:rPr>
              <a:t>市场研究的分类-定性&amp;定量对比（4）	</a:t>
            </a: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zh-CN"/>
              <a:t>Objectives </a:t>
            </a:r>
            <a:endParaRPr lang="zh-CN"/>
          </a:p>
        </p:txBody>
      </p:sp>
      <p:sp>
        <p:nvSpPr>
          <p:cNvPr id="5123" name="Text Box 3"/>
          <p:cNvSpPr txBox="1">
            <a:spLocks noChangeArrowheads="1"/>
          </p:cNvSpPr>
          <p:nvPr/>
        </p:nvSpPr>
        <p:spPr bwMode="auto">
          <a:xfrm>
            <a:off x="539750" y="1412875"/>
            <a:ext cx="8353425" cy="3146425"/>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marL="258763" indent="-239713">
              <a:defRPr>
                <a:solidFill>
                  <a:schemeClr val="tx1"/>
                </a:solidFill>
                <a:latin typeface="Arial" pitchFamily="34" charset="0"/>
                <a:ea typeface="宋体" pitchFamily="2" charset="-122"/>
              </a:defRPr>
            </a:lvl1pPr>
            <a:lvl2pPr marL="615950">
              <a:defRPr>
                <a:solidFill>
                  <a:schemeClr val="tx1"/>
                </a:solidFill>
                <a:latin typeface="Arial" pitchFamily="34" charset="0"/>
                <a:ea typeface="宋体" pitchFamily="2" charset="-122"/>
              </a:defRPr>
            </a:lvl2pPr>
            <a:lvl3pPr marL="795338">
              <a:defRPr>
                <a:solidFill>
                  <a:schemeClr val="tx1"/>
                </a:solidFill>
                <a:latin typeface="Arial" pitchFamily="34" charset="0"/>
                <a:ea typeface="宋体" pitchFamily="2" charset="-122"/>
              </a:defRPr>
            </a:lvl3pPr>
            <a:lvl4pPr marL="1630363">
              <a:defRPr>
                <a:solidFill>
                  <a:schemeClr val="tx1"/>
                </a:solidFill>
                <a:latin typeface="Arial" pitchFamily="34" charset="0"/>
                <a:ea typeface="宋体" pitchFamily="2" charset="-122"/>
              </a:defRPr>
            </a:lvl4pPr>
            <a:lvl5pPr marL="2087563">
              <a:defRPr>
                <a:solidFill>
                  <a:schemeClr val="tx1"/>
                </a:solidFill>
                <a:latin typeface="Arial" pitchFamily="34" charset="0"/>
                <a:ea typeface="宋体" pitchFamily="2" charset="-122"/>
              </a:defRPr>
            </a:lvl5pPr>
            <a:lvl6pPr marL="2544763" fontAlgn="base">
              <a:spcBef>
                <a:spcPct val="0"/>
              </a:spcBef>
              <a:spcAft>
                <a:spcPct val="0"/>
              </a:spcAft>
              <a:defRPr>
                <a:solidFill>
                  <a:schemeClr val="tx1"/>
                </a:solidFill>
                <a:latin typeface="Arial" pitchFamily="34" charset="0"/>
                <a:ea typeface="宋体" pitchFamily="2" charset="-122"/>
              </a:defRPr>
            </a:lvl6pPr>
            <a:lvl7pPr marL="3001963" fontAlgn="base">
              <a:spcBef>
                <a:spcPct val="0"/>
              </a:spcBef>
              <a:spcAft>
                <a:spcPct val="0"/>
              </a:spcAft>
              <a:defRPr>
                <a:solidFill>
                  <a:schemeClr val="tx1"/>
                </a:solidFill>
                <a:latin typeface="Arial" pitchFamily="34" charset="0"/>
                <a:ea typeface="宋体" pitchFamily="2" charset="-122"/>
              </a:defRPr>
            </a:lvl7pPr>
            <a:lvl8pPr marL="3459163" fontAlgn="base">
              <a:spcBef>
                <a:spcPct val="0"/>
              </a:spcBef>
              <a:spcAft>
                <a:spcPct val="0"/>
              </a:spcAft>
              <a:defRPr>
                <a:solidFill>
                  <a:schemeClr val="tx1"/>
                </a:solidFill>
                <a:latin typeface="Arial" pitchFamily="34" charset="0"/>
                <a:ea typeface="宋体" pitchFamily="2" charset="-122"/>
              </a:defRPr>
            </a:lvl8pPr>
            <a:lvl9pPr marL="3916363" fontAlgn="base">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50000"/>
              </a:spcBef>
              <a:buSzPct val="80000"/>
              <a:buFont typeface="Wingdings" pitchFamily="2" charset="2"/>
              <a:buChar char="Ø"/>
            </a:pPr>
            <a:r>
              <a:rPr lang="zh-CN" sz="2000" u="none"/>
              <a:t>从Marketing Reseach的角度将CE 相关方法进行关联与梳理，旨在提供一种全视图，以便根据应用需求选择性使用 ！</a:t>
            </a:r>
          </a:p>
          <a:p>
            <a:pPr>
              <a:lnSpc>
                <a:spcPct val="115000"/>
              </a:lnSpc>
              <a:spcBef>
                <a:spcPct val="50000"/>
              </a:spcBef>
              <a:buSzPct val="80000"/>
              <a:buFont typeface="Wingdings" pitchFamily="2" charset="2"/>
              <a:buNone/>
            </a:pPr>
            <a:endParaRPr lang="zh-CN" sz="2000" u="none"/>
          </a:p>
          <a:p>
            <a:pPr>
              <a:lnSpc>
                <a:spcPct val="115000"/>
              </a:lnSpc>
              <a:spcBef>
                <a:spcPct val="50000"/>
              </a:spcBef>
              <a:buSzPct val="80000"/>
              <a:buFont typeface="Wingdings" pitchFamily="2" charset="2"/>
              <a:buChar char="Ø"/>
            </a:pPr>
            <a:r>
              <a:rPr lang="zh-CN" sz="2000" u="none"/>
              <a:t>提供Consumer Insight的基本理论框架，以便将Consumer Insight 理念融汇于各方法之中！</a:t>
            </a:r>
          </a:p>
          <a:p>
            <a:pPr>
              <a:lnSpc>
                <a:spcPct val="115000"/>
              </a:lnSpc>
              <a:spcBef>
                <a:spcPct val="50000"/>
              </a:spcBef>
              <a:buSzPct val="80000"/>
              <a:buFont typeface="Wingdings" pitchFamily="2" charset="2"/>
              <a:buNone/>
            </a:pPr>
            <a:endParaRPr lang="zh-CN" sz="2000" u="none"/>
          </a:p>
          <a:p>
            <a:pPr>
              <a:lnSpc>
                <a:spcPct val="115000"/>
              </a:lnSpc>
              <a:spcBef>
                <a:spcPct val="50000"/>
              </a:spcBef>
              <a:buSzPct val="80000"/>
              <a:buFont typeface="Wingdings" pitchFamily="2" charset="2"/>
              <a:buChar char="Ø"/>
            </a:pPr>
            <a:r>
              <a:rPr lang="zh-CN" sz="2000" u="none"/>
              <a:t>简介实际操作的基本原则，提高日常操作的效率与效果！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t>市场研究的分类</a:t>
            </a:r>
            <a:r>
              <a:rPr lang="zh-CN" altLang="zh-CN"/>
              <a:t>-</a:t>
            </a:r>
            <a:r>
              <a:rPr lang="zh-CN"/>
              <a:t>定性&amp;定量调查的具体方法</a:t>
            </a:r>
          </a:p>
        </p:txBody>
      </p:sp>
      <p:sp>
        <p:nvSpPr>
          <p:cNvPr id="25603" name="Rectangle 3"/>
          <p:cNvSpPr>
            <a:spLocks noGrp="1" noChangeArrowheads="1"/>
          </p:cNvSpPr>
          <p:nvPr>
            <p:ph type="body" sz="half" idx="4294967295"/>
          </p:nvPr>
        </p:nvSpPr>
        <p:spPr bwMode="auto">
          <a:xfrm>
            <a:off x="4800600" y="1447800"/>
            <a:ext cx="3886200" cy="4572000"/>
          </a:xfrm>
          <a:prstGeom prst="rect">
            <a:avLst/>
          </a:prstGeom>
          <a:noFill/>
          <a:ln w="57150" cap="flat">
            <a:solidFill>
              <a:srgbClr val="FF9900"/>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1913" indent="-61913"/>
            <a:endParaRPr lang="zh-CN" altLang="en-US"/>
          </a:p>
        </p:txBody>
      </p:sp>
      <p:sp>
        <p:nvSpPr>
          <p:cNvPr id="25604" name="Rectangle 4"/>
          <p:cNvSpPr>
            <a:spLocks noChangeArrowheads="1"/>
          </p:cNvSpPr>
          <p:nvPr/>
        </p:nvSpPr>
        <p:spPr bwMode="auto">
          <a:xfrm>
            <a:off x="762000" y="1447800"/>
            <a:ext cx="3810000" cy="4572000"/>
          </a:xfrm>
          <a:prstGeom prst="rect">
            <a:avLst/>
          </a:prstGeom>
          <a:noFill/>
          <a:ln w="57150" cap="flat" cmpd="sng">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92075" indent="-92075">
              <a:lnSpc>
                <a:spcPct val="130000"/>
              </a:lnSpc>
              <a:spcBef>
                <a:spcPct val="20000"/>
              </a:spcBef>
              <a:buFont typeface="Wingdings" pitchFamily="2" charset="2"/>
              <a:buChar char="Ø"/>
            </a:pPr>
            <a:r>
              <a:rPr lang="zh-CN" sz="2000" u="none">
                <a:solidFill>
                  <a:schemeClr val="tx1"/>
                </a:solidFill>
              </a:rPr>
              <a:t>定性研究的调查方法</a:t>
            </a:r>
          </a:p>
          <a:p>
            <a:pPr marL="92075" indent="-92075">
              <a:lnSpc>
                <a:spcPct val="130000"/>
              </a:lnSpc>
              <a:spcBef>
                <a:spcPct val="20000"/>
              </a:spcBef>
              <a:buFont typeface="Wingdings" pitchFamily="2" charset="2"/>
              <a:buNone/>
            </a:pPr>
            <a:r>
              <a:rPr lang="zh-CN" sz="1800" u="none">
                <a:solidFill>
                  <a:schemeClr val="tx1"/>
                </a:solidFill>
              </a:rPr>
              <a:t>  </a:t>
            </a:r>
            <a:r>
              <a:rPr lang="zh-CN" sz="2000" u="none">
                <a:solidFill>
                  <a:schemeClr val="tx1"/>
                </a:solidFill>
              </a:rPr>
              <a:t>( 数据获取方法 )</a:t>
            </a:r>
          </a:p>
          <a:p>
            <a:pPr marL="487363" lvl="1" indent="-223838">
              <a:lnSpc>
                <a:spcPct val="130000"/>
              </a:lnSpc>
              <a:spcBef>
                <a:spcPct val="20000"/>
              </a:spcBef>
              <a:buFont typeface="Wingdings" pitchFamily="2" charset="2"/>
              <a:buChar char="ü"/>
            </a:pPr>
            <a:r>
              <a:rPr lang="zh-CN" sz="1800" b="0" u="none">
                <a:solidFill>
                  <a:schemeClr val="tx1"/>
                </a:solidFill>
              </a:rPr>
              <a:t> </a:t>
            </a:r>
            <a:r>
              <a:rPr lang="zh-CN" sz="1800" u="none">
                <a:solidFill>
                  <a:schemeClr val="tx1"/>
                </a:solidFill>
                <a:latin typeface="Times New Roman" pitchFamily="18" charset="0"/>
              </a:rPr>
              <a:t>深度访谈 </a:t>
            </a:r>
          </a:p>
          <a:p>
            <a:pPr marL="487363" lvl="1" indent="-223838">
              <a:lnSpc>
                <a:spcPct val="130000"/>
              </a:lnSpc>
              <a:spcBef>
                <a:spcPct val="20000"/>
              </a:spcBef>
              <a:buFont typeface="Wingdings" pitchFamily="2" charset="2"/>
              <a:buChar char="ü"/>
            </a:pPr>
            <a:r>
              <a:rPr lang="zh-CN" sz="1800" u="none">
                <a:solidFill>
                  <a:schemeClr val="tx1"/>
                </a:solidFill>
                <a:latin typeface="Times New Roman" pitchFamily="18" charset="0"/>
              </a:rPr>
              <a:t>  焦点座谈会(Focus Group)</a:t>
            </a:r>
          </a:p>
          <a:p>
            <a:pPr marL="487363" lvl="1" indent="-223838">
              <a:lnSpc>
                <a:spcPct val="130000"/>
              </a:lnSpc>
              <a:spcBef>
                <a:spcPct val="20000"/>
              </a:spcBef>
              <a:buFont typeface="Wingdings" pitchFamily="2" charset="2"/>
              <a:buChar char="ü"/>
            </a:pPr>
            <a:r>
              <a:rPr lang="zh-CN" sz="1800" u="none">
                <a:solidFill>
                  <a:schemeClr val="tx1"/>
                </a:solidFill>
                <a:latin typeface="Times New Roman" pitchFamily="18" charset="0"/>
              </a:rPr>
              <a:t>  神秘客户访谈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t>抽样基本原则（</a:t>
            </a:r>
            <a:r>
              <a:rPr lang="zh-CN" altLang="zh-CN"/>
              <a:t>1</a:t>
            </a:r>
            <a:r>
              <a:rPr lang="zh-CN"/>
              <a:t>）</a:t>
            </a:r>
          </a:p>
        </p:txBody>
      </p:sp>
      <p:sp>
        <p:nvSpPr>
          <p:cNvPr id="26627" name="Rectangle 3"/>
          <p:cNvSpPr>
            <a:spLocks noGrp="1" noChangeArrowheads="1"/>
          </p:cNvSpPr>
          <p:nvPr>
            <p:ph type="body" idx="1"/>
          </p:nvPr>
        </p:nvSpPr>
        <p:spPr bwMode="auto">
          <a:xfrm>
            <a:off x="541338" y="1485900"/>
            <a:ext cx="3744912" cy="4032250"/>
          </a:xfrm>
          <a:noFill/>
          <a:ln w="25400" cap="flat">
            <a:solidFill>
              <a:schemeClr val="accent2"/>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marL="127000" indent="-127000" algn="ctr">
              <a:buFont typeface="Wingdings" pitchFamily="2" charset="2"/>
              <a:buNone/>
            </a:pPr>
            <a:r>
              <a:rPr lang="zh-CN" altLang="en-US" sz="1800" u="sng">
                <a:latin typeface="宋体" pitchFamily="2" charset="-122"/>
              </a:rPr>
              <a:t>什么才是好的抽样？</a:t>
            </a:r>
          </a:p>
          <a:p>
            <a:pPr marL="127000" indent="-127000">
              <a:buFont typeface="Wingdings" pitchFamily="2" charset="2"/>
              <a:buNone/>
            </a:pPr>
            <a:endParaRPr lang="zh-CN" altLang="en-US" sz="1800" u="sng">
              <a:latin typeface="宋体" pitchFamily="2" charset="-122"/>
            </a:endParaRPr>
          </a:p>
          <a:p>
            <a:pPr marL="482600" lvl="1" indent="-184150">
              <a:lnSpc>
                <a:spcPct val="130000"/>
              </a:lnSpc>
              <a:buFont typeface="Wingdings" pitchFamily="2" charset="2"/>
              <a:buChar char="ü"/>
            </a:pPr>
            <a:r>
              <a:rPr lang="zh-CN" altLang="en-US" sz="1600" b="0">
                <a:latin typeface="宋体" pitchFamily="2" charset="-122"/>
              </a:rPr>
              <a:t>有足够的代表性</a:t>
            </a:r>
            <a:endParaRPr lang="zh-CN" altLang="en-US" sz="1600" b="0" u="sng">
              <a:effectLst>
                <a:outerShdw blurRad="38100" dist="38100" dir="2700000" algn="tl">
                  <a:srgbClr val="C0C0C0"/>
                </a:outerShdw>
              </a:effectLst>
              <a:latin typeface="宋体" pitchFamily="2" charset="-122"/>
            </a:endParaRPr>
          </a:p>
          <a:p>
            <a:pPr marL="482600" lvl="1" indent="-184150">
              <a:lnSpc>
                <a:spcPct val="160000"/>
              </a:lnSpc>
              <a:buFont typeface="Wingdings" pitchFamily="2" charset="2"/>
              <a:buChar char="ü"/>
            </a:pPr>
            <a:r>
              <a:rPr lang="zh-CN" altLang="en-US" sz="1600" b="0">
                <a:latin typeface="宋体" pitchFamily="2" charset="-122"/>
              </a:rPr>
              <a:t>符合统计学基本原理</a:t>
            </a:r>
          </a:p>
          <a:p>
            <a:pPr marL="482600" lvl="1" indent="-184150">
              <a:lnSpc>
                <a:spcPct val="130000"/>
              </a:lnSpc>
              <a:buFont typeface="Wingdings" pitchFamily="2" charset="2"/>
              <a:buChar char="ü"/>
            </a:pPr>
            <a:r>
              <a:rPr lang="zh-CN" altLang="en-US" sz="1600" b="0">
                <a:latin typeface="宋体" pitchFamily="2" charset="-122"/>
              </a:rPr>
              <a:t>具有充分的可操作性</a:t>
            </a:r>
          </a:p>
          <a:p>
            <a:pPr marL="482600" lvl="1" indent="-184150">
              <a:lnSpc>
                <a:spcPct val="130000"/>
              </a:lnSpc>
              <a:buFont typeface="Wingdings" pitchFamily="2" charset="2"/>
              <a:buChar char="ü"/>
            </a:pPr>
            <a:r>
              <a:rPr lang="zh-CN" altLang="en-US" sz="1600" b="0">
                <a:latin typeface="宋体" pitchFamily="2" charset="-122"/>
              </a:rPr>
              <a:t>有效率的</a:t>
            </a:r>
          </a:p>
          <a:p>
            <a:pPr marL="482600" lvl="1" indent="-184150">
              <a:lnSpc>
                <a:spcPct val="130000"/>
              </a:lnSpc>
              <a:buFont typeface="Wingdings" pitchFamily="2" charset="2"/>
              <a:buChar char="ü"/>
            </a:pPr>
            <a:r>
              <a:rPr lang="zh-CN" altLang="en-US" sz="1600" b="0">
                <a:latin typeface="宋体" pitchFamily="2" charset="-122"/>
              </a:rPr>
              <a:t>实施</a:t>
            </a:r>
            <a:r>
              <a:rPr lang="en-US" altLang="zh-CN" sz="1600" b="0">
                <a:latin typeface="宋体" pitchFamily="2" charset="-122"/>
              </a:rPr>
              <a:t>/</a:t>
            </a:r>
            <a:r>
              <a:rPr lang="zh-CN" altLang="en-US" sz="1600" b="0">
                <a:latin typeface="宋体" pitchFamily="2" charset="-122"/>
              </a:rPr>
              <a:t>执行中的偏差越小越好</a:t>
            </a:r>
          </a:p>
        </p:txBody>
      </p:sp>
      <p:sp>
        <p:nvSpPr>
          <p:cNvPr id="26628" name="Rectangle 4"/>
          <p:cNvSpPr>
            <a:spLocks noChangeArrowheads="1"/>
          </p:cNvSpPr>
          <p:nvPr/>
        </p:nvSpPr>
        <p:spPr bwMode="auto">
          <a:xfrm>
            <a:off x="5003800" y="1484313"/>
            <a:ext cx="3678238" cy="4033837"/>
          </a:xfrm>
          <a:prstGeom prst="rect">
            <a:avLst/>
          </a:prstGeom>
          <a:noFill/>
          <a:ln w="25400" cap="flat" cmpd="sng">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9850" indent="-69850" algn="ctr">
              <a:spcBef>
                <a:spcPct val="20000"/>
              </a:spcBef>
              <a:buFont typeface="Wingdings" pitchFamily="2" charset="2"/>
              <a:buNone/>
              <a:tabLst>
                <a:tab pos="179388" algn="l"/>
              </a:tabLst>
            </a:pPr>
            <a:r>
              <a:rPr lang="zh-CN" sz="1800" b="0">
                <a:solidFill>
                  <a:schemeClr val="tx1"/>
                </a:solidFill>
              </a:rPr>
              <a:t>常用的抽样方法？</a:t>
            </a:r>
          </a:p>
          <a:p>
            <a:pPr marL="69850" indent="-69850">
              <a:spcBef>
                <a:spcPct val="20000"/>
              </a:spcBef>
              <a:buFont typeface="Wingdings" pitchFamily="2" charset="2"/>
              <a:buChar char="Ø"/>
              <a:tabLst>
                <a:tab pos="179388" algn="l"/>
              </a:tabLst>
            </a:pPr>
            <a:endParaRPr lang="zh-CN" b="0">
              <a:solidFill>
                <a:schemeClr val="tx1"/>
              </a:solidFill>
            </a:endParaRPr>
          </a:p>
          <a:p>
            <a:pPr marL="241300" lvl="1">
              <a:lnSpc>
                <a:spcPct val="110000"/>
              </a:lnSpc>
              <a:spcBef>
                <a:spcPct val="20000"/>
              </a:spcBef>
              <a:buFont typeface="Wingdings" pitchFamily="2" charset="2"/>
              <a:buChar char="ü"/>
              <a:tabLst>
                <a:tab pos="179388" algn="l"/>
              </a:tabLst>
            </a:pPr>
            <a:r>
              <a:rPr lang="zh-CN" u="none">
                <a:solidFill>
                  <a:schemeClr val="tx1"/>
                </a:solidFill>
              </a:rPr>
              <a:t>定性研究</a:t>
            </a:r>
          </a:p>
          <a:p>
            <a:pPr marL="676275" lvl="2" indent="-220663">
              <a:lnSpc>
                <a:spcPct val="90000"/>
              </a:lnSpc>
              <a:spcBef>
                <a:spcPct val="20000"/>
              </a:spcBef>
              <a:buFont typeface="Arial" pitchFamily="34" charset="0"/>
              <a:buChar char="→"/>
              <a:tabLst>
                <a:tab pos="179388" algn="l"/>
              </a:tabLst>
            </a:pPr>
            <a:r>
              <a:rPr lang="zh-CN" b="0" u="none">
                <a:solidFill>
                  <a:schemeClr val="tx1"/>
                </a:solidFill>
              </a:rPr>
              <a:t>不是随机抽样所涵盖的范畴</a:t>
            </a:r>
          </a:p>
          <a:p>
            <a:pPr marL="676275" lvl="2" indent="-220663">
              <a:lnSpc>
                <a:spcPct val="90000"/>
              </a:lnSpc>
              <a:spcBef>
                <a:spcPct val="20000"/>
              </a:spcBef>
              <a:buFont typeface="Arial" pitchFamily="34" charset="0"/>
              <a:buChar char="→"/>
              <a:tabLst>
                <a:tab pos="179388" algn="l"/>
              </a:tabLst>
            </a:pPr>
            <a:r>
              <a:rPr lang="zh-CN" b="0" u="none">
                <a:solidFill>
                  <a:schemeClr val="tx1"/>
                </a:solidFill>
              </a:rPr>
              <a:t>需注意其样本有足够的代表性</a:t>
            </a:r>
          </a:p>
          <a:p>
            <a:pPr marL="241300" lvl="1">
              <a:lnSpc>
                <a:spcPct val="190000"/>
              </a:lnSpc>
              <a:spcBef>
                <a:spcPct val="20000"/>
              </a:spcBef>
              <a:buFont typeface="Wingdings" pitchFamily="2" charset="2"/>
              <a:buChar char="ü"/>
              <a:tabLst>
                <a:tab pos="179388" algn="l"/>
              </a:tabLst>
            </a:pPr>
            <a:r>
              <a:rPr lang="zh-CN" u="none">
                <a:solidFill>
                  <a:schemeClr val="tx1"/>
                </a:solidFill>
              </a:rPr>
              <a:t>定量研究</a:t>
            </a:r>
          </a:p>
          <a:p>
            <a:pPr marL="676275" lvl="2" indent="-220663">
              <a:lnSpc>
                <a:spcPct val="80000"/>
              </a:lnSpc>
              <a:spcBef>
                <a:spcPct val="20000"/>
              </a:spcBef>
              <a:buFont typeface="Arial" pitchFamily="34" charset="0"/>
              <a:buChar char="→"/>
              <a:tabLst>
                <a:tab pos="179388" algn="l"/>
              </a:tabLst>
            </a:pPr>
            <a:r>
              <a:rPr lang="zh-CN" b="0" u="none">
                <a:solidFill>
                  <a:schemeClr val="tx1"/>
                </a:solidFill>
              </a:rPr>
              <a:t>入户访问：分层系统抽样</a:t>
            </a:r>
          </a:p>
          <a:p>
            <a:pPr marL="676275" lvl="2" indent="-220663">
              <a:lnSpc>
                <a:spcPct val="120000"/>
              </a:lnSpc>
              <a:spcBef>
                <a:spcPct val="20000"/>
              </a:spcBef>
              <a:buFont typeface="Arial" pitchFamily="34" charset="0"/>
              <a:buChar char="→"/>
              <a:tabLst>
                <a:tab pos="179388" algn="l"/>
              </a:tabLst>
            </a:pPr>
            <a:r>
              <a:rPr lang="zh-CN" b="0" u="none">
                <a:solidFill>
                  <a:schemeClr val="tx1"/>
                </a:solidFill>
              </a:rPr>
              <a:t>街头访问：</a:t>
            </a:r>
            <a:r>
              <a:rPr lang="zh-CN" u="none">
                <a:solidFill>
                  <a:srgbClr val="CC3300"/>
                </a:solidFill>
              </a:rPr>
              <a:t>配额抽样</a:t>
            </a:r>
            <a:r>
              <a:rPr lang="zh-CN" b="0" u="none">
                <a:solidFill>
                  <a:schemeClr val="tx1"/>
                </a:solidFill>
              </a:rPr>
              <a:t>，但不具备理论上的抽样条件</a:t>
            </a:r>
          </a:p>
          <a:p>
            <a:pPr marL="676275" lvl="2" indent="-220663">
              <a:lnSpc>
                <a:spcPct val="120000"/>
              </a:lnSpc>
              <a:spcBef>
                <a:spcPct val="20000"/>
              </a:spcBef>
              <a:buFont typeface="Arial" pitchFamily="34" charset="0"/>
              <a:buChar char="→"/>
              <a:tabLst>
                <a:tab pos="179388" algn="l"/>
              </a:tabLst>
            </a:pPr>
            <a:r>
              <a:rPr lang="zh-CN" b="0" u="none">
                <a:solidFill>
                  <a:schemeClr val="tx1"/>
                </a:solidFill>
              </a:rPr>
              <a:t>预约面访：视具体情况而定，关键是是否取得比较完整的抽样框</a:t>
            </a:r>
          </a:p>
        </p:txBody>
      </p:sp>
      <p:sp>
        <p:nvSpPr>
          <p:cNvPr id="26629" name="Text Box 5"/>
          <p:cNvSpPr txBox="1">
            <a:spLocks noChangeArrowheads="1"/>
          </p:cNvSpPr>
          <p:nvPr/>
        </p:nvSpPr>
        <p:spPr bwMode="auto">
          <a:xfrm>
            <a:off x="1116013" y="6483350"/>
            <a:ext cx="6551612" cy="3302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sz="1400" u="none"/>
              <a:t>备注：对于抽样统计学原理，有兴趣的可以TinaFu联系，在此不做详述</a:t>
            </a:r>
            <a:r>
              <a:rPr lang="zh-CN" b="0" u="none"/>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 calcmode="lin" valueType="num">
                                      <p:cBhvr additive="base">
                                        <p:cTn id="7" dur="500" fill="hold"/>
                                        <p:tgtEl>
                                          <p:spTgt spid="26627">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6627">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 calcmode="lin" valueType="num">
                                      <p:cBhvr additive="base">
                                        <p:cTn id="17" dur="500" fill="hold"/>
                                        <p:tgtEl>
                                          <p:spTgt spid="2662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66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6627">
                                            <p:txEl>
                                              <p:pRg st="3" end="3"/>
                                            </p:txEl>
                                          </p:spTgt>
                                        </p:tgtEl>
                                        <p:attrNameLst>
                                          <p:attrName>style.visibility</p:attrName>
                                        </p:attrNameLst>
                                      </p:cBhvr>
                                      <p:to>
                                        <p:strVal val="visible"/>
                                      </p:to>
                                    </p:set>
                                    <p:anim calcmode="lin" valueType="num">
                                      <p:cBhvr additive="base">
                                        <p:cTn id="21" dur="500" fill="hold"/>
                                        <p:tgtEl>
                                          <p:spTgt spid="2662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66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 calcmode="lin" valueType="num">
                                      <p:cBhvr additive="base">
                                        <p:cTn id="25" dur="500" fill="hold"/>
                                        <p:tgtEl>
                                          <p:spTgt spid="2662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662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6627">
                                            <p:txEl>
                                              <p:pRg st="5" end="5"/>
                                            </p:txEl>
                                          </p:spTgt>
                                        </p:tgtEl>
                                        <p:attrNameLst>
                                          <p:attrName>style.visibility</p:attrName>
                                        </p:attrNameLst>
                                      </p:cBhvr>
                                      <p:to>
                                        <p:strVal val="visible"/>
                                      </p:to>
                                    </p:set>
                                    <p:anim calcmode="lin" valueType="num">
                                      <p:cBhvr additive="base">
                                        <p:cTn id="29" dur="500" fill="hold"/>
                                        <p:tgtEl>
                                          <p:spTgt spid="2662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662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 calcmode="lin" valueType="num">
                                      <p:cBhvr additive="base">
                                        <p:cTn id="33" dur="500" fill="hold"/>
                                        <p:tgtEl>
                                          <p:spTgt spid="2662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66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6628">
                                            <p:bg/>
                                          </p:spTgt>
                                        </p:tgtEl>
                                        <p:attrNameLst>
                                          <p:attrName>style.visibility</p:attrName>
                                        </p:attrNameLst>
                                      </p:cBhvr>
                                      <p:to>
                                        <p:strVal val="visible"/>
                                      </p:to>
                                    </p:set>
                                    <p:anim calcmode="lin" valueType="num">
                                      <p:cBhvr additive="base">
                                        <p:cTn id="39" dur="500" fill="hold"/>
                                        <p:tgtEl>
                                          <p:spTgt spid="26628">
                                            <p:bg/>
                                          </p:spTgt>
                                        </p:tgtEl>
                                        <p:attrNameLst>
                                          <p:attrName>ppt_x</p:attrName>
                                        </p:attrNameLst>
                                      </p:cBhvr>
                                      <p:tavLst>
                                        <p:tav tm="0">
                                          <p:val>
                                            <p:strVal val="1+#ppt_w/2"/>
                                          </p:val>
                                        </p:tav>
                                        <p:tav tm="100000">
                                          <p:val>
                                            <p:strVal val="#ppt_x"/>
                                          </p:val>
                                        </p:tav>
                                      </p:tavLst>
                                    </p:anim>
                                    <p:anim calcmode="lin" valueType="num">
                                      <p:cBhvr additive="base">
                                        <p:cTn id="40" dur="500" fill="hold"/>
                                        <p:tgtEl>
                                          <p:spTgt spid="26628">
                                            <p:bg/>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6628">
                                            <p:txEl>
                                              <p:pRg st="0" end="0"/>
                                            </p:txEl>
                                          </p:spTgt>
                                        </p:tgtEl>
                                        <p:attrNameLst>
                                          <p:attrName>style.visibility</p:attrName>
                                        </p:attrNameLst>
                                      </p:cBhvr>
                                      <p:to>
                                        <p:strVal val="visible"/>
                                      </p:to>
                                    </p:set>
                                    <p:anim calcmode="lin" valueType="num">
                                      <p:cBhvr additive="base">
                                        <p:cTn id="45" dur="500" fill="hold"/>
                                        <p:tgtEl>
                                          <p:spTgt spid="26628">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6628">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6628">
                                            <p:txEl>
                                              <p:pRg st="2" end="2"/>
                                            </p:txEl>
                                          </p:spTgt>
                                        </p:tgtEl>
                                        <p:attrNameLst>
                                          <p:attrName>style.visibility</p:attrName>
                                        </p:attrNameLst>
                                      </p:cBhvr>
                                      <p:to>
                                        <p:strVal val="visible"/>
                                      </p:to>
                                    </p:set>
                                    <p:anim calcmode="lin" valueType="num">
                                      <p:cBhvr additive="base">
                                        <p:cTn id="49" dur="500" fill="hold"/>
                                        <p:tgtEl>
                                          <p:spTgt spid="26628">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6628">
                                            <p:txEl>
                                              <p:pRg st="2" end="2"/>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6628">
                                            <p:txEl>
                                              <p:pRg st="3" end="3"/>
                                            </p:txEl>
                                          </p:spTgt>
                                        </p:tgtEl>
                                        <p:attrNameLst>
                                          <p:attrName>style.visibility</p:attrName>
                                        </p:attrNameLst>
                                      </p:cBhvr>
                                      <p:to>
                                        <p:strVal val="visible"/>
                                      </p:to>
                                    </p:set>
                                    <p:anim calcmode="lin" valueType="num">
                                      <p:cBhvr additive="base">
                                        <p:cTn id="53" dur="500" fill="hold"/>
                                        <p:tgtEl>
                                          <p:spTgt spid="26628">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6628">
                                            <p:txEl>
                                              <p:pRg st="3" end="3"/>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6628">
                                            <p:txEl>
                                              <p:pRg st="4" end="4"/>
                                            </p:txEl>
                                          </p:spTgt>
                                        </p:tgtEl>
                                        <p:attrNameLst>
                                          <p:attrName>style.visibility</p:attrName>
                                        </p:attrNameLst>
                                      </p:cBhvr>
                                      <p:to>
                                        <p:strVal val="visible"/>
                                      </p:to>
                                    </p:set>
                                    <p:anim calcmode="lin" valueType="num">
                                      <p:cBhvr additive="base">
                                        <p:cTn id="57" dur="500" fill="hold"/>
                                        <p:tgtEl>
                                          <p:spTgt spid="26628">
                                            <p:txEl>
                                              <p:pRg st="4" end="4"/>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6628">
                                            <p:txEl>
                                              <p:pRg st="4" end="4"/>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6628">
                                            <p:txEl>
                                              <p:pRg st="5" end="5"/>
                                            </p:txEl>
                                          </p:spTgt>
                                        </p:tgtEl>
                                        <p:attrNameLst>
                                          <p:attrName>style.visibility</p:attrName>
                                        </p:attrNameLst>
                                      </p:cBhvr>
                                      <p:to>
                                        <p:strVal val="visible"/>
                                      </p:to>
                                    </p:set>
                                    <p:anim calcmode="lin" valueType="num">
                                      <p:cBhvr additive="base">
                                        <p:cTn id="61" dur="500" fill="hold"/>
                                        <p:tgtEl>
                                          <p:spTgt spid="26628">
                                            <p:txEl>
                                              <p:pRg st="5" end="5"/>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628">
                                            <p:txEl>
                                              <p:pRg st="5" end="5"/>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6628">
                                            <p:txEl>
                                              <p:pRg st="6" end="6"/>
                                            </p:txEl>
                                          </p:spTgt>
                                        </p:tgtEl>
                                        <p:attrNameLst>
                                          <p:attrName>style.visibility</p:attrName>
                                        </p:attrNameLst>
                                      </p:cBhvr>
                                      <p:to>
                                        <p:strVal val="visible"/>
                                      </p:to>
                                    </p:set>
                                    <p:anim calcmode="lin" valueType="num">
                                      <p:cBhvr additive="base">
                                        <p:cTn id="65" dur="500" fill="hold"/>
                                        <p:tgtEl>
                                          <p:spTgt spid="26628">
                                            <p:txEl>
                                              <p:pRg st="6" end="6"/>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26628">
                                            <p:txEl>
                                              <p:pRg st="6" end="6"/>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6628">
                                            <p:txEl>
                                              <p:pRg st="7" end="7"/>
                                            </p:txEl>
                                          </p:spTgt>
                                        </p:tgtEl>
                                        <p:attrNameLst>
                                          <p:attrName>style.visibility</p:attrName>
                                        </p:attrNameLst>
                                      </p:cBhvr>
                                      <p:to>
                                        <p:strVal val="visible"/>
                                      </p:to>
                                    </p:set>
                                    <p:anim calcmode="lin" valueType="num">
                                      <p:cBhvr additive="base">
                                        <p:cTn id="69" dur="500" fill="hold"/>
                                        <p:tgtEl>
                                          <p:spTgt spid="26628">
                                            <p:txEl>
                                              <p:pRg st="7" end="7"/>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6628">
                                            <p:txEl>
                                              <p:pRg st="7" end="7"/>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6628">
                                            <p:txEl>
                                              <p:pRg st="8" end="8"/>
                                            </p:txEl>
                                          </p:spTgt>
                                        </p:tgtEl>
                                        <p:attrNameLst>
                                          <p:attrName>style.visibility</p:attrName>
                                        </p:attrNameLst>
                                      </p:cBhvr>
                                      <p:to>
                                        <p:strVal val="visible"/>
                                      </p:to>
                                    </p:set>
                                    <p:anim calcmode="lin" valueType="num">
                                      <p:cBhvr additive="base">
                                        <p:cTn id="73" dur="500" fill="hold"/>
                                        <p:tgtEl>
                                          <p:spTgt spid="26628">
                                            <p:txEl>
                                              <p:pRg st="8" end="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66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nimBg="1" autoUpdateAnimBg="0"/>
      <p:bldP spid="26628" grpId="0" build="p"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t>抽样基本原则（</a:t>
            </a:r>
            <a:r>
              <a:rPr lang="zh-CN" altLang="zh-CN"/>
              <a:t>2 </a:t>
            </a:r>
            <a:r>
              <a:rPr lang="zh-CN"/>
              <a:t>）</a:t>
            </a:r>
          </a:p>
        </p:txBody>
      </p:sp>
      <p:sp>
        <p:nvSpPr>
          <p:cNvPr id="27651" name="Rectangle 3"/>
          <p:cNvSpPr>
            <a:spLocks noGrp="1" noChangeArrowheads="1"/>
          </p:cNvSpPr>
          <p:nvPr>
            <p:ph type="body" idx="1"/>
          </p:nvPr>
        </p:nvSpPr>
        <p:spPr bwMode="auto">
          <a:xfrm>
            <a:off x="971550" y="1127125"/>
            <a:ext cx="7391400" cy="5110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Char char="Ø"/>
            </a:pPr>
            <a:r>
              <a:rPr lang="zh-CN" altLang="en-US" u="sng">
                <a:latin typeface="宋体" pitchFamily="2" charset="-122"/>
              </a:rPr>
              <a:t> 样本量的选取</a:t>
            </a:r>
            <a:r>
              <a:rPr lang="zh-CN" altLang="en-US">
                <a:latin typeface="宋体" pitchFamily="2" charset="-122"/>
              </a:rPr>
              <a:t>：</a:t>
            </a:r>
          </a:p>
          <a:p>
            <a:pPr lvl="1">
              <a:lnSpc>
                <a:spcPct val="90000"/>
              </a:lnSpc>
              <a:buFont typeface="Wingdings" pitchFamily="2" charset="2"/>
              <a:buChar char="ü"/>
            </a:pPr>
            <a:r>
              <a:rPr lang="zh-CN" altLang="en-US" sz="1800" b="0">
                <a:latin typeface="宋体" pitchFamily="2" charset="-122"/>
              </a:rPr>
              <a:t>从理论上讲，样本数越大，抽样误差越小，结果的代表性越好。</a:t>
            </a:r>
          </a:p>
          <a:p>
            <a:pPr lvl="1">
              <a:lnSpc>
                <a:spcPct val="90000"/>
              </a:lnSpc>
              <a:buFont typeface="Wingdings" pitchFamily="2" charset="2"/>
              <a:buChar char="ü"/>
            </a:pPr>
            <a:r>
              <a:rPr lang="zh-CN" altLang="en-US" sz="1800" b="0">
                <a:latin typeface="宋体" pitchFamily="2" charset="-122"/>
              </a:rPr>
              <a:t>但是，同时考虑费用和时间因素，大样本量不一定是最有效率的办法。</a:t>
            </a:r>
          </a:p>
          <a:p>
            <a:pPr lvl="1">
              <a:lnSpc>
                <a:spcPct val="90000"/>
              </a:lnSpc>
              <a:buFont typeface="Wingdings" pitchFamily="2" charset="2"/>
              <a:buChar char="ü"/>
            </a:pPr>
            <a:r>
              <a:rPr lang="zh-CN" altLang="en-US" sz="1800" b="0">
                <a:latin typeface="宋体" pitchFamily="2" charset="-122"/>
              </a:rPr>
              <a:t>在随机抽样条件下，不同样本规模的抽样误差如下</a:t>
            </a:r>
            <a:r>
              <a:rPr lang="zh-CN" altLang="en-US" sz="1800" b="0"/>
              <a:t>：</a:t>
            </a:r>
            <a:r>
              <a:rPr lang="zh-CN" altLang="en-US"/>
              <a:t> </a:t>
            </a:r>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pPr>
            <a:endParaRPr lang="zh-CN" altLang="en-US"/>
          </a:p>
          <a:p>
            <a:pPr lvl="1">
              <a:lnSpc>
                <a:spcPct val="90000"/>
              </a:lnSpc>
              <a:buFontTx/>
              <a:buNone/>
            </a:pPr>
            <a:r>
              <a:rPr lang="zh-CN" altLang="en-US"/>
              <a:t>  </a:t>
            </a:r>
          </a:p>
        </p:txBody>
      </p:sp>
      <p:grpSp>
        <p:nvGrpSpPr>
          <p:cNvPr id="27652" name="Group 4"/>
          <p:cNvGrpSpPr>
            <a:grpSpLocks/>
          </p:cNvGrpSpPr>
          <p:nvPr/>
        </p:nvGrpSpPr>
        <p:grpSpPr bwMode="auto">
          <a:xfrm>
            <a:off x="1619250" y="2925763"/>
            <a:ext cx="6096000" cy="3035300"/>
            <a:chOff x="0" y="0"/>
            <a:chExt cx="2334" cy="2418"/>
          </a:xfrm>
        </p:grpSpPr>
        <p:grpSp>
          <p:nvGrpSpPr>
            <p:cNvPr id="27653" name="Group 5"/>
            <p:cNvGrpSpPr>
              <a:grpSpLocks/>
            </p:cNvGrpSpPr>
            <p:nvPr/>
          </p:nvGrpSpPr>
          <p:grpSpPr bwMode="auto">
            <a:xfrm>
              <a:off x="0" y="0"/>
              <a:ext cx="486" cy="403"/>
              <a:chOff x="0" y="0"/>
              <a:chExt cx="486" cy="403"/>
            </a:xfrm>
          </p:grpSpPr>
          <p:sp>
            <p:nvSpPr>
              <p:cNvPr id="27654" name="Rectangle 6"/>
              <p:cNvSpPr>
                <a:spLocks noChangeArrowheads="1"/>
              </p:cNvSpPr>
              <p:nvPr/>
            </p:nvSpPr>
            <p:spPr bwMode="auto">
              <a:xfrm>
                <a:off x="12" y="0"/>
                <a:ext cx="46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        </a:t>
                </a:r>
                <a:r>
                  <a:rPr lang="zh-CN" sz="1400" b="0" u="none">
                    <a:latin typeface="Arial" pitchFamily="34" charset="0"/>
                  </a:rPr>
                  <a:t>置信度</a:t>
                </a:r>
                <a:endParaRPr lang="zh-CN" sz="1400" b="0" u="none">
                  <a:solidFill>
                    <a:schemeClr val="tx1"/>
                  </a:solidFill>
                  <a:latin typeface="Arial" pitchFamily="34" charset="0"/>
                </a:endParaRPr>
              </a:p>
              <a:p>
                <a:pPr eaLnBrk="0" hangingPunct="0"/>
                <a:r>
                  <a:rPr lang="zh-CN" sz="1400" b="0" u="none">
                    <a:solidFill>
                      <a:schemeClr val="tx1"/>
                    </a:solidFill>
                    <a:latin typeface="Arial" pitchFamily="34" charset="0"/>
                  </a:rPr>
                  <a:t>样本量</a:t>
                </a:r>
              </a:p>
            </p:txBody>
          </p:sp>
          <p:sp>
            <p:nvSpPr>
              <p:cNvPr id="27655" name="Rectangle 7"/>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56" name="Group 8"/>
            <p:cNvGrpSpPr>
              <a:grpSpLocks/>
            </p:cNvGrpSpPr>
            <p:nvPr/>
          </p:nvGrpSpPr>
          <p:grpSpPr bwMode="auto">
            <a:xfrm>
              <a:off x="486" y="0"/>
              <a:ext cx="480" cy="403"/>
              <a:chOff x="0" y="0"/>
              <a:chExt cx="480" cy="403"/>
            </a:xfrm>
          </p:grpSpPr>
          <p:sp>
            <p:nvSpPr>
              <p:cNvPr id="27657" name="Rectangle 9"/>
              <p:cNvSpPr>
                <a:spLocks noChangeArrowheads="1"/>
              </p:cNvSpPr>
              <p:nvPr/>
            </p:nvSpPr>
            <p:spPr bwMode="auto">
              <a:xfrm>
                <a:off x="0" y="0"/>
                <a:ext cx="480"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58" name="Group 10"/>
              <p:cNvGrpSpPr>
                <a:grpSpLocks/>
              </p:cNvGrpSpPr>
              <p:nvPr/>
            </p:nvGrpSpPr>
            <p:grpSpPr bwMode="auto">
              <a:xfrm>
                <a:off x="0" y="0"/>
                <a:ext cx="480" cy="403"/>
                <a:chOff x="0" y="0"/>
                <a:chExt cx="480" cy="403"/>
              </a:xfrm>
            </p:grpSpPr>
            <p:sp>
              <p:nvSpPr>
                <p:cNvPr id="27659" name="Rectangle 11"/>
                <p:cNvSpPr>
                  <a:spLocks noChangeArrowheads="1"/>
                </p:cNvSpPr>
                <p:nvPr/>
              </p:nvSpPr>
              <p:spPr bwMode="auto">
                <a:xfrm>
                  <a:off x="12" y="0"/>
                  <a:ext cx="45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80%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60" name="Rectangle 12"/>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61" name="Group 13"/>
            <p:cNvGrpSpPr>
              <a:grpSpLocks/>
            </p:cNvGrpSpPr>
            <p:nvPr/>
          </p:nvGrpSpPr>
          <p:grpSpPr bwMode="auto">
            <a:xfrm>
              <a:off x="966" y="0"/>
              <a:ext cx="456" cy="403"/>
              <a:chOff x="0" y="0"/>
              <a:chExt cx="456" cy="403"/>
            </a:xfrm>
          </p:grpSpPr>
          <p:sp>
            <p:nvSpPr>
              <p:cNvPr id="27662" name="Rectangle 14"/>
              <p:cNvSpPr>
                <a:spLocks noChangeArrowheads="1"/>
              </p:cNvSpPr>
              <p:nvPr/>
            </p:nvSpPr>
            <p:spPr bwMode="auto">
              <a:xfrm>
                <a:off x="0" y="0"/>
                <a:ext cx="45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63" name="Group 15"/>
              <p:cNvGrpSpPr>
                <a:grpSpLocks/>
              </p:cNvGrpSpPr>
              <p:nvPr/>
            </p:nvGrpSpPr>
            <p:grpSpPr bwMode="auto">
              <a:xfrm>
                <a:off x="0" y="0"/>
                <a:ext cx="456" cy="403"/>
                <a:chOff x="0" y="0"/>
                <a:chExt cx="456" cy="403"/>
              </a:xfrm>
            </p:grpSpPr>
            <p:sp>
              <p:nvSpPr>
                <p:cNvPr id="27664" name="Rectangle 16"/>
                <p:cNvSpPr>
                  <a:spLocks noChangeArrowheads="1"/>
                </p:cNvSpPr>
                <p:nvPr/>
              </p:nvSpPr>
              <p:spPr bwMode="auto">
                <a:xfrm>
                  <a:off x="12" y="0"/>
                  <a:ext cx="43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90%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65" name="Rectangle 17"/>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66" name="Group 18"/>
            <p:cNvGrpSpPr>
              <a:grpSpLocks/>
            </p:cNvGrpSpPr>
            <p:nvPr/>
          </p:nvGrpSpPr>
          <p:grpSpPr bwMode="auto">
            <a:xfrm>
              <a:off x="1422" y="0"/>
              <a:ext cx="456" cy="403"/>
              <a:chOff x="0" y="0"/>
              <a:chExt cx="456" cy="403"/>
            </a:xfrm>
          </p:grpSpPr>
          <p:sp>
            <p:nvSpPr>
              <p:cNvPr id="27667" name="Rectangle 19"/>
              <p:cNvSpPr>
                <a:spLocks noChangeArrowheads="1"/>
              </p:cNvSpPr>
              <p:nvPr/>
            </p:nvSpPr>
            <p:spPr bwMode="auto">
              <a:xfrm>
                <a:off x="0" y="0"/>
                <a:ext cx="45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68" name="Group 20"/>
              <p:cNvGrpSpPr>
                <a:grpSpLocks/>
              </p:cNvGrpSpPr>
              <p:nvPr/>
            </p:nvGrpSpPr>
            <p:grpSpPr bwMode="auto">
              <a:xfrm>
                <a:off x="0" y="0"/>
                <a:ext cx="456" cy="403"/>
                <a:chOff x="0" y="0"/>
                <a:chExt cx="456" cy="403"/>
              </a:xfrm>
            </p:grpSpPr>
            <p:sp>
              <p:nvSpPr>
                <p:cNvPr id="27669" name="Rectangle 21"/>
                <p:cNvSpPr>
                  <a:spLocks noChangeArrowheads="1"/>
                </p:cNvSpPr>
                <p:nvPr/>
              </p:nvSpPr>
              <p:spPr bwMode="auto">
                <a:xfrm>
                  <a:off x="12" y="0"/>
                  <a:ext cx="43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95%</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70" name="Rectangle 22"/>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71" name="Group 23"/>
            <p:cNvGrpSpPr>
              <a:grpSpLocks/>
            </p:cNvGrpSpPr>
            <p:nvPr/>
          </p:nvGrpSpPr>
          <p:grpSpPr bwMode="auto">
            <a:xfrm>
              <a:off x="1878" y="0"/>
              <a:ext cx="456" cy="403"/>
              <a:chOff x="0" y="0"/>
              <a:chExt cx="456" cy="403"/>
            </a:xfrm>
          </p:grpSpPr>
          <p:sp>
            <p:nvSpPr>
              <p:cNvPr id="27672" name="Rectangle 24"/>
              <p:cNvSpPr>
                <a:spLocks noChangeArrowheads="1"/>
              </p:cNvSpPr>
              <p:nvPr/>
            </p:nvSpPr>
            <p:spPr bwMode="auto">
              <a:xfrm>
                <a:off x="0" y="0"/>
                <a:ext cx="45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73" name="Group 25"/>
              <p:cNvGrpSpPr>
                <a:grpSpLocks/>
              </p:cNvGrpSpPr>
              <p:nvPr/>
            </p:nvGrpSpPr>
            <p:grpSpPr bwMode="auto">
              <a:xfrm>
                <a:off x="0" y="0"/>
                <a:ext cx="456" cy="403"/>
                <a:chOff x="0" y="0"/>
                <a:chExt cx="456" cy="403"/>
              </a:xfrm>
            </p:grpSpPr>
            <p:sp>
              <p:nvSpPr>
                <p:cNvPr id="27674" name="Rectangle 26"/>
                <p:cNvSpPr>
                  <a:spLocks noChangeArrowheads="1"/>
                </p:cNvSpPr>
                <p:nvPr/>
              </p:nvSpPr>
              <p:spPr bwMode="auto">
                <a:xfrm>
                  <a:off x="12" y="0"/>
                  <a:ext cx="43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99%</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75" name="Rectangle 27"/>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76" name="Group 28"/>
            <p:cNvGrpSpPr>
              <a:grpSpLocks/>
            </p:cNvGrpSpPr>
            <p:nvPr/>
          </p:nvGrpSpPr>
          <p:grpSpPr bwMode="auto">
            <a:xfrm>
              <a:off x="0" y="403"/>
              <a:ext cx="486" cy="403"/>
              <a:chOff x="0" y="0"/>
              <a:chExt cx="486" cy="403"/>
            </a:xfrm>
          </p:grpSpPr>
          <p:sp>
            <p:nvSpPr>
              <p:cNvPr id="27677" name="Rectangle 29"/>
              <p:cNvSpPr>
                <a:spLocks noChangeArrowheads="1"/>
              </p:cNvSpPr>
              <p:nvPr/>
            </p:nvSpPr>
            <p:spPr bwMode="auto">
              <a:xfrm>
                <a:off x="0" y="0"/>
                <a:ext cx="48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78" name="Group 30"/>
              <p:cNvGrpSpPr>
                <a:grpSpLocks/>
              </p:cNvGrpSpPr>
              <p:nvPr/>
            </p:nvGrpSpPr>
            <p:grpSpPr bwMode="auto">
              <a:xfrm>
                <a:off x="0" y="0"/>
                <a:ext cx="486" cy="403"/>
                <a:chOff x="0" y="0"/>
                <a:chExt cx="486" cy="403"/>
              </a:xfrm>
            </p:grpSpPr>
            <p:sp>
              <p:nvSpPr>
                <p:cNvPr id="27679" name="Rectangle 31"/>
                <p:cNvSpPr>
                  <a:spLocks noChangeArrowheads="1"/>
                </p:cNvSpPr>
                <p:nvPr/>
              </p:nvSpPr>
              <p:spPr bwMode="auto">
                <a:xfrm>
                  <a:off x="12" y="0"/>
                  <a:ext cx="46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150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80" name="Rectangle 32"/>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81" name="Group 33"/>
            <p:cNvGrpSpPr>
              <a:grpSpLocks/>
            </p:cNvGrpSpPr>
            <p:nvPr/>
          </p:nvGrpSpPr>
          <p:grpSpPr bwMode="auto">
            <a:xfrm>
              <a:off x="486" y="403"/>
              <a:ext cx="480" cy="403"/>
              <a:chOff x="0" y="0"/>
              <a:chExt cx="480" cy="403"/>
            </a:xfrm>
          </p:grpSpPr>
          <p:sp>
            <p:nvSpPr>
              <p:cNvPr id="27682" name="Rectangle 34"/>
              <p:cNvSpPr>
                <a:spLocks noChangeArrowheads="1"/>
              </p:cNvSpPr>
              <p:nvPr/>
            </p:nvSpPr>
            <p:spPr bwMode="auto">
              <a:xfrm>
                <a:off x="12" y="0"/>
                <a:ext cx="456"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5.23%</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83" name="Rectangle 35"/>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84" name="Group 36"/>
            <p:cNvGrpSpPr>
              <a:grpSpLocks/>
            </p:cNvGrpSpPr>
            <p:nvPr/>
          </p:nvGrpSpPr>
          <p:grpSpPr bwMode="auto">
            <a:xfrm>
              <a:off x="966" y="403"/>
              <a:ext cx="456" cy="403"/>
              <a:chOff x="0" y="0"/>
              <a:chExt cx="456" cy="403"/>
            </a:xfrm>
          </p:grpSpPr>
          <p:sp>
            <p:nvSpPr>
              <p:cNvPr id="27685" name="Rectangle 37"/>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6.72%</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86" name="Rectangle 38"/>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87" name="Group 39"/>
            <p:cNvGrpSpPr>
              <a:grpSpLocks/>
            </p:cNvGrpSpPr>
            <p:nvPr/>
          </p:nvGrpSpPr>
          <p:grpSpPr bwMode="auto">
            <a:xfrm>
              <a:off x="1422" y="403"/>
              <a:ext cx="456" cy="403"/>
              <a:chOff x="0" y="0"/>
              <a:chExt cx="456" cy="403"/>
            </a:xfrm>
          </p:grpSpPr>
          <p:sp>
            <p:nvSpPr>
              <p:cNvPr id="27688" name="Rectangle 40"/>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8.00%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89" name="Rectangle 41"/>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90" name="Group 42"/>
            <p:cNvGrpSpPr>
              <a:grpSpLocks/>
            </p:cNvGrpSpPr>
            <p:nvPr/>
          </p:nvGrpSpPr>
          <p:grpSpPr bwMode="auto">
            <a:xfrm>
              <a:off x="1878" y="403"/>
              <a:ext cx="456" cy="403"/>
              <a:chOff x="0" y="0"/>
              <a:chExt cx="456" cy="403"/>
            </a:xfrm>
          </p:grpSpPr>
          <p:sp>
            <p:nvSpPr>
              <p:cNvPr id="27691" name="Rectangle 43"/>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10.52%</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692" name="Rectangle 44"/>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693" name="Group 45"/>
            <p:cNvGrpSpPr>
              <a:grpSpLocks/>
            </p:cNvGrpSpPr>
            <p:nvPr/>
          </p:nvGrpSpPr>
          <p:grpSpPr bwMode="auto">
            <a:xfrm>
              <a:off x="0" y="806"/>
              <a:ext cx="486" cy="403"/>
              <a:chOff x="0" y="0"/>
              <a:chExt cx="486" cy="403"/>
            </a:xfrm>
          </p:grpSpPr>
          <p:sp>
            <p:nvSpPr>
              <p:cNvPr id="27694" name="Rectangle 46"/>
              <p:cNvSpPr>
                <a:spLocks noChangeArrowheads="1"/>
              </p:cNvSpPr>
              <p:nvPr/>
            </p:nvSpPr>
            <p:spPr bwMode="auto">
              <a:xfrm>
                <a:off x="0" y="0"/>
                <a:ext cx="48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695" name="Group 47"/>
              <p:cNvGrpSpPr>
                <a:grpSpLocks/>
              </p:cNvGrpSpPr>
              <p:nvPr/>
            </p:nvGrpSpPr>
            <p:grpSpPr bwMode="auto">
              <a:xfrm>
                <a:off x="0" y="0"/>
                <a:ext cx="486" cy="403"/>
                <a:chOff x="0" y="0"/>
                <a:chExt cx="486" cy="403"/>
              </a:xfrm>
            </p:grpSpPr>
            <p:sp>
              <p:nvSpPr>
                <p:cNvPr id="27696" name="Rectangle 48"/>
                <p:cNvSpPr>
                  <a:spLocks noChangeArrowheads="1"/>
                </p:cNvSpPr>
                <p:nvPr/>
              </p:nvSpPr>
              <p:spPr bwMode="auto">
                <a:xfrm>
                  <a:off x="12" y="0"/>
                  <a:ext cx="46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a:latin typeface="Arial" pitchFamily="34" charset="0"/>
                    </a:rPr>
                    <a:t>200</a:t>
                  </a:r>
                </a:p>
                <a:p>
                  <a:pPr algn="ctr" eaLnBrk="0" hangingPunct="0"/>
                  <a:endParaRPr lang="zh-CN" sz="1800" b="0" u="none">
                    <a:solidFill>
                      <a:schemeClr val="tx1"/>
                    </a:solidFill>
                    <a:latin typeface="Arial" pitchFamily="34" charset="0"/>
                  </a:endParaRPr>
                </a:p>
              </p:txBody>
            </p:sp>
            <p:sp>
              <p:nvSpPr>
                <p:cNvPr id="27697" name="Rectangle 49"/>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698" name="Group 50"/>
            <p:cNvGrpSpPr>
              <a:grpSpLocks/>
            </p:cNvGrpSpPr>
            <p:nvPr/>
          </p:nvGrpSpPr>
          <p:grpSpPr bwMode="auto">
            <a:xfrm>
              <a:off x="486" y="806"/>
              <a:ext cx="480" cy="403"/>
              <a:chOff x="0" y="0"/>
              <a:chExt cx="480" cy="403"/>
            </a:xfrm>
          </p:grpSpPr>
          <p:sp>
            <p:nvSpPr>
              <p:cNvPr id="27699" name="Rectangle 51"/>
              <p:cNvSpPr>
                <a:spLocks noChangeArrowheads="1"/>
              </p:cNvSpPr>
              <p:nvPr/>
            </p:nvSpPr>
            <p:spPr bwMode="auto">
              <a:xfrm>
                <a:off x="12" y="0"/>
                <a:ext cx="456"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4.53%</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00" name="Rectangle 52"/>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01" name="Group 53"/>
            <p:cNvGrpSpPr>
              <a:grpSpLocks/>
            </p:cNvGrpSpPr>
            <p:nvPr/>
          </p:nvGrpSpPr>
          <p:grpSpPr bwMode="auto">
            <a:xfrm>
              <a:off x="966" y="806"/>
              <a:ext cx="456" cy="403"/>
              <a:chOff x="0" y="0"/>
              <a:chExt cx="456" cy="403"/>
            </a:xfrm>
          </p:grpSpPr>
          <p:sp>
            <p:nvSpPr>
              <p:cNvPr id="27702" name="Rectangle 54"/>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5.82%</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03" name="Rectangle 55"/>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04" name="Group 56"/>
            <p:cNvGrpSpPr>
              <a:grpSpLocks/>
            </p:cNvGrpSpPr>
            <p:nvPr/>
          </p:nvGrpSpPr>
          <p:grpSpPr bwMode="auto">
            <a:xfrm>
              <a:off x="1422" y="806"/>
              <a:ext cx="456" cy="403"/>
              <a:chOff x="0" y="0"/>
              <a:chExt cx="456" cy="403"/>
            </a:xfrm>
          </p:grpSpPr>
          <p:sp>
            <p:nvSpPr>
              <p:cNvPr id="27705" name="Rectangle 57"/>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6.93%</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06" name="Rectangle 58"/>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07" name="Group 59"/>
            <p:cNvGrpSpPr>
              <a:grpSpLocks/>
            </p:cNvGrpSpPr>
            <p:nvPr/>
          </p:nvGrpSpPr>
          <p:grpSpPr bwMode="auto">
            <a:xfrm>
              <a:off x="1878" y="806"/>
              <a:ext cx="456" cy="403"/>
              <a:chOff x="0" y="0"/>
              <a:chExt cx="456" cy="403"/>
            </a:xfrm>
          </p:grpSpPr>
          <p:sp>
            <p:nvSpPr>
              <p:cNvPr id="27708" name="Rectangle 60"/>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9.11%</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09" name="Rectangle 61"/>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10" name="Group 62"/>
            <p:cNvGrpSpPr>
              <a:grpSpLocks/>
            </p:cNvGrpSpPr>
            <p:nvPr/>
          </p:nvGrpSpPr>
          <p:grpSpPr bwMode="auto">
            <a:xfrm>
              <a:off x="0" y="1209"/>
              <a:ext cx="486" cy="403"/>
              <a:chOff x="0" y="0"/>
              <a:chExt cx="486" cy="403"/>
            </a:xfrm>
          </p:grpSpPr>
          <p:sp>
            <p:nvSpPr>
              <p:cNvPr id="27711" name="Rectangle 63"/>
              <p:cNvSpPr>
                <a:spLocks noChangeArrowheads="1"/>
              </p:cNvSpPr>
              <p:nvPr/>
            </p:nvSpPr>
            <p:spPr bwMode="auto">
              <a:xfrm>
                <a:off x="0" y="0"/>
                <a:ext cx="48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712" name="Group 64"/>
              <p:cNvGrpSpPr>
                <a:grpSpLocks/>
              </p:cNvGrpSpPr>
              <p:nvPr/>
            </p:nvGrpSpPr>
            <p:grpSpPr bwMode="auto">
              <a:xfrm>
                <a:off x="0" y="0"/>
                <a:ext cx="486" cy="403"/>
                <a:chOff x="0" y="0"/>
                <a:chExt cx="486" cy="403"/>
              </a:xfrm>
            </p:grpSpPr>
            <p:sp>
              <p:nvSpPr>
                <p:cNvPr id="27713" name="Rectangle 65"/>
                <p:cNvSpPr>
                  <a:spLocks noChangeArrowheads="1"/>
                </p:cNvSpPr>
                <p:nvPr/>
              </p:nvSpPr>
              <p:spPr bwMode="auto">
                <a:xfrm>
                  <a:off x="12" y="0"/>
                  <a:ext cx="46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250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14" name="Rectangle 66"/>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715" name="Group 67"/>
            <p:cNvGrpSpPr>
              <a:grpSpLocks/>
            </p:cNvGrpSpPr>
            <p:nvPr/>
          </p:nvGrpSpPr>
          <p:grpSpPr bwMode="auto">
            <a:xfrm>
              <a:off x="486" y="1209"/>
              <a:ext cx="480" cy="403"/>
              <a:chOff x="0" y="0"/>
              <a:chExt cx="480" cy="403"/>
            </a:xfrm>
          </p:grpSpPr>
          <p:sp>
            <p:nvSpPr>
              <p:cNvPr id="27716" name="Rectangle 68"/>
              <p:cNvSpPr>
                <a:spLocks noChangeArrowheads="1"/>
              </p:cNvSpPr>
              <p:nvPr/>
            </p:nvSpPr>
            <p:spPr bwMode="auto">
              <a:xfrm>
                <a:off x="12" y="0"/>
                <a:ext cx="456"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4.05%</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17" name="Rectangle 69"/>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18" name="Group 70"/>
            <p:cNvGrpSpPr>
              <a:grpSpLocks/>
            </p:cNvGrpSpPr>
            <p:nvPr/>
          </p:nvGrpSpPr>
          <p:grpSpPr bwMode="auto">
            <a:xfrm>
              <a:off x="966" y="1209"/>
              <a:ext cx="456" cy="403"/>
              <a:chOff x="0" y="0"/>
              <a:chExt cx="456" cy="403"/>
            </a:xfrm>
          </p:grpSpPr>
          <p:sp>
            <p:nvSpPr>
              <p:cNvPr id="27719" name="Rectangle 71"/>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5.20%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20" name="Rectangle 72"/>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21" name="Group 73"/>
            <p:cNvGrpSpPr>
              <a:grpSpLocks/>
            </p:cNvGrpSpPr>
            <p:nvPr/>
          </p:nvGrpSpPr>
          <p:grpSpPr bwMode="auto">
            <a:xfrm>
              <a:off x="1422" y="1209"/>
              <a:ext cx="456" cy="403"/>
              <a:chOff x="0" y="0"/>
              <a:chExt cx="456" cy="403"/>
            </a:xfrm>
          </p:grpSpPr>
          <p:sp>
            <p:nvSpPr>
              <p:cNvPr id="27722" name="Rectangle 74"/>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6.20%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23" name="Rectangle 75"/>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24" name="Group 76"/>
            <p:cNvGrpSpPr>
              <a:grpSpLocks/>
            </p:cNvGrpSpPr>
            <p:nvPr/>
          </p:nvGrpSpPr>
          <p:grpSpPr bwMode="auto">
            <a:xfrm>
              <a:off x="1878" y="1209"/>
              <a:ext cx="456" cy="403"/>
              <a:chOff x="0" y="0"/>
              <a:chExt cx="456" cy="403"/>
            </a:xfrm>
          </p:grpSpPr>
          <p:sp>
            <p:nvSpPr>
              <p:cNvPr id="27725" name="Rectangle 77"/>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8.15%</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26" name="Rectangle 78"/>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27" name="Group 79"/>
            <p:cNvGrpSpPr>
              <a:grpSpLocks/>
            </p:cNvGrpSpPr>
            <p:nvPr/>
          </p:nvGrpSpPr>
          <p:grpSpPr bwMode="auto">
            <a:xfrm>
              <a:off x="0" y="1612"/>
              <a:ext cx="486" cy="403"/>
              <a:chOff x="0" y="0"/>
              <a:chExt cx="486" cy="403"/>
            </a:xfrm>
          </p:grpSpPr>
          <p:sp>
            <p:nvSpPr>
              <p:cNvPr id="27728" name="Rectangle 80"/>
              <p:cNvSpPr>
                <a:spLocks noChangeArrowheads="1"/>
              </p:cNvSpPr>
              <p:nvPr/>
            </p:nvSpPr>
            <p:spPr bwMode="auto">
              <a:xfrm>
                <a:off x="0" y="0"/>
                <a:ext cx="48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729" name="Group 81"/>
              <p:cNvGrpSpPr>
                <a:grpSpLocks/>
              </p:cNvGrpSpPr>
              <p:nvPr/>
            </p:nvGrpSpPr>
            <p:grpSpPr bwMode="auto">
              <a:xfrm>
                <a:off x="0" y="0"/>
                <a:ext cx="486" cy="403"/>
                <a:chOff x="0" y="0"/>
                <a:chExt cx="486" cy="403"/>
              </a:xfrm>
            </p:grpSpPr>
            <p:sp>
              <p:nvSpPr>
                <p:cNvPr id="27730" name="Rectangle 82"/>
                <p:cNvSpPr>
                  <a:spLocks noChangeArrowheads="1"/>
                </p:cNvSpPr>
                <p:nvPr/>
              </p:nvSpPr>
              <p:spPr bwMode="auto">
                <a:xfrm>
                  <a:off x="12" y="0"/>
                  <a:ext cx="46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300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31" name="Rectangle 83"/>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732" name="Group 84"/>
            <p:cNvGrpSpPr>
              <a:grpSpLocks/>
            </p:cNvGrpSpPr>
            <p:nvPr/>
          </p:nvGrpSpPr>
          <p:grpSpPr bwMode="auto">
            <a:xfrm>
              <a:off x="486" y="1612"/>
              <a:ext cx="480" cy="403"/>
              <a:chOff x="0" y="0"/>
              <a:chExt cx="480" cy="403"/>
            </a:xfrm>
          </p:grpSpPr>
          <p:sp>
            <p:nvSpPr>
              <p:cNvPr id="27733" name="Rectangle 85"/>
              <p:cNvSpPr>
                <a:spLocks noChangeArrowheads="1"/>
              </p:cNvSpPr>
              <p:nvPr/>
            </p:nvSpPr>
            <p:spPr bwMode="auto">
              <a:xfrm>
                <a:off x="12" y="0"/>
                <a:ext cx="456"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3.70%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34" name="Rectangle 86"/>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35" name="Group 87"/>
            <p:cNvGrpSpPr>
              <a:grpSpLocks/>
            </p:cNvGrpSpPr>
            <p:nvPr/>
          </p:nvGrpSpPr>
          <p:grpSpPr bwMode="auto">
            <a:xfrm>
              <a:off x="966" y="1612"/>
              <a:ext cx="456" cy="403"/>
              <a:chOff x="0" y="0"/>
              <a:chExt cx="456" cy="403"/>
            </a:xfrm>
          </p:grpSpPr>
          <p:sp>
            <p:nvSpPr>
              <p:cNvPr id="27736" name="Rectangle 88"/>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4.75%</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37" name="Rectangle 89"/>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38" name="Group 90"/>
            <p:cNvGrpSpPr>
              <a:grpSpLocks/>
            </p:cNvGrpSpPr>
            <p:nvPr/>
          </p:nvGrpSpPr>
          <p:grpSpPr bwMode="auto">
            <a:xfrm>
              <a:off x="1422" y="1612"/>
              <a:ext cx="456" cy="403"/>
              <a:chOff x="0" y="0"/>
              <a:chExt cx="456" cy="403"/>
            </a:xfrm>
          </p:grpSpPr>
          <p:sp>
            <p:nvSpPr>
              <p:cNvPr id="27739" name="Rectangle 91"/>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5.66%</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40" name="Rectangle 92"/>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41" name="Group 93"/>
            <p:cNvGrpSpPr>
              <a:grpSpLocks/>
            </p:cNvGrpSpPr>
            <p:nvPr/>
          </p:nvGrpSpPr>
          <p:grpSpPr bwMode="auto">
            <a:xfrm>
              <a:off x="1878" y="1612"/>
              <a:ext cx="456" cy="403"/>
              <a:chOff x="0" y="0"/>
              <a:chExt cx="456" cy="403"/>
            </a:xfrm>
          </p:grpSpPr>
          <p:sp>
            <p:nvSpPr>
              <p:cNvPr id="27742" name="Rectangle 94"/>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7.44%</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43" name="Rectangle 95"/>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44" name="Group 96"/>
            <p:cNvGrpSpPr>
              <a:grpSpLocks/>
            </p:cNvGrpSpPr>
            <p:nvPr/>
          </p:nvGrpSpPr>
          <p:grpSpPr bwMode="auto">
            <a:xfrm>
              <a:off x="0" y="2015"/>
              <a:ext cx="486" cy="403"/>
              <a:chOff x="0" y="0"/>
              <a:chExt cx="486" cy="403"/>
            </a:xfrm>
          </p:grpSpPr>
          <p:sp>
            <p:nvSpPr>
              <p:cNvPr id="27745" name="Rectangle 97"/>
              <p:cNvSpPr>
                <a:spLocks noChangeArrowheads="1"/>
              </p:cNvSpPr>
              <p:nvPr/>
            </p:nvSpPr>
            <p:spPr bwMode="auto">
              <a:xfrm>
                <a:off x="0" y="0"/>
                <a:ext cx="486"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7746" name="Group 98"/>
              <p:cNvGrpSpPr>
                <a:grpSpLocks/>
              </p:cNvGrpSpPr>
              <p:nvPr/>
            </p:nvGrpSpPr>
            <p:grpSpPr bwMode="auto">
              <a:xfrm>
                <a:off x="0" y="0"/>
                <a:ext cx="486" cy="403"/>
                <a:chOff x="0" y="0"/>
                <a:chExt cx="486" cy="403"/>
              </a:xfrm>
            </p:grpSpPr>
            <p:sp>
              <p:nvSpPr>
                <p:cNvPr id="27747" name="Rectangle 99"/>
                <p:cNvSpPr>
                  <a:spLocks noChangeArrowheads="1"/>
                </p:cNvSpPr>
                <p:nvPr/>
              </p:nvSpPr>
              <p:spPr bwMode="auto">
                <a:xfrm>
                  <a:off x="12" y="0"/>
                  <a:ext cx="462" cy="403"/>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500</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48" name="Rectangle 100"/>
                <p:cNvSpPr>
                  <a:spLocks noChangeArrowheads="1"/>
                </p:cNvSpPr>
                <p:nvPr/>
              </p:nvSpPr>
              <p:spPr bwMode="auto">
                <a:xfrm>
                  <a:off x="0" y="0"/>
                  <a:ext cx="48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7749" name="Group 101"/>
            <p:cNvGrpSpPr>
              <a:grpSpLocks/>
            </p:cNvGrpSpPr>
            <p:nvPr/>
          </p:nvGrpSpPr>
          <p:grpSpPr bwMode="auto">
            <a:xfrm>
              <a:off x="486" y="2015"/>
              <a:ext cx="480" cy="403"/>
              <a:chOff x="0" y="0"/>
              <a:chExt cx="480" cy="403"/>
            </a:xfrm>
          </p:grpSpPr>
          <p:sp>
            <p:nvSpPr>
              <p:cNvPr id="27750" name="Rectangle 102"/>
              <p:cNvSpPr>
                <a:spLocks noChangeArrowheads="1"/>
              </p:cNvSpPr>
              <p:nvPr/>
            </p:nvSpPr>
            <p:spPr bwMode="auto">
              <a:xfrm>
                <a:off x="12" y="0"/>
                <a:ext cx="456"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2.87%</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51" name="Rectangle 103"/>
              <p:cNvSpPr>
                <a:spLocks noChangeArrowheads="1"/>
              </p:cNvSpPr>
              <p:nvPr/>
            </p:nvSpPr>
            <p:spPr bwMode="auto">
              <a:xfrm>
                <a:off x="0" y="0"/>
                <a:ext cx="480"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52" name="Group 104"/>
            <p:cNvGrpSpPr>
              <a:grpSpLocks/>
            </p:cNvGrpSpPr>
            <p:nvPr/>
          </p:nvGrpSpPr>
          <p:grpSpPr bwMode="auto">
            <a:xfrm>
              <a:off x="966" y="2015"/>
              <a:ext cx="456" cy="403"/>
              <a:chOff x="0" y="0"/>
              <a:chExt cx="456" cy="403"/>
            </a:xfrm>
          </p:grpSpPr>
          <p:sp>
            <p:nvSpPr>
              <p:cNvPr id="27753" name="Rectangle 105"/>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3.68%</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54" name="Rectangle 106"/>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55" name="Group 107"/>
            <p:cNvGrpSpPr>
              <a:grpSpLocks/>
            </p:cNvGrpSpPr>
            <p:nvPr/>
          </p:nvGrpSpPr>
          <p:grpSpPr bwMode="auto">
            <a:xfrm>
              <a:off x="1422" y="2015"/>
              <a:ext cx="456" cy="403"/>
              <a:chOff x="0" y="0"/>
              <a:chExt cx="456" cy="403"/>
            </a:xfrm>
          </p:grpSpPr>
          <p:sp>
            <p:nvSpPr>
              <p:cNvPr id="27756" name="Rectangle 108"/>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4.38%</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57" name="Rectangle 109"/>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7758" name="Group 110"/>
            <p:cNvGrpSpPr>
              <a:grpSpLocks/>
            </p:cNvGrpSpPr>
            <p:nvPr/>
          </p:nvGrpSpPr>
          <p:grpSpPr bwMode="auto">
            <a:xfrm>
              <a:off x="1878" y="2015"/>
              <a:ext cx="456" cy="403"/>
              <a:chOff x="0" y="0"/>
              <a:chExt cx="456" cy="403"/>
            </a:xfrm>
          </p:grpSpPr>
          <p:sp>
            <p:nvSpPr>
              <p:cNvPr id="27759" name="Rectangle 111"/>
              <p:cNvSpPr>
                <a:spLocks noChangeArrowheads="1"/>
              </p:cNvSpPr>
              <p:nvPr/>
            </p:nvSpPr>
            <p:spPr bwMode="auto">
              <a:xfrm>
                <a:off x="12" y="0"/>
                <a:ext cx="432" cy="4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sz="1200" b="0" u="none">
                    <a:latin typeface="Arial" pitchFamily="34" charset="0"/>
                  </a:rPr>
                  <a:t>5.76%</a:t>
                </a:r>
                <a:endParaRPr lang="zh-CN" sz="1100" b="0" u="none">
                  <a:solidFill>
                    <a:schemeClr val="tx1"/>
                  </a:solidFill>
                  <a:latin typeface="Arial" pitchFamily="34" charset="0"/>
                </a:endParaRPr>
              </a:p>
              <a:p>
                <a:pPr algn="ctr" eaLnBrk="0" hangingPunct="0"/>
                <a:endParaRPr lang="zh-CN" sz="1800" b="0" u="none">
                  <a:solidFill>
                    <a:schemeClr val="tx1"/>
                  </a:solidFill>
                  <a:latin typeface="Arial" pitchFamily="34" charset="0"/>
                </a:endParaRPr>
              </a:p>
            </p:txBody>
          </p:sp>
          <p:sp>
            <p:nvSpPr>
              <p:cNvPr id="27760" name="Rectangle 112"/>
              <p:cNvSpPr>
                <a:spLocks noChangeArrowheads="1"/>
              </p:cNvSpPr>
              <p:nvPr/>
            </p:nvSpPr>
            <p:spPr bwMode="auto">
              <a:xfrm>
                <a:off x="0" y="0"/>
                <a:ext cx="456" cy="403"/>
              </a:xfrm>
              <a:prstGeom prst="rect">
                <a:avLst/>
              </a:prstGeom>
              <a:noFill/>
              <a:ln w="7" cap="flat" cmpd="sng">
                <a:solidFill>
                  <a:srgbClr val="A0A0A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定性大纲设计基本原则</a:t>
            </a:r>
          </a:p>
        </p:txBody>
      </p:sp>
      <p:sp>
        <p:nvSpPr>
          <p:cNvPr id="28675" name="Rectangle 3"/>
          <p:cNvSpPr>
            <a:spLocks noGrp="1" noChangeArrowheads="1"/>
          </p:cNvSpPr>
          <p:nvPr>
            <p:ph type="body" idx="1"/>
          </p:nvPr>
        </p:nvSpPr>
        <p:spPr bwMode="auto">
          <a:xfrm>
            <a:off x="539750" y="1341438"/>
            <a:ext cx="8091488" cy="4392612"/>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152400" indent="-152400">
              <a:lnSpc>
                <a:spcPct val="90000"/>
              </a:lnSpc>
              <a:buFont typeface="Wingdings" pitchFamily="2" charset="2"/>
              <a:buChar char="Ø"/>
              <a:tabLst>
                <a:tab pos="358775" algn="l"/>
                <a:tab pos="627063" algn="l"/>
                <a:tab pos="715963" algn="l"/>
              </a:tabLst>
            </a:pPr>
            <a:r>
              <a:rPr lang="zh-CN" altLang="zh-CN" u="sng">
                <a:latin typeface="宋体" pitchFamily="2" charset="-122"/>
              </a:rPr>
              <a:t> </a:t>
            </a:r>
            <a:r>
              <a:rPr lang="en-US" u="sng">
                <a:latin typeface="宋体" pitchFamily="2" charset="-122"/>
              </a:rPr>
              <a:t>结构设计原则（漏斗结构）：</a:t>
            </a:r>
          </a:p>
          <a:p>
            <a:pPr marL="596900" lvl="1" indent="-273050">
              <a:lnSpc>
                <a:spcPct val="90000"/>
              </a:lnSpc>
              <a:buFont typeface="Wingdings" pitchFamily="2" charset="2"/>
              <a:buChar char="ü"/>
              <a:tabLst>
                <a:tab pos="358775" algn="l"/>
                <a:tab pos="627063" algn="l"/>
                <a:tab pos="715963" algn="l"/>
              </a:tabLst>
            </a:pPr>
            <a:r>
              <a:rPr lang="en-US" sz="1600" b="0">
                <a:latin typeface="宋体" pitchFamily="2" charset="-122"/>
              </a:rPr>
              <a:t>From ‘wide’ to ‘ narrow’：</a:t>
            </a:r>
          </a:p>
          <a:p>
            <a:pPr marL="879475" lvl="2" indent="-111125">
              <a:lnSpc>
                <a:spcPct val="90000"/>
              </a:lnSpc>
              <a:buFont typeface="Arial" pitchFamily="34" charset="0"/>
              <a:buChar char="→"/>
              <a:tabLst>
                <a:tab pos="358775" algn="l"/>
                <a:tab pos="627063" algn="l"/>
                <a:tab pos="715963" algn="l"/>
              </a:tabLst>
            </a:pPr>
            <a:r>
              <a:rPr lang="zh-CN" sz="1600" b="0">
                <a:latin typeface="宋体" pitchFamily="2" charset="-122"/>
              </a:rPr>
              <a:t> </a:t>
            </a:r>
            <a:r>
              <a:rPr lang="en-US" sz="1600" b="0">
                <a:latin typeface="宋体" pitchFamily="2" charset="-122"/>
              </a:rPr>
              <a:t>例如：从生活方式到产品使用行为&amp;态度</a:t>
            </a:r>
          </a:p>
          <a:p>
            <a:pPr marL="596900" lvl="1" indent="-273050">
              <a:lnSpc>
                <a:spcPct val="90000"/>
              </a:lnSpc>
              <a:buFont typeface="Wingdings" pitchFamily="2" charset="2"/>
              <a:buChar char="ü"/>
              <a:tabLst>
                <a:tab pos="358775" algn="l"/>
                <a:tab pos="627063" algn="l"/>
                <a:tab pos="715963" algn="l"/>
              </a:tabLst>
            </a:pPr>
            <a:r>
              <a:rPr lang="en-US" sz="1600" b="0">
                <a:latin typeface="宋体" pitchFamily="2" charset="-122"/>
              </a:rPr>
              <a:t>From ‘generic’ to ‘specific’</a:t>
            </a:r>
          </a:p>
          <a:p>
            <a:pPr marL="879475" lvl="2" indent="-111125">
              <a:lnSpc>
                <a:spcPct val="90000"/>
              </a:lnSpc>
              <a:buFont typeface="Arial" pitchFamily="34" charset="0"/>
              <a:buChar char="→"/>
              <a:tabLst>
                <a:tab pos="358775" algn="l"/>
                <a:tab pos="627063" algn="l"/>
                <a:tab pos="715963" algn="l"/>
              </a:tabLst>
            </a:pPr>
            <a:r>
              <a:rPr lang="zh-CN" altLang="zh-CN" sz="1600" b="0">
                <a:latin typeface="宋体" pitchFamily="2" charset="-122"/>
              </a:rPr>
              <a:t> </a:t>
            </a:r>
            <a:r>
              <a:rPr lang="zh-CN" sz="1600" b="0">
                <a:latin typeface="宋体" pitchFamily="2" charset="-122"/>
              </a:rPr>
              <a:t>例如：从品类到品牌</a:t>
            </a:r>
          </a:p>
          <a:p>
            <a:pPr marL="879475" lvl="2" indent="-111125">
              <a:lnSpc>
                <a:spcPct val="90000"/>
              </a:lnSpc>
              <a:buFont typeface="Arial" pitchFamily="34" charset="0"/>
              <a:buNone/>
              <a:tabLst>
                <a:tab pos="358775" algn="l"/>
                <a:tab pos="627063" algn="l"/>
                <a:tab pos="715963" algn="l"/>
              </a:tabLst>
            </a:pPr>
            <a:endParaRPr lang="en-US" sz="1800">
              <a:latin typeface="宋体" pitchFamily="2" charset="-122"/>
            </a:endParaRPr>
          </a:p>
          <a:p>
            <a:pPr marL="152400" indent="-152400">
              <a:lnSpc>
                <a:spcPct val="90000"/>
              </a:lnSpc>
              <a:buFont typeface="Wingdings" pitchFamily="2" charset="2"/>
              <a:buChar char="Ø"/>
              <a:tabLst>
                <a:tab pos="358775" algn="l"/>
                <a:tab pos="627063" algn="l"/>
                <a:tab pos="715963" algn="l"/>
              </a:tabLst>
            </a:pPr>
            <a:r>
              <a:rPr lang="zh-CN" u="sng">
                <a:latin typeface="宋体" pitchFamily="2" charset="-122"/>
              </a:rPr>
              <a:t> </a:t>
            </a:r>
            <a:r>
              <a:rPr lang="en-US" u="sng">
                <a:latin typeface="宋体" pitchFamily="2" charset="-122"/>
              </a:rPr>
              <a:t>问题设计原则：</a:t>
            </a: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挖掘为什么？ 即表象原因背后可能隐藏的深层次的原因（很大程度上取决于对业务的理解）</a:t>
            </a:r>
            <a:endParaRPr lang="en-US" sz="1600" b="0">
              <a:latin typeface="宋体" pitchFamily="2" charset="-122"/>
            </a:endParaRP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努力使用开放式问题，避免进行引导和给出选择性答案； </a:t>
            </a:r>
            <a:endParaRPr lang="en-US" sz="1600" b="0">
              <a:latin typeface="宋体" pitchFamily="2" charset="-122"/>
            </a:endParaRP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注意前后问题的相互干扰性</a:t>
            </a: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突出重点</a:t>
            </a: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可以使用投射技术，但不要过多</a:t>
            </a:r>
          </a:p>
          <a:p>
            <a:pPr marL="596900" lvl="1" indent="-273050">
              <a:lnSpc>
                <a:spcPct val="90000"/>
              </a:lnSpc>
              <a:buFont typeface="Wingdings" pitchFamily="2" charset="2"/>
              <a:buChar char="ü"/>
              <a:tabLst>
                <a:tab pos="358775" algn="l"/>
                <a:tab pos="627063" algn="l"/>
                <a:tab pos="715963" algn="l"/>
              </a:tabLst>
            </a:pPr>
            <a:r>
              <a:rPr lang="zh-CN" sz="1600" b="0">
                <a:latin typeface="宋体" pitchFamily="2" charset="-122"/>
              </a:rPr>
              <a:t>部分专题可以使用</a:t>
            </a:r>
            <a:r>
              <a:rPr lang="zh-CN" altLang="zh-CN" sz="1600" b="0">
                <a:latin typeface="宋体" pitchFamily="2" charset="-122"/>
              </a:rPr>
              <a:t>Laddering</a:t>
            </a:r>
            <a:r>
              <a:rPr lang="zh-CN" sz="1600" b="0">
                <a:latin typeface="宋体" pitchFamily="2" charset="-122"/>
              </a:rPr>
              <a:t>技术：例如从功能利益点到情感利益点的探求，多用于创意的产生</a:t>
            </a:r>
            <a:endParaRPr lang="en-US" sz="1600" b="0">
              <a:latin typeface="宋体" pitchFamily="2" charset="-122"/>
            </a:endParaRPr>
          </a:p>
          <a:p>
            <a:pPr marL="596900" lvl="1" indent="-273050">
              <a:lnSpc>
                <a:spcPct val="90000"/>
              </a:lnSpc>
              <a:tabLst>
                <a:tab pos="358775" algn="l"/>
                <a:tab pos="627063" algn="l"/>
                <a:tab pos="715963" algn="l"/>
              </a:tabLst>
            </a:pPr>
            <a:endParaRPr lang="en-US" sz="1800">
              <a:latin typeface="宋体" pitchFamily="2" charset="-122"/>
            </a:endParaRPr>
          </a:p>
        </p:txBody>
      </p:sp>
      <p:graphicFrame>
        <p:nvGraphicFramePr>
          <p:cNvPr id="28676" name="Object 4"/>
          <p:cNvGraphicFramePr>
            <a:graphicFrameLocks/>
          </p:cNvGraphicFramePr>
          <p:nvPr/>
        </p:nvGraphicFramePr>
        <p:xfrm>
          <a:off x="6156325" y="1341438"/>
          <a:ext cx="2160588" cy="1944687"/>
        </p:xfrm>
        <a:graphic>
          <a:graphicData uri="http://schemas.openxmlformats.org/presentationml/2006/ole">
            <mc:AlternateContent xmlns:mc="http://schemas.openxmlformats.org/markup-compatibility/2006">
              <mc:Choice xmlns:v="urn:schemas-microsoft-com:vml" Requires="v">
                <p:oleObj spid="_x0000_s28678" r:id="rId3" imgW="1006807" imgH="1584627" progId="MS_ClipArt_Gallery.2">
                  <p:embed/>
                </p:oleObj>
              </mc:Choice>
              <mc:Fallback>
                <p:oleObj r:id="rId3" imgW="1006807" imgH="1584627"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341438"/>
                        <a:ext cx="2160588"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t>定性大纲设计基本原则：Case</a:t>
            </a:r>
            <a:r>
              <a:rPr lang="zh-CN" altLang="zh-CN"/>
              <a:t> Study</a:t>
            </a:r>
            <a:endParaRPr lang="zh-CN"/>
          </a:p>
        </p:txBody>
      </p:sp>
      <p:sp>
        <p:nvSpPr>
          <p:cNvPr id="29699" name="Text Box 3"/>
          <p:cNvSpPr txBox="1">
            <a:spLocks noChangeArrowheads="1"/>
          </p:cNvSpPr>
          <p:nvPr/>
        </p:nvSpPr>
        <p:spPr bwMode="auto">
          <a:xfrm>
            <a:off x="2489200" y="1160463"/>
            <a:ext cx="4002088" cy="376237"/>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Lifestyle attitude </a:t>
            </a:r>
          </a:p>
        </p:txBody>
      </p:sp>
      <p:sp>
        <p:nvSpPr>
          <p:cNvPr id="29700" name="Text Box 4"/>
          <p:cNvSpPr txBox="1">
            <a:spLocks noChangeArrowheads="1"/>
          </p:cNvSpPr>
          <p:nvPr/>
        </p:nvSpPr>
        <p:spPr bwMode="auto">
          <a:xfrm>
            <a:off x="2497138" y="1920875"/>
            <a:ext cx="3952875"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Category/product  attitude and usage </a:t>
            </a:r>
          </a:p>
        </p:txBody>
      </p:sp>
      <p:sp>
        <p:nvSpPr>
          <p:cNvPr id="29701" name="Text Box 5"/>
          <p:cNvSpPr txBox="1">
            <a:spLocks noChangeArrowheads="1"/>
          </p:cNvSpPr>
          <p:nvPr/>
        </p:nvSpPr>
        <p:spPr bwMode="auto">
          <a:xfrm>
            <a:off x="2473325" y="2689225"/>
            <a:ext cx="3948113"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Brand awareness and usage </a:t>
            </a:r>
          </a:p>
        </p:txBody>
      </p:sp>
      <p:sp>
        <p:nvSpPr>
          <p:cNvPr id="29702" name="Text Box 6"/>
          <p:cNvSpPr txBox="1">
            <a:spLocks noChangeArrowheads="1"/>
          </p:cNvSpPr>
          <p:nvPr/>
        </p:nvSpPr>
        <p:spPr bwMode="auto">
          <a:xfrm>
            <a:off x="2532063" y="3435350"/>
            <a:ext cx="3862387"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Brand image  </a:t>
            </a:r>
          </a:p>
        </p:txBody>
      </p:sp>
      <p:sp>
        <p:nvSpPr>
          <p:cNvPr id="29703" name="Text Box 7"/>
          <p:cNvSpPr txBox="1">
            <a:spLocks noChangeArrowheads="1"/>
          </p:cNvSpPr>
          <p:nvPr/>
        </p:nvSpPr>
        <p:spPr bwMode="auto">
          <a:xfrm>
            <a:off x="2532063" y="4171950"/>
            <a:ext cx="3875087"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Product/brand concept </a:t>
            </a:r>
          </a:p>
        </p:txBody>
      </p:sp>
      <p:sp>
        <p:nvSpPr>
          <p:cNvPr id="29704" name="Text Box 8"/>
          <p:cNvSpPr txBox="1">
            <a:spLocks noChangeArrowheads="1"/>
          </p:cNvSpPr>
          <p:nvPr/>
        </p:nvSpPr>
        <p:spPr bwMode="auto">
          <a:xfrm>
            <a:off x="2433638" y="5759450"/>
            <a:ext cx="3946525"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Advertising evaluation  </a:t>
            </a:r>
          </a:p>
        </p:txBody>
      </p:sp>
      <p:sp>
        <p:nvSpPr>
          <p:cNvPr id="29705" name="Text Box 9"/>
          <p:cNvSpPr txBox="1">
            <a:spLocks noChangeArrowheads="1"/>
          </p:cNvSpPr>
          <p:nvPr/>
        </p:nvSpPr>
        <p:spPr bwMode="auto">
          <a:xfrm>
            <a:off x="2492375" y="4899025"/>
            <a:ext cx="3902075" cy="376238"/>
          </a:xfrm>
          <a:prstGeom prst="rect">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u="none">
                <a:solidFill>
                  <a:schemeClr val="tx2"/>
                </a:solidFill>
                <a:latin typeface="Arial" pitchFamily="34" charset="0"/>
              </a:rPr>
              <a:t>Product/packaging test/evaluation </a:t>
            </a:r>
          </a:p>
        </p:txBody>
      </p:sp>
      <p:sp>
        <p:nvSpPr>
          <p:cNvPr id="29706" name="AutoShape 10"/>
          <p:cNvSpPr>
            <a:spLocks noChangeArrowheads="1"/>
          </p:cNvSpPr>
          <p:nvPr/>
        </p:nvSpPr>
        <p:spPr bwMode="auto">
          <a:xfrm>
            <a:off x="3032125" y="1627188"/>
            <a:ext cx="449263"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7" name="AutoShape 11"/>
          <p:cNvSpPr>
            <a:spLocks noChangeArrowheads="1"/>
          </p:cNvSpPr>
          <p:nvPr/>
        </p:nvSpPr>
        <p:spPr bwMode="auto">
          <a:xfrm>
            <a:off x="2990850" y="3141663"/>
            <a:ext cx="447675"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8" name="AutoShape 12"/>
          <p:cNvSpPr>
            <a:spLocks noChangeArrowheads="1"/>
          </p:cNvSpPr>
          <p:nvPr/>
        </p:nvSpPr>
        <p:spPr bwMode="auto">
          <a:xfrm>
            <a:off x="2998788" y="3868738"/>
            <a:ext cx="449262"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9" name="AutoShape 13"/>
          <p:cNvSpPr>
            <a:spLocks noChangeArrowheads="1"/>
          </p:cNvSpPr>
          <p:nvPr/>
        </p:nvSpPr>
        <p:spPr bwMode="auto">
          <a:xfrm>
            <a:off x="3024188" y="4629150"/>
            <a:ext cx="449262"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AutoShape 14"/>
          <p:cNvSpPr>
            <a:spLocks noChangeArrowheads="1"/>
          </p:cNvSpPr>
          <p:nvPr/>
        </p:nvSpPr>
        <p:spPr bwMode="auto">
          <a:xfrm>
            <a:off x="3016250" y="5357813"/>
            <a:ext cx="447675"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1" name="AutoShape 15"/>
          <p:cNvSpPr>
            <a:spLocks noChangeArrowheads="1"/>
          </p:cNvSpPr>
          <p:nvPr/>
        </p:nvSpPr>
        <p:spPr bwMode="auto">
          <a:xfrm>
            <a:off x="3024188" y="2352675"/>
            <a:ext cx="449262"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2" name="Text Box 16"/>
          <p:cNvSpPr txBox="1">
            <a:spLocks noChangeArrowheads="1"/>
          </p:cNvSpPr>
          <p:nvPr/>
        </p:nvSpPr>
        <p:spPr bwMode="auto">
          <a:xfrm>
            <a:off x="250825" y="2325688"/>
            <a:ext cx="1657350" cy="36671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u="none">
                <a:solidFill>
                  <a:schemeClr val="tx2"/>
                </a:solidFill>
                <a:latin typeface="Arial" pitchFamily="34" charset="0"/>
              </a:rPr>
              <a:t>U&amp;A</a:t>
            </a:r>
          </a:p>
        </p:txBody>
      </p:sp>
      <p:sp>
        <p:nvSpPr>
          <p:cNvPr id="29713" name="AutoShape 17"/>
          <p:cNvSpPr>
            <a:spLocks noChangeArrowheads="1"/>
          </p:cNvSpPr>
          <p:nvPr/>
        </p:nvSpPr>
        <p:spPr bwMode="auto">
          <a:xfrm>
            <a:off x="3048000" y="1644650"/>
            <a:ext cx="449263"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4" name="AutoShape 18"/>
          <p:cNvSpPr>
            <a:spLocks noChangeArrowheads="1"/>
          </p:cNvSpPr>
          <p:nvPr/>
        </p:nvSpPr>
        <p:spPr bwMode="auto">
          <a:xfrm>
            <a:off x="3189288" y="1797050"/>
            <a:ext cx="449262" cy="241300"/>
          </a:xfrm>
          <a:prstGeom prst="downArrow">
            <a:avLst>
              <a:gd name="adj1" fmla="val 50000"/>
              <a:gd name="adj2" fmla="val 25000"/>
            </a:avLst>
          </a:prstGeom>
          <a:solidFill>
            <a:srgbClr val="9999FF"/>
          </a:solidFill>
          <a:ln w="9525" cap="flat" cmpd="sng">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5" name="Text Box 19"/>
          <p:cNvSpPr txBox="1">
            <a:spLocks noChangeArrowheads="1"/>
          </p:cNvSpPr>
          <p:nvPr/>
        </p:nvSpPr>
        <p:spPr bwMode="auto">
          <a:xfrm>
            <a:off x="6804025" y="2746375"/>
            <a:ext cx="1871663" cy="6413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u="none">
                <a:solidFill>
                  <a:schemeClr val="tx2"/>
                </a:solidFill>
                <a:latin typeface="Arial" pitchFamily="34" charset="0"/>
              </a:rPr>
              <a:t>Brand image</a:t>
            </a:r>
          </a:p>
        </p:txBody>
      </p:sp>
      <p:sp>
        <p:nvSpPr>
          <p:cNvPr id="29716" name="Text Box 20"/>
          <p:cNvSpPr txBox="1">
            <a:spLocks noChangeArrowheads="1"/>
          </p:cNvSpPr>
          <p:nvPr/>
        </p:nvSpPr>
        <p:spPr bwMode="auto">
          <a:xfrm>
            <a:off x="250825" y="4989513"/>
            <a:ext cx="1871663" cy="64135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u="none">
                <a:solidFill>
                  <a:schemeClr val="tx2"/>
                </a:solidFill>
                <a:latin typeface="Arial" pitchFamily="34" charset="0"/>
              </a:rPr>
              <a:t>Concept test</a:t>
            </a:r>
          </a:p>
        </p:txBody>
      </p:sp>
      <p:sp>
        <p:nvSpPr>
          <p:cNvPr id="29717" name="Text Box 21"/>
          <p:cNvSpPr txBox="1">
            <a:spLocks noChangeArrowheads="1"/>
          </p:cNvSpPr>
          <p:nvPr/>
        </p:nvSpPr>
        <p:spPr bwMode="auto">
          <a:xfrm>
            <a:off x="6764338" y="5524500"/>
            <a:ext cx="2200275" cy="641350"/>
          </a:xfrm>
          <a:prstGeom prst="rect">
            <a:avLst/>
          </a:prstGeom>
          <a:solidFill>
            <a:srgbClr val="9933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u="none">
                <a:solidFill>
                  <a:schemeClr val="tx2"/>
                </a:solidFill>
                <a:latin typeface="Arial" pitchFamily="34" charset="0"/>
              </a:rPr>
              <a:t>Adv./</a:t>
            </a:r>
            <a:r>
              <a:rPr lang="zh-CN" sz="1800" u="none">
                <a:solidFill>
                  <a:schemeClr val="tx2"/>
                </a:solidFill>
                <a:latin typeface="Arial" pitchFamily="34" charset="0"/>
              </a:rPr>
              <a:t>Concept </a:t>
            </a:r>
            <a:r>
              <a:rPr lang="en-US" sz="1800" u="none">
                <a:solidFill>
                  <a:schemeClr val="tx2"/>
                </a:solidFill>
                <a:latin typeface="Arial" pitchFamily="34" charset="0"/>
              </a:rPr>
              <a:t>Test</a:t>
            </a:r>
          </a:p>
        </p:txBody>
      </p:sp>
      <p:sp>
        <p:nvSpPr>
          <p:cNvPr id="29718" name="AutoShape 22"/>
          <p:cNvSpPr>
            <a:spLocks/>
          </p:cNvSpPr>
          <p:nvPr/>
        </p:nvSpPr>
        <p:spPr bwMode="auto">
          <a:xfrm>
            <a:off x="2090738" y="1409700"/>
            <a:ext cx="239712" cy="2386013"/>
          </a:xfrm>
          <a:prstGeom prst="leftBrace">
            <a:avLst>
              <a:gd name="adj1" fmla="val 82947"/>
              <a:gd name="adj2" fmla="val 50000"/>
            </a:avLst>
          </a:prstGeom>
          <a:noFill/>
          <a:ln w="9525" cap="flat" cmpd="sng">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AutoShape 23"/>
          <p:cNvSpPr>
            <a:spLocks/>
          </p:cNvSpPr>
          <p:nvPr/>
        </p:nvSpPr>
        <p:spPr bwMode="auto">
          <a:xfrm>
            <a:off x="6438900" y="2181225"/>
            <a:ext cx="215900" cy="1487488"/>
          </a:xfrm>
          <a:prstGeom prst="rightBrace">
            <a:avLst>
              <a:gd name="adj1" fmla="val 57414"/>
              <a:gd name="adj2" fmla="val 50000"/>
            </a:avLst>
          </a:prstGeom>
          <a:noFill/>
          <a:ln w="9525" cap="flat" cmpd="sng">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0" name="AutoShape 24"/>
          <p:cNvSpPr>
            <a:spLocks/>
          </p:cNvSpPr>
          <p:nvPr/>
        </p:nvSpPr>
        <p:spPr bwMode="auto">
          <a:xfrm>
            <a:off x="2122488" y="4244975"/>
            <a:ext cx="231775" cy="1816100"/>
          </a:xfrm>
          <a:prstGeom prst="leftBrace">
            <a:avLst>
              <a:gd name="adj1" fmla="val 65297"/>
              <a:gd name="adj2" fmla="val 50000"/>
            </a:avLst>
          </a:prstGeom>
          <a:noFill/>
          <a:ln w="9525" cap="flat" cmpd="sng">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1" name="AutoShape 25"/>
          <p:cNvSpPr>
            <a:spLocks/>
          </p:cNvSpPr>
          <p:nvPr/>
        </p:nvSpPr>
        <p:spPr bwMode="auto">
          <a:xfrm>
            <a:off x="6515100" y="5349875"/>
            <a:ext cx="214313" cy="466725"/>
          </a:xfrm>
          <a:prstGeom prst="rightBrace">
            <a:avLst>
              <a:gd name="adj1" fmla="val 18148"/>
              <a:gd name="adj2" fmla="val 50000"/>
            </a:avLst>
          </a:prstGeom>
          <a:noFill/>
          <a:ln w="9525" cap="flat" cmpd="sng">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t>定量问卷设计基本原则：</a:t>
            </a:r>
            <a:r>
              <a:rPr lang="zh-CN" altLang="zh-CN"/>
              <a:t>2</a:t>
            </a:r>
            <a:r>
              <a:rPr lang="zh-CN"/>
              <a:t>个基本原则</a:t>
            </a:r>
          </a:p>
        </p:txBody>
      </p:sp>
      <p:sp>
        <p:nvSpPr>
          <p:cNvPr id="30723" name="Line 3"/>
          <p:cNvSpPr>
            <a:spLocks noChangeShapeType="1"/>
          </p:cNvSpPr>
          <p:nvPr/>
        </p:nvSpPr>
        <p:spPr bwMode="auto">
          <a:xfrm>
            <a:off x="3492500" y="2276475"/>
            <a:ext cx="777875" cy="1588"/>
          </a:xfrm>
          <a:prstGeom prst="line">
            <a:avLst/>
          </a:prstGeom>
          <a:noFill/>
          <a:ln w="50800" cap="flat" cmpd="sng">
            <a:solidFill>
              <a:srgbClr val="FC0128"/>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Line 4"/>
          <p:cNvSpPr>
            <a:spLocks noChangeShapeType="1"/>
          </p:cNvSpPr>
          <p:nvPr/>
        </p:nvSpPr>
        <p:spPr bwMode="auto">
          <a:xfrm>
            <a:off x="3563938" y="4797425"/>
            <a:ext cx="706437" cy="1588"/>
          </a:xfrm>
          <a:prstGeom prst="line">
            <a:avLst/>
          </a:prstGeom>
          <a:noFill/>
          <a:ln w="50800" cap="flat" cmpd="sng">
            <a:solidFill>
              <a:srgbClr val="FC0128"/>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Text Box 5"/>
          <p:cNvSpPr txBox="1">
            <a:spLocks noChangeArrowheads="1"/>
          </p:cNvSpPr>
          <p:nvPr/>
        </p:nvSpPr>
        <p:spPr bwMode="auto">
          <a:xfrm>
            <a:off x="536575" y="1917700"/>
            <a:ext cx="3098800" cy="57785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pPr>
              <a:lnSpc>
                <a:spcPct val="90000"/>
              </a:lnSpc>
            </a:pPr>
            <a:r>
              <a:rPr lang="zh-CN" altLang="zh-CN" sz="1800" u="none">
                <a:solidFill>
                  <a:schemeClr val="tx1"/>
                </a:solidFill>
                <a:latin typeface="Arial" pitchFamily="34" charset="0"/>
              </a:rPr>
              <a:t>UNDERSTANDING</a:t>
            </a:r>
          </a:p>
          <a:p>
            <a:pPr>
              <a:lnSpc>
                <a:spcPct val="90000"/>
              </a:lnSpc>
            </a:pPr>
            <a:r>
              <a:rPr lang="zh-CN" sz="1800" u="none">
                <a:solidFill>
                  <a:schemeClr val="tx1"/>
                </a:solidFill>
                <a:latin typeface="Arial" pitchFamily="34" charset="0"/>
              </a:rPr>
              <a:t>可理解：保证回答的准确性</a:t>
            </a:r>
          </a:p>
        </p:txBody>
      </p:sp>
      <p:sp>
        <p:nvSpPr>
          <p:cNvPr id="30726" name="Text Box 6"/>
          <p:cNvSpPr txBox="1">
            <a:spLocks noChangeArrowheads="1"/>
          </p:cNvSpPr>
          <p:nvPr/>
        </p:nvSpPr>
        <p:spPr bwMode="auto">
          <a:xfrm>
            <a:off x="468313" y="4365625"/>
            <a:ext cx="3097212" cy="6350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altLang="zh-CN" sz="1800" u="none">
                <a:solidFill>
                  <a:schemeClr val="tx1"/>
                </a:solidFill>
                <a:latin typeface="Arial" pitchFamily="34" charset="0"/>
              </a:rPr>
              <a:t>WILLINGNESS</a:t>
            </a:r>
          </a:p>
          <a:p>
            <a:r>
              <a:rPr lang="zh-CN" sz="1800" u="none">
                <a:solidFill>
                  <a:schemeClr val="tx1"/>
                </a:solidFill>
                <a:latin typeface="Arial" pitchFamily="34" charset="0"/>
              </a:rPr>
              <a:t>有意愿：保证回答的真实性</a:t>
            </a:r>
          </a:p>
        </p:txBody>
      </p:sp>
      <p:sp>
        <p:nvSpPr>
          <p:cNvPr id="30727" name="Text Box 7"/>
          <p:cNvSpPr txBox="1">
            <a:spLocks noChangeArrowheads="1"/>
          </p:cNvSpPr>
          <p:nvPr/>
        </p:nvSpPr>
        <p:spPr bwMode="auto">
          <a:xfrm>
            <a:off x="4645025" y="1701800"/>
            <a:ext cx="4105275" cy="2339975"/>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pPr>
              <a:lnSpc>
                <a:spcPct val="130000"/>
              </a:lnSpc>
              <a:buSzPct val="50000"/>
              <a:buFont typeface="Wingdings" pitchFamily="2" charset="2"/>
              <a:buChar char="n"/>
            </a:pPr>
            <a:r>
              <a:rPr lang="zh-CN" b="0" u="none">
                <a:solidFill>
                  <a:schemeClr val="tx1"/>
                </a:solidFill>
                <a:latin typeface="Arial" pitchFamily="34" charset="0"/>
              </a:rPr>
              <a:t> 问题&amp;答案不要含糊清晰且可以落地；</a:t>
            </a:r>
          </a:p>
          <a:p>
            <a:pPr>
              <a:lnSpc>
                <a:spcPct val="130000"/>
              </a:lnSpc>
              <a:buSzPct val="50000"/>
              <a:buFont typeface="Wingdings" pitchFamily="2" charset="2"/>
              <a:buChar char="n"/>
            </a:pPr>
            <a:r>
              <a:rPr lang="zh-CN" b="0" u="none">
                <a:solidFill>
                  <a:schemeClr val="tx1"/>
                </a:solidFill>
                <a:latin typeface="Arial" pitchFamily="34" charset="0"/>
              </a:rPr>
              <a:t> 问题</a:t>
            </a:r>
            <a:r>
              <a:rPr lang="zh-CN" sz="1800" b="0" u="none">
                <a:solidFill>
                  <a:schemeClr val="tx1"/>
                </a:solidFill>
                <a:latin typeface="Arial" pitchFamily="34" charset="0"/>
              </a:rPr>
              <a:t>&amp;答案</a:t>
            </a:r>
            <a:r>
              <a:rPr lang="zh-CN" b="0" u="none">
                <a:solidFill>
                  <a:schemeClr val="tx1"/>
                </a:solidFill>
                <a:latin typeface="Arial" pitchFamily="34" charset="0"/>
              </a:rPr>
              <a:t>不能带有倾向性；</a:t>
            </a:r>
          </a:p>
          <a:p>
            <a:pPr>
              <a:lnSpc>
                <a:spcPct val="130000"/>
              </a:lnSpc>
              <a:buSzPct val="50000"/>
              <a:buFont typeface="Wingdings" pitchFamily="2" charset="2"/>
              <a:buChar char="n"/>
            </a:pPr>
            <a:r>
              <a:rPr lang="zh-CN" b="0" u="none">
                <a:solidFill>
                  <a:schemeClr val="tx1"/>
                </a:solidFill>
                <a:latin typeface="Arial" pitchFamily="34" charset="0"/>
              </a:rPr>
              <a:t> 问题</a:t>
            </a:r>
            <a:r>
              <a:rPr lang="zh-CN" sz="1800" b="0" u="none">
                <a:solidFill>
                  <a:schemeClr val="tx1"/>
                </a:solidFill>
                <a:latin typeface="Arial" pitchFamily="34" charset="0"/>
              </a:rPr>
              <a:t>&amp;答案</a:t>
            </a:r>
            <a:r>
              <a:rPr lang="zh-CN" b="0" u="none">
                <a:solidFill>
                  <a:schemeClr val="tx1"/>
                </a:solidFill>
                <a:latin typeface="Arial" pitchFamily="34" charset="0"/>
              </a:rPr>
              <a:t>不能有双重含义；</a:t>
            </a:r>
          </a:p>
          <a:p>
            <a:pPr>
              <a:lnSpc>
                <a:spcPct val="130000"/>
              </a:lnSpc>
              <a:buSzPct val="50000"/>
              <a:buFont typeface="Wingdings" pitchFamily="2" charset="2"/>
              <a:buChar char="n"/>
            </a:pPr>
            <a:r>
              <a:rPr lang="zh-CN" b="0" u="none">
                <a:solidFill>
                  <a:schemeClr val="tx1"/>
                </a:solidFill>
                <a:latin typeface="Arial" pitchFamily="34" charset="0"/>
              </a:rPr>
              <a:t> 问题与答案不协调具有一致性；</a:t>
            </a:r>
          </a:p>
          <a:p>
            <a:pPr>
              <a:lnSpc>
                <a:spcPct val="130000"/>
              </a:lnSpc>
              <a:buSzPct val="50000"/>
              <a:buFont typeface="Wingdings" pitchFamily="2" charset="2"/>
              <a:buChar char="n"/>
            </a:pPr>
            <a:r>
              <a:rPr lang="zh-CN" b="0" u="none">
                <a:solidFill>
                  <a:schemeClr val="tx1"/>
                </a:solidFill>
                <a:latin typeface="Arial" pitchFamily="34" charset="0"/>
              </a:rPr>
              <a:t> 答案之间具有排他性 </a:t>
            </a:r>
          </a:p>
          <a:p>
            <a:pPr>
              <a:lnSpc>
                <a:spcPct val="130000"/>
              </a:lnSpc>
              <a:buSzPct val="50000"/>
              <a:buFont typeface="Wingdings" pitchFamily="2" charset="2"/>
              <a:buChar char="n"/>
            </a:pPr>
            <a:r>
              <a:rPr lang="zh-CN" b="0" u="none">
                <a:solidFill>
                  <a:schemeClr val="tx1"/>
                </a:solidFill>
                <a:latin typeface="Arial" pitchFamily="34" charset="0"/>
              </a:rPr>
              <a:t> 不要使用行业/专业/技术术语</a:t>
            </a:r>
          </a:p>
          <a:p>
            <a:endParaRPr lang="zh-CN" sz="1800" b="0" u="none">
              <a:solidFill>
                <a:schemeClr val="tx1"/>
              </a:solidFill>
              <a:latin typeface="Arial" pitchFamily="34" charset="0"/>
            </a:endParaRPr>
          </a:p>
        </p:txBody>
      </p:sp>
      <p:sp>
        <p:nvSpPr>
          <p:cNvPr id="30728" name="Text Box 8"/>
          <p:cNvSpPr txBox="1">
            <a:spLocks noChangeArrowheads="1"/>
          </p:cNvSpPr>
          <p:nvPr/>
        </p:nvSpPr>
        <p:spPr bwMode="auto">
          <a:xfrm>
            <a:off x="4645025" y="4581525"/>
            <a:ext cx="4248150" cy="817563"/>
          </a:xfrm>
          <a:prstGeom prst="rect">
            <a:avLst/>
          </a:prstGeom>
          <a:noFill/>
          <a:ln w="9525" cap="flat" cmpd="sng">
            <a:solidFill>
              <a:srgbClr val="000000"/>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marL="171450" indent="-168275">
              <a:defRPr>
                <a:solidFill>
                  <a:schemeClr val="tx1"/>
                </a:solidFill>
                <a:latin typeface="Arial" pitchFamily="34" charset="0"/>
                <a:ea typeface="宋体" pitchFamily="2" charset="-122"/>
              </a:defRPr>
            </a:lvl1pPr>
            <a:lvl2pPr marL="628650">
              <a:defRPr>
                <a:solidFill>
                  <a:schemeClr val="tx1"/>
                </a:solidFill>
                <a:latin typeface="Arial" pitchFamily="34" charset="0"/>
                <a:ea typeface="宋体" pitchFamily="2" charset="-122"/>
              </a:defRPr>
            </a:lvl2pPr>
            <a:lvl3pPr marL="1085850">
              <a:defRPr>
                <a:solidFill>
                  <a:schemeClr val="tx1"/>
                </a:solidFill>
                <a:latin typeface="Arial" pitchFamily="34" charset="0"/>
                <a:ea typeface="宋体" pitchFamily="2" charset="-122"/>
              </a:defRPr>
            </a:lvl3pPr>
            <a:lvl4pPr marL="1543050">
              <a:defRPr>
                <a:solidFill>
                  <a:schemeClr val="tx1"/>
                </a:solidFill>
                <a:latin typeface="Arial" pitchFamily="34" charset="0"/>
                <a:ea typeface="宋体" pitchFamily="2" charset="-122"/>
              </a:defRPr>
            </a:lvl4pPr>
            <a:lvl5pPr marL="2000250">
              <a:defRPr>
                <a:solidFill>
                  <a:schemeClr val="tx1"/>
                </a:solidFill>
                <a:latin typeface="Arial" pitchFamily="34" charset="0"/>
                <a:ea typeface="宋体" pitchFamily="2" charset="-122"/>
              </a:defRPr>
            </a:lvl5pPr>
            <a:lvl6pPr marL="2457450" fontAlgn="base">
              <a:spcBef>
                <a:spcPct val="0"/>
              </a:spcBef>
              <a:spcAft>
                <a:spcPct val="0"/>
              </a:spcAft>
              <a:defRPr>
                <a:solidFill>
                  <a:schemeClr val="tx1"/>
                </a:solidFill>
                <a:latin typeface="Arial" pitchFamily="34" charset="0"/>
                <a:ea typeface="宋体" pitchFamily="2" charset="-122"/>
              </a:defRPr>
            </a:lvl6pPr>
            <a:lvl7pPr marL="2914650" fontAlgn="base">
              <a:spcBef>
                <a:spcPct val="0"/>
              </a:spcBef>
              <a:spcAft>
                <a:spcPct val="0"/>
              </a:spcAft>
              <a:defRPr>
                <a:solidFill>
                  <a:schemeClr val="tx1"/>
                </a:solidFill>
                <a:latin typeface="Arial" pitchFamily="34" charset="0"/>
                <a:ea typeface="宋体" pitchFamily="2" charset="-122"/>
              </a:defRPr>
            </a:lvl7pPr>
            <a:lvl8pPr marL="3371850" fontAlgn="base">
              <a:spcBef>
                <a:spcPct val="0"/>
              </a:spcBef>
              <a:spcAft>
                <a:spcPct val="0"/>
              </a:spcAft>
              <a:defRPr>
                <a:solidFill>
                  <a:schemeClr val="tx1"/>
                </a:solidFill>
                <a:latin typeface="Arial" pitchFamily="34" charset="0"/>
                <a:ea typeface="宋体" pitchFamily="2" charset="-122"/>
              </a:defRPr>
            </a:lvl8pPr>
            <a:lvl9pPr marL="3829050" fontAlgn="base">
              <a:spcBef>
                <a:spcPct val="0"/>
              </a:spcBef>
              <a:spcAft>
                <a:spcPct val="0"/>
              </a:spcAft>
              <a:defRPr>
                <a:solidFill>
                  <a:schemeClr val="tx1"/>
                </a:solidFill>
                <a:latin typeface="Arial" pitchFamily="34" charset="0"/>
                <a:ea typeface="宋体" pitchFamily="2" charset="-122"/>
              </a:defRPr>
            </a:lvl9pPr>
          </a:lstStyle>
          <a:p>
            <a:pPr>
              <a:buSzPct val="50000"/>
              <a:buFont typeface="Wingdings" pitchFamily="2" charset="2"/>
              <a:buChar char="n"/>
            </a:pPr>
            <a:r>
              <a:rPr lang="zh-CN" b="0" u="none"/>
              <a:t>对于敏感问题（包括涉及社会道德准则、社会地位等等）：通过映射第三方得到答案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6875" y="476250"/>
            <a:ext cx="4464050" cy="420688"/>
          </a:xfrm>
          <a:noFill/>
          <a:ln/>
        </p:spPr>
        <p:txBody>
          <a:bodyPr lIns="92075" tIns="46038" rIns="92075" bIns="46038">
            <a:spAutoFit/>
          </a:bodyPr>
          <a:lstStyle/>
          <a:p>
            <a:pPr>
              <a:lnSpc>
                <a:spcPct val="90000"/>
              </a:lnSpc>
            </a:pPr>
            <a:r>
              <a:rPr lang="zh-CN" altLang="en-US"/>
              <a:t>定量问卷常用的问题类型</a:t>
            </a:r>
          </a:p>
        </p:txBody>
      </p:sp>
      <p:sp>
        <p:nvSpPr>
          <p:cNvPr id="31747" name="Rectangle 3"/>
          <p:cNvSpPr>
            <a:spLocks noGrp="1" noChangeArrowheads="1"/>
          </p:cNvSpPr>
          <p:nvPr>
            <p:ph type="body" idx="1"/>
          </p:nvPr>
        </p:nvSpPr>
        <p:spPr bwMode="auto">
          <a:xfrm>
            <a:off x="323850" y="1270000"/>
            <a:ext cx="8566150" cy="424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marL="14288" indent="-14288">
              <a:buFont typeface="Wingdings" pitchFamily="2" charset="2"/>
              <a:buChar char="Ø"/>
              <a:tabLst>
                <a:tab pos="447675" algn="l"/>
              </a:tabLst>
            </a:pPr>
            <a:r>
              <a:rPr lang="zh-CN" sz="1600" b="0">
                <a:latin typeface="宋体" pitchFamily="2" charset="-122"/>
              </a:rPr>
              <a:t>封闭式问题</a:t>
            </a:r>
          </a:p>
          <a:p>
            <a:pPr marL="428625" lvl="1" indent="-242888">
              <a:buFont typeface="Wingdings" pitchFamily="2" charset="2"/>
              <a:buChar char="ü"/>
              <a:tabLst>
                <a:tab pos="447675" algn="l"/>
              </a:tabLst>
            </a:pPr>
            <a:r>
              <a:rPr lang="zh-CN" sz="1400" b="0">
                <a:latin typeface="宋体" pitchFamily="2" charset="-122"/>
              </a:rPr>
              <a:t>注意点：尽可能穷尽选项，但往往很困难；因此需要增加</a:t>
            </a:r>
            <a:r>
              <a:rPr lang="zh-CN" sz="1400" b="0">
                <a:latin typeface="Arial"/>
              </a:rPr>
              <a:t>“</a:t>
            </a:r>
            <a:r>
              <a:rPr lang="zh-CN" sz="1400" b="0">
                <a:latin typeface="宋体" pitchFamily="2" charset="-122"/>
              </a:rPr>
              <a:t>其他</a:t>
            </a:r>
            <a:r>
              <a:rPr lang="zh-CN" sz="1400" b="0">
                <a:latin typeface="Arial"/>
              </a:rPr>
              <a:t>”</a:t>
            </a:r>
            <a:r>
              <a:rPr lang="zh-CN" sz="1400" b="0">
                <a:latin typeface="宋体" pitchFamily="2" charset="-122"/>
              </a:rPr>
              <a:t>选项；</a:t>
            </a:r>
          </a:p>
          <a:p>
            <a:pPr marL="428625" lvl="1" indent="-242888">
              <a:buFont typeface="Wingdings" pitchFamily="2" charset="2"/>
              <a:buChar char="ü"/>
              <a:tabLst>
                <a:tab pos="447675" algn="l"/>
              </a:tabLst>
            </a:pPr>
            <a:r>
              <a:rPr lang="zh-CN" sz="1400" b="0">
                <a:latin typeface="宋体" pitchFamily="2" charset="-122"/>
              </a:rPr>
              <a:t>如果其他选项占比超过５％，则说明选项设置有问题；　</a:t>
            </a:r>
          </a:p>
          <a:p>
            <a:pPr marL="14288" indent="-14288">
              <a:lnSpc>
                <a:spcPct val="80000"/>
              </a:lnSpc>
              <a:spcBef>
                <a:spcPct val="130000"/>
              </a:spcBef>
              <a:buFont typeface="Wingdings" pitchFamily="2" charset="2"/>
              <a:buChar char="Ø"/>
              <a:tabLst>
                <a:tab pos="447675" algn="l"/>
              </a:tabLst>
            </a:pPr>
            <a:r>
              <a:rPr lang="zh-CN" sz="1600" b="0">
                <a:latin typeface="宋体" pitchFamily="2" charset="-122"/>
              </a:rPr>
              <a:t>开放式问题</a:t>
            </a:r>
          </a:p>
          <a:p>
            <a:pPr marL="428625" lvl="1" indent="-242888">
              <a:lnSpc>
                <a:spcPct val="80000"/>
              </a:lnSpc>
              <a:spcBef>
                <a:spcPct val="130000"/>
              </a:spcBef>
              <a:buFont typeface="Wingdings" pitchFamily="2" charset="2"/>
              <a:buChar char="ü"/>
              <a:tabLst>
                <a:tab pos="447675" algn="l"/>
              </a:tabLst>
            </a:pPr>
            <a:r>
              <a:rPr lang="zh-CN" sz="1400" b="0">
                <a:latin typeface="宋体" pitchFamily="2" charset="-122"/>
              </a:rPr>
              <a:t> 应用场景：往往在封闭题之后，提出相关的追问；</a:t>
            </a:r>
          </a:p>
          <a:p>
            <a:pPr marL="14288" indent="-14288">
              <a:lnSpc>
                <a:spcPct val="65000"/>
              </a:lnSpc>
              <a:spcBef>
                <a:spcPct val="130000"/>
              </a:spcBef>
              <a:buFont typeface="Wingdings" pitchFamily="2" charset="2"/>
              <a:buChar char="Ø"/>
              <a:tabLst>
                <a:tab pos="447675" algn="l"/>
              </a:tabLst>
            </a:pPr>
            <a:r>
              <a:rPr lang="zh-CN" sz="1600" b="0">
                <a:latin typeface="宋体" pitchFamily="2" charset="-122"/>
              </a:rPr>
              <a:t>评分题</a:t>
            </a:r>
          </a:p>
          <a:p>
            <a:pPr marL="428625" lvl="1" indent="-242888">
              <a:lnSpc>
                <a:spcPct val="65000"/>
              </a:lnSpc>
              <a:spcBef>
                <a:spcPct val="130000"/>
              </a:spcBef>
              <a:buFont typeface="Wingdings" pitchFamily="2" charset="2"/>
              <a:buChar char="ü"/>
              <a:tabLst>
                <a:tab pos="447675" algn="l"/>
              </a:tabLst>
            </a:pPr>
            <a:r>
              <a:rPr lang="zh-CN" sz="1400" b="0">
                <a:latin typeface="宋体" pitchFamily="2" charset="-122"/>
              </a:rPr>
              <a:t>主要有</a:t>
            </a:r>
            <a:r>
              <a:rPr lang="zh-CN" altLang="zh-CN" sz="1400" b="0">
                <a:latin typeface="宋体" pitchFamily="2" charset="-122"/>
              </a:rPr>
              <a:t>5</a:t>
            </a:r>
            <a:r>
              <a:rPr lang="zh-CN" sz="1400" b="0">
                <a:latin typeface="宋体" pitchFamily="2" charset="-122"/>
              </a:rPr>
              <a:t>分制、</a:t>
            </a:r>
            <a:r>
              <a:rPr lang="zh-CN" altLang="zh-CN" sz="1400" b="0">
                <a:latin typeface="宋体" pitchFamily="2" charset="-122"/>
              </a:rPr>
              <a:t>7</a:t>
            </a:r>
            <a:r>
              <a:rPr lang="zh-CN" sz="1400" b="0">
                <a:latin typeface="宋体" pitchFamily="2" charset="-122"/>
              </a:rPr>
              <a:t>分制、</a:t>
            </a:r>
            <a:r>
              <a:rPr lang="zh-CN" altLang="zh-CN" sz="1400" b="0">
                <a:latin typeface="宋体" pitchFamily="2" charset="-122"/>
              </a:rPr>
              <a:t>10</a:t>
            </a:r>
            <a:r>
              <a:rPr lang="zh-CN" sz="1400" b="0">
                <a:latin typeface="宋体" pitchFamily="2" charset="-122"/>
              </a:rPr>
              <a:t>分制 ：选用几分制取决于需要细化的程度</a:t>
            </a:r>
          </a:p>
          <a:p>
            <a:pPr marL="428625" lvl="1" indent="-242888">
              <a:lnSpc>
                <a:spcPct val="65000"/>
              </a:lnSpc>
              <a:spcBef>
                <a:spcPct val="130000"/>
              </a:spcBef>
              <a:buFont typeface="Wingdings" pitchFamily="2" charset="2"/>
              <a:buNone/>
              <a:tabLst>
                <a:tab pos="447675" algn="l"/>
              </a:tabLst>
            </a:pPr>
            <a:endParaRPr lang="zh-CN" sz="1400" b="0">
              <a:latin typeface="宋体" pitchFamily="2" charset="-122"/>
            </a:endParaRPr>
          </a:p>
          <a:p>
            <a:pPr marL="428625" lvl="1" indent="-242888">
              <a:lnSpc>
                <a:spcPct val="65000"/>
              </a:lnSpc>
              <a:spcBef>
                <a:spcPct val="130000"/>
              </a:spcBef>
              <a:buFont typeface="Wingdings" pitchFamily="2" charset="2"/>
              <a:buNone/>
              <a:tabLst>
                <a:tab pos="447675" algn="l"/>
              </a:tabLst>
            </a:pPr>
            <a:endParaRPr lang="zh-CN" sz="1400" b="0">
              <a:latin typeface="宋体" pitchFamily="2" charset="-122"/>
            </a:endParaRPr>
          </a:p>
          <a:p>
            <a:pPr marL="14288" indent="-14288">
              <a:lnSpc>
                <a:spcPct val="65000"/>
              </a:lnSpc>
              <a:spcBef>
                <a:spcPct val="130000"/>
              </a:spcBef>
              <a:buFont typeface="Wingdings" pitchFamily="2" charset="2"/>
              <a:buNone/>
              <a:tabLst>
                <a:tab pos="447675" algn="l"/>
              </a:tabLst>
            </a:pPr>
            <a:endParaRPr lang="zh-CN" sz="2800" b="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1747">
                                            <p:txEl>
                                              <p:pRg st="0" end="0"/>
                                            </p:txEl>
                                          </p:spTgt>
                                        </p:tgtEl>
                                        <p:attrNameLst>
                                          <p:attrName>style.visibility</p:attrName>
                                        </p:attrNameLst>
                                      </p:cBhvr>
                                      <p:to>
                                        <p:strVal val="visible"/>
                                      </p:to>
                                    </p:set>
                                    <p:anim calcmode="lin" valueType="num">
                                      <p:cBhvr additive="base">
                                        <p:cTn id="11"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17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 calcmode="lin" valueType="num">
                                      <p:cBhvr additive="base">
                                        <p:cTn id="15"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17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 calcmode="lin" valueType="num">
                                      <p:cBhvr additive="base">
                                        <p:cTn id="29"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1747">
                                            <p:txEl>
                                              <p:pRg st="5" end="5"/>
                                            </p:txEl>
                                          </p:spTgt>
                                        </p:tgtEl>
                                        <p:attrNameLst>
                                          <p:attrName>style.visibility</p:attrName>
                                        </p:attrNameLst>
                                      </p:cBhvr>
                                      <p:to>
                                        <p:strVal val="visible"/>
                                      </p:to>
                                    </p:set>
                                    <p:anim calcmode="lin" valueType="num">
                                      <p:cBhvr additive="base">
                                        <p:cTn id="35" dur="500" fill="hold"/>
                                        <p:tgtEl>
                                          <p:spTgt spid="3174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174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31747">
                                            <p:txEl>
                                              <p:pRg st="6" end="6"/>
                                            </p:txEl>
                                          </p:spTgt>
                                        </p:tgtEl>
                                        <p:attrNameLst>
                                          <p:attrName>style.visibility</p:attrName>
                                        </p:attrNameLst>
                                      </p:cBhvr>
                                      <p:to>
                                        <p:strVal val="visible"/>
                                      </p:to>
                                    </p:set>
                                    <p:anim calcmode="lin" valueType="num">
                                      <p:cBhvr additive="base">
                                        <p:cTn id="39" dur="500" fill="hold"/>
                                        <p:tgtEl>
                                          <p:spTgt spid="3174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174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P spid="31747" grpId="0" build="p"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t>问卷设计：Case</a:t>
            </a:r>
            <a:r>
              <a:rPr lang="zh-CN" altLang="zh-CN"/>
              <a:t> Study </a:t>
            </a:r>
            <a:endParaRPr lang="zh-CN"/>
          </a:p>
        </p:txBody>
      </p:sp>
      <p:sp>
        <p:nvSpPr>
          <p:cNvPr id="32771" name="Rectangle 3"/>
          <p:cNvSpPr>
            <a:spLocks noChangeArrowheads="1"/>
          </p:cNvSpPr>
          <p:nvPr/>
        </p:nvSpPr>
        <p:spPr bwMode="auto">
          <a:xfrm>
            <a:off x="323850" y="1125538"/>
            <a:ext cx="5976938"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sz="1400" u="none">
                <a:solidFill>
                  <a:schemeClr val="tx1"/>
                </a:solidFill>
                <a:latin typeface="Times New Roman" pitchFamily="18" charset="0"/>
                <a:cs typeface="Times New Roman" pitchFamily="18" charset="0"/>
                <a:sym typeface="Times New Roman" pitchFamily="18" charset="0"/>
              </a:rPr>
              <a:t>您觉得</a:t>
            </a:r>
            <a:r>
              <a:rPr lang="zh-CN" sz="1400" u="none">
                <a:solidFill>
                  <a:schemeClr val="tx1"/>
                </a:solidFill>
                <a:sym typeface="宋体" pitchFamily="2" charset="-122"/>
              </a:rPr>
              <a:t>拍拍这两年</a:t>
            </a:r>
            <a:r>
              <a:rPr lang="zh-CN" sz="1400" u="none">
                <a:solidFill>
                  <a:schemeClr val="tx1"/>
                </a:solidFill>
                <a:latin typeface="Times New Roman" pitchFamily="18" charset="0"/>
                <a:cs typeface="Times New Roman" pitchFamily="18" charset="0"/>
                <a:sym typeface="Times New Roman" pitchFamily="18" charset="0"/>
              </a:rPr>
              <a:t>来情况怎样？</a:t>
            </a:r>
            <a:r>
              <a:rPr lang="zh-CN" sz="1400" u="none">
                <a:solidFill>
                  <a:srgbClr val="FF0000"/>
                </a:solidFill>
                <a:latin typeface="Times New Roman" pitchFamily="18" charset="0"/>
                <a:cs typeface="Times New Roman" pitchFamily="18" charset="0"/>
                <a:sym typeface="Times New Roman" pitchFamily="18" charset="0"/>
              </a:rPr>
              <a:t>（问题不清晰）</a:t>
            </a:r>
          </a:p>
        </p:txBody>
      </p:sp>
      <p:graphicFrame>
        <p:nvGraphicFramePr>
          <p:cNvPr id="32772" name="Group 4"/>
          <p:cNvGraphicFramePr>
            <a:graphicFrameLocks noGrp="1"/>
          </p:cNvGraphicFramePr>
          <p:nvPr/>
        </p:nvGraphicFramePr>
        <p:xfrm>
          <a:off x="468313" y="1412875"/>
          <a:ext cx="5537200" cy="622300"/>
        </p:xfrm>
        <a:graphic>
          <a:graphicData uri="http://schemas.openxmlformats.org/drawingml/2006/table">
            <a:tbl>
              <a:tblPr/>
              <a:tblGrid>
                <a:gridCol w="1620837"/>
                <a:gridCol w="1265238"/>
                <a:gridCol w="1177925"/>
                <a:gridCol w="14732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1</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2</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3</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4</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3333CC"/>
                          </a:solidFill>
                          <a:effectLst/>
                          <a:latin typeface="Times New Roman" pitchFamily="18" charset="0"/>
                          <a:ea typeface="宋体" pitchFamily="2" charset="-122"/>
                          <a:cs typeface="Times New Roman" pitchFamily="18" charset="0"/>
                          <a:sym typeface="Times New Roman" pitchFamily="18" charset="0"/>
                        </a:rPr>
                        <a:t>几乎没有什么变化</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3333CC"/>
                          </a:solidFill>
                          <a:effectLst/>
                          <a:latin typeface="Times New Roman" pitchFamily="18" charset="0"/>
                          <a:ea typeface="宋体" pitchFamily="2" charset="-122"/>
                          <a:cs typeface="Times New Roman" pitchFamily="18" charset="0"/>
                          <a:sym typeface="Times New Roman" pitchFamily="18" charset="0"/>
                        </a:rPr>
                        <a:t>变化不大</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3333CC"/>
                          </a:solidFill>
                          <a:effectLst/>
                          <a:latin typeface="Times New Roman" pitchFamily="18" charset="0"/>
                          <a:ea typeface="宋体" pitchFamily="2" charset="-122"/>
                          <a:cs typeface="Times New Roman" pitchFamily="18" charset="0"/>
                          <a:sym typeface="Times New Roman" pitchFamily="18" charset="0"/>
                        </a:rPr>
                        <a:t>变化较大</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3333CC"/>
                          </a:solidFill>
                          <a:effectLst/>
                          <a:latin typeface="Times New Roman" pitchFamily="18" charset="0"/>
                          <a:ea typeface="宋体" pitchFamily="2" charset="-122"/>
                          <a:cs typeface="Times New Roman" pitchFamily="18" charset="0"/>
                          <a:sym typeface="Times New Roman" pitchFamily="18" charset="0"/>
                        </a:rPr>
                        <a:t>变化很大</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bl>
          </a:graphicData>
        </a:graphic>
      </p:graphicFrame>
      <p:sp>
        <p:nvSpPr>
          <p:cNvPr id="32803" name="Rectangle 35"/>
          <p:cNvSpPr>
            <a:spLocks noChangeArrowheads="1"/>
          </p:cNvSpPr>
          <p:nvPr/>
        </p:nvSpPr>
        <p:spPr bwMode="auto">
          <a:xfrm>
            <a:off x="396875" y="2276475"/>
            <a:ext cx="626427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sz="1400" u="none">
                <a:solidFill>
                  <a:schemeClr val="tx1"/>
                </a:solidFill>
                <a:sym typeface="宋体" pitchFamily="2" charset="-122"/>
              </a:rPr>
              <a:t>大家都认为拍拍的这个新功能不错，您觉得怎么样呢？</a:t>
            </a:r>
            <a:r>
              <a:rPr lang="zh-CN" sz="1400" u="none">
                <a:solidFill>
                  <a:srgbClr val="FF0000"/>
                </a:solidFill>
                <a:sym typeface="宋体" pitchFamily="2" charset="-122"/>
              </a:rPr>
              <a:t>（具有引导性）</a:t>
            </a:r>
            <a:endParaRPr lang="zh-CN" sz="1400">
              <a:solidFill>
                <a:srgbClr val="FF0000"/>
              </a:solidFill>
            </a:endParaRPr>
          </a:p>
        </p:txBody>
      </p:sp>
      <p:graphicFrame>
        <p:nvGraphicFramePr>
          <p:cNvPr id="32804" name="Group 36"/>
          <p:cNvGraphicFramePr>
            <a:graphicFrameLocks noGrp="1"/>
          </p:cNvGraphicFramePr>
          <p:nvPr/>
        </p:nvGraphicFramePr>
        <p:xfrm>
          <a:off x="395288" y="2636838"/>
          <a:ext cx="6580187" cy="635000"/>
        </p:xfrm>
        <a:graphic>
          <a:graphicData uri="http://schemas.openxmlformats.org/drawingml/2006/table">
            <a:tbl>
              <a:tblPr/>
              <a:tblGrid>
                <a:gridCol w="992187"/>
                <a:gridCol w="976313"/>
                <a:gridCol w="590550"/>
                <a:gridCol w="958850"/>
                <a:gridCol w="962025"/>
                <a:gridCol w="2100262"/>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1</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2</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3</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4</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5</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9</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很不满意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不太满意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一般</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比较满意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非常满意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说不清</a:t>
                      </a:r>
                      <a:r>
                        <a:rPr kumimoji="0" lang="zh-CN" alt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a:t>
                      </a: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无所谓</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bl>
          </a:graphicData>
        </a:graphic>
      </p:graphicFrame>
      <p:sp>
        <p:nvSpPr>
          <p:cNvPr id="32849" name="Rectangle 81"/>
          <p:cNvSpPr>
            <a:spLocks noChangeArrowheads="1"/>
          </p:cNvSpPr>
          <p:nvPr/>
        </p:nvSpPr>
        <p:spPr bwMode="auto">
          <a:xfrm>
            <a:off x="396875" y="3429000"/>
            <a:ext cx="734377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sz="1400" u="none">
                <a:solidFill>
                  <a:schemeClr val="tx1"/>
                </a:solidFill>
                <a:sym typeface="宋体" pitchFamily="2" charset="-122"/>
              </a:rPr>
              <a:t>拍拍新推出了一项（什么什么样的）功能，您觉得怎么样呢？</a:t>
            </a:r>
            <a:r>
              <a:rPr lang="zh-CN" sz="1400" u="none">
                <a:solidFill>
                  <a:srgbClr val="FF0000"/>
                </a:solidFill>
                <a:sym typeface="宋体" pitchFamily="2" charset="-122"/>
              </a:rPr>
              <a:t>（选项不全）</a:t>
            </a:r>
            <a:endParaRPr lang="zh-CN" sz="1400">
              <a:solidFill>
                <a:srgbClr val="FF0000"/>
              </a:solidFill>
            </a:endParaRPr>
          </a:p>
        </p:txBody>
      </p:sp>
      <p:graphicFrame>
        <p:nvGraphicFramePr>
          <p:cNvPr id="32850" name="Group 82"/>
          <p:cNvGraphicFramePr>
            <a:graphicFrameLocks noGrp="1"/>
          </p:cNvGraphicFramePr>
          <p:nvPr/>
        </p:nvGraphicFramePr>
        <p:xfrm>
          <a:off x="466725" y="3789363"/>
          <a:ext cx="4943475" cy="635000"/>
        </p:xfrm>
        <a:graphic>
          <a:graphicData uri="http://schemas.openxmlformats.org/drawingml/2006/table">
            <a:tbl>
              <a:tblPr/>
              <a:tblGrid>
                <a:gridCol w="920750"/>
                <a:gridCol w="1074738"/>
                <a:gridCol w="798512"/>
                <a:gridCol w="976313"/>
                <a:gridCol w="1173162"/>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1</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2</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3</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4</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5</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很不满意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不太满意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一般</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比较满意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非常满意</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bl>
          </a:graphicData>
        </a:graphic>
      </p:graphicFrame>
      <p:sp>
        <p:nvSpPr>
          <p:cNvPr id="32888" name="Rectangle 120"/>
          <p:cNvSpPr>
            <a:spLocks noChangeArrowheads="1"/>
          </p:cNvSpPr>
          <p:nvPr/>
        </p:nvSpPr>
        <p:spPr bwMode="auto">
          <a:xfrm>
            <a:off x="468313" y="4510088"/>
            <a:ext cx="6624637"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sz="1400" u="none">
                <a:solidFill>
                  <a:schemeClr val="tx1"/>
                </a:solidFill>
                <a:sym typeface="宋体" pitchFamily="2" charset="-122"/>
              </a:rPr>
              <a:t>您在什么情况下使用手机上网？</a:t>
            </a:r>
            <a:r>
              <a:rPr lang="zh-CN" altLang="zh-CN" sz="1400" u="none">
                <a:solidFill>
                  <a:srgbClr val="FF0000"/>
                </a:solidFill>
                <a:sym typeface="宋体" pitchFamily="2" charset="-122"/>
              </a:rPr>
              <a:t>【</a:t>
            </a:r>
            <a:r>
              <a:rPr lang="zh-CN" sz="1400" u="none">
                <a:solidFill>
                  <a:srgbClr val="FF0000"/>
                </a:solidFill>
                <a:sym typeface="宋体" pitchFamily="2" charset="-122"/>
              </a:rPr>
              <a:t>答案不排他</a:t>
            </a:r>
            <a:r>
              <a:rPr lang="zh-CN" altLang="zh-CN" sz="1400" u="none">
                <a:solidFill>
                  <a:srgbClr val="FF0000"/>
                </a:solidFill>
                <a:sym typeface="宋体" pitchFamily="2" charset="-122"/>
              </a:rPr>
              <a:t>】</a:t>
            </a:r>
            <a:endParaRPr lang="zh-CN" altLang="zh-CN" sz="1400"/>
          </a:p>
        </p:txBody>
      </p:sp>
      <p:graphicFrame>
        <p:nvGraphicFramePr>
          <p:cNvPr id="32889" name="Group 121"/>
          <p:cNvGraphicFramePr>
            <a:graphicFrameLocks noGrp="1"/>
          </p:cNvGraphicFramePr>
          <p:nvPr/>
        </p:nvGraphicFramePr>
        <p:xfrm>
          <a:off x="323850" y="4941888"/>
          <a:ext cx="6813550" cy="1257300"/>
        </p:xfrm>
        <a:graphic>
          <a:graphicData uri="http://schemas.openxmlformats.org/drawingml/2006/table">
            <a:tbl>
              <a:tblPr/>
              <a:tblGrid>
                <a:gridCol w="1666875"/>
                <a:gridCol w="1449388"/>
                <a:gridCol w="1350962"/>
                <a:gridCol w="2346325"/>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1</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2</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3</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4</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乘坐交通工具时     </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上课／上班时    </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FF0000"/>
                          </a:solidFill>
                          <a:effectLst/>
                          <a:latin typeface="宋体" pitchFamily="2" charset="-122"/>
                          <a:ea typeface="宋体" pitchFamily="2" charset="-122"/>
                          <a:sym typeface="宋体" pitchFamily="2" charset="-122"/>
                        </a:rPr>
                        <a:t>需要找人聊天     </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FF0000"/>
                          </a:solidFill>
                          <a:effectLst/>
                          <a:latin typeface="宋体" pitchFamily="2" charset="-122"/>
                          <a:ea typeface="宋体" pitchFamily="2" charset="-122"/>
                          <a:sym typeface="宋体" pitchFamily="2" charset="-122"/>
                        </a:rPr>
                        <a:t>需要去查找信息／看新闻</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5</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楷体_GB2312" pitchFamily="49" charset="-122"/>
                          <a:ea typeface="楷体_GB2312" pitchFamily="49" charset="-122"/>
                          <a:sym typeface="楷体_GB2312" pitchFamily="49" charset="-122"/>
                        </a:rPr>
                        <a:t>6</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7</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8</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躺在床上休息时     </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等人／等车时</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吃饭时     </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400" b="0" i="0" u="none" strike="noStrike" cap="none" normalizeH="0" baseline="0" smtClean="0">
                          <a:ln>
                            <a:noFill/>
                          </a:ln>
                          <a:solidFill>
                            <a:srgbClr val="0000FF"/>
                          </a:solidFill>
                          <a:effectLst/>
                          <a:latin typeface="宋体" pitchFamily="2" charset="-122"/>
                          <a:ea typeface="宋体" pitchFamily="2" charset="-122"/>
                          <a:sym typeface="宋体" pitchFamily="2" charset="-122"/>
                        </a:rPr>
                        <a:t>其它</a:t>
                      </a:r>
                    </a:p>
                  </a:txBody>
                  <a:tcPr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6875" y="477838"/>
            <a:ext cx="6551613" cy="419100"/>
          </a:xfrm>
          <a:noFill/>
          <a:ln/>
        </p:spPr>
        <p:txBody>
          <a:bodyPr lIns="92075" tIns="46038" rIns="92075" bIns="46038">
            <a:spAutoFit/>
          </a:bodyPr>
          <a:lstStyle/>
          <a:p>
            <a:pPr>
              <a:lnSpc>
                <a:spcPct val="90000"/>
              </a:lnSpc>
            </a:pPr>
            <a:r>
              <a:rPr lang="zh-CN"/>
              <a:t>问卷结构：Case</a:t>
            </a:r>
            <a:r>
              <a:rPr lang="zh-CN" altLang="zh-CN"/>
              <a:t> Study</a:t>
            </a:r>
            <a:r>
              <a:rPr lang="zh-CN" altLang="zh-CN" sz="2000"/>
              <a:t> </a:t>
            </a:r>
            <a:endParaRPr lang="zh-CN" sz="2000"/>
          </a:p>
        </p:txBody>
      </p:sp>
      <p:sp>
        <p:nvSpPr>
          <p:cNvPr id="33795" name="Rectangle 3"/>
          <p:cNvSpPr>
            <a:spLocks noChangeArrowheads="1"/>
          </p:cNvSpPr>
          <p:nvPr/>
        </p:nvSpPr>
        <p:spPr bwMode="auto">
          <a:xfrm>
            <a:off x="1331913" y="1773238"/>
            <a:ext cx="62865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70000"/>
              </a:lnSpc>
              <a:spcBef>
                <a:spcPct val="50000"/>
              </a:spcBef>
            </a:pPr>
            <a:endParaRPr lang="zh-CN" sz="1800" b="0" u="none">
              <a:solidFill>
                <a:schemeClr val="accent2"/>
              </a:solidFill>
              <a:latin typeface="Arial" pitchFamily="34" charset="0"/>
            </a:endParaRPr>
          </a:p>
          <a:p>
            <a:pPr>
              <a:spcBef>
                <a:spcPct val="50000"/>
              </a:spcBef>
            </a:pPr>
            <a:r>
              <a:rPr lang="zh-CN" sz="1800" u="none">
                <a:solidFill>
                  <a:schemeClr val="tx1"/>
                </a:solidFill>
                <a:latin typeface="Arial" pitchFamily="34" charset="0"/>
              </a:rPr>
              <a:t>General attitudes/beliefs				</a:t>
            </a:r>
          </a:p>
          <a:p>
            <a:pPr>
              <a:spcBef>
                <a:spcPct val="50000"/>
              </a:spcBef>
            </a:pPr>
            <a:r>
              <a:rPr lang="zh-CN" sz="1800" u="none">
                <a:solidFill>
                  <a:srgbClr val="FF0000"/>
                </a:solidFill>
                <a:latin typeface="Arial" pitchFamily="34" charset="0"/>
              </a:rPr>
              <a:t>Screening questions				</a:t>
            </a:r>
          </a:p>
          <a:p>
            <a:pPr>
              <a:spcBef>
                <a:spcPct val="50000"/>
              </a:spcBef>
            </a:pPr>
            <a:r>
              <a:rPr lang="zh-CN" sz="1800" u="none">
                <a:solidFill>
                  <a:schemeClr val="tx1"/>
                </a:solidFill>
                <a:latin typeface="Arial" pitchFamily="34" charset="0"/>
              </a:rPr>
              <a:t>Classification data				</a:t>
            </a:r>
          </a:p>
          <a:p>
            <a:pPr>
              <a:spcBef>
                <a:spcPct val="50000"/>
              </a:spcBef>
            </a:pPr>
            <a:r>
              <a:rPr lang="zh-CN" sz="1800" u="none">
                <a:solidFill>
                  <a:schemeClr val="tx1"/>
                </a:solidFill>
                <a:latin typeface="Arial" pitchFamily="34" charset="0"/>
              </a:rPr>
              <a:t>Usership questions				</a:t>
            </a:r>
          </a:p>
          <a:p>
            <a:pPr>
              <a:spcBef>
                <a:spcPct val="50000"/>
              </a:spcBef>
            </a:pPr>
            <a:r>
              <a:rPr lang="zh-CN" sz="1800" u="none">
                <a:solidFill>
                  <a:schemeClr val="tx1"/>
                </a:solidFill>
                <a:latin typeface="Arial" pitchFamily="34" charset="0"/>
              </a:rPr>
              <a:t>Sensitive questions				</a:t>
            </a:r>
          </a:p>
          <a:p>
            <a:pPr>
              <a:spcBef>
                <a:spcPct val="50000"/>
              </a:spcBef>
            </a:pPr>
            <a:r>
              <a:rPr lang="zh-CN" sz="1800" u="none">
                <a:solidFill>
                  <a:schemeClr val="tx1"/>
                </a:solidFill>
                <a:latin typeface="Arial" pitchFamily="34" charset="0"/>
              </a:rPr>
              <a:t>Introduction					</a:t>
            </a:r>
          </a:p>
          <a:p>
            <a:pPr>
              <a:spcBef>
                <a:spcPct val="50000"/>
              </a:spcBef>
            </a:pPr>
            <a:r>
              <a:rPr lang="zh-CN" sz="1800" u="none">
                <a:solidFill>
                  <a:schemeClr val="tx1"/>
                </a:solidFill>
                <a:latin typeface="Arial" pitchFamily="34" charset="0"/>
              </a:rPr>
              <a:t>General survey questions 		</a:t>
            </a:r>
          </a:p>
          <a:p>
            <a:pPr>
              <a:spcBef>
                <a:spcPct val="50000"/>
              </a:spcBef>
            </a:pPr>
            <a:r>
              <a:rPr lang="zh-CN" sz="1800" u="none">
                <a:solidFill>
                  <a:schemeClr val="tx1"/>
                </a:solidFill>
                <a:latin typeface="Arial" pitchFamily="34" charset="0"/>
              </a:rPr>
              <a:t>Closing and thanks		</a:t>
            </a:r>
            <a:r>
              <a:rPr lang="zh-CN" sz="1800" b="0" u="none">
                <a:solidFill>
                  <a:schemeClr val="tx1"/>
                </a:solidFill>
                <a:latin typeface="Arial" pitchFamily="34" charset="0"/>
              </a:rPr>
              <a:t>		</a:t>
            </a:r>
          </a:p>
        </p:txBody>
      </p:sp>
      <p:sp>
        <p:nvSpPr>
          <p:cNvPr id="33796" name="Rectangle 4"/>
          <p:cNvSpPr>
            <a:spLocks noChangeArrowheads="1"/>
          </p:cNvSpPr>
          <p:nvPr/>
        </p:nvSpPr>
        <p:spPr bwMode="auto">
          <a:xfrm>
            <a:off x="1306513" y="1219200"/>
            <a:ext cx="6770687" cy="4183063"/>
          </a:xfrm>
          <a:prstGeom prst="rect">
            <a:avLst/>
          </a:prstGeom>
          <a:noFill/>
          <a:ln w="50800" cap="flat"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sz="1800" u="none">
              <a:solidFill>
                <a:schemeClr val="tx1"/>
              </a:solidFill>
              <a:latin typeface="Times" pitchFamily="2" charset="0"/>
            </a:endParaRPr>
          </a:p>
        </p:txBody>
      </p:sp>
      <p:sp>
        <p:nvSpPr>
          <p:cNvPr id="33797" name="Line 5"/>
          <p:cNvSpPr>
            <a:spLocks noChangeShapeType="1"/>
          </p:cNvSpPr>
          <p:nvPr/>
        </p:nvSpPr>
        <p:spPr bwMode="auto">
          <a:xfrm>
            <a:off x="1328738" y="2051050"/>
            <a:ext cx="6748462" cy="6350"/>
          </a:xfrm>
          <a:prstGeom prst="line">
            <a:avLst/>
          </a:prstGeom>
          <a:noFill/>
          <a:ln w="508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Line 6"/>
          <p:cNvSpPr>
            <a:spLocks noChangeShapeType="1"/>
          </p:cNvSpPr>
          <p:nvPr/>
        </p:nvSpPr>
        <p:spPr bwMode="auto">
          <a:xfrm>
            <a:off x="1308100" y="2489200"/>
            <a:ext cx="6769100" cy="25400"/>
          </a:xfrm>
          <a:prstGeom prst="line">
            <a:avLst/>
          </a:prstGeom>
          <a:noFill/>
          <a:ln w="254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Line 7"/>
          <p:cNvSpPr>
            <a:spLocks noChangeShapeType="1"/>
          </p:cNvSpPr>
          <p:nvPr/>
        </p:nvSpPr>
        <p:spPr bwMode="auto">
          <a:xfrm>
            <a:off x="1308100" y="2889250"/>
            <a:ext cx="6769100" cy="6350"/>
          </a:xfrm>
          <a:prstGeom prst="line">
            <a:avLst/>
          </a:prstGeom>
          <a:noFill/>
          <a:ln w="254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Line 8"/>
          <p:cNvSpPr>
            <a:spLocks noChangeShapeType="1"/>
          </p:cNvSpPr>
          <p:nvPr/>
        </p:nvSpPr>
        <p:spPr bwMode="auto">
          <a:xfrm flipV="1">
            <a:off x="1323975" y="3276600"/>
            <a:ext cx="6753225" cy="20638"/>
          </a:xfrm>
          <a:prstGeom prst="line">
            <a:avLst/>
          </a:prstGeom>
          <a:noFill/>
          <a:ln w="254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Line 9"/>
          <p:cNvSpPr>
            <a:spLocks noChangeShapeType="1"/>
          </p:cNvSpPr>
          <p:nvPr/>
        </p:nvSpPr>
        <p:spPr bwMode="auto">
          <a:xfrm flipV="1">
            <a:off x="1322388" y="3733800"/>
            <a:ext cx="6754812" cy="14288"/>
          </a:xfrm>
          <a:prstGeom prst="line">
            <a:avLst/>
          </a:prstGeom>
          <a:noFill/>
          <a:ln w="254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0"/>
          <p:cNvSpPr>
            <a:spLocks noChangeShapeType="1"/>
          </p:cNvSpPr>
          <p:nvPr/>
        </p:nvSpPr>
        <p:spPr bwMode="auto">
          <a:xfrm>
            <a:off x="1309688" y="4154488"/>
            <a:ext cx="6767512" cy="36512"/>
          </a:xfrm>
          <a:prstGeom prst="line">
            <a:avLst/>
          </a:prstGeom>
          <a:noFill/>
          <a:ln w="254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Line 11"/>
          <p:cNvSpPr>
            <a:spLocks noChangeShapeType="1"/>
          </p:cNvSpPr>
          <p:nvPr/>
        </p:nvSpPr>
        <p:spPr bwMode="auto">
          <a:xfrm>
            <a:off x="1295400" y="4565650"/>
            <a:ext cx="6781800" cy="6350"/>
          </a:xfrm>
          <a:prstGeom prst="line">
            <a:avLst/>
          </a:prstGeom>
          <a:noFill/>
          <a:ln w="254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4" name="Line 12"/>
          <p:cNvSpPr>
            <a:spLocks noChangeShapeType="1"/>
          </p:cNvSpPr>
          <p:nvPr/>
        </p:nvSpPr>
        <p:spPr bwMode="auto">
          <a:xfrm>
            <a:off x="1308100" y="5003800"/>
            <a:ext cx="6769100" cy="25400"/>
          </a:xfrm>
          <a:prstGeom prst="line">
            <a:avLst/>
          </a:prstGeom>
          <a:noFill/>
          <a:ln w="254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5" name="Line 13"/>
          <p:cNvSpPr>
            <a:spLocks noChangeShapeType="1"/>
          </p:cNvSpPr>
          <p:nvPr/>
        </p:nvSpPr>
        <p:spPr bwMode="auto">
          <a:xfrm>
            <a:off x="6210300" y="1227138"/>
            <a:ext cx="0" cy="4200525"/>
          </a:xfrm>
          <a:prstGeom prst="line">
            <a:avLst/>
          </a:prstGeom>
          <a:noFill/>
          <a:ln w="508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6" name="Rectangle 14"/>
          <p:cNvSpPr>
            <a:spLocks noChangeArrowheads="1"/>
          </p:cNvSpPr>
          <p:nvPr/>
        </p:nvSpPr>
        <p:spPr bwMode="auto">
          <a:xfrm>
            <a:off x="5591175" y="1398588"/>
            <a:ext cx="2506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862013" lvl="1" indent="-228600">
              <a:spcBef>
                <a:spcPct val="50000"/>
              </a:spcBef>
              <a:tabLst>
                <a:tab pos="757238" algn="l"/>
                <a:tab pos="3143250" algn="l"/>
              </a:tabLst>
            </a:pPr>
            <a:r>
              <a:rPr lang="zh-CN" altLang="zh-CN" sz="1800" u="none">
                <a:solidFill>
                  <a:schemeClr val="tx1"/>
                </a:solidFill>
                <a:latin typeface="Arial" pitchFamily="34" charset="0"/>
              </a:rPr>
              <a:t>Order of asking</a:t>
            </a:r>
            <a:endParaRPr lang="zh-CN" altLang="zh-CN" sz="1800" u="none">
              <a:solidFill>
                <a:schemeClr val="accent2"/>
              </a:solidFill>
              <a:latin typeface="Arial" pitchFamily="34" charset="0"/>
            </a:endParaRPr>
          </a:p>
        </p:txBody>
      </p:sp>
      <p:sp>
        <p:nvSpPr>
          <p:cNvPr id="33807" name="Rectangle 15"/>
          <p:cNvSpPr>
            <a:spLocks noChangeArrowheads="1"/>
          </p:cNvSpPr>
          <p:nvPr/>
        </p:nvSpPr>
        <p:spPr bwMode="auto">
          <a:xfrm>
            <a:off x="6353175" y="2108200"/>
            <a:ext cx="12954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zh-CN" sz="1800" u="none">
                <a:solidFill>
                  <a:schemeClr val="tx1"/>
                </a:solidFill>
                <a:latin typeface="Arial" pitchFamily="34" charset="0"/>
              </a:rPr>
              <a:t>5</a:t>
            </a:r>
          </a:p>
          <a:p>
            <a:pPr algn="ctr">
              <a:spcBef>
                <a:spcPct val="50000"/>
              </a:spcBef>
            </a:pPr>
            <a:r>
              <a:rPr lang="zh-CN" sz="1800" u="none">
                <a:solidFill>
                  <a:srgbClr val="FF0000"/>
                </a:solidFill>
                <a:latin typeface="Arial" pitchFamily="34" charset="0"/>
              </a:rPr>
              <a:t>2</a:t>
            </a:r>
          </a:p>
          <a:p>
            <a:pPr algn="ctr">
              <a:spcBef>
                <a:spcPct val="50000"/>
              </a:spcBef>
            </a:pPr>
            <a:r>
              <a:rPr lang="zh-CN" sz="1800" u="none">
                <a:solidFill>
                  <a:schemeClr val="tx1"/>
                </a:solidFill>
                <a:latin typeface="Arial" pitchFamily="34" charset="0"/>
              </a:rPr>
              <a:t>7</a:t>
            </a:r>
          </a:p>
          <a:p>
            <a:pPr algn="ctr">
              <a:spcBef>
                <a:spcPct val="50000"/>
              </a:spcBef>
            </a:pPr>
            <a:r>
              <a:rPr lang="zh-CN" sz="1800" u="none">
                <a:solidFill>
                  <a:schemeClr val="tx1"/>
                </a:solidFill>
                <a:latin typeface="Arial" pitchFamily="34" charset="0"/>
              </a:rPr>
              <a:t>3</a:t>
            </a:r>
          </a:p>
          <a:p>
            <a:pPr algn="ctr">
              <a:spcBef>
                <a:spcPct val="50000"/>
              </a:spcBef>
            </a:pPr>
            <a:r>
              <a:rPr lang="zh-CN" sz="1800" u="none">
                <a:solidFill>
                  <a:schemeClr val="tx1"/>
                </a:solidFill>
                <a:latin typeface="Arial" pitchFamily="34" charset="0"/>
              </a:rPr>
              <a:t>6</a:t>
            </a:r>
          </a:p>
          <a:p>
            <a:pPr algn="ctr">
              <a:spcBef>
                <a:spcPct val="50000"/>
              </a:spcBef>
            </a:pPr>
            <a:r>
              <a:rPr lang="zh-CN" sz="1800" u="none">
                <a:solidFill>
                  <a:schemeClr val="tx1"/>
                </a:solidFill>
                <a:latin typeface="Arial" pitchFamily="34" charset="0"/>
              </a:rPr>
              <a:t>1</a:t>
            </a:r>
          </a:p>
          <a:p>
            <a:pPr algn="ctr">
              <a:spcBef>
                <a:spcPct val="50000"/>
              </a:spcBef>
            </a:pPr>
            <a:r>
              <a:rPr lang="zh-CN" sz="1800" u="none">
                <a:solidFill>
                  <a:schemeClr val="tx1"/>
                </a:solidFill>
                <a:latin typeface="Arial" pitchFamily="34" charset="0"/>
              </a:rPr>
              <a:t>4</a:t>
            </a:r>
          </a:p>
          <a:p>
            <a:pPr algn="ctr">
              <a:spcBef>
                <a:spcPct val="50000"/>
              </a:spcBef>
            </a:pPr>
            <a:r>
              <a:rPr lang="zh-CN" sz="1800" u="none">
                <a:solidFill>
                  <a:schemeClr val="tx1"/>
                </a:solidFill>
                <a:latin typeface="Arial" pitchFamily="34" charset="0"/>
              </a:rPr>
              <a:t>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t>数据分析：</a:t>
            </a:r>
            <a:r>
              <a:rPr lang="zh-CN">
                <a:latin typeface="宋体"/>
              </a:rPr>
              <a:t>“</a:t>
            </a:r>
            <a:r>
              <a:rPr lang="zh-CN"/>
              <a:t>简单数据分析</a:t>
            </a:r>
            <a:r>
              <a:rPr lang="zh-CN" altLang="zh-CN"/>
              <a:t>+ </a:t>
            </a:r>
            <a:r>
              <a:rPr lang="zh-CN"/>
              <a:t>多元统计</a:t>
            </a:r>
            <a:r>
              <a:rPr lang="zh-CN" altLang="zh-CN"/>
              <a:t>+ </a:t>
            </a:r>
            <a:r>
              <a:rPr lang="zh-CN"/>
              <a:t>数据挖掘</a:t>
            </a:r>
            <a:r>
              <a:rPr lang="zh-CN">
                <a:latin typeface="宋体"/>
              </a:rPr>
              <a:t>”</a:t>
            </a:r>
            <a:r>
              <a:rPr lang="zh-CN"/>
              <a:t>整体视图</a:t>
            </a:r>
          </a:p>
        </p:txBody>
      </p:sp>
      <p:sp>
        <p:nvSpPr>
          <p:cNvPr id="34819" name="AutoShape 3"/>
          <p:cNvSpPr>
            <a:spLocks noChangeArrowheads="1"/>
          </p:cNvSpPr>
          <p:nvPr/>
        </p:nvSpPr>
        <p:spPr bwMode="auto">
          <a:xfrm>
            <a:off x="107950" y="1485900"/>
            <a:ext cx="647700" cy="1511300"/>
          </a:xfrm>
          <a:prstGeom prst="homePlate">
            <a:avLst>
              <a:gd name="adj" fmla="val 25000"/>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34820" name="AutoShape 4"/>
          <p:cNvSpPr>
            <a:spLocks noChangeArrowheads="1"/>
          </p:cNvSpPr>
          <p:nvPr/>
        </p:nvSpPr>
        <p:spPr bwMode="auto">
          <a:xfrm>
            <a:off x="2482850" y="2205038"/>
            <a:ext cx="1081088" cy="1008062"/>
          </a:xfrm>
          <a:prstGeom prst="homePlate">
            <a:avLst>
              <a:gd name="adj" fmla="val 26811"/>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34821" name="AutoShape 5"/>
          <p:cNvSpPr>
            <a:spLocks noChangeArrowheads="1"/>
          </p:cNvSpPr>
          <p:nvPr/>
        </p:nvSpPr>
        <p:spPr bwMode="auto">
          <a:xfrm>
            <a:off x="827088" y="1701800"/>
            <a:ext cx="3960812" cy="2303463"/>
          </a:xfrm>
          <a:prstGeom prst="homePlate">
            <a:avLst>
              <a:gd name="adj" fmla="val 42988"/>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spAutoFit/>
          </a:bodyPr>
          <a:lstStyle/>
          <a:p>
            <a:endParaRPr lang="zh-CN" altLang="en-US"/>
          </a:p>
        </p:txBody>
      </p:sp>
      <p:sp>
        <p:nvSpPr>
          <p:cNvPr id="34822" name="AutoShape 6"/>
          <p:cNvSpPr>
            <a:spLocks noChangeArrowheads="1"/>
          </p:cNvSpPr>
          <p:nvPr/>
        </p:nvSpPr>
        <p:spPr bwMode="auto">
          <a:xfrm>
            <a:off x="-30163" y="1774825"/>
            <a:ext cx="1362076" cy="862013"/>
          </a:xfrm>
          <a:prstGeom prst="homePlate">
            <a:avLst>
              <a:gd name="adj" fmla="val 39503"/>
            </a:avLst>
          </a:prstGeom>
          <a:gradFill rotWithShape="0">
            <a:gsLst>
              <a:gs pos="0">
                <a:srgbClr val="FF6600">
                  <a:gamma/>
                  <a:tint val="27843"/>
                  <a:invGamma/>
                </a:srgbClr>
              </a:gs>
              <a:gs pos="100000">
                <a:srgbClr val="FF66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lstStyle/>
          <a:p>
            <a:pPr algn="ctr"/>
            <a:r>
              <a:rPr lang="zh-CN" sz="1800" u="none">
                <a:solidFill>
                  <a:schemeClr val="tx1"/>
                </a:solidFill>
              </a:rPr>
              <a:t>简单的数据分析</a:t>
            </a:r>
          </a:p>
        </p:txBody>
      </p:sp>
      <p:sp>
        <p:nvSpPr>
          <p:cNvPr id="34823" name="AutoShape 7"/>
          <p:cNvSpPr>
            <a:spLocks noChangeArrowheads="1"/>
          </p:cNvSpPr>
          <p:nvPr/>
        </p:nvSpPr>
        <p:spPr bwMode="auto">
          <a:xfrm>
            <a:off x="-52388" y="3141663"/>
            <a:ext cx="1443038" cy="1081087"/>
          </a:xfrm>
          <a:prstGeom prst="homePlate">
            <a:avLst>
              <a:gd name="adj" fmla="val 33370"/>
            </a:avLst>
          </a:prstGeom>
          <a:gradFill rotWithShape="0">
            <a:gsLst>
              <a:gs pos="0">
                <a:srgbClr val="993300">
                  <a:gamma/>
                  <a:tint val="57647"/>
                  <a:invGamma/>
                </a:srgbClr>
              </a:gs>
              <a:gs pos="100000">
                <a:srgbClr val="9933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lstStyle/>
          <a:p>
            <a:pPr algn="ctr"/>
            <a:r>
              <a:rPr lang="zh-CN" sz="1800" u="none">
                <a:solidFill>
                  <a:schemeClr val="tx1"/>
                </a:solidFill>
              </a:rPr>
              <a:t>多元统计分析</a:t>
            </a:r>
          </a:p>
        </p:txBody>
      </p:sp>
      <p:sp>
        <p:nvSpPr>
          <p:cNvPr id="34824" name="AutoShape 8"/>
          <p:cNvSpPr>
            <a:spLocks noChangeArrowheads="1"/>
          </p:cNvSpPr>
          <p:nvPr/>
        </p:nvSpPr>
        <p:spPr bwMode="auto">
          <a:xfrm>
            <a:off x="-39688" y="4752975"/>
            <a:ext cx="1443038" cy="979488"/>
          </a:xfrm>
          <a:prstGeom prst="homePlate">
            <a:avLst>
              <a:gd name="adj" fmla="val 36831"/>
            </a:avLst>
          </a:prstGeom>
          <a:gradFill rotWithShape="0">
            <a:gsLst>
              <a:gs pos="0">
                <a:srgbClr val="FF0000">
                  <a:gamma/>
                  <a:tint val="43922"/>
                  <a:invGamma/>
                </a:srgbClr>
              </a:gs>
              <a:gs pos="100000">
                <a:srgbClr val="FF00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nchor="ctr"/>
          <a:lstStyle/>
          <a:p>
            <a:pPr algn="ctr"/>
            <a:r>
              <a:rPr lang="zh-CN" sz="1800" u="none">
                <a:solidFill>
                  <a:schemeClr val="bg1"/>
                </a:solidFill>
              </a:rPr>
              <a:t>数据挖掘</a:t>
            </a:r>
          </a:p>
        </p:txBody>
      </p:sp>
      <p:sp>
        <p:nvSpPr>
          <p:cNvPr id="34825" name="AutoShape 9"/>
          <p:cNvSpPr>
            <a:spLocks noChangeArrowheads="1"/>
          </p:cNvSpPr>
          <p:nvPr/>
        </p:nvSpPr>
        <p:spPr bwMode="auto">
          <a:xfrm>
            <a:off x="5797550" y="908050"/>
            <a:ext cx="3024188" cy="384175"/>
          </a:xfrm>
          <a:prstGeom prst="horizontalScroll">
            <a:avLst>
              <a:gd name="adj" fmla="val 7861"/>
            </a:avLst>
          </a:prstGeom>
          <a:solidFill>
            <a:srgbClr val="FF0000"/>
          </a:solidFill>
          <a:ln w="9525" cap="flat" cmpd="sng">
            <a:solidFill>
              <a:schemeClr val="bg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0000" tIns="43200" rIns="90000" bIns="43200" anchor="ctr"/>
          <a:lstStyle/>
          <a:p>
            <a:pPr algn="ctr"/>
            <a:r>
              <a:rPr lang="zh-CN" u="none">
                <a:solidFill>
                  <a:schemeClr val="bg1"/>
                </a:solidFill>
              </a:rPr>
              <a:t>方法适用性与优势</a:t>
            </a:r>
          </a:p>
        </p:txBody>
      </p:sp>
      <p:sp>
        <p:nvSpPr>
          <p:cNvPr id="34826" name="AutoShape 10"/>
          <p:cNvSpPr>
            <a:spLocks noChangeArrowheads="1"/>
          </p:cNvSpPr>
          <p:nvPr/>
        </p:nvSpPr>
        <p:spPr bwMode="auto">
          <a:xfrm>
            <a:off x="1908175" y="908050"/>
            <a:ext cx="3311525" cy="412750"/>
          </a:xfrm>
          <a:prstGeom prst="horizontalScroll">
            <a:avLst>
              <a:gd name="adj" fmla="val 11579"/>
            </a:avLst>
          </a:prstGeom>
          <a:solidFill>
            <a:srgbClr val="FF0000"/>
          </a:solidFill>
          <a:ln w="9525" cap="flat" cmpd="sng">
            <a:solidFill>
              <a:schemeClr val="bg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0000" tIns="43200" rIns="90000" bIns="43200" anchor="ctr"/>
          <a:lstStyle/>
          <a:p>
            <a:pPr algn="ctr"/>
            <a:r>
              <a:rPr lang="zh-CN" u="none">
                <a:solidFill>
                  <a:schemeClr val="bg1"/>
                </a:solidFill>
              </a:rPr>
              <a:t>主要方法列举</a:t>
            </a:r>
          </a:p>
        </p:txBody>
      </p:sp>
      <p:sp>
        <p:nvSpPr>
          <p:cNvPr id="34827" name="Text Box 11"/>
          <p:cNvSpPr txBox="1">
            <a:spLocks noChangeArrowheads="1"/>
          </p:cNvSpPr>
          <p:nvPr/>
        </p:nvSpPr>
        <p:spPr bwMode="auto">
          <a:xfrm>
            <a:off x="1908175" y="1485900"/>
            <a:ext cx="3257550" cy="1439863"/>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p>
            <a:pPr>
              <a:lnSpc>
                <a:spcPct val="120000"/>
              </a:lnSpc>
              <a:buSzPct val="60000"/>
              <a:buFont typeface="Wingdings" pitchFamily="2" charset="2"/>
              <a:buChar char="n"/>
            </a:pPr>
            <a:r>
              <a:rPr lang="zh-CN" sz="1400" u="none">
                <a:solidFill>
                  <a:schemeClr val="tx1"/>
                </a:solidFill>
              </a:rPr>
              <a:t> 集中趋势分析：众数、中位数、均数</a:t>
            </a:r>
          </a:p>
          <a:p>
            <a:pPr>
              <a:lnSpc>
                <a:spcPct val="120000"/>
              </a:lnSpc>
              <a:buSzPct val="60000"/>
              <a:buFont typeface="Wingdings" pitchFamily="2" charset="2"/>
              <a:buChar char="n"/>
            </a:pPr>
            <a:r>
              <a:rPr lang="zh-CN" sz="1400" u="none">
                <a:solidFill>
                  <a:schemeClr val="tx1"/>
                </a:solidFill>
              </a:rPr>
              <a:t> 离散趋势分析：极差、方差、标准差</a:t>
            </a:r>
          </a:p>
          <a:p>
            <a:pPr>
              <a:lnSpc>
                <a:spcPct val="120000"/>
              </a:lnSpc>
              <a:buSzPct val="60000"/>
              <a:buFont typeface="Wingdings" pitchFamily="2" charset="2"/>
              <a:buChar char="n"/>
            </a:pPr>
            <a:r>
              <a:rPr lang="zh-CN" sz="1400" u="none">
                <a:solidFill>
                  <a:schemeClr val="tx1"/>
                </a:solidFill>
              </a:rPr>
              <a:t> 交叉表</a:t>
            </a:r>
          </a:p>
          <a:p>
            <a:pPr>
              <a:lnSpc>
                <a:spcPct val="120000"/>
              </a:lnSpc>
              <a:buSzPct val="60000"/>
              <a:buFont typeface="Wingdings" pitchFamily="2" charset="2"/>
              <a:buChar char="n"/>
            </a:pPr>
            <a:r>
              <a:rPr lang="zh-CN" sz="1400" u="none">
                <a:solidFill>
                  <a:schemeClr val="tx1"/>
                </a:solidFill>
              </a:rPr>
              <a:t> 剖面指数</a:t>
            </a:r>
          </a:p>
          <a:p>
            <a:pPr>
              <a:lnSpc>
                <a:spcPct val="120000"/>
              </a:lnSpc>
              <a:buSzPct val="60000"/>
              <a:buFont typeface="Wingdings" pitchFamily="2" charset="2"/>
              <a:buChar char="n"/>
            </a:pPr>
            <a:r>
              <a:rPr lang="zh-CN" sz="1400" u="none">
                <a:solidFill>
                  <a:schemeClr val="tx1"/>
                </a:solidFill>
              </a:rPr>
              <a:t> 数据加权</a:t>
            </a:r>
          </a:p>
        </p:txBody>
      </p:sp>
      <p:sp>
        <p:nvSpPr>
          <p:cNvPr id="34828" name="Text Box 12"/>
          <p:cNvSpPr txBox="1">
            <a:spLocks noChangeArrowheads="1"/>
          </p:cNvSpPr>
          <p:nvPr/>
        </p:nvSpPr>
        <p:spPr bwMode="auto">
          <a:xfrm>
            <a:off x="5292725" y="1428750"/>
            <a:ext cx="3746500" cy="1320800"/>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lvl1pPr marL="139700" indent="-139700">
              <a:defRPr>
                <a:solidFill>
                  <a:schemeClr val="tx1"/>
                </a:solidFill>
                <a:latin typeface="Arial" pitchFamily="34" charset="0"/>
                <a:ea typeface="宋体" pitchFamily="2" charset="-122"/>
              </a:defRPr>
            </a:lvl1pPr>
            <a:lvl2pPr marL="596900">
              <a:defRPr>
                <a:solidFill>
                  <a:schemeClr val="tx1"/>
                </a:solidFill>
                <a:latin typeface="Arial" pitchFamily="34" charset="0"/>
                <a:ea typeface="宋体" pitchFamily="2" charset="-122"/>
              </a:defRPr>
            </a:lvl2pPr>
            <a:lvl3pPr marL="1054100">
              <a:defRPr>
                <a:solidFill>
                  <a:schemeClr val="tx1"/>
                </a:solidFill>
                <a:latin typeface="Arial" pitchFamily="34" charset="0"/>
                <a:ea typeface="宋体" pitchFamily="2" charset="-122"/>
              </a:defRPr>
            </a:lvl3pPr>
            <a:lvl4pPr marL="1511300">
              <a:defRPr>
                <a:solidFill>
                  <a:schemeClr val="tx1"/>
                </a:solidFill>
                <a:latin typeface="Arial" pitchFamily="34" charset="0"/>
                <a:ea typeface="宋体" pitchFamily="2" charset="-122"/>
              </a:defRPr>
            </a:lvl4pPr>
            <a:lvl5pPr marL="1968500">
              <a:defRPr>
                <a:solidFill>
                  <a:schemeClr val="tx1"/>
                </a:solidFill>
                <a:latin typeface="Arial" pitchFamily="34" charset="0"/>
                <a:ea typeface="宋体" pitchFamily="2" charset="-122"/>
              </a:defRPr>
            </a:lvl5pPr>
            <a:lvl6pPr marL="2425700" fontAlgn="base">
              <a:spcBef>
                <a:spcPct val="0"/>
              </a:spcBef>
              <a:spcAft>
                <a:spcPct val="0"/>
              </a:spcAft>
              <a:defRPr>
                <a:solidFill>
                  <a:schemeClr val="tx1"/>
                </a:solidFill>
                <a:latin typeface="Arial" pitchFamily="34" charset="0"/>
                <a:ea typeface="宋体" pitchFamily="2" charset="-122"/>
              </a:defRPr>
            </a:lvl6pPr>
            <a:lvl7pPr marL="2882900" fontAlgn="base">
              <a:spcBef>
                <a:spcPct val="0"/>
              </a:spcBef>
              <a:spcAft>
                <a:spcPct val="0"/>
              </a:spcAft>
              <a:defRPr>
                <a:solidFill>
                  <a:schemeClr val="tx1"/>
                </a:solidFill>
                <a:latin typeface="Arial" pitchFamily="34" charset="0"/>
                <a:ea typeface="宋体" pitchFamily="2" charset="-122"/>
              </a:defRPr>
            </a:lvl7pPr>
            <a:lvl8pPr marL="3340100" fontAlgn="base">
              <a:spcBef>
                <a:spcPct val="0"/>
              </a:spcBef>
              <a:spcAft>
                <a:spcPct val="0"/>
              </a:spcAft>
              <a:defRPr>
                <a:solidFill>
                  <a:schemeClr val="tx1"/>
                </a:solidFill>
                <a:latin typeface="Arial" pitchFamily="34" charset="0"/>
                <a:ea typeface="宋体" pitchFamily="2" charset="-122"/>
              </a:defRPr>
            </a:lvl8pPr>
            <a:lvl9pPr marL="3797300" fontAlgn="base">
              <a:spcBef>
                <a:spcPct val="0"/>
              </a:spcBef>
              <a:spcAft>
                <a:spcPct val="0"/>
              </a:spcAft>
              <a:defRPr>
                <a:solidFill>
                  <a:schemeClr val="tx1"/>
                </a:solidFill>
                <a:latin typeface="Arial" pitchFamily="34" charset="0"/>
                <a:ea typeface="宋体" pitchFamily="2" charset="-122"/>
              </a:defRPr>
            </a:lvl9pPr>
          </a:lstStyle>
          <a:p>
            <a:pPr>
              <a:buSzPct val="50000"/>
              <a:buFont typeface="Wingdings" pitchFamily="2" charset="2"/>
              <a:buChar char="n"/>
            </a:pPr>
            <a:r>
              <a:rPr lang="zh-CN" sz="1400" b="0" u="none">
                <a:latin typeface="宋体" pitchFamily="2" charset="-122"/>
              </a:rPr>
              <a:t>简单分析变量间关系</a:t>
            </a:r>
          </a:p>
          <a:p>
            <a:pPr>
              <a:buSzPct val="50000"/>
              <a:buFont typeface="Wingdings" pitchFamily="2" charset="2"/>
              <a:buChar char="n"/>
            </a:pPr>
            <a:r>
              <a:rPr lang="zh-CN" sz="1400" b="0" u="none">
                <a:latin typeface="宋体" pitchFamily="2" charset="-122"/>
              </a:rPr>
              <a:t>相对应用较广，较容易掌握和使用</a:t>
            </a:r>
          </a:p>
          <a:p>
            <a:pPr>
              <a:buSzPct val="50000"/>
              <a:buFont typeface="Wingdings" pitchFamily="2" charset="2"/>
              <a:buChar char="n"/>
            </a:pPr>
            <a:r>
              <a:rPr lang="zh-CN" sz="1400" b="0" u="none">
                <a:latin typeface="宋体" pitchFamily="2" charset="-122"/>
              </a:rPr>
              <a:t>对数据和使用者的要求较低</a:t>
            </a:r>
            <a:r>
              <a:rPr lang="zh-CN" b="0" u="none">
                <a:latin typeface="宋体" pitchFamily="2" charset="-122"/>
              </a:rPr>
              <a:t> </a:t>
            </a:r>
          </a:p>
        </p:txBody>
      </p:sp>
      <p:sp>
        <p:nvSpPr>
          <p:cNvPr id="34829" name="Text Box 13"/>
          <p:cNvSpPr txBox="1">
            <a:spLocks noChangeArrowheads="1"/>
          </p:cNvSpPr>
          <p:nvPr/>
        </p:nvSpPr>
        <p:spPr bwMode="auto">
          <a:xfrm>
            <a:off x="1908175" y="2998788"/>
            <a:ext cx="3241675" cy="1654175"/>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p>
            <a:pPr>
              <a:buClr>
                <a:schemeClr val="tx1"/>
              </a:buClr>
              <a:buSzPct val="50000"/>
              <a:buFont typeface="Wingdings" pitchFamily="2" charset="2"/>
              <a:buChar char="n"/>
            </a:pPr>
            <a:r>
              <a:rPr lang="zh-CN" sz="1400" u="none">
                <a:solidFill>
                  <a:schemeClr val="tx1"/>
                </a:solidFill>
              </a:rPr>
              <a:t> 相关分析</a:t>
            </a:r>
          </a:p>
          <a:p>
            <a:pPr>
              <a:buClr>
                <a:schemeClr val="tx1"/>
              </a:buClr>
              <a:buSzPct val="50000"/>
              <a:buFont typeface="Wingdings" pitchFamily="2" charset="2"/>
              <a:buChar char="n"/>
            </a:pPr>
            <a:r>
              <a:rPr lang="zh-CN" sz="1400" u="none">
                <a:solidFill>
                  <a:schemeClr val="tx1"/>
                </a:solidFill>
              </a:rPr>
              <a:t> 回归</a:t>
            </a:r>
            <a:r>
              <a:rPr lang="zh-CN" sz="1400" u="none">
                <a:solidFill>
                  <a:schemeClr val="tx1"/>
                </a:solidFill>
                <a:latin typeface="Arial" pitchFamily="34" charset="0"/>
              </a:rPr>
              <a:t>分析</a:t>
            </a:r>
          </a:p>
          <a:p>
            <a:pPr>
              <a:buClr>
                <a:schemeClr val="tx1"/>
              </a:buClr>
              <a:buSzPct val="50000"/>
              <a:buFont typeface="Wingdings" pitchFamily="2" charset="2"/>
              <a:buChar char="n"/>
            </a:pPr>
            <a:r>
              <a:rPr lang="zh-CN" sz="1400" u="none">
                <a:solidFill>
                  <a:schemeClr val="tx1"/>
                </a:solidFill>
              </a:rPr>
              <a:t> 因子</a:t>
            </a:r>
            <a:r>
              <a:rPr lang="zh-CN" sz="1400" u="none">
                <a:solidFill>
                  <a:schemeClr val="tx1"/>
                </a:solidFill>
                <a:latin typeface="Arial" pitchFamily="34" charset="0"/>
              </a:rPr>
              <a:t>分析</a:t>
            </a:r>
          </a:p>
          <a:p>
            <a:pPr>
              <a:buClr>
                <a:schemeClr val="tx1"/>
              </a:buClr>
              <a:buSzPct val="50000"/>
              <a:buFont typeface="Wingdings" pitchFamily="2" charset="2"/>
              <a:buChar char="n"/>
            </a:pPr>
            <a:r>
              <a:rPr lang="zh-CN" sz="1400" u="none">
                <a:solidFill>
                  <a:schemeClr val="tx1"/>
                </a:solidFill>
              </a:rPr>
              <a:t> 聚类</a:t>
            </a:r>
            <a:r>
              <a:rPr lang="zh-CN" sz="1400" u="none">
                <a:solidFill>
                  <a:schemeClr val="tx1"/>
                </a:solidFill>
                <a:latin typeface="Arial" pitchFamily="34" charset="0"/>
              </a:rPr>
              <a:t>分析</a:t>
            </a:r>
          </a:p>
          <a:p>
            <a:pPr>
              <a:buClr>
                <a:schemeClr val="tx1"/>
              </a:buClr>
              <a:buSzPct val="50000"/>
              <a:buFont typeface="Wingdings" pitchFamily="2" charset="2"/>
              <a:buChar char="n"/>
            </a:pPr>
            <a:r>
              <a:rPr lang="zh-CN" sz="1400" u="none">
                <a:solidFill>
                  <a:schemeClr val="tx1"/>
                </a:solidFill>
              </a:rPr>
              <a:t> 对应</a:t>
            </a:r>
            <a:r>
              <a:rPr lang="zh-CN" sz="1400" u="none">
                <a:solidFill>
                  <a:schemeClr val="tx1"/>
                </a:solidFill>
                <a:latin typeface="Arial" pitchFamily="34" charset="0"/>
              </a:rPr>
              <a:t>分析</a:t>
            </a:r>
          </a:p>
          <a:p>
            <a:pPr>
              <a:buClr>
                <a:schemeClr val="tx1"/>
              </a:buClr>
              <a:buSzPct val="50000"/>
              <a:buFont typeface="Wingdings" pitchFamily="2" charset="2"/>
              <a:buChar char="n"/>
            </a:pPr>
            <a:r>
              <a:rPr lang="zh-CN" sz="1400" u="none">
                <a:solidFill>
                  <a:schemeClr val="tx1"/>
                </a:solidFill>
              </a:rPr>
              <a:t> 联合</a:t>
            </a:r>
            <a:r>
              <a:rPr lang="zh-CN" sz="1400" u="none">
                <a:solidFill>
                  <a:schemeClr val="tx1"/>
                </a:solidFill>
                <a:latin typeface="Arial" pitchFamily="34" charset="0"/>
              </a:rPr>
              <a:t>分析</a:t>
            </a:r>
          </a:p>
        </p:txBody>
      </p:sp>
      <p:sp>
        <p:nvSpPr>
          <p:cNvPr id="34830" name="Text Box 14"/>
          <p:cNvSpPr txBox="1">
            <a:spLocks noChangeArrowheads="1"/>
          </p:cNvSpPr>
          <p:nvPr/>
        </p:nvSpPr>
        <p:spPr bwMode="auto">
          <a:xfrm>
            <a:off x="5292725" y="2927350"/>
            <a:ext cx="3746500" cy="1693863"/>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lvl1pPr marL="192088" indent="-184150">
              <a:defRPr>
                <a:solidFill>
                  <a:schemeClr val="tx1"/>
                </a:solidFill>
                <a:latin typeface="Arial" pitchFamily="34" charset="0"/>
                <a:ea typeface="宋体" pitchFamily="2" charset="-122"/>
              </a:defRPr>
            </a:lvl1pPr>
            <a:lvl2pPr marL="649288">
              <a:defRPr>
                <a:solidFill>
                  <a:schemeClr val="tx1"/>
                </a:solidFill>
                <a:latin typeface="Arial" pitchFamily="34" charset="0"/>
                <a:ea typeface="宋体" pitchFamily="2" charset="-122"/>
              </a:defRPr>
            </a:lvl2pPr>
            <a:lvl3pPr marL="1106488">
              <a:defRPr>
                <a:solidFill>
                  <a:schemeClr val="tx1"/>
                </a:solidFill>
                <a:latin typeface="Arial" pitchFamily="34" charset="0"/>
                <a:ea typeface="宋体" pitchFamily="2" charset="-122"/>
              </a:defRPr>
            </a:lvl3pPr>
            <a:lvl4pPr marL="1563688">
              <a:defRPr>
                <a:solidFill>
                  <a:schemeClr val="tx1"/>
                </a:solidFill>
                <a:latin typeface="Arial" pitchFamily="34" charset="0"/>
                <a:ea typeface="宋体" pitchFamily="2" charset="-122"/>
              </a:defRPr>
            </a:lvl4pPr>
            <a:lvl5pPr marL="2020888">
              <a:defRPr>
                <a:solidFill>
                  <a:schemeClr val="tx1"/>
                </a:solidFill>
                <a:latin typeface="Arial" pitchFamily="34" charset="0"/>
                <a:ea typeface="宋体" pitchFamily="2" charset="-122"/>
              </a:defRPr>
            </a:lvl5pPr>
            <a:lvl6pPr marL="2478088" fontAlgn="base">
              <a:spcBef>
                <a:spcPct val="0"/>
              </a:spcBef>
              <a:spcAft>
                <a:spcPct val="0"/>
              </a:spcAft>
              <a:defRPr>
                <a:solidFill>
                  <a:schemeClr val="tx1"/>
                </a:solidFill>
                <a:latin typeface="Arial" pitchFamily="34" charset="0"/>
                <a:ea typeface="宋体" pitchFamily="2" charset="-122"/>
              </a:defRPr>
            </a:lvl6pPr>
            <a:lvl7pPr marL="2935288" fontAlgn="base">
              <a:spcBef>
                <a:spcPct val="0"/>
              </a:spcBef>
              <a:spcAft>
                <a:spcPct val="0"/>
              </a:spcAft>
              <a:defRPr>
                <a:solidFill>
                  <a:schemeClr val="tx1"/>
                </a:solidFill>
                <a:latin typeface="Arial" pitchFamily="34" charset="0"/>
                <a:ea typeface="宋体" pitchFamily="2" charset="-122"/>
              </a:defRPr>
            </a:lvl7pPr>
            <a:lvl8pPr marL="3392488" fontAlgn="base">
              <a:spcBef>
                <a:spcPct val="0"/>
              </a:spcBef>
              <a:spcAft>
                <a:spcPct val="0"/>
              </a:spcAft>
              <a:defRPr>
                <a:solidFill>
                  <a:schemeClr val="tx1"/>
                </a:solidFill>
                <a:latin typeface="Arial" pitchFamily="34" charset="0"/>
                <a:ea typeface="宋体" pitchFamily="2" charset="-122"/>
              </a:defRPr>
            </a:lvl8pPr>
            <a:lvl9pPr marL="3849688" fontAlgn="base">
              <a:spcBef>
                <a:spcPct val="0"/>
              </a:spcBef>
              <a:spcAft>
                <a:spcPct val="0"/>
              </a:spcAft>
              <a:defRPr>
                <a:solidFill>
                  <a:schemeClr val="tx1"/>
                </a:solidFill>
                <a:latin typeface="Arial" pitchFamily="34" charset="0"/>
                <a:ea typeface="宋体" pitchFamily="2" charset="-122"/>
              </a:defRPr>
            </a:lvl9pPr>
          </a:lstStyle>
          <a:p>
            <a:pPr>
              <a:buSzPct val="50000"/>
              <a:buFont typeface="Wingdings" pitchFamily="2" charset="2"/>
              <a:buChar char="n"/>
            </a:pPr>
            <a:r>
              <a:rPr lang="zh-CN" sz="1400" b="0" u="none">
                <a:latin typeface="宋体" pitchFamily="2" charset="-122"/>
              </a:rPr>
              <a:t>分析变量间的因果关系、相似度等</a:t>
            </a:r>
          </a:p>
          <a:p>
            <a:pPr>
              <a:buSzPct val="50000"/>
              <a:buFont typeface="Wingdings" pitchFamily="2" charset="2"/>
              <a:buChar char="n"/>
            </a:pPr>
            <a:r>
              <a:rPr lang="zh-CN" sz="1400" b="0" u="none">
                <a:latin typeface="宋体" pitchFamily="2" charset="-122"/>
              </a:rPr>
              <a:t>多用于预测、 用户细分等场景</a:t>
            </a:r>
          </a:p>
          <a:p>
            <a:pPr>
              <a:buSzPct val="50000"/>
              <a:buFont typeface="Wingdings" pitchFamily="2" charset="2"/>
              <a:buChar char="n"/>
            </a:pPr>
            <a:r>
              <a:rPr lang="zh-CN" sz="1400" b="0" u="none">
                <a:latin typeface="宋体" pitchFamily="2" charset="-122"/>
              </a:rPr>
              <a:t>对数据要求：数据量要足够、数据周期要足够；</a:t>
            </a:r>
          </a:p>
          <a:p>
            <a:pPr>
              <a:buSzPct val="50000"/>
              <a:buFont typeface="Wingdings" pitchFamily="2" charset="2"/>
              <a:buChar char="n"/>
            </a:pPr>
            <a:r>
              <a:rPr lang="zh-CN" sz="1400" b="0" u="none">
                <a:latin typeface="宋体" pitchFamily="2" charset="-122"/>
              </a:rPr>
              <a:t>对使用者的要求：需要掌握基本的统计学知识和对业务有一定理解；</a:t>
            </a:r>
          </a:p>
        </p:txBody>
      </p:sp>
      <p:sp>
        <p:nvSpPr>
          <p:cNvPr id="34831" name="Text Box 15"/>
          <p:cNvSpPr txBox="1">
            <a:spLocks noChangeArrowheads="1"/>
          </p:cNvSpPr>
          <p:nvPr/>
        </p:nvSpPr>
        <p:spPr bwMode="auto">
          <a:xfrm>
            <a:off x="1908175" y="4725988"/>
            <a:ext cx="3281363" cy="1584325"/>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p>
            <a:pPr>
              <a:buSzPct val="50000"/>
              <a:buFont typeface="Wingdings" pitchFamily="2" charset="2"/>
              <a:buChar char="n"/>
            </a:pPr>
            <a:r>
              <a:rPr lang="zh-CN" sz="1400" u="none">
                <a:solidFill>
                  <a:schemeClr val="tx1"/>
                </a:solidFill>
              </a:rPr>
              <a:t> 神经网络</a:t>
            </a:r>
          </a:p>
          <a:p>
            <a:pPr>
              <a:buSzPct val="50000"/>
              <a:buFont typeface="Wingdings" pitchFamily="2" charset="2"/>
              <a:buChar char="n"/>
            </a:pPr>
            <a:r>
              <a:rPr lang="zh-CN" sz="1400" u="none">
                <a:solidFill>
                  <a:schemeClr val="tx1"/>
                </a:solidFill>
              </a:rPr>
              <a:t> 决策树</a:t>
            </a:r>
          </a:p>
          <a:p>
            <a:pPr>
              <a:buSzPct val="50000"/>
              <a:buFont typeface="Wingdings" pitchFamily="2" charset="2"/>
              <a:buChar char="n"/>
            </a:pPr>
            <a:r>
              <a:rPr lang="zh-CN" sz="1400" u="none">
                <a:solidFill>
                  <a:schemeClr val="tx1"/>
                </a:solidFill>
              </a:rPr>
              <a:t> 等等</a:t>
            </a:r>
          </a:p>
        </p:txBody>
      </p:sp>
      <p:sp>
        <p:nvSpPr>
          <p:cNvPr id="34832" name="Text Box 16"/>
          <p:cNvSpPr txBox="1">
            <a:spLocks noChangeArrowheads="1"/>
          </p:cNvSpPr>
          <p:nvPr/>
        </p:nvSpPr>
        <p:spPr bwMode="auto">
          <a:xfrm>
            <a:off x="5292725" y="4727575"/>
            <a:ext cx="3746500" cy="1584325"/>
          </a:xfrm>
          <a:prstGeom prst="rect">
            <a:avLst/>
          </a:prstGeom>
          <a:noFill/>
          <a:ln w="9525" cap="flat" cmpd="sng">
            <a:solidFill>
              <a:schemeClr val="tx1"/>
            </a:solidFill>
            <a:miter lim="800000"/>
            <a:headEnd/>
            <a:tailEn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lstStyle>
            <a:lvl1pPr marL="130175" indent="-130175">
              <a:defRPr>
                <a:solidFill>
                  <a:schemeClr val="tx1"/>
                </a:solidFill>
                <a:latin typeface="Arial" pitchFamily="34" charset="0"/>
                <a:ea typeface="宋体" pitchFamily="2" charset="-122"/>
              </a:defRPr>
            </a:lvl1pPr>
            <a:lvl2pPr marL="587375">
              <a:defRPr>
                <a:solidFill>
                  <a:schemeClr val="tx1"/>
                </a:solidFill>
                <a:latin typeface="Arial" pitchFamily="34" charset="0"/>
                <a:ea typeface="宋体" pitchFamily="2" charset="-122"/>
              </a:defRPr>
            </a:lvl2pPr>
            <a:lvl3pPr marL="1044575">
              <a:defRPr>
                <a:solidFill>
                  <a:schemeClr val="tx1"/>
                </a:solidFill>
                <a:latin typeface="Arial" pitchFamily="34" charset="0"/>
                <a:ea typeface="宋体" pitchFamily="2" charset="-122"/>
              </a:defRPr>
            </a:lvl3pPr>
            <a:lvl4pPr marL="1501775">
              <a:defRPr>
                <a:solidFill>
                  <a:schemeClr val="tx1"/>
                </a:solidFill>
                <a:latin typeface="Arial" pitchFamily="34" charset="0"/>
                <a:ea typeface="宋体" pitchFamily="2" charset="-122"/>
              </a:defRPr>
            </a:lvl4pPr>
            <a:lvl5pPr marL="1958975">
              <a:defRPr>
                <a:solidFill>
                  <a:schemeClr val="tx1"/>
                </a:solidFill>
                <a:latin typeface="Arial" pitchFamily="34" charset="0"/>
                <a:ea typeface="宋体" pitchFamily="2" charset="-122"/>
              </a:defRPr>
            </a:lvl5pPr>
            <a:lvl6pPr marL="2416175" fontAlgn="base">
              <a:spcBef>
                <a:spcPct val="0"/>
              </a:spcBef>
              <a:spcAft>
                <a:spcPct val="0"/>
              </a:spcAft>
              <a:defRPr>
                <a:solidFill>
                  <a:schemeClr val="tx1"/>
                </a:solidFill>
                <a:latin typeface="Arial" pitchFamily="34" charset="0"/>
                <a:ea typeface="宋体" pitchFamily="2" charset="-122"/>
              </a:defRPr>
            </a:lvl6pPr>
            <a:lvl7pPr marL="2873375" fontAlgn="base">
              <a:spcBef>
                <a:spcPct val="0"/>
              </a:spcBef>
              <a:spcAft>
                <a:spcPct val="0"/>
              </a:spcAft>
              <a:defRPr>
                <a:solidFill>
                  <a:schemeClr val="tx1"/>
                </a:solidFill>
                <a:latin typeface="Arial" pitchFamily="34" charset="0"/>
                <a:ea typeface="宋体" pitchFamily="2" charset="-122"/>
              </a:defRPr>
            </a:lvl7pPr>
            <a:lvl8pPr marL="3330575" fontAlgn="base">
              <a:spcBef>
                <a:spcPct val="0"/>
              </a:spcBef>
              <a:spcAft>
                <a:spcPct val="0"/>
              </a:spcAft>
              <a:defRPr>
                <a:solidFill>
                  <a:schemeClr val="tx1"/>
                </a:solidFill>
                <a:latin typeface="Arial" pitchFamily="34" charset="0"/>
                <a:ea typeface="宋体" pitchFamily="2" charset="-122"/>
              </a:defRPr>
            </a:lvl8pPr>
            <a:lvl9pPr marL="3787775" fontAlgn="base">
              <a:spcBef>
                <a:spcPct val="0"/>
              </a:spcBef>
              <a:spcAft>
                <a:spcPct val="0"/>
              </a:spcAft>
              <a:defRPr>
                <a:solidFill>
                  <a:schemeClr val="tx1"/>
                </a:solidFill>
                <a:latin typeface="Arial" pitchFamily="34" charset="0"/>
                <a:ea typeface="宋体" pitchFamily="2" charset="-122"/>
              </a:defRPr>
            </a:lvl9pPr>
          </a:lstStyle>
          <a:p>
            <a:pPr>
              <a:buSzPct val="50000"/>
              <a:buFont typeface="Wingdings" pitchFamily="2" charset="2"/>
              <a:buChar char="n"/>
            </a:pPr>
            <a:r>
              <a:rPr lang="zh-CN" sz="1400" b="0" u="none">
                <a:latin typeface="宋体" pitchFamily="2" charset="-122"/>
              </a:rPr>
              <a:t>优势在于可以定制算法满足个性化需求和具备自适应和自学习性；</a:t>
            </a:r>
          </a:p>
          <a:p>
            <a:pPr>
              <a:buSzPct val="50000"/>
              <a:buFont typeface="Wingdings" pitchFamily="2" charset="2"/>
              <a:buChar char="n"/>
            </a:pPr>
            <a:r>
              <a:rPr lang="zh-CN" sz="1400" b="0" u="none">
                <a:latin typeface="宋体" pitchFamily="2" charset="-122"/>
              </a:rPr>
              <a:t>对数据要求;Oracle数据库支持；对数据量和数据健壮性要求均很高；</a:t>
            </a:r>
          </a:p>
          <a:p>
            <a:pPr>
              <a:buSzPct val="50000"/>
              <a:buFont typeface="Wingdings" pitchFamily="2" charset="2"/>
              <a:buChar char="n"/>
            </a:pPr>
            <a:r>
              <a:rPr lang="zh-CN" sz="1400" b="0" u="none">
                <a:latin typeface="宋体" pitchFamily="2" charset="-122"/>
              </a:rPr>
              <a:t>对使用者要求：对算法、业务的理解度均高</a:t>
            </a:r>
          </a:p>
        </p:txBody>
      </p:sp>
      <p:sp>
        <p:nvSpPr>
          <p:cNvPr id="34833" name="Text Box 17"/>
          <p:cNvSpPr txBox="1">
            <a:spLocks noChangeArrowheads="1"/>
          </p:cNvSpPr>
          <p:nvPr/>
        </p:nvSpPr>
        <p:spPr bwMode="auto">
          <a:xfrm>
            <a:off x="1620838" y="6526213"/>
            <a:ext cx="6624637" cy="300037"/>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sz="1400" u="none">
                <a:solidFill>
                  <a:schemeClr val="tx1"/>
                </a:solidFill>
              </a:rPr>
              <a:t>多元统计分析有需要者请参考附件基础统计；数据挖掘有需要者可和Tina联系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2236788" y="1052513"/>
            <a:ext cx="5143500" cy="4032250"/>
            <a:chOff x="0" y="0"/>
            <a:chExt cx="3607" cy="2976"/>
          </a:xfrm>
        </p:grpSpPr>
        <p:grpSp>
          <p:nvGrpSpPr>
            <p:cNvPr id="6147" name="Group 3"/>
            <p:cNvGrpSpPr>
              <a:grpSpLocks/>
            </p:cNvGrpSpPr>
            <p:nvPr/>
          </p:nvGrpSpPr>
          <p:grpSpPr bwMode="auto">
            <a:xfrm>
              <a:off x="816" y="0"/>
              <a:ext cx="1824" cy="1824"/>
              <a:chOff x="0" y="0"/>
              <a:chExt cx="1824" cy="1824"/>
            </a:xfrm>
          </p:grpSpPr>
          <p:sp>
            <p:nvSpPr>
              <p:cNvPr id="6148" name="Oval 4"/>
              <p:cNvSpPr>
                <a:spLocks noChangeArrowheads="1"/>
              </p:cNvSpPr>
              <p:nvPr/>
            </p:nvSpPr>
            <p:spPr bwMode="auto">
              <a:xfrm>
                <a:off x="0" y="0"/>
                <a:ext cx="1824" cy="1824"/>
              </a:xfrm>
              <a:prstGeom prst="ellipse">
                <a:avLst/>
              </a:prstGeom>
              <a:noFill/>
              <a:ln w="76200" cmpd="sng">
                <a:solidFill>
                  <a:srgbClr val="0000FF"/>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 name="Text Box 5"/>
              <p:cNvSpPr txBox="1">
                <a:spLocks noChangeArrowheads="1"/>
              </p:cNvSpPr>
              <p:nvPr/>
            </p:nvSpPr>
            <p:spPr bwMode="auto">
              <a:xfrm>
                <a:off x="336" y="239"/>
                <a:ext cx="1104" cy="797"/>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buFont typeface="Wingdings" pitchFamily="2" charset="2"/>
                  <a:buNone/>
                </a:pPr>
                <a:r>
                  <a:rPr lang="zh-CN" sz="5400" u="none">
                    <a:solidFill>
                      <a:srgbClr val="0033CC"/>
                    </a:solidFill>
                    <a:latin typeface="Arial" pitchFamily="34" charset="0"/>
                  </a:rPr>
                  <a:t>人群</a:t>
                </a:r>
              </a:p>
            </p:txBody>
          </p:sp>
        </p:grpSp>
        <p:grpSp>
          <p:nvGrpSpPr>
            <p:cNvPr id="6150" name="Group 6"/>
            <p:cNvGrpSpPr>
              <a:grpSpLocks/>
            </p:cNvGrpSpPr>
            <p:nvPr/>
          </p:nvGrpSpPr>
          <p:grpSpPr bwMode="auto">
            <a:xfrm>
              <a:off x="0" y="1152"/>
              <a:ext cx="1968" cy="1824"/>
              <a:chOff x="0" y="0"/>
              <a:chExt cx="1968" cy="1824"/>
            </a:xfrm>
          </p:grpSpPr>
          <p:sp>
            <p:nvSpPr>
              <p:cNvPr id="6151" name="Oval 7"/>
              <p:cNvSpPr>
                <a:spLocks noChangeArrowheads="1"/>
              </p:cNvSpPr>
              <p:nvPr/>
            </p:nvSpPr>
            <p:spPr bwMode="auto">
              <a:xfrm>
                <a:off x="144" y="0"/>
                <a:ext cx="1824" cy="1824"/>
              </a:xfrm>
              <a:prstGeom prst="ellipse">
                <a:avLst/>
              </a:prstGeom>
              <a:noFill/>
              <a:ln w="76200" cmpd="sng">
                <a:solidFill>
                  <a:srgbClr val="33CC33"/>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Text Box 8"/>
              <p:cNvSpPr txBox="1">
                <a:spLocks noChangeArrowheads="1"/>
              </p:cNvSpPr>
              <p:nvPr/>
            </p:nvSpPr>
            <p:spPr bwMode="auto">
              <a:xfrm>
                <a:off x="0" y="685"/>
                <a:ext cx="1728" cy="716"/>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buFont typeface="Wingdings" pitchFamily="2" charset="2"/>
                  <a:buNone/>
                </a:pPr>
                <a:r>
                  <a:rPr lang="zh-CN" sz="4800" u="none">
                    <a:solidFill>
                      <a:srgbClr val="33CC33"/>
                    </a:solidFill>
                    <a:latin typeface="Arial" pitchFamily="34" charset="0"/>
                  </a:rPr>
                  <a:t>购买力</a:t>
                </a:r>
              </a:p>
            </p:txBody>
          </p:sp>
        </p:grpSp>
        <p:grpSp>
          <p:nvGrpSpPr>
            <p:cNvPr id="6153" name="Group 9"/>
            <p:cNvGrpSpPr>
              <a:grpSpLocks/>
            </p:cNvGrpSpPr>
            <p:nvPr/>
          </p:nvGrpSpPr>
          <p:grpSpPr bwMode="auto">
            <a:xfrm>
              <a:off x="1536" y="1152"/>
              <a:ext cx="2016" cy="1824"/>
              <a:chOff x="0" y="0"/>
              <a:chExt cx="2016" cy="1824"/>
            </a:xfrm>
          </p:grpSpPr>
          <p:sp>
            <p:nvSpPr>
              <p:cNvPr id="6154" name="Oval 10"/>
              <p:cNvSpPr>
                <a:spLocks noChangeArrowheads="1"/>
              </p:cNvSpPr>
              <p:nvPr/>
            </p:nvSpPr>
            <p:spPr bwMode="auto">
              <a:xfrm>
                <a:off x="0" y="0"/>
                <a:ext cx="1824" cy="1824"/>
              </a:xfrm>
              <a:prstGeom prst="ellipse">
                <a:avLst/>
              </a:prstGeom>
              <a:noFill/>
              <a:ln w="76200" cmpd="sng">
                <a:solidFill>
                  <a:srgbClr val="FF3300"/>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Text Box 11"/>
              <p:cNvSpPr txBox="1">
                <a:spLocks noChangeArrowheads="1"/>
              </p:cNvSpPr>
              <p:nvPr/>
            </p:nvSpPr>
            <p:spPr bwMode="auto">
              <a:xfrm>
                <a:off x="288" y="664"/>
                <a:ext cx="1728" cy="797"/>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buFont typeface="Wingdings" pitchFamily="2" charset="2"/>
                  <a:buNone/>
                </a:pPr>
                <a:r>
                  <a:rPr lang="zh-CN" sz="5400" u="none">
                    <a:solidFill>
                      <a:srgbClr val="FF3300"/>
                    </a:solidFill>
                    <a:latin typeface="Arial" pitchFamily="34" charset="0"/>
                  </a:rPr>
                  <a:t>需求</a:t>
                </a:r>
              </a:p>
            </p:txBody>
          </p:sp>
        </p:grpSp>
        <p:grpSp>
          <p:nvGrpSpPr>
            <p:cNvPr id="6156" name="Group 12"/>
            <p:cNvGrpSpPr>
              <a:grpSpLocks/>
            </p:cNvGrpSpPr>
            <p:nvPr/>
          </p:nvGrpSpPr>
          <p:grpSpPr bwMode="auto">
            <a:xfrm>
              <a:off x="1680" y="749"/>
              <a:ext cx="1927" cy="1000"/>
              <a:chOff x="0" y="0"/>
              <a:chExt cx="1927" cy="1000"/>
            </a:xfrm>
          </p:grpSpPr>
          <p:sp>
            <p:nvSpPr>
              <p:cNvPr id="6157" name="Text Box 13"/>
              <p:cNvSpPr txBox="1">
                <a:spLocks noChangeArrowheads="1"/>
              </p:cNvSpPr>
              <p:nvPr/>
            </p:nvSpPr>
            <p:spPr bwMode="auto">
              <a:xfrm>
                <a:off x="1050" y="0"/>
                <a:ext cx="877" cy="5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lang="zh-CN" sz="4200" u="none">
                    <a:solidFill>
                      <a:schemeClr val="tx2"/>
                    </a:solidFill>
                    <a:latin typeface="Arial" pitchFamily="34" charset="0"/>
                  </a:rPr>
                  <a:t>市场</a:t>
                </a:r>
              </a:p>
            </p:txBody>
          </p:sp>
          <p:sp>
            <p:nvSpPr>
              <p:cNvPr id="6158" name="Line 14"/>
              <p:cNvSpPr>
                <a:spLocks noChangeShapeType="1"/>
              </p:cNvSpPr>
              <p:nvPr/>
            </p:nvSpPr>
            <p:spPr bwMode="auto">
              <a:xfrm flipH="1">
                <a:off x="0" y="328"/>
                <a:ext cx="1200" cy="672"/>
              </a:xfrm>
              <a:prstGeom prst="line">
                <a:avLst/>
              </a:prstGeom>
              <a:noFill/>
              <a:ln w="508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6159" name="Text Box 15"/>
          <p:cNvSpPr txBox="1">
            <a:spLocks noChangeArrowheads="1"/>
          </p:cNvSpPr>
          <p:nvPr/>
        </p:nvSpPr>
        <p:spPr bwMode="auto">
          <a:xfrm>
            <a:off x="9525" y="5373688"/>
            <a:ext cx="9099550" cy="530225"/>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spcBef>
                <a:spcPct val="20000"/>
              </a:spcBef>
              <a:buFont typeface="Wingdings" pitchFamily="2" charset="2"/>
              <a:buNone/>
            </a:pPr>
            <a:r>
              <a:rPr lang="zh-CN" sz="2400" u="none">
                <a:solidFill>
                  <a:srgbClr val="FF3300"/>
                </a:solidFill>
                <a:effectLst>
                  <a:outerShdw blurRad="38100" dist="38100" dir="2700000" algn="tl">
                    <a:srgbClr val="C0C0C0"/>
                  </a:outerShdw>
                </a:effectLst>
                <a:latin typeface="Arial" pitchFamily="34" charset="0"/>
                <a:ea typeface="黑体" pitchFamily="49" charset="-122"/>
              </a:rPr>
              <a:t>有效市场</a:t>
            </a:r>
            <a:r>
              <a:rPr lang="zh-CN" sz="2000" b="0" u="none">
                <a:latin typeface="Arial" pitchFamily="34" charset="0"/>
                <a:ea typeface="黑体" pitchFamily="49" charset="-122"/>
              </a:rPr>
              <a:t>是由一群对某一产品</a:t>
            </a:r>
            <a:r>
              <a:rPr lang="zh-CN" altLang="zh-CN" sz="2000" b="0" u="none">
                <a:latin typeface="Arial" pitchFamily="34" charset="0"/>
                <a:ea typeface="黑体" pitchFamily="49" charset="-122"/>
              </a:rPr>
              <a:t>/</a:t>
            </a:r>
            <a:r>
              <a:rPr lang="zh-CN" sz="2000" b="0" u="none">
                <a:latin typeface="Arial" pitchFamily="34" charset="0"/>
                <a:ea typeface="黑体" pitchFamily="49" charset="-122"/>
              </a:rPr>
              <a:t>服务有兴趣、有收入和</a:t>
            </a:r>
            <a:r>
              <a:rPr lang="zh-CN" sz="2000" b="0" u="none">
                <a:solidFill>
                  <a:schemeClr val="accent1"/>
                </a:solidFill>
                <a:latin typeface="Arial" pitchFamily="34" charset="0"/>
                <a:ea typeface="黑体" pitchFamily="49" charset="-122"/>
              </a:rPr>
              <a:t>有通路</a:t>
            </a:r>
            <a:r>
              <a:rPr lang="zh-CN" sz="2000" b="0" u="none">
                <a:latin typeface="Arial" pitchFamily="34" charset="0"/>
                <a:ea typeface="黑体" pitchFamily="49" charset="-122"/>
              </a:rPr>
              <a:t>的潜在客户所组成</a:t>
            </a:r>
          </a:p>
        </p:txBody>
      </p:sp>
      <p:sp>
        <p:nvSpPr>
          <p:cNvPr id="6160" name="Text Box 16"/>
          <p:cNvSpPr txBox="1">
            <a:spLocks noChangeArrowheads="1"/>
          </p:cNvSpPr>
          <p:nvPr/>
        </p:nvSpPr>
        <p:spPr bwMode="auto">
          <a:xfrm>
            <a:off x="447675" y="307975"/>
            <a:ext cx="1965325" cy="45085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sz="2400" u="none">
                <a:latin typeface="Arial" pitchFamily="34" charset="0"/>
              </a:rPr>
              <a:t>序：市场</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9"/>
                                        </p:tgtEl>
                                        <p:attrNameLst>
                                          <p:attrName>style.visibility</p:attrName>
                                        </p:attrNameLst>
                                      </p:cBhvr>
                                      <p:to>
                                        <p:strVal val="visible"/>
                                      </p:to>
                                    </p:set>
                                    <p:anim calcmode="lin" valueType="num">
                                      <p:cBhvr additive="base">
                                        <p:cTn id="7" dur="500" fill="hold"/>
                                        <p:tgtEl>
                                          <p:spTgt spid="6159"/>
                                        </p:tgtEl>
                                        <p:attrNameLst>
                                          <p:attrName>ppt_x</p:attrName>
                                        </p:attrNameLst>
                                      </p:cBhvr>
                                      <p:tavLst>
                                        <p:tav tm="0">
                                          <p:val>
                                            <p:strVal val="0-#ppt_w/2"/>
                                          </p:val>
                                        </p:tav>
                                        <p:tav tm="100000">
                                          <p:val>
                                            <p:strVal val="#ppt_x"/>
                                          </p:val>
                                        </p:tav>
                                      </p:tavLst>
                                    </p:anim>
                                    <p:anim calcmode="lin" valueType="num">
                                      <p:cBhvr additive="base">
                                        <p:cTn id="8" dur="500" fill="hold"/>
                                        <p:tgtEl>
                                          <p:spTgt spid="6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t>简单数据分析简介（</a:t>
            </a:r>
            <a:r>
              <a:rPr lang="zh-CN" altLang="zh-CN"/>
              <a:t>1 </a:t>
            </a:r>
            <a:r>
              <a:rPr lang="zh-CN"/>
              <a:t>）：集中趋势</a:t>
            </a:r>
            <a:r>
              <a:rPr lang="zh-CN" altLang="zh-CN"/>
              <a:t>&amp;</a:t>
            </a:r>
            <a:r>
              <a:rPr lang="zh-CN"/>
              <a:t>离散趋势</a:t>
            </a:r>
          </a:p>
        </p:txBody>
      </p:sp>
      <p:sp>
        <p:nvSpPr>
          <p:cNvPr id="35843" name="Rectangle 3"/>
          <p:cNvSpPr>
            <a:spLocks noGrp="1" noChangeArrowheads="1"/>
          </p:cNvSpPr>
          <p:nvPr>
            <p:ph type="body" idx="1"/>
          </p:nvPr>
        </p:nvSpPr>
        <p:spPr bwMode="auto">
          <a:xfrm>
            <a:off x="468313" y="1270000"/>
            <a:ext cx="8496300" cy="5110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40000"/>
              </a:lnSpc>
              <a:buSzPct val="60000"/>
              <a:buFont typeface="Wingdings" pitchFamily="2" charset="2"/>
              <a:buChar char="Ø"/>
            </a:pPr>
            <a:r>
              <a:rPr lang="zh-CN" sz="1800"/>
              <a:t>集中趋势（</a:t>
            </a:r>
            <a:r>
              <a:rPr lang="en-US" sz="1800"/>
              <a:t>Central Tendency）</a:t>
            </a:r>
            <a:r>
              <a:rPr lang="zh-CN" sz="1800"/>
              <a:t>指标：</a:t>
            </a:r>
          </a:p>
          <a:p>
            <a:pPr lvl="1">
              <a:lnSpc>
                <a:spcPct val="140000"/>
              </a:lnSpc>
              <a:buFont typeface="Wingdings" pitchFamily="2" charset="2"/>
              <a:buChar char="ü"/>
            </a:pPr>
            <a:r>
              <a:rPr lang="zh-CN" sz="1600" b="0"/>
              <a:t>众数（</a:t>
            </a:r>
            <a:r>
              <a:rPr lang="en-US" sz="1600" b="0"/>
              <a:t>Mode） ：</a:t>
            </a:r>
            <a:r>
              <a:rPr lang="zh-CN" sz="1600" b="0"/>
              <a:t>发生率最高的数值；适用于所有的测量水平</a:t>
            </a:r>
          </a:p>
          <a:p>
            <a:pPr lvl="1">
              <a:lnSpc>
                <a:spcPct val="140000"/>
              </a:lnSpc>
              <a:buFont typeface="Wingdings" pitchFamily="2" charset="2"/>
              <a:buChar char="ü"/>
            </a:pPr>
            <a:r>
              <a:rPr lang="zh-CN" sz="1600" b="0"/>
              <a:t>中位数 （</a:t>
            </a:r>
            <a:r>
              <a:rPr lang="en-US" sz="1600" b="0"/>
              <a:t>Median）：</a:t>
            </a:r>
            <a:r>
              <a:rPr lang="zh-CN" sz="1600" b="0"/>
              <a:t>数值排序后正好位于中间位置的数；适用于定序、定距、定比数据</a:t>
            </a:r>
          </a:p>
          <a:p>
            <a:pPr lvl="1">
              <a:lnSpc>
                <a:spcPct val="140000"/>
              </a:lnSpc>
              <a:buFont typeface="Wingdings" pitchFamily="2" charset="2"/>
              <a:buChar char="ü"/>
            </a:pPr>
            <a:r>
              <a:rPr lang="zh-CN" sz="1600" b="0"/>
              <a:t>算术平均数或均值（</a:t>
            </a:r>
            <a:r>
              <a:rPr lang="en-US" sz="1600" b="0"/>
              <a:t>Mean）: </a:t>
            </a:r>
            <a:r>
              <a:rPr lang="zh-CN" sz="1600" b="0"/>
              <a:t>各数值的简单平均；适用于定距数据与定比数据</a:t>
            </a:r>
          </a:p>
          <a:p>
            <a:pPr>
              <a:lnSpc>
                <a:spcPct val="140000"/>
              </a:lnSpc>
              <a:buSzPct val="60000"/>
              <a:buFont typeface="Wingdings" pitchFamily="2" charset="2"/>
              <a:buChar char="Ø"/>
            </a:pPr>
            <a:r>
              <a:rPr lang="zh-CN" sz="1800"/>
              <a:t>离散趋势（</a:t>
            </a:r>
            <a:r>
              <a:rPr lang="en-US" sz="1800"/>
              <a:t>Measures of Dispersion）</a:t>
            </a:r>
            <a:r>
              <a:rPr lang="zh-CN" sz="1800"/>
              <a:t>指标：</a:t>
            </a:r>
            <a:endParaRPr lang="en-US" sz="1800"/>
          </a:p>
          <a:p>
            <a:pPr lvl="1">
              <a:lnSpc>
                <a:spcPct val="140000"/>
              </a:lnSpc>
              <a:buFont typeface="Wingdings" pitchFamily="2" charset="2"/>
              <a:buChar char="ü"/>
            </a:pPr>
            <a:r>
              <a:rPr lang="zh-CN" sz="1600" b="0"/>
              <a:t>全距或极差（</a:t>
            </a:r>
            <a:r>
              <a:rPr lang="en-US" sz="1600" b="0"/>
              <a:t>Range）： </a:t>
            </a:r>
            <a:r>
              <a:rPr lang="zh-CN" sz="1600" b="0"/>
              <a:t>一个定序型变量最大值与最小值的差</a:t>
            </a:r>
          </a:p>
          <a:p>
            <a:pPr lvl="1">
              <a:lnSpc>
                <a:spcPct val="140000"/>
              </a:lnSpc>
              <a:buFont typeface="Wingdings" pitchFamily="2" charset="2"/>
              <a:buChar char="ü"/>
            </a:pPr>
            <a:r>
              <a:rPr lang="zh-CN" sz="1600" b="0"/>
              <a:t>上、下四分位数 </a:t>
            </a:r>
            <a:r>
              <a:rPr lang="en-US" sz="1600" b="0"/>
              <a:t>:</a:t>
            </a:r>
          </a:p>
          <a:p>
            <a:pPr lvl="1">
              <a:lnSpc>
                <a:spcPct val="140000"/>
              </a:lnSpc>
              <a:buFont typeface="Wingdings" pitchFamily="2" charset="2"/>
              <a:buChar char="ü"/>
            </a:pPr>
            <a:r>
              <a:rPr lang="zh-CN" sz="1600" b="0"/>
              <a:t>方差（</a:t>
            </a:r>
            <a:r>
              <a:rPr lang="en-US" sz="1600" b="0"/>
              <a:t>Variance）：</a:t>
            </a:r>
            <a:r>
              <a:rPr lang="zh-CN" sz="1600" b="0"/>
              <a:t>一个变量所有值与其平均值之差的平方的平均数</a:t>
            </a:r>
          </a:p>
          <a:p>
            <a:pPr lvl="1">
              <a:lnSpc>
                <a:spcPct val="140000"/>
              </a:lnSpc>
              <a:buFont typeface="Wingdings" pitchFamily="2" charset="2"/>
              <a:buChar char="ü"/>
            </a:pPr>
            <a:r>
              <a:rPr lang="zh-CN" sz="1600" b="0"/>
              <a:t>标准差（</a:t>
            </a:r>
            <a:r>
              <a:rPr lang="en-US" sz="1600" b="0"/>
              <a:t>Standard Deviation）：</a:t>
            </a:r>
            <a:r>
              <a:rPr lang="zh-CN" sz="1600" b="0"/>
              <a:t>方差的平方根</a:t>
            </a:r>
          </a:p>
          <a:p>
            <a:pPr lvl="1"/>
            <a:endParaRPr lang="zh-CN" b="0"/>
          </a:p>
          <a:p>
            <a:pPr lvl="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stCondLst>
                                            <p:cond delay="0"/>
                                          </p:stCondLst>
                                        </p:cTn>
                                        <p:tgtEl>
                                          <p:spTgt spid="358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fade">
                                      <p:cBhvr>
                                        <p:cTn id="10" dur="1000">
                                          <p:stCondLst>
                                            <p:cond delay="0"/>
                                          </p:stCondLst>
                                        </p:cTn>
                                        <p:tgtEl>
                                          <p:spTgt spid="358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Effect transition="in" filter="fade">
                                      <p:cBhvr>
                                        <p:cTn id="13" dur="1000">
                                          <p:stCondLst>
                                            <p:cond delay="0"/>
                                          </p:stCondLst>
                                        </p:cTn>
                                        <p:tgtEl>
                                          <p:spTgt spid="358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843">
                                            <p:txEl>
                                              <p:pRg st="3" end="3"/>
                                            </p:txEl>
                                          </p:spTgt>
                                        </p:tgtEl>
                                        <p:attrNameLst>
                                          <p:attrName>style.visibility</p:attrName>
                                        </p:attrNameLst>
                                      </p:cBhvr>
                                      <p:to>
                                        <p:strVal val="visible"/>
                                      </p:to>
                                    </p:set>
                                    <p:animEffect transition="in" filter="fade">
                                      <p:cBhvr>
                                        <p:cTn id="16" dur="1000">
                                          <p:stCondLst>
                                            <p:cond delay="0"/>
                                          </p:stCondLst>
                                        </p:cTn>
                                        <p:tgtEl>
                                          <p:spTgt spid="358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animEffect transition="in" filter="fade">
                                      <p:cBhvr>
                                        <p:cTn id="21" dur="1000">
                                          <p:stCondLst>
                                            <p:cond delay="0"/>
                                          </p:stCondLst>
                                        </p:cTn>
                                        <p:tgtEl>
                                          <p:spTgt spid="358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843">
                                            <p:txEl>
                                              <p:pRg st="5" end="5"/>
                                            </p:txEl>
                                          </p:spTgt>
                                        </p:tgtEl>
                                        <p:attrNameLst>
                                          <p:attrName>style.visibility</p:attrName>
                                        </p:attrNameLst>
                                      </p:cBhvr>
                                      <p:to>
                                        <p:strVal val="visible"/>
                                      </p:to>
                                    </p:set>
                                    <p:animEffect transition="in" filter="fade">
                                      <p:cBhvr>
                                        <p:cTn id="24" dur="1000">
                                          <p:stCondLst>
                                            <p:cond delay="0"/>
                                          </p:stCondLst>
                                        </p:cTn>
                                        <p:tgtEl>
                                          <p:spTgt spid="3584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animEffect transition="in" filter="fade">
                                      <p:cBhvr>
                                        <p:cTn id="27" dur="1000">
                                          <p:stCondLst>
                                            <p:cond delay="0"/>
                                          </p:stCondLst>
                                        </p:cTn>
                                        <p:tgtEl>
                                          <p:spTgt spid="3584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843">
                                            <p:txEl>
                                              <p:pRg st="7" end="7"/>
                                            </p:txEl>
                                          </p:spTgt>
                                        </p:tgtEl>
                                        <p:attrNameLst>
                                          <p:attrName>style.visibility</p:attrName>
                                        </p:attrNameLst>
                                      </p:cBhvr>
                                      <p:to>
                                        <p:strVal val="visible"/>
                                      </p:to>
                                    </p:set>
                                    <p:animEffect transition="in" filter="fade">
                                      <p:cBhvr>
                                        <p:cTn id="30" dur="1000">
                                          <p:stCondLst>
                                            <p:cond delay="0"/>
                                          </p:stCondLst>
                                        </p:cTn>
                                        <p:tgtEl>
                                          <p:spTgt spid="3584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843">
                                            <p:txEl>
                                              <p:pRg st="8" end="8"/>
                                            </p:txEl>
                                          </p:spTgt>
                                        </p:tgtEl>
                                        <p:attrNameLst>
                                          <p:attrName>style.visibility</p:attrName>
                                        </p:attrNameLst>
                                      </p:cBhvr>
                                      <p:to>
                                        <p:strVal val="visible"/>
                                      </p:to>
                                    </p:set>
                                    <p:animEffect transition="in" filter="fade">
                                      <p:cBhvr>
                                        <p:cTn id="33" dur="1000">
                                          <p:stCondLst>
                                            <p:cond delay="0"/>
                                          </p:stCondLst>
                                        </p:cTn>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t>简单数据分析简介（</a:t>
            </a:r>
            <a:r>
              <a:rPr lang="zh-CN" altLang="zh-CN"/>
              <a:t>2</a:t>
            </a:r>
            <a:r>
              <a:rPr lang="zh-CN"/>
              <a:t>）</a:t>
            </a:r>
            <a:r>
              <a:rPr lang="zh-CN" altLang="zh-CN"/>
              <a:t>:</a:t>
            </a:r>
            <a:r>
              <a:rPr lang="zh-CN"/>
              <a:t>交叉表的行列百分比</a:t>
            </a:r>
            <a:r>
              <a:rPr lang="zh-CN" altLang="zh-CN"/>
              <a:t>&amp;</a:t>
            </a:r>
            <a:r>
              <a:rPr lang="zh-CN"/>
              <a:t>交叉表</a:t>
            </a:r>
          </a:p>
        </p:txBody>
      </p:sp>
      <p:graphicFrame>
        <p:nvGraphicFramePr>
          <p:cNvPr id="36867" name="Group 3"/>
          <p:cNvGraphicFramePr>
            <a:graphicFrameLocks noGrp="1"/>
          </p:cNvGraphicFramePr>
          <p:nvPr>
            <p:ph type="tbl" idx="1"/>
          </p:nvPr>
        </p:nvGraphicFramePr>
        <p:xfrm>
          <a:off x="250825" y="1268413"/>
          <a:ext cx="8651875" cy="2151888"/>
        </p:xfrm>
        <a:graphic>
          <a:graphicData uri="http://schemas.openxmlformats.org/drawingml/2006/table">
            <a:tbl>
              <a:tblPr/>
              <a:tblGrid>
                <a:gridCol w="733425"/>
                <a:gridCol w="504825"/>
                <a:gridCol w="2549525"/>
                <a:gridCol w="2436813"/>
                <a:gridCol w="2427287"/>
              </a:tblGrid>
              <a:tr h="931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总体</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年龄段</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人数</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高收入细分市场</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人数 列百分比 行百分比 指数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down    across   index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       %</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中收入细分市场</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人数 列百分比 行百分比 指数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a:t>
                      </a: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down    across   index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        %   </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低收入细分市场</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人数 列百分比 行百分比 指数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a:t>
                      </a: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down     across  index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        %       %</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18-65</a:t>
                      </a: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18-24</a:t>
                      </a: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25-34</a:t>
                      </a: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35-49</a:t>
                      </a: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50-65</a:t>
                      </a:r>
                      <a:r>
                        <a:rPr kumimoji="0" 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岁</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500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125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125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100</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150    100      30      100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39      26      31 .2   104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66      44      44      147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33      22      26.4    88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12      8       12      40</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150     100     30      100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36      24      28.8    96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42      28      28      93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42      28      33.6    112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30      20      30      100</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200     100     40      100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50      25      40      100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42      21      28      70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50      25      40      100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58      29      58      145</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05" name="Rectangle 41"/>
          <p:cNvSpPr>
            <a:spLocks noChangeArrowheads="1"/>
          </p:cNvSpPr>
          <p:nvPr/>
        </p:nvSpPr>
        <p:spPr bwMode="auto">
          <a:xfrm>
            <a:off x="323850" y="3573463"/>
            <a:ext cx="873283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9875">
              <a:tabLst>
                <a:tab pos="1371600" algn="l"/>
                <a:tab pos="2000250" algn="l"/>
                <a:tab pos="2743200" algn="l"/>
              </a:tabLst>
            </a:pPr>
            <a:r>
              <a:rPr lang="zh-CN" sz="1400" b="0" u="none">
                <a:solidFill>
                  <a:schemeClr val="tx1"/>
                </a:solidFill>
                <a:latin typeface="Arial" pitchFamily="34" charset="0"/>
              </a:rPr>
              <a:t>				高收入细分市场该年龄段的列百分比</a:t>
            </a:r>
          </a:p>
          <a:p>
            <a:pPr indent="269875">
              <a:tabLst>
                <a:tab pos="1371600" algn="l"/>
                <a:tab pos="2000250" algn="l"/>
                <a:tab pos="2743200" algn="l"/>
              </a:tabLst>
            </a:pPr>
            <a:r>
              <a:rPr lang="zh-CN" sz="1400" b="0" u="none">
                <a:solidFill>
                  <a:schemeClr val="tx1"/>
                </a:solidFill>
                <a:latin typeface="Arial" pitchFamily="34" charset="0"/>
                <a:cs typeface="Times New Roman" pitchFamily="18" charset="0"/>
              </a:rPr>
              <a:t>高收入细分市场某年龄段的剖面指数</a:t>
            </a:r>
            <a:r>
              <a:rPr lang="en-US" sz="1400" b="0" u="none">
                <a:solidFill>
                  <a:schemeClr val="tx1"/>
                </a:solidFill>
                <a:latin typeface="Arial" pitchFamily="34" charset="0"/>
                <a:cs typeface="Times New Roman" pitchFamily="18" charset="0"/>
              </a:rPr>
              <a:t>=          			                         ×100%</a:t>
            </a:r>
            <a:endParaRPr lang="en-US" sz="1400" b="0" u="none">
              <a:solidFill>
                <a:schemeClr val="tx1"/>
              </a:solidFill>
              <a:latin typeface="Arial" pitchFamily="34" charset="0"/>
              <a:ea typeface="PMingLiU" pitchFamily="18" charset="-120"/>
            </a:endParaRPr>
          </a:p>
          <a:p>
            <a:pPr indent="269875">
              <a:tabLst>
                <a:tab pos="1371600" algn="l"/>
                <a:tab pos="2000250" algn="l"/>
                <a:tab pos="2743200" algn="l"/>
              </a:tabLst>
            </a:pPr>
            <a:r>
              <a:rPr lang="zh-CN" sz="1400" b="0" u="none">
                <a:solidFill>
                  <a:schemeClr val="tx1"/>
                </a:solidFill>
                <a:latin typeface="Arial" pitchFamily="34" charset="0"/>
                <a:cs typeface="Times New Roman" pitchFamily="18" charset="0"/>
              </a:rPr>
              <a:t>				总体市场该年龄段的列百分比</a:t>
            </a:r>
          </a:p>
        </p:txBody>
      </p:sp>
      <p:sp>
        <p:nvSpPr>
          <p:cNvPr id="36906" name="Rectangle 42"/>
          <p:cNvSpPr>
            <a:spLocks noChangeArrowheads="1"/>
          </p:cNvSpPr>
          <p:nvPr/>
        </p:nvSpPr>
        <p:spPr bwMode="auto">
          <a:xfrm>
            <a:off x="611188" y="4294188"/>
            <a:ext cx="72390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zh-CN" sz="1400" b="0" u="none">
                <a:solidFill>
                  <a:schemeClr val="tx1"/>
                </a:solidFill>
              </a:rPr>
              <a:t>指数</a:t>
            </a:r>
            <a:r>
              <a:rPr lang="en-US" sz="1400" b="0" u="none">
                <a:solidFill>
                  <a:schemeClr val="tx1"/>
                </a:solidFill>
              </a:rPr>
              <a:t>=100%</a:t>
            </a:r>
            <a:r>
              <a:rPr lang="zh-CN" sz="1400" b="0" u="none">
                <a:solidFill>
                  <a:schemeClr val="tx1"/>
                </a:solidFill>
              </a:rPr>
              <a:t>是等于总体市场</a:t>
            </a:r>
          </a:p>
          <a:p>
            <a:pPr>
              <a:lnSpc>
                <a:spcPct val="110000"/>
              </a:lnSpc>
            </a:pPr>
            <a:r>
              <a:rPr lang="zh-CN" sz="1400" b="0" u="none">
                <a:solidFill>
                  <a:schemeClr val="tx1"/>
                </a:solidFill>
              </a:rPr>
              <a:t>指数</a:t>
            </a:r>
            <a:r>
              <a:rPr lang="en-US" sz="1400" b="0" u="none">
                <a:solidFill>
                  <a:schemeClr val="tx1"/>
                </a:solidFill>
              </a:rPr>
              <a:t>=120%</a:t>
            </a:r>
            <a:r>
              <a:rPr lang="zh-CN" sz="1400" b="0" u="none">
                <a:solidFill>
                  <a:schemeClr val="tx1"/>
                </a:solidFill>
              </a:rPr>
              <a:t>或以上，则认为显著高于总体水平</a:t>
            </a:r>
          </a:p>
          <a:p>
            <a:pPr>
              <a:lnSpc>
                <a:spcPct val="110000"/>
              </a:lnSpc>
            </a:pPr>
            <a:r>
              <a:rPr lang="zh-CN" sz="1400" b="0" u="none">
                <a:solidFill>
                  <a:schemeClr val="tx1"/>
                </a:solidFill>
              </a:rPr>
              <a:t>指数</a:t>
            </a:r>
            <a:r>
              <a:rPr lang="en-US" sz="1400" b="0" u="none">
                <a:solidFill>
                  <a:schemeClr val="tx1"/>
                </a:solidFill>
              </a:rPr>
              <a:t>=80%</a:t>
            </a:r>
            <a:r>
              <a:rPr lang="zh-CN" sz="1400" b="0" u="none">
                <a:solidFill>
                  <a:schemeClr val="tx1"/>
                </a:solidFill>
              </a:rPr>
              <a:t>或以下，则认为显著低于总体水平</a:t>
            </a:r>
          </a:p>
        </p:txBody>
      </p:sp>
      <p:sp>
        <p:nvSpPr>
          <p:cNvPr id="36907" name="Line 43"/>
          <p:cNvSpPr>
            <a:spLocks noChangeShapeType="1"/>
          </p:cNvSpPr>
          <p:nvPr/>
        </p:nvSpPr>
        <p:spPr bwMode="auto">
          <a:xfrm>
            <a:off x="3924300" y="3933825"/>
            <a:ext cx="3600450" cy="0"/>
          </a:xfrm>
          <a:prstGeom prst="line">
            <a:avLst/>
          </a:prstGeom>
          <a:noFill/>
          <a:ln w="9525"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endParaRPr lang="zh-CN" altLang="en-US"/>
          </a:p>
        </p:txBody>
      </p:sp>
      <p:sp>
        <p:nvSpPr>
          <p:cNvPr id="36908" name="Text Box 44"/>
          <p:cNvSpPr txBox="1">
            <a:spLocks noChangeArrowheads="1"/>
          </p:cNvSpPr>
          <p:nvPr/>
        </p:nvSpPr>
        <p:spPr bwMode="auto">
          <a:xfrm>
            <a:off x="598488" y="5202238"/>
            <a:ext cx="8078787" cy="944562"/>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25400" cmpd="sng">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sz="1400" b="0" u="none">
                <a:solidFill>
                  <a:schemeClr val="tx1"/>
                </a:solidFill>
              </a:rPr>
              <a:t>举例：</a:t>
            </a:r>
          </a:p>
          <a:p>
            <a:r>
              <a:rPr lang="zh-CN" sz="1400" b="0" u="none">
                <a:solidFill>
                  <a:schemeClr val="tx1"/>
                </a:solidFill>
              </a:rPr>
              <a:t>18-24岁的高收入人群的行百分比：26%；  指18-24岁高收入人群在整体高收入中的比例为26%； </a:t>
            </a:r>
          </a:p>
          <a:p>
            <a:r>
              <a:rPr lang="zh-CN" sz="1400" b="0" u="none">
                <a:solidFill>
                  <a:schemeClr val="tx1"/>
                </a:solidFill>
              </a:rPr>
              <a:t>18-24岁的高收入人群的列百分比：31.2%；指18-24岁高收入人群在18-24岁人群中的比例为31.2%</a:t>
            </a:r>
          </a:p>
          <a:p>
            <a:r>
              <a:rPr lang="zh-CN" sz="1400" b="0" u="none">
                <a:solidFill>
                  <a:schemeClr val="tx1"/>
                </a:solidFill>
              </a:rPr>
              <a:t>18-24岁的高收入人群的剖面指数：104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t>简单数据分析简介（</a:t>
            </a:r>
            <a:r>
              <a:rPr lang="zh-CN" altLang="zh-CN"/>
              <a:t>3</a:t>
            </a:r>
            <a:r>
              <a:rPr lang="zh-CN"/>
              <a:t>）</a:t>
            </a:r>
            <a:r>
              <a:rPr lang="zh-CN" altLang="zh-CN"/>
              <a:t>:</a:t>
            </a:r>
            <a:r>
              <a:rPr lang="zh-CN"/>
              <a:t>数据加权</a:t>
            </a:r>
          </a:p>
        </p:txBody>
      </p:sp>
      <p:sp>
        <p:nvSpPr>
          <p:cNvPr id="37891" name="Rectangle 3"/>
          <p:cNvSpPr>
            <a:spLocks noChangeArrowheads="1"/>
          </p:cNvSpPr>
          <p:nvPr/>
        </p:nvSpPr>
        <p:spPr bwMode="auto">
          <a:xfrm>
            <a:off x="762000" y="1631950"/>
            <a:ext cx="8001000" cy="1600200"/>
          </a:xfrm>
          <a:prstGeom prst="rect">
            <a:avLst/>
          </a:prstGeom>
          <a:solidFill>
            <a:srgbClr val="C0C0C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58825" indent="-758825">
              <a:spcBef>
                <a:spcPct val="20000"/>
              </a:spcBef>
            </a:pPr>
            <a:r>
              <a:rPr lang="zh-CN" sz="2000" i="1">
                <a:solidFill>
                  <a:schemeClr val="tx1"/>
                </a:solidFill>
                <a:latin typeface="Times New Roman" pitchFamily="18" charset="0"/>
              </a:rPr>
              <a:t>加权：</a:t>
            </a:r>
            <a:r>
              <a:rPr lang="zh-CN" sz="2000" u="none">
                <a:solidFill>
                  <a:schemeClr val="tx1"/>
                </a:solidFill>
                <a:latin typeface="Times New Roman" pitchFamily="18" charset="0"/>
              </a:rPr>
              <a:t>通过对总体中的各个元素设置不同的数值系数(即加权因子/权重)，使元素表现出所希望的相对重要性程度；</a:t>
            </a:r>
            <a:endParaRPr lang="en-US" sz="2000" u="none">
              <a:solidFill>
                <a:schemeClr val="tx1"/>
              </a:solidFill>
              <a:latin typeface="Times New Roman" pitchFamily="18" charset="0"/>
            </a:endParaRPr>
          </a:p>
          <a:p>
            <a:pPr marL="758825" indent="-758825">
              <a:spcBef>
                <a:spcPct val="20000"/>
              </a:spcBef>
            </a:pPr>
            <a:r>
              <a:rPr lang="zh-CN" sz="2000" u="none">
                <a:solidFill>
                  <a:schemeClr val="tx1"/>
                </a:solidFill>
                <a:latin typeface="Times New Roman" pitchFamily="18" charset="0"/>
              </a:rPr>
              <a:t>	</a:t>
            </a:r>
          </a:p>
          <a:p>
            <a:pPr marL="758825" indent="-758825">
              <a:spcBef>
                <a:spcPct val="20000"/>
              </a:spcBef>
            </a:pPr>
            <a:r>
              <a:rPr lang="zh-CN" sz="2000" u="none">
                <a:solidFill>
                  <a:schemeClr val="tx1"/>
                </a:solidFill>
                <a:latin typeface="Times New Roman" pitchFamily="18" charset="0"/>
              </a:rPr>
              <a:t>	简单地说，就是要</a:t>
            </a:r>
            <a:r>
              <a:rPr lang="zh-CN" sz="2400" u="none">
                <a:solidFill>
                  <a:srgbClr val="FF0000"/>
                </a:solidFill>
                <a:latin typeface="Arial"/>
              </a:rPr>
              <a:t>“</a:t>
            </a:r>
            <a:r>
              <a:rPr lang="zh-CN" sz="2400" u="none">
                <a:solidFill>
                  <a:srgbClr val="FF0000"/>
                </a:solidFill>
                <a:latin typeface="Times New Roman" pitchFamily="18" charset="0"/>
              </a:rPr>
              <a:t>让一些人变得比另一些人更重要！</a:t>
            </a:r>
            <a:r>
              <a:rPr lang="zh-CN" sz="2400" u="none">
                <a:solidFill>
                  <a:srgbClr val="FF0000"/>
                </a:solidFill>
                <a:latin typeface="Arial"/>
              </a:rPr>
              <a:t>”</a:t>
            </a:r>
            <a:endParaRPr lang="zh-CN" sz="2400" u="none">
              <a:solidFill>
                <a:srgbClr val="FF0000"/>
              </a:solidFill>
              <a:latin typeface="Times New Roman" pitchFamily="18" charset="0"/>
            </a:endParaRPr>
          </a:p>
        </p:txBody>
      </p:sp>
      <p:grpSp>
        <p:nvGrpSpPr>
          <p:cNvPr id="37892" name="Group 4"/>
          <p:cNvGrpSpPr>
            <a:grpSpLocks/>
          </p:cNvGrpSpPr>
          <p:nvPr/>
        </p:nvGrpSpPr>
        <p:grpSpPr bwMode="auto">
          <a:xfrm>
            <a:off x="2286000" y="3590925"/>
            <a:ext cx="5486400" cy="990600"/>
            <a:chOff x="0" y="0"/>
            <a:chExt cx="3456" cy="624"/>
          </a:xfrm>
        </p:grpSpPr>
        <p:sp>
          <p:nvSpPr>
            <p:cNvPr id="37893" name="Oval 5"/>
            <p:cNvSpPr>
              <a:spLocks noChangeArrowheads="1"/>
            </p:cNvSpPr>
            <p:nvPr/>
          </p:nvSpPr>
          <p:spPr bwMode="auto">
            <a:xfrm>
              <a:off x="0" y="0"/>
              <a:ext cx="3120" cy="624"/>
            </a:xfrm>
            <a:prstGeom prst="ellipse">
              <a:avLst/>
            </a:prstGeom>
            <a:solidFill>
              <a:srgbClr val="FF9900"/>
            </a:solidFill>
            <a:ln w="127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4" name="Group 6"/>
            <p:cNvGrpSpPr>
              <a:grpSpLocks/>
            </p:cNvGrpSpPr>
            <p:nvPr/>
          </p:nvGrpSpPr>
          <p:grpSpPr bwMode="auto">
            <a:xfrm>
              <a:off x="144" y="74"/>
              <a:ext cx="3312" cy="464"/>
              <a:chOff x="0" y="0"/>
              <a:chExt cx="3312" cy="464"/>
            </a:xfrm>
          </p:grpSpPr>
          <p:sp>
            <p:nvSpPr>
              <p:cNvPr id="37895" name="Line 7"/>
              <p:cNvSpPr>
                <a:spLocks noChangeShapeType="1"/>
              </p:cNvSpPr>
              <p:nvPr/>
            </p:nvSpPr>
            <p:spPr bwMode="auto">
              <a:xfrm>
                <a:off x="539" y="229"/>
                <a:ext cx="2175" cy="0"/>
              </a:xfrm>
              <a:prstGeom prst="line">
                <a:avLst/>
              </a:prstGeom>
              <a:noFill/>
              <a:ln w="12700"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Text Box 8"/>
              <p:cNvSpPr txBox="1">
                <a:spLocks noChangeArrowheads="1"/>
              </p:cNvSpPr>
              <p:nvPr/>
            </p:nvSpPr>
            <p:spPr bwMode="auto">
              <a:xfrm>
                <a:off x="517" y="0"/>
                <a:ext cx="27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sz="1800" u="none"/>
                  <a:t>希望这种属性的个体达到的规模</a:t>
                </a:r>
              </a:p>
            </p:txBody>
          </p:sp>
          <p:sp>
            <p:nvSpPr>
              <p:cNvPr id="37897" name="Text Box 9"/>
              <p:cNvSpPr txBox="1">
                <a:spLocks noChangeArrowheads="1"/>
              </p:cNvSpPr>
              <p:nvPr/>
            </p:nvSpPr>
            <p:spPr bwMode="auto">
              <a:xfrm>
                <a:off x="517" y="233"/>
                <a:ext cx="2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sz="1800" u="none"/>
                  <a:t>具有某一属性的个体的现有规模</a:t>
                </a:r>
              </a:p>
            </p:txBody>
          </p:sp>
          <p:sp>
            <p:nvSpPr>
              <p:cNvPr id="37898" name="Text Box 10"/>
              <p:cNvSpPr txBox="1">
                <a:spLocks noChangeArrowheads="1"/>
              </p:cNvSpPr>
              <p:nvPr/>
            </p:nvSpPr>
            <p:spPr bwMode="auto">
              <a:xfrm>
                <a:off x="0" y="12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sz="1800" u="none">
                    <a:solidFill>
                      <a:schemeClr val="tx2"/>
                    </a:solidFill>
                  </a:rPr>
                  <a:t>权重 </a:t>
                </a:r>
                <a:r>
                  <a:rPr lang="zh-CN" altLang="zh-CN" sz="1800" u="none">
                    <a:solidFill>
                      <a:schemeClr val="tx2"/>
                    </a:solidFill>
                  </a:rPr>
                  <a:t>= </a:t>
                </a:r>
                <a:endParaRPr lang="zh-CN" altLang="zh-CN" sz="1800" u="none"/>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t>多元统计分析：相关分析Case</a:t>
            </a:r>
            <a:r>
              <a:rPr lang="zh-CN" altLang="zh-CN"/>
              <a:t> Study</a:t>
            </a:r>
            <a:endParaRPr lang="zh-CN"/>
          </a:p>
        </p:txBody>
      </p:sp>
      <p:graphicFrame>
        <p:nvGraphicFramePr>
          <p:cNvPr id="38915" name="Group 3"/>
          <p:cNvGraphicFramePr>
            <a:graphicFrameLocks noGrp="1"/>
          </p:cNvGraphicFramePr>
          <p:nvPr/>
        </p:nvGraphicFramePr>
        <p:xfrm>
          <a:off x="539750" y="1125538"/>
          <a:ext cx="8280400" cy="2609492"/>
        </p:xfrm>
        <a:graphic>
          <a:graphicData uri="http://schemas.openxmlformats.org/drawingml/2006/table">
            <a:tbl>
              <a:tblPr/>
              <a:tblGrid>
                <a:gridCol w="1008063"/>
                <a:gridCol w="574675"/>
                <a:gridCol w="649287"/>
                <a:gridCol w="719138"/>
                <a:gridCol w="1030287"/>
                <a:gridCol w="430213"/>
                <a:gridCol w="484187"/>
                <a:gridCol w="792163"/>
                <a:gridCol w="720725"/>
                <a:gridCol w="503237"/>
                <a:gridCol w="576263"/>
                <a:gridCol w="792162"/>
              </a:tblGrid>
              <a:tr h="5016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总体</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实物商品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虚拟商品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网游虚拟商品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女装</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彩妆</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运动户外</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电脑硬件</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随身听</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手机</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充值卡</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总体</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实物商品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虚拟商品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网游虚拟商品</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女装</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0.08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彩妆</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运动户外</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电脑硬件</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0.08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0.18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0.63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0.21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随身听</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0.63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手机</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0.84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0.46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充值卡</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0.21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742" marR="8742" marT="874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9086" name="Group 174"/>
          <p:cNvGraphicFramePr>
            <a:graphicFrameLocks noGrp="1"/>
          </p:cNvGraphicFramePr>
          <p:nvPr/>
        </p:nvGraphicFramePr>
        <p:xfrm>
          <a:off x="539750" y="3860800"/>
          <a:ext cx="8278813" cy="2542154"/>
        </p:xfrm>
        <a:graphic>
          <a:graphicData uri="http://schemas.openxmlformats.org/drawingml/2006/table">
            <a:tbl>
              <a:tblPr/>
              <a:tblGrid>
                <a:gridCol w="1008063"/>
                <a:gridCol w="574675"/>
                <a:gridCol w="649287"/>
                <a:gridCol w="719138"/>
                <a:gridCol w="1008062"/>
                <a:gridCol w="431800"/>
                <a:gridCol w="504825"/>
                <a:gridCol w="792163"/>
                <a:gridCol w="720725"/>
                <a:gridCol w="574675"/>
                <a:gridCol w="504825"/>
                <a:gridCol w="790575"/>
              </a:tblGrid>
              <a:tr h="4333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effectLst/>
                          <a:latin typeface="宋体" pitchFamily="2" charset="-122"/>
                          <a:ea typeface="宋体" pitchFamily="2" charset="-122"/>
                        </a:rPr>
                        <a:t>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总体</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实物商品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虚拟商品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网游虚拟商品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女装</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彩妆</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运动户外</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电脑硬件</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随身听</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手机</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充值卡</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总体</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实物商品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虚拟商品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0.37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网游虚拟商品</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女装</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0.91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0.81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彩妆</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0.33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运动户外</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电脑硬件</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0.37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0.40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0.33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0.26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0.57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随身听</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0.99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0.91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0.24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手机</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0.81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effectLst/>
                          <a:latin typeface="宋体" pitchFamily="2" charset="-122"/>
                          <a:ea typeface="宋体" pitchFamily="2" charset="-122"/>
                        </a:rPr>
                        <a:t>充值卡</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0.92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0.93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0.90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0.57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0.88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0.75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effectLst/>
                          <a:latin typeface="宋体" pitchFamily="2" charset="-122"/>
                          <a:ea typeface="宋体" pitchFamily="2" charset="-122"/>
                        </a:rPr>
                        <a:t>1.00 </a:t>
                      </a:r>
                    </a:p>
                  </a:txBody>
                  <a:tcPr marL="8826" marR="8826" marT="88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257" name="AutoShape 345"/>
          <p:cNvSpPr>
            <a:spLocks noChangeArrowheads="1"/>
          </p:cNvSpPr>
          <p:nvPr/>
        </p:nvSpPr>
        <p:spPr bwMode="auto">
          <a:xfrm>
            <a:off x="0" y="1557338"/>
            <a:ext cx="468313" cy="1727200"/>
          </a:xfrm>
          <a:prstGeom prst="homePlate">
            <a:avLst>
              <a:gd name="adj" fmla="val 25000"/>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1400" u="none">
                <a:solidFill>
                  <a:schemeClr val="bg1"/>
                </a:solidFill>
                <a:latin typeface="Arial" pitchFamily="34" charset="0"/>
              </a:rPr>
              <a:t>成</a:t>
            </a:r>
          </a:p>
          <a:p>
            <a:r>
              <a:rPr lang="zh-CN" sz="1400" u="none">
                <a:solidFill>
                  <a:schemeClr val="bg1"/>
                </a:solidFill>
                <a:latin typeface="Arial" pitchFamily="34" charset="0"/>
              </a:rPr>
              <a:t>交</a:t>
            </a:r>
          </a:p>
          <a:p>
            <a:r>
              <a:rPr lang="zh-CN" sz="1400" u="none">
                <a:solidFill>
                  <a:schemeClr val="bg1"/>
                </a:solidFill>
                <a:latin typeface="Arial" pitchFamily="34" charset="0"/>
              </a:rPr>
              <a:t>量</a:t>
            </a:r>
          </a:p>
          <a:p>
            <a:r>
              <a:rPr lang="zh-CN" sz="1400" u="none">
                <a:solidFill>
                  <a:schemeClr val="bg1"/>
                </a:solidFill>
                <a:latin typeface="Arial" pitchFamily="34" charset="0"/>
              </a:rPr>
              <a:t>相</a:t>
            </a:r>
          </a:p>
          <a:p>
            <a:r>
              <a:rPr lang="zh-CN" sz="1400" u="none">
                <a:solidFill>
                  <a:schemeClr val="bg1"/>
                </a:solidFill>
                <a:latin typeface="Arial" pitchFamily="34" charset="0"/>
              </a:rPr>
              <a:t>关</a:t>
            </a:r>
          </a:p>
          <a:p>
            <a:r>
              <a:rPr lang="zh-CN" sz="1400" u="none">
                <a:solidFill>
                  <a:schemeClr val="bg1"/>
                </a:solidFill>
                <a:latin typeface="Arial" pitchFamily="34" charset="0"/>
              </a:rPr>
              <a:t>系</a:t>
            </a:r>
          </a:p>
          <a:p>
            <a:r>
              <a:rPr lang="zh-CN" sz="1400" u="none">
                <a:solidFill>
                  <a:schemeClr val="bg1"/>
                </a:solidFill>
                <a:latin typeface="Arial" pitchFamily="34" charset="0"/>
              </a:rPr>
              <a:t>数</a:t>
            </a:r>
          </a:p>
        </p:txBody>
      </p:sp>
      <p:sp>
        <p:nvSpPr>
          <p:cNvPr id="39258" name="AutoShape 346"/>
          <p:cNvSpPr>
            <a:spLocks noChangeArrowheads="1"/>
          </p:cNvSpPr>
          <p:nvPr/>
        </p:nvSpPr>
        <p:spPr bwMode="auto">
          <a:xfrm>
            <a:off x="0" y="4149725"/>
            <a:ext cx="468313" cy="1727200"/>
          </a:xfrm>
          <a:prstGeom prst="homePlate">
            <a:avLst>
              <a:gd name="adj" fmla="val 25000"/>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sz="1400" u="none">
                <a:solidFill>
                  <a:schemeClr val="bg1"/>
                </a:solidFill>
                <a:latin typeface="Arial" pitchFamily="34" charset="0"/>
              </a:rPr>
              <a:t>成</a:t>
            </a:r>
          </a:p>
          <a:p>
            <a:r>
              <a:rPr lang="zh-CN" sz="1400" u="none">
                <a:solidFill>
                  <a:schemeClr val="bg1"/>
                </a:solidFill>
                <a:latin typeface="Arial" pitchFamily="34" charset="0"/>
              </a:rPr>
              <a:t>交</a:t>
            </a:r>
          </a:p>
          <a:p>
            <a:r>
              <a:rPr lang="zh-CN" sz="1400" u="none">
                <a:solidFill>
                  <a:schemeClr val="bg1"/>
                </a:solidFill>
                <a:latin typeface="Arial" pitchFamily="34" charset="0"/>
              </a:rPr>
              <a:t>额</a:t>
            </a:r>
          </a:p>
          <a:p>
            <a:r>
              <a:rPr lang="zh-CN" sz="1400" u="none">
                <a:solidFill>
                  <a:schemeClr val="bg1"/>
                </a:solidFill>
                <a:latin typeface="Arial" pitchFamily="34" charset="0"/>
              </a:rPr>
              <a:t>相</a:t>
            </a:r>
          </a:p>
          <a:p>
            <a:r>
              <a:rPr lang="zh-CN" sz="1400" u="none">
                <a:solidFill>
                  <a:schemeClr val="bg1"/>
                </a:solidFill>
                <a:latin typeface="Arial" pitchFamily="34" charset="0"/>
              </a:rPr>
              <a:t>关</a:t>
            </a:r>
          </a:p>
          <a:p>
            <a:r>
              <a:rPr lang="zh-CN" sz="1400" u="none">
                <a:solidFill>
                  <a:schemeClr val="bg1"/>
                </a:solidFill>
                <a:latin typeface="Arial" pitchFamily="34" charset="0"/>
              </a:rPr>
              <a:t>系</a:t>
            </a:r>
          </a:p>
          <a:p>
            <a:r>
              <a:rPr lang="zh-CN" sz="1400" u="none">
                <a:solidFill>
                  <a:schemeClr val="bg1"/>
                </a:solidFill>
                <a:latin typeface="Arial" pitchFamily="34" charset="0"/>
              </a:rPr>
              <a:t>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t>多元统计分析：回归</a:t>
            </a:r>
            <a:r>
              <a:rPr lang="zh-CN" altLang="zh-CN"/>
              <a:t>&amp;</a:t>
            </a:r>
            <a:r>
              <a:rPr lang="zh-CN"/>
              <a:t>因子分析Case</a:t>
            </a:r>
            <a:r>
              <a:rPr lang="zh-CN" altLang="zh-CN"/>
              <a:t> Study </a:t>
            </a:r>
            <a:endParaRPr lang="zh-CN"/>
          </a:p>
        </p:txBody>
      </p:sp>
      <p:sp>
        <p:nvSpPr>
          <p:cNvPr id="39939" name="Line 3"/>
          <p:cNvSpPr>
            <a:spLocks noChangeShapeType="1"/>
          </p:cNvSpPr>
          <p:nvPr/>
        </p:nvSpPr>
        <p:spPr bwMode="auto">
          <a:xfrm>
            <a:off x="1187450" y="836613"/>
            <a:ext cx="2592388" cy="4608512"/>
          </a:xfrm>
          <a:prstGeom prst="line">
            <a:avLst/>
          </a:prstGeom>
          <a:noFill/>
          <a:ln w="381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940" name="Group 4"/>
          <p:cNvGrpSpPr>
            <a:grpSpLocks/>
          </p:cNvGrpSpPr>
          <p:nvPr/>
        </p:nvGrpSpPr>
        <p:grpSpPr bwMode="auto">
          <a:xfrm>
            <a:off x="1433513" y="981075"/>
            <a:ext cx="5514975" cy="4713288"/>
            <a:chOff x="0" y="0"/>
            <a:chExt cx="3474" cy="2969"/>
          </a:xfrm>
        </p:grpSpPr>
        <p:sp>
          <p:nvSpPr>
            <p:cNvPr id="39941" name="AutoShape 5"/>
            <p:cNvSpPr>
              <a:spLocks noChangeArrowheads="1"/>
            </p:cNvSpPr>
            <p:nvPr/>
          </p:nvSpPr>
          <p:spPr bwMode="auto">
            <a:xfrm rot="5400000">
              <a:off x="2176" y="1291"/>
              <a:ext cx="2364"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0080"/>
                </a:gs>
                <a:gs pos="100000">
                  <a:srgbClr val="000080">
                    <a:gamma/>
                    <a:tint val="40392"/>
                    <a:invGamma/>
                  </a:srgbClr>
                </a:gs>
              </a:gsLst>
              <a:lin ang="5400000" scaled="1"/>
            </a:gradFill>
            <a:ln w="9525" cap="flat" cmpd="sng">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2" name="Line 6"/>
            <p:cNvSpPr>
              <a:spLocks noChangeShapeType="1"/>
            </p:cNvSpPr>
            <p:nvPr/>
          </p:nvSpPr>
          <p:spPr bwMode="auto">
            <a:xfrm flipV="1">
              <a:off x="1633" y="91"/>
              <a:ext cx="1592" cy="2878"/>
            </a:xfrm>
            <a:prstGeom prst="line">
              <a:avLst/>
            </a:prstGeom>
            <a:noFill/>
            <a:ln w="38100" cap="flat" cmpd="sng">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未知"/>
            <p:cNvSpPr>
              <a:spLocks/>
            </p:cNvSpPr>
            <p:nvPr/>
          </p:nvSpPr>
          <p:spPr bwMode="auto">
            <a:xfrm>
              <a:off x="117" y="301"/>
              <a:ext cx="2994" cy="691"/>
            </a:xfrm>
            <a:custGeom>
              <a:avLst/>
              <a:gdLst>
                <a:gd name="T0" fmla="*/ 0 w 2745"/>
                <a:gd name="T1" fmla="*/ 0 h 543"/>
                <a:gd name="T2" fmla="*/ 2745 w 2745"/>
                <a:gd name="T3" fmla="*/ 6 h 543"/>
                <a:gd name="T4" fmla="*/ 2406 w 2745"/>
                <a:gd name="T5" fmla="*/ 543 h 543"/>
                <a:gd name="T6" fmla="*/ 298 w 2745"/>
                <a:gd name="T7" fmla="*/ 543 h 543"/>
                <a:gd name="T8" fmla="*/ 0 w 2745"/>
                <a:gd name="T9" fmla="*/ 0 h 543"/>
              </a:gdLst>
              <a:ahLst/>
              <a:cxnLst>
                <a:cxn ang="0">
                  <a:pos x="T0" y="T1"/>
                </a:cxn>
                <a:cxn ang="0">
                  <a:pos x="T2" y="T3"/>
                </a:cxn>
                <a:cxn ang="0">
                  <a:pos x="T4" y="T5"/>
                </a:cxn>
                <a:cxn ang="0">
                  <a:pos x="T6" y="T7"/>
                </a:cxn>
                <a:cxn ang="0">
                  <a:pos x="T8" y="T9"/>
                </a:cxn>
              </a:cxnLst>
              <a:rect l="0" t="0" r="r" b="b"/>
              <a:pathLst>
                <a:path w="2745" h="543">
                  <a:moveTo>
                    <a:pt x="0" y="0"/>
                  </a:moveTo>
                  <a:cubicBezTo>
                    <a:pt x="1052" y="7"/>
                    <a:pt x="1578" y="6"/>
                    <a:pt x="2745" y="6"/>
                  </a:cubicBezTo>
                  <a:lnTo>
                    <a:pt x="2406" y="543"/>
                  </a:lnTo>
                  <a:lnTo>
                    <a:pt x="298" y="543"/>
                  </a:lnTo>
                  <a:lnTo>
                    <a:pt x="0" y="0"/>
                  </a:lnTo>
                  <a:close/>
                </a:path>
              </a:pathLst>
            </a:cu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 name="Text Box 8"/>
            <p:cNvSpPr txBox="1">
              <a:spLocks noChangeArrowheads="1"/>
            </p:cNvSpPr>
            <p:nvPr/>
          </p:nvSpPr>
          <p:spPr bwMode="auto">
            <a:xfrm>
              <a:off x="344" y="392"/>
              <a:ext cx="2540" cy="486"/>
            </a:xfrm>
            <a:prstGeom prst="rect">
              <a:avLst/>
            </a:prstGeom>
            <a:noFill/>
            <a:ln>
              <a:noFill/>
            </a:ln>
            <a:effectLst/>
            <a:extLst>
              <a:ext uri="{909E8E84-426E-40DD-AFC4-6F175D3DCCD1}">
                <a14:hiddenFill xmlns:a14="http://schemas.microsoft.com/office/drawing/2010/main">
                  <a:solidFill>
                    <a:srgbClr val="99CCFF">
                      <a:alpha val="7199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5" rIns="36005">
              <a:spAutoFit/>
            </a:bodyPr>
            <a:lstStyle>
              <a:lvl1pPr marL="98425" indent="-984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r>
                <a:rPr lang="zh-CN" sz="1400" u="none">
                  <a:solidFill>
                    <a:schemeClr val="bg1"/>
                  </a:solidFill>
                  <a:latin typeface="Franklin Gothic Medium" pitchFamily="34" charset="0"/>
                </a:rPr>
                <a:t>因子一</a:t>
              </a:r>
              <a:r>
                <a:rPr lang="zh-CN" altLang="zh-CN" sz="1400" u="none">
                  <a:solidFill>
                    <a:schemeClr val="bg1"/>
                  </a:solidFill>
                </a:rPr>
                <a:t>F1</a:t>
              </a:r>
              <a:r>
                <a:rPr lang="zh-CN" sz="1400" u="none">
                  <a:solidFill>
                    <a:schemeClr val="bg1"/>
                  </a:solidFill>
                  <a:latin typeface="Franklin Gothic Medium" pitchFamily="34" charset="0"/>
                </a:rPr>
                <a:t>：</a:t>
              </a:r>
              <a:r>
                <a:rPr lang="zh-CN" altLang="zh-CN" sz="1400" u="none">
                  <a:solidFill>
                    <a:schemeClr val="bg1"/>
                  </a:solidFill>
                  <a:latin typeface="Franklin Gothic Medium" pitchFamily="34" charset="0"/>
                </a:rPr>
                <a:t>QQ</a:t>
              </a:r>
              <a:r>
                <a:rPr lang="zh-CN" sz="1400" u="none">
                  <a:solidFill>
                    <a:schemeClr val="bg1"/>
                  </a:solidFill>
                  <a:latin typeface="Franklin Gothic Medium" pitchFamily="34" charset="0"/>
                </a:rPr>
                <a:t>会员、</a:t>
              </a:r>
              <a:r>
                <a:rPr lang="zh-CN" altLang="zh-CN" sz="1400" u="none">
                  <a:solidFill>
                    <a:schemeClr val="bg1"/>
                  </a:solidFill>
                  <a:latin typeface="Franklin Gothic Medium" pitchFamily="34" charset="0"/>
                </a:rPr>
                <a:t>QQ</a:t>
              </a:r>
              <a:r>
                <a:rPr lang="zh-CN" sz="1400" u="none">
                  <a:solidFill>
                    <a:schemeClr val="bg1"/>
                  </a:solidFill>
                  <a:latin typeface="Franklin Gothic Medium" pitchFamily="34" charset="0"/>
                </a:rPr>
                <a:t>秀、</a:t>
              </a:r>
              <a:r>
                <a:rPr lang="zh-CN" altLang="zh-CN" sz="1400" u="none">
                  <a:solidFill>
                    <a:schemeClr val="bg1"/>
                  </a:solidFill>
                  <a:latin typeface="Franklin Gothic Medium" pitchFamily="34" charset="0"/>
                </a:rPr>
                <a:t>QQ</a:t>
              </a:r>
              <a:r>
                <a:rPr lang="zh-CN" sz="1400" u="none">
                  <a:solidFill>
                    <a:schemeClr val="bg1"/>
                  </a:solidFill>
                  <a:latin typeface="Franklin Gothic Medium" pitchFamily="34" charset="0"/>
                </a:rPr>
                <a:t>宠物、</a:t>
              </a:r>
              <a:r>
                <a:rPr lang="zh-CN" altLang="zh-CN" sz="1400" u="none">
                  <a:solidFill>
                    <a:schemeClr val="bg1"/>
                  </a:solidFill>
                  <a:latin typeface="Franklin Gothic Medium" pitchFamily="34" charset="0"/>
                </a:rPr>
                <a:t>QZONE</a:t>
              </a:r>
            </a:p>
            <a:p>
              <a:pPr>
                <a:spcBef>
                  <a:spcPct val="10000"/>
                </a:spcBef>
              </a:pPr>
              <a:endParaRPr lang="zh-CN" altLang="zh-CN" sz="1400" u="none">
                <a:solidFill>
                  <a:schemeClr val="bg1"/>
                </a:solidFill>
                <a:latin typeface="Franklin Gothic Medium" pitchFamily="34" charset="0"/>
              </a:endParaRPr>
            </a:p>
            <a:p>
              <a:pPr algn="ctr">
                <a:spcBef>
                  <a:spcPct val="10000"/>
                </a:spcBef>
              </a:pPr>
              <a:r>
                <a:rPr lang="zh-CN" sz="1400" u="none">
                  <a:solidFill>
                    <a:schemeClr val="bg1"/>
                  </a:solidFill>
                  <a:latin typeface="Franklin Gothic Medium" pitchFamily="34" charset="0"/>
                </a:rPr>
                <a:t>对</a:t>
              </a:r>
              <a:r>
                <a:rPr lang="zh-CN" altLang="zh-CN" sz="1400" u="none">
                  <a:solidFill>
                    <a:schemeClr val="bg1"/>
                  </a:solidFill>
                  <a:latin typeface="Franklin Gothic Medium" pitchFamily="34" charset="0"/>
                </a:rPr>
                <a:t>QQ</a:t>
              </a:r>
              <a:r>
                <a:rPr lang="zh-CN" sz="1400" u="none">
                  <a:solidFill>
                    <a:schemeClr val="bg1"/>
                  </a:solidFill>
                  <a:latin typeface="Franklin Gothic Medium" pitchFamily="34" charset="0"/>
                </a:rPr>
                <a:t>满意度的贡献：</a:t>
              </a:r>
              <a:r>
                <a:rPr lang="zh-CN" altLang="zh-CN" sz="1400" u="none">
                  <a:solidFill>
                    <a:schemeClr val="bg1"/>
                  </a:solidFill>
                </a:rPr>
                <a:t>0</a:t>
              </a:r>
              <a:r>
                <a:rPr lang="zh-CN" sz="1400" u="none">
                  <a:solidFill>
                    <a:schemeClr val="bg1"/>
                  </a:solidFill>
                </a:rPr>
                <a:t>，</a:t>
              </a:r>
              <a:r>
                <a:rPr lang="zh-CN" altLang="zh-CN" sz="1400" u="none">
                  <a:solidFill>
                    <a:schemeClr val="bg1"/>
                  </a:solidFill>
                </a:rPr>
                <a:t>42</a:t>
              </a:r>
            </a:p>
          </p:txBody>
        </p:sp>
        <p:sp>
          <p:nvSpPr>
            <p:cNvPr id="39945" name="Line 9"/>
            <p:cNvSpPr>
              <a:spLocks noChangeShapeType="1"/>
            </p:cNvSpPr>
            <p:nvPr/>
          </p:nvSpPr>
          <p:spPr bwMode="auto">
            <a:xfrm>
              <a:off x="26" y="121"/>
              <a:ext cx="2948" cy="0"/>
            </a:xfrm>
            <a:prstGeom prst="line">
              <a:avLst/>
            </a:prstGeom>
            <a:noFill/>
            <a:ln w="381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6" name="Line 10"/>
            <p:cNvSpPr>
              <a:spLocks noChangeShapeType="1"/>
            </p:cNvSpPr>
            <p:nvPr/>
          </p:nvSpPr>
          <p:spPr bwMode="auto">
            <a:xfrm>
              <a:off x="117" y="302"/>
              <a:ext cx="2767" cy="0"/>
            </a:xfrm>
            <a:prstGeom prst="line">
              <a:avLst/>
            </a:prstGeom>
            <a:noFill/>
            <a:ln w="381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7" name="Line 11"/>
            <p:cNvSpPr>
              <a:spLocks noChangeShapeType="1"/>
            </p:cNvSpPr>
            <p:nvPr/>
          </p:nvSpPr>
          <p:spPr bwMode="auto">
            <a:xfrm>
              <a:off x="253" y="619"/>
              <a:ext cx="2722" cy="0"/>
            </a:xfrm>
            <a:prstGeom prst="line">
              <a:avLst/>
            </a:prstGeom>
            <a:noFill/>
            <a:ln w="127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9948" name="AutoShape 12"/>
            <p:cNvSpPr>
              <a:spLocks noChangeArrowheads="1"/>
            </p:cNvSpPr>
            <p:nvPr/>
          </p:nvSpPr>
          <p:spPr bwMode="auto">
            <a:xfrm rot="10800000">
              <a:off x="979" y="1800"/>
              <a:ext cx="1315" cy="1137"/>
            </a:xfrm>
            <a:prstGeom prst="triangle">
              <a:avLst>
                <a:gd name="adj" fmla="val 50000"/>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9" name="未知"/>
            <p:cNvSpPr>
              <a:spLocks/>
            </p:cNvSpPr>
            <p:nvPr/>
          </p:nvSpPr>
          <p:spPr bwMode="auto">
            <a:xfrm>
              <a:off x="480" y="983"/>
              <a:ext cx="2253" cy="751"/>
            </a:xfrm>
            <a:custGeom>
              <a:avLst/>
              <a:gdLst>
                <a:gd name="T0" fmla="*/ 0 w 1905"/>
                <a:gd name="T1" fmla="*/ 0 h 635"/>
                <a:gd name="T2" fmla="*/ 1905 w 1905"/>
                <a:gd name="T3" fmla="*/ 0 h 635"/>
                <a:gd name="T4" fmla="*/ 1542 w 1905"/>
                <a:gd name="T5" fmla="*/ 635 h 635"/>
                <a:gd name="T6" fmla="*/ 363 w 1905"/>
                <a:gd name="T7" fmla="*/ 635 h 635"/>
                <a:gd name="T8" fmla="*/ 57 w 1905"/>
                <a:gd name="T9" fmla="*/ 57 h 635"/>
                <a:gd name="T10" fmla="*/ 0 w 1905"/>
                <a:gd name="T11" fmla="*/ 0 h 635"/>
              </a:gdLst>
              <a:ahLst/>
              <a:cxnLst>
                <a:cxn ang="0">
                  <a:pos x="T0" y="T1"/>
                </a:cxn>
                <a:cxn ang="0">
                  <a:pos x="T2" y="T3"/>
                </a:cxn>
                <a:cxn ang="0">
                  <a:pos x="T4" y="T5"/>
                </a:cxn>
                <a:cxn ang="0">
                  <a:pos x="T6" y="T7"/>
                </a:cxn>
                <a:cxn ang="0">
                  <a:pos x="T8" y="T9"/>
                </a:cxn>
                <a:cxn ang="0">
                  <a:pos x="T10" y="T11"/>
                </a:cxn>
              </a:cxnLst>
              <a:rect l="0" t="0" r="r" b="b"/>
              <a:pathLst>
                <a:path w="1905" h="635">
                  <a:moveTo>
                    <a:pt x="0" y="0"/>
                  </a:moveTo>
                  <a:lnTo>
                    <a:pt x="1905" y="0"/>
                  </a:lnTo>
                  <a:lnTo>
                    <a:pt x="1542" y="635"/>
                  </a:lnTo>
                  <a:lnTo>
                    <a:pt x="363" y="635"/>
                  </a:lnTo>
                  <a:lnTo>
                    <a:pt x="57" y="57"/>
                  </a:lnTo>
                  <a:lnTo>
                    <a:pt x="0" y="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Text Box 14"/>
            <p:cNvSpPr txBox="1">
              <a:spLocks noChangeArrowheads="1"/>
            </p:cNvSpPr>
            <p:nvPr/>
          </p:nvSpPr>
          <p:spPr bwMode="auto">
            <a:xfrm>
              <a:off x="616" y="1073"/>
              <a:ext cx="2041" cy="747"/>
            </a:xfrm>
            <a:prstGeom prst="rect">
              <a:avLst/>
            </a:prstGeom>
            <a:noFill/>
            <a:ln>
              <a:noFill/>
            </a:ln>
            <a:effectLst/>
            <a:extLst>
              <a:ext uri="{909E8E84-426E-40DD-AFC4-6F175D3DCCD1}">
                <a14:hiddenFill xmlns:a14="http://schemas.microsoft.com/office/drawing/2010/main">
                  <a:solidFill>
                    <a:srgbClr val="99CCFF">
                      <a:alpha val="7199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5" rIns="36005">
              <a:spAutoFit/>
            </a:bodyPr>
            <a:lstStyle>
              <a:lvl1pPr marL="98425" indent="-984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r>
                <a:rPr lang="zh-CN" sz="1400" u="none">
                  <a:solidFill>
                    <a:schemeClr val="bg1"/>
                  </a:solidFill>
                  <a:latin typeface="Franklin Gothic Medium" pitchFamily="34" charset="0"/>
                </a:rPr>
                <a:t>因子二</a:t>
              </a:r>
              <a:r>
                <a:rPr lang="zh-CN" altLang="zh-CN" sz="1400" u="none">
                  <a:solidFill>
                    <a:schemeClr val="bg1"/>
                  </a:solidFill>
                </a:rPr>
                <a:t>F2</a:t>
              </a:r>
              <a:r>
                <a:rPr lang="zh-CN" sz="1400" u="none">
                  <a:solidFill>
                    <a:schemeClr val="bg1"/>
                  </a:solidFill>
                  <a:latin typeface="Franklin Gothic Medium" pitchFamily="34" charset="0"/>
                </a:rPr>
                <a:t>：</a:t>
              </a:r>
              <a:r>
                <a:rPr lang="zh-CN" altLang="zh-CN" sz="1400" u="none">
                  <a:solidFill>
                    <a:schemeClr val="bg1"/>
                  </a:solidFill>
                  <a:latin typeface="Franklin Gothic Medium" pitchFamily="34" charset="0"/>
                </a:rPr>
                <a:t>QZONE</a:t>
              </a:r>
              <a:r>
                <a:rPr lang="zh-CN" sz="1400" u="none">
                  <a:solidFill>
                    <a:schemeClr val="bg1"/>
                  </a:solidFill>
                  <a:latin typeface="Franklin Gothic Medium" pitchFamily="34" charset="0"/>
                </a:rPr>
                <a:t>、</a:t>
              </a:r>
              <a:r>
                <a:rPr lang="zh-CN" altLang="zh-CN" sz="1400" u="none">
                  <a:solidFill>
                    <a:schemeClr val="bg1"/>
                  </a:solidFill>
                  <a:latin typeface="Franklin Gothic Medium" pitchFamily="34" charset="0"/>
                </a:rPr>
                <a:t>QQ </a:t>
              </a:r>
              <a:r>
                <a:rPr lang="zh-CN" sz="1400" u="none">
                  <a:solidFill>
                    <a:schemeClr val="bg1"/>
                  </a:solidFill>
                  <a:latin typeface="Franklin Gothic Medium" pitchFamily="34" charset="0"/>
                </a:rPr>
                <a:t>游戏、</a:t>
              </a:r>
              <a:r>
                <a:rPr lang="zh-CN" altLang="zh-CN" sz="1400" u="none">
                  <a:solidFill>
                    <a:schemeClr val="bg1"/>
                  </a:solidFill>
                  <a:latin typeface="Franklin Gothic Medium" pitchFamily="34" charset="0"/>
                </a:rPr>
                <a:t>QQ </a:t>
              </a:r>
              <a:r>
                <a:rPr lang="zh-CN" sz="1400" u="none">
                  <a:solidFill>
                    <a:schemeClr val="bg1"/>
                  </a:solidFill>
                  <a:latin typeface="Franklin Gothic Medium" pitchFamily="34" charset="0"/>
                </a:rPr>
                <a:t>堂、</a:t>
              </a:r>
              <a:r>
                <a:rPr lang="zh-CN" altLang="zh-CN" sz="1400" u="none">
                  <a:solidFill>
                    <a:schemeClr val="bg1"/>
                  </a:solidFill>
                  <a:latin typeface="Franklin Gothic Medium" pitchFamily="34" charset="0"/>
                </a:rPr>
                <a:t>QQ</a:t>
              </a:r>
              <a:r>
                <a:rPr lang="zh-CN" sz="1400" u="none">
                  <a:solidFill>
                    <a:schemeClr val="bg1"/>
                  </a:solidFill>
                  <a:latin typeface="Franklin Gothic Medium" pitchFamily="34" charset="0"/>
                </a:rPr>
                <a:t>音速</a:t>
              </a:r>
            </a:p>
            <a:p>
              <a:pPr>
                <a:spcBef>
                  <a:spcPct val="10000"/>
                </a:spcBef>
              </a:pPr>
              <a:endParaRPr lang="zh-CN" sz="1400" u="none">
                <a:solidFill>
                  <a:schemeClr val="bg1"/>
                </a:solidFill>
                <a:latin typeface="Franklin Gothic Medium" pitchFamily="34" charset="0"/>
              </a:endParaRPr>
            </a:p>
            <a:p>
              <a:pPr algn="ctr">
                <a:spcBef>
                  <a:spcPct val="10000"/>
                </a:spcBef>
              </a:pPr>
              <a:r>
                <a:rPr lang="zh-CN" sz="1400" u="none">
                  <a:solidFill>
                    <a:schemeClr val="bg1"/>
                  </a:solidFill>
                  <a:latin typeface="Verdana" pitchFamily="34" charset="0"/>
                  <a:ea typeface="华文中宋" pitchFamily="2" charset="-122"/>
                </a:rPr>
                <a:t>对</a:t>
              </a:r>
              <a:r>
                <a:rPr lang="zh-CN" altLang="zh-CN" sz="1400" u="none">
                  <a:solidFill>
                    <a:schemeClr val="bg1"/>
                  </a:solidFill>
                  <a:latin typeface="Verdana" pitchFamily="34" charset="0"/>
                  <a:ea typeface="华文中宋" pitchFamily="2" charset="-122"/>
                </a:rPr>
                <a:t>QQ</a:t>
              </a:r>
              <a:r>
                <a:rPr lang="zh-CN" sz="1400" u="none">
                  <a:solidFill>
                    <a:schemeClr val="bg1"/>
                  </a:solidFill>
                  <a:latin typeface="Verdana" pitchFamily="34" charset="0"/>
                  <a:ea typeface="华文中宋" pitchFamily="2" charset="-122"/>
                </a:rPr>
                <a:t>满意度的贡献：</a:t>
              </a:r>
              <a:r>
                <a:rPr lang="zh-CN" altLang="zh-CN" sz="1400" u="none">
                  <a:solidFill>
                    <a:schemeClr val="bg1"/>
                  </a:solidFill>
                  <a:ea typeface="华文中宋" pitchFamily="2" charset="-122"/>
                </a:rPr>
                <a:t>0.23</a:t>
              </a:r>
            </a:p>
            <a:p>
              <a:pPr>
                <a:spcBef>
                  <a:spcPct val="10000"/>
                </a:spcBef>
              </a:pPr>
              <a:endParaRPr lang="zh-CN" altLang="zh-CN" sz="1200" u="none">
                <a:solidFill>
                  <a:schemeClr val="bg1"/>
                </a:solidFill>
                <a:ea typeface="华文中宋" pitchFamily="2" charset="-122"/>
              </a:endParaRPr>
            </a:p>
          </p:txBody>
        </p:sp>
        <p:sp>
          <p:nvSpPr>
            <p:cNvPr id="39951" name="Text Box 15"/>
            <p:cNvSpPr txBox="1">
              <a:spLocks noChangeArrowheads="1"/>
            </p:cNvSpPr>
            <p:nvPr/>
          </p:nvSpPr>
          <p:spPr bwMode="auto">
            <a:xfrm>
              <a:off x="1115" y="1844"/>
              <a:ext cx="1043" cy="843"/>
            </a:xfrm>
            <a:prstGeom prst="rect">
              <a:avLst/>
            </a:prstGeom>
            <a:noFill/>
            <a:ln>
              <a:noFill/>
            </a:ln>
            <a:effectLst/>
            <a:extLst>
              <a:ext uri="{909E8E84-426E-40DD-AFC4-6F175D3DCCD1}">
                <a14:hiddenFill xmlns:a14="http://schemas.microsoft.com/office/drawing/2010/main">
                  <a:solidFill>
                    <a:srgbClr val="99CCFF">
                      <a:alpha val="7199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5" rIns="36005">
              <a:spAutoFit/>
            </a:bodyPr>
            <a:lstStyle>
              <a:lvl1pPr marL="98425" indent="-984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zh-CN" sz="1400" u="none">
                  <a:solidFill>
                    <a:schemeClr val="bg1"/>
                  </a:solidFill>
                  <a:latin typeface="Verdana" pitchFamily="34" charset="0"/>
                  <a:ea typeface="华文中宋" pitchFamily="2" charset="-122"/>
                </a:rPr>
                <a:t>因子三</a:t>
              </a:r>
              <a:r>
                <a:rPr lang="zh-CN" altLang="zh-CN" sz="1400" u="none">
                  <a:solidFill>
                    <a:schemeClr val="bg1"/>
                  </a:solidFill>
                  <a:ea typeface="华文中宋" pitchFamily="2" charset="-122"/>
                </a:rPr>
                <a:t>F3</a:t>
              </a:r>
              <a:r>
                <a:rPr lang="zh-CN" sz="1400" u="none">
                  <a:solidFill>
                    <a:schemeClr val="bg1"/>
                  </a:solidFill>
                  <a:latin typeface="Verdana" pitchFamily="34" charset="0"/>
                  <a:ea typeface="华文中宋" pitchFamily="2" charset="-122"/>
                </a:rPr>
                <a:t>：移动</a:t>
              </a:r>
              <a:r>
                <a:rPr lang="zh-CN" altLang="zh-CN" sz="1400" u="none">
                  <a:solidFill>
                    <a:schemeClr val="bg1"/>
                  </a:solidFill>
                  <a:latin typeface="Verdana" pitchFamily="34" charset="0"/>
                  <a:ea typeface="华文中宋" pitchFamily="2" charset="-122"/>
                </a:rPr>
                <a:t>QQ</a:t>
              </a:r>
            </a:p>
            <a:p>
              <a:endParaRPr lang="zh-CN" altLang="zh-CN" sz="1400" u="none">
                <a:solidFill>
                  <a:schemeClr val="bg1"/>
                </a:solidFill>
                <a:latin typeface="Verdana" pitchFamily="34" charset="0"/>
                <a:ea typeface="华文中宋" pitchFamily="2" charset="-122"/>
              </a:endParaRPr>
            </a:p>
            <a:p>
              <a:pPr algn="ctr"/>
              <a:r>
                <a:rPr lang="zh-CN" sz="1400" u="none">
                  <a:solidFill>
                    <a:schemeClr val="bg1"/>
                  </a:solidFill>
                  <a:latin typeface="Verdana" pitchFamily="34" charset="0"/>
                  <a:ea typeface="华文中宋" pitchFamily="2" charset="-122"/>
                </a:rPr>
                <a:t>对</a:t>
              </a:r>
              <a:r>
                <a:rPr lang="zh-CN" altLang="zh-CN" sz="1400" u="none">
                  <a:solidFill>
                    <a:schemeClr val="bg1"/>
                  </a:solidFill>
                  <a:latin typeface="Verdana" pitchFamily="34" charset="0"/>
                  <a:ea typeface="华文中宋" pitchFamily="2" charset="-122"/>
                </a:rPr>
                <a:t>QQ</a:t>
              </a:r>
              <a:r>
                <a:rPr lang="zh-CN" sz="1400" u="none">
                  <a:solidFill>
                    <a:schemeClr val="bg1"/>
                  </a:solidFill>
                  <a:latin typeface="Verdana" pitchFamily="34" charset="0"/>
                  <a:ea typeface="华文中宋" pitchFamily="2" charset="-122"/>
                </a:rPr>
                <a:t>满意度</a:t>
              </a:r>
            </a:p>
            <a:p>
              <a:pPr algn="ctr"/>
              <a:r>
                <a:rPr lang="zh-CN" sz="1400" u="none">
                  <a:solidFill>
                    <a:schemeClr val="bg1"/>
                  </a:solidFill>
                  <a:latin typeface="Verdana" pitchFamily="34" charset="0"/>
                  <a:ea typeface="华文中宋" pitchFamily="2" charset="-122"/>
                </a:rPr>
                <a:t>的贡献：</a:t>
              </a:r>
            </a:p>
            <a:p>
              <a:pPr algn="ctr"/>
              <a:r>
                <a:rPr lang="zh-CN" altLang="zh-CN" sz="1200" u="none">
                  <a:solidFill>
                    <a:schemeClr val="bg1"/>
                  </a:solidFill>
                  <a:ea typeface="华文中宋" pitchFamily="2" charset="-122"/>
                </a:rPr>
                <a:t>0.18</a:t>
              </a:r>
            </a:p>
            <a:p>
              <a:pPr algn="ctr"/>
              <a:endParaRPr lang="zh-CN" altLang="zh-CN" sz="1400" u="none">
                <a:solidFill>
                  <a:schemeClr val="bg1"/>
                </a:solidFill>
                <a:ea typeface="华文中宋" pitchFamily="2" charset="-122"/>
              </a:endParaRPr>
            </a:p>
          </p:txBody>
        </p:sp>
        <p:sp>
          <p:nvSpPr>
            <p:cNvPr id="39952" name="Line 16"/>
            <p:cNvSpPr>
              <a:spLocks noChangeShapeType="1"/>
            </p:cNvSpPr>
            <p:nvPr/>
          </p:nvSpPr>
          <p:spPr bwMode="auto">
            <a:xfrm>
              <a:off x="480" y="983"/>
              <a:ext cx="1905" cy="0"/>
            </a:xfrm>
            <a:prstGeom prst="line">
              <a:avLst/>
            </a:prstGeom>
            <a:noFill/>
            <a:ln w="381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17"/>
            <p:cNvSpPr>
              <a:spLocks noChangeShapeType="1"/>
            </p:cNvSpPr>
            <p:nvPr/>
          </p:nvSpPr>
          <p:spPr bwMode="auto">
            <a:xfrm>
              <a:off x="934" y="1800"/>
              <a:ext cx="997" cy="0"/>
            </a:xfrm>
            <a:prstGeom prst="line">
              <a:avLst/>
            </a:prstGeom>
            <a:noFill/>
            <a:ln w="3810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Line 18"/>
            <p:cNvSpPr>
              <a:spLocks noChangeShapeType="1"/>
            </p:cNvSpPr>
            <p:nvPr/>
          </p:nvSpPr>
          <p:spPr bwMode="auto">
            <a:xfrm flipH="1" flipV="1">
              <a:off x="0" y="81"/>
              <a:ext cx="1613" cy="2852"/>
            </a:xfrm>
            <a:prstGeom prst="line">
              <a:avLst/>
            </a:prstGeom>
            <a:noFill/>
            <a:ln w="38100" cap="flat" cmpd="sng">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5" name="Line 19"/>
            <p:cNvSpPr>
              <a:spLocks noChangeShapeType="1"/>
            </p:cNvSpPr>
            <p:nvPr/>
          </p:nvSpPr>
          <p:spPr bwMode="auto">
            <a:xfrm>
              <a:off x="1206" y="2116"/>
              <a:ext cx="907" cy="0"/>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9956" name="Line 20"/>
            <p:cNvSpPr>
              <a:spLocks noChangeShapeType="1"/>
            </p:cNvSpPr>
            <p:nvPr/>
          </p:nvSpPr>
          <p:spPr bwMode="auto">
            <a:xfrm>
              <a:off x="707" y="1406"/>
              <a:ext cx="1814" cy="0"/>
            </a:xfrm>
            <a:prstGeom prst="line">
              <a:avLst/>
            </a:prstGeom>
            <a:noFill/>
            <a:ln w="19050"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9957" name="Text Box 21"/>
            <p:cNvSpPr txBox="1">
              <a:spLocks noChangeArrowheads="1"/>
            </p:cNvSpPr>
            <p:nvPr/>
          </p:nvSpPr>
          <p:spPr bwMode="auto">
            <a:xfrm>
              <a:off x="435" y="0"/>
              <a:ext cx="23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u="none">
                  <a:solidFill>
                    <a:schemeClr val="tx1"/>
                  </a:solidFill>
                  <a:latin typeface="Arial" pitchFamily="34" charset="0"/>
                </a:rPr>
                <a:t>满意度因子</a:t>
              </a:r>
              <a:r>
                <a:rPr lang="zh-CN" altLang="zh-CN" u="none">
                  <a:solidFill>
                    <a:schemeClr val="tx1"/>
                  </a:solidFill>
                  <a:latin typeface="Arial" pitchFamily="34" charset="0"/>
                </a:rPr>
                <a:t>&amp;</a:t>
              </a:r>
              <a:r>
                <a:rPr lang="zh-CN" u="none">
                  <a:solidFill>
                    <a:schemeClr val="tx1"/>
                  </a:solidFill>
                  <a:latin typeface="Arial" pitchFamily="34" charset="0"/>
                </a:rPr>
                <a:t>回归分析</a:t>
              </a:r>
            </a:p>
          </p:txBody>
        </p:sp>
        <p:sp>
          <p:nvSpPr>
            <p:cNvPr id="39958" name="Text Box 22"/>
            <p:cNvSpPr txBox="1">
              <a:spLocks noChangeArrowheads="1"/>
            </p:cNvSpPr>
            <p:nvPr/>
          </p:nvSpPr>
          <p:spPr bwMode="auto">
            <a:xfrm>
              <a:off x="526" y="2756"/>
              <a:ext cx="27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zh-CN" sz="1400" u="none">
                  <a:solidFill>
                    <a:srgbClr val="FF0000"/>
                  </a:solidFill>
                  <a:latin typeface="Verdana" pitchFamily="34" charset="0"/>
                  <a:ea typeface="华文中宋" pitchFamily="2" charset="-122"/>
                </a:rPr>
                <a:t>QQ </a:t>
              </a:r>
              <a:r>
                <a:rPr lang="zh-CN" sz="1400" u="none">
                  <a:solidFill>
                    <a:srgbClr val="FF0000"/>
                  </a:solidFill>
                  <a:latin typeface="Verdana" pitchFamily="34" charset="0"/>
                  <a:ea typeface="华文中宋" pitchFamily="2" charset="-122"/>
                </a:rPr>
                <a:t>满意度</a:t>
              </a:r>
              <a:r>
                <a:rPr lang="zh-CN" altLang="zh-CN" sz="1400" u="none">
                  <a:solidFill>
                    <a:srgbClr val="FF0000"/>
                  </a:solidFill>
                  <a:latin typeface="Verdana" pitchFamily="34" charset="0"/>
                  <a:ea typeface="华文中宋" pitchFamily="2" charset="-122"/>
                </a:rPr>
                <a:t>=0.42F1+0.23F2+0.18F3</a:t>
              </a:r>
            </a:p>
          </p:txBody>
        </p:sp>
      </p:grpSp>
      <p:sp>
        <p:nvSpPr>
          <p:cNvPr id="39959" name="Text Box 23"/>
          <p:cNvSpPr txBox="1">
            <a:spLocks noChangeArrowheads="1"/>
          </p:cNvSpPr>
          <p:nvPr/>
        </p:nvSpPr>
        <p:spPr bwMode="auto">
          <a:xfrm>
            <a:off x="539750" y="5805488"/>
            <a:ext cx="7848600" cy="503237"/>
          </a:xfrm>
          <a:prstGeom prst="rect">
            <a:avLst/>
          </a:prstGeom>
          <a:noFill/>
          <a:ln w="22225" cap="flat"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74625" indent="-1746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50000"/>
              </a:lnSpc>
              <a:buSzPct val="40000"/>
              <a:buFont typeface="Wingdings" pitchFamily="2" charset="2"/>
              <a:buChar char="n"/>
            </a:pPr>
            <a:r>
              <a:rPr lang="zh-CN" sz="1400" u="none">
                <a:latin typeface="宋体" pitchFamily="2" charset="-122"/>
              </a:rPr>
              <a:t>情感诉求的产品对</a:t>
            </a:r>
            <a:r>
              <a:rPr lang="zh-CN" altLang="zh-CN" sz="1400" u="none">
                <a:latin typeface="宋体" pitchFamily="2" charset="-122"/>
              </a:rPr>
              <a:t>QQ</a:t>
            </a:r>
            <a:r>
              <a:rPr lang="zh-CN" sz="1400" u="none">
                <a:latin typeface="宋体" pitchFamily="2" charset="-122"/>
              </a:rPr>
              <a:t>满意度的贡献最大、其次是游戏类产品、功能性诉求的产品贡献最低。</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00001E"/>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a:t>Consumer Insight </a:t>
            </a:r>
            <a:r>
              <a:rPr lang="zh-CN"/>
              <a:t>：Why</a:t>
            </a:r>
          </a:p>
        </p:txBody>
      </p:sp>
      <p:pic>
        <p:nvPicPr>
          <p:cNvPr id="40963" name="Picture 3" descr="Confused man with glass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03575" y="1412875"/>
            <a:ext cx="2981325"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4" name="Rectangle 4"/>
          <p:cNvSpPr>
            <a:spLocks noGrp="1" noChangeArrowheads="1"/>
          </p:cNvSpPr>
          <p:nvPr>
            <p:ph type="body" sz="half" idx="1"/>
          </p:nvPr>
        </p:nvSpPr>
        <p:spPr bwMode="auto">
          <a:xfrm>
            <a:off x="5480050" y="4032250"/>
            <a:ext cx="2855913" cy="18018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folHlink"/>
              </a:buClr>
              <a:buFont typeface="Wingdings" pitchFamily="2" charset="2"/>
              <a:buChar char="ü"/>
            </a:pPr>
            <a:r>
              <a:rPr lang="en-US" altLang="zh-CN" sz="1800">
                <a:solidFill>
                  <a:srgbClr val="000066"/>
                </a:solidFill>
              </a:rPr>
              <a:t>Sometimes, we </a:t>
            </a:r>
            <a:r>
              <a:rPr lang="en-US" altLang="zh-CN" sz="1800" b="0">
                <a:solidFill>
                  <a:schemeClr val="folHlink"/>
                </a:solidFill>
              </a:rPr>
              <a:t>do not want to admit</a:t>
            </a:r>
            <a:r>
              <a:rPr lang="en-US" altLang="zh-CN" sz="1800">
                <a:solidFill>
                  <a:srgbClr val="000066"/>
                </a:solidFill>
              </a:rPr>
              <a:t> or even realize the real reason for our behavior because it is, more often than not irrational</a:t>
            </a:r>
          </a:p>
          <a:p>
            <a:pPr>
              <a:buClr>
                <a:schemeClr val="folHlink"/>
              </a:buClr>
            </a:pPr>
            <a:endParaRPr lang="zh-CN" altLang="en-US" sz="1800">
              <a:solidFill>
                <a:srgbClr val="000066"/>
              </a:solidFill>
            </a:endParaRPr>
          </a:p>
        </p:txBody>
      </p:sp>
      <p:sp>
        <p:nvSpPr>
          <p:cNvPr id="40965" name="Rectangle 5"/>
          <p:cNvSpPr>
            <a:spLocks noChangeArrowheads="1"/>
          </p:cNvSpPr>
          <p:nvPr/>
        </p:nvSpPr>
        <p:spPr bwMode="auto">
          <a:xfrm>
            <a:off x="611188" y="1485900"/>
            <a:ext cx="2406650" cy="15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lnSpc>
                <a:spcPct val="80000"/>
              </a:lnSpc>
              <a:spcBef>
                <a:spcPct val="20000"/>
              </a:spcBef>
              <a:buClr>
                <a:schemeClr val="folHlink"/>
              </a:buClr>
              <a:buSzPct val="100000"/>
              <a:buFont typeface="Wingdings" pitchFamily="2" charset="2"/>
              <a:buChar char="ü"/>
            </a:pPr>
            <a:r>
              <a:rPr lang="zh-CN" altLang="zh-CN" u="none">
                <a:solidFill>
                  <a:srgbClr val="000066"/>
                </a:solidFill>
                <a:latin typeface="Times New Roman" pitchFamily="18" charset="0"/>
              </a:rPr>
              <a:t>People </a:t>
            </a:r>
            <a:r>
              <a:rPr lang="zh-CN" altLang="zh-CN" b="0" u="none">
                <a:solidFill>
                  <a:schemeClr val="folHlink"/>
                </a:solidFill>
                <a:latin typeface="Times New Roman" pitchFamily="18" charset="0"/>
              </a:rPr>
              <a:t>do not always say</a:t>
            </a:r>
            <a:r>
              <a:rPr lang="zh-CN" altLang="zh-CN" u="none">
                <a:solidFill>
                  <a:srgbClr val="000066"/>
                </a:solidFill>
                <a:latin typeface="Times New Roman" pitchFamily="18" charset="0"/>
              </a:rPr>
              <a:t> what they mean </a:t>
            </a:r>
            <a:r>
              <a:rPr lang="zh-CN" altLang="zh-CN" b="0" u="none">
                <a:solidFill>
                  <a:schemeClr val="folHlink"/>
                </a:solidFill>
                <a:latin typeface="Times New Roman" pitchFamily="18" charset="0"/>
              </a:rPr>
              <a:t>or</a:t>
            </a:r>
            <a:r>
              <a:rPr lang="zh-CN" altLang="zh-CN" b="0" u="none">
                <a:solidFill>
                  <a:srgbClr val="000066"/>
                </a:solidFill>
                <a:latin typeface="Times New Roman" pitchFamily="18" charset="0"/>
              </a:rPr>
              <a:t> </a:t>
            </a:r>
            <a:r>
              <a:rPr lang="zh-CN" altLang="zh-CN" b="0" u="none">
                <a:solidFill>
                  <a:schemeClr val="folHlink"/>
                </a:solidFill>
                <a:latin typeface="Times New Roman" pitchFamily="18" charset="0"/>
              </a:rPr>
              <a:t>mean</a:t>
            </a:r>
            <a:r>
              <a:rPr lang="zh-CN" altLang="zh-CN" u="none">
                <a:solidFill>
                  <a:schemeClr val="folHlink"/>
                </a:solidFill>
                <a:latin typeface="Times New Roman" pitchFamily="18" charset="0"/>
              </a:rPr>
              <a:t> </a:t>
            </a:r>
            <a:r>
              <a:rPr lang="zh-CN" altLang="zh-CN" u="none">
                <a:solidFill>
                  <a:srgbClr val="000066"/>
                </a:solidFill>
                <a:latin typeface="Times New Roman" pitchFamily="18" charset="0"/>
              </a:rPr>
              <a:t>what they say </a:t>
            </a:r>
            <a:r>
              <a:rPr lang="zh-CN" altLang="zh-CN" i="1" u="none">
                <a:solidFill>
                  <a:srgbClr val="000066"/>
                </a:solidFill>
                <a:latin typeface="Times New Roman" pitchFamily="18" charset="0"/>
              </a:rPr>
              <a:t>(</a:t>
            </a:r>
            <a:r>
              <a:rPr lang="zh-CN" altLang="zh-CN" i="1" u="none">
                <a:solidFill>
                  <a:srgbClr val="000066"/>
                </a:solidFill>
                <a:latin typeface="Arial"/>
              </a:rPr>
              <a:t>‘</a:t>
            </a:r>
            <a:r>
              <a:rPr lang="zh-CN" altLang="zh-CN" i="1" u="none">
                <a:solidFill>
                  <a:srgbClr val="000066"/>
                </a:solidFill>
                <a:latin typeface="Times New Roman" pitchFamily="18" charset="0"/>
              </a:rPr>
              <a:t>People are complex</a:t>
            </a:r>
            <a:r>
              <a:rPr lang="zh-CN" altLang="zh-CN" i="1" u="none">
                <a:solidFill>
                  <a:srgbClr val="000066"/>
                </a:solidFill>
                <a:latin typeface="Arial"/>
              </a:rPr>
              <a:t>’</a:t>
            </a:r>
            <a:r>
              <a:rPr lang="zh-CN" altLang="zh-CN" i="1" u="none">
                <a:solidFill>
                  <a:srgbClr val="000066"/>
                </a:solidFill>
                <a:latin typeface="Times New Roman" pitchFamily="18" charset="0"/>
              </a:rPr>
              <a:t>)</a:t>
            </a:r>
          </a:p>
          <a:p>
            <a:pPr marL="261938" indent="-261938">
              <a:lnSpc>
                <a:spcPct val="80000"/>
              </a:lnSpc>
              <a:spcBef>
                <a:spcPct val="20000"/>
              </a:spcBef>
              <a:buClr>
                <a:schemeClr val="folHlink"/>
              </a:buClr>
              <a:buFontTx/>
              <a:buBlip>
                <a:blip r:embed="rId3"/>
              </a:buBlip>
            </a:pPr>
            <a:endParaRPr lang="zh-CN" altLang="zh-CN" i="1" u="none">
              <a:solidFill>
                <a:srgbClr val="000066"/>
              </a:solidFill>
              <a:latin typeface="Times New Roman" pitchFamily="18" charset="0"/>
            </a:endParaRPr>
          </a:p>
        </p:txBody>
      </p:sp>
      <p:sp>
        <p:nvSpPr>
          <p:cNvPr id="40966" name="未知"/>
          <p:cNvSpPr>
            <a:spLocks/>
          </p:cNvSpPr>
          <p:nvPr/>
        </p:nvSpPr>
        <p:spPr bwMode="auto">
          <a:xfrm>
            <a:off x="2627313" y="2420938"/>
            <a:ext cx="900112" cy="508000"/>
          </a:xfrm>
          <a:custGeom>
            <a:avLst/>
            <a:gdLst>
              <a:gd name="T0" fmla="*/ 0 w 567"/>
              <a:gd name="T1" fmla="*/ 0 h 320"/>
              <a:gd name="T2" fmla="*/ 411 w 567"/>
              <a:gd name="T3" fmla="*/ 73 h 320"/>
              <a:gd name="T4" fmla="*/ 567 w 567"/>
              <a:gd name="T5" fmla="*/ 320 h 320"/>
            </a:gdLst>
            <a:ahLst/>
            <a:cxnLst>
              <a:cxn ang="0">
                <a:pos x="T0" y="T1"/>
              </a:cxn>
              <a:cxn ang="0">
                <a:pos x="T2" y="T3"/>
              </a:cxn>
              <a:cxn ang="0">
                <a:pos x="T4" y="T5"/>
              </a:cxn>
            </a:cxnLst>
            <a:rect l="0" t="0" r="r" b="b"/>
            <a:pathLst>
              <a:path w="567" h="320">
                <a:moveTo>
                  <a:pt x="0" y="0"/>
                </a:moveTo>
                <a:cubicBezTo>
                  <a:pt x="158" y="10"/>
                  <a:pt x="316" y="20"/>
                  <a:pt x="411" y="73"/>
                </a:cubicBezTo>
                <a:cubicBezTo>
                  <a:pt x="506" y="126"/>
                  <a:pt x="536" y="223"/>
                  <a:pt x="567" y="320"/>
                </a:cubicBezTo>
              </a:path>
            </a:pathLst>
          </a:custGeom>
          <a:noFill/>
          <a:ln w="38100" cap="flat" cmpd="sng">
            <a:solidFill>
              <a:schemeClr val="folHlink"/>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7" name="Group 7"/>
          <p:cNvGrpSpPr>
            <a:grpSpLocks/>
          </p:cNvGrpSpPr>
          <p:nvPr/>
        </p:nvGrpSpPr>
        <p:grpSpPr bwMode="auto">
          <a:xfrm>
            <a:off x="611188" y="3933825"/>
            <a:ext cx="3119437" cy="1720850"/>
            <a:chOff x="0" y="0"/>
            <a:chExt cx="1965" cy="1085"/>
          </a:xfrm>
        </p:grpSpPr>
        <p:sp>
          <p:nvSpPr>
            <p:cNvPr id="40968" name="Rectangle 8"/>
            <p:cNvSpPr>
              <a:spLocks noChangeArrowheads="1"/>
            </p:cNvSpPr>
            <p:nvPr/>
          </p:nvSpPr>
          <p:spPr bwMode="auto">
            <a:xfrm>
              <a:off x="0" y="179"/>
              <a:ext cx="1791" cy="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lnSpc>
                  <a:spcPct val="90000"/>
                </a:lnSpc>
                <a:spcBef>
                  <a:spcPct val="20000"/>
                </a:spcBef>
                <a:buClr>
                  <a:schemeClr val="folHlink"/>
                </a:buClr>
                <a:buSzPct val="100000"/>
                <a:buFont typeface="Wingdings" pitchFamily="2" charset="2"/>
                <a:buChar char="ü"/>
              </a:pPr>
              <a:r>
                <a:rPr lang="zh-CN" altLang="zh-CN" u="none">
                  <a:solidFill>
                    <a:srgbClr val="000066"/>
                  </a:solidFill>
                  <a:latin typeface="Times New Roman" pitchFamily="18" charset="0"/>
                </a:rPr>
                <a:t>People become experts at making themselves </a:t>
              </a:r>
              <a:r>
                <a:rPr lang="zh-CN" altLang="zh-CN" b="0" u="none">
                  <a:solidFill>
                    <a:schemeClr val="folHlink"/>
                  </a:solidFill>
                  <a:latin typeface="Times New Roman" pitchFamily="18" charset="0"/>
                </a:rPr>
                <a:t>sound rational</a:t>
              </a:r>
              <a:r>
                <a:rPr lang="zh-CN" altLang="zh-CN" u="none">
                  <a:solidFill>
                    <a:srgbClr val="000066"/>
                  </a:solidFill>
                  <a:latin typeface="Times New Roman" pitchFamily="18" charset="0"/>
                </a:rPr>
                <a:t> </a:t>
              </a:r>
              <a:r>
                <a:rPr lang="zh-CN" altLang="zh-CN" u="none">
                  <a:solidFill>
                    <a:srgbClr val="000066"/>
                  </a:solidFill>
                  <a:latin typeface="Arial"/>
                </a:rPr>
                <a:t>–</a:t>
              </a:r>
              <a:r>
                <a:rPr lang="zh-CN" altLang="zh-CN" u="none">
                  <a:solidFill>
                    <a:srgbClr val="000066"/>
                  </a:solidFill>
                  <a:latin typeface="Times New Roman" pitchFamily="18" charset="0"/>
                </a:rPr>
                <a:t> defense mechanism.  They lie to themselves and to others</a:t>
              </a:r>
            </a:p>
            <a:p>
              <a:pPr marL="261938" indent="-261938">
                <a:lnSpc>
                  <a:spcPct val="90000"/>
                </a:lnSpc>
                <a:spcBef>
                  <a:spcPct val="20000"/>
                </a:spcBef>
                <a:buClr>
                  <a:schemeClr val="folHlink"/>
                </a:buClr>
              </a:pPr>
              <a:endParaRPr lang="zh-CN" altLang="zh-CN" u="none">
                <a:solidFill>
                  <a:srgbClr val="000066"/>
                </a:solidFill>
                <a:latin typeface="Times New Roman" pitchFamily="18" charset="0"/>
              </a:endParaRPr>
            </a:p>
          </p:txBody>
        </p:sp>
        <p:sp>
          <p:nvSpPr>
            <p:cNvPr id="40969" name="未知"/>
            <p:cNvSpPr>
              <a:spLocks/>
            </p:cNvSpPr>
            <p:nvPr/>
          </p:nvSpPr>
          <p:spPr bwMode="auto">
            <a:xfrm>
              <a:off x="1169" y="0"/>
              <a:ext cx="796" cy="195"/>
            </a:xfrm>
            <a:custGeom>
              <a:avLst/>
              <a:gdLst>
                <a:gd name="T0" fmla="*/ 796 w 796"/>
                <a:gd name="T1" fmla="*/ 177 h 195"/>
                <a:gd name="T2" fmla="*/ 531 w 796"/>
                <a:gd name="T3" fmla="*/ 3 h 195"/>
                <a:gd name="T4" fmla="*/ 0 w 796"/>
                <a:gd name="T5" fmla="*/ 195 h 195"/>
              </a:gdLst>
              <a:ahLst/>
              <a:cxnLst>
                <a:cxn ang="0">
                  <a:pos x="T0" y="T1"/>
                </a:cxn>
                <a:cxn ang="0">
                  <a:pos x="T2" y="T3"/>
                </a:cxn>
                <a:cxn ang="0">
                  <a:pos x="T4" y="T5"/>
                </a:cxn>
              </a:cxnLst>
              <a:rect l="0" t="0" r="r" b="b"/>
              <a:pathLst>
                <a:path w="796" h="195">
                  <a:moveTo>
                    <a:pt x="796" y="177"/>
                  </a:moveTo>
                  <a:cubicBezTo>
                    <a:pt x="730" y="88"/>
                    <a:pt x="664" y="0"/>
                    <a:pt x="531" y="3"/>
                  </a:cubicBezTo>
                  <a:cubicBezTo>
                    <a:pt x="398" y="6"/>
                    <a:pt x="90" y="166"/>
                    <a:pt x="0" y="195"/>
                  </a:cubicBezTo>
                </a:path>
              </a:pathLst>
            </a:custGeom>
            <a:noFill/>
            <a:ln w="38100" cap="flat" cmpd="sng">
              <a:solidFill>
                <a:schemeClr val="folHlink"/>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70" name="Group 10"/>
          <p:cNvGrpSpPr>
            <a:grpSpLocks/>
          </p:cNvGrpSpPr>
          <p:nvPr/>
        </p:nvGrpSpPr>
        <p:grpSpPr bwMode="auto">
          <a:xfrm>
            <a:off x="5292725" y="1341438"/>
            <a:ext cx="3571875" cy="1552575"/>
            <a:chOff x="0" y="0"/>
            <a:chExt cx="2251" cy="978"/>
          </a:xfrm>
        </p:grpSpPr>
        <p:sp>
          <p:nvSpPr>
            <p:cNvPr id="40971" name="Rectangle 11"/>
            <p:cNvSpPr>
              <a:spLocks noChangeArrowheads="1"/>
            </p:cNvSpPr>
            <p:nvPr/>
          </p:nvSpPr>
          <p:spPr bwMode="auto">
            <a:xfrm>
              <a:off x="124" y="0"/>
              <a:ext cx="2127"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1938" indent="-261938">
                <a:spcBef>
                  <a:spcPct val="20000"/>
                </a:spcBef>
                <a:buClr>
                  <a:schemeClr val="folHlink"/>
                </a:buClr>
                <a:buSzPct val="100000"/>
                <a:buFont typeface="Wingdings" pitchFamily="2" charset="2"/>
                <a:buChar char="ü"/>
              </a:pPr>
              <a:r>
                <a:rPr lang="zh-CN" altLang="zh-CN" u="none">
                  <a:solidFill>
                    <a:srgbClr val="000066"/>
                  </a:solidFill>
                  <a:latin typeface="Times New Roman" pitchFamily="18" charset="0"/>
                </a:rPr>
                <a:t>People are </a:t>
              </a:r>
              <a:r>
                <a:rPr lang="zh-CN" altLang="zh-CN" b="0" u="none">
                  <a:solidFill>
                    <a:schemeClr val="folHlink"/>
                  </a:solidFill>
                  <a:latin typeface="Times New Roman" pitchFamily="18" charset="0"/>
                </a:rPr>
                <a:t>not fully aware</a:t>
              </a:r>
              <a:r>
                <a:rPr lang="zh-CN" altLang="zh-CN" u="none">
                  <a:solidFill>
                    <a:srgbClr val="000066"/>
                  </a:solidFill>
                  <a:latin typeface="Times New Roman" pitchFamily="18" charset="0"/>
                </a:rPr>
                <a:t> of their own underlying motivations or of the forces that determine their own behavior - therefore to ask why can be a waste of time</a:t>
              </a:r>
            </a:p>
            <a:p>
              <a:pPr marL="261938" indent="-261938">
                <a:lnSpc>
                  <a:spcPct val="80000"/>
                </a:lnSpc>
                <a:spcBef>
                  <a:spcPct val="20000"/>
                </a:spcBef>
                <a:buClr>
                  <a:schemeClr val="folHlink"/>
                </a:buClr>
                <a:buFontTx/>
                <a:buBlip>
                  <a:blip r:embed="rId3"/>
                </a:buBlip>
              </a:pPr>
              <a:endParaRPr lang="zh-CN" altLang="zh-CN" i="1" u="none">
                <a:solidFill>
                  <a:srgbClr val="000066"/>
                </a:solidFill>
                <a:latin typeface="Times New Roman" pitchFamily="18" charset="0"/>
              </a:endParaRPr>
            </a:p>
          </p:txBody>
        </p:sp>
        <p:sp>
          <p:nvSpPr>
            <p:cNvPr id="40972" name="未知"/>
            <p:cNvSpPr>
              <a:spLocks/>
            </p:cNvSpPr>
            <p:nvPr/>
          </p:nvSpPr>
          <p:spPr bwMode="auto">
            <a:xfrm>
              <a:off x="0" y="500"/>
              <a:ext cx="292" cy="475"/>
            </a:xfrm>
            <a:custGeom>
              <a:avLst/>
              <a:gdLst>
                <a:gd name="T0" fmla="*/ 0 w 292"/>
                <a:gd name="T1" fmla="*/ 475 h 475"/>
                <a:gd name="T2" fmla="*/ 119 w 292"/>
                <a:gd name="T3" fmla="*/ 91 h 475"/>
                <a:gd name="T4" fmla="*/ 292 w 292"/>
                <a:gd name="T5" fmla="*/ 0 h 475"/>
              </a:gdLst>
              <a:ahLst/>
              <a:cxnLst>
                <a:cxn ang="0">
                  <a:pos x="T0" y="T1"/>
                </a:cxn>
                <a:cxn ang="0">
                  <a:pos x="T2" y="T3"/>
                </a:cxn>
                <a:cxn ang="0">
                  <a:pos x="T4" y="T5"/>
                </a:cxn>
              </a:cxnLst>
              <a:rect l="0" t="0" r="r" b="b"/>
              <a:pathLst>
                <a:path w="292" h="475">
                  <a:moveTo>
                    <a:pt x="0" y="475"/>
                  </a:moveTo>
                  <a:cubicBezTo>
                    <a:pt x="35" y="322"/>
                    <a:pt x="70" y="170"/>
                    <a:pt x="119" y="91"/>
                  </a:cubicBezTo>
                  <a:cubicBezTo>
                    <a:pt x="168" y="12"/>
                    <a:pt x="263" y="14"/>
                    <a:pt x="292" y="0"/>
                  </a:cubicBezTo>
                </a:path>
              </a:pathLst>
            </a:custGeom>
            <a:noFill/>
            <a:ln w="38100" cap="flat" cmpd="sng">
              <a:solidFill>
                <a:schemeClr val="folHlink"/>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3" name="未知"/>
          <p:cNvSpPr>
            <a:spLocks/>
          </p:cNvSpPr>
          <p:nvPr/>
        </p:nvSpPr>
        <p:spPr bwMode="auto">
          <a:xfrm>
            <a:off x="5065713" y="3597275"/>
            <a:ext cx="1800225" cy="771525"/>
          </a:xfrm>
          <a:custGeom>
            <a:avLst/>
            <a:gdLst>
              <a:gd name="T0" fmla="*/ 0 w 1134"/>
              <a:gd name="T1" fmla="*/ 486 h 486"/>
              <a:gd name="T2" fmla="*/ 667 w 1134"/>
              <a:gd name="T3" fmla="*/ 38 h 486"/>
              <a:gd name="T4" fmla="*/ 1134 w 1134"/>
              <a:gd name="T5" fmla="*/ 257 h 486"/>
            </a:gdLst>
            <a:ahLst/>
            <a:cxnLst>
              <a:cxn ang="0">
                <a:pos x="T0" y="T1"/>
              </a:cxn>
              <a:cxn ang="0">
                <a:pos x="T2" y="T3"/>
              </a:cxn>
              <a:cxn ang="0">
                <a:pos x="T4" y="T5"/>
              </a:cxn>
            </a:cxnLst>
            <a:rect l="0" t="0" r="r" b="b"/>
            <a:pathLst>
              <a:path w="1134" h="486">
                <a:moveTo>
                  <a:pt x="0" y="486"/>
                </a:moveTo>
                <a:cubicBezTo>
                  <a:pt x="239" y="281"/>
                  <a:pt x="478" y="76"/>
                  <a:pt x="667" y="38"/>
                </a:cubicBezTo>
                <a:cubicBezTo>
                  <a:pt x="856" y="0"/>
                  <a:pt x="1056" y="219"/>
                  <a:pt x="1134" y="257"/>
                </a:cubicBezTo>
              </a:path>
            </a:pathLst>
          </a:custGeom>
          <a:noFill/>
          <a:ln w="38100" cap="flat" cmpd="sng">
            <a:solidFill>
              <a:schemeClr val="folHlink"/>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dissolve">
                                      <p:cBhvr>
                                        <p:cTn id="7" dur="5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atin typeface="Arial" pitchFamily="34" charset="0"/>
                <a:cs typeface="Arial" pitchFamily="34" charset="0"/>
              </a:rPr>
              <a:t>Consumer</a:t>
            </a:r>
            <a:r>
              <a:rPr lang="zh-CN" altLang="zh-CN">
                <a:latin typeface="Arial" pitchFamily="34" charset="0"/>
                <a:cs typeface="Arial" pitchFamily="34" charset="0"/>
              </a:rPr>
              <a:t> Insight(1) </a:t>
            </a:r>
            <a:r>
              <a:rPr lang="zh-CN">
                <a:latin typeface="Arial" pitchFamily="34" charset="0"/>
                <a:cs typeface="Arial" pitchFamily="34" charset="0"/>
              </a:rPr>
              <a:t>： </a:t>
            </a:r>
            <a:r>
              <a:rPr lang="zh-CN" altLang="zh-CN">
                <a:latin typeface="Arial" pitchFamily="34" charset="0"/>
                <a:cs typeface="Arial" pitchFamily="34" charset="0"/>
              </a:rPr>
              <a:t>Motivation(1)</a:t>
            </a:r>
            <a:endParaRPr lang="zh-CN">
              <a:latin typeface="Arial" pitchFamily="34" charset="0"/>
              <a:cs typeface="Arial" pitchFamily="34" charset="0"/>
            </a:endParaRPr>
          </a:p>
        </p:txBody>
      </p:sp>
      <p:sp>
        <p:nvSpPr>
          <p:cNvPr id="41987" name="Text Box 3"/>
          <p:cNvSpPr txBox="1">
            <a:spLocks noChangeArrowheads="1"/>
          </p:cNvSpPr>
          <p:nvPr/>
        </p:nvSpPr>
        <p:spPr bwMode="auto">
          <a:xfrm>
            <a:off x="2555875" y="1052513"/>
            <a:ext cx="3744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spAutoFit/>
          </a:bodyPr>
          <a:lstStyle/>
          <a:p>
            <a:pPr>
              <a:spcBef>
                <a:spcPct val="50000"/>
              </a:spcBef>
            </a:pPr>
            <a:r>
              <a:rPr lang="zh-CN" sz="2000" u="none">
                <a:solidFill>
                  <a:srgbClr val="FF3300"/>
                </a:solidFill>
                <a:latin typeface="Arial" pitchFamily="34" charset="0"/>
              </a:rPr>
              <a:t> Maslow马斯洛需求原理</a:t>
            </a:r>
          </a:p>
        </p:txBody>
      </p:sp>
      <p:grpSp>
        <p:nvGrpSpPr>
          <p:cNvPr id="41988" name="Group 4"/>
          <p:cNvGrpSpPr>
            <a:grpSpLocks/>
          </p:cNvGrpSpPr>
          <p:nvPr/>
        </p:nvGrpSpPr>
        <p:grpSpPr bwMode="auto">
          <a:xfrm>
            <a:off x="2195513" y="1989138"/>
            <a:ext cx="4233862" cy="4106862"/>
            <a:chOff x="0" y="0"/>
            <a:chExt cx="6270" cy="5790"/>
          </a:xfrm>
        </p:grpSpPr>
        <p:sp>
          <p:nvSpPr>
            <p:cNvPr id="41989" name="AutoShape 5"/>
            <p:cNvSpPr>
              <a:spLocks noChangeArrowheads="1"/>
            </p:cNvSpPr>
            <p:nvPr/>
          </p:nvSpPr>
          <p:spPr bwMode="auto">
            <a:xfrm>
              <a:off x="0" y="0"/>
              <a:ext cx="6270" cy="5790"/>
            </a:xfrm>
            <a:prstGeom prst="triangle">
              <a:avLst>
                <a:gd name="adj" fmla="val 50000"/>
              </a:avLst>
            </a:prstGeom>
            <a:gradFill rotWithShape="0">
              <a:gsLst>
                <a:gs pos="0">
                  <a:srgbClr val="0099FF"/>
                </a:gs>
                <a:gs pos="100000">
                  <a:srgbClr val="0099FF">
                    <a:gamma/>
                    <a:tint val="24314"/>
                    <a:invGamma/>
                  </a:srgbClr>
                </a:gs>
              </a:gsLst>
              <a:path path="rect">
                <a:fillToRect t="100000" r="100000"/>
              </a:path>
            </a:gradFill>
            <a:ln>
              <a:noFill/>
            </a:ln>
            <a:effectLst/>
            <a:scene3d>
              <a:camera prst="legacyObliqueTopRight"/>
              <a:lightRig rig="legacyFlat1" dir="t"/>
            </a:scene3d>
            <a:sp3d extrusionH="227000" prstMaterial="legacyMatte">
              <a:bevelT w="13500" h="13500" prst="angle"/>
              <a:bevelB w="13500" h="13500" prst="angle"/>
              <a:extrusionClr>
                <a:srgbClr val="0099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1990" name="Text Box 6"/>
            <p:cNvSpPr txBox="1">
              <a:spLocks noChangeArrowheads="1"/>
            </p:cNvSpPr>
            <p:nvPr/>
          </p:nvSpPr>
          <p:spPr bwMode="auto">
            <a:xfrm>
              <a:off x="1604" y="4197"/>
              <a:ext cx="2940" cy="8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GB" sz="1800" u="none">
                  <a:solidFill>
                    <a:schemeClr val="tx2"/>
                  </a:solidFill>
                  <a:latin typeface="Microsoft Sans Serif" pitchFamily="34" charset="0"/>
                </a:rPr>
                <a:t>Security</a:t>
              </a:r>
            </a:p>
            <a:p>
              <a:pPr algn="ctr">
                <a:lnSpc>
                  <a:spcPct val="70000"/>
                </a:lnSpc>
                <a:spcBef>
                  <a:spcPct val="50000"/>
                </a:spcBef>
              </a:pPr>
              <a:r>
                <a:rPr lang="zh-CN" sz="1400" u="none">
                  <a:solidFill>
                    <a:schemeClr val="tx2"/>
                  </a:solidFill>
                  <a:latin typeface="Microsoft Sans Serif" pitchFamily="34" charset="0"/>
                </a:rPr>
                <a:t>安全需求</a:t>
              </a:r>
            </a:p>
          </p:txBody>
        </p:sp>
        <p:sp>
          <p:nvSpPr>
            <p:cNvPr id="41991" name="Text Box 7"/>
            <p:cNvSpPr txBox="1">
              <a:spLocks noChangeArrowheads="1"/>
            </p:cNvSpPr>
            <p:nvPr/>
          </p:nvSpPr>
          <p:spPr bwMode="auto">
            <a:xfrm>
              <a:off x="1560" y="3176"/>
              <a:ext cx="3120" cy="8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GB" sz="1800" u="none">
                  <a:solidFill>
                    <a:schemeClr val="tx2"/>
                  </a:solidFill>
                  <a:latin typeface="Microsoft Sans Serif" pitchFamily="34" charset="0"/>
                </a:rPr>
                <a:t>Affiliation </a:t>
              </a:r>
            </a:p>
            <a:p>
              <a:pPr algn="ctr">
                <a:lnSpc>
                  <a:spcPct val="70000"/>
                </a:lnSpc>
                <a:spcBef>
                  <a:spcPct val="50000"/>
                </a:spcBef>
              </a:pPr>
              <a:r>
                <a:rPr lang="zh-CN" sz="1400" u="none">
                  <a:solidFill>
                    <a:schemeClr val="tx2"/>
                  </a:solidFill>
                  <a:latin typeface="Microsoft Sans Serif" pitchFamily="34" charset="0"/>
                </a:rPr>
                <a:t>社交需求</a:t>
              </a:r>
            </a:p>
          </p:txBody>
        </p:sp>
        <p:sp>
          <p:nvSpPr>
            <p:cNvPr id="41992" name="Text Box 8"/>
            <p:cNvSpPr txBox="1">
              <a:spLocks noChangeArrowheads="1"/>
            </p:cNvSpPr>
            <p:nvPr/>
          </p:nvSpPr>
          <p:spPr bwMode="auto">
            <a:xfrm>
              <a:off x="1278" y="5213"/>
              <a:ext cx="3840" cy="5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1800" u="none">
                  <a:solidFill>
                    <a:schemeClr val="tx2"/>
                  </a:solidFill>
                  <a:latin typeface="Microsoft Sans Serif" pitchFamily="34" charset="0"/>
                </a:rPr>
                <a:t>Physiological </a:t>
              </a:r>
              <a:r>
                <a:rPr lang="zh-CN" sz="1400" u="none">
                  <a:solidFill>
                    <a:schemeClr val="tx2"/>
                  </a:solidFill>
                  <a:latin typeface="Microsoft Sans Serif" pitchFamily="34" charset="0"/>
                </a:rPr>
                <a:t>生理需求</a:t>
              </a:r>
            </a:p>
          </p:txBody>
        </p:sp>
        <p:sp>
          <p:nvSpPr>
            <p:cNvPr id="41993" name="Text Box 9"/>
            <p:cNvSpPr txBox="1">
              <a:spLocks noChangeArrowheads="1"/>
            </p:cNvSpPr>
            <p:nvPr/>
          </p:nvSpPr>
          <p:spPr bwMode="auto">
            <a:xfrm>
              <a:off x="1680" y="2033"/>
              <a:ext cx="2760" cy="8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GB" sz="1800" u="none">
                  <a:solidFill>
                    <a:schemeClr val="tx2"/>
                  </a:solidFill>
                  <a:latin typeface="Microsoft Sans Serif" pitchFamily="34" charset="0"/>
                </a:rPr>
                <a:t>Esteem </a:t>
              </a:r>
            </a:p>
            <a:p>
              <a:pPr algn="ctr">
                <a:lnSpc>
                  <a:spcPct val="70000"/>
                </a:lnSpc>
                <a:spcBef>
                  <a:spcPct val="50000"/>
                </a:spcBef>
              </a:pPr>
              <a:r>
                <a:rPr lang="zh-CN" sz="1400" u="none">
                  <a:solidFill>
                    <a:schemeClr val="tx2"/>
                  </a:solidFill>
                  <a:latin typeface="Microsoft Sans Serif" pitchFamily="34" charset="0"/>
                </a:rPr>
                <a:t>尊重需求</a:t>
              </a:r>
            </a:p>
          </p:txBody>
        </p:sp>
        <p:sp>
          <p:nvSpPr>
            <p:cNvPr id="41994" name="Text Box 10"/>
            <p:cNvSpPr txBox="1">
              <a:spLocks noChangeArrowheads="1"/>
            </p:cNvSpPr>
            <p:nvPr/>
          </p:nvSpPr>
          <p:spPr bwMode="auto">
            <a:xfrm>
              <a:off x="1320" y="743"/>
              <a:ext cx="3690" cy="8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GB" sz="1800" u="none">
                  <a:solidFill>
                    <a:schemeClr val="tx2"/>
                  </a:solidFill>
                  <a:latin typeface="Microsoft Sans Serif" pitchFamily="34" charset="0"/>
                </a:rPr>
                <a:t>Self actualisation</a:t>
              </a:r>
            </a:p>
            <a:p>
              <a:pPr algn="ctr">
                <a:lnSpc>
                  <a:spcPct val="70000"/>
                </a:lnSpc>
                <a:spcBef>
                  <a:spcPct val="50000"/>
                </a:spcBef>
              </a:pPr>
              <a:r>
                <a:rPr lang="zh-CN" sz="1400" u="none">
                  <a:solidFill>
                    <a:schemeClr val="tx2"/>
                  </a:solidFill>
                  <a:latin typeface="Microsoft Sans Serif" pitchFamily="34" charset="0"/>
                </a:rPr>
                <a:t>自我实现</a:t>
              </a:r>
            </a:p>
          </p:txBody>
        </p:sp>
        <p:sp>
          <p:nvSpPr>
            <p:cNvPr id="41995" name="Line 11"/>
            <p:cNvSpPr>
              <a:spLocks noChangeShapeType="1"/>
            </p:cNvSpPr>
            <p:nvPr/>
          </p:nvSpPr>
          <p:spPr bwMode="auto">
            <a:xfrm>
              <a:off x="2171" y="1870"/>
              <a:ext cx="1928" cy="1"/>
            </a:xfrm>
            <a:prstGeom prst="line">
              <a:avLst/>
            </a:prstGeom>
            <a:noFill/>
            <a:ln w="952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endParaRPr lang="zh-CN" altLang="en-US"/>
            </a:p>
          </p:txBody>
        </p:sp>
        <p:sp>
          <p:nvSpPr>
            <p:cNvPr id="41996" name="Line 12"/>
            <p:cNvSpPr>
              <a:spLocks noChangeShapeType="1"/>
            </p:cNvSpPr>
            <p:nvPr/>
          </p:nvSpPr>
          <p:spPr bwMode="auto">
            <a:xfrm>
              <a:off x="1378" y="3116"/>
              <a:ext cx="3402" cy="1"/>
            </a:xfrm>
            <a:prstGeom prst="line">
              <a:avLst/>
            </a:prstGeom>
            <a:noFill/>
            <a:ln w="952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endParaRPr lang="zh-CN" altLang="en-US"/>
            </a:p>
          </p:txBody>
        </p:sp>
        <p:sp>
          <p:nvSpPr>
            <p:cNvPr id="41997" name="Line 13"/>
            <p:cNvSpPr>
              <a:spLocks noChangeShapeType="1"/>
            </p:cNvSpPr>
            <p:nvPr/>
          </p:nvSpPr>
          <p:spPr bwMode="auto">
            <a:xfrm>
              <a:off x="924" y="4138"/>
              <a:ext cx="4423" cy="1"/>
            </a:xfrm>
            <a:prstGeom prst="line">
              <a:avLst/>
            </a:prstGeom>
            <a:noFill/>
            <a:ln w="952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endParaRPr lang="zh-CN" altLang="en-US"/>
            </a:p>
          </p:txBody>
        </p:sp>
        <p:sp>
          <p:nvSpPr>
            <p:cNvPr id="41998" name="Line 14"/>
            <p:cNvSpPr>
              <a:spLocks noChangeShapeType="1"/>
            </p:cNvSpPr>
            <p:nvPr/>
          </p:nvSpPr>
          <p:spPr bwMode="auto">
            <a:xfrm>
              <a:off x="244" y="5159"/>
              <a:ext cx="5670" cy="1"/>
            </a:xfrm>
            <a:prstGeom prst="line">
              <a:avLst/>
            </a:prstGeom>
            <a:noFill/>
            <a:ln w="9525"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0975" y="214313"/>
            <a:ext cx="9001125" cy="838200"/>
          </a:xfrm>
        </p:spPr>
        <p:txBody>
          <a:bodyPr/>
          <a:lstStyle/>
          <a:p>
            <a:r>
              <a:rPr lang="zh-CN">
                <a:latin typeface="Arial" pitchFamily="34" charset="0"/>
                <a:cs typeface="Arial" pitchFamily="34" charset="0"/>
              </a:rPr>
              <a:t>Consumer</a:t>
            </a:r>
            <a:r>
              <a:rPr lang="zh-CN" altLang="zh-CN">
                <a:latin typeface="Arial" pitchFamily="34" charset="0"/>
                <a:cs typeface="Arial" pitchFamily="34" charset="0"/>
              </a:rPr>
              <a:t> Insight(1)</a:t>
            </a:r>
            <a:r>
              <a:rPr lang="zh-CN">
                <a:latin typeface="Arial" pitchFamily="34" charset="0"/>
                <a:cs typeface="Arial" pitchFamily="34" charset="0"/>
              </a:rPr>
              <a:t>： </a:t>
            </a:r>
            <a:r>
              <a:rPr lang="zh-CN" altLang="zh-CN">
                <a:latin typeface="Arial" pitchFamily="34" charset="0"/>
                <a:cs typeface="Arial" pitchFamily="34" charset="0"/>
              </a:rPr>
              <a:t>Motivation(2 ) Universal Needs </a:t>
            </a:r>
            <a:endParaRPr lang="zh-CN">
              <a:latin typeface="Arial" pitchFamily="34" charset="0"/>
              <a:cs typeface="Arial" pitchFamily="34" charset="0"/>
            </a:endParaRPr>
          </a:p>
        </p:txBody>
      </p:sp>
      <p:grpSp>
        <p:nvGrpSpPr>
          <p:cNvPr id="43011" name="Group 3"/>
          <p:cNvGrpSpPr>
            <a:grpSpLocks/>
          </p:cNvGrpSpPr>
          <p:nvPr/>
        </p:nvGrpSpPr>
        <p:grpSpPr bwMode="auto">
          <a:xfrm>
            <a:off x="250825" y="1414463"/>
            <a:ext cx="8567738" cy="4246562"/>
            <a:chOff x="0" y="0"/>
            <a:chExt cx="5397" cy="2675"/>
          </a:xfrm>
        </p:grpSpPr>
        <p:sp>
          <p:nvSpPr>
            <p:cNvPr id="43012" name="未知"/>
            <p:cNvSpPr>
              <a:spLocks/>
            </p:cNvSpPr>
            <p:nvPr/>
          </p:nvSpPr>
          <p:spPr bwMode="auto">
            <a:xfrm>
              <a:off x="1516" y="245"/>
              <a:ext cx="1215" cy="2430"/>
            </a:xfrm>
            <a:custGeom>
              <a:avLst/>
              <a:gdLst>
                <a:gd name="T0" fmla="*/ 786 w 786"/>
                <a:gd name="T1" fmla="*/ 1572 h 1572"/>
                <a:gd name="T2" fmla="*/ 0 w 786"/>
                <a:gd name="T3" fmla="*/ 211 h 1572"/>
                <a:gd name="T4" fmla="*/ 786 w 786"/>
                <a:gd name="T5" fmla="*/ 0 h 1572"/>
                <a:gd name="T6" fmla="*/ 786 w 786"/>
                <a:gd name="T7" fmla="*/ 1572 h 1572"/>
              </a:gdLst>
              <a:ahLst/>
              <a:cxnLst>
                <a:cxn ang="0">
                  <a:pos x="T0" y="T1"/>
                </a:cxn>
                <a:cxn ang="0">
                  <a:pos x="T2" y="T3"/>
                </a:cxn>
                <a:cxn ang="0">
                  <a:pos x="T4" y="T5"/>
                </a:cxn>
                <a:cxn ang="0">
                  <a:pos x="T6" y="T7"/>
                </a:cxn>
              </a:cxnLst>
              <a:rect l="0" t="0" r="r" b="b"/>
              <a:pathLst>
                <a:path w="786" h="1572">
                  <a:moveTo>
                    <a:pt x="786" y="1572"/>
                  </a:moveTo>
                  <a:cubicBezTo>
                    <a:pt x="0" y="211"/>
                    <a:pt x="0" y="211"/>
                    <a:pt x="0" y="211"/>
                  </a:cubicBezTo>
                  <a:cubicBezTo>
                    <a:pt x="251" y="66"/>
                    <a:pt x="497" y="0"/>
                    <a:pt x="786" y="0"/>
                  </a:cubicBezTo>
                  <a:lnTo>
                    <a:pt x="786" y="1572"/>
                  </a:lnTo>
                  <a:close/>
                </a:path>
              </a:pathLst>
            </a:cu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3" name="未知"/>
            <p:cNvSpPr>
              <a:spLocks/>
            </p:cNvSpPr>
            <p:nvPr/>
          </p:nvSpPr>
          <p:spPr bwMode="auto">
            <a:xfrm>
              <a:off x="627" y="571"/>
              <a:ext cx="2104" cy="2104"/>
            </a:xfrm>
            <a:custGeom>
              <a:avLst/>
              <a:gdLst>
                <a:gd name="T0" fmla="*/ 1361 w 1361"/>
                <a:gd name="T1" fmla="*/ 1361 h 1361"/>
                <a:gd name="T2" fmla="*/ 0 w 1361"/>
                <a:gd name="T3" fmla="*/ 575 h 1361"/>
                <a:gd name="T4" fmla="*/ 575 w 1361"/>
                <a:gd name="T5" fmla="*/ 0 h 1361"/>
                <a:gd name="T6" fmla="*/ 1361 w 1361"/>
                <a:gd name="T7" fmla="*/ 1361 h 1361"/>
              </a:gdLst>
              <a:ahLst/>
              <a:cxnLst>
                <a:cxn ang="0">
                  <a:pos x="T0" y="T1"/>
                </a:cxn>
                <a:cxn ang="0">
                  <a:pos x="T2" y="T3"/>
                </a:cxn>
                <a:cxn ang="0">
                  <a:pos x="T4" y="T5"/>
                </a:cxn>
                <a:cxn ang="0">
                  <a:pos x="T6" y="T7"/>
                </a:cxn>
              </a:cxnLst>
              <a:rect l="0" t="0" r="r" b="b"/>
              <a:pathLst>
                <a:path w="1361" h="1361">
                  <a:moveTo>
                    <a:pt x="1361" y="1361"/>
                  </a:moveTo>
                  <a:cubicBezTo>
                    <a:pt x="0" y="575"/>
                    <a:pt x="0" y="575"/>
                    <a:pt x="0" y="575"/>
                  </a:cubicBezTo>
                  <a:cubicBezTo>
                    <a:pt x="144" y="325"/>
                    <a:pt x="325" y="144"/>
                    <a:pt x="575" y="0"/>
                  </a:cubicBezTo>
                  <a:lnTo>
                    <a:pt x="1361" y="1361"/>
                  </a:lnTo>
                  <a:close/>
                </a:path>
              </a:pathLst>
            </a:custGeom>
            <a:solidFill>
              <a:srgbClr val="FF59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4" name="未知"/>
            <p:cNvSpPr>
              <a:spLocks/>
            </p:cNvSpPr>
            <p:nvPr/>
          </p:nvSpPr>
          <p:spPr bwMode="auto">
            <a:xfrm>
              <a:off x="301" y="1460"/>
              <a:ext cx="2430" cy="1215"/>
            </a:xfrm>
            <a:custGeom>
              <a:avLst/>
              <a:gdLst>
                <a:gd name="T0" fmla="*/ 1572 w 1572"/>
                <a:gd name="T1" fmla="*/ 786 h 786"/>
                <a:gd name="T2" fmla="*/ 0 w 1572"/>
                <a:gd name="T3" fmla="*/ 786 h 786"/>
                <a:gd name="T4" fmla="*/ 211 w 1572"/>
                <a:gd name="T5" fmla="*/ 0 h 786"/>
                <a:gd name="T6" fmla="*/ 1572 w 1572"/>
                <a:gd name="T7" fmla="*/ 786 h 786"/>
              </a:gdLst>
              <a:ahLst/>
              <a:cxnLst>
                <a:cxn ang="0">
                  <a:pos x="T0" y="T1"/>
                </a:cxn>
                <a:cxn ang="0">
                  <a:pos x="T2" y="T3"/>
                </a:cxn>
                <a:cxn ang="0">
                  <a:pos x="T4" y="T5"/>
                </a:cxn>
                <a:cxn ang="0">
                  <a:pos x="T6" y="T7"/>
                </a:cxn>
              </a:cxnLst>
              <a:rect l="0" t="0" r="r" b="b"/>
              <a:pathLst>
                <a:path w="1572" h="786">
                  <a:moveTo>
                    <a:pt x="1572" y="786"/>
                  </a:moveTo>
                  <a:cubicBezTo>
                    <a:pt x="0" y="786"/>
                    <a:pt x="0" y="786"/>
                    <a:pt x="0" y="786"/>
                  </a:cubicBezTo>
                  <a:cubicBezTo>
                    <a:pt x="0" y="497"/>
                    <a:pt x="66" y="251"/>
                    <a:pt x="211" y="0"/>
                  </a:cubicBezTo>
                  <a:lnTo>
                    <a:pt x="1572" y="786"/>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5" name="未知"/>
            <p:cNvSpPr>
              <a:spLocks/>
            </p:cNvSpPr>
            <p:nvPr/>
          </p:nvSpPr>
          <p:spPr bwMode="auto">
            <a:xfrm>
              <a:off x="2731" y="1460"/>
              <a:ext cx="2429" cy="1215"/>
            </a:xfrm>
            <a:custGeom>
              <a:avLst/>
              <a:gdLst>
                <a:gd name="T0" fmla="*/ 0 w 1572"/>
                <a:gd name="T1" fmla="*/ 786 h 786"/>
                <a:gd name="T2" fmla="*/ 1362 w 1572"/>
                <a:gd name="T3" fmla="*/ 0 h 786"/>
                <a:gd name="T4" fmla="*/ 1572 w 1572"/>
                <a:gd name="T5" fmla="*/ 786 h 786"/>
                <a:gd name="T6" fmla="*/ 0 w 1572"/>
                <a:gd name="T7" fmla="*/ 786 h 786"/>
              </a:gdLst>
              <a:ahLst/>
              <a:cxnLst>
                <a:cxn ang="0">
                  <a:pos x="T0" y="T1"/>
                </a:cxn>
                <a:cxn ang="0">
                  <a:pos x="T2" y="T3"/>
                </a:cxn>
                <a:cxn ang="0">
                  <a:pos x="T4" y="T5"/>
                </a:cxn>
                <a:cxn ang="0">
                  <a:pos x="T6" y="T7"/>
                </a:cxn>
              </a:cxnLst>
              <a:rect l="0" t="0" r="r" b="b"/>
              <a:pathLst>
                <a:path w="1572" h="786">
                  <a:moveTo>
                    <a:pt x="0" y="786"/>
                  </a:moveTo>
                  <a:cubicBezTo>
                    <a:pt x="1362" y="0"/>
                    <a:pt x="1362" y="0"/>
                    <a:pt x="1362" y="0"/>
                  </a:cubicBezTo>
                  <a:cubicBezTo>
                    <a:pt x="1506" y="251"/>
                    <a:pt x="1572" y="497"/>
                    <a:pt x="1572" y="786"/>
                  </a:cubicBezTo>
                  <a:lnTo>
                    <a:pt x="0" y="786"/>
                  </a:lnTo>
                  <a:close/>
                </a:path>
              </a:pathLst>
            </a:custGeom>
            <a:solidFill>
              <a:srgbClr val="33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6" name="未知"/>
            <p:cNvSpPr>
              <a:spLocks/>
            </p:cNvSpPr>
            <p:nvPr/>
          </p:nvSpPr>
          <p:spPr bwMode="auto">
            <a:xfrm>
              <a:off x="2731" y="571"/>
              <a:ext cx="2104" cy="2104"/>
            </a:xfrm>
            <a:custGeom>
              <a:avLst/>
              <a:gdLst>
                <a:gd name="T0" fmla="*/ 0 w 1362"/>
                <a:gd name="T1" fmla="*/ 1361 h 1361"/>
                <a:gd name="T2" fmla="*/ 786 w 1362"/>
                <a:gd name="T3" fmla="*/ 0 h 1361"/>
                <a:gd name="T4" fmla="*/ 1362 w 1362"/>
                <a:gd name="T5" fmla="*/ 575 h 1361"/>
                <a:gd name="T6" fmla="*/ 0 w 1362"/>
                <a:gd name="T7" fmla="*/ 1361 h 1361"/>
              </a:gdLst>
              <a:ahLst/>
              <a:cxnLst>
                <a:cxn ang="0">
                  <a:pos x="T0" y="T1"/>
                </a:cxn>
                <a:cxn ang="0">
                  <a:pos x="T2" y="T3"/>
                </a:cxn>
                <a:cxn ang="0">
                  <a:pos x="T4" y="T5"/>
                </a:cxn>
                <a:cxn ang="0">
                  <a:pos x="T6" y="T7"/>
                </a:cxn>
              </a:cxnLst>
              <a:rect l="0" t="0" r="r" b="b"/>
              <a:pathLst>
                <a:path w="1362" h="1361">
                  <a:moveTo>
                    <a:pt x="0" y="1361"/>
                  </a:moveTo>
                  <a:cubicBezTo>
                    <a:pt x="786" y="0"/>
                    <a:pt x="786" y="0"/>
                    <a:pt x="786" y="0"/>
                  </a:cubicBezTo>
                  <a:cubicBezTo>
                    <a:pt x="1037" y="144"/>
                    <a:pt x="1217" y="325"/>
                    <a:pt x="1362" y="575"/>
                  </a:cubicBezTo>
                  <a:lnTo>
                    <a:pt x="0" y="1361"/>
                  </a:lnTo>
                  <a:close/>
                </a:path>
              </a:pathLst>
            </a:cu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7" name="未知"/>
            <p:cNvSpPr>
              <a:spLocks/>
            </p:cNvSpPr>
            <p:nvPr/>
          </p:nvSpPr>
          <p:spPr bwMode="auto">
            <a:xfrm>
              <a:off x="2731" y="245"/>
              <a:ext cx="1214" cy="2430"/>
            </a:xfrm>
            <a:custGeom>
              <a:avLst/>
              <a:gdLst>
                <a:gd name="T0" fmla="*/ 0 w 786"/>
                <a:gd name="T1" fmla="*/ 1572 h 1572"/>
                <a:gd name="T2" fmla="*/ 0 w 786"/>
                <a:gd name="T3" fmla="*/ 0 h 1572"/>
                <a:gd name="T4" fmla="*/ 786 w 786"/>
                <a:gd name="T5" fmla="*/ 211 h 1572"/>
                <a:gd name="T6" fmla="*/ 0 w 786"/>
                <a:gd name="T7" fmla="*/ 1572 h 1572"/>
              </a:gdLst>
              <a:ahLst/>
              <a:cxnLst>
                <a:cxn ang="0">
                  <a:pos x="T0" y="T1"/>
                </a:cxn>
                <a:cxn ang="0">
                  <a:pos x="T2" y="T3"/>
                </a:cxn>
                <a:cxn ang="0">
                  <a:pos x="T4" y="T5"/>
                </a:cxn>
                <a:cxn ang="0">
                  <a:pos x="T6" y="T7"/>
                </a:cxn>
              </a:cxnLst>
              <a:rect l="0" t="0" r="r" b="b"/>
              <a:pathLst>
                <a:path w="786" h="1572">
                  <a:moveTo>
                    <a:pt x="0" y="1572"/>
                  </a:moveTo>
                  <a:cubicBezTo>
                    <a:pt x="0" y="0"/>
                    <a:pt x="0" y="0"/>
                    <a:pt x="0" y="0"/>
                  </a:cubicBezTo>
                  <a:cubicBezTo>
                    <a:pt x="289" y="0"/>
                    <a:pt x="536" y="66"/>
                    <a:pt x="786" y="211"/>
                  </a:cubicBezTo>
                  <a:lnTo>
                    <a:pt x="0" y="1572"/>
                  </a:lnTo>
                  <a:close/>
                </a:path>
              </a:pathLst>
            </a:custGeom>
            <a:solidFill>
              <a:srgbClr val="99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8" name="Rectangle 10"/>
            <p:cNvSpPr>
              <a:spLocks noChangeArrowheads="1"/>
            </p:cNvSpPr>
            <p:nvPr/>
          </p:nvSpPr>
          <p:spPr bwMode="auto">
            <a:xfrm rot="445885">
              <a:off x="395" y="2295"/>
              <a:ext cx="69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C9B3"/>
                  </a:solidFill>
                  <a:latin typeface="Arial" pitchFamily="34" charset="0"/>
                </a:rPr>
                <a:t>自我表现</a:t>
              </a:r>
            </a:p>
          </p:txBody>
        </p:sp>
        <p:sp>
          <p:nvSpPr>
            <p:cNvPr id="43019" name="Rectangle 11"/>
            <p:cNvSpPr>
              <a:spLocks noChangeArrowheads="1"/>
            </p:cNvSpPr>
            <p:nvPr/>
          </p:nvSpPr>
          <p:spPr bwMode="auto">
            <a:xfrm rot="1433752">
              <a:off x="538" y="1800"/>
              <a:ext cx="69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C9B3"/>
                  </a:solidFill>
                  <a:latin typeface="Arial" pitchFamily="34" charset="0"/>
                </a:rPr>
                <a:t>自由自在</a:t>
              </a:r>
              <a:endParaRPr lang="en-GB" sz="1800" u="none">
                <a:solidFill>
                  <a:srgbClr val="FFC9B3"/>
                </a:solidFill>
                <a:latin typeface="Arial" pitchFamily="34" charset="0"/>
              </a:endParaRPr>
            </a:p>
          </p:txBody>
        </p:sp>
        <p:sp>
          <p:nvSpPr>
            <p:cNvPr id="43020" name="Rectangle 12"/>
            <p:cNvSpPr>
              <a:spLocks noChangeArrowheads="1"/>
            </p:cNvSpPr>
            <p:nvPr/>
          </p:nvSpPr>
          <p:spPr bwMode="auto">
            <a:xfrm rot="2331209">
              <a:off x="816" y="1293"/>
              <a:ext cx="69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E1D5"/>
                  </a:solidFill>
                  <a:latin typeface="Arial" pitchFamily="34" charset="0"/>
                </a:rPr>
                <a:t>自我放纵</a:t>
              </a:r>
            </a:p>
          </p:txBody>
        </p:sp>
        <p:sp>
          <p:nvSpPr>
            <p:cNvPr id="43021" name="Rectangle 13"/>
            <p:cNvSpPr>
              <a:spLocks noChangeArrowheads="1"/>
            </p:cNvSpPr>
            <p:nvPr/>
          </p:nvSpPr>
          <p:spPr bwMode="auto">
            <a:xfrm rot="3178709">
              <a:off x="1125" y="998"/>
              <a:ext cx="841"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E1D5"/>
                  </a:solidFill>
                  <a:latin typeface="Arial" pitchFamily="34" charset="0"/>
                </a:rPr>
                <a:t>乐趣与兴奋</a:t>
              </a:r>
            </a:p>
          </p:txBody>
        </p:sp>
        <p:sp>
          <p:nvSpPr>
            <p:cNvPr id="43022" name="Rectangle 14"/>
            <p:cNvSpPr>
              <a:spLocks noChangeArrowheads="1"/>
            </p:cNvSpPr>
            <p:nvPr/>
          </p:nvSpPr>
          <p:spPr bwMode="auto">
            <a:xfrm rot="3933687">
              <a:off x="1511" y="823"/>
              <a:ext cx="98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EBBF"/>
                  </a:solidFill>
                  <a:latin typeface="Arial" pitchFamily="34" charset="0"/>
                </a:rPr>
                <a:t>自我感觉良好</a:t>
              </a:r>
            </a:p>
          </p:txBody>
        </p:sp>
        <p:sp>
          <p:nvSpPr>
            <p:cNvPr id="43023" name="Rectangle 15"/>
            <p:cNvSpPr>
              <a:spLocks noChangeArrowheads="1"/>
            </p:cNvSpPr>
            <p:nvPr/>
          </p:nvSpPr>
          <p:spPr bwMode="auto">
            <a:xfrm rot="16362413" flipH="1">
              <a:off x="2645" y="503"/>
              <a:ext cx="551"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CCDC00"/>
                  </a:solidFill>
                  <a:latin typeface="Arial" pitchFamily="34" charset="0"/>
                </a:rPr>
                <a:t>吸引力</a:t>
              </a:r>
            </a:p>
          </p:txBody>
        </p:sp>
        <p:sp>
          <p:nvSpPr>
            <p:cNvPr id="43024" name="Rectangle 16"/>
            <p:cNvSpPr>
              <a:spLocks noChangeArrowheads="1"/>
            </p:cNvSpPr>
            <p:nvPr/>
          </p:nvSpPr>
          <p:spPr bwMode="auto">
            <a:xfrm rot="4535901">
              <a:off x="2132" y="465"/>
              <a:ext cx="40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FFEBBF"/>
                  </a:solidFill>
                  <a:latin typeface="Arial" pitchFamily="34" charset="0"/>
                </a:rPr>
                <a:t>和谐</a:t>
              </a:r>
            </a:p>
          </p:txBody>
        </p:sp>
        <p:sp>
          <p:nvSpPr>
            <p:cNvPr id="43025" name="Rectangle 17"/>
            <p:cNvSpPr>
              <a:spLocks noChangeArrowheads="1"/>
            </p:cNvSpPr>
            <p:nvPr/>
          </p:nvSpPr>
          <p:spPr bwMode="auto">
            <a:xfrm rot="16678334">
              <a:off x="2886" y="607"/>
              <a:ext cx="69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CCDC00"/>
                  </a:solidFill>
                  <a:latin typeface="Arial" pitchFamily="34" charset="0"/>
                </a:rPr>
                <a:t>爱与被爱</a:t>
              </a:r>
            </a:p>
          </p:txBody>
        </p:sp>
        <p:sp>
          <p:nvSpPr>
            <p:cNvPr id="43026" name="Rectangle 18"/>
            <p:cNvSpPr>
              <a:spLocks noChangeArrowheads="1"/>
            </p:cNvSpPr>
            <p:nvPr/>
          </p:nvSpPr>
          <p:spPr bwMode="auto">
            <a:xfrm rot="17796661">
              <a:off x="3225" y="684"/>
              <a:ext cx="551"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1800" u="none">
                  <a:solidFill>
                    <a:srgbClr val="CCDC00"/>
                  </a:solidFill>
                  <a:latin typeface="Arial" pitchFamily="34" charset="0"/>
                </a:rPr>
                <a:t>归属感</a:t>
              </a:r>
            </a:p>
          </p:txBody>
        </p:sp>
        <p:sp>
          <p:nvSpPr>
            <p:cNvPr id="43027" name="Rectangle 19"/>
            <p:cNvSpPr>
              <a:spLocks noChangeArrowheads="1"/>
            </p:cNvSpPr>
            <p:nvPr/>
          </p:nvSpPr>
          <p:spPr bwMode="auto">
            <a:xfrm rot="18354368">
              <a:off x="3753" y="785"/>
              <a:ext cx="40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C4D3EE"/>
                  </a:solidFill>
                  <a:latin typeface="Arial" pitchFamily="34" charset="0"/>
                </a:rPr>
                <a:t>尊重</a:t>
              </a:r>
            </a:p>
          </p:txBody>
        </p:sp>
        <p:sp>
          <p:nvSpPr>
            <p:cNvPr id="43028" name="Rectangle 20"/>
            <p:cNvSpPr>
              <a:spLocks noChangeArrowheads="1"/>
            </p:cNvSpPr>
            <p:nvPr/>
          </p:nvSpPr>
          <p:spPr bwMode="auto">
            <a:xfrm rot="18746733">
              <a:off x="3880" y="1040"/>
              <a:ext cx="548"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C4D3EE"/>
                  </a:solidFill>
                  <a:latin typeface="Arial" pitchFamily="34" charset="0"/>
                </a:rPr>
                <a:t>安全感</a:t>
              </a:r>
            </a:p>
          </p:txBody>
        </p:sp>
        <p:sp>
          <p:nvSpPr>
            <p:cNvPr id="43029" name="Rectangle 21"/>
            <p:cNvSpPr>
              <a:spLocks noChangeArrowheads="1"/>
            </p:cNvSpPr>
            <p:nvPr/>
          </p:nvSpPr>
          <p:spPr bwMode="auto">
            <a:xfrm rot="19338684">
              <a:off x="4258" y="1286"/>
              <a:ext cx="40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C4D3EE"/>
                  </a:solidFill>
                  <a:latin typeface="Arial" pitchFamily="34" charset="0"/>
                </a:rPr>
                <a:t>传统</a:t>
              </a:r>
            </a:p>
          </p:txBody>
        </p:sp>
        <p:sp>
          <p:nvSpPr>
            <p:cNvPr id="43030" name="Rectangle 22"/>
            <p:cNvSpPr>
              <a:spLocks noChangeArrowheads="1"/>
            </p:cNvSpPr>
            <p:nvPr/>
          </p:nvSpPr>
          <p:spPr bwMode="auto">
            <a:xfrm rot="19964930">
              <a:off x="4078" y="1754"/>
              <a:ext cx="841"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BAB6F0"/>
                  </a:solidFill>
                  <a:latin typeface="Arial" pitchFamily="34" charset="0"/>
                </a:rPr>
                <a:t>成为领导者</a:t>
              </a:r>
            </a:p>
          </p:txBody>
        </p:sp>
        <p:sp>
          <p:nvSpPr>
            <p:cNvPr id="43031" name="Rectangle 23"/>
            <p:cNvSpPr>
              <a:spLocks noChangeArrowheads="1"/>
            </p:cNvSpPr>
            <p:nvPr/>
          </p:nvSpPr>
          <p:spPr bwMode="auto">
            <a:xfrm rot="21304334">
              <a:off x="4092" y="2372"/>
              <a:ext cx="98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BAB6F0"/>
                  </a:solidFill>
                  <a:latin typeface="Arial" pitchFamily="34" charset="0"/>
                </a:rPr>
                <a:t>掌握和驾驭感</a:t>
              </a:r>
            </a:p>
          </p:txBody>
        </p:sp>
        <p:sp>
          <p:nvSpPr>
            <p:cNvPr id="43032" name="Rectangle 24"/>
            <p:cNvSpPr>
              <a:spLocks noChangeArrowheads="1"/>
            </p:cNvSpPr>
            <p:nvPr/>
          </p:nvSpPr>
          <p:spPr bwMode="auto">
            <a:xfrm rot="20563041">
              <a:off x="3881" y="2081"/>
              <a:ext cx="1131"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sz="1800" u="none">
                  <a:solidFill>
                    <a:srgbClr val="BAB6F0"/>
                  </a:solidFill>
                  <a:latin typeface="Arial" pitchFamily="34" charset="0"/>
                </a:rPr>
                <a:t>拥有知识和智慧</a:t>
              </a:r>
            </a:p>
          </p:txBody>
        </p:sp>
        <p:sp>
          <p:nvSpPr>
            <p:cNvPr id="43033" name="Text Box 25"/>
            <p:cNvSpPr txBox="1">
              <a:spLocks noChangeArrowheads="1"/>
            </p:cNvSpPr>
            <p:nvPr/>
          </p:nvSpPr>
          <p:spPr bwMode="auto">
            <a:xfrm rot="19800000">
              <a:off x="5080" y="1633"/>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rgbClr val="9999FF"/>
                  </a:solidFill>
                  <a:latin typeface="Arial" pitchFamily="34" charset="0"/>
                </a:rPr>
                <a:t>权力</a:t>
              </a:r>
            </a:p>
          </p:txBody>
        </p:sp>
        <p:sp>
          <p:nvSpPr>
            <p:cNvPr id="43034" name="Text Box 26"/>
            <p:cNvSpPr txBox="1">
              <a:spLocks noChangeArrowheads="1"/>
            </p:cNvSpPr>
            <p:nvPr/>
          </p:nvSpPr>
          <p:spPr bwMode="auto">
            <a:xfrm rot="18900000">
              <a:off x="4445" y="639"/>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chemeClr val="accent1"/>
                  </a:solidFill>
                  <a:latin typeface="Arial" pitchFamily="34" charset="0"/>
                </a:rPr>
                <a:t>秩序</a:t>
              </a:r>
            </a:p>
          </p:txBody>
        </p:sp>
        <p:sp>
          <p:nvSpPr>
            <p:cNvPr id="43035" name="Text Box 27"/>
            <p:cNvSpPr txBox="1">
              <a:spLocks noChangeArrowheads="1"/>
            </p:cNvSpPr>
            <p:nvPr/>
          </p:nvSpPr>
          <p:spPr bwMode="auto">
            <a:xfrm rot="17100000">
              <a:off x="3342" y="-43"/>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chemeClr val="hlink"/>
                  </a:solidFill>
                  <a:latin typeface="Arial" pitchFamily="34" charset="0"/>
                </a:rPr>
                <a:t>关系</a:t>
              </a:r>
            </a:p>
          </p:txBody>
        </p:sp>
        <p:sp>
          <p:nvSpPr>
            <p:cNvPr id="43036" name="Text Box 28"/>
            <p:cNvSpPr txBox="1">
              <a:spLocks noChangeArrowheads="1"/>
            </p:cNvSpPr>
            <p:nvPr/>
          </p:nvSpPr>
          <p:spPr bwMode="auto">
            <a:xfrm rot="15300000">
              <a:off x="1752" y="-43"/>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rgbClr val="FFCC00"/>
                  </a:solidFill>
                  <a:latin typeface="Arial" pitchFamily="34" charset="0"/>
                </a:rPr>
                <a:t>平衡</a:t>
              </a:r>
            </a:p>
          </p:txBody>
        </p:sp>
        <p:sp>
          <p:nvSpPr>
            <p:cNvPr id="43037" name="Text Box 29"/>
            <p:cNvSpPr txBox="1">
              <a:spLocks noChangeArrowheads="1"/>
            </p:cNvSpPr>
            <p:nvPr/>
          </p:nvSpPr>
          <p:spPr bwMode="auto">
            <a:xfrm rot="13500000">
              <a:off x="507" y="699"/>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rgbClr val="FF0066"/>
                  </a:solidFill>
                  <a:latin typeface="Arial" pitchFamily="34" charset="0"/>
                </a:rPr>
                <a:t>快乐</a:t>
              </a:r>
            </a:p>
          </p:txBody>
        </p:sp>
        <p:sp>
          <p:nvSpPr>
            <p:cNvPr id="43038" name="Text Box 30"/>
            <p:cNvSpPr txBox="1">
              <a:spLocks noChangeArrowheads="1"/>
            </p:cNvSpPr>
            <p:nvPr/>
          </p:nvSpPr>
          <p:spPr bwMode="auto">
            <a:xfrm rot="12000000">
              <a:off x="0" y="1817"/>
              <a:ext cx="317" cy="404"/>
            </a:xfrm>
            <a:prstGeom prst="rect">
              <a:avLst/>
            </a:prstGeom>
            <a:noFill/>
            <a:ln>
              <a:noFill/>
            </a:ln>
            <a:effectLst/>
            <a:extLst>
              <a:ext uri="{909E8E84-426E-40DD-AFC4-6F175D3DCCD1}">
                <a14:hiddenFill xmlns:a14="http://schemas.microsoft.com/office/drawing/2010/main">
                  <a:solidFill>
                    <a:srgbClr val="6846B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t">
                <a:spcBef>
                  <a:spcPct val="50000"/>
                </a:spcBef>
                <a:buFont typeface="Wingdings" pitchFamily="2" charset="2"/>
                <a:buNone/>
              </a:pPr>
              <a:r>
                <a:rPr lang="zh-CN" sz="1800" u="none">
                  <a:solidFill>
                    <a:schemeClr val="folHlink"/>
                  </a:solidFill>
                  <a:latin typeface="Arial" pitchFamily="34" charset="0"/>
                </a:rPr>
                <a:t>自我</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0825" y="214313"/>
            <a:ext cx="8858250" cy="838200"/>
          </a:xfrm>
        </p:spPr>
        <p:txBody>
          <a:bodyPr/>
          <a:lstStyle/>
          <a:p>
            <a:r>
              <a:rPr lang="zh-CN"/>
              <a:t>Consumer</a:t>
            </a:r>
            <a:r>
              <a:rPr lang="zh-CN" altLang="zh-CN"/>
              <a:t> Insight(1)</a:t>
            </a:r>
            <a:r>
              <a:rPr lang="zh-CN"/>
              <a:t>： </a:t>
            </a:r>
            <a:r>
              <a:rPr lang="zh-CN" altLang="zh-CN"/>
              <a:t>Motivation(2 ) Universal Needs </a:t>
            </a:r>
          </a:p>
        </p:txBody>
      </p:sp>
      <p:grpSp>
        <p:nvGrpSpPr>
          <p:cNvPr id="44035" name="Group 3"/>
          <p:cNvGrpSpPr>
            <a:grpSpLocks/>
          </p:cNvGrpSpPr>
          <p:nvPr/>
        </p:nvGrpSpPr>
        <p:grpSpPr bwMode="auto">
          <a:xfrm>
            <a:off x="627063" y="1323975"/>
            <a:ext cx="7889875" cy="4221163"/>
            <a:chOff x="0" y="0"/>
            <a:chExt cx="4970" cy="2659"/>
          </a:xfrm>
        </p:grpSpPr>
        <p:sp>
          <p:nvSpPr>
            <p:cNvPr id="44036" name="Rectangle 4"/>
            <p:cNvSpPr>
              <a:spLocks noChangeArrowheads="1"/>
            </p:cNvSpPr>
            <p:nvPr/>
          </p:nvSpPr>
          <p:spPr bwMode="auto">
            <a:xfrm>
              <a:off x="2485" y="0"/>
              <a:ext cx="2485" cy="528"/>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800" u="none">
                  <a:solidFill>
                    <a:schemeClr val="bg1"/>
                  </a:solidFill>
                  <a:latin typeface="Arial" pitchFamily="34" charset="0"/>
                </a:rPr>
                <a:t>学术理论</a:t>
              </a:r>
              <a:endParaRPr lang="zh-CN" sz="1400" u="none">
                <a:solidFill>
                  <a:schemeClr val="bg1"/>
                </a:solidFill>
                <a:latin typeface="Arial" pitchFamily="34" charset="0"/>
              </a:endParaRPr>
            </a:p>
          </p:txBody>
        </p:sp>
        <p:sp>
          <p:nvSpPr>
            <p:cNvPr id="44037" name="Rectangle 5"/>
            <p:cNvSpPr>
              <a:spLocks noChangeArrowheads="1"/>
            </p:cNvSpPr>
            <p:nvPr/>
          </p:nvSpPr>
          <p:spPr bwMode="auto">
            <a:xfrm>
              <a:off x="2485" y="548"/>
              <a:ext cx="2485" cy="528"/>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800" u="none">
                  <a:solidFill>
                    <a:schemeClr val="bg1"/>
                  </a:solidFill>
                  <a:latin typeface="Arial" pitchFamily="34" charset="0"/>
                </a:rPr>
                <a:t>定性</a:t>
              </a:r>
              <a:r>
                <a:rPr lang="en-GB" sz="1800" u="none">
                  <a:solidFill>
                    <a:schemeClr val="bg1"/>
                  </a:solidFill>
                  <a:latin typeface="Arial" pitchFamily="34" charset="0"/>
                </a:rPr>
                <a:t>Workshop:</a:t>
              </a:r>
              <a:r>
                <a:rPr lang="zh-CN" sz="1800" u="none">
                  <a:solidFill>
                    <a:schemeClr val="bg1"/>
                  </a:solidFill>
                  <a:latin typeface="Arial" pitchFamily="34" charset="0"/>
                </a:rPr>
                <a:t>在</a:t>
              </a:r>
              <a:r>
                <a:rPr lang="en-GB" sz="1800" u="none">
                  <a:solidFill>
                    <a:schemeClr val="bg1"/>
                  </a:solidFill>
                  <a:latin typeface="Arial" pitchFamily="34" charset="0"/>
                </a:rPr>
                <a:t>13</a:t>
              </a:r>
              <a:r>
                <a:rPr lang="zh-CN" sz="1800" u="none">
                  <a:solidFill>
                    <a:schemeClr val="bg1"/>
                  </a:solidFill>
                  <a:latin typeface="Arial" pitchFamily="34" charset="0"/>
                </a:rPr>
                <a:t>个国家的</a:t>
              </a:r>
              <a:r>
                <a:rPr lang="en-GB" sz="1800" u="none">
                  <a:solidFill>
                    <a:schemeClr val="bg1"/>
                  </a:solidFill>
                  <a:latin typeface="Arial" pitchFamily="34" charset="0"/>
                </a:rPr>
                <a:t>2000</a:t>
              </a:r>
              <a:r>
                <a:rPr lang="zh-CN" sz="1800" u="none">
                  <a:solidFill>
                    <a:schemeClr val="bg1"/>
                  </a:solidFill>
                  <a:latin typeface="Arial" pitchFamily="34" charset="0"/>
                </a:rPr>
                <a:t>个被访者</a:t>
              </a:r>
            </a:p>
          </p:txBody>
        </p:sp>
        <p:sp>
          <p:nvSpPr>
            <p:cNvPr id="44038" name="Rectangle 6"/>
            <p:cNvSpPr>
              <a:spLocks noChangeArrowheads="1"/>
            </p:cNvSpPr>
            <p:nvPr/>
          </p:nvSpPr>
          <p:spPr bwMode="auto">
            <a:xfrm>
              <a:off x="2485" y="1095"/>
              <a:ext cx="2485" cy="53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800" u="none">
                  <a:solidFill>
                    <a:schemeClr val="bg1"/>
                  </a:solidFill>
                  <a:latin typeface="Arial" pitchFamily="34" charset="0"/>
                </a:rPr>
                <a:t>在</a:t>
              </a:r>
              <a:r>
                <a:rPr lang="en-GB" sz="1800" u="none">
                  <a:solidFill>
                    <a:schemeClr val="bg1"/>
                  </a:solidFill>
                  <a:latin typeface="Arial" pitchFamily="34" charset="0"/>
                </a:rPr>
                <a:t>30</a:t>
              </a:r>
              <a:r>
                <a:rPr lang="zh-CN" sz="1800" u="none">
                  <a:solidFill>
                    <a:schemeClr val="bg1"/>
                  </a:solidFill>
                  <a:latin typeface="Arial" pitchFamily="34" charset="0"/>
                </a:rPr>
                <a:t>个国家的初步定量研究</a:t>
              </a:r>
              <a:endParaRPr lang="zh-CN" sz="1400" u="none">
                <a:solidFill>
                  <a:schemeClr val="bg1"/>
                </a:solidFill>
                <a:latin typeface="Arial" pitchFamily="34" charset="0"/>
              </a:endParaRPr>
            </a:p>
          </p:txBody>
        </p:sp>
        <p:sp>
          <p:nvSpPr>
            <p:cNvPr id="44039" name="Rectangle 7"/>
            <p:cNvSpPr>
              <a:spLocks noChangeArrowheads="1"/>
            </p:cNvSpPr>
            <p:nvPr/>
          </p:nvSpPr>
          <p:spPr bwMode="auto">
            <a:xfrm>
              <a:off x="2485" y="1645"/>
              <a:ext cx="2485" cy="528"/>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800" u="none">
                  <a:solidFill>
                    <a:schemeClr val="bg1"/>
                  </a:solidFill>
                  <a:latin typeface="Arial" pitchFamily="34" charset="0"/>
                </a:rPr>
                <a:t>定量研究</a:t>
              </a:r>
            </a:p>
          </p:txBody>
        </p:sp>
        <p:sp>
          <p:nvSpPr>
            <p:cNvPr id="44040" name="Rectangle 8"/>
            <p:cNvSpPr>
              <a:spLocks noChangeArrowheads="1"/>
            </p:cNvSpPr>
            <p:nvPr/>
          </p:nvSpPr>
          <p:spPr bwMode="auto">
            <a:xfrm>
              <a:off x="971" y="0"/>
              <a:ext cx="1490" cy="528"/>
            </a:xfrm>
            <a:prstGeom prst="rect">
              <a:avLst/>
            </a:prstGeom>
            <a:solidFill>
              <a:srgbClr val="203D7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800" u="none">
                  <a:solidFill>
                    <a:schemeClr val="bg1"/>
                  </a:solidFill>
                  <a:latin typeface="Arial" pitchFamily="34" charset="0"/>
                </a:rPr>
                <a:t>建立所有的需求清单</a:t>
              </a:r>
            </a:p>
          </p:txBody>
        </p:sp>
        <p:sp>
          <p:nvSpPr>
            <p:cNvPr id="44041" name="Rectangle 9"/>
            <p:cNvSpPr>
              <a:spLocks noChangeArrowheads="1"/>
            </p:cNvSpPr>
            <p:nvPr/>
          </p:nvSpPr>
          <p:spPr bwMode="auto">
            <a:xfrm>
              <a:off x="971" y="548"/>
              <a:ext cx="1490" cy="528"/>
            </a:xfrm>
            <a:prstGeom prst="rect">
              <a:avLst/>
            </a:prstGeom>
            <a:solidFill>
              <a:srgbClr val="203D7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800" u="none">
                  <a:solidFill>
                    <a:schemeClr val="bg1"/>
                  </a:solidFill>
                  <a:latin typeface="Arial" pitchFamily="34" charset="0"/>
                </a:rPr>
                <a:t>200 </a:t>
              </a:r>
              <a:r>
                <a:rPr lang="zh-CN" sz="1800" u="none">
                  <a:solidFill>
                    <a:schemeClr val="bg1"/>
                  </a:solidFill>
                  <a:latin typeface="Arial" pitchFamily="34" charset="0"/>
                </a:rPr>
                <a:t>个需求</a:t>
              </a:r>
            </a:p>
          </p:txBody>
        </p:sp>
        <p:sp>
          <p:nvSpPr>
            <p:cNvPr id="44042" name="Rectangle 10"/>
            <p:cNvSpPr>
              <a:spLocks noChangeArrowheads="1"/>
            </p:cNvSpPr>
            <p:nvPr/>
          </p:nvSpPr>
          <p:spPr bwMode="auto">
            <a:xfrm>
              <a:off x="971" y="1095"/>
              <a:ext cx="1490" cy="530"/>
            </a:xfrm>
            <a:prstGeom prst="rect">
              <a:avLst/>
            </a:prstGeom>
            <a:solidFill>
              <a:srgbClr val="203D7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800" u="none">
                  <a:solidFill>
                    <a:schemeClr val="bg1"/>
                  </a:solidFill>
                  <a:latin typeface="Arial" pitchFamily="34" charset="0"/>
                </a:rPr>
                <a:t>70 </a:t>
              </a:r>
              <a:r>
                <a:rPr lang="zh-CN" sz="1800" u="none">
                  <a:solidFill>
                    <a:schemeClr val="bg1"/>
                  </a:solidFill>
                  <a:latin typeface="Arial" pitchFamily="34" charset="0"/>
                </a:rPr>
                <a:t>个需求</a:t>
              </a:r>
            </a:p>
          </p:txBody>
        </p:sp>
        <p:sp>
          <p:nvSpPr>
            <p:cNvPr id="44043" name="Rectangle 11"/>
            <p:cNvSpPr>
              <a:spLocks noChangeArrowheads="1"/>
            </p:cNvSpPr>
            <p:nvPr/>
          </p:nvSpPr>
          <p:spPr bwMode="auto">
            <a:xfrm>
              <a:off x="971" y="1645"/>
              <a:ext cx="1490" cy="528"/>
            </a:xfrm>
            <a:prstGeom prst="rect">
              <a:avLst/>
            </a:prstGeom>
            <a:solidFill>
              <a:srgbClr val="203D7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800" u="none">
                  <a:solidFill>
                    <a:schemeClr val="bg1"/>
                  </a:solidFill>
                  <a:latin typeface="Arial" pitchFamily="34" charset="0"/>
                </a:rPr>
                <a:t>40 </a:t>
              </a:r>
              <a:r>
                <a:rPr lang="zh-CN" sz="1800" u="none">
                  <a:solidFill>
                    <a:schemeClr val="bg1"/>
                  </a:solidFill>
                  <a:latin typeface="Arial" pitchFamily="34" charset="0"/>
                </a:rPr>
                <a:t>个需求</a:t>
              </a:r>
            </a:p>
          </p:txBody>
        </p:sp>
        <p:sp>
          <p:nvSpPr>
            <p:cNvPr id="44044" name="Rectangle 12"/>
            <p:cNvSpPr>
              <a:spLocks noChangeArrowheads="1"/>
            </p:cNvSpPr>
            <p:nvPr/>
          </p:nvSpPr>
          <p:spPr bwMode="auto">
            <a:xfrm>
              <a:off x="971" y="2199"/>
              <a:ext cx="3999" cy="460"/>
            </a:xfrm>
            <a:prstGeom prst="rect">
              <a:avLst/>
            </a:prstGeom>
            <a:solidFill>
              <a:srgbClr val="203D7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800" u="none">
                  <a:solidFill>
                    <a:schemeClr val="bg1"/>
                  </a:solidFill>
                  <a:latin typeface="Arial" pitchFamily="34" charset="0"/>
                </a:rPr>
                <a:t>15 </a:t>
              </a:r>
              <a:r>
                <a:rPr lang="zh-CN" sz="1800" u="none">
                  <a:solidFill>
                    <a:schemeClr val="bg1"/>
                  </a:solidFill>
                  <a:latin typeface="Arial" pitchFamily="34" charset="0"/>
                </a:rPr>
                <a:t>个需求</a:t>
              </a:r>
            </a:p>
          </p:txBody>
        </p:sp>
        <p:sp>
          <p:nvSpPr>
            <p:cNvPr id="44045" name="未知"/>
            <p:cNvSpPr>
              <a:spLocks/>
            </p:cNvSpPr>
            <p:nvPr/>
          </p:nvSpPr>
          <p:spPr bwMode="auto">
            <a:xfrm>
              <a:off x="657" y="0"/>
              <a:ext cx="279" cy="2173"/>
            </a:xfrm>
            <a:custGeom>
              <a:avLst/>
              <a:gdLst>
                <a:gd name="T0" fmla="*/ 52 w 252"/>
                <a:gd name="T1" fmla="*/ 0 h 2618"/>
                <a:gd name="T2" fmla="*/ 52 w 252"/>
                <a:gd name="T3" fmla="*/ 2220 h 2618"/>
                <a:gd name="T4" fmla="*/ 0 w 252"/>
                <a:gd name="T5" fmla="*/ 2220 h 2618"/>
                <a:gd name="T6" fmla="*/ 252 w 252"/>
                <a:gd name="T7" fmla="*/ 2618 h 2618"/>
                <a:gd name="T8" fmla="*/ 252 w 252"/>
                <a:gd name="T9" fmla="*/ 0 h 2618"/>
                <a:gd name="T10" fmla="*/ 52 w 252"/>
                <a:gd name="T11" fmla="*/ 0 h 2618"/>
              </a:gdLst>
              <a:ahLst/>
              <a:cxnLst>
                <a:cxn ang="0">
                  <a:pos x="T0" y="T1"/>
                </a:cxn>
                <a:cxn ang="0">
                  <a:pos x="T2" y="T3"/>
                </a:cxn>
                <a:cxn ang="0">
                  <a:pos x="T4" y="T5"/>
                </a:cxn>
                <a:cxn ang="0">
                  <a:pos x="T6" y="T7"/>
                </a:cxn>
                <a:cxn ang="0">
                  <a:pos x="T8" y="T9"/>
                </a:cxn>
                <a:cxn ang="0">
                  <a:pos x="T10" y="T11"/>
                </a:cxn>
              </a:cxnLst>
              <a:rect l="0" t="0" r="r" b="b"/>
              <a:pathLst>
                <a:path w="252" h="2618">
                  <a:moveTo>
                    <a:pt x="52" y="0"/>
                  </a:moveTo>
                  <a:lnTo>
                    <a:pt x="52" y="2220"/>
                  </a:lnTo>
                  <a:lnTo>
                    <a:pt x="0" y="2220"/>
                  </a:lnTo>
                  <a:lnTo>
                    <a:pt x="252" y="2618"/>
                  </a:lnTo>
                  <a:lnTo>
                    <a:pt x="252" y="0"/>
                  </a:lnTo>
                  <a:lnTo>
                    <a:pt x="5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6" name="未知"/>
            <p:cNvSpPr>
              <a:spLocks/>
            </p:cNvSpPr>
            <p:nvPr/>
          </p:nvSpPr>
          <p:spPr bwMode="auto">
            <a:xfrm>
              <a:off x="0" y="814"/>
              <a:ext cx="869" cy="1582"/>
            </a:xfrm>
            <a:custGeom>
              <a:avLst/>
              <a:gdLst>
                <a:gd name="T0" fmla="*/ 411 w 530"/>
                <a:gd name="T1" fmla="*/ 0 h 1049"/>
                <a:gd name="T2" fmla="*/ 0 w 530"/>
                <a:gd name="T3" fmla="*/ 518 h 1049"/>
                <a:gd name="T4" fmla="*/ 530 w 530"/>
                <a:gd name="T5" fmla="*/ 1049 h 1049"/>
              </a:gdLst>
              <a:ahLst/>
              <a:cxnLst>
                <a:cxn ang="0">
                  <a:pos x="T0" y="T1"/>
                </a:cxn>
                <a:cxn ang="0">
                  <a:pos x="T2" y="T3"/>
                </a:cxn>
                <a:cxn ang="0">
                  <a:pos x="T4" y="T5"/>
                </a:cxn>
              </a:cxnLst>
              <a:rect l="0" t="0" r="r" b="b"/>
              <a:pathLst>
                <a:path w="530" h="1049">
                  <a:moveTo>
                    <a:pt x="411" y="0"/>
                  </a:moveTo>
                  <a:cubicBezTo>
                    <a:pt x="176" y="54"/>
                    <a:pt x="0" y="265"/>
                    <a:pt x="0" y="518"/>
                  </a:cubicBezTo>
                  <a:cubicBezTo>
                    <a:pt x="0" y="811"/>
                    <a:pt x="237" y="1049"/>
                    <a:pt x="530" y="1049"/>
                  </a:cubicBezTo>
                </a:path>
              </a:pathLst>
            </a:custGeom>
            <a:noFill/>
            <a:ln w="76200" cap="rnd" cmpd="sng">
              <a:solidFill>
                <a:schemeClr val="folHlink"/>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a:latin typeface="Arial" pitchFamily="34" charset="0"/>
              </a:rPr>
              <a:t>Case  Study </a:t>
            </a:r>
          </a:p>
        </p:txBody>
      </p:sp>
      <p:grpSp>
        <p:nvGrpSpPr>
          <p:cNvPr id="45059" name="Group 3"/>
          <p:cNvGrpSpPr>
            <a:grpSpLocks/>
          </p:cNvGrpSpPr>
          <p:nvPr/>
        </p:nvGrpSpPr>
        <p:grpSpPr bwMode="auto">
          <a:xfrm>
            <a:off x="857250" y="1196975"/>
            <a:ext cx="8035925" cy="3878263"/>
            <a:chOff x="0" y="0"/>
            <a:chExt cx="5670" cy="2695"/>
          </a:xfrm>
        </p:grpSpPr>
        <p:sp>
          <p:nvSpPr>
            <p:cNvPr id="45060" name="Line 4"/>
            <p:cNvSpPr>
              <a:spLocks noChangeShapeType="1"/>
            </p:cNvSpPr>
            <p:nvPr/>
          </p:nvSpPr>
          <p:spPr bwMode="auto">
            <a:xfrm>
              <a:off x="630" y="2170"/>
              <a:ext cx="4320"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061" name="Line 5"/>
            <p:cNvSpPr>
              <a:spLocks noChangeShapeType="1"/>
            </p:cNvSpPr>
            <p:nvPr/>
          </p:nvSpPr>
          <p:spPr bwMode="auto">
            <a:xfrm flipV="1">
              <a:off x="630" y="0"/>
              <a:ext cx="0" cy="217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062" name="Text Box 6"/>
            <p:cNvSpPr txBox="1">
              <a:spLocks noChangeArrowheads="1"/>
            </p:cNvSpPr>
            <p:nvPr/>
          </p:nvSpPr>
          <p:spPr bwMode="auto">
            <a:xfrm>
              <a:off x="534" y="2170"/>
              <a:ext cx="5040"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000" b="0" u="none">
                  <a:solidFill>
                    <a:schemeClr val="tx1"/>
                  </a:solidFill>
                  <a:latin typeface="Arial" pitchFamily="34" charset="0"/>
                </a:rPr>
                <a:t>-1.0         -.5           0.0             .5            1.0            1.5          2.0</a:t>
              </a:r>
            </a:p>
          </p:txBody>
        </p:sp>
        <p:sp>
          <p:nvSpPr>
            <p:cNvPr id="45063" name="Line 7"/>
            <p:cNvSpPr>
              <a:spLocks noChangeShapeType="1"/>
            </p:cNvSpPr>
            <p:nvPr/>
          </p:nvSpPr>
          <p:spPr bwMode="auto">
            <a:xfrm>
              <a:off x="630" y="1008"/>
              <a:ext cx="4176" cy="0"/>
            </a:xfrm>
            <a:prstGeom prst="line">
              <a:avLst/>
            </a:prstGeom>
            <a:noFill/>
            <a:ln w="25400" cmpd="sng">
              <a:solidFill>
                <a:srgbClr val="1005E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4" name="Line 8"/>
            <p:cNvSpPr>
              <a:spLocks noChangeShapeType="1"/>
            </p:cNvSpPr>
            <p:nvPr/>
          </p:nvSpPr>
          <p:spPr bwMode="auto">
            <a:xfrm flipV="1">
              <a:off x="2070" y="0"/>
              <a:ext cx="0" cy="2170"/>
            </a:xfrm>
            <a:prstGeom prst="line">
              <a:avLst/>
            </a:prstGeom>
            <a:noFill/>
            <a:ln w="25400" cmpd="sng">
              <a:solidFill>
                <a:srgbClr val="1005E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5" name="Rectangle 9"/>
            <p:cNvSpPr>
              <a:spLocks noChangeArrowheads="1"/>
            </p:cNvSpPr>
            <p:nvPr/>
          </p:nvSpPr>
          <p:spPr bwMode="auto">
            <a:xfrm>
              <a:off x="966" y="1296"/>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10"/>
            <p:cNvSpPr>
              <a:spLocks noChangeShapeType="1"/>
            </p:cNvSpPr>
            <p:nvPr/>
          </p:nvSpPr>
          <p:spPr bwMode="auto">
            <a:xfrm>
              <a:off x="582" y="1872"/>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7" name="Line 11"/>
            <p:cNvSpPr>
              <a:spLocks noChangeShapeType="1"/>
            </p:cNvSpPr>
            <p:nvPr/>
          </p:nvSpPr>
          <p:spPr bwMode="auto">
            <a:xfrm>
              <a:off x="582" y="1584"/>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8" name="Line 12"/>
            <p:cNvSpPr>
              <a:spLocks noChangeShapeType="1"/>
            </p:cNvSpPr>
            <p:nvPr/>
          </p:nvSpPr>
          <p:spPr bwMode="auto">
            <a:xfrm>
              <a:off x="582" y="1296"/>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9" name="Line 13"/>
            <p:cNvSpPr>
              <a:spLocks noChangeShapeType="1"/>
            </p:cNvSpPr>
            <p:nvPr/>
          </p:nvSpPr>
          <p:spPr bwMode="auto">
            <a:xfrm>
              <a:off x="582" y="720"/>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0" name="Text Box 14"/>
            <p:cNvSpPr txBox="1">
              <a:spLocks noChangeArrowheads="1"/>
            </p:cNvSpPr>
            <p:nvPr/>
          </p:nvSpPr>
          <p:spPr bwMode="auto">
            <a:xfrm>
              <a:off x="246" y="2006"/>
              <a:ext cx="336"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-.8</a:t>
              </a:r>
            </a:p>
          </p:txBody>
        </p:sp>
        <p:sp>
          <p:nvSpPr>
            <p:cNvPr id="45071" name="Text Box 15"/>
            <p:cNvSpPr txBox="1">
              <a:spLocks noChangeArrowheads="1"/>
            </p:cNvSpPr>
            <p:nvPr/>
          </p:nvSpPr>
          <p:spPr bwMode="auto">
            <a:xfrm>
              <a:off x="246" y="1728"/>
              <a:ext cx="336"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-.6</a:t>
              </a:r>
            </a:p>
          </p:txBody>
        </p:sp>
        <p:sp>
          <p:nvSpPr>
            <p:cNvPr id="45072" name="Text Box 16"/>
            <p:cNvSpPr txBox="1">
              <a:spLocks noChangeArrowheads="1"/>
            </p:cNvSpPr>
            <p:nvPr/>
          </p:nvSpPr>
          <p:spPr bwMode="auto">
            <a:xfrm>
              <a:off x="246" y="1440"/>
              <a:ext cx="336"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-.4</a:t>
              </a:r>
            </a:p>
          </p:txBody>
        </p:sp>
        <p:sp>
          <p:nvSpPr>
            <p:cNvPr id="45073" name="Text Box 17"/>
            <p:cNvSpPr txBox="1">
              <a:spLocks noChangeArrowheads="1"/>
            </p:cNvSpPr>
            <p:nvPr/>
          </p:nvSpPr>
          <p:spPr bwMode="auto">
            <a:xfrm>
              <a:off x="246" y="1152"/>
              <a:ext cx="336"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-.2</a:t>
              </a:r>
            </a:p>
          </p:txBody>
        </p:sp>
        <p:sp>
          <p:nvSpPr>
            <p:cNvPr id="45074" name="Text Box 18"/>
            <p:cNvSpPr txBox="1">
              <a:spLocks noChangeArrowheads="1"/>
            </p:cNvSpPr>
            <p:nvPr/>
          </p:nvSpPr>
          <p:spPr bwMode="auto">
            <a:xfrm>
              <a:off x="198" y="864"/>
              <a:ext cx="480"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0.0</a:t>
              </a:r>
            </a:p>
          </p:txBody>
        </p:sp>
        <p:sp>
          <p:nvSpPr>
            <p:cNvPr id="45075" name="Text Box 19"/>
            <p:cNvSpPr txBox="1">
              <a:spLocks noChangeArrowheads="1"/>
            </p:cNvSpPr>
            <p:nvPr/>
          </p:nvSpPr>
          <p:spPr bwMode="auto">
            <a:xfrm>
              <a:off x="246" y="576"/>
              <a:ext cx="38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.2</a:t>
              </a:r>
            </a:p>
          </p:txBody>
        </p:sp>
        <p:sp>
          <p:nvSpPr>
            <p:cNvPr id="45076" name="Text Box 20"/>
            <p:cNvSpPr txBox="1">
              <a:spLocks noChangeArrowheads="1"/>
            </p:cNvSpPr>
            <p:nvPr/>
          </p:nvSpPr>
          <p:spPr bwMode="auto">
            <a:xfrm>
              <a:off x="246" y="288"/>
              <a:ext cx="38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.4</a:t>
              </a:r>
            </a:p>
          </p:txBody>
        </p:sp>
        <p:sp>
          <p:nvSpPr>
            <p:cNvPr id="45077" name="Text Box 21"/>
            <p:cNvSpPr txBox="1">
              <a:spLocks noChangeArrowheads="1"/>
            </p:cNvSpPr>
            <p:nvPr/>
          </p:nvSpPr>
          <p:spPr bwMode="auto">
            <a:xfrm>
              <a:off x="246" y="0"/>
              <a:ext cx="38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.6</a:t>
              </a:r>
            </a:p>
          </p:txBody>
        </p:sp>
        <p:sp>
          <p:nvSpPr>
            <p:cNvPr id="45078" name="Line 22"/>
            <p:cNvSpPr>
              <a:spLocks noChangeShapeType="1"/>
            </p:cNvSpPr>
            <p:nvPr/>
          </p:nvSpPr>
          <p:spPr bwMode="auto">
            <a:xfrm>
              <a:off x="582" y="432"/>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9" name="Line 23"/>
            <p:cNvSpPr>
              <a:spLocks noChangeShapeType="1"/>
            </p:cNvSpPr>
            <p:nvPr/>
          </p:nvSpPr>
          <p:spPr bwMode="auto">
            <a:xfrm>
              <a:off x="582" y="144"/>
              <a:ext cx="48"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0" name="Text Box 24"/>
            <p:cNvSpPr txBox="1">
              <a:spLocks noChangeArrowheads="1"/>
            </p:cNvSpPr>
            <p:nvPr/>
          </p:nvSpPr>
          <p:spPr bwMode="auto">
            <a:xfrm>
              <a:off x="582" y="1056"/>
              <a:ext cx="816"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掌握和驾驭感</a:t>
              </a:r>
            </a:p>
          </p:txBody>
        </p:sp>
        <p:sp>
          <p:nvSpPr>
            <p:cNvPr id="45081" name="Rectangle 25"/>
            <p:cNvSpPr>
              <a:spLocks noChangeArrowheads="1"/>
            </p:cNvSpPr>
            <p:nvPr/>
          </p:nvSpPr>
          <p:spPr bwMode="auto">
            <a:xfrm>
              <a:off x="1302" y="1392"/>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2" name="Text Box 26"/>
            <p:cNvSpPr txBox="1">
              <a:spLocks noChangeArrowheads="1"/>
            </p:cNvSpPr>
            <p:nvPr/>
          </p:nvSpPr>
          <p:spPr bwMode="auto">
            <a:xfrm>
              <a:off x="1110" y="120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传统</a:t>
              </a:r>
            </a:p>
          </p:txBody>
        </p:sp>
        <p:sp>
          <p:nvSpPr>
            <p:cNvPr id="45083" name="Rectangle 27"/>
            <p:cNvSpPr>
              <a:spLocks noChangeArrowheads="1"/>
            </p:cNvSpPr>
            <p:nvPr/>
          </p:nvSpPr>
          <p:spPr bwMode="auto">
            <a:xfrm>
              <a:off x="2022" y="1440"/>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4" name="Text Box 28"/>
            <p:cNvSpPr txBox="1">
              <a:spLocks noChangeArrowheads="1"/>
            </p:cNvSpPr>
            <p:nvPr/>
          </p:nvSpPr>
          <p:spPr bwMode="auto">
            <a:xfrm>
              <a:off x="1494" y="129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爱和被爱</a:t>
              </a:r>
            </a:p>
          </p:txBody>
        </p:sp>
        <p:sp>
          <p:nvSpPr>
            <p:cNvPr id="45085" name="Rectangle 29"/>
            <p:cNvSpPr>
              <a:spLocks noChangeArrowheads="1"/>
            </p:cNvSpPr>
            <p:nvPr/>
          </p:nvSpPr>
          <p:spPr bwMode="auto">
            <a:xfrm>
              <a:off x="4422" y="2064"/>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Text Box 30"/>
            <p:cNvSpPr txBox="1">
              <a:spLocks noChangeArrowheads="1"/>
            </p:cNvSpPr>
            <p:nvPr/>
          </p:nvSpPr>
          <p:spPr bwMode="auto">
            <a:xfrm>
              <a:off x="3894" y="1872"/>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归属感</a:t>
              </a:r>
            </a:p>
          </p:txBody>
        </p:sp>
        <p:sp>
          <p:nvSpPr>
            <p:cNvPr id="45087" name="Line 31"/>
            <p:cNvSpPr>
              <a:spLocks noChangeShapeType="1"/>
            </p:cNvSpPr>
            <p:nvPr/>
          </p:nvSpPr>
          <p:spPr bwMode="auto">
            <a:xfrm>
              <a:off x="1350" y="2160"/>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8" name="Line 32"/>
            <p:cNvSpPr>
              <a:spLocks noChangeShapeType="1"/>
            </p:cNvSpPr>
            <p:nvPr/>
          </p:nvSpPr>
          <p:spPr bwMode="auto">
            <a:xfrm>
              <a:off x="2790" y="2160"/>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9" name="Line 33"/>
            <p:cNvSpPr>
              <a:spLocks noChangeShapeType="1"/>
            </p:cNvSpPr>
            <p:nvPr/>
          </p:nvSpPr>
          <p:spPr bwMode="auto">
            <a:xfrm>
              <a:off x="3510" y="2160"/>
              <a:ext cx="0" cy="10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0" name="Line 34"/>
            <p:cNvSpPr>
              <a:spLocks noChangeShapeType="1"/>
            </p:cNvSpPr>
            <p:nvPr/>
          </p:nvSpPr>
          <p:spPr bwMode="auto">
            <a:xfrm>
              <a:off x="4230" y="2160"/>
              <a:ext cx="0" cy="10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1" name="Line 35"/>
            <p:cNvSpPr>
              <a:spLocks noChangeShapeType="1"/>
            </p:cNvSpPr>
            <p:nvPr/>
          </p:nvSpPr>
          <p:spPr bwMode="auto">
            <a:xfrm>
              <a:off x="4950" y="2160"/>
              <a:ext cx="0" cy="10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2" name="Rectangle 36"/>
            <p:cNvSpPr>
              <a:spLocks noChangeArrowheads="1"/>
            </p:cNvSpPr>
            <p:nvPr/>
          </p:nvSpPr>
          <p:spPr bwMode="auto">
            <a:xfrm>
              <a:off x="2742" y="1152"/>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3" name="Text Box 37"/>
            <p:cNvSpPr txBox="1">
              <a:spLocks noChangeArrowheads="1"/>
            </p:cNvSpPr>
            <p:nvPr/>
          </p:nvSpPr>
          <p:spPr bwMode="auto">
            <a:xfrm>
              <a:off x="2694" y="105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表现自我</a:t>
              </a:r>
            </a:p>
          </p:txBody>
        </p:sp>
        <p:sp>
          <p:nvSpPr>
            <p:cNvPr id="45094" name="Rectangle 38"/>
            <p:cNvSpPr>
              <a:spLocks noChangeArrowheads="1"/>
            </p:cNvSpPr>
            <p:nvPr/>
          </p:nvSpPr>
          <p:spPr bwMode="auto">
            <a:xfrm>
              <a:off x="2262" y="1200"/>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Text Box 39"/>
            <p:cNvSpPr txBox="1">
              <a:spLocks noChangeArrowheads="1"/>
            </p:cNvSpPr>
            <p:nvPr/>
          </p:nvSpPr>
          <p:spPr bwMode="auto">
            <a:xfrm>
              <a:off x="1782" y="1056"/>
              <a:ext cx="864"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自我感觉良好</a:t>
              </a:r>
            </a:p>
          </p:txBody>
        </p:sp>
        <p:sp>
          <p:nvSpPr>
            <p:cNvPr id="45096" name="Rectangle 40"/>
            <p:cNvSpPr>
              <a:spLocks noChangeArrowheads="1"/>
            </p:cNvSpPr>
            <p:nvPr/>
          </p:nvSpPr>
          <p:spPr bwMode="auto">
            <a:xfrm>
              <a:off x="2406" y="1392"/>
              <a:ext cx="48" cy="48"/>
            </a:xfrm>
            <a:prstGeom prst="rect">
              <a:avLst/>
            </a:prstGeom>
            <a:noFill/>
            <a:ln w="25400" cmpd="sng">
              <a:solidFill>
                <a:srgbClr val="04E65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Text Box 41"/>
            <p:cNvSpPr txBox="1">
              <a:spLocks noChangeArrowheads="1"/>
            </p:cNvSpPr>
            <p:nvPr/>
          </p:nvSpPr>
          <p:spPr bwMode="auto">
            <a:xfrm>
              <a:off x="2358" y="139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1400" b="0" u="none">
                  <a:solidFill>
                    <a:schemeClr val="tx1"/>
                  </a:solidFill>
                  <a:latin typeface="Verdana" pitchFamily="34" charset="0"/>
                  <a:ea typeface="华文细黑" pitchFamily="2" charset="-122"/>
                </a:rPr>
                <a:t>QQ</a:t>
              </a:r>
            </a:p>
          </p:txBody>
        </p:sp>
        <p:sp>
          <p:nvSpPr>
            <p:cNvPr id="45098" name="Rectangle 42"/>
            <p:cNvSpPr>
              <a:spLocks noChangeArrowheads="1"/>
            </p:cNvSpPr>
            <p:nvPr/>
          </p:nvSpPr>
          <p:spPr bwMode="auto">
            <a:xfrm>
              <a:off x="2502" y="576"/>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9" name="Text Box 43"/>
            <p:cNvSpPr txBox="1">
              <a:spLocks noChangeArrowheads="1"/>
            </p:cNvSpPr>
            <p:nvPr/>
          </p:nvSpPr>
          <p:spPr bwMode="auto">
            <a:xfrm>
              <a:off x="2214" y="384"/>
              <a:ext cx="3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安全</a:t>
              </a:r>
            </a:p>
          </p:txBody>
        </p:sp>
        <p:sp>
          <p:nvSpPr>
            <p:cNvPr id="45100" name="Rectangle 44"/>
            <p:cNvSpPr>
              <a:spLocks noChangeArrowheads="1"/>
            </p:cNvSpPr>
            <p:nvPr/>
          </p:nvSpPr>
          <p:spPr bwMode="auto">
            <a:xfrm>
              <a:off x="2742" y="336"/>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1" name="Text Box 45"/>
            <p:cNvSpPr txBox="1">
              <a:spLocks noChangeArrowheads="1"/>
            </p:cNvSpPr>
            <p:nvPr/>
          </p:nvSpPr>
          <p:spPr bwMode="auto">
            <a:xfrm>
              <a:off x="2454" y="145"/>
              <a:ext cx="38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和谐</a:t>
              </a:r>
            </a:p>
          </p:txBody>
        </p:sp>
        <p:sp>
          <p:nvSpPr>
            <p:cNvPr id="45102" name="Rectangle 46"/>
            <p:cNvSpPr>
              <a:spLocks noChangeArrowheads="1"/>
            </p:cNvSpPr>
            <p:nvPr/>
          </p:nvSpPr>
          <p:spPr bwMode="auto">
            <a:xfrm>
              <a:off x="2574" y="552"/>
              <a:ext cx="48" cy="48"/>
            </a:xfrm>
            <a:prstGeom prst="rect">
              <a:avLst/>
            </a:prstGeom>
            <a:noFill/>
            <a:ln w="25400" cmpd="sng">
              <a:solidFill>
                <a:srgbClr val="04E65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Text Box 47"/>
            <p:cNvSpPr txBox="1">
              <a:spLocks noChangeArrowheads="1"/>
            </p:cNvSpPr>
            <p:nvPr/>
          </p:nvSpPr>
          <p:spPr bwMode="auto">
            <a:xfrm>
              <a:off x="2597" y="432"/>
              <a:ext cx="385"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1400" b="0" u="none">
                  <a:solidFill>
                    <a:schemeClr val="tx1"/>
                  </a:solidFill>
                  <a:latin typeface="Verdana" pitchFamily="34" charset="0"/>
                  <a:ea typeface="华文细黑" pitchFamily="2" charset="-122"/>
                </a:rPr>
                <a:t>MSN</a:t>
              </a:r>
            </a:p>
          </p:txBody>
        </p:sp>
        <p:sp>
          <p:nvSpPr>
            <p:cNvPr id="45104" name="Rectangle 48"/>
            <p:cNvSpPr>
              <a:spLocks noChangeArrowheads="1"/>
            </p:cNvSpPr>
            <p:nvPr/>
          </p:nvSpPr>
          <p:spPr bwMode="auto">
            <a:xfrm>
              <a:off x="1398" y="672"/>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Text Box 49"/>
            <p:cNvSpPr txBox="1">
              <a:spLocks noChangeArrowheads="1"/>
            </p:cNvSpPr>
            <p:nvPr/>
          </p:nvSpPr>
          <p:spPr bwMode="auto">
            <a:xfrm>
              <a:off x="918" y="504"/>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成为领导者</a:t>
              </a:r>
            </a:p>
          </p:txBody>
        </p:sp>
        <p:sp>
          <p:nvSpPr>
            <p:cNvPr id="45106" name="Rectangle 50"/>
            <p:cNvSpPr>
              <a:spLocks noChangeArrowheads="1"/>
            </p:cNvSpPr>
            <p:nvPr/>
          </p:nvSpPr>
          <p:spPr bwMode="auto">
            <a:xfrm>
              <a:off x="1782" y="624"/>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7" name="Text Box 51"/>
            <p:cNvSpPr txBox="1">
              <a:spLocks noChangeArrowheads="1"/>
            </p:cNvSpPr>
            <p:nvPr/>
          </p:nvSpPr>
          <p:spPr bwMode="auto">
            <a:xfrm>
              <a:off x="1494" y="456"/>
              <a:ext cx="576"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自由自在</a:t>
              </a:r>
            </a:p>
          </p:txBody>
        </p:sp>
        <p:sp>
          <p:nvSpPr>
            <p:cNvPr id="45108" name="Rectangle 52"/>
            <p:cNvSpPr>
              <a:spLocks noChangeArrowheads="1"/>
            </p:cNvSpPr>
            <p:nvPr/>
          </p:nvSpPr>
          <p:spPr bwMode="auto">
            <a:xfrm>
              <a:off x="1398" y="816"/>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9" name="Text Box 53"/>
            <p:cNvSpPr txBox="1">
              <a:spLocks noChangeArrowheads="1"/>
            </p:cNvSpPr>
            <p:nvPr/>
          </p:nvSpPr>
          <p:spPr bwMode="auto">
            <a:xfrm>
              <a:off x="1062" y="67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尊重</a:t>
              </a:r>
            </a:p>
          </p:txBody>
        </p:sp>
        <p:sp>
          <p:nvSpPr>
            <p:cNvPr id="45110" name="Rectangle 54"/>
            <p:cNvSpPr>
              <a:spLocks noChangeArrowheads="1"/>
            </p:cNvSpPr>
            <p:nvPr/>
          </p:nvSpPr>
          <p:spPr bwMode="auto">
            <a:xfrm>
              <a:off x="1734" y="864"/>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1" name="Text Box 55"/>
            <p:cNvSpPr txBox="1">
              <a:spLocks noChangeArrowheads="1"/>
            </p:cNvSpPr>
            <p:nvPr/>
          </p:nvSpPr>
          <p:spPr bwMode="auto">
            <a:xfrm>
              <a:off x="1494" y="672"/>
              <a:ext cx="576"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自我放纵</a:t>
              </a:r>
            </a:p>
          </p:txBody>
        </p:sp>
        <p:sp>
          <p:nvSpPr>
            <p:cNvPr id="45112" name="Rectangle 56"/>
            <p:cNvSpPr>
              <a:spLocks noChangeArrowheads="1"/>
            </p:cNvSpPr>
            <p:nvPr/>
          </p:nvSpPr>
          <p:spPr bwMode="auto">
            <a:xfrm>
              <a:off x="1830" y="1008"/>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3" name="Text Box 57"/>
            <p:cNvSpPr txBox="1">
              <a:spLocks noChangeArrowheads="1"/>
            </p:cNvSpPr>
            <p:nvPr/>
          </p:nvSpPr>
          <p:spPr bwMode="auto">
            <a:xfrm>
              <a:off x="2358" y="816"/>
              <a:ext cx="91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拥有智慧和知识</a:t>
              </a:r>
            </a:p>
          </p:txBody>
        </p:sp>
        <p:sp>
          <p:nvSpPr>
            <p:cNvPr id="45114" name="Rectangle 58"/>
            <p:cNvSpPr>
              <a:spLocks noChangeArrowheads="1"/>
            </p:cNvSpPr>
            <p:nvPr/>
          </p:nvSpPr>
          <p:spPr bwMode="auto">
            <a:xfrm>
              <a:off x="2166" y="1056"/>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5" name="Rectangle 59"/>
            <p:cNvSpPr>
              <a:spLocks noChangeArrowheads="1"/>
            </p:cNvSpPr>
            <p:nvPr/>
          </p:nvSpPr>
          <p:spPr bwMode="auto">
            <a:xfrm>
              <a:off x="2118" y="1008"/>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6" name="Text Box 60"/>
            <p:cNvSpPr txBox="1">
              <a:spLocks noChangeArrowheads="1"/>
            </p:cNvSpPr>
            <p:nvPr/>
          </p:nvSpPr>
          <p:spPr bwMode="auto">
            <a:xfrm>
              <a:off x="1399" y="960"/>
              <a:ext cx="47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吸引力</a:t>
              </a:r>
            </a:p>
          </p:txBody>
        </p:sp>
        <p:sp>
          <p:nvSpPr>
            <p:cNvPr id="45117" name="Text Box 61"/>
            <p:cNvSpPr txBox="1">
              <a:spLocks noChangeArrowheads="1"/>
            </p:cNvSpPr>
            <p:nvPr/>
          </p:nvSpPr>
          <p:spPr bwMode="auto">
            <a:xfrm>
              <a:off x="2022" y="624"/>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乐趣与兴奋</a:t>
              </a:r>
            </a:p>
          </p:txBody>
        </p:sp>
        <p:sp>
          <p:nvSpPr>
            <p:cNvPr id="45118" name="Line 62"/>
            <p:cNvSpPr>
              <a:spLocks noChangeShapeType="1"/>
            </p:cNvSpPr>
            <p:nvPr/>
          </p:nvSpPr>
          <p:spPr bwMode="auto">
            <a:xfrm flipH="1">
              <a:off x="2118" y="768"/>
              <a:ext cx="96" cy="24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9" name="Line 63"/>
            <p:cNvSpPr>
              <a:spLocks noChangeShapeType="1"/>
            </p:cNvSpPr>
            <p:nvPr/>
          </p:nvSpPr>
          <p:spPr bwMode="auto">
            <a:xfrm flipH="1">
              <a:off x="2214" y="912"/>
              <a:ext cx="240" cy="14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20" name="Rectangle 64"/>
            <p:cNvSpPr>
              <a:spLocks noChangeArrowheads="1"/>
            </p:cNvSpPr>
            <p:nvPr/>
          </p:nvSpPr>
          <p:spPr bwMode="auto">
            <a:xfrm>
              <a:off x="1206" y="912"/>
              <a:ext cx="48" cy="48"/>
            </a:xfrm>
            <a:prstGeom prst="rect">
              <a:avLst/>
            </a:prstGeom>
            <a:noFill/>
            <a:ln w="25400" cmpd="sng">
              <a:solidFill>
                <a:srgbClr val="04E65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21" name="Text Box 65"/>
            <p:cNvSpPr txBox="1">
              <a:spLocks noChangeArrowheads="1"/>
            </p:cNvSpPr>
            <p:nvPr/>
          </p:nvSpPr>
          <p:spPr bwMode="auto">
            <a:xfrm>
              <a:off x="725" y="816"/>
              <a:ext cx="529"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腾讯</a:t>
              </a:r>
              <a:r>
                <a:rPr lang="zh-CN" altLang="zh-CN" sz="1400" b="0" u="none">
                  <a:solidFill>
                    <a:schemeClr val="tx1"/>
                  </a:solidFill>
                  <a:latin typeface="Verdana" pitchFamily="34" charset="0"/>
                  <a:ea typeface="华文细黑" pitchFamily="2" charset="-122"/>
                </a:rPr>
                <a:t>TM</a:t>
              </a:r>
            </a:p>
          </p:txBody>
        </p:sp>
        <p:sp>
          <p:nvSpPr>
            <p:cNvPr id="45122" name="Rectangle 66"/>
            <p:cNvSpPr>
              <a:spLocks noChangeArrowheads="1"/>
            </p:cNvSpPr>
            <p:nvPr/>
          </p:nvSpPr>
          <p:spPr bwMode="auto">
            <a:xfrm>
              <a:off x="4998" y="1920"/>
              <a:ext cx="48" cy="48"/>
            </a:xfrm>
            <a:prstGeom prst="rect">
              <a:avLst/>
            </a:prstGeom>
            <a:noFill/>
            <a:ln w="25400" cmpd="sng">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23" name="Text Box 67"/>
            <p:cNvSpPr txBox="1">
              <a:spLocks noChangeArrowheads="1"/>
            </p:cNvSpPr>
            <p:nvPr/>
          </p:nvSpPr>
          <p:spPr bwMode="auto">
            <a:xfrm>
              <a:off x="4998" y="1843"/>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生活需求</a:t>
              </a:r>
            </a:p>
          </p:txBody>
        </p:sp>
        <p:sp>
          <p:nvSpPr>
            <p:cNvPr id="45124" name="Rectangle 68"/>
            <p:cNvSpPr>
              <a:spLocks noChangeArrowheads="1"/>
            </p:cNvSpPr>
            <p:nvPr/>
          </p:nvSpPr>
          <p:spPr bwMode="auto">
            <a:xfrm>
              <a:off x="4998" y="1728"/>
              <a:ext cx="48" cy="48"/>
            </a:xfrm>
            <a:prstGeom prst="rect">
              <a:avLst/>
            </a:prstGeom>
            <a:noFill/>
            <a:ln w="25400" cmpd="sng">
              <a:solidFill>
                <a:srgbClr val="04E65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25" name="Text Box 69"/>
            <p:cNvSpPr txBox="1">
              <a:spLocks noChangeArrowheads="1"/>
            </p:cNvSpPr>
            <p:nvPr/>
          </p:nvSpPr>
          <p:spPr bwMode="auto">
            <a:xfrm>
              <a:off x="4998" y="1662"/>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sz="1400" b="0" u="none">
                  <a:solidFill>
                    <a:schemeClr val="tx1"/>
                  </a:solidFill>
                  <a:latin typeface="Verdana" pitchFamily="34" charset="0"/>
                  <a:ea typeface="华文细黑" pitchFamily="2" charset="-122"/>
                </a:rPr>
                <a:t>品牌</a:t>
              </a:r>
            </a:p>
          </p:txBody>
        </p:sp>
        <p:sp>
          <p:nvSpPr>
            <p:cNvPr id="45126" name="Text Box 70"/>
            <p:cNvSpPr txBox="1">
              <a:spLocks noChangeArrowheads="1"/>
            </p:cNvSpPr>
            <p:nvPr/>
          </p:nvSpPr>
          <p:spPr bwMode="auto">
            <a:xfrm flipH="1">
              <a:off x="0" y="504"/>
              <a:ext cx="345"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zh-CN" sz="2000" b="0" u="none">
                  <a:solidFill>
                    <a:schemeClr val="tx1"/>
                  </a:solidFill>
                  <a:latin typeface="Arial" pitchFamily="34" charset="0"/>
                </a:rPr>
                <a:t>Dimension 2</a:t>
              </a:r>
            </a:p>
          </p:txBody>
        </p:sp>
        <p:sp>
          <p:nvSpPr>
            <p:cNvPr id="45127" name="Text Box 71"/>
            <p:cNvSpPr txBox="1">
              <a:spLocks noChangeArrowheads="1"/>
            </p:cNvSpPr>
            <p:nvPr/>
          </p:nvSpPr>
          <p:spPr bwMode="auto">
            <a:xfrm>
              <a:off x="1110" y="2420"/>
              <a:ext cx="172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0" u="none">
                  <a:solidFill>
                    <a:schemeClr val="tx1"/>
                  </a:solidFill>
                  <a:latin typeface="Arial" pitchFamily="34" charset="0"/>
                </a:rPr>
                <a:t>Dimension 1</a:t>
              </a:r>
            </a:p>
          </p:txBody>
        </p:sp>
      </p:grpSp>
      <p:grpSp>
        <p:nvGrpSpPr>
          <p:cNvPr id="45128" name="Group 72"/>
          <p:cNvGrpSpPr>
            <a:grpSpLocks/>
          </p:cNvGrpSpPr>
          <p:nvPr/>
        </p:nvGrpSpPr>
        <p:grpSpPr bwMode="auto">
          <a:xfrm>
            <a:off x="2043113" y="1995488"/>
            <a:ext cx="3505200" cy="2057400"/>
            <a:chOff x="0" y="0"/>
            <a:chExt cx="2208" cy="1296"/>
          </a:xfrm>
        </p:grpSpPr>
        <p:sp>
          <p:nvSpPr>
            <p:cNvPr id="45129" name="Oval 73"/>
            <p:cNvSpPr>
              <a:spLocks noChangeArrowheads="1"/>
            </p:cNvSpPr>
            <p:nvPr/>
          </p:nvSpPr>
          <p:spPr bwMode="auto">
            <a:xfrm>
              <a:off x="1248" y="0"/>
              <a:ext cx="960" cy="480"/>
            </a:xfrm>
            <a:prstGeom prst="ellipse">
              <a:avLst/>
            </a:pr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30" name="Oval 74"/>
            <p:cNvSpPr>
              <a:spLocks noChangeArrowheads="1"/>
            </p:cNvSpPr>
            <p:nvPr/>
          </p:nvSpPr>
          <p:spPr bwMode="auto">
            <a:xfrm>
              <a:off x="1152" y="816"/>
              <a:ext cx="912" cy="480"/>
            </a:xfrm>
            <a:prstGeom prst="ellipse">
              <a:avLst/>
            </a:pr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31" name="Oval 75"/>
            <p:cNvSpPr>
              <a:spLocks noChangeArrowheads="1"/>
            </p:cNvSpPr>
            <p:nvPr/>
          </p:nvSpPr>
          <p:spPr bwMode="auto">
            <a:xfrm>
              <a:off x="0" y="288"/>
              <a:ext cx="1200" cy="528"/>
            </a:xfrm>
            <a:prstGeom prst="ellipse">
              <a:avLst/>
            </a:prstGeom>
            <a:noFill/>
            <a:ln w="952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5132" name="Text Box 76"/>
          <p:cNvSpPr txBox="1">
            <a:spLocks noChangeArrowheads="1"/>
          </p:cNvSpPr>
          <p:nvPr/>
        </p:nvSpPr>
        <p:spPr bwMode="auto">
          <a:xfrm>
            <a:off x="1042988" y="5175250"/>
            <a:ext cx="734536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88900" indent="-88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chemeClr val="tx1"/>
              </a:buClr>
              <a:buSzPct val="40000"/>
              <a:buFont typeface="Wingdings" pitchFamily="2" charset="2"/>
              <a:buChar char="n"/>
            </a:pPr>
            <a:r>
              <a:rPr lang="zh-CN" altLang="zh-CN" u="none"/>
              <a:t>  MSN:  </a:t>
            </a:r>
            <a:r>
              <a:rPr lang="zh-CN" u="none"/>
              <a:t>更加偏重社会属性，表现为和谐 与 安全</a:t>
            </a:r>
          </a:p>
          <a:p>
            <a:pPr>
              <a:spcBef>
                <a:spcPct val="50000"/>
              </a:spcBef>
              <a:buClr>
                <a:schemeClr val="tx1"/>
              </a:buClr>
              <a:buSzPct val="40000"/>
              <a:buFont typeface="Wingdings" pitchFamily="2" charset="2"/>
              <a:buChar char="n"/>
            </a:pPr>
            <a:r>
              <a:rPr lang="zh-CN" u="none"/>
              <a:t>  </a:t>
            </a:r>
            <a:r>
              <a:rPr lang="zh-CN" altLang="zh-CN" u="none"/>
              <a:t>QQ:  </a:t>
            </a:r>
            <a:r>
              <a:rPr lang="zh-CN" u="none"/>
              <a:t>更加偏重自我属性，表现为自我感觉良好、表现自我</a:t>
            </a:r>
          </a:p>
          <a:p>
            <a:pPr>
              <a:spcBef>
                <a:spcPct val="50000"/>
              </a:spcBef>
              <a:buClr>
                <a:schemeClr val="tx1"/>
              </a:buClr>
              <a:buSzPct val="40000"/>
              <a:buFont typeface="Wingdings" pitchFamily="2" charset="2"/>
              <a:buChar char="n"/>
            </a:pPr>
            <a:r>
              <a:rPr lang="zh-CN" u="none"/>
              <a:t>  </a:t>
            </a:r>
            <a:r>
              <a:rPr lang="zh-CN" altLang="zh-CN" u="none"/>
              <a:t>TM :  </a:t>
            </a:r>
            <a:r>
              <a:rPr lang="zh-CN" u="none"/>
              <a:t>同时兼有社会和自我的两种属性</a:t>
            </a:r>
            <a:r>
              <a:rPr lang="zh-CN" altLang="zh-CN" u="none"/>
              <a:t>,</a:t>
            </a:r>
            <a:r>
              <a:rPr lang="zh-CN" u="none"/>
              <a:t>表现为 自由自在、尊重、成为领导者</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1828800" y="3733800"/>
            <a:ext cx="5334000" cy="0"/>
          </a:xfrm>
          <a:prstGeom prst="line">
            <a:avLst/>
          </a:prstGeom>
          <a:noFill/>
          <a:ln w="28575" cmpd="sng">
            <a:solidFill>
              <a:schemeClr val="accent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AutoShape 3"/>
          <p:cNvSpPr>
            <a:spLocks noChangeArrowheads="1"/>
          </p:cNvSpPr>
          <p:nvPr/>
        </p:nvSpPr>
        <p:spPr bwMode="auto">
          <a:xfrm>
            <a:off x="1052513" y="3276600"/>
            <a:ext cx="1752600" cy="838200"/>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Text Box 4"/>
          <p:cNvSpPr txBox="1">
            <a:spLocks noChangeArrowheads="1"/>
          </p:cNvSpPr>
          <p:nvPr/>
        </p:nvSpPr>
        <p:spPr bwMode="auto">
          <a:xfrm>
            <a:off x="990600" y="3429000"/>
            <a:ext cx="1814513"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sz="2400" u="none">
                <a:solidFill>
                  <a:schemeClr val="bg1"/>
                </a:solidFill>
                <a:effectLst>
                  <a:outerShdw blurRad="38100" dist="38100" dir="2700000" algn="tl">
                    <a:srgbClr val="C0C0C0"/>
                  </a:outerShdw>
                </a:effectLst>
                <a:latin typeface="黑体" pitchFamily="49" charset="-122"/>
                <a:ea typeface="黑体" pitchFamily="49" charset="-122"/>
              </a:rPr>
              <a:t>产品</a:t>
            </a:r>
            <a:r>
              <a:rPr lang="zh-CN" altLang="zh-CN" sz="2400" u="none">
                <a:solidFill>
                  <a:schemeClr val="bg1"/>
                </a:solidFill>
                <a:effectLst>
                  <a:outerShdw blurRad="38100" dist="38100" dir="2700000" algn="tl">
                    <a:srgbClr val="C0C0C0"/>
                  </a:outerShdw>
                </a:effectLst>
                <a:latin typeface="黑体" pitchFamily="49" charset="-122"/>
                <a:ea typeface="黑体" pitchFamily="49" charset="-122"/>
              </a:rPr>
              <a:t>/</a:t>
            </a:r>
            <a:r>
              <a:rPr lang="zh-CN" sz="2400" u="none">
                <a:solidFill>
                  <a:schemeClr val="bg1"/>
                </a:solidFill>
                <a:effectLst>
                  <a:outerShdw blurRad="38100" dist="38100" dir="2700000" algn="tl">
                    <a:srgbClr val="C0C0C0"/>
                  </a:outerShdw>
                </a:effectLst>
                <a:latin typeface="黑体" pitchFamily="49" charset="-122"/>
                <a:ea typeface="黑体" pitchFamily="49" charset="-122"/>
              </a:rPr>
              <a:t>服务</a:t>
            </a:r>
          </a:p>
        </p:txBody>
      </p:sp>
      <p:sp>
        <p:nvSpPr>
          <p:cNvPr id="8197" name="AutoShape 5"/>
          <p:cNvSpPr>
            <a:spLocks noChangeArrowheads="1"/>
          </p:cNvSpPr>
          <p:nvPr/>
        </p:nvSpPr>
        <p:spPr bwMode="auto">
          <a:xfrm>
            <a:off x="762000" y="1524000"/>
            <a:ext cx="2362200" cy="2819400"/>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rgbClr val="FF000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Text Box 6"/>
          <p:cNvSpPr txBox="1">
            <a:spLocks noChangeArrowheads="1"/>
          </p:cNvSpPr>
          <p:nvPr/>
        </p:nvSpPr>
        <p:spPr bwMode="auto">
          <a:xfrm>
            <a:off x="762000" y="1776413"/>
            <a:ext cx="2362200" cy="966787"/>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spcBef>
                <a:spcPct val="50000"/>
              </a:spcBef>
              <a:buFont typeface="Wingdings" pitchFamily="2" charset="2"/>
              <a:buNone/>
            </a:pPr>
            <a:r>
              <a:rPr lang="zh-CN" sz="2600" u="none"/>
              <a:t>根据顾客</a:t>
            </a:r>
          </a:p>
          <a:p>
            <a:pPr algn="ctr">
              <a:lnSpc>
                <a:spcPct val="85000"/>
              </a:lnSpc>
              <a:spcBef>
                <a:spcPct val="50000"/>
              </a:spcBef>
              <a:buFont typeface="Wingdings" pitchFamily="2" charset="2"/>
              <a:buNone/>
            </a:pPr>
            <a:r>
              <a:rPr lang="zh-CN" sz="2600" u="none"/>
              <a:t>的</a:t>
            </a:r>
            <a:r>
              <a:rPr lang="zh-CN" sz="2600" u="none">
                <a:solidFill>
                  <a:srgbClr val="FF3300"/>
                </a:solidFill>
              </a:rPr>
              <a:t>需要</a:t>
            </a:r>
            <a:r>
              <a:rPr lang="zh-CN" sz="2600" u="none"/>
              <a:t>确定：</a:t>
            </a:r>
          </a:p>
        </p:txBody>
      </p:sp>
      <p:sp>
        <p:nvSpPr>
          <p:cNvPr id="8199" name="AutoShape 7"/>
          <p:cNvSpPr>
            <a:spLocks noChangeArrowheads="1"/>
          </p:cNvSpPr>
          <p:nvPr/>
        </p:nvSpPr>
        <p:spPr bwMode="auto">
          <a:xfrm>
            <a:off x="3352800" y="1524000"/>
            <a:ext cx="2362200" cy="2819400"/>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rgbClr val="FF000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 name="Text Box 8"/>
          <p:cNvSpPr txBox="1">
            <a:spLocks noChangeArrowheads="1"/>
          </p:cNvSpPr>
          <p:nvPr/>
        </p:nvSpPr>
        <p:spPr bwMode="auto">
          <a:xfrm>
            <a:off x="3352800" y="1776413"/>
            <a:ext cx="2362200" cy="966787"/>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spcBef>
                <a:spcPct val="50000"/>
              </a:spcBef>
              <a:buFont typeface="Wingdings" pitchFamily="2" charset="2"/>
              <a:buNone/>
            </a:pPr>
            <a:r>
              <a:rPr lang="zh-CN" sz="2600" u="none"/>
              <a:t>生产</a:t>
            </a:r>
            <a:r>
              <a:rPr lang="zh-CN" altLang="zh-CN" sz="2600" u="none"/>
              <a:t>/</a:t>
            </a:r>
            <a:r>
              <a:rPr lang="zh-CN" sz="2600" u="none"/>
              <a:t>提供</a:t>
            </a:r>
          </a:p>
          <a:p>
            <a:pPr algn="ctr">
              <a:lnSpc>
                <a:spcPct val="85000"/>
              </a:lnSpc>
              <a:spcBef>
                <a:spcPct val="50000"/>
              </a:spcBef>
              <a:buFont typeface="Wingdings" pitchFamily="2" charset="2"/>
              <a:buNone/>
            </a:pPr>
            <a:r>
              <a:rPr lang="zh-CN" sz="2600" u="none">
                <a:solidFill>
                  <a:srgbClr val="FF3300"/>
                </a:solidFill>
              </a:rPr>
              <a:t>特定</a:t>
            </a:r>
            <a:r>
              <a:rPr lang="zh-CN" sz="2600" u="none"/>
              <a:t>的：</a:t>
            </a:r>
          </a:p>
        </p:txBody>
      </p:sp>
      <p:sp>
        <p:nvSpPr>
          <p:cNvPr id="8201" name="AutoShape 9"/>
          <p:cNvSpPr>
            <a:spLocks noChangeArrowheads="1"/>
          </p:cNvSpPr>
          <p:nvPr/>
        </p:nvSpPr>
        <p:spPr bwMode="auto">
          <a:xfrm>
            <a:off x="5943600" y="2438400"/>
            <a:ext cx="2362200" cy="2819400"/>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rgbClr val="FF000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Text Box 10"/>
          <p:cNvSpPr txBox="1">
            <a:spLocks noChangeArrowheads="1"/>
          </p:cNvSpPr>
          <p:nvPr/>
        </p:nvSpPr>
        <p:spPr bwMode="auto">
          <a:xfrm>
            <a:off x="5943600" y="2590800"/>
            <a:ext cx="2362200" cy="430213"/>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ctr">
              <a:lnSpc>
                <a:spcPct val="85000"/>
              </a:lnSpc>
              <a:spcBef>
                <a:spcPct val="50000"/>
              </a:spcBef>
              <a:buFont typeface="Wingdings" pitchFamily="2" charset="2"/>
              <a:buNone/>
            </a:pPr>
            <a:r>
              <a:rPr lang="zh-CN" sz="2600" u="none"/>
              <a:t>将：</a:t>
            </a:r>
          </a:p>
        </p:txBody>
      </p:sp>
      <p:sp>
        <p:nvSpPr>
          <p:cNvPr id="8203" name="Text Box 11"/>
          <p:cNvSpPr txBox="1">
            <a:spLocks noChangeArrowheads="1"/>
          </p:cNvSpPr>
          <p:nvPr/>
        </p:nvSpPr>
        <p:spPr bwMode="auto">
          <a:xfrm>
            <a:off x="5943600" y="4191000"/>
            <a:ext cx="2362200" cy="966788"/>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ctr">
              <a:lnSpc>
                <a:spcPct val="85000"/>
              </a:lnSpc>
              <a:spcBef>
                <a:spcPct val="50000"/>
              </a:spcBef>
              <a:buFont typeface="Wingdings" pitchFamily="2" charset="2"/>
              <a:buNone/>
            </a:pPr>
            <a:r>
              <a:rPr lang="zh-CN" sz="2600" u="none"/>
              <a:t>有效地提供</a:t>
            </a:r>
          </a:p>
          <a:p>
            <a:pPr algn="ctr" fontAlgn="ctr">
              <a:lnSpc>
                <a:spcPct val="85000"/>
              </a:lnSpc>
              <a:spcBef>
                <a:spcPct val="50000"/>
              </a:spcBef>
              <a:buFont typeface="Wingdings" pitchFamily="2" charset="2"/>
              <a:buNone/>
            </a:pPr>
            <a:r>
              <a:rPr lang="zh-CN" sz="2600" u="none"/>
              <a:t>给</a:t>
            </a:r>
            <a:r>
              <a:rPr lang="zh-CN" sz="2600" u="none">
                <a:solidFill>
                  <a:srgbClr val="FF3300"/>
                </a:solidFill>
              </a:rPr>
              <a:t>目标消费者</a:t>
            </a:r>
          </a:p>
        </p:txBody>
      </p:sp>
      <p:sp>
        <p:nvSpPr>
          <p:cNvPr id="8204" name="AutoShape 12"/>
          <p:cNvSpPr>
            <a:spLocks noChangeArrowheads="1"/>
          </p:cNvSpPr>
          <p:nvPr/>
        </p:nvSpPr>
        <p:spPr bwMode="auto">
          <a:xfrm>
            <a:off x="6234113" y="3276600"/>
            <a:ext cx="1752600" cy="838200"/>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Text Box 13"/>
          <p:cNvSpPr txBox="1">
            <a:spLocks noChangeArrowheads="1"/>
          </p:cNvSpPr>
          <p:nvPr/>
        </p:nvSpPr>
        <p:spPr bwMode="auto">
          <a:xfrm>
            <a:off x="6172200" y="3429000"/>
            <a:ext cx="1814513"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sz="2400" u="none">
                <a:solidFill>
                  <a:schemeClr val="bg1"/>
                </a:solidFill>
                <a:effectLst>
                  <a:outerShdw blurRad="38100" dist="38100" dir="2700000" algn="tl">
                    <a:srgbClr val="C0C0C0"/>
                  </a:outerShdw>
                </a:effectLst>
                <a:latin typeface="黑体" pitchFamily="49" charset="-122"/>
                <a:ea typeface="黑体" pitchFamily="49" charset="-122"/>
              </a:rPr>
              <a:t>产品</a:t>
            </a:r>
            <a:r>
              <a:rPr lang="zh-CN" altLang="zh-CN" sz="2400" u="none">
                <a:solidFill>
                  <a:schemeClr val="bg1"/>
                </a:solidFill>
                <a:effectLst>
                  <a:outerShdw blurRad="38100" dist="38100" dir="2700000" algn="tl">
                    <a:srgbClr val="C0C0C0"/>
                  </a:outerShdw>
                </a:effectLst>
                <a:latin typeface="黑体" pitchFamily="49" charset="-122"/>
                <a:ea typeface="黑体" pitchFamily="49" charset="-122"/>
              </a:rPr>
              <a:t>/</a:t>
            </a:r>
            <a:r>
              <a:rPr lang="zh-CN" sz="2400" u="none">
                <a:solidFill>
                  <a:schemeClr val="bg1"/>
                </a:solidFill>
                <a:effectLst>
                  <a:outerShdw blurRad="38100" dist="38100" dir="2700000" algn="tl">
                    <a:srgbClr val="C0C0C0"/>
                  </a:outerShdw>
                </a:effectLst>
                <a:latin typeface="黑体" pitchFamily="49" charset="-122"/>
                <a:ea typeface="黑体" pitchFamily="49" charset="-122"/>
              </a:rPr>
              <a:t>服务</a:t>
            </a:r>
          </a:p>
        </p:txBody>
      </p:sp>
      <p:sp>
        <p:nvSpPr>
          <p:cNvPr id="8206" name="AutoShape 14"/>
          <p:cNvSpPr>
            <a:spLocks noChangeArrowheads="1"/>
          </p:cNvSpPr>
          <p:nvPr/>
        </p:nvSpPr>
        <p:spPr bwMode="auto">
          <a:xfrm>
            <a:off x="3725863" y="3276600"/>
            <a:ext cx="1752600" cy="838200"/>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Text Box 15"/>
          <p:cNvSpPr txBox="1">
            <a:spLocks noChangeArrowheads="1"/>
          </p:cNvSpPr>
          <p:nvPr/>
        </p:nvSpPr>
        <p:spPr bwMode="auto">
          <a:xfrm>
            <a:off x="3663950" y="3429000"/>
            <a:ext cx="1814513"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sz="2400" u="none">
                <a:solidFill>
                  <a:schemeClr val="bg1"/>
                </a:solidFill>
                <a:effectLst>
                  <a:outerShdw blurRad="38100" dist="38100" dir="2700000" algn="tl">
                    <a:srgbClr val="C0C0C0"/>
                  </a:outerShdw>
                </a:effectLst>
                <a:latin typeface="黑体" pitchFamily="49" charset="-122"/>
                <a:ea typeface="黑体" pitchFamily="49" charset="-122"/>
              </a:rPr>
              <a:t>产品</a:t>
            </a:r>
            <a:r>
              <a:rPr lang="zh-CN" altLang="zh-CN" sz="2400" u="none">
                <a:solidFill>
                  <a:schemeClr val="bg1"/>
                </a:solidFill>
                <a:effectLst>
                  <a:outerShdw blurRad="38100" dist="38100" dir="2700000" algn="tl">
                    <a:srgbClr val="C0C0C0"/>
                  </a:outerShdw>
                </a:effectLst>
                <a:latin typeface="黑体" pitchFamily="49" charset="-122"/>
                <a:ea typeface="黑体" pitchFamily="49" charset="-122"/>
              </a:rPr>
              <a:t>/</a:t>
            </a:r>
            <a:r>
              <a:rPr lang="zh-CN" sz="2400" u="none">
                <a:solidFill>
                  <a:schemeClr val="bg1"/>
                </a:solidFill>
                <a:effectLst>
                  <a:outerShdw blurRad="38100" dist="38100" dir="2700000" algn="tl">
                    <a:srgbClr val="C0C0C0"/>
                  </a:outerShdw>
                </a:effectLst>
                <a:latin typeface="黑体" pitchFamily="49" charset="-122"/>
                <a:ea typeface="黑体" pitchFamily="49" charset="-122"/>
              </a:rPr>
              <a:t>服务</a:t>
            </a:r>
          </a:p>
        </p:txBody>
      </p:sp>
      <p:sp>
        <p:nvSpPr>
          <p:cNvPr id="8208" name="Text Box 16"/>
          <p:cNvSpPr txBox="1">
            <a:spLocks noChangeArrowheads="1"/>
          </p:cNvSpPr>
          <p:nvPr/>
        </p:nvSpPr>
        <p:spPr bwMode="auto">
          <a:xfrm>
            <a:off x="447675" y="307975"/>
            <a:ext cx="3260725" cy="815975"/>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p>
            <a:r>
              <a:rPr lang="zh-CN" sz="2400" u="none">
                <a:latin typeface="Arial" pitchFamily="34" charset="0"/>
              </a:rPr>
              <a:t>序：营销的本质</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zh-CN">
                <a:latin typeface="Arial" pitchFamily="34" charset="0"/>
              </a:rPr>
              <a:t>Case Study</a:t>
            </a:r>
          </a:p>
        </p:txBody>
      </p:sp>
      <p:sp>
        <p:nvSpPr>
          <p:cNvPr id="46083" name="Rectangle 3"/>
          <p:cNvSpPr>
            <a:spLocks noChangeArrowheads="1"/>
          </p:cNvSpPr>
          <p:nvPr/>
        </p:nvSpPr>
        <p:spPr bwMode="auto">
          <a:xfrm>
            <a:off x="396875" y="5445125"/>
            <a:ext cx="8280400"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357188" lvl="1" indent="176213">
              <a:lnSpc>
                <a:spcPct val="110000"/>
              </a:lnSpc>
              <a:buSzPct val="50000"/>
              <a:buFont typeface="Wingdings" pitchFamily="2" charset="2"/>
              <a:buChar char="n"/>
            </a:pPr>
            <a:r>
              <a:rPr lang="zh-CN" altLang="zh-CN" u="none">
                <a:solidFill>
                  <a:schemeClr val="tx1"/>
                </a:solidFill>
              </a:rPr>
              <a:t>QQGame</a:t>
            </a:r>
            <a:r>
              <a:rPr lang="zh-CN" u="none">
                <a:solidFill>
                  <a:schemeClr val="tx1"/>
                </a:solidFill>
              </a:rPr>
              <a:t>用户的情感诉求</a:t>
            </a:r>
            <a:r>
              <a:rPr lang="zh-CN" altLang="zh-CN" u="none">
                <a:solidFill>
                  <a:schemeClr val="tx1"/>
                </a:solidFill>
              </a:rPr>
              <a:t>:</a:t>
            </a:r>
            <a:r>
              <a:rPr lang="zh-CN" u="none">
                <a:solidFill>
                  <a:schemeClr val="tx1"/>
                </a:solidFill>
              </a:rPr>
              <a:t>自由自在、自我放纵、乐趣与兴奋、拥有智慧和知识、尊重。</a:t>
            </a:r>
          </a:p>
          <a:p>
            <a:pPr marL="357188" lvl="1" indent="176213">
              <a:lnSpc>
                <a:spcPct val="110000"/>
              </a:lnSpc>
              <a:buFontTx/>
              <a:buChar char="•"/>
            </a:pPr>
            <a:r>
              <a:rPr lang="zh-CN" u="none">
                <a:solidFill>
                  <a:schemeClr val="tx1"/>
                </a:solidFill>
              </a:rPr>
              <a:t>联众用户的情感诉求：爱和被爱、乐趣和兴趣、和谐。</a:t>
            </a:r>
          </a:p>
          <a:p>
            <a:pPr marL="357188" lvl="1" indent="176213">
              <a:lnSpc>
                <a:spcPct val="110000"/>
              </a:lnSpc>
              <a:buFontTx/>
              <a:buChar char="•"/>
            </a:pPr>
            <a:r>
              <a:rPr lang="zh-CN" u="none">
                <a:solidFill>
                  <a:schemeClr val="tx1"/>
                </a:solidFill>
              </a:rPr>
              <a:t>中游用户的情感诉求：吸引力、掌握和驾驭、自我感觉良好、安全。</a:t>
            </a:r>
          </a:p>
          <a:p>
            <a:pPr marL="357188" lvl="1" indent="176213">
              <a:lnSpc>
                <a:spcPct val="110000"/>
              </a:lnSpc>
              <a:buFontTx/>
              <a:buChar char="•"/>
            </a:pPr>
            <a:r>
              <a:rPr lang="zh-CN" u="none">
                <a:solidFill>
                  <a:schemeClr val="tx1"/>
                </a:solidFill>
              </a:rPr>
              <a:t>新浪游戏用户的情感诉求：表现自我、自由自在、拥有智慧和知识。</a:t>
            </a:r>
          </a:p>
        </p:txBody>
      </p:sp>
      <p:sp>
        <p:nvSpPr>
          <p:cNvPr id="46084" name="Oval 4"/>
          <p:cNvSpPr>
            <a:spLocks noChangeArrowheads="1"/>
          </p:cNvSpPr>
          <p:nvPr/>
        </p:nvSpPr>
        <p:spPr bwMode="auto">
          <a:xfrm>
            <a:off x="4630738" y="1997075"/>
            <a:ext cx="1584325" cy="504825"/>
          </a:xfrm>
          <a:prstGeom prst="ellipse">
            <a:avLst/>
          </a:prstGeom>
          <a:solidFill>
            <a:srgbClr val="FF0000">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85" name="Oval 5"/>
          <p:cNvSpPr>
            <a:spLocks noChangeArrowheads="1"/>
          </p:cNvSpPr>
          <p:nvPr/>
        </p:nvSpPr>
        <p:spPr bwMode="auto">
          <a:xfrm rot="20712171">
            <a:off x="4092575" y="2165350"/>
            <a:ext cx="1152525" cy="576263"/>
          </a:xfrm>
          <a:prstGeom prst="ellipse">
            <a:avLst/>
          </a:prstGeom>
          <a:solidFill>
            <a:srgbClr val="FF99CC">
              <a:alpha val="7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86" name="Oval 6"/>
          <p:cNvSpPr>
            <a:spLocks noChangeArrowheads="1"/>
          </p:cNvSpPr>
          <p:nvPr/>
        </p:nvSpPr>
        <p:spPr bwMode="auto">
          <a:xfrm rot="1692622">
            <a:off x="3082925" y="1446213"/>
            <a:ext cx="1439863" cy="792162"/>
          </a:xfrm>
          <a:prstGeom prst="ellipse">
            <a:avLst/>
          </a:prstGeom>
          <a:solidFill>
            <a:srgbClr val="99CC00">
              <a:alpha val="7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1800" b="0" u="none">
              <a:solidFill>
                <a:schemeClr val="tx1"/>
              </a:solidFill>
            </a:endParaRPr>
          </a:p>
        </p:txBody>
      </p:sp>
      <p:sp>
        <p:nvSpPr>
          <p:cNvPr id="46087" name="Oval 7"/>
          <p:cNvSpPr>
            <a:spLocks noChangeArrowheads="1"/>
          </p:cNvSpPr>
          <p:nvPr/>
        </p:nvSpPr>
        <p:spPr bwMode="auto">
          <a:xfrm rot="20649412">
            <a:off x="3000375" y="2527300"/>
            <a:ext cx="1079500" cy="647700"/>
          </a:xfrm>
          <a:prstGeom prst="ellipse">
            <a:avLst/>
          </a:prstGeom>
          <a:solidFill>
            <a:srgbClr val="99CCFF">
              <a:alpha val="7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088" name="Object 8"/>
          <p:cNvGraphicFramePr>
            <a:graphicFrameLocks noChangeAspect="1"/>
          </p:cNvGraphicFramePr>
          <p:nvPr/>
        </p:nvGraphicFramePr>
        <p:xfrm>
          <a:off x="1331913" y="941388"/>
          <a:ext cx="5867400" cy="4648200"/>
        </p:xfrm>
        <a:graphic>
          <a:graphicData uri="http://schemas.openxmlformats.org/presentationml/2006/ole">
            <mc:AlternateContent xmlns:mc="http://schemas.openxmlformats.org/markup-compatibility/2006">
              <mc:Choice xmlns:v="urn:schemas-microsoft-com:vml" Requires="v">
                <p:oleObj spid="_x0000_s46099" r:id="rId3" imgW="6930000" imgH="5490000" progId="Excel.Chart.8">
                  <p:embed/>
                </p:oleObj>
              </mc:Choice>
              <mc:Fallback>
                <p:oleObj r:id="rId3" imgW="6930000" imgH="5490000" progId="Excel.Char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41388"/>
                        <a:ext cx="5867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Line 9"/>
          <p:cNvSpPr>
            <a:spLocks noChangeShapeType="1"/>
          </p:cNvSpPr>
          <p:nvPr/>
        </p:nvSpPr>
        <p:spPr bwMode="auto">
          <a:xfrm flipH="1">
            <a:off x="3275013" y="2276475"/>
            <a:ext cx="1081087" cy="2808288"/>
          </a:xfrm>
          <a:prstGeom prst="line">
            <a:avLst/>
          </a:prstGeom>
          <a:noFill/>
          <a:ln w="19050" cmpd="sng">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0" name="Line 10"/>
          <p:cNvSpPr>
            <a:spLocks noChangeShapeType="1"/>
          </p:cNvSpPr>
          <p:nvPr/>
        </p:nvSpPr>
        <p:spPr bwMode="auto">
          <a:xfrm flipH="1">
            <a:off x="1835150" y="2309813"/>
            <a:ext cx="2520950" cy="2232025"/>
          </a:xfrm>
          <a:prstGeom prst="line">
            <a:avLst/>
          </a:prstGeom>
          <a:noFill/>
          <a:ln w="1905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1" name="Line 11"/>
          <p:cNvSpPr>
            <a:spLocks noChangeShapeType="1"/>
          </p:cNvSpPr>
          <p:nvPr/>
        </p:nvSpPr>
        <p:spPr bwMode="auto">
          <a:xfrm flipV="1">
            <a:off x="4356100" y="2166938"/>
            <a:ext cx="2592388" cy="142875"/>
          </a:xfrm>
          <a:prstGeom prst="line">
            <a:avLst/>
          </a:prstGeom>
          <a:noFill/>
          <a:ln w="1905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2" name="Line 12"/>
          <p:cNvSpPr>
            <a:spLocks noChangeShapeType="1"/>
          </p:cNvSpPr>
          <p:nvPr/>
        </p:nvSpPr>
        <p:spPr bwMode="auto">
          <a:xfrm flipH="1" flipV="1">
            <a:off x="3203575" y="1230313"/>
            <a:ext cx="1152525" cy="1079500"/>
          </a:xfrm>
          <a:prstGeom prst="line">
            <a:avLst/>
          </a:prstGeom>
          <a:noFill/>
          <a:ln w="1905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3" name="Rectangle 13"/>
          <p:cNvSpPr>
            <a:spLocks noChangeArrowheads="1"/>
          </p:cNvSpPr>
          <p:nvPr/>
        </p:nvSpPr>
        <p:spPr bwMode="auto">
          <a:xfrm>
            <a:off x="7092950" y="4556125"/>
            <a:ext cx="144463" cy="1444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4" name="AutoShape 14"/>
          <p:cNvSpPr>
            <a:spLocks noChangeArrowheads="1"/>
          </p:cNvSpPr>
          <p:nvPr/>
        </p:nvSpPr>
        <p:spPr bwMode="auto">
          <a:xfrm>
            <a:off x="7072313" y="4878388"/>
            <a:ext cx="215900" cy="215900"/>
          </a:xfrm>
          <a:prstGeom prst="diamond">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5" name="Text Box 15"/>
          <p:cNvSpPr txBox="1">
            <a:spLocks noChangeArrowheads="1"/>
          </p:cNvSpPr>
          <p:nvPr/>
        </p:nvSpPr>
        <p:spPr bwMode="auto">
          <a:xfrm>
            <a:off x="7308850" y="4470400"/>
            <a:ext cx="647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400" b="0" u="none">
                <a:solidFill>
                  <a:schemeClr val="tx1"/>
                </a:solidFill>
              </a:rPr>
              <a:t>品牌</a:t>
            </a:r>
          </a:p>
        </p:txBody>
      </p:sp>
      <p:sp>
        <p:nvSpPr>
          <p:cNvPr id="46096" name="Text Box 16"/>
          <p:cNvSpPr txBox="1">
            <a:spLocks noChangeArrowheads="1"/>
          </p:cNvSpPr>
          <p:nvPr/>
        </p:nvSpPr>
        <p:spPr bwMode="auto">
          <a:xfrm>
            <a:off x="7308850" y="4827588"/>
            <a:ext cx="1008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400" b="0" u="none">
                <a:solidFill>
                  <a:schemeClr val="tx1"/>
                </a:solidFill>
              </a:rPr>
              <a:t>情感诉求</a:t>
            </a:r>
          </a:p>
        </p:txBody>
      </p:sp>
      <p:sp>
        <p:nvSpPr>
          <p:cNvPr id="46097" name="Rectangle 17"/>
          <p:cNvSpPr>
            <a:spLocks noChangeArrowheads="1"/>
          </p:cNvSpPr>
          <p:nvPr/>
        </p:nvSpPr>
        <p:spPr bwMode="auto">
          <a:xfrm>
            <a:off x="6950075" y="3565525"/>
            <a:ext cx="1655763" cy="6477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177800" indent="-177800"/>
            <a:r>
              <a:rPr lang="zh-CN" altLang="zh-CN" sz="1200" b="0" u="none">
                <a:solidFill>
                  <a:schemeClr val="accent2"/>
                </a:solidFill>
              </a:rPr>
              <a:t>*</a:t>
            </a:r>
            <a:r>
              <a:rPr lang="zh-CN" sz="1200" b="0" u="none">
                <a:solidFill>
                  <a:schemeClr val="accent2"/>
                </a:solidFill>
              </a:rPr>
              <a:t>：其他游戏品牌由于样本量低于</a:t>
            </a:r>
            <a:r>
              <a:rPr lang="zh-CN" altLang="zh-CN" sz="1200" b="0" u="none">
                <a:solidFill>
                  <a:schemeClr val="accent2"/>
                </a:solidFill>
              </a:rPr>
              <a:t>30</a:t>
            </a:r>
            <a:r>
              <a:rPr lang="zh-CN" sz="1200" b="0" u="none">
                <a:solidFill>
                  <a:schemeClr val="accent2"/>
                </a:solidFill>
              </a:rPr>
              <a:t>，无法进行数据分析。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6499225" y="2459038"/>
            <a:ext cx="2232025" cy="1262062"/>
            <a:chOff x="0" y="0"/>
            <a:chExt cx="1406" cy="795"/>
          </a:xfrm>
        </p:grpSpPr>
        <p:sp>
          <p:nvSpPr>
            <p:cNvPr id="47107" name="Oval 3"/>
            <p:cNvSpPr>
              <a:spLocks noChangeArrowheads="1"/>
            </p:cNvSpPr>
            <p:nvPr/>
          </p:nvSpPr>
          <p:spPr bwMode="auto">
            <a:xfrm>
              <a:off x="136" y="25"/>
              <a:ext cx="1149" cy="238"/>
            </a:xfrm>
            <a:prstGeom prst="ellipse">
              <a:avLst/>
            </a:prstGeom>
            <a:solidFill>
              <a:srgbClr val="FF00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8" name="Rectangle 4"/>
            <p:cNvSpPr>
              <a:spLocks noChangeArrowheads="1"/>
            </p:cNvSpPr>
            <p:nvPr/>
          </p:nvSpPr>
          <p:spPr bwMode="auto">
            <a:xfrm>
              <a:off x="0" y="0"/>
              <a:ext cx="1406" cy="795"/>
            </a:xfrm>
            <a:prstGeom prst="rect">
              <a:avLst/>
            </a:prstGeom>
            <a:noFill/>
            <a:ln w="4127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rgbClr val="FF0000"/>
                </a:buClr>
              </a:pPr>
              <a:r>
                <a:rPr lang="en-GB" sz="2000">
                  <a:solidFill>
                    <a:schemeClr val="bg1"/>
                  </a:solidFill>
                  <a:latin typeface="Arial" pitchFamily="34" charset="0"/>
                </a:rPr>
                <a:t>Multi-Me</a:t>
              </a:r>
            </a:p>
            <a:p>
              <a:pPr algn="ctr">
                <a:buClr>
                  <a:srgbClr val="FF0000"/>
                </a:buClr>
              </a:pPr>
              <a:r>
                <a:rPr lang="en-GB" sz="1800" u="none">
                  <a:solidFill>
                    <a:srgbClr val="FF0000"/>
                  </a:solidFill>
                  <a:latin typeface="Arial" pitchFamily="34" charset="0"/>
                </a:rPr>
                <a:t>Occasion </a:t>
              </a:r>
            </a:p>
            <a:p>
              <a:pPr algn="ctr">
                <a:buClr>
                  <a:srgbClr val="FF0000"/>
                </a:buClr>
              </a:pPr>
              <a:r>
                <a:rPr lang="en-GB" sz="1800" u="none">
                  <a:solidFill>
                    <a:srgbClr val="FF0000"/>
                  </a:solidFill>
                  <a:latin typeface="Arial" pitchFamily="34" charset="0"/>
                </a:rPr>
                <a:t>Based Needs Segmentation</a:t>
              </a:r>
            </a:p>
          </p:txBody>
        </p:sp>
      </p:grpSp>
      <p:sp>
        <p:nvSpPr>
          <p:cNvPr id="47109" name="Rectangle 5"/>
          <p:cNvSpPr>
            <a:spLocks noChangeArrowheads="1"/>
          </p:cNvSpPr>
          <p:nvPr/>
        </p:nvSpPr>
        <p:spPr bwMode="auto">
          <a:xfrm>
            <a:off x="2971800" y="1676400"/>
            <a:ext cx="27527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71475" indent="-371475" defTabSz="762000" eaLnBrk="0" hangingPunct="0">
              <a:spcBef>
                <a:spcPct val="20000"/>
              </a:spcBef>
              <a:buFontTx/>
              <a:buChar char="•"/>
            </a:pPr>
            <a:r>
              <a:rPr lang="en-US" sz="1800" b="0" u="none">
                <a:solidFill>
                  <a:schemeClr val="tx1"/>
                </a:solidFill>
                <a:latin typeface="Times New Roman" pitchFamily="18" charset="0"/>
              </a:rPr>
              <a:t>Age, gender, SEG</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Lifestage</a:t>
            </a:r>
          </a:p>
        </p:txBody>
      </p:sp>
      <p:sp>
        <p:nvSpPr>
          <p:cNvPr id="47110" name="Rectangle 6"/>
          <p:cNvSpPr>
            <a:spLocks noChangeArrowheads="1"/>
          </p:cNvSpPr>
          <p:nvPr/>
        </p:nvSpPr>
        <p:spPr bwMode="auto">
          <a:xfrm>
            <a:off x="3114675" y="1244600"/>
            <a:ext cx="2374900" cy="414338"/>
          </a:xfrm>
          <a:prstGeom prst="rect">
            <a:avLst/>
          </a:prstGeom>
          <a:noFill/>
          <a:ln w="50800"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lang="en-US" sz="1800" u="none">
                <a:solidFill>
                  <a:schemeClr val="tx1"/>
                </a:solidFill>
                <a:latin typeface="Arial" pitchFamily="34" charset="0"/>
              </a:rPr>
              <a:t>DEMOGRAPHICS</a:t>
            </a:r>
            <a:endParaRPr lang="en-US" sz="1800" u="none">
              <a:solidFill>
                <a:schemeClr val="tx1"/>
              </a:solidFill>
              <a:latin typeface="Times New Roman" pitchFamily="18" charset="0"/>
            </a:endParaRPr>
          </a:p>
        </p:txBody>
      </p:sp>
      <p:sp>
        <p:nvSpPr>
          <p:cNvPr id="47111" name="Rectangle 7"/>
          <p:cNvSpPr>
            <a:spLocks noGrp="1" noChangeArrowheads="1"/>
          </p:cNvSpPr>
          <p:nvPr>
            <p:ph type="title"/>
          </p:nvPr>
        </p:nvSpPr>
        <p:spPr>
          <a:xfrm>
            <a:off x="323850" y="214313"/>
            <a:ext cx="8210550" cy="838200"/>
          </a:xfrm>
        </p:spPr>
        <p:txBody>
          <a:bodyPr/>
          <a:lstStyle/>
          <a:p>
            <a:r>
              <a:rPr lang="zh-CN">
                <a:latin typeface="Arial" pitchFamily="34" charset="0"/>
              </a:rPr>
              <a:t>Consum</a:t>
            </a:r>
            <a:r>
              <a:rPr lang="zh-CN">
                <a:latin typeface="Arial" pitchFamily="34" charset="0"/>
                <a:cs typeface="Arial" pitchFamily="34" charset="0"/>
              </a:rPr>
              <a:t>er</a:t>
            </a:r>
            <a:r>
              <a:rPr lang="zh-CN" altLang="zh-CN">
                <a:latin typeface="Arial" pitchFamily="34" charset="0"/>
                <a:cs typeface="Arial" pitchFamily="34" charset="0"/>
              </a:rPr>
              <a:t> Insight(2)</a:t>
            </a:r>
            <a:r>
              <a:rPr lang="zh-CN">
                <a:latin typeface="Arial" pitchFamily="34" charset="0"/>
                <a:cs typeface="Arial" pitchFamily="34" charset="0"/>
              </a:rPr>
              <a:t>：</a:t>
            </a:r>
            <a:r>
              <a:rPr lang="zh-CN" altLang="zh-CN">
                <a:latin typeface="Arial" pitchFamily="34" charset="0"/>
                <a:cs typeface="Arial" pitchFamily="34" charset="0"/>
              </a:rPr>
              <a:t>Segmentation </a:t>
            </a:r>
            <a:endParaRPr lang="zh-CN">
              <a:latin typeface="Arial" pitchFamily="34" charset="0"/>
              <a:cs typeface="Arial" pitchFamily="34" charset="0"/>
            </a:endParaRPr>
          </a:p>
        </p:txBody>
      </p:sp>
      <p:grpSp>
        <p:nvGrpSpPr>
          <p:cNvPr id="47112" name="Group 8"/>
          <p:cNvGrpSpPr>
            <a:grpSpLocks noChangeAspect="1"/>
          </p:cNvGrpSpPr>
          <p:nvPr/>
        </p:nvGrpSpPr>
        <p:grpSpPr bwMode="auto">
          <a:xfrm>
            <a:off x="6156325" y="3867150"/>
            <a:ext cx="2952750" cy="1873250"/>
            <a:chOff x="0" y="0"/>
            <a:chExt cx="5175" cy="3263"/>
          </a:xfrm>
        </p:grpSpPr>
        <p:pic>
          <p:nvPicPr>
            <p:cNvPr id="4711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03" cy="15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2" y="1685"/>
              <a:ext cx="1021" cy="15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6" y="0"/>
              <a:ext cx="1000" cy="15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4" y="1685"/>
              <a:ext cx="1048" cy="15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7"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685"/>
              <a:ext cx="1004" cy="15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4" y="1685"/>
              <a:ext cx="1021" cy="15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9"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1" y="0"/>
              <a:ext cx="1046" cy="15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20"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54" y="0"/>
              <a:ext cx="1021" cy="15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7121" name="Rectangle 17"/>
          <p:cNvSpPr>
            <a:spLocks noChangeArrowheads="1"/>
          </p:cNvSpPr>
          <p:nvPr/>
        </p:nvSpPr>
        <p:spPr bwMode="auto">
          <a:xfrm>
            <a:off x="104775" y="2662238"/>
            <a:ext cx="2219325" cy="412750"/>
          </a:xfrm>
          <a:prstGeom prst="rect">
            <a:avLst/>
          </a:prstGeom>
          <a:noFill/>
          <a:ln w="50800"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spcBef>
                <a:spcPct val="50000"/>
              </a:spcBef>
            </a:pPr>
            <a:r>
              <a:rPr lang="en-US" sz="1800" u="none">
                <a:solidFill>
                  <a:schemeClr val="tx1"/>
                </a:solidFill>
                <a:latin typeface="Times New Roman" pitchFamily="18" charset="0"/>
              </a:rPr>
              <a:t>BEHAVIOUR</a:t>
            </a:r>
          </a:p>
        </p:txBody>
      </p:sp>
      <p:sp>
        <p:nvSpPr>
          <p:cNvPr id="47122" name="Rectangle 18"/>
          <p:cNvSpPr>
            <a:spLocks noChangeArrowheads="1"/>
          </p:cNvSpPr>
          <p:nvPr/>
        </p:nvSpPr>
        <p:spPr bwMode="auto">
          <a:xfrm>
            <a:off x="3114675" y="2674938"/>
            <a:ext cx="2301875" cy="412750"/>
          </a:xfrm>
          <a:prstGeom prst="rect">
            <a:avLst/>
          </a:prstGeom>
          <a:noFill/>
          <a:ln w="5080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spcBef>
                <a:spcPct val="50000"/>
              </a:spcBef>
            </a:pPr>
            <a:r>
              <a:rPr lang="en-US" sz="1800" u="none">
                <a:solidFill>
                  <a:srgbClr val="FF0000"/>
                </a:solidFill>
                <a:latin typeface="Times New Roman" pitchFamily="18" charset="0"/>
              </a:rPr>
              <a:t>NEEDS</a:t>
            </a:r>
          </a:p>
        </p:txBody>
      </p:sp>
      <p:sp>
        <p:nvSpPr>
          <p:cNvPr id="47123" name="Rectangle 19"/>
          <p:cNvSpPr>
            <a:spLocks noChangeArrowheads="1"/>
          </p:cNvSpPr>
          <p:nvPr/>
        </p:nvSpPr>
        <p:spPr bwMode="auto">
          <a:xfrm>
            <a:off x="3200400" y="4573588"/>
            <a:ext cx="2219325" cy="412750"/>
          </a:xfrm>
          <a:prstGeom prst="rect">
            <a:avLst/>
          </a:prstGeom>
          <a:noFill/>
          <a:ln w="50800"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spcBef>
                <a:spcPct val="50000"/>
              </a:spcBef>
            </a:pPr>
            <a:r>
              <a:rPr lang="en-US" sz="1800" u="none">
                <a:solidFill>
                  <a:schemeClr val="tx1"/>
                </a:solidFill>
                <a:latin typeface="Times New Roman" pitchFamily="18" charset="0"/>
              </a:rPr>
              <a:t>ATTITUDES</a:t>
            </a:r>
          </a:p>
        </p:txBody>
      </p:sp>
      <p:grpSp>
        <p:nvGrpSpPr>
          <p:cNvPr id="47124" name="Group 20"/>
          <p:cNvGrpSpPr>
            <a:grpSpLocks/>
          </p:cNvGrpSpPr>
          <p:nvPr/>
        </p:nvGrpSpPr>
        <p:grpSpPr bwMode="auto">
          <a:xfrm>
            <a:off x="1482725" y="1181100"/>
            <a:ext cx="1231900" cy="1062038"/>
            <a:chOff x="0" y="0"/>
            <a:chExt cx="776" cy="669"/>
          </a:xfrm>
        </p:grpSpPr>
        <p:grpSp>
          <p:nvGrpSpPr>
            <p:cNvPr id="47125" name="Group 21"/>
            <p:cNvGrpSpPr>
              <a:grpSpLocks/>
            </p:cNvGrpSpPr>
            <p:nvPr/>
          </p:nvGrpSpPr>
          <p:grpSpPr bwMode="auto">
            <a:xfrm>
              <a:off x="0" y="0"/>
              <a:ext cx="776" cy="669"/>
              <a:chOff x="0" y="0"/>
              <a:chExt cx="776" cy="669"/>
            </a:xfrm>
          </p:grpSpPr>
          <p:sp>
            <p:nvSpPr>
              <p:cNvPr id="47126" name="未知"/>
              <p:cNvSpPr>
                <a:spLocks/>
              </p:cNvSpPr>
              <p:nvPr/>
            </p:nvSpPr>
            <p:spPr bwMode="auto">
              <a:xfrm>
                <a:off x="204" y="499"/>
                <a:ext cx="56" cy="36"/>
              </a:xfrm>
              <a:custGeom>
                <a:avLst/>
                <a:gdLst>
                  <a:gd name="T0" fmla="*/ 55 w 56"/>
                  <a:gd name="T1" fmla="*/ 13 h 36"/>
                  <a:gd name="T2" fmla="*/ 51 w 56"/>
                  <a:gd name="T3" fmla="*/ 0 h 36"/>
                  <a:gd name="T4" fmla="*/ 0 w 56"/>
                  <a:gd name="T5" fmla="*/ 17 h 36"/>
                  <a:gd name="T6" fmla="*/ 4 w 56"/>
                  <a:gd name="T7" fmla="*/ 35 h 36"/>
                  <a:gd name="T8" fmla="*/ 55 w 56"/>
                  <a:gd name="T9" fmla="*/ 13 h 36"/>
                </a:gdLst>
                <a:ahLst/>
                <a:cxnLst>
                  <a:cxn ang="0">
                    <a:pos x="T0" y="T1"/>
                  </a:cxn>
                  <a:cxn ang="0">
                    <a:pos x="T2" y="T3"/>
                  </a:cxn>
                  <a:cxn ang="0">
                    <a:pos x="T4" y="T5"/>
                  </a:cxn>
                  <a:cxn ang="0">
                    <a:pos x="T6" y="T7"/>
                  </a:cxn>
                  <a:cxn ang="0">
                    <a:pos x="T8" y="T9"/>
                  </a:cxn>
                </a:cxnLst>
                <a:rect l="0" t="0" r="r" b="b"/>
                <a:pathLst>
                  <a:path w="56" h="36">
                    <a:moveTo>
                      <a:pt x="55" y="13"/>
                    </a:moveTo>
                    <a:lnTo>
                      <a:pt x="51" y="0"/>
                    </a:lnTo>
                    <a:lnTo>
                      <a:pt x="0" y="17"/>
                    </a:lnTo>
                    <a:lnTo>
                      <a:pt x="4" y="35"/>
                    </a:lnTo>
                    <a:lnTo>
                      <a:pt x="55" y="13"/>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7" name="未知"/>
              <p:cNvSpPr>
                <a:spLocks/>
              </p:cNvSpPr>
              <p:nvPr/>
            </p:nvSpPr>
            <p:spPr bwMode="auto">
              <a:xfrm>
                <a:off x="3" y="8"/>
                <a:ext cx="773" cy="661"/>
              </a:xfrm>
              <a:custGeom>
                <a:avLst/>
                <a:gdLst>
                  <a:gd name="T0" fmla="*/ 730 w 773"/>
                  <a:gd name="T1" fmla="*/ 11 h 661"/>
                  <a:gd name="T2" fmla="*/ 692 w 773"/>
                  <a:gd name="T3" fmla="*/ 27 h 661"/>
                  <a:gd name="T4" fmla="*/ 653 w 773"/>
                  <a:gd name="T5" fmla="*/ 44 h 661"/>
                  <a:gd name="T6" fmla="*/ 608 w 773"/>
                  <a:gd name="T7" fmla="*/ 68 h 661"/>
                  <a:gd name="T8" fmla="*/ 568 w 773"/>
                  <a:gd name="T9" fmla="*/ 91 h 661"/>
                  <a:gd name="T10" fmla="*/ 514 w 773"/>
                  <a:gd name="T11" fmla="*/ 123 h 661"/>
                  <a:gd name="T12" fmla="*/ 447 w 773"/>
                  <a:gd name="T13" fmla="*/ 170 h 661"/>
                  <a:gd name="T14" fmla="*/ 388 w 773"/>
                  <a:gd name="T15" fmla="*/ 211 h 661"/>
                  <a:gd name="T16" fmla="*/ 325 w 773"/>
                  <a:gd name="T17" fmla="*/ 261 h 661"/>
                  <a:gd name="T18" fmla="*/ 269 w 773"/>
                  <a:gd name="T19" fmla="*/ 306 h 661"/>
                  <a:gd name="T20" fmla="*/ 219 w 773"/>
                  <a:gd name="T21" fmla="*/ 351 h 661"/>
                  <a:gd name="T22" fmla="*/ 178 w 773"/>
                  <a:gd name="T23" fmla="*/ 395 h 661"/>
                  <a:gd name="T24" fmla="*/ 137 w 773"/>
                  <a:gd name="T25" fmla="*/ 439 h 661"/>
                  <a:gd name="T26" fmla="*/ 109 w 773"/>
                  <a:gd name="T27" fmla="*/ 480 h 661"/>
                  <a:gd name="T28" fmla="*/ 91 w 773"/>
                  <a:gd name="T29" fmla="*/ 515 h 661"/>
                  <a:gd name="T30" fmla="*/ 0 w 773"/>
                  <a:gd name="T31" fmla="*/ 549 h 661"/>
                  <a:gd name="T32" fmla="*/ 18 w 773"/>
                  <a:gd name="T33" fmla="*/ 560 h 661"/>
                  <a:gd name="T34" fmla="*/ 30 w 773"/>
                  <a:gd name="T35" fmla="*/ 575 h 661"/>
                  <a:gd name="T36" fmla="*/ 39 w 773"/>
                  <a:gd name="T37" fmla="*/ 592 h 661"/>
                  <a:gd name="T38" fmla="*/ 46 w 773"/>
                  <a:gd name="T39" fmla="*/ 610 h 661"/>
                  <a:gd name="T40" fmla="*/ 48 w 773"/>
                  <a:gd name="T41" fmla="*/ 639 h 661"/>
                  <a:gd name="T42" fmla="*/ 47 w 773"/>
                  <a:gd name="T43" fmla="*/ 660 h 661"/>
                  <a:gd name="T44" fmla="*/ 79 w 773"/>
                  <a:gd name="T45" fmla="*/ 629 h 661"/>
                  <a:gd name="T46" fmla="*/ 115 w 773"/>
                  <a:gd name="T47" fmla="*/ 596 h 661"/>
                  <a:gd name="T48" fmla="*/ 139 w 773"/>
                  <a:gd name="T49" fmla="*/ 577 h 661"/>
                  <a:gd name="T50" fmla="*/ 175 w 773"/>
                  <a:gd name="T51" fmla="*/ 552 h 661"/>
                  <a:gd name="T52" fmla="*/ 209 w 773"/>
                  <a:gd name="T53" fmla="*/ 529 h 661"/>
                  <a:gd name="T54" fmla="*/ 260 w 773"/>
                  <a:gd name="T55" fmla="*/ 501 h 661"/>
                  <a:gd name="T56" fmla="*/ 180 w 773"/>
                  <a:gd name="T57" fmla="*/ 497 h 661"/>
                  <a:gd name="T58" fmla="*/ 213 w 773"/>
                  <a:gd name="T59" fmla="*/ 449 h 661"/>
                  <a:gd name="T60" fmla="*/ 250 w 773"/>
                  <a:gd name="T61" fmla="*/ 404 h 661"/>
                  <a:gd name="T62" fmla="*/ 281 w 773"/>
                  <a:gd name="T63" fmla="*/ 363 h 661"/>
                  <a:gd name="T64" fmla="*/ 327 w 773"/>
                  <a:gd name="T65" fmla="*/ 316 h 661"/>
                  <a:gd name="T66" fmla="*/ 372 w 773"/>
                  <a:gd name="T67" fmla="*/ 274 h 661"/>
                  <a:gd name="T68" fmla="*/ 416 w 773"/>
                  <a:gd name="T69" fmla="*/ 234 h 661"/>
                  <a:gd name="T70" fmla="*/ 472 w 773"/>
                  <a:gd name="T71" fmla="*/ 190 h 661"/>
                  <a:gd name="T72" fmla="*/ 526 w 773"/>
                  <a:gd name="T73" fmla="*/ 148 h 661"/>
                  <a:gd name="T74" fmla="*/ 591 w 773"/>
                  <a:gd name="T75" fmla="*/ 99 h 661"/>
                  <a:gd name="T76" fmla="*/ 643 w 773"/>
                  <a:gd name="T77" fmla="*/ 66 h 661"/>
                  <a:gd name="T78" fmla="*/ 682 w 773"/>
                  <a:gd name="T79" fmla="*/ 43 h 661"/>
                  <a:gd name="T80" fmla="*/ 718 w 773"/>
                  <a:gd name="T81" fmla="*/ 25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3" h="661">
                    <a:moveTo>
                      <a:pt x="772" y="0"/>
                    </a:moveTo>
                    <a:lnTo>
                      <a:pt x="730" y="11"/>
                    </a:lnTo>
                    <a:lnTo>
                      <a:pt x="712" y="17"/>
                    </a:lnTo>
                    <a:lnTo>
                      <a:pt x="692" y="27"/>
                    </a:lnTo>
                    <a:lnTo>
                      <a:pt x="674" y="33"/>
                    </a:lnTo>
                    <a:lnTo>
                      <a:pt x="653" y="44"/>
                    </a:lnTo>
                    <a:lnTo>
                      <a:pt x="632" y="54"/>
                    </a:lnTo>
                    <a:lnTo>
                      <a:pt x="608" y="68"/>
                    </a:lnTo>
                    <a:lnTo>
                      <a:pt x="587" y="79"/>
                    </a:lnTo>
                    <a:lnTo>
                      <a:pt x="568" y="91"/>
                    </a:lnTo>
                    <a:lnTo>
                      <a:pt x="540" y="107"/>
                    </a:lnTo>
                    <a:lnTo>
                      <a:pt x="514" y="123"/>
                    </a:lnTo>
                    <a:lnTo>
                      <a:pt x="486" y="144"/>
                    </a:lnTo>
                    <a:lnTo>
                      <a:pt x="447" y="170"/>
                    </a:lnTo>
                    <a:lnTo>
                      <a:pt x="414" y="192"/>
                    </a:lnTo>
                    <a:lnTo>
                      <a:pt x="388" y="211"/>
                    </a:lnTo>
                    <a:lnTo>
                      <a:pt x="352" y="240"/>
                    </a:lnTo>
                    <a:lnTo>
                      <a:pt x="325" y="261"/>
                    </a:lnTo>
                    <a:lnTo>
                      <a:pt x="296" y="284"/>
                    </a:lnTo>
                    <a:lnTo>
                      <a:pt x="269" y="306"/>
                    </a:lnTo>
                    <a:lnTo>
                      <a:pt x="243" y="330"/>
                    </a:lnTo>
                    <a:lnTo>
                      <a:pt x="219" y="351"/>
                    </a:lnTo>
                    <a:lnTo>
                      <a:pt x="197" y="373"/>
                    </a:lnTo>
                    <a:lnTo>
                      <a:pt x="178" y="395"/>
                    </a:lnTo>
                    <a:lnTo>
                      <a:pt x="159" y="417"/>
                    </a:lnTo>
                    <a:lnTo>
                      <a:pt x="137" y="439"/>
                    </a:lnTo>
                    <a:lnTo>
                      <a:pt x="124" y="463"/>
                    </a:lnTo>
                    <a:lnTo>
                      <a:pt x="109" y="480"/>
                    </a:lnTo>
                    <a:lnTo>
                      <a:pt x="98" y="501"/>
                    </a:lnTo>
                    <a:lnTo>
                      <a:pt x="91" y="515"/>
                    </a:lnTo>
                    <a:lnTo>
                      <a:pt x="79" y="537"/>
                    </a:lnTo>
                    <a:lnTo>
                      <a:pt x="0" y="549"/>
                    </a:lnTo>
                    <a:lnTo>
                      <a:pt x="10" y="555"/>
                    </a:lnTo>
                    <a:lnTo>
                      <a:pt x="18" y="560"/>
                    </a:lnTo>
                    <a:lnTo>
                      <a:pt x="23" y="568"/>
                    </a:lnTo>
                    <a:lnTo>
                      <a:pt x="30" y="575"/>
                    </a:lnTo>
                    <a:lnTo>
                      <a:pt x="36" y="583"/>
                    </a:lnTo>
                    <a:lnTo>
                      <a:pt x="39" y="592"/>
                    </a:lnTo>
                    <a:lnTo>
                      <a:pt x="42" y="603"/>
                    </a:lnTo>
                    <a:lnTo>
                      <a:pt x="46" y="610"/>
                    </a:lnTo>
                    <a:lnTo>
                      <a:pt x="47" y="626"/>
                    </a:lnTo>
                    <a:lnTo>
                      <a:pt x="48" y="639"/>
                    </a:lnTo>
                    <a:lnTo>
                      <a:pt x="48" y="650"/>
                    </a:lnTo>
                    <a:lnTo>
                      <a:pt x="47" y="660"/>
                    </a:lnTo>
                    <a:lnTo>
                      <a:pt x="64" y="644"/>
                    </a:lnTo>
                    <a:lnTo>
                      <a:pt x="79" y="629"/>
                    </a:lnTo>
                    <a:lnTo>
                      <a:pt x="97" y="611"/>
                    </a:lnTo>
                    <a:lnTo>
                      <a:pt x="115" y="596"/>
                    </a:lnTo>
                    <a:lnTo>
                      <a:pt x="127" y="586"/>
                    </a:lnTo>
                    <a:lnTo>
                      <a:pt x="139" y="577"/>
                    </a:lnTo>
                    <a:lnTo>
                      <a:pt x="158" y="563"/>
                    </a:lnTo>
                    <a:lnTo>
                      <a:pt x="175" y="552"/>
                    </a:lnTo>
                    <a:lnTo>
                      <a:pt x="191" y="541"/>
                    </a:lnTo>
                    <a:lnTo>
                      <a:pt x="209" y="529"/>
                    </a:lnTo>
                    <a:lnTo>
                      <a:pt x="229" y="518"/>
                    </a:lnTo>
                    <a:lnTo>
                      <a:pt x="260" y="501"/>
                    </a:lnTo>
                    <a:lnTo>
                      <a:pt x="164" y="520"/>
                    </a:lnTo>
                    <a:lnTo>
                      <a:pt x="180" y="497"/>
                    </a:lnTo>
                    <a:lnTo>
                      <a:pt x="197" y="473"/>
                    </a:lnTo>
                    <a:lnTo>
                      <a:pt x="213" y="449"/>
                    </a:lnTo>
                    <a:lnTo>
                      <a:pt x="234" y="420"/>
                    </a:lnTo>
                    <a:lnTo>
                      <a:pt x="250" y="404"/>
                    </a:lnTo>
                    <a:lnTo>
                      <a:pt x="263" y="386"/>
                    </a:lnTo>
                    <a:lnTo>
                      <a:pt x="281" y="363"/>
                    </a:lnTo>
                    <a:lnTo>
                      <a:pt x="303" y="342"/>
                    </a:lnTo>
                    <a:lnTo>
                      <a:pt x="327" y="316"/>
                    </a:lnTo>
                    <a:lnTo>
                      <a:pt x="348" y="296"/>
                    </a:lnTo>
                    <a:lnTo>
                      <a:pt x="372" y="274"/>
                    </a:lnTo>
                    <a:lnTo>
                      <a:pt x="397" y="251"/>
                    </a:lnTo>
                    <a:lnTo>
                      <a:pt x="416" y="234"/>
                    </a:lnTo>
                    <a:lnTo>
                      <a:pt x="443" y="212"/>
                    </a:lnTo>
                    <a:lnTo>
                      <a:pt x="472" y="190"/>
                    </a:lnTo>
                    <a:lnTo>
                      <a:pt x="497" y="170"/>
                    </a:lnTo>
                    <a:lnTo>
                      <a:pt x="526" y="148"/>
                    </a:lnTo>
                    <a:lnTo>
                      <a:pt x="560" y="123"/>
                    </a:lnTo>
                    <a:lnTo>
                      <a:pt x="591" y="99"/>
                    </a:lnTo>
                    <a:lnTo>
                      <a:pt x="622" y="81"/>
                    </a:lnTo>
                    <a:lnTo>
                      <a:pt x="643" y="66"/>
                    </a:lnTo>
                    <a:lnTo>
                      <a:pt x="667" y="51"/>
                    </a:lnTo>
                    <a:lnTo>
                      <a:pt x="682" y="43"/>
                    </a:lnTo>
                    <a:lnTo>
                      <a:pt x="700" y="32"/>
                    </a:lnTo>
                    <a:lnTo>
                      <a:pt x="718" y="25"/>
                    </a:lnTo>
                    <a:lnTo>
                      <a:pt x="772" y="0"/>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8" name="未知"/>
              <p:cNvSpPr>
                <a:spLocks/>
              </p:cNvSpPr>
              <p:nvPr/>
            </p:nvSpPr>
            <p:spPr bwMode="auto">
              <a:xfrm>
                <a:off x="0" y="548"/>
                <a:ext cx="22" cy="17"/>
              </a:xfrm>
              <a:custGeom>
                <a:avLst/>
                <a:gdLst>
                  <a:gd name="T0" fmla="*/ 3 w 22"/>
                  <a:gd name="T1" fmla="*/ 9 h 17"/>
                  <a:gd name="T2" fmla="*/ 0 w 22"/>
                  <a:gd name="T3" fmla="*/ 0 h 17"/>
                  <a:gd name="T4" fmla="*/ 18 w 22"/>
                  <a:gd name="T5" fmla="*/ 4 h 17"/>
                  <a:gd name="T6" fmla="*/ 21 w 22"/>
                  <a:gd name="T7" fmla="*/ 16 h 17"/>
                  <a:gd name="T8" fmla="*/ 3 w 22"/>
                  <a:gd name="T9" fmla="*/ 9 h 17"/>
                </a:gdLst>
                <a:ahLst/>
                <a:cxnLst>
                  <a:cxn ang="0">
                    <a:pos x="T0" y="T1"/>
                  </a:cxn>
                  <a:cxn ang="0">
                    <a:pos x="T2" y="T3"/>
                  </a:cxn>
                  <a:cxn ang="0">
                    <a:pos x="T4" y="T5"/>
                  </a:cxn>
                  <a:cxn ang="0">
                    <a:pos x="T6" y="T7"/>
                  </a:cxn>
                  <a:cxn ang="0">
                    <a:pos x="T8" y="T9"/>
                  </a:cxn>
                </a:cxnLst>
                <a:rect l="0" t="0" r="r" b="b"/>
                <a:pathLst>
                  <a:path w="22" h="17">
                    <a:moveTo>
                      <a:pt x="3" y="9"/>
                    </a:moveTo>
                    <a:lnTo>
                      <a:pt x="0" y="0"/>
                    </a:lnTo>
                    <a:lnTo>
                      <a:pt x="18" y="4"/>
                    </a:lnTo>
                    <a:lnTo>
                      <a:pt x="21" y="16"/>
                    </a:lnTo>
                    <a:lnTo>
                      <a:pt x="3" y="9"/>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9" name="未知"/>
              <p:cNvSpPr>
                <a:spLocks/>
              </p:cNvSpPr>
              <p:nvPr/>
            </p:nvSpPr>
            <p:spPr bwMode="auto">
              <a:xfrm>
                <a:off x="46" y="606"/>
                <a:ext cx="34" cy="63"/>
              </a:xfrm>
              <a:custGeom>
                <a:avLst/>
                <a:gdLst>
                  <a:gd name="T0" fmla="*/ 4 w 34"/>
                  <a:gd name="T1" fmla="*/ 62 h 63"/>
                  <a:gd name="T2" fmla="*/ 0 w 34"/>
                  <a:gd name="T3" fmla="*/ 48 h 63"/>
                  <a:gd name="T4" fmla="*/ 24 w 34"/>
                  <a:gd name="T5" fmla="*/ 0 h 63"/>
                  <a:gd name="T6" fmla="*/ 33 w 34"/>
                  <a:gd name="T7" fmla="*/ 27 h 63"/>
                  <a:gd name="T8" fmla="*/ 4 w 34"/>
                  <a:gd name="T9" fmla="*/ 62 h 63"/>
                </a:gdLst>
                <a:ahLst/>
                <a:cxnLst>
                  <a:cxn ang="0">
                    <a:pos x="T0" y="T1"/>
                  </a:cxn>
                  <a:cxn ang="0">
                    <a:pos x="T2" y="T3"/>
                  </a:cxn>
                  <a:cxn ang="0">
                    <a:pos x="T4" y="T5"/>
                  </a:cxn>
                  <a:cxn ang="0">
                    <a:pos x="T6" y="T7"/>
                  </a:cxn>
                  <a:cxn ang="0">
                    <a:pos x="T8" y="T9"/>
                  </a:cxn>
                </a:cxnLst>
                <a:rect l="0" t="0" r="r" b="b"/>
                <a:pathLst>
                  <a:path w="34" h="63">
                    <a:moveTo>
                      <a:pt x="4" y="62"/>
                    </a:moveTo>
                    <a:lnTo>
                      <a:pt x="0" y="48"/>
                    </a:lnTo>
                    <a:lnTo>
                      <a:pt x="24" y="0"/>
                    </a:lnTo>
                    <a:lnTo>
                      <a:pt x="33" y="27"/>
                    </a:lnTo>
                    <a:lnTo>
                      <a:pt x="4" y="62"/>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0" name="未知"/>
              <p:cNvSpPr>
                <a:spLocks/>
              </p:cNvSpPr>
              <p:nvPr/>
            </p:nvSpPr>
            <p:spPr bwMode="auto">
              <a:xfrm>
                <a:off x="679" y="0"/>
                <a:ext cx="97" cy="50"/>
              </a:xfrm>
              <a:custGeom>
                <a:avLst/>
                <a:gdLst>
                  <a:gd name="T0" fmla="*/ 96 w 97"/>
                  <a:gd name="T1" fmla="*/ 7 h 50"/>
                  <a:gd name="T2" fmla="*/ 94 w 97"/>
                  <a:gd name="T3" fmla="*/ 0 h 50"/>
                  <a:gd name="T4" fmla="*/ 0 w 97"/>
                  <a:gd name="T5" fmla="*/ 38 h 50"/>
                  <a:gd name="T6" fmla="*/ 3 w 97"/>
                  <a:gd name="T7" fmla="*/ 49 h 50"/>
                  <a:gd name="T8" fmla="*/ 96 w 97"/>
                  <a:gd name="T9" fmla="*/ 7 h 50"/>
                </a:gdLst>
                <a:ahLst/>
                <a:cxnLst>
                  <a:cxn ang="0">
                    <a:pos x="T0" y="T1"/>
                  </a:cxn>
                  <a:cxn ang="0">
                    <a:pos x="T2" y="T3"/>
                  </a:cxn>
                  <a:cxn ang="0">
                    <a:pos x="T4" y="T5"/>
                  </a:cxn>
                  <a:cxn ang="0">
                    <a:pos x="T6" y="T7"/>
                  </a:cxn>
                  <a:cxn ang="0">
                    <a:pos x="T8" y="T9"/>
                  </a:cxn>
                </a:cxnLst>
                <a:rect l="0" t="0" r="r" b="b"/>
                <a:pathLst>
                  <a:path w="97" h="50">
                    <a:moveTo>
                      <a:pt x="96" y="7"/>
                    </a:moveTo>
                    <a:lnTo>
                      <a:pt x="94" y="0"/>
                    </a:lnTo>
                    <a:lnTo>
                      <a:pt x="0" y="38"/>
                    </a:lnTo>
                    <a:lnTo>
                      <a:pt x="3" y="49"/>
                    </a:lnTo>
                    <a:lnTo>
                      <a:pt x="96" y="7"/>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31" name="未知"/>
            <p:cNvSpPr>
              <a:spLocks/>
            </p:cNvSpPr>
            <p:nvPr/>
          </p:nvSpPr>
          <p:spPr bwMode="auto">
            <a:xfrm>
              <a:off x="0" y="1"/>
              <a:ext cx="774" cy="653"/>
            </a:xfrm>
            <a:custGeom>
              <a:avLst/>
              <a:gdLst>
                <a:gd name="T0" fmla="*/ 731 w 774"/>
                <a:gd name="T1" fmla="*/ 11 h 653"/>
                <a:gd name="T2" fmla="*/ 691 w 774"/>
                <a:gd name="T3" fmla="*/ 28 h 653"/>
                <a:gd name="T4" fmla="*/ 653 w 774"/>
                <a:gd name="T5" fmla="*/ 46 h 653"/>
                <a:gd name="T6" fmla="*/ 609 w 774"/>
                <a:gd name="T7" fmla="*/ 68 h 653"/>
                <a:gd name="T8" fmla="*/ 568 w 774"/>
                <a:gd name="T9" fmla="*/ 91 h 653"/>
                <a:gd name="T10" fmla="*/ 516 w 774"/>
                <a:gd name="T11" fmla="*/ 126 h 653"/>
                <a:gd name="T12" fmla="*/ 448 w 774"/>
                <a:gd name="T13" fmla="*/ 172 h 653"/>
                <a:gd name="T14" fmla="*/ 390 w 774"/>
                <a:gd name="T15" fmla="*/ 212 h 653"/>
                <a:gd name="T16" fmla="*/ 325 w 774"/>
                <a:gd name="T17" fmla="*/ 261 h 653"/>
                <a:gd name="T18" fmla="*/ 270 w 774"/>
                <a:gd name="T19" fmla="*/ 306 h 653"/>
                <a:gd name="T20" fmla="*/ 220 w 774"/>
                <a:gd name="T21" fmla="*/ 350 h 653"/>
                <a:gd name="T22" fmla="*/ 177 w 774"/>
                <a:gd name="T23" fmla="*/ 393 h 653"/>
                <a:gd name="T24" fmla="*/ 139 w 774"/>
                <a:gd name="T25" fmla="*/ 437 h 653"/>
                <a:gd name="T26" fmla="*/ 110 w 774"/>
                <a:gd name="T27" fmla="*/ 476 h 653"/>
                <a:gd name="T28" fmla="*/ 89 w 774"/>
                <a:gd name="T29" fmla="*/ 512 h 653"/>
                <a:gd name="T30" fmla="*/ 0 w 774"/>
                <a:gd name="T31" fmla="*/ 546 h 653"/>
                <a:gd name="T32" fmla="*/ 16 w 774"/>
                <a:gd name="T33" fmla="*/ 558 h 653"/>
                <a:gd name="T34" fmla="*/ 29 w 774"/>
                <a:gd name="T35" fmla="*/ 570 h 653"/>
                <a:gd name="T36" fmla="*/ 39 w 774"/>
                <a:gd name="T37" fmla="*/ 587 h 653"/>
                <a:gd name="T38" fmla="*/ 44 w 774"/>
                <a:gd name="T39" fmla="*/ 605 h 653"/>
                <a:gd name="T40" fmla="*/ 46 w 774"/>
                <a:gd name="T41" fmla="*/ 631 h 653"/>
                <a:gd name="T42" fmla="*/ 45 w 774"/>
                <a:gd name="T43" fmla="*/ 652 h 653"/>
                <a:gd name="T44" fmla="*/ 76 w 774"/>
                <a:gd name="T45" fmla="*/ 622 h 653"/>
                <a:gd name="T46" fmla="*/ 114 w 774"/>
                <a:gd name="T47" fmla="*/ 588 h 653"/>
                <a:gd name="T48" fmla="*/ 137 w 774"/>
                <a:gd name="T49" fmla="*/ 569 h 653"/>
                <a:gd name="T50" fmla="*/ 173 w 774"/>
                <a:gd name="T51" fmla="*/ 545 h 653"/>
                <a:gd name="T52" fmla="*/ 207 w 774"/>
                <a:gd name="T53" fmla="*/ 522 h 653"/>
                <a:gd name="T54" fmla="*/ 258 w 774"/>
                <a:gd name="T55" fmla="*/ 495 h 653"/>
                <a:gd name="T56" fmla="*/ 179 w 774"/>
                <a:gd name="T57" fmla="*/ 493 h 653"/>
                <a:gd name="T58" fmla="*/ 213 w 774"/>
                <a:gd name="T59" fmla="*/ 445 h 653"/>
                <a:gd name="T60" fmla="*/ 248 w 774"/>
                <a:gd name="T61" fmla="*/ 399 h 653"/>
                <a:gd name="T62" fmla="*/ 282 w 774"/>
                <a:gd name="T63" fmla="*/ 360 h 653"/>
                <a:gd name="T64" fmla="*/ 328 w 774"/>
                <a:gd name="T65" fmla="*/ 316 h 653"/>
                <a:gd name="T66" fmla="*/ 372 w 774"/>
                <a:gd name="T67" fmla="*/ 272 h 653"/>
                <a:gd name="T68" fmla="*/ 417 w 774"/>
                <a:gd name="T69" fmla="*/ 233 h 653"/>
                <a:gd name="T70" fmla="*/ 472 w 774"/>
                <a:gd name="T71" fmla="*/ 189 h 653"/>
                <a:gd name="T72" fmla="*/ 526 w 774"/>
                <a:gd name="T73" fmla="*/ 147 h 653"/>
                <a:gd name="T74" fmla="*/ 591 w 774"/>
                <a:gd name="T75" fmla="*/ 98 h 653"/>
                <a:gd name="T76" fmla="*/ 644 w 774"/>
                <a:gd name="T77" fmla="*/ 66 h 653"/>
                <a:gd name="T78" fmla="*/ 683 w 774"/>
                <a:gd name="T79" fmla="*/ 42 h 653"/>
                <a:gd name="T80" fmla="*/ 719 w 774"/>
                <a:gd name="T81" fmla="*/ 2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4" h="653">
                  <a:moveTo>
                    <a:pt x="773" y="0"/>
                  </a:moveTo>
                  <a:lnTo>
                    <a:pt x="731" y="11"/>
                  </a:lnTo>
                  <a:lnTo>
                    <a:pt x="712" y="17"/>
                  </a:lnTo>
                  <a:lnTo>
                    <a:pt x="691" y="28"/>
                  </a:lnTo>
                  <a:lnTo>
                    <a:pt x="674" y="34"/>
                  </a:lnTo>
                  <a:lnTo>
                    <a:pt x="653" y="46"/>
                  </a:lnTo>
                  <a:lnTo>
                    <a:pt x="632" y="54"/>
                  </a:lnTo>
                  <a:lnTo>
                    <a:pt x="609" y="68"/>
                  </a:lnTo>
                  <a:lnTo>
                    <a:pt x="588" y="81"/>
                  </a:lnTo>
                  <a:lnTo>
                    <a:pt x="568" y="91"/>
                  </a:lnTo>
                  <a:lnTo>
                    <a:pt x="540" y="109"/>
                  </a:lnTo>
                  <a:lnTo>
                    <a:pt x="516" y="126"/>
                  </a:lnTo>
                  <a:lnTo>
                    <a:pt x="487" y="145"/>
                  </a:lnTo>
                  <a:lnTo>
                    <a:pt x="448" y="172"/>
                  </a:lnTo>
                  <a:lnTo>
                    <a:pt x="415" y="192"/>
                  </a:lnTo>
                  <a:lnTo>
                    <a:pt x="390" y="212"/>
                  </a:lnTo>
                  <a:lnTo>
                    <a:pt x="352" y="240"/>
                  </a:lnTo>
                  <a:lnTo>
                    <a:pt x="325" y="261"/>
                  </a:lnTo>
                  <a:lnTo>
                    <a:pt x="297" y="282"/>
                  </a:lnTo>
                  <a:lnTo>
                    <a:pt x="270" y="306"/>
                  </a:lnTo>
                  <a:lnTo>
                    <a:pt x="244" y="329"/>
                  </a:lnTo>
                  <a:lnTo>
                    <a:pt x="220" y="350"/>
                  </a:lnTo>
                  <a:lnTo>
                    <a:pt x="198" y="371"/>
                  </a:lnTo>
                  <a:lnTo>
                    <a:pt x="177" y="393"/>
                  </a:lnTo>
                  <a:lnTo>
                    <a:pt x="157" y="415"/>
                  </a:lnTo>
                  <a:lnTo>
                    <a:pt x="139" y="437"/>
                  </a:lnTo>
                  <a:lnTo>
                    <a:pt x="122" y="459"/>
                  </a:lnTo>
                  <a:lnTo>
                    <a:pt x="110" y="476"/>
                  </a:lnTo>
                  <a:lnTo>
                    <a:pt x="98" y="496"/>
                  </a:lnTo>
                  <a:lnTo>
                    <a:pt x="89" y="512"/>
                  </a:lnTo>
                  <a:lnTo>
                    <a:pt x="79" y="532"/>
                  </a:lnTo>
                  <a:lnTo>
                    <a:pt x="0" y="546"/>
                  </a:lnTo>
                  <a:lnTo>
                    <a:pt x="10" y="552"/>
                  </a:lnTo>
                  <a:lnTo>
                    <a:pt x="16" y="558"/>
                  </a:lnTo>
                  <a:lnTo>
                    <a:pt x="23" y="563"/>
                  </a:lnTo>
                  <a:lnTo>
                    <a:pt x="29" y="570"/>
                  </a:lnTo>
                  <a:lnTo>
                    <a:pt x="35" y="579"/>
                  </a:lnTo>
                  <a:lnTo>
                    <a:pt x="39" y="587"/>
                  </a:lnTo>
                  <a:lnTo>
                    <a:pt x="41" y="596"/>
                  </a:lnTo>
                  <a:lnTo>
                    <a:pt x="44" y="605"/>
                  </a:lnTo>
                  <a:lnTo>
                    <a:pt x="45" y="619"/>
                  </a:lnTo>
                  <a:lnTo>
                    <a:pt x="46" y="631"/>
                  </a:lnTo>
                  <a:lnTo>
                    <a:pt x="45" y="641"/>
                  </a:lnTo>
                  <a:lnTo>
                    <a:pt x="45" y="652"/>
                  </a:lnTo>
                  <a:lnTo>
                    <a:pt x="60" y="636"/>
                  </a:lnTo>
                  <a:lnTo>
                    <a:pt x="76" y="622"/>
                  </a:lnTo>
                  <a:lnTo>
                    <a:pt x="96" y="603"/>
                  </a:lnTo>
                  <a:lnTo>
                    <a:pt x="114" y="588"/>
                  </a:lnTo>
                  <a:lnTo>
                    <a:pt x="126" y="578"/>
                  </a:lnTo>
                  <a:lnTo>
                    <a:pt x="137" y="569"/>
                  </a:lnTo>
                  <a:lnTo>
                    <a:pt x="156" y="556"/>
                  </a:lnTo>
                  <a:lnTo>
                    <a:pt x="173" y="545"/>
                  </a:lnTo>
                  <a:lnTo>
                    <a:pt x="189" y="534"/>
                  </a:lnTo>
                  <a:lnTo>
                    <a:pt x="207" y="522"/>
                  </a:lnTo>
                  <a:lnTo>
                    <a:pt x="227" y="510"/>
                  </a:lnTo>
                  <a:lnTo>
                    <a:pt x="258" y="495"/>
                  </a:lnTo>
                  <a:lnTo>
                    <a:pt x="163" y="515"/>
                  </a:lnTo>
                  <a:lnTo>
                    <a:pt x="179" y="493"/>
                  </a:lnTo>
                  <a:lnTo>
                    <a:pt x="196" y="466"/>
                  </a:lnTo>
                  <a:lnTo>
                    <a:pt x="213" y="445"/>
                  </a:lnTo>
                  <a:lnTo>
                    <a:pt x="233" y="418"/>
                  </a:lnTo>
                  <a:lnTo>
                    <a:pt x="248" y="399"/>
                  </a:lnTo>
                  <a:lnTo>
                    <a:pt x="263" y="383"/>
                  </a:lnTo>
                  <a:lnTo>
                    <a:pt x="282" y="360"/>
                  </a:lnTo>
                  <a:lnTo>
                    <a:pt x="302" y="339"/>
                  </a:lnTo>
                  <a:lnTo>
                    <a:pt x="328" y="316"/>
                  </a:lnTo>
                  <a:lnTo>
                    <a:pt x="349" y="293"/>
                  </a:lnTo>
                  <a:lnTo>
                    <a:pt x="372" y="272"/>
                  </a:lnTo>
                  <a:lnTo>
                    <a:pt x="398" y="248"/>
                  </a:lnTo>
                  <a:lnTo>
                    <a:pt x="417" y="233"/>
                  </a:lnTo>
                  <a:lnTo>
                    <a:pt x="443" y="210"/>
                  </a:lnTo>
                  <a:lnTo>
                    <a:pt x="472" y="189"/>
                  </a:lnTo>
                  <a:lnTo>
                    <a:pt x="498" y="169"/>
                  </a:lnTo>
                  <a:lnTo>
                    <a:pt x="526" y="147"/>
                  </a:lnTo>
                  <a:lnTo>
                    <a:pt x="560" y="124"/>
                  </a:lnTo>
                  <a:lnTo>
                    <a:pt x="591" y="98"/>
                  </a:lnTo>
                  <a:lnTo>
                    <a:pt x="623" y="80"/>
                  </a:lnTo>
                  <a:lnTo>
                    <a:pt x="644" y="66"/>
                  </a:lnTo>
                  <a:lnTo>
                    <a:pt x="666" y="52"/>
                  </a:lnTo>
                  <a:lnTo>
                    <a:pt x="683" y="42"/>
                  </a:lnTo>
                  <a:lnTo>
                    <a:pt x="701" y="32"/>
                  </a:lnTo>
                  <a:lnTo>
                    <a:pt x="719" y="24"/>
                  </a:lnTo>
                  <a:lnTo>
                    <a:pt x="773" y="0"/>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32" name="AutoShape 28"/>
          <p:cNvSpPr>
            <a:spLocks noChangeArrowheads="1"/>
          </p:cNvSpPr>
          <p:nvPr/>
        </p:nvSpPr>
        <p:spPr bwMode="auto">
          <a:xfrm>
            <a:off x="2393950" y="2819400"/>
            <a:ext cx="596900" cy="215900"/>
          </a:xfrm>
          <a:prstGeom prst="rightArrow">
            <a:avLst>
              <a:gd name="adj1" fmla="val 50000"/>
              <a:gd name="adj2" fmla="val 138248"/>
            </a:avLst>
          </a:prstGeom>
          <a:solidFill>
            <a:srgbClr val="3366FF"/>
          </a:solidFill>
          <a:ln w="12700" cmpd="sng">
            <a:solidFill>
              <a:srgbClr val="3366FF"/>
            </a:solidFill>
            <a:miter lim="800000"/>
            <a:headEnd/>
            <a:tailEnd/>
          </a:ln>
          <a:effectLst>
            <a:outerShdw dist="77251" dir="567739" algn="ctr" rotWithShape="0">
              <a:schemeClr val="bg2">
                <a:alpha val="50000"/>
              </a:schemeClr>
            </a:outerShdw>
          </a:effectLst>
        </p:spPr>
        <p:txBody>
          <a:bodyPr wrap="none" anchor="ctr"/>
          <a:lstStyle/>
          <a:p>
            <a:endParaRPr lang="zh-CN" altLang="en-US"/>
          </a:p>
        </p:txBody>
      </p:sp>
      <p:sp>
        <p:nvSpPr>
          <p:cNvPr id="47133" name="AutoShape 29"/>
          <p:cNvSpPr>
            <a:spLocks noChangeArrowheads="1"/>
          </p:cNvSpPr>
          <p:nvPr/>
        </p:nvSpPr>
        <p:spPr bwMode="auto">
          <a:xfrm rot="5340000">
            <a:off x="4027487" y="2368551"/>
            <a:ext cx="327025" cy="139700"/>
          </a:xfrm>
          <a:prstGeom prst="rightArrow">
            <a:avLst>
              <a:gd name="adj1" fmla="val 50000"/>
              <a:gd name="adj2" fmla="val 117056"/>
            </a:avLst>
          </a:prstGeom>
          <a:solidFill>
            <a:srgbClr val="3366FF"/>
          </a:solidFill>
          <a:ln w="12700" cmpd="sng">
            <a:solidFill>
              <a:srgbClr val="3366FF"/>
            </a:solidFill>
            <a:miter lim="800000"/>
            <a:headEnd/>
            <a:tailEnd/>
          </a:ln>
          <a:effectLst>
            <a:outerShdw dist="53882" dir="2700000" algn="ctr" rotWithShape="0">
              <a:schemeClr val="bg2">
                <a:alpha val="50000"/>
              </a:schemeClr>
            </a:outerShdw>
          </a:effectLst>
        </p:spPr>
        <p:txBody>
          <a:bodyPr wrap="none" anchor="ctr"/>
          <a:lstStyle/>
          <a:p>
            <a:endParaRPr lang="zh-CN" altLang="en-US"/>
          </a:p>
        </p:txBody>
      </p:sp>
      <p:sp>
        <p:nvSpPr>
          <p:cNvPr id="47134" name="Rectangle 30"/>
          <p:cNvSpPr>
            <a:spLocks noChangeArrowheads="1"/>
          </p:cNvSpPr>
          <p:nvPr/>
        </p:nvSpPr>
        <p:spPr bwMode="auto">
          <a:xfrm>
            <a:off x="3041650" y="3106738"/>
            <a:ext cx="27527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Product</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Price</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Service</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Brand/Image</a:t>
            </a:r>
          </a:p>
        </p:txBody>
      </p:sp>
      <p:sp>
        <p:nvSpPr>
          <p:cNvPr id="47135" name="AutoShape 31"/>
          <p:cNvSpPr>
            <a:spLocks noChangeArrowheads="1"/>
          </p:cNvSpPr>
          <p:nvPr/>
        </p:nvSpPr>
        <p:spPr bwMode="auto">
          <a:xfrm rot="5460000" flipH="1">
            <a:off x="4087812" y="4279901"/>
            <a:ext cx="327025" cy="139700"/>
          </a:xfrm>
          <a:prstGeom prst="rightArrow">
            <a:avLst>
              <a:gd name="adj1" fmla="val 50000"/>
              <a:gd name="adj2" fmla="val 117056"/>
            </a:avLst>
          </a:prstGeom>
          <a:solidFill>
            <a:srgbClr val="3366FF"/>
          </a:solidFill>
          <a:ln w="12700" cmpd="sng">
            <a:solidFill>
              <a:srgbClr val="3366FF"/>
            </a:solidFill>
            <a:miter lim="800000"/>
            <a:headEnd/>
            <a:tailEnd/>
          </a:ln>
          <a:effectLst>
            <a:outerShdw dist="53882" dir="2700000" algn="ctr" rotWithShape="0">
              <a:schemeClr val="bg2">
                <a:alpha val="50000"/>
              </a:schemeClr>
            </a:outerShdw>
          </a:effectLst>
        </p:spPr>
        <p:txBody>
          <a:bodyPr wrap="none" anchor="ctr"/>
          <a:lstStyle/>
          <a:p>
            <a:endParaRPr lang="zh-CN" altLang="en-US"/>
          </a:p>
        </p:txBody>
      </p:sp>
      <p:sp>
        <p:nvSpPr>
          <p:cNvPr id="47136" name="Rectangle 32"/>
          <p:cNvSpPr>
            <a:spLocks noChangeArrowheads="1"/>
          </p:cNvSpPr>
          <p:nvPr/>
        </p:nvSpPr>
        <p:spPr bwMode="auto">
          <a:xfrm>
            <a:off x="3025775" y="5105400"/>
            <a:ext cx="2752725"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Lifestyle</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Involvement</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Interest</a:t>
            </a:r>
          </a:p>
          <a:p>
            <a:pPr marL="371475" indent="-371475" defTabSz="762000" eaLnBrk="0" hangingPunct="0">
              <a:lnSpc>
                <a:spcPct val="80000"/>
              </a:lnSpc>
              <a:spcBef>
                <a:spcPct val="20000"/>
              </a:spcBef>
              <a:buFontTx/>
              <a:buChar char="•"/>
            </a:pPr>
            <a:r>
              <a:rPr lang="en-US" sz="1800" b="0" u="none">
                <a:solidFill>
                  <a:schemeClr val="tx1"/>
                </a:solidFill>
                <a:latin typeface="Times New Roman" pitchFamily="18" charset="0"/>
              </a:rPr>
              <a:t>Risk/Experimentalism</a:t>
            </a:r>
          </a:p>
        </p:txBody>
      </p:sp>
      <p:grpSp>
        <p:nvGrpSpPr>
          <p:cNvPr id="47137" name="Group 33"/>
          <p:cNvGrpSpPr>
            <a:grpSpLocks/>
          </p:cNvGrpSpPr>
          <p:nvPr/>
        </p:nvGrpSpPr>
        <p:grpSpPr bwMode="auto">
          <a:xfrm>
            <a:off x="5648325" y="1076325"/>
            <a:ext cx="342900" cy="3854450"/>
            <a:chOff x="0" y="0"/>
            <a:chExt cx="216" cy="2428"/>
          </a:xfrm>
        </p:grpSpPr>
        <p:grpSp>
          <p:nvGrpSpPr>
            <p:cNvPr id="47138" name="Group 34"/>
            <p:cNvGrpSpPr>
              <a:grpSpLocks/>
            </p:cNvGrpSpPr>
            <p:nvPr/>
          </p:nvGrpSpPr>
          <p:grpSpPr bwMode="auto">
            <a:xfrm>
              <a:off x="0" y="0"/>
              <a:ext cx="205" cy="2428"/>
              <a:chOff x="0" y="0"/>
              <a:chExt cx="205" cy="2428"/>
            </a:xfrm>
          </p:grpSpPr>
          <p:sp>
            <p:nvSpPr>
              <p:cNvPr id="47139" name="未知"/>
              <p:cNvSpPr>
                <a:spLocks/>
              </p:cNvSpPr>
              <p:nvPr/>
            </p:nvSpPr>
            <p:spPr bwMode="auto">
              <a:xfrm>
                <a:off x="1" y="1807"/>
                <a:ext cx="45" cy="130"/>
              </a:xfrm>
              <a:custGeom>
                <a:avLst/>
                <a:gdLst>
                  <a:gd name="T0" fmla="*/ 0 w 45"/>
                  <a:gd name="T1" fmla="*/ 41 h 130"/>
                  <a:gd name="T2" fmla="*/ 18 w 45"/>
                  <a:gd name="T3" fmla="*/ 0 h 130"/>
                  <a:gd name="T4" fmla="*/ 44 w 45"/>
                  <a:gd name="T5" fmla="*/ 70 h 130"/>
                  <a:gd name="T6" fmla="*/ 21 w 45"/>
                  <a:gd name="T7" fmla="*/ 129 h 130"/>
                  <a:gd name="T8" fmla="*/ 0 w 45"/>
                  <a:gd name="T9" fmla="*/ 41 h 130"/>
                </a:gdLst>
                <a:ahLst/>
                <a:cxnLst>
                  <a:cxn ang="0">
                    <a:pos x="T0" y="T1"/>
                  </a:cxn>
                  <a:cxn ang="0">
                    <a:pos x="T2" y="T3"/>
                  </a:cxn>
                  <a:cxn ang="0">
                    <a:pos x="T4" y="T5"/>
                  </a:cxn>
                  <a:cxn ang="0">
                    <a:pos x="T6" y="T7"/>
                  </a:cxn>
                  <a:cxn ang="0">
                    <a:pos x="T8" y="T9"/>
                  </a:cxn>
                </a:cxnLst>
                <a:rect l="0" t="0" r="r" b="b"/>
                <a:pathLst>
                  <a:path w="45" h="130">
                    <a:moveTo>
                      <a:pt x="0" y="41"/>
                    </a:moveTo>
                    <a:lnTo>
                      <a:pt x="18" y="0"/>
                    </a:lnTo>
                    <a:lnTo>
                      <a:pt x="44" y="70"/>
                    </a:lnTo>
                    <a:lnTo>
                      <a:pt x="21" y="129"/>
                    </a:lnTo>
                    <a:lnTo>
                      <a:pt x="0" y="41"/>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0" name="未知"/>
              <p:cNvSpPr>
                <a:spLocks/>
              </p:cNvSpPr>
              <p:nvPr/>
            </p:nvSpPr>
            <p:spPr bwMode="auto">
              <a:xfrm>
                <a:off x="0" y="26"/>
                <a:ext cx="205" cy="2402"/>
              </a:xfrm>
              <a:custGeom>
                <a:avLst/>
                <a:gdLst>
                  <a:gd name="T0" fmla="*/ 113 w 205"/>
                  <a:gd name="T1" fmla="*/ 49 h 2402"/>
                  <a:gd name="T2" fmla="*/ 130 w 205"/>
                  <a:gd name="T3" fmla="*/ 113 h 2402"/>
                  <a:gd name="T4" fmla="*/ 146 w 205"/>
                  <a:gd name="T5" fmla="*/ 180 h 2402"/>
                  <a:gd name="T6" fmla="*/ 162 w 205"/>
                  <a:gd name="T7" fmla="*/ 271 h 2402"/>
                  <a:gd name="T8" fmla="*/ 170 w 205"/>
                  <a:gd name="T9" fmla="*/ 361 h 2402"/>
                  <a:gd name="T10" fmla="*/ 184 w 205"/>
                  <a:gd name="T11" fmla="*/ 484 h 2402"/>
                  <a:gd name="T12" fmla="*/ 192 w 205"/>
                  <a:gd name="T13" fmla="*/ 658 h 2402"/>
                  <a:gd name="T14" fmla="*/ 201 w 205"/>
                  <a:gd name="T15" fmla="*/ 811 h 2402"/>
                  <a:gd name="T16" fmla="*/ 203 w 205"/>
                  <a:gd name="T17" fmla="*/ 996 h 2402"/>
                  <a:gd name="T18" fmla="*/ 204 w 205"/>
                  <a:gd name="T19" fmla="*/ 1161 h 2402"/>
                  <a:gd name="T20" fmla="*/ 198 w 205"/>
                  <a:gd name="T21" fmla="*/ 1325 h 2402"/>
                  <a:gd name="T22" fmla="*/ 188 w 205"/>
                  <a:gd name="T23" fmla="*/ 1482 h 2402"/>
                  <a:gd name="T24" fmla="*/ 177 w 205"/>
                  <a:gd name="T25" fmla="*/ 1641 h 2402"/>
                  <a:gd name="T26" fmla="*/ 157 w 205"/>
                  <a:gd name="T27" fmla="*/ 1785 h 2402"/>
                  <a:gd name="T28" fmla="*/ 134 w 205"/>
                  <a:gd name="T29" fmla="*/ 1905 h 2402"/>
                  <a:gd name="T30" fmla="*/ 179 w 205"/>
                  <a:gd name="T31" fmla="*/ 2046 h 2402"/>
                  <a:gd name="T32" fmla="*/ 151 w 205"/>
                  <a:gd name="T33" fmla="*/ 2077 h 2402"/>
                  <a:gd name="T34" fmla="*/ 124 w 205"/>
                  <a:gd name="T35" fmla="*/ 2124 h 2402"/>
                  <a:gd name="T36" fmla="*/ 98 w 205"/>
                  <a:gd name="T37" fmla="*/ 2178 h 2402"/>
                  <a:gd name="T38" fmla="*/ 73 w 205"/>
                  <a:gd name="T39" fmla="*/ 2234 h 2402"/>
                  <a:gd name="T40" fmla="*/ 39 w 205"/>
                  <a:gd name="T41" fmla="*/ 2330 h 2402"/>
                  <a:gd name="T42" fmla="*/ 17 w 205"/>
                  <a:gd name="T43" fmla="*/ 2401 h 2402"/>
                  <a:gd name="T44" fmla="*/ 23 w 205"/>
                  <a:gd name="T45" fmla="*/ 2288 h 2402"/>
                  <a:gd name="T46" fmla="*/ 27 w 205"/>
                  <a:gd name="T47" fmla="*/ 2168 h 2402"/>
                  <a:gd name="T48" fmla="*/ 25 w 205"/>
                  <a:gd name="T49" fmla="*/ 2100 h 2402"/>
                  <a:gd name="T50" fmla="*/ 20 w 205"/>
                  <a:gd name="T51" fmla="*/ 2006 h 2402"/>
                  <a:gd name="T52" fmla="*/ 17 w 205"/>
                  <a:gd name="T53" fmla="*/ 1918 h 2402"/>
                  <a:gd name="T54" fmla="*/ 0 w 205"/>
                  <a:gd name="T55" fmla="*/ 1810 h 2402"/>
                  <a:gd name="T56" fmla="*/ 75 w 205"/>
                  <a:gd name="T57" fmla="*/ 1821 h 2402"/>
                  <a:gd name="T58" fmla="*/ 98 w 205"/>
                  <a:gd name="T59" fmla="*/ 1651 h 2402"/>
                  <a:gd name="T60" fmla="*/ 114 w 205"/>
                  <a:gd name="T61" fmla="*/ 1492 h 2402"/>
                  <a:gd name="T62" fmla="*/ 133 w 205"/>
                  <a:gd name="T63" fmla="*/ 1348 h 2402"/>
                  <a:gd name="T64" fmla="*/ 143 w 205"/>
                  <a:gd name="T65" fmla="*/ 1178 h 2402"/>
                  <a:gd name="T66" fmla="*/ 147 w 205"/>
                  <a:gd name="T67" fmla="*/ 1025 h 2402"/>
                  <a:gd name="T68" fmla="*/ 151 w 205"/>
                  <a:gd name="T69" fmla="*/ 879 h 2402"/>
                  <a:gd name="T70" fmla="*/ 149 w 205"/>
                  <a:gd name="T71" fmla="*/ 717 h 2402"/>
                  <a:gd name="T72" fmla="*/ 146 w 205"/>
                  <a:gd name="T73" fmla="*/ 564 h 2402"/>
                  <a:gd name="T74" fmla="*/ 142 w 205"/>
                  <a:gd name="T75" fmla="*/ 381 h 2402"/>
                  <a:gd name="T76" fmla="*/ 132 w 205"/>
                  <a:gd name="T77" fmla="*/ 256 h 2402"/>
                  <a:gd name="T78" fmla="*/ 122 w 205"/>
                  <a:gd name="T79" fmla="*/ 169 h 2402"/>
                  <a:gd name="T80" fmla="*/ 108 w 205"/>
                  <a:gd name="T81" fmla="*/ 98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402">
                    <a:moveTo>
                      <a:pt x="89" y="0"/>
                    </a:moveTo>
                    <a:lnTo>
                      <a:pt x="113" y="49"/>
                    </a:lnTo>
                    <a:lnTo>
                      <a:pt x="124" y="75"/>
                    </a:lnTo>
                    <a:lnTo>
                      <a:pt x="130" y="113"/>
                    </a:lnTo>
                    <a:lnTo>
                      <a:pt x="140" y="137"/>
                    </a:lnTo>
                    <a:lnTo>
                      <a:pt x="146" y="180"/>
                    </a:lnTo>
                    <a:lnTo>
                      <a:pt x="154" y="219"/>
                    </a:lnTo>
                    <a:lnTo>
                      <a:pt x="162" y="271"/>
                    </a:lnTo>
                    <a:lnTo>
                      <a:pt x="167" y="316"/>
                    </a:lnTo>
                    <a:lnTo>
                      <a:pt x="170" y="361"/>
                    </a:lnTo>
                    <a:lnTo>
                      <a:pt x="179" y="424"/>
                    </a:lnTo>
                    <a:lnTo>
                      <a:pt x="184" y="484"/>
                    </a:lnTo>
                    <a:lnTo>
                      <a:pt x="186" y="561"/>
                    </a:lnTo>
                    <a:lnTo>
                      <a:pt x="192" y="658"/>
                    </a:lnTo>
                    <a:lnTo>
                      <a:pt x="199" y="741"/>
                    </a:lnTo>
                    <a:lnTo>
                      <a:pt x="201" y="811"/>
                    </a:lnTo>
                    <a:lnTo>
                      <a:pt x="201" y="918"/>
                    </a:lnTo>
                    <a:lnTo>
                      <a:pt x="203" y="996"/>
                    </a:lnTo>
                    <a:lnTo>
                      <a:pt x="203" y="1080"/>
                    </a:lnTo>
                    <a:lnTo>
                      <a:pt x="204" y="1161"/>
                    </a:lnTo>
                    <a:lnTo>
                      <a:pt x="201" y="1249"/>
                    </a:lnTo>
                    <a:lnTo>
                      <a:pt x="198" y="1325"/>
                    </a:lnTo>
                    <a:lnTo>
                      <a:pt x="196" y="1404"/>
                    </a:lnTo>
                    <a:lnTo>
                      <a:pt x="188" y="1482"/>
                    </a:lnTo>
                    <a:lnTo>
                      <a:pt x="181" y="1561"/>
                    </a:lnTo>
                    <a:lnTo>
                      <a:pt x="177" y="1641"/>
                    </a:lnTo>
                    <a:lnTo>
                      <a:pt x="163" y="1725"/>
                    </a:lnTo>
                    <a:lnTo>
                      <a:pt x="157" y="1785"/>
                    </a:lnTo>
                    <a:lnTo>
                      <a:pt x="144" y="1857"/>
                    </a:lnTo>
                    <a:lnTo>
                      <a:pt x="134" y="1905"/>
                    </a:lnTo>
                    <a:lnTo>
                      <a:pt x="123" y="1982"/>
                    </a:lnTo>
                    <a:lnTo>
                      <a:pt x="179" y="2046"/>
                    </a:lnTo>
                    <a:lnTo>
                      <a:pt x="164" y="2061"/>
                    </a:lnTo>
                    <a:lnTo>
                      <a:pt x="151" y="2077"/>
                    </a:lnTo>
                    <a:lnTo>
                      <a:pt x="138" y="2103"/>
                    </a:lnTo>
                    <a:lnTo>
                      <a:pt x="124" y="2124"/>
                    </a:lnTo>
                    <a:lnTo>
                      <a:pt x="111" y="2148"/>
                    </a:lnTo>
                    <a:lnTo>
                      <a:pt x="98" y="2178"/>
                    </a:lnTo>
                    <a:lnTo>
                      <a:pt x="82" y="2212"/>
                    </a:lnTo>
                    <a:lnTo>
                      <a:pt x="73" y="2234"/>
                    </a:lnTo>
                    <a:lnTo>
                      <a:pt x="53" y="2287"/>
                    </a:lnTo>
                    <a:lnTo>
                      <a:pt x="39" y="2330"/>
                    </a:lnTo>
                    <a:lnTo>
                      <a:pt x="27" y="2366"/>
                    </a:lnTo>
                    <a:lnTo>
                      <a:pt x="17" y="2401"/>
                    </a:lnTo>
                    <a:lnTo>
                      <a:pt x="18" y="2342"/>
                    </a:lnTo>
                    <a:lnTo>
                      <a:pt x="23" y="2288"/>
                    </a:lnTo>
                    <a:lnTo>
                      <a:pt x="26" y="2222"/>
                    </a:lnTo>
                    <a:lnTo>
                      <a:pt x="27" y="2168"/>
                    </a:lnTo>
                    <a:lnTo>
                      <a:pt x="27" y="2133"/>
                    </a:lnTo>
                    <a:lnTo>
                      <a:pt x="25" y="2100"/>
                    </a:lnTo>
                    <a:lnTo>
                      <a:pt x="25" y="2046"/>
                    </a:lnTo>
                    <a:lnTo>
                      <a:pt x="20" y="2006"/>
                    </a:lnTo>
                    <a:lnTo>
                      <a:pt x="17" y="1963"/>
                    </a:lnTo>
                    <a:lnTo>
                      <a:pt x="17" y="1918"/>
                    </a:lnTo>
                    <a:lnTo>
                      <a:pt x="10" y="1877"/>
                    </a:lnTo>
                    <a:lnTo>
                      <a:pt x="0" y="1810"/>
                    </a:lnTo>
                    <a:lnTo>
                      <a:pt x="66" y="1902"/>
                    </a:lnTo>
                    <a:lnTo>
                      <a:pt x="75" y="1821"/>
                    </a:lnTo>
                    <a:lnTo>
                      <a:pt x="87" y="1737"/>
                    </a:lnTo>
                    <a:lnTo>
                      <a:pt x="98" y="1651"/>
                    </a:lnTo>
                    <a:lnTo>
                      <a:pt x="111" y="1550"/>
                    </a:lnTo>
                    <a:lnTo>
                      <a:pt x="114" y="1492"/>
                    </a:lnTo>
                    <a:lnTo>
                      <a:pt x="122" y="1428"/>
                    </a:lnTo>
                    <a:lnTo>
                      <a:pt x="133" y="1348"/>
                    </a:lnTo>
                    <a:lnTo>
                      <a:pt x="134" y="1271"/>
                    </a:lnTo>
                    <a:lnTo>
                      <a:pt x="143" y="1178"/>
                    </a:lnTo>
                    <a:lnTo>
                      <a:pt x="144" y="1106"/>
                    </a:lnTo>
                    <a:lnTo>
                      <a:pt x="147" y="1025"/>
                    </a:lnTo>
                    <a:lnTo>
                      <a:pt x="149" y="943"/>
                    </a:lnTo>
                    <a:lnTo>
                      <a:pt x="151" y="879"/>
                    </a:lnTo>
                    <a:lnTo>
                      <a:pt x="151" y="799"/>
                    </a:lnTo>
                    <a:lnTo>
                      <a:pt x="149" y="717"/>
                    </a:lnTo>
                    <a:lnTo>
                      <a:pt x="149" y="644"/>
                    </a:lnTo>
                    <a:lnTo>
                      <a:pt x="146" y="564"/>
                    </a:lnTo>
                    <a:lnTo>
                      <a:pt x="143" y="470"/>
                    </a:lnTo>
                    <a:lnTo>
                      <a:pt x="142" y="381"/>
                    </a:lnTo>
                    <a:lnTo>
                      <a:pt x="135" y="313"/>
                    </a:lnTo>
                    <a:lnTo>
                      <a:pt x="132" y="256"/>
                    </a:lnTo>
                    <a:lnTo>
                      <a:pt x="128" y="199"/>
                    </a:lnTo>
                    <a:lnTo>
                      <a:pt x="122" y="169"/>
                    </a:lnTo>
                    <a:lnTo>
                      <a:pt x="119" y="128"/>
                    </a:lnTo>
                    <a:lnTo>
                      <a:pt x="108" y="98"/>
                    </a:lnTo>
                    <a:lnTo>
                      <a:pt x="89" y="0"/>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1" name="未知"/>
              <p:cNvSpPr>
                <a:spLocks/>
              </p:cNvSpPr>
              <p:nvPr/>
            </p:nvSpPr>
            <p:spPr bwMode="auto">
              <a:xfrm>
                <a:off x="155" y="2043"/>
                <a:ext cx="38" cy="48"/>
              </a:xfrm>
              <a:custGeom>
                <a:avLst/>
                <a:gdLst>
                  <a:gd name="T0" fmla="*/ 24 w 38"/>
                  <a:gd name="T1" fmla="*/ 30 h 48"/>
                  <a:gd name="T2" fmla="*/ 37 w 38"/>
                  <a:gd name="T3" fmla="*/ 0 h 48"/>
                  <a:gd name="T4" fmla="*/ 17 w 38"/>
                  <a:gd name="T5" fmla="*/ 7 h 48"/>
                  <a:gd name="T6" fmla="*/ 0 w 38"/>
                  <a:gd name="T7" fmla="*/ 47 h 48"/>
                  <a:gd name="T8" fmla="*/ 24 w 38"/>
                  <a:gd name="T9" fmla="*/ 30 h 48"/>
                </a:gdLst>
                <a:ahLst/>
                <a:cxnLst>
                  <a:cxn ang="0">
                    <a:pos x="T0" y="T1"/>
                  </a:cxn>
                  <a:cxn ang="0">
                    <a:pos x="T2" y="T3"/>
                  </a:cxn>
                  <a:cxn ang="0">
                    <a:pos x="T4" y="T5"/>
                  </a:cxn>
                  <a:cxn ang="0">
                    <a:pos x="T6" y="T7"/>
                  </a:cxn>
                  <a:cxn ang="0">
                    <a:pos x="T8" y="T9"/>
                  </a:cxn>
                </a:cxnLst>
                <a:rect l="0" t="0" r="r" b="b"/>
                <a:pathLst>
                  <a:path w="38" h="48">
                    <a:moveTo>
                      <a:pt x="24" y="30"/>
                    </a:moveTo>
                    <a:lnTo>
                      <a:pt x="37" y="0"/>
                    </a:lnTo>
                    <a:lnTo>
                      <a:pt x="17" y="7"/>
                    </a:lnTo>
                    <a:lnTo>
                      <a:pt x="0" y="47"/>
                    </a:lnTo>
                    <a:lnTo>
                      <a:pt x="24" y="30"/>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2" name="未知"/>
              <p:cNvSpPr>
                <a:spLocks/>
              </p:cNvSpPr>
              <p:nvPr/>
            </p:nvSpPr>
            <p:spPr bwMode="auto">
              <a:xfrm>
                <a:off x="17" y="2216"/>
                <a:ext cx="50" cy="212"/>
              </a:xfrm>
              <a:custGeom>
                <a:avLst/>
                <a:gdLst>
                  <a:gd name="T0" fmla="*/ 0 w 50"/>
                  <a:gd name="T1" fmla="*/ 211 h 212"/>
                  <a:gd name="T2" fmla="*/ 20 w 50"/>
                  <a:gd name="T3" fmla="*/ 165 h 212"/>
                  <a:gd name="T4" fmla="*/ 49 w 50"/>
                  <a:gd name="T5" fmla="*/ 0 h 212"/>
                  <a:gd name="T6" fmla="*/ 13 w 50"/>
                  <a:gd name="T7" fmla="*/ 86 h 212"/>
                  <a:gd name="T8" fmla="*/ 0 w 50"/>
                  <a:gd name="T9" fmla="*/ 211 h 212"/>
                </a:gdLst>
                <a:ahLst/>
                <a:cxnLst>
                  <a:cxn ang="0">
                    <a:pos x="T0" y="T1"/>
                  </a:cxn>
                  <a:cxn ang="0">
                    <a:pos x="T2" y="T3"/>
                  </a:cxn>
                  <a:cxn ang="0">
                    <a:pos x="T4" y="T5"/>
                  </a:cxn>
                  <a:cxn ang="0">
                    <a:pos x="T6" y="T7"/>
                  </a:cxn>
                  <a:cxn ang="0">
                    <a:pos x="T8" y="T9"/>
                  </a:cxn>
                </a:cxnLst>
                <a:rect l="0" t="0" r="r" b="b"/>
                <a:pathLst>
                  <a:path w="50" h="212">
                    <a:moveTo>
                      <a:pt x="0" y="211"/>
                    </a:moveTo>
                    <a:lnTo>
                      <a:pt x="20" y="165"/>
                    </a:lnTo>
                    <a:lnTo>
                      <a:pt x="49" y="0"/>
                    </a:lnTo>
                    <a:lnTo>
                      <a:pt x="13" y="86"/>
                    </a:lnTo>
                    <a:lnTo>
                      <a:pt x="0" y="211"/>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3" name="未知"/>
              <p:cNvSpPr>
                <a:spLocks/>
              </p:cNvSpPr>
              <p:nvPr/>
            </p:nvSpPr>
            <p:spPr bwMode="auto">
              <a:xfrm>
                <a:off x="90" y="0"/>
                <a:ext cx="52" cy="189"/>
              </a:xfrm>
              <a:custGeom>
                <a:avLst/>
                <a:gdLst>
                  <a:gd name="T0" fmla="*/ 0 w 52"/>
                  <a:gd name="T1" fmla="*/ 23 h 189"/>
                  <a:gd name="T2" fmla="*/ 10 w 52"/>
                  <a:gd name="T3" fmla="*/ 0 h 189"/>
                  <a:gd name="T4" fmla="*/ 51 w 52"/>
                  <a:gd name="T5" fmla="*/ 153 h 189"/>
                  <a:gd name="T6" fmla="*/ 36 w 52"/>
                  <a:gd name="T7" fmla="*/ 188 h 189"/>
                  <a:gd name="T8" fmla="*/ 0 w 52"/>
                  <a:gd name="T9" fmla="*/ 23 h 189"/>
                </a:gdLst>
                <a:ahLst/>
                <a:cxnLst>
                  <a:cxn ang="0">
                    <a:pos x="T0" y="T1"/>
                  </a:cxn>
                  <a:cxn ang="0">
                    <a:pos x="T2" y="T3"/>
                  </a:cxn>
                  <a:cxn ang="0">
                    <a:pos x="T4" y="T5"/>
                  </a:cxn>
                  <a:cxn ang="0">
                    <a:pos x="T6" y="T7"/>
                  </a:cxn>
                  <a:cxn ang="0">
                    <a:pos x="T8" y="T9"/>
                  </a:cxn>
                </a:cxnLst>
                <a:rect l="0" t="0" r="r" b="b"/>
                <a:pathLst>
                  <a:path w="52" h="189">
                    <a:moveTo>
                      <a:pt x="0" y="23"/>
                    </a:moveTo>
                    <a:lnTo>
                      <a:pt x="10" y="0"/>
                    </a:lnTo>
                    <a:lnTo>
                      <a:pt x="51" y="153"/>
                    </a:lnTo>
                    <a:lnTo>
                      <a:pt x="36" y="188"/>
                    </a:lnTo>
                    <a:lnTo>
                      <a:pt x="0" y="23"/>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44" name="未知"/>
            <p:cNvSpPr>
              <a:spLocks/>
            </p:cNvSpPr>
            <p:nvPr/>
          </p:nvSpPr>
          <p:spPr bwMode="auto">
            <a:xfrm>
              <a:off x="20" y="3"/>
              <a:ext cx="196" cy="2377"/>
            </a:xfrm>
            <a:custGeom>
              <a:avLst/>
              <a:gdLst>
                <a:gd name="T0" fmla="*/ 103 w 196"/>
                <a:gd name="T1" fmla="*/ 48 h 2377"/>
                <a:gd name="T2" fmla="*/ 120 w 196"/>
                <a:gd name="T3" fmla="*/ 118 h 2377"/>
                <a:gd name="T4" fmla="*/ 134 w 196"/>
                <a:gd name="T5" fmla="*/ 188 h 2377"/>
                <a:gd name="T6" fmla="*/ 149 w 196"/>
                <a:gd name="T7" fmla="*/ 274 h 2377"/>
                <a:gd name="T8" fmla="*/ 162 w 196"/>
                <a:gd name="T9" fmla="*/ 361 h 2377"/>
                <a:gd name="T10" fmla="*/ 171 w 196"/>
                <a:gd name="T11" fmla="*/ 492 h 2377"/>
                <a:gd name="T12" fmla="*/ 180 w 196"/>
                <a:gd name="T13" fmla="*/ 664 h 2377"/>
                <a:gd name="T14" fmla="*/ 188 w 196"/>
                <a:gd name="T15" fmla="*/ 816 h 2377"/>
                <a:gd name="T16" fmla="*/ 193 w 196"/>
                <a:gd name="T17" fmla="*/ 995 h 2377"/>
                <a:gd name="T18" fmla="*/ 193 w 196"/>
                <a:gd name="T19" fmla="*/ 1161 h 2377"/>
                <a:gd name="T20" fmla="*/ 191 w 196"/>
                <a:gd name="T21" fmla="*/ 1322 h 2377"/>
                <a:gd name="T22" fmla="*/ 181 w 196"/>
                <a:gd name="T23" fmla="*/ 1477 h 2377"/>
                <a:gd name="T24" fmla="*/ 168 w 196"/>
                <a:gd name="T25" fmla="*/ 1635 h 2377"/>
                <a:gd name="T26" fmla="*/ 152 w 196"/>
                <a:gd name="T27" fmla="*/ 1772 h 2377"/>
                <a:gd name="T28" fmla="*/ 130 w 196"/>
                <a:gd name="T29" fmla="*/ 1898 h 2377"/>
                <a:gd name="T30" fmla="*/ 172 w 196"/>
                <a:gd name="T31" fmla="*/ 2037 h 2377"/>
                <a:gd name="T32" fmla="*/ 146 w 196"/>
                <a:gd name="T33" fmla="*/ 2073 h 2377"/>
                <a:gd name="T34" fmla="*/ 121 w 196"/>
                <a:gd name="T35" fmla="*/ 2109 h 2377"/>
                <a:gd name="T36" fmla="*/ 94 w 196"/>
                <a:gd name="T37" fmla="*/ 2161 h 2377"/>
                <a:gd name="T38" fmla="*/ 69 w 196"/>
                <a:gd name="T39" fmla="*/ 2221 h 2377"/>
                <a:gd name="T40" fmla="*/ 40 w 196"/>
                <a:gd name="T41" fmla="*/ 2306 h 2377"/>
                <a:gd name="T42" fmla="*/ 18 w 196"/>
                <a:gd name="T43" fmla="*/ 2376 h 2377"/>
                <a:gd name="T44" fmla="*/ 23 w 196"/>
                <a:gd name="T45" fmla="*/ 2266 h 2377"/>
                <a:gd name="T46" fmla="*/ 27 w 196"/>
                <a:gd name="T47" fmla="*/ 2143 h 2377"/>
                <a:gd name="T48" fmla="*/ 26 w 196"/>
                <a:gd name="T49" fmla="*/ 2074 h 2377"/>
                <a:gd name="T50" fmla="*/ 20 w 196"/>
                <a:gd name="T51" fmla="*/ 1982 h 2377"/>
                <a:gd name="T52" fmla="*/ 15 w 196"/>
                <a:gd name="T53" fmla="*/ 1897 h 2377"/>
                <a:gd name="T54" fmla="*/ 0 w 196"/>
                <a:gd name="T55" fmla="*/ 1792 h 2377"/>
                <a:gd name="T56" fmla="*/ 72 w 196"/>
                <a:gd name="T57" fmla="*/ 1810 h 2377"/>
                <a:gd name="T58" fmla="*/ 94 w 196"/>
                <a:gd name="T59" fmla="*/ 1640 h 2377"/>
                <a:gd name="T60" fmla="*/ 112 w 196"/>
                <a:gd name="T61" fmla="*/ 1476 h 2377"/>
                <a:gd name="T62" fmla="*/ 124 w 196"/>
                <a:gd name="T63" fmla="*/ 1339 h 2377"/>
                <a:gd name="T64" fmla="*/ 131 w 196"/>
                <a:gd name="T65" fmla="*/ 1178 h 2377"/>
                <a:gd name="T66" fmla="*/ 140 w 196"/>
                <a:gd name="T67" fmla="*/ 1017 h 2377"/>
                <a:gd name="T68" fmla="*/ 141 w 196"/>
                <a:gd name="T69" fmla="*/ 876 h 2377"/>
                <a:gd name="T70" fmla="*/ 141 w 196"/>
                <a:gd name="T71" fmla="*/ 713 h 2377"/>
                <a:gd name="T72" fmla="*/ 138 w 196"/>
                <a:gd name="T73" fmla="*/ 560 h 2377"/>
                <a:gd name="T74" fmla="*/ 134 w 196"/>
                <a:gd name="T75" fmla="*/ 376 h 2377"/>
                <a:gd name="T76" fmla="*/ 122 w 196"/>
                <a:gd name="T77" fmla="*/ 257 h 2377"/>
                <a:gd name="T78" fmla="*/ 114 w 196"/>
                <a:gd name="T79" fmla="*/ 166 h 2377"/>
                <a:gd name="T80" fmla="*/ 100 w 196"/>
                <a:gd name="T81" fmla="*/ 96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2377">
                  <a:moveTo>
                    <a:pt x="79" y="0"/>
                  </a:moveTo>
                  <a:lnTo>
                    <a:pt x="103" y="48"/>
                  </a:lnTo>
                  <a:lnTo>
                    <a:pt x="114" y="73"/>
                  </a:lnTo>
                  <a:lnTo>
                    <a:pt x="120" y="118"/>
                  </a:lnTo>
                  <a:lnTo>
                    <a:pt x="130" y="141"/>
                  </a:lnTo>
                  <a:lnTo>
                    <a:pt x="134" y="188"/>
                  </a:lnTo>
                  <a:lnTo>
                    <a:pt x="146" y="220"/>
                  </a:lnTo>
                  <a:lnTo>
                    <a:pt x="149" y="274"/>
                  </a:lnTo>
                  <a:lnTo>
                    <a:pt x="155" y="323"/>
                  </a:lnTo>
                  <a:lnTo>
                    <a:pt x="162" y="361"/>
                  </a:lnTo>
                  <a:lnTo>
                    <a:pt x="167" y="429"/>
                  </a:lnTo>
                  <a:lnTo>
                    <a:pt x="171" y="492"/>
                  </a:lnTo>
                  <a:lnTo>
                    <a:pt x="175" y="564"/>
                  </a:lnTo>
                  <a:lnTo>
                    <a:pt x="180" y="664"/>
                  </a:lnTo>
                  <a:lnTo>
                    <a:pt x="188" y="741"/>
                  </a:lnTo>
                  <a:lnTo>
                    <a:pt x="188" y="816"/>
                  </a:lnTo>
                  <a:lnTo>
                    <a:pt x="192" y="920"/>
                  </a:lnTo>
                  <a:lnTo>
                    <a:pt x="193" y="995"/>
                  </a:lnTo>
                  <a:lnTo>
                    <a:pt x="195" y="1073"/>
                  </a:lnTo>
                  <a:lnTo>
                    <a:pt x="193" y="1161"/>
                  </a:lnTo>
                  <a:lnTo>
                    <a:pt x="192" y="1244"/>
                  </a:lnTo>
                  <a:lnTo>
                    <a:pt x="191" y="1322"/>
                  </a:lnTo>
                  <a:lnTo>
                    <a:pt x="187" y="1399"/>
                  </a:lnTo>
                  <a:lnTo>
                    <a:pt x="181" y="1477"/>
                  </a:lnTo>
                  <a:lnTo>
                    <a:pt x="175" y="1556"/>
                  </a:lnTo>
                  <a:lnTo>
                    <a:pt x="168" y="1635"/>
                  </a:lnTo>
                  <a:lnTo>
                    <a:pt x="160" y="1713"/>
                  </a:lnTo>
                  <a:lnTo>
                    <a:pt x="152" y="1772"/>
                  </a:lnTo>
                  <a:lnTo>
                    <a:pt x="140" y="1841"/>
                  </a:lnTo>
                  <a:lnTo>
                    <a:pt x="130" y="1898"/>
                  </a:lnTo>
                  <a:lnTo>
                    <a:pt x="118" y="1968"/>
                  </a:lnTo>
                  <a:lnTo>
                    <a:pt x="172" y="2037"/>
                  </a:lnTo>
                  <a:lnTo>
                    <a:pt x="157" y="2054"/>
                  </a:lnTo>
                  <a:lnTo>
                    <a:pt x="146" y="2073"/>
                  </a:lnTo>
                  <a:lnTo>
                    <a:pt x="134" y="2086"/>
                  </a:lnTo>
                  <a:lnTo>
                    <a:pt x="121" y="2109"/>
                  </a:lnTo>
                  <a:lnTo>
                    <a:pt x="107" y="2137"/>
                  </a:lnTo>
                  <a:lnTo>
                    <a:pt x="94" y="2161"/>
                  </a:lnTo>
                  <a:lnTo>
                    <a:pt x="82" y="2191"/>
                  </a:lnTo>
                  <a:lnTo>
                    <a:pt x="69" y="2221"/>
                  </a:lnTo>
                  <a:lnTo>
                    <a:pt x="54" y="2266"/>
                  </a:lnTo>
                  <a:lnTo>
                    <a:pt x="40" y="2306"/>
                  </a:lnTo>
                  <a:lnTo>
                    <a:pt x="31" y="2339"/>
                  </a:lnTo>
                  <a:lnTo>
                    <a:pt x="18" y="2376"/>
                  </a:lnTo>
                  <a:lnTo>
                    <a:pt x="22" y="2318"/>
                  </a:lnTo>
                  <a:lnTo>
                    <a:pt x="23" y="2266"/>
                  </a:lnTo>
                  <a:lnTo>
                    <a:pt x="27" y="2199"/>
                  </a:lnTo>
                  <a:lnTo>
                    <a:pt x="27" y="2143"/>
                  </a:lnTo>
                  <a:lnTo>
                    <a:pt x="26" y="2106"/>
                  </a:lnTo>
                  <a:lnTo>
                    <a:pt x="26" y="2074"/>
                  </a:lnTo>
                  <a:lnTo>
                    <a:pt x="24" y="2026"/>
                  </a:lnTo>
                  <a:lnTo>
                    <a:pt x="20" y="1982"/>
                  </a:lnTo>
                  <a:lnTo>
                    <a:pt x="18" y="1943"/>
                  </a:lnTo>
                  <a:lnTo>
                    <a:pt x="15" y="1897"/>
                  </a:lnTo>
                  <a:lnTo>
                    <a:pt x="10" y="1851"/>
                  </a:lnTo>
                  <a:lnTo>
                    <a:pt x="0" y="1792"/>
                  </a:lnTo>
                  <a:lnTo>
                    <a:pt x="62" y="1887"/>
                  </a:lnTo>
                  <a:lnTo>
                    <a:pt x="72" y="1810"/>
                  </a:lnTo>
                  <a:lnTo>
                    <a:pt x="85" y="1714"/>
                  </a:lnTo>
                  <a:lnTo>
                    <a:pt x="94" y="1640"/>
                  </a:lnTo>
                  <a:lnTo>
                    <a:pt x="105" y="1543"/>
                  </a:lnTo>
                  <a:lnTo>
                    <a:pt x="112" y="1476"/>
                  </a:lnTo>
                  <a:lnTo>
                    <a:pt x="116" y="1420"/>
                  </a:lnTo>
                  <a:lnTo>
                    <a:pt x="124" y="1339"/>
                  </a:lnTo>
                  <a:lnTo>
                    <a:pt x="129" y="1261"/>
                  </a:lnTo>
                  <a:lnTo>
                    <a:pt x="131" y="1178"/>
                  </a:lnTo>
                  <a:lnTo>
                    <a:pt x="137" y="1096"/>
                  </a:lnTo>
                  <a:lnTo>
                    <a:pt x="140" y="1017"/>
                  </a:lnTo>
                  <a:lnTo>
                    <a:pt x="143" y="932"/>
                  </a:lnTo>
                  <a:lnTo>
                    <a:pt x="141" y="876"/>
                  </a:lnTo>
                  <a:lnTo>
                    <a:pt x="142" y="793"/>
                  </a:lnTo>
                  <a:lnTo>
                    <a:pt x="141" y="713"/>
                  </a:lnTo>
                  <a:lnTo>
                    <a:pt x="140" y="640"/>
                  </a:lnTo>
                  <a:lnTo>
                    <a:pt x="138" y="560"/>
                  </a:lnTo>
                  <a:lnTo>
                    <a:pt x="132" y="473"/>
                  </a:lnTo>
                  <a:lnTo>
                    <a:pt x="134" y="376"/>
                  </a:lnTo>
                  <a:lnTo>
                    <a:pt x="126" y="310"/>
                  </a:lnTo>
                  <a:lnTo>
                    <a:pt x="122" y="257"/>
                  </a:lnTo>
                  <a:lnTo>
                    <a:pt x="118" y="203"/>
                  </a:lnTo>
                  <a:lnTo>
                    <a:pt x="114" y="166"/>
                  </a:lnTo>
                  <a:lnTo>
                    <a:pt x="107" y="128"/>
                  </a:lnTo>
                  <a:lnTo>
                    <a:pt x="100" y="96"/>
                  </a:lnTo>
                  <a:lnTo>
                    <a:pt x="79" y="0"/>
                  </a:lnTo>
                </a:path>
              </a:pathLst>
            </a:custGeom>
            <a:solidFill>
              <a:srgbClr val="3366FF"/>
            </a:solidFill>
            <a:ln w="12700" cap="rnd" cmpd="sng">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45" name="Rectangle 41"/>
          <p:cNvSpPr>
            <a:spLocks noChangeArrowheads="1"/>
          </p:cNvSpPr>
          <p:nvPr/>
        </p:nvSpPr>
        <p:spPr bwMode="auto">
          <a:xfrm>
            <a:off x="88900" y="3379788"/>
            <a:ext cx="2752725"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71475" indent="-371475" defTabSz="762000" eaLnBrk="0" hangingPunct="0">
              <a:lnSpc>
                <a:spcPct val="85000"/>
              </a:lnSpc>
              <a:spcBef>
                <a:spcPct val="20000"/>
              </a:spcBef>
              <a:buFontTx/>
              <a:buChar char="•"/>
            </a:pPr>
            <a:r>
              <a:rPr lang="en-US" sz="1800" b="0" u="none">
                <a:solidFill>
                  <a:schemeClr val="tx1"/>
                </a:solidFill>
                <a:latin typeface="Times New Roman" pitchFamily="18" charset="0"/>
              </a:rPr>
              <a:t>Repertoire</a:t>
            </a:r>
          </a:p>
          <a:p>
            <a:pPr marL="371475" indent="-371475" defTabSz="762000" eaLnBrk="0" hangingPunct="0">
              <a:lnSpc>
                <a:spcPct val="85000"/>
              </a:lnSpc>
              <a:spcBef>
                <a:spcPct val="20000"/>
              </a:spcBef>
              <a:buFontTx/>
              <a:buChar char="•"/>
            </a:pPr>
            <a:r>
              <a:rPr lang="en-US" sz="1800" b="0" u="none">
                <a:solidFill>
                  <a:schemeClr val="tx1"/>
                </a:solidFill>
                <a:latin typeface="Times New Roman" pitchFamily="18" charset="0"/>
              </a:rPr>
              <a:t>Purchase process</a:t>
            </a:r>
          </a:p>
          <a:p>
            <a:pPr marL="371475" indent="-371475" defTabSz="762000" eaLnBrk="0" hangingPunct="0">
              <a:lnSpc>
                <a:spcPct val="85000"/>
              </a:lnSpc>
              <a:spcBef>
                <a:spcPct val="20000"/>
              </a:spcBef>
              <a:buFontTx/>
              <a:buChar char="•"/>
            </a:pPr>
            <a:r>
              <a:rPr lang="en-US" sz="1800" b="0" u="none">
                <a:solidFill>
                  <a:schemeClr val="tx1"/>
                </a:solidFill>
                <a:latin typeface="Times New Roman" pitchFamily="18" charset="0"/>
              </a:rPr>
              <a:t>Decision process</a:t>
            </a:r>
          </a:p>
        </p:txBody>
      </p:sp>
      <p:sp>
        <p:nvSpPr>
          <p:cNvPr id="47146" name="AutoShape 42"/>
          <p:cNvSpPr>
            <a:spLocks noChangeArrowheads="1"/>
          </p:cNvSpPr>
          <p:nvPr/>
        </p:nvSpPr>
        <p:spPr bwMode="auto">
          <a:xfrm rot="3600000" flipH="1">
            <a:off x="1837531" y="3636169"/>
            <a:ext cx="1036638" cy="101600"/>
          </a:xfrm>
          <a:prstGeom prst="rightArrow">
            <a:avLst>
              <a:gd name="adj1" fmla="val 50000"/>
              <a:gd name="adj2" fmla="val 510204"/>
            </a:avLst>
          </a:prstGeom>
          <a:solidFill>
            <a:srgbClr val="3366FF"/>
          </a:solidFill>
          <a:ln w="12700" cmpd="sng">
            <a:solidFill>
              <a:srgbClr val="3366FF"/>
            </a:solidFill>
            <a:miter lim="800000"/>
            <a:headEnd/>
            <a:tailEnd/>
          </a:ln>
          <a:effectLst>
            <a:outerShdw dist="53882" dir="2700000" algn="ctr" rotWithShape="0">
              <a:schemeClr val="bg2">
                <a:alpha val="50000"/>
              </a:schemeClr>
            </a:outerShdw>
          </a:effectLst>
        </p:spPr>
        <p:txBody>
          <a:bodyPr wrap="none" anchor="ctr"/>
          <a:lstStyle/>
          <a:p>
            <a:endParaRPr lang="zh-CN" altLang="en-US"/>
          </a:p>
        </p:txBody>
      </p:sp>
      <p:sp>
        <p:nvSpPr>
          <p:cNvPr id="47147" name="AutoShape 43"/>
          <p:cNvSpPr>
            <a:spLocks noChangeArrowheads="1"/>
          </p:cNvSpPr>
          <p:nvPr/>
        </p:nvSpPr>
        <p:spPr bwMode="auto">
          <a:xfrm rot="3600000">
            <a:off x="2256631" y="4337844"/>
            <a:ext cx="1036638" cy="101600"/>
          </a:xfrm>
          <a:prstGeom prst="rightArrow">
            <a:avLst>
              <a:gd name="adj1" fmla="val 50000"/>
              <a:gd name="adj2" fmla="val 510204"/>
            </a:avLst>
          </a:prstGeom>
          <a:solidFill>
            <a:srgbClr val="3366FF"/>
          </a:solidFill>
          <a:ln w="12700" cmpd="sng">
            <a:solidFill>
              <a:srgbClr val="3366FF"/>
            </a:solidFill>
            <a:miter lim="800000"/>
            <a:headEnd/>
            <a:tailEnd/>
          </a:ln>
          <a:effectLst>
            <a:outerShdw dist="53882" dir="2700000" algn="ctr" rotWithShape="0">
              <a:schemeClr val="bg2">
                <a:alpha val="50000"/>
              </a:schemeClr>
            </a:outerShdw>
          </a:effectLst>
        </p:spPr>
        <p:txBody>
          <a:bodyPr wrap="none" anchor="ctr"/>
          <a:lstStyle/>
          <a:p>
            <a:endParaRPr lang="zh-CN" altLang="en-US"/>
          </a:p>
        </p:txBody>
      </p:sp>
      <p:sp>
        <p:nvSpPr>
          <p:cNvPr id="47148" name="AutoShape 44"/>
          <p:cNvSpPr>
            <a:spLocks noChangeArrowheads="1"/>
          </p:cNvSpPr>
          <p:nvPr/>
        </p:nvSpPr>
        <p:spPr bwMode="auto">
          <a:xfrm>
            <a:off x="5489575" y="2819400"/>
            <a:ext cx="958850" cy="215900"/>
          </a:xfrm>
          <a:prstGeom prst="rightArrow">
            <a:avLst>
              <a:gd name="adj1" fmla="val 50000"/>
              <a:gd name="adj2" fmla="val 222079"/>
            </a:avLst>
          </a:prstGeom>
          <a:solidFill>
            <a:srgbClr val="FF0000"/>
          </a:solidFill>
          <a:ln w="12700" cmpd="sng">
            <a:solidFill>
              <a:schemeClr val="tx1"/>
            </a:solidFill>
            <a:miter lim="800000"/>
            <a:headEnd/>
            <a:tailEnd/>
          </a:ln>
          <a:effectLst>
            <a:outerShdw dist="77251" dir="567739" algn="ctr" rotWithShape="0">
              <a:schemeClr val="bg2">
                <a:alpha val="50000"/>
              </a:schemeClr>
            </a:outerShdw>
          </a:effec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a:latin typeface="Arial" pitchFamily="34" charset="0"/>
                <a:cs typeface="Arial" pitchFamily="34" charset="0"/>
              </a:rPr>
              <a:t>Consumer Insight(3) </a:t>
            </a:r>
            <a:r>
              <a:rPr lang="zh-CN">
                <a:latin typeface="Arial" pitchFamily="34" charset="0"/>
                <a:cs typeface="Arial" pitchFamily="34" charset="0"/>
              </a:rPr>
              <a:t>：Brand Locator Model</a:t>
            </a:r>
          </a:p>
        </p:txBody>
      </p:sp>
      <p:grpSp>
        <p:nvGrpSpPr>
          <p:cNvPr id="48131" name="Group 3"/>
          <p:cNvGrpSpPr>
            <a:grpSpLocks/>
          </p:cNvGrpSpPr>
          <p:nvPr/>
        </p:nvGrpSpPr>
        <p:grpSpPr bwMode="auto">
          <a:xfrm>
            <a:off x="609600" y="1752600"/>
            <a:ext cx="7707313" cy="2974975"/>
            <a:chOff x="0" y="0"/>
            <a:chExt cx="4855" cy="1874"/>
          </a:xfrm>
        </p:grpSpPr>
        <p:sp>
          <p:nvSpPr>
            <p:cNvPr id="48132" name="Rectangle 4"/>
            <p:cNvSpPr>
              <a:spLocks noChangeArrowheads="1"/>
            </p:cNvSpPr>
            <p:nvPr/>
          </p:nvSpPr>
          <p:spPr bwMode="auto">
            <a:xfrm>
              <a:off x="360" y="808"/>
              <a:ext cx="258"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3200" u="none">
                  <a:solidFill>
                    <a:srgbClr val="0099FF"/>
                  </a:solidFill>
                  <a:latin typeface="Arial" pitchFamily="34" charset="0"/>
                </a:rPr>
                <a:t>1</a:t>
              </a:r>
            </a:p>
          </p:txBody>
        </p:sp>
        <p:sp>
          <p:nvSpPr>
            <p:cNvPr id="48133" name="Rectangle 5"/>
            <p:cNvSpPr>
              <a:spLocks noChangeArrowheads="1"/>
            </p:cNvSpPr>
            <p:nvPr/>
          </p:nvSpPr>
          <p:spPr bwMode="auto">
            <a:xfrm>
              <a:off x="1739" y="827"/>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3200" u="none">
                  <a:solidFill>
                    <a:srgbClr val="FFBF18"/>
                  </a:solidFill>
                  <a:latin typeface="Arial" pitchFamily="34" charset="0"/>
                </a:rPr>
                <a:t>2</a:t>
              </a:r>
            </a:p>
          </p:txBody>
        </p:sp>
        <p:sp>
          <p:nvSpPr>
            <p:cNvPr id="48134" name="Rectangle 6"/>
            <p:cNvSpPr>
              <a:spLocks noChangeArrowheads="1"/>
            </p:cNvSpPr>
            <p:nvPr/>
          </p:nvSpPr>
          <p:spPr bwMode="auto">
            <a:xfrm>
              <a:off x="2814" y="799"/>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3200" u="none">
                  <a:solidFill>
                    <a:schemeClr val="folHlink"/>
                  </a:solidFill>
                  <a:latin typeface="Arial" pitchFamily="34" charset="0"/>
                </a:rPr>
                <a:t>3</a:t>
              </a:r>
            </a:p>
          </p:txBody>
        </p:sp>
        <p:sp>
          <p:nvSpPr>
            <p:cNvPr id="48135" name="未知"/>
            <p:cNvSpPr>
              <a:spLocks/>
            </p:cNvSpPr>
            <p:nvPr/>
          </p:nvSpPr>
          <p:spPr bwMode="auto">
            <a:xfrm>
              <a:off x="135" y="0"/>
              <a:ext cx="1065" cy="665"/>
            </a:xfrm>
            <a:custGeom>
              <a:avLst/>
              <a:gdLst>
                <a:gd name="T0" fmla="*/ 0 w 1065"/>
                <a:gd name="T1" fmla="*/ 664 h 665"/>
                <a:gd name="T2" fmla="*/ 777 w 1065"/>
                <a:gd name="T3" fmla="*/ 664 h 665"/>
                <a:gd name="T4" fmla="*/ 1064 w 1065"/>
                <a:gd name="T5" fmla="*/ 332 h 665"/>
                <a:gd name="T6" fmla="*/ 777 w 1065"/>
                <a:gd name="T7" fmla="*/ 0 h 665"/>
                <a:gd name="T8" fmla="*/ 0 w 1065"/>
                <a:gd name="T9" fmla="*/ 0 h 665"/>
                <a:gd name="T10" fmla="*/ 0 w 1065"/>
                <a:gd name="T11" fmla="*/ 664 h 665"/>
              </a:gdLst>
              <a:ahLst/>
              <a:cxnLst>
                <a:cxn ang="0">
                  <a:pos x="T0" y="T1"/>
                </a:cxn>
                <a:cxn ang="0">
                  <a:pos x="T2" y="T3"/>
                </a:cxn>
                <a:cxn ang="0">
                  <a:pos x="T4" y="T5"/>
                </a:cxn>
                <a:cxn ang="0">
                  <a:pos x="T6" y="T7"/>
                </a:cxn>
                <a:cxn ang="0">
                  <a:pos x="T8" y="T9"/>
                </a:cxn>
                <a:cxn ang="0">
                  <a:pos x="T10" y="T11"/>
                </a:cxn>
              </a:cxnLst>
              <a:rect l="0" t="0" r="r" b="b"/>
              <a:pathLst>
                <a:path w="1065" h="665">
                  <a:moveTo>
                    <a:pt x="0" y="664"/>
                  </a:moveTo>
                  <a:lnTo>
                    <a:pt x="777" y="664"/>
                  </a:lnTo>
                  <a:lnTo>
                    <a:pt x="1064" y="332"/>
                  </a:lnTo>
                  <a:lnTo>
                    <a:pt x="777" y="0"/>
                  </a:lnTo>
                  <a:lnTo>
                    <a:pt x="0" y="0"/>
                  </a:lnTo>
                  <a:lnTo>
                    <a:pt x="0" y="664"/>
                  </a:lnTo>
                </a:path>
              </a:pathLst>
            </a:custGeom>
            <a:solidFill>
              <a:srgbClr val="3366FF"/>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6" name="未知"/>
            <p:cNvSpPr>
              <a:spLocks/>
            </p:cNvSpPr>
            <p:nvPr/>
          </p:nvSpPr>
          <p:spPr bwMode="auto">
            <a:xfrm>
              <a:off x="96" y="664"/>
              <a:ext cx="817" cy="47"/>
            </a:xfrm>
            <a:custGeom>
              <a:avLst/>
              <a:gdLst>
                <a:gd name="T0" fmla="*/ 816 w 817"/>
                <a:gd name="T1" fmla="*/ 0 h 47"/>
                <a:gd name="T2" fmla="*/ 774 w 817"/>
                <a:gd name="T3" fmla="*/ 46 h 47"/>
                <a:gd name="T4" fmla="*/ 0 w 817"/>
                <a:gd name="T5" fmla="*/ 46 h 47"/>
                <a:gd name="T6" fmla="*/ 39 w 817"/>
                <a:gd name="T7" fmla="*/ 0 h 47"/>
                <a:gd name="T8" fmla="*/ 816 w 817"/>
                <a:gd name="T9" fmla="*/ 0 h 47"/>
              </a:gdLst>
              <a:ahLst/>
              <a:cxnLst>
                <a:cxn ang="0">
                  <a:pos x="T0" y="T1"/>
                </a:cxn>
                <a:cxn ang="0">
                  <a:pos x="T2" y="T3"/>
                </a:cxn>
                <a:cxn ang="0">
                  <a:pos x="T4" y="T5"/>
                </a:cxn>
                <a:cxn ang="0">
                  <a:pos x="T6" y="T7"/>
                </a:cxn>
                <a:cxn ang="0">
                  <a:pos x="T8" y="T9"/>
                </a:cxn>
              </a:cxnLst>
              <a:rect l="0" t="0" r="r" b="b"/>
              <a:pathLst>
                <a:path w="817" h="47">
                  <a:moveTo>
                    <a:pt x="816" y="0"/>
                  </a:moveTo>
                  <a:lnTo>
                    <a:pt x="774" y="46"/>
                  </a:lnTo>
                  <a:lnTo>
                    <a:pt x="0" y="46"/>
                  </a:lnTo>
                  <a:lnTo>
                    <a:pt x="39" y="0"/>
                  </a:lnTo>
                  <a:lnTo>
                    <a:pt x="816" y="0"/>
                  </a:lnTo>
                </a:path>
              </a:pathLst>
            </a:custGeom>
            <a:solidFill>
              <a:srgbClr val="3366FF"/>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 name="未知"/>
            <p:cNvSpPr>
              <a:spLocks/>
            </p:cNvSpPr>
            <p:nvPr/>
          </p:nvSpPr>
          <p:spPr bwMode="auto">
            <a:xfrm>
              <a:off x="96" y="0"/>
              <a:ext cx="40" cy="711"/>
            </a:xfrm>
            <a:custGeom>
              <a:avLst/>
              <a:gdLst>
                <a:gd name="T0" fmla="*/ 0 w 40"/>
                <a:gd name="T1" fmla="*/ 710 h 711"/>
                <a:gd name="T2" fmla="*/ 39 w 40"/>
                <a:gd name="T3" fmla="*/ 664 h 711"/>
                <a:gd name="T4" fmla="*/ 39 w 40"/>
                <a:gd name="T5" fmla="*/ 0 h 711"/>
                <a:gd name="T6" fmla="*/ 0 w 40"/>
                <a:gd name="T7" fmla="*/ 47 h 711"/>
                <a:gd name="T8" fmla="*/ 0 w 40"/>
                <a:gd name="T9" fmla="*/ 710 h 711"/>
              </a:gdLst>
              <a:ahLst/>
              <a:cxnLst>
                <a:cxn ang="0">
                  <a:pos x="T0" y="T1"/>
                </a:cxn>
                <a:cxn ang="0">
                  <a:pos x="T2" y="T3"/>
                </a:cxn>
                <a:cxn ang="0">
                  <a:pos x="T4" y="T5"/>
                </a:cxn>
                <a:cxn ang="0">
                  <a:pos x="T6" y="T7"/>
                </a:cxn>
                <a:cxn ang="0">
                  <a:pos x="T8" y="T9"/>
                </a:cxn>
              </a:cxnLst>
              <a:rect l="0" t="0" r="r" b="b"/>
              <a:pathLst>
                <a:path w="40" h="711">
                  <a:moveTo>
                    <a:pt x="0" y="710"/>
                  </a:moveTo>
                  <a:lnTo>
                    <a:pt x="39" y="664"/>
                  </a:lnTo>
                  <a:lnTo>
                    <a:pt x="39" y="0"/>
                  </a:lnTo>
                  <a:lnTo>
                    <a:pt x="0" y="47"/>
                  </a:lnTo>
                  <a:lnTo>
                    <a:pt x="0" y="710"/>
                  </a:lnTo>
                </a:path>
              </a:pathLst>
            </a:custGeom>
            <a:solidFill>
              <a:srgbClr val="3366FF"/>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8" name="Rectangle 10"/>
            <p:cNvSpPr>
              <a:spLocks noChangeArrowheads="1"/>
            </p:cNvSpPr>
            <p:nvPr/>
          </p:nvSpPr>
          <p:spPr bwMode="auto">
            <a:xfrm>
              <a:off x="239" y="220"/>
              <a:ext cx="805" cy="231"/>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sz="1800" u="none">
                  <a:solidFill>
                    <a:srgbClr val="FFFFFF"/>
                  </a:solidFill>
                  <a:effectLst>
                    <a:outerShdw blurRad="38100" dist="38100" dir="2700000" algn="tl">
                      <a:srgbClr val="000000"/>
                    </a:outerShdw>
                  </a:effectLst>
                  <a:latin typeface="Arial" pitchFamily="34" charset="0"/>
                </a:rPr>
                <a:t>因子分析</a:t>
              </a:r>
            </a:p>
          </p:txBody>
        </p:sp>
        <p:sp>
          <p:nvSpPr>
            <p:cNvPr id="48139" name="未知"/>
            <p:cNvSpPr>
              <a:spLocks/>
            </p:cNvSpPr>
            <p:nvPr/>
          </p:nvSpPr>
          <p:spPr bwMode="auto">
            <a:xfrm>
              <a:off x="1181" y="14"/>
              <a:ext cx="407" cy="411"/>
            </a:xfrm>
            <a:custGeom>
              <a:avLst/>
              <a:gdLst>
                <a:gd name="T0" fmla="*/ 359 w 407"/>
                <a:gd name="T1" fmla="*/ 402 h 403"/>
                <a:gd name="T2" fmla="*/ 406 w 407"/>
                <a:gd name="T3" fmla="*/ 354 h 403"/>
                <a:gd name="T4" fmla="*/ 48 w 407"/>
                <a:gd name="T5" fmla="*/ 0 h 403"/>
                <a:gd name="T6" fmla="*/ 0 w 407"/>
                <a:gd name="T7" fmla="*/ 48 h 403"/>
                <a:gd name="T8" fmla="*/ 359 w 407"/>
                <a:gd name="T9" fmla="*/ 402 h 403"/>
              </a:gdLst>
              <a:ahLst/>
              <a:cxnLst>
                <a:cxn ang="0">
                  <a:pos x="T0" y="T1"/>
                </a:cxn>
                <a:cxn ang="0">
                  <a:pos x="T2" y="T3"/>
                </a:cxn>
                <a:cxn ang="0">
                  <a:pos x="T4" y="T5"/>
                </a:cxn>
                <a:cxn ang="0">
                  <a:pos x="T6" y="T7"/>
                </a:cxn>
                <a:cxn ang="0">
                  <a:pos x="T8" y="T9"/>
                </a:cxn>
              </a:cxnLst>
              <a:rect l="0" t="0" r="r" b="b"/>
              <a:pathLst>
                <a:path w="407" h="403">
                  <a:moveTo>
                    <a:pt x="359" y="402"/>
                  </a:moveTo>
                  <a:lnTo>
                    <a:pt x="406" y="354"/>
                  </a:lnTo>
                  <a:lnTo>
                    <a:pt x="48" y="0"/>
                  </a:lnTo>
                  <a:lnTo>
                    <a:pt x="0" y="48"/>
                  </a:lnTo>
                  <a:lnTo>
                    <a:pt x="359" y="402"/>
                  </a:lnTo>
                </a:path>
              </a:pathLst>
            </a:custGeom>
            <a:solidFill>
              <a:srgbClr val="A13F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未知"/>
            <p:cNvSpPr>
              <a:spLocks/>
            </p:cNvSpPr>
            <p:nvPr/>
          </p:nvSpPr>
          <p:spPr bwMode="auto">
            <a:xfrm>
              <a:off x="1226" y="13"/>
              <a:ext cx="1300" cy="677"/>
            </a:xfrm>
            <a:custGeom>
              <a:avLst/>
              <a:gdLst>
                <a:gd name="T0" fmla="*/ 48 w 1300"/>
                <a:gd name="T1" fmla="*/ 663 h 664"/>
                <a:gd name="T2" fmla="*/ 962 w 1300"/>
                <a:gd name="T3" fmla="*/ 663 h 664"/>
                <a:gd name="T4" fmla="*/ 1299 w 1300"/>
                <a:gd name="T5" fmla="*/ 331 h 664"/>
                <a:gd name="T6" fmla="*/ 962 w 1300"/>
                <a:gd name="T7" fmla="*/ 0 h 664"/>
                <a:gd name="T8" fmla="*/ 0 w 1300"/>
                <a:gd name="T9" fmla="*/ 0 h 664"/>
                <a:gd name="T10" fmla="*/ 361 w 1300"/>
                <a:gd name="T11" fmla="*/ 355 h 664"/>
                <a:gd name="T12" fmla="*/ 48 w 1300"/>
                <a:gd name="T13" fmla="*/ 663 h 664"/>
              </a:gdLst>
              <a:ahLst/>
              <a:cxnLst>
                <a:cxn ang="0">
                  <a:pos x="T0" y="T1"/>
                </a:cxn>
                <a:cxn ang="0">
                  <a:pos x="T2" y="T3"/>
                </a:cxn>
                <a:cxn ang="0">
                  <a:pos x="T4" y="T5"/>
                </a:cxn>
                <a:cxn ang="0">
                  <a:pos x="T6" y="T7"/>
                </a:cxn>
                <a:cxn ang="0">
                  <a:pos x="T8" y="T9"/>
                </a:cxn>
                <a:cxn ang="0">
                  <a:pos x="T10" y="T11"/>
                </a:cxn>
                <a:cxn ang="0">
                  <a:pos x="T12" y="T13"/>
                </a:cxn>
              </a:cxnLst>
              <a:rect l="0" t="0" r="r" b="b"/>
              <a:pathLst>
                <a:path w="1300" h="664">
                  <a:moveTo>
                    <a:pt x="48" y="663"/>
                  </a:moveTo>
                  <a:lnTo>
                    <a:pt x="962" y="663"/>
                  </a:lnTo>
                  <a:lnTo>
                    <a:pt x="1299" y="331"/>
                  </a:lnTo>
                  <a:lnTo>
                    <a:pt x="962" y="0"/>
                  </a:lnTo>
                  <a:lnTo>
                    <a:pt x="0" y="0"/>
                  </a:lnTo>
                  <a:lnTo>
                    <a:pt x="361" y="355"/>
                  </a:lnTo>
                  <a:lnTo>
                    <a:pt x="48" y="663"/>
                  </a:lnTo>
                </a:path>
              </a:pathLst>
            </a:custGeom>
            <a:solidFill>
              <a:srgbClr val="FFBF18"/>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1" name="未知"/>
            <p:cNvSpPr>
              <a:spLocks/>
            </p:cNvSpPr>
            <p:nvPr/>
          </p:nvSpPr>
          <p:spPr bwMode="auto">
            <a:xfrm>
              <a:off x="1226" y="689"/>
              <a:ext cx="963" cy="48"/>
            </a:xfrm>
            <a:custGeom>
              <a:avLst/>
              <a:gdLst>
                <a:gd name="T0" fmla="*/ 962 w 963"/>
                <a:gd name="T1" fmla="*/ 0 h 47"/>
                <a:gd name="T2" fmla="*/ 913 w 963"/>
                <a:gd name="T3" fmla="*/ 46 h 47"/>
                <a:gd name="T4" fmla="*/ 0 w 963"/>
                <a:gd name="T5" fmla="*/ 46 h 47"/>
                <a:gd name="T6" fmla="*/ 48 w 963"/>
                <a:gd name="T7" fmla="*/ 0 h 47"/>
                <a:gd name="T8" fmla="*/ 962 w 963"/>
                <a:gd name="T9" fmla="*/ 0 h 47"/>
              </a:gdLst>
              <a:ahLst/>
              <a:cxnLst>
                <a:cxn ang="0">
                  <a:pos x="T0" y="T1"/>
                </a:cxn>
                <a:cxn ang="0">
                  <a:pos x="T2" y="T3"/>
                </a:cxn>
                <a:cxn ang="0">
                  <a:pos x="T4" y="T5"/>
                </a:cxn>
                <a:cxn ang="0">
                  <a:pos x="T6" y="T7"/>
                </a:cxn>
                <a:cxn ang="0">
                  <a:pos x="T8" y="T9"/>
                </a:cxn>
              </a:cxnLst>
              <a:rect l="0" t="0" r="r" b="b"/>
              <a:pathLst>
                <a:path w="963" h="47">
                  <a:moveTo>
                    <a:pt x="962" y="0"/>
                  </a:moveTo>
                  <a:lnTo>
                    <a:pt x="913" y="46"/>
                  </a:lnTo>
                  <a:lnTo>
                    <a:pt x="0" y="46"/>
                  </a:lnTo>
                  <a:lnTo>
                    <a:pt x="48" y="0"/>
                  </a:lnTo>
                  <a:lnTo>
                    <a:pt x="962" y="0"/>
                  </a:lnTo>
                </a:path>
              </a:pathLst>
            </a:custGeom>
            <a:solidFill>
              <a:srgbClr val="A13F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2" name="Rectangle 14"/>
            <p:cNvSpPr>
              <a:spLocks noChangeArrowheads="1"/>
            </p:cNvSpPr>
            <p:nvPr/>
          </p:nvSpPr>
          <p:spPr bwMode="auto">
            <a:xfrm>
              <a:off x="1634" y="237"/>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sz="1800" u="none">
                  <a:solidFill>
                    <a:srgbClr val="FFFFFF"/>
                  </a:solidFill>
                  <a:effectLst>
                    <a:outerShdw blurRad="38100" dist="38100" dir="2700000" algn="tl">
                      <a:srgbClr val="C0C0C0"/>
                    </a:outerShdw>
                  </a:effectLst>
                  <a:latin typeface="Arial" pitchFamily="34" charset="0"/>
                </a:rPr>
                <a:t>品牌定位 </a:t>
              </a:r>
            </a:p>
          </p:txBody>
        </p:sp>
        <p:sp>
          <p:nvSpPr>
            <p:cNvPr id="48143" name="未知"/>
            <p:cNvSpPr>
              <a:spLocks/>
            </p:cNvSpPr>
            <p:nvPr/>
          </p:nvSpPr>
          <p:spPr bwMode="auto">
            <a:xfrm>
              <a:off x="2352" y="1"/>
              <a:ext cx="407" cy="403"/>
            </a:xfrm>
            <a:custGeom>
              <a:avLst/>
              <a:gdLst>
                <a:gd name="T0" fmla="*/ 359 w 407"/>
                <a:gd name="T1" fmla="*/ 402 h 403"/>
                <a:gd name="T2" fmla="*/ 406 w 407"/>
                <a:gd name="T3" fmla="*/ 354 h 403"/>
                <a:gd name="T4" fmla="*/ 48 w 407"/>
                <a:gd name="T5" fmla="*/ 0 h 403"/>
                <a:gd name="T6" fmla="*/ 0 w 407"/>
                <a:gd name="T7" fmla="*/ 48 h 403"/>
                <a:gd name="T8" fmla="*/ 359 w 407"/>
                <a:gd name="T9" fmla="*/ 402 h 403"/>
              </a:gdLst>
              <a:ahLst/>
              <a:cxnLst>
                <a:cxn ang="0">
                  <a:pos x="T0" y="T1"/>
                </a:cxn>
                <a:cxn ang="0">
                  <a:pos x="T2" y="T3"/>
                </a:cxn>
                <a:cxn ang="0">
                  <a:pos x="T4" y="T5"/>
                </a:cxn>
                <a:cxn ang="0">
                  <a:pos x="T6" y="T7"/>
                </a:cxn>
                <a:cxn ang="0">
                  <a:pos x="T8" y="T9"/>
                </a:cxn>
              </a:cxnLst>
              <a:rect l="0" t="0" r="r" b="b"/>
              <a:pathLst>
                <a:path w="407" h="403">
                  <a:moveTo>
                    <a:pt x="359" y="402"/>
                  </a:moveTo>
                  <a:lnTo>
                    <a:pt x="406" y="354"/>
                  </a:lnTo>
                  <a:lnTo>
                    <a:pt x="48" y="0"/>
                  </a:lnTo>
                  <a:lnTo>
                    <a:pt x="0" y="48"/>
                  </a:lnTo>
                  <a:lnTo>
                    <a:pt x="359" y="402"/>
                  </a:lnTo>
                </a:path>
              </a:pathLst>
            </a:custGeom>
            <a:solidFill>
              <a:srgbClr val="8100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未知"/>
            <p:cNvSpPr>
              <a:spLocks/>
            </p:cNvSpPr>
            <p:nvPr/>
          </p:nvSpPr>
          <p:spPr bwMode="auto">
            <a:xfrm>
              <a:off x="2405" y="13"/>
              <a:ext cx="1300" cy="664"/>
            </a:xfrm>
            <a:custGeom>
              <a:avLst/>
              <a:gdLst>
                <a:gd name="T0" fmla="*/ 48 w 1300"/>
                <a:gd name="T1" fmla="*/ 663 h 664"/>
                <a:gd name="T2" fmla="*/ 962 w 1300"/>
                <a:gd name="T3" fmla="*/ 663 h 664"/>
                <a:gd name="T4" fmla="*/ 1299 w 1300"/>
                <a:gd name="T5" fmla="*/ 331 h 664"/>
                <a:gd name="T6" fmla="*/ 962 w 1300"/>
                <a:gd name="T7" fmla="*/ 0 h 664"/>
                <a:gd name="T8" fmla="*/ 0 w 1300"/>
                <a:gd name="T9" fmla="*/ 0 h 664"/>
                <a:gd name="T10" fmla="*/ 361 w 1300"/>
                <a:gd name="T11" fmla="*/ 355 h 664"/>
                <a:gd name="T12" fmla="*/ 48 w 1300"/>
                <a:gd name="T13" fmla="*/ 663 h 664"/>
              </a:gdLst>
              <a:ahLst/>
              <a:cxnLst>
                <a:cxn ang="0">
                  <a:pos x="T0" y="T1"/>
                </a:cxn>
                <a:cxn ang="0">
                  <a:pos x="T2" y="T3"/>
                </a:cxn>
                <a:cxn ang="0">
                  <a:pos x="T4" y="T5"/>
                </a:cxn>
                <a:cxn ang="0">
                  <a:pos x="T6" y="T7"/>
                </a:cxn>
                <a:cxn ang="0">
                  <a:pos x="T8" y="T9"/>
                </a:cxn>
                <a:cxn ang="0">
                  <a:pos x="T10" y="T11"/>
                </a:cxn>
                <a:cxn ang="0">
                  <a:pos x="T12" y="T13"/>
                </a:cxn>
              </a:cxnLst>
              <a:rect l="0" t="0" r="r" b="b"/>
              <a:pathLst>
                <a:path w="1300" h="664">
                  <a:moveTo>
                    <a:pt x="48" y="663"/>
                  </a:moveTo>
                  <a:lnTo>
                    <a:pt x="962" y="663"/>
                  </a:lnTo>
                  <a:lnTo>
                    <a:pt x="1299" y="331"/>
                  </a:lnTo>
                  <a:lnTo>
                    <a:pt x="962" y="0"/>
                  </a:lnTo>
                  <a:lnTo>
                    <a:pt x="0" y="0"/>
                  </a:lnTo>
                  <a:lnTo>
                    <a:pt x="361" y="355"/>
                  </a:lnTo>
                  <a:lnTo>
                    <a:pt x="48" y="663"/>
                  </a:lnTo>
                </a:path>
              </a:pathLst>
            </a:custGeom>
            <a:solidFill>
              <a:srgbClr val="99CC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5" name="未知"/>
            <p:cNvSpPr>
              <a:spLocks/>
            </p:cNvSpPr>
            <p:nvPr/>
          </p:nvSpPr>
          <p:spPr bwMode="auto">
            <a:xfrm>
              <a:off x="2397" y="663"/>
              <a:ext cx="963" cy="47"/>
            </a:xfrm>
            <a:custGeom>
              <a:avLst/>
              <a:gdLst>
                <a:gd name="T0" fmla="*/ 962 w 963"/>
                <a:gd name="T1" fmla="*/ 0 h 47"/>
                <a:gd name="T2" fmla="*/ 913 w 963"/>
                <a:gd name="T3" fmla="*/ 46 h 47"/>
                <a:gd name="T4" fmla="*/ 0 w 963"/>
                <a:gd name="T5" fmla="*/ 46 h 47"/>
                <a:gd name="T6" fmla="*/ 48 w 963"/>
                <a:gd name="T7" fmla="*/ 0 h 47"/>
                <a:gd name="T8" fmla="*/ 962 w 963"/>
                <a:gd name="T9" fmla="*/ 0 h 47"/>
              </a:gdLst>
              <a:ahLst/>
              <a:cxnLst>
                <a:cxn ang="0">
                  <a:pos x="T0" y="T1"/>
                </a:cxn>
                <a:cxn ang="0">
                  <a:pos x="T2" y="T3"/>
                </a:cxn>
                <a:cxn ang="0">
                  <a:pos x="T4" y="T5"/>
                </a:cxn>
                <a:cxn ang="0">
                  <a:pos x="T6" y="T7"/>
                </a:cxn>
                <a:cxn ang="0">
                  <a:pos x="T8" y="T9"/>
                </a:cxn>
              </a:cxnLst>
              <a:rect l="0" t="0" r="r" b="b"/>
              <a:pathLst>
                <a:path w="963" h="47">
                  <a:moveTo>
                    <a:pt x="962" y="0"/>
                  </a:moveTo>
                  <a:lnTo>
                    <a:pt x="913" y="46"/>
                  </a:lnTo>
                  <a:lnTo>
                    <a:pt x="0" y="46"/>
                  </a:lnTo>
                  <a:lnTo>
                    <a:pt x="48" y="0"/>
                  </a:lnTo>
                  <a:lnTo>
                    <a:pt x="962" y="0"/>
                  </a:lnTo>
                </a:path>
              </a:pathLst>
            </a:custGeom>
            <a:solidFill>
              <a:srgbClr val="8100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6" name="Rectangle 18"/>
            <p:cNvSpPr>
              <a:spLocks noChangeArrowheads="1"/>
            </p:cNvSpPr>
            <p:nvPr/>
          </p:nvSpPr>
          <p:spPr bwMode="auto">
            <a:xfrm>
              <a:off x="2768" y="240"/>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sz="1800" u="none">
                  <a:solidFill>
                    <a:srgbClr val="FFFFFF"/>
                  </a:solidFill>
                  <a:effectLst>
                    <a:outerShdw blurRad="38100" dist="38100" dir="2700000" algn="tl">
                      <a:srgbClr val="C0C0C0"/>
                    </a:outerShdw>
                  </a:effectLst>
                  <a:latin typeface="Arial" pitchFamily="34" charset="0"/>
                </a:rPr>
                <a:t>重要程度</a:t>
              </a:r>
            </a:p>
          </p:txBody>
        </p:sp>
        <p:sp>
          <p:nvSpPr>
            <p:cNvPr id="48147" name="未知"/>
            <p:cNvSpPr>
              <a:spLocks/>
            </p:cNvSpPr>
            <p:nvPr/>
          </p:nvSpPr>
          <p:spPr bwMode="auto">
            <a:xfrm>
              <a:off x="3552" y="1"/>
              <a:ext cx="395" cy="403"/>
            </a:xfrm>
            <a:custGeom>
              <a:avLst/>
              <a:gdLst>
                <a:gd name="T0" fmla="*/ 349 w 395"/>
                <a:gd name="T1" fmla="*/ 402 h 403"/>
                <a:gd name="T2" fmla="*/ 394 w 395"/>
                <a:gd name="T3" fmla="*/ 354 h 403"/>
                <a:gd name="T4" fmla="*/ 47 w 395"/>
                <a:gd name="T5" fmla="*/ 0 h 403"/>
                <a:gd name="T6" fmla="*/ 0 w 395"/>
                <a:gd name="T7" fmla="*/ 48 h 403"/>
                <a:gd name="T8" fmla="*/ 349 w 395"/>
                <a:gd name="T9" fmla="*/ 402 h 403"/>
              </a:gdLst>
              <a:ahLst/>
              <a:cxnLst>
                <a:cxn ang="0">
                  <a:pos x="T0" y="T1"/>
                </a:cxn>
                <a:cxn ang="0">
                  <a:pos x="T2" y="T3"/>
                </a:cxn>
                <a:cxn ang="0">
                  <a:pos x="T4" y="T5"/>
                </a:cxn>
                <a:cxn ang="0">
                  <a:pos x="T6" y="T7"/>
                </a:cxn>
                <a:cxn ang="0">
                  <a:pos x="T8" y="T9"/>
                </a:cxn>
              </a:cxnLst>
              <a:rect l="0" t="0" r="r" b="b"/>
              <a:pathLst>
                <a:path w="395" h="403">
                  <a:moveTo>
                    <a:pt x="349" y="402"/>
                  </a:moveTo>
                  <a:lnTo>
                    <a:pt x="394" y="354"/>
                  </a:lnTo>
                  <a:lnTo>
                    <a:pt x="47" y="0"/>
                  </a:lnTo>
                  <a:lnTo>
                    <a:pt x="0" y="48"/>
                  </a:lnTo>
                  <a:lnTo>
                    <a:pt x="349" y="402"/>
                  </a:lnTo>
                </a:path>
              </a:pathLst>
            </a:custGeom>
            <a:solidFill>
              <a:srgbClr val="CC33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8" name="未知"/>
            <p:cNvSpPr>
              <a:spLocks/>
            </p:cNvSpPr>
            <p:nvPr/>
          </p:nvSpPr>
          <p:spPr bwMode="auto">
            <a:xfrm>
              <a:off x="3596" y="0"/>
              <a:ext cx="1259" cy="664"/>
            </a:xfrm>
            <a:custGeom>
              <a:avLst/>
              <a:gdLst>
                <a:gd name="T0" fmla="*/ 48 w 1259"/>
                <a:gd name="T1" fmla="*/ 663 h 664"/>
                <a:gd name="T2" fmla="*/ 931 w 1259"/>
                <a:gd name="T3" fmla="*/ 663 h 664"/>
                <a:gd name="T4" fmla="*/ 1258 w 1259"/>
                <a:gd name="T5" fmla="*/ 331 h 664"/>
                <a:gd name="T6" fmla="*/ 931 w 1259"/>
                <a:gd name="T7" fmla="*/ 0 h 664"/>
                <a:gd name="T8" fmla="*/ 0 w 1259"/>
                <a:gd name="T9" fmla="*/ 0 h 664"/>
                <a:gd name="T10" fmla="*/ 349 w 1259"/>
                <a:gd name="T11" fmla="*/ 355 h 664"/>
                <a:gd name="T12" fmla="*/ 48 w 1259"/>
                <a:gd name="T13" fmla="*/ 663 h 664"/>
              </a:gdLst>
              <a:ahLst/>
              <a:cxnLst>
                <a:cxn ang="0">
                  <a:pos x="T0" y="T1"/>
                </a:cxn>
                <a:cxn ang="0">
                  <a:pos x="T2" y="T3"/>
                </a:cxn>
                <a:cxn ang="0">
                  <a:pos x="T4" y="T5"/>
                </a:cxn>
                <a:cxn ang="0">
                  <a:pos x="T6" y="T7"/>
                </a:cxn>
                <a:cxn ang="0">
                  <a:pos x="T8" y="T9"/>
                </a:cxn>
                <a:cxn ang="0">
                  <a:pos x="T10" y="T11"/>
                </a:cxn>
                <a:cxn ang="0">
                  <a:pos x="T12" y="T13"/>
                </a:cxn>
              </a:cxnLst>
              <a:rect l="0" t="0" r="r" b="b"/>
              <a:pathLst>
                <a:path w="1259" h="664">
                  <a:moveTo>
                    <a:pt x="48" y="663"/>
                  </a:moveTo>
                  <a:lnTo>
                    <a:pt x="931" y="663"/>
                  </a:lnTo>
                  <a:lnTo>
                    <a:pt x="1258" y="331"/>
                  </a:lnTo>
                  <a:lnTo>
                    <a:pt x="931" y="0"/>
                  </a:lnTo>
                  <a:lnTo>
                    <a:pt x="0" y="0"/>
                  </a:lnTo>
                  <a:lnTo>
                    <a:pt x="349" y="355"/>
                  </a:lnTo>
                  <a:lnTo>
                    <a:pt x="48" y="663"/>
                  </a:lnTo>
                </a:path>
              </a:pathLst>
            </a:custGeom>
            <a:solidFill>
              <a:srgbClr val="CC33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9" name="未知"/>
            <p:cNvSpPr>
              <a:spLocks/>
            </p:cNvSpPr>
            <p:nvPr/>
          </p:nvSpPr>
          <p:spPr bwMode="auto">
            <a:xfrm>
              <a:off x="3596" y="663"/>
              <a:ext cx="932" cy="47"/>
            </a:xfrm>
            <a:custGeom>
              <a:avLst/>
              <a:gdLst>
                <a:gd name="T0" fmla="*/ 931 w 932"/>
                <a:gd name="T1" fmla="*/ 0 h 47"/>
                <a:gd name="T2" fmla="*/ 886 w 932"/>
                <a:gd name="T3" fmla="*/ 46 h 47"/>
                <a:gd name="T4" fmla="*/ 0 w 932"/>
                <a:gd name="T5" fmla="*/ 46 h 47"/>
                <a:gd name="T6" fmla="*/ 48 w 932"/>
                <a:gd name="T7" fmla="*/ 0 h 47"/>
                <a:gd name="T8" fmla="*/ 931 w 932"/>
                <a:gd name="T9" fmla="*/ 0 h 47"/>
              </a:gdLst>
              <a:ahLst/>
              <a:cxnLst>
                <a:cxn ang="0">
                  <a:pos x="T0" y="T1"/>
                </a:cxn>
                <a:cxn ang="0">
                  <a:pos x="T2" y="T3"/>
                </a:cxn>
                <a:cxn ang="0">
                  <a:pos x="T4" y="T5"/>
                </a:cxn>
                <a:cxn ang="0">
                  <a:pos x="T6" y="T7"/>
                </a:cxn>
                <a:cxn ang="0">
                  <a:pos x="T8" y="T9"/>
                </a:cxn>
              </a:cxnLst>
              <a:rect l="0" t="0" r="r" b="b"/>
              <a:pathLst>
                <a:path w="932" h="47">
                  <a:moveTo>
                    <a:pt x="931" y="0"/>
                  </a:moveTo>
                  <a:lnTo>
                    <a:pt x="886" y="46"/>
                  </a:lnTo>
                  <a:lnTo>
                    <a:pt x="0" y="46"/>
                  </a:lnTo>
                  <a:lnTo>
                    <a:pt x="48" y="0"/>
                  </a:lnTo>
                  <a:lnTo>
                    <a:pt x="931" y="0"/>
                  </a:lnTo>
                </a:path>
              </a:pathLst>
            </a:custGeom>
            <a:solidFill>
              <a:srgbClr val="CC3300"/>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0" name="Rectangle 22"/>
            <p:cNvSpPr>
              <a:spLocks noChangeArrowheads="1"/>
            </p:cNvSpPr>
            <p:nvPr/>
          </p:nvSpPr>
          <p:spPr bwMode="auto">
            <a:xfrm>
              <a:off x="3857" y="230"/>
              <a:ext cx="860" cy="231"/>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sz="1800" u="none">
                  <a:solidFill>
                    <a:srgbClr val="FFFFFF"/>
                  </a:solidFill>
                  <a:effectLst>
                    <a:outerShdw blurRad="38100" dist="38100" dir="2700000" algn="tl">
                      <a:srgbClr val="000000"/>
                    </a:outerShdw>
                  </a:effectLst>
                  <a:latin typeface="Arial" pitchFamily="34" charset="0"/>
                </a:rPr>
                <a:t>模拟定位</a:t>
              </a:r>
            </a:p>
          </p:txBody>
        </p:sp>
        <p:sp>
          <p:nvSpPr>
            <p:cNvPr id="48151" name="Rectangle 23"/>
            <p:cNvSpPr>
              <a:spLocks noChangeArrowheads="1"/>
            </p:cNvSpPr>
            <p:nvPr/>
          </p:nvSpPr>
          <p:spPr bwMode="auto">
            <a:xfrm>
              <a:off x="4003" y="799"/>
              <a:ext cx="258" cy="36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3200" u="none">
                  <a:solidFill>
                    <a:srgbClr val="CC3300"/>
                  </a:solidFill>
                  <a:latin typeface="Arial" pitchFamily="34" charset="0"/>
                </a:rPr>
                <a:t>4</a:t>
              </a:r>
            </a:p>
          </p:txBody>
        </p:sp>
        <p:sp>
          <p:nvSpPr>
            <p:cNvPr id="48152" name="Rectangle 24"/>
            <p:cNvSpPr>
              <a:spLocks noChangeArrowheads="1"/>
            </p:cNvSpPr>
            <p:nvPr/>
          </p:nvSpPr>
          <p:spPr bwMode="auto">
            <a:xfrm>
              <a:off x="0" y="1200"/>
              <a:ext cx="120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b="0" u="none">
                  <a:solidFill>
                    <a:schemeClr val="tx1"/>
                  </a:solidFill>
                  <a:latin typeface="Arial" pitchFamily="34" charset="0"/>
                </a:rPr>
                <a:t>确定消费者区别</a:t>
              </a:r>
            </a:p>
            <a:p>
              <a:r>
                <a:rPr lang="zh-CN" b="0" u="none">
                  <a:solidFill>
                    <a:schemeClr val="tx1"/>
                  </a:solidFill>
                  <a:latin typeface="Arial" pitchFamily="34" charset="0"/>
                </a:rPr>
                <a:t>品牌，选择品牌</a:t>
              </a:r>
            </a:p>
            <a:p>
              <a:r>
                <a:rPr lang="zh-CN" b="0" u="none">
                  <a:solidFill>
                    <a:schemeClr val="tx1"/>
                  </a:solidFill>
                  <a:latin typeface="Arial" pitchFamily="34" charset="0"/>
                </a:rPr>
                <a:t>的主要因素（因子）</a:t>
              </a:r>
            </a:p>
          </p:txBody>
        </p:sp>
        <p:sp>
          <p:nvSpPr>
            <p:cNvPr id="48153" name="Rectangle 25"/>
            <p:cNvSpPr>
              <a:spLocks noChangeArrowheads="1"/>
            </p:cNvSpPr>
            <p:nvPr/>
          </p:nvSpPr>
          <p:spPr bwMode="auto">
            <a:xfrm>
              <a:off x="1200" y="1200"/>
              <a:ext cx="12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b="0" u="none">
                  <a:solidFill>
                    <a:schemeClr val="tx1"/>
                  </a:solidFill>
                  <a:latin typeface="Arial" pitchFamily="34" charset="0"/>
                </a:rPr>
                <a:t>将每个品牌</a:t>
              </a:r>
            </a:p>
            <a:p>
              <a:r>
                <a:rPr lang="zh-CN" b="0" u="none">
                  <a:solidFill>
                    <a:schemeClr val="tx1"/>
                  </a:solidFill>
                  <a:latin typeface="Arial" pitchFamily="34" charset="0"/>
                </a:rPr>
                <a:t>在这些主要因素上</a:t>
              </a:r>
            </a:p>
            <a:p>
              <a:r>
                <a:rPr lang="zh-CN" b="0" u="none">
                  <a:solidFill>
                    <a:schemeClr val="tx1"/>
                  </a:solidFill>
                  <a:latin typeface="Arial" pitchFamily="34" charset="0"/>
                </a:rPr>
                <a:t>的表现定位</a:t>
              </a:r>
            </a:p>
          </p:txBody>
        </p:sp>
        <p:sp>
          <p:nvSpPr>
            <p:cNvPr id="48154" name="Rectangle 26"/>
            <p:cNvSpPr>
              <a:spLocks noChangeArrowheads="1"/>
            </p:cNvSpPr>
            <p:nvPr/>
          </p:nvSpPr>
          <p:spPr bwMode="auto">
            <a:xfrm>
              <a:off x="2448" y="1200"/>
              <a:ext cx="124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b="0" u="none">
                  <a:solidFill>
                    <a:schemeClr val="tx1"/>
                  </a:solidFill>
                  <a:latin typeface="Arial" pitchFamily="34" charset="0"/>
                </a:rPr>
                <a:t>衡量这些主要因素</a:t>
              </a:r>
            </a:p>
            <a:p>
              <a:r>
                <a:rPr lang="zh-CN" b="0" u="none">
                  <a:solidFill>
                    <a:schemeClr val="tx1"/>
                  </a:solidFill>
                  <a:latin typeface="Arial" pitchFamily="34" charset="0"/>
                </a:rPr>
                <a:t>对整个产品市场，</a:t>
              </a:r>
            </a:p>
            <a:p>
              <a:r>
                <a:rPr lang="zh-CN" b="0" u="none">
                  <a:solidFill>
                    <a:schemeClr val="tx1"/>
                  </a:solidFill>
                  <a:latin typeface="Arial" pitchFamily="34" charset="0"/>
                </a:rPr>
                <a:t>以及每个品牌分别</a:t>
              </a:r>
            </a:p>
            <a:p>
              <a:r>
                <a:rPr lang="zh-CN" b="0" u="none">
                  <a:solidFill>
                    <a:schemeClr val="tx1"/>
                  </a:solidFill>
                  <a:latin typeface="Arial" pitchFamily="34" charset="0"/>
                </a:rPr>
                <a:t>的相对重要程度</a:t>
              </a:r>
            </a:p>
          </p:txBody>
        </p:sp>
      </p:grpSp>
      <p:sp>
        <p:nvSpPr>
          <p:cNvPr id="48155" name="Rectangle 27"/>
          <p:cNvSpPr>
            <a:spLocks noChangeArrowheads="1"/>
          </p:cNvSpPr>
          <p:nvPr/>
        </p:nvSpPr>
        <p:spPr bwMode="auto">
          <a:xfrm>
            <a:off x="6553200" y="3657600"/>
            <a:ext cx="21494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b="0" u="none">
                <a:solidFill>
                  <a:schemeClr val="tx1"/>
                </a:solidFill>
                <a:latin typeface="Arial" pitchFamily="34" charset="0"/>
              </a:rPr>
              <a:t>模拟品牌定位，</a:t>
            </a:r>
          </a:p>
          <a:p>
            <a:r>
              <a:rPr lang="zh-CN" b="0" u="none">
                <a:solidFill>
                  <a:schemeClr val="tx1"/>
                </a:solidFill>
                <a:latin typeface="Arial" pitchFamily="34" charset="0"/>
              </a:rPr>
              <a:t>确定优化品牌</a:t>
            </a:r>
          </a:p>
          <a:p>
            <a:r>
              <a:rPr lang="zh-CN" b="0" u="none">
                <a:solidFill>
                  <a:schemeClr val="tx1"/>
                </a:solidFill>
                <a:latin typeface="Arial" pitchFamily="34" charset="0"/>
              </a:rPr>
              <a:t>定位的关键所在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a:latin typeface="Arial" pitchFamily="34" charset="0"/>
              </a:rPr>
              <a:t>Consumer Insight(4) :  AIDAL Model</a:t>
            </a:r>
          </a:p>
        </p:txBody>
      </p:sp>
      <p:grpSp>
        <p:nvGrpSpPr>
          <p:cNvPr id="49155" name="Group 3"/>
          <p:cNvGrpSpPr>
            <a:grpSpLocks/>
          </p:cNvGrpSpPr>
          <p:nvPr/>
        </p:nvGrpSpPr>
        <p:grpSpPr bwMode="auto">
          <a:xfrm>
            <a:off x="152400" y="1219200"/>
            <a:ext cx="8775700" cy="4953000"/>
            <a:chOff x="0" y="0"/>
            <a:chExt cx="5528" cy="3120"/>
          </a:xfrm>
        </p:grpSpPr>
        <p:sp>
          <p:nvSpPr>
            <p:cNvPr id="49156" name="Rectangle 4"/>
            <p:cNvSpPr>
              <a:spLocks noChangeArrowheads="1"/>
            </p:cNvSpPr>
            <p:nvPr/>
          </p:nvSpPr>
          <p:spPr bwMode="auto">
            <a:xfrm>
              <a:off x="968" y="2448"/>
              <a:ext cx="2592" cy="521"/>
            </a:xfrm>
            <a:prstGeom prst="rect">
              <a:avLst/>
            </a:prstGeom>
            <a:solidFill>
              <a:srgbClr val="FFE0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600" u="none">
                  <a:solidFill>
                    <a:schemeClr val="bg2"/>
                  </a:solidFill>
                  <a:latin typeface="Arial Black" pitchFamily="34" charset="0"/>
                  <a:ea typeface="黑体" pitchFamily="49" charset="-122"/>
                </a:rPr>
                <a:t>A</a:t>
              </a:r>
              <a:r>
                <a:rPr lang="zh-CN" altLang="zh-CN" sz="3600" u="none">
                  <a:solidFill>
                    <a:schemeClr val="bg2"/>
                  </a:solidFill>
                  <a:latin typeface="Arial" pitchFamily="34" charset="0"/>
                  <a:ea typeface="黑体" pitchFamily="49" charset="-122"/>
                </a:rPr>
                <a:t>ttention  </a:t>
              </a:r>
              <a:r>
                <a:rPr lang="zh-CN" sz="3600" u="none">
                  <a:solidFill>
                    <a:schemeClr val="bg2"/>
                  </a:solidFill>
                  <a:latin typeface="Arial" pitchFamily="34" charset="0"/>
                  <a:ea typeface="黑体" pitchFamily="49" charset="-122"/>
                </a:rPr>
                <a:t>注意</a:t>
              </a:r>
            </a:p>
          </p:txBody>
        </p:sp>
        <p:sp>
          <p:nvSpPr>
            <p:cNvPr id="49157" name="Rectangle 5"/>
            <p:cNvSpPr>
              <a:spLocks noChangeArrowheads="1"/>
            </p:cNvSpPr>
            <p:nvPr/>
          </p:nvSpPr>
          <p:spPr bwMode="auto">
            <a:xfrm>
              <a:off x="1400" y="1861"/>
              <a:ext cx="2592" cy="521"/>
            </a:xfrm>
            <a:prstGeom prst="rect">
              <a:avLst/>
            </a:prstGeom>
            <a:solidFill>
              <a:srgbClr val="FFCD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600" u="none">
                  <a:solidFill>
                    <a:schemeClr val="bg1"/>
                  </a:solidFill>
                  <a:latin typeface="Arial Black" pitchFamily="34" charset="0"/>
                  <a:ea typeface="黑体" pitchFamily="49" charset="-122"/>
                </a:rPr>
                <a:t>I</a:t>
              </a:r>
              <a:r>
                <a:rPr lang="zh-CN" altLang="zh-CN" sz="3600" u="none">
                  <a:solidFill>
                    <a:schemeClr val="bg1"/>
                  </a:solidFill>
                  <a:latin typeface="Arial" pitchFamily="34" charset="0"/>
                  <a:ea typeface="黑体" pitchFamily="49" charset="-122"/>
                </a:rPr>
                <a:t>nterest  </a:t>
              </a:r>
              <a:r>
                <a:rPr lang="zh-CN" sz="3600" u="none">
                  <a:solidFill>
                    <a:schemeClr val="bg1"/>
                  </a:solidFill>
                  <a:latin typeface="Arial" pitchFamily="34" charset="0"/>
                  <a:ea typeface="黑体" pitchFamily="49" charset="-122"/>
                </a:rPr>
                <a:t>兴趣</a:t>
              </a:r>
            </a:p>
          </p:txBody>
        </p:sp>
        <p:sp>
          <p:nvSpPr>
            <p:cNvPr id="49158" name="Rectangle 6"/>
            <p:cNvSpPr>
              <a:spLocks noChangeArrowheads="1"/>
            </p:cNvSpPr>
            <p:nvPr/>
          </p:nvSpPr>
          <p:spPr bwMode="auto">
            <a:xfrm>
              <a:off x="1928" y="1275"/>
              <a:ext cx="2592" cy="521"/>
            </a:xfrm>
            <a:prstGeom prst="rect">
              <a:avLst/>
            </a:prstGeom>
            <a:solidFill>
              <a:srgbClr val="FFC54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600" u="none">
                  <a:solidFill>
                    <a:schemeClr val="bg1"/>
                  </a:solidFill>
                  <a:latin typeface="Arial Black" pitchFamily="34" charset="0"/>
                  <a:ea typeface="黑体" pitchFamily="49" charset="-122"/>
                </a:rPr>
                <a:t>D</a:t>
              </a:r>
              <a:r>
                <a:rPr lang="zh-CN" altLang="zh-CN" sz="3600" u="none">
                  <a:solidFill>
                    <a:schemeClr val="bg1"/>
                  </a:solidFill>
                  <a:latin typeface="Arial" pitchFamily="34" charset="0"/>
                  <a:ea typeface="黑体" pitchFamily="49" charset="-122"/>
                </a:rPr>
                <a:t>esire  </a:t>
              </a:r>
              <a:r>
                <a:rPr lang="zh-CN" sz="3600" u="none">
                  <a:solidFill>
                    <a:schemeClr val="bg1"/>
                  </a:solidFill>
                  <a:latin typeface="Arial" pitchFamily="34" charset="0"/>
                  <a:ea typeface="黑体" pitchFamily="49" charset="-122"/>
                </a:rPr>
                <a:t>欲望</a:t>
              </a:r>
            </a:p>
          </p:txBody>
        </p:sp>
        <p:sp>
          <p:nvSpPr>
            <p:cNvPr id="49159" name="Rectangle 7"/>
            <p:cNvSpPr>
              <a:spLocks noChangeArrowheads="1"/>
            </p:cNvSpPr>
            <p:nvPr/>
          </p:nvSpPr>
          <p:spPr bwMode="auto">
            <a:xfrm>
              <a:off x="2408" y="689"/>
              <a:ext cx="2592" cy="521"/>
            </a:xfrm>
            <a:prstGeom prst="rect">
              <a:avLst/>
            </a:prstGeom>
            <a:solidFill>
              <a:srgbClr val="FFB10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600" u="none">
                  <a:solidFill>
                    <a:schemeClr val="bg1"/>
                  </a:solidFill>
                  <a:latin typeface="Arial Black" pitchFamily="34" charset="0"/>
                  <a:ea typeface="黑体" pitchFamily="49" charset="-122"/>
                </a:rPr>
                <a:t>A</a:t>
              </a:r>
              <a:r>
                <a:rPr lang="zh-CN" altLang="zh-CN" sz="3600" u="none">
                  <a:solidFill>
                    <a:schemeClr val="bg1"/>
                  </a:solidFill>
                  <a:latin typeface="Arial" pitchFamily="34" charset="0"/>
                  <a:ea typeface="黑体" pitchFamily="49" charset="-122"/>
                </a:rPr>
                <a:t>ction  </a:t>
              </a:r>
              <a:r>
                <a:rPr lang="zh-CN" sz="3600" u="none">
                  <a:solidFill>
                    <a:schemeClr val="bg1"/>
                  </a:solidFill>
                  <a:latin typeface="Arial" pitchFamily="34" charset="0"/>
                  <a:ea typeface="黑体" pitchFamily="49" charset="-122"/>
                </a:rPr>
                <a:t>行动</a:t>
              </a:r>
            </a:p>
          </p:txBody>
        </p:sp>
        <p:sp>
          <p:nvSpPr>
            <p:cNvPr id="49160" name="Text Box 8"/>
            <p:cNvSpPr txBox="1">
              <a:spLocks noChangeArrowheads="1"/>
            </p:cNvSpPr>
            <p:nvPr/>
          </p:nvSpPr>
          <p:spPr bwMode="auto">
            <a:xfrm>
              <a:off x="0" y="2688"/>
              <a:ext cx="9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buClr>
                  <a:schemeClr val="tx1"/>
                </a:buClr>
                <a:buFont typeface="Wingdings" pitchFamily="2" charset="2"/>
                <a:buNone/>
              </a:pPr>
              <a:r>
                <a:rPr lang="zh-CN" altLang="zh-CN" sz="1400" b="0" u="none">
                  <a:solidFill>
                    <a:schemeClr val="tx1"/>
                  </a:solidFill>
                  <a:latin typeface="黑体" pitchFamily="49" charset="-122"/>
                  <a:ea typeface="黑体" pitchFamily="49" charset="-122"/>
                </a:rPr>
                <a:t> </a:t>
              </a:r>
              <a:r>
                <a:rPr lang="zh-CN" sz="1400" b="0" u="none">
                  <a:solidFill>
                    <a:schemeClr val="tx1"/>
                  </a:solidFill>
                  <a:latin typeface="黑体" pitchFamily="49" charset="-122"/>
                  <a:ea typeface="黑体" pitchFamily="49" charset="-122"/>
                </a:rPr>
                <a:t>品牌认知度</a:t>
              </a:r>
            </a:p>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 </a:t>
              </a:r>
            </a:p>
          </p:txBody>
        </p:sp>
        <p:sp>
          <p:nvSpPr>
            <p:cNvPr id="49161" name="Text Box 9"/>
            <p:cNvSpPr txBox="1">
              <a:spLocks noChangeArrowheads="1"/>
            </p:cNvSpPr>
            <p:nvPr/>
          </p:nvSpPr>
          <p:spPr bwMode="auto">
            <a:xfrm>
              <a:off x="577" y="2016"/>
              <a:ext cx="8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品牌美誉度</a:t>
              </a:r>
            </a:p>
          </p:txBody>
        </p:sp>
        <p:sp>
          <p:nvSpPr>
            <p:cNvPr id="49162" name="Text Box 10"/>
            <p:cNvSpPr txBox="1">
              <a:spLocks noChangeArrowheads="1"/>
            </p:cNvSpPr>
            <p:nvPr/>
          </p:nvSpPr>
          <p:spPr bwMode="auto">
            <a:xfrm>
              <a:off x="940" y="144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品牌偏好度</a:t>
              </a:r>
            </a:p>
          </p:txBody>
        </p:sp>
        <p:sp>
          <p:nvSpPr>
            <p:cNvPr id="49163" name="Text Box 11"/>
            <p:cNvSpPr txBox="1">
              <a:spLocks noChangeArrowheads="1"/>
            </p:cNvSpPr>
            <p:nvPr/>
          </p:nvSpPr>
          <p:spPr bwMode="auto">
            <a:xfrm>
              <a:off x="1448" y="768"/>
              <a:ext cx="9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品牌渗透情况</a:t>
              </a:r>
            </a:p>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品牌占有率</a:t>
              </a:r>
            </a:p>
          </p:txBody>
        </p:sp>
        <p:sp>
          <p:nvSpPr>
            <p:cNvPr id="49164" name="Text Box 12"/>
            <p:cNvSpPr txBox="1">
              <a:spLocks noChangeArrowheads="1"/>
            </p:cNvSpPr>
            <p:nvPr/>
          </p:nvSpPr>
          <p:spPr bwMode="auto">
            <a:xfrm>
              <a:off x="2024" y="48"/>
              <a:ext cx="912"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品牌满意度</a:t>
              </a:r>
            </a:p>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品牌忠诚度</a:t>
              </a:r>
            </a:p>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品牌意向</a:t>
              </a:r>
            </a:p>
            <a:p>
              <a:pPr algn="r" eaLnBrk="0" hangingPunct="0">
                <a:buClr>
                  <a:schemeClr val="tx1"/>
                </a:buClr>
                <a:buFont typeface="Wingdings" pitchFamily="2" charset="2"/>
                <a:buNone/>
              </a:pPr>
              <a:r>
                <a:rPr lang="zh-CN" sz="1400" b="0" u="none">
                  <a:solidFill>
                    <a:schemeClr val="tx1"/>
                  </a:solidFill>
                  <a:latin typeface="黑体" pitchFamily="49" charset="-122"/>
                  <a:ea typeface="黑体" pitchFamily="49" charset="-122"/>
                </a:rPr>
                <a:t>品牌形象</a:t>
              </a:r>
            </a:p>
          </p:txBody>
        </p:sp>
        <p:sp>
          <p:nvSpPr>
            <p:cNvPr id="49165" name="Rectangle 13"/>
            <p:cNvSpPr>
              <a:spLocks noChangeArrowheads="1"/>
            </p:cNvSpPr>
            <p:nvPr/>
          </p:nvSpPr>
          <p:spPr bwMode="auto">
            <a:xfrm>
              <a:off x="2936" y="103"/>
              <a:ext cx="2592" cy="521"/>
            </a:xfrm>
            <a:prstGeom prst="rect">
              <a:avLst/>
            </a:prstGeom>
            <a:solidFill>
              <a:srgbClr val="F4A800"/>
            </a:solidFill>
            <a:ln w="9525" cmpd="sng">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3600" u="none">
                  <a:solidFill>
                    <a:schemeClr val="bg1"/>
                  </a:solidFill>
                  <a:latin typeface="Arial Black" pitchFamily="34" charset="0"/>
                  <a:ea typeface="黑体" pitchFamily="49" charset="-122"/>
                </a:rPr>
                <a:t>L</a:t>
              </a:r>
              <a:r>
                <a:rPr lang="zh-CN" altLang="zh-CN" sz="3600" u="none">
                  <a:solidFill>
                    <a:schemeClr val="bg1"/>
                  </a:solidFill>
                  <a:latin typeface="Arial" pitchFamily="34" charset="0"/>
                  <a:ea typeface="黑体" pitchFamily="49" charset="-122"/>
                </a:rPr>
                <a:t>oyalty  </a:t>
              </a:r>
              <a:r>
                <a:rPr lang="zh-CN" sz="3600" u="none">
                  <a:solidFill>
                    <a:schemeClr val="bg1"/>
                  </a:solidFill>
                  <a:latin typeface="Arial" pitchFamily="34" charset="0"/>
                  <a:ea typeface="黑体" pitchFamily="49" charset="-122"/>
                </a:rPr>
                <a:t>忠诚</a:t>
              </a:r>
            </a:p>
          </p:txBody>
        </p:sp>
        <p:sp>
          <p:nvSpPr>
            <p:cNvPr id="49166" name="Line 14"/>
            <p:cNvSpPr>
              <a:spLocks noChangeShapeType="1"/>
            </p:cNvSpPr>
            <p:nvPr/>
          </p:nvSpPr>
          <p:spPr bwMode="auto">
            <a:xfrm flipV="1">
              <a:off x="200" y="0"/>
              <a:ext cx="0" cy="2880"/>
            </a:xfrm>
            <a:prstGeom prst="line">
              <a:avLst/>
            </a:prstGeom>
            <a:noFill/>
            <a:ln w="190500" cmpd="sng">
              <a:solidFill>
                <a:srgbClr val="3366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zh-CN">
                <a:latin typeface="Arial" pitchFamily="34" charset="0"/>
              </a:rPr>
              <a:t>Consumer Insight(5) </a:t>
            </a:r>
            <a:r>
              <a:rPr lang="zh-CN">
                <a:latin typeface="Arial" pitchFamily="34" charset="0"/>
              </a:rPr>
              <a:t>:Brand Equity Model</a:t>
            </a:r>
            <a:r>
              <a:rPr lang="zh-CN" altLang="zh-CN">
                <a:latin typeface="Arial" pitchFamily="34" charset="0"/>
              </a:rPr>
              <a:t>(1)</a:t>
            </a:r>
            <a:endParaRPr lang="zh-CN">
              <a:latin typeface="Arial" pitchFamily="34" charset="0"/>
            </a:endParaRPr>
          </a:p>
        </p:txBody>
      </p:sp>
      <p:pic>
        <p:nvPicPr>
          <p:cNvPr id="50179" name="Picture 3" descr="earth c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52513"/>
            <a:ext cx="551815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410200" y="4648200"/>
            <a:ext cx="1322388" cy="11128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rgbClr val="FF3300"/>
                </a:solidFill>
                <a:latin typeface="Arial" pitchFamily="34" charset="0"/>
              </a:rPr>
              <a:t>Brand</a:t>
            </a:r>
          </a:p>
          <a:p>
            <a:pPr algn="ctr"/>
            <a:r>
              <a:rPr lang="en-GB" sz="1800" u="none">
                <a:solidFill>
                  <a:srgbClr val="FF3300"/>
                </a:solidFill>
                <a:latin typeface="Arial" pitchFamily="34" charset="0"/>
              </a:rPr>
              <a:t>Value</a:t>
            </a:r>
          </a:p>
          <a:p>
            <a:pPr algn="ctr"/>
            <a:r>
              <a:rPr lang="zh-CN" sz="1800" u="none">
                <a:solidFill>
                  <a:srgbClr val="FF3300"/>
                </a:solidFill>
                <a:latin typeface="Arial" pitchFamily="34" charset="0"/>
              </a:rPr>
              <a:t>品牌价值</a:t>
            </a:r>
            <a:endParaRPr lang="en-GB" sz="1800" u="none">
              <a:solidFill>
                <a:srgbClr val="FF3300"/>
              </a:solidFill>
              <a:latin typeface="Arial" pitchFamily="34" charset="0"/>
            </a:endParaRPr>
          </a:p>
          <a:p>
            <a:pPr algn="ctr"/>
            <a:r>
              <a:rPr lang="en-GB" sz="1300" u="none">
                <a:solidFill>
                  <a:srgbClr val="FF3300"/>
                </a:solidFill>
                <a:latin typeface="Arial" pitchFamily="34" charset="0"/>
              </a:rPr>
              <a:t>(alternative)</a:t>
            </a:r>
            <a:endParaRPr lang="en-GB" sz="1300" b="0" u="none">
              <a:solidFill>
                <a:srgbClr val="FF3300"/>
              </a:solidFill>
              <a:latin typeface="Arial" pitchFamily="34" charset="0"/>
            </a:endParaRPr>
          </a:p>
        </p:txBody>
      </p:sp>
      <p:sp>
        <p:nvSpPr>
          <p:cNvPr id="51203" name="Line 3"/>
          <p:cNvSpPr>
            <a:spLocks noChangeShapeType="1"/>
          </p:cNvSpPr>
          <p:nvPr/>
        </p:nvSpPr>
        <p:spPr bwMode="auto">
          <a:xfrm>
            <a:off x="3460750" y="3733800"/>
            <a:ext cx="990600"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4" name="Line 4"/>
          <p:cNvSpPr>
            <a:spLocks noChangeShapeType="1"/>
          </p:cNvSpPr>
          <p:nvPr/>
        </p:nvSpPr>
        <p:spPr bwMode="auto">
          <a:xfrm>
            <a:off x="3454400" y="2286000"/>
            <a:ext cx="990600"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Rectangle 5"/>
          <p:cNvSpPr>
            <a:spLocks noChangeArrowheads="1"/>
          </p:cNvSpPr>
          <p:nvPr/>
        </p:nvSpPr>
        <p:spPr bwMode="auto">
          <a:xfrm>
            <a:off x="3968750" y="2439988"/>
            <a:ext cx="1250950" cy="1112837"/>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Equity</a:t>
            </a:r>
          </a:p>
          <a:p>
            <a:pPr algn="ctr"/>
            <a:r>
              <a:rPr lang="zh-CN" sz="1800" u="none">
                <a:solidFill>
                  <a:schemeClr val="bg1"/>
                </a:solidFill>
                <a:latin typeface="Arial" pitchFamily="34" charset="0"/>
              </a:rPr>
              <a:t>品牌资产</a:t>
            </a:r>
            <a:endParaRPr lang="en-GB" sz="1800" u="none">
              <a:solidFill>
                <a:schemeClr val="bg1"/>
              </a:solidFill>
              <a:latin typeface="Arial" pitchFamily="34" charset="0"/>
            </a:endParaRPr>
          </a:p>
        </p:txBody>
      </p:sp>
      <p:sp>
        <p:nvSpPr>
          <p:cNvPr id="51206" name="Line 6"/>
          <p:cNvSpPr>
            <a:spLocks noChangeShapeType="1"/>
          </p:cNvSpPr>
          <p:nvPr/>
        </p:nvSpPr>
        <p:spPr bwMode="auto">
          <a:xfrm>
            <a:off x="4495800" y="2260600"/>
            <a:ext cx="0" cy="15240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Line 7"/>
          <p:cNvSpPr>
            <a:spLocks noChangeShapeType="1"/>
          </p:cNvSpPr>
          <p:nvPr/>
        </p:nvSpPr>
        <p:spPr bwMode="auto">
          <a:xfrm>
            <a:off x="4495800" y="3606800"/>
            <a:ext cx="0" cy="15240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Rectangle 8"/>
          <p:cNvSpPr>
            <a:spLocks noChangeArrowheads="1"/>
          </p:cNvSpPr>
          <p:nvPr/>
        </p:nvSpPr>
        <p:spPr bwMode="auto">
          <a:xfrm>
            <a:off x="3968750" y="3849688"/>
            <a:ext cx="1250950" cy="1112837"/>
          </a:xfrm>
          <a:prstGeom prst="rect">
            <a:avLst/>
          </a:prstGeom>
          <a:solidFill>
            <a:srgbClr val="CC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Price</a:t>
            </a:r>
          </a:p>
          <a:p>
            <a:pPr algn="ctr"/>
            <a:r>
              <a:rPr lang="zh-CN" sz="1800" u="none">
                <a:solidFill>
                  <a:schemeClr val="bg1"/>
                </a:solidFill>
                <a:latin typeface="Arial" pitchFamily="34" charset="0"/>
              </a:rPr>
              <a:t>价格</a:t>
            </a:r>
            <a:endParaRPr lang="en-GB" sz="1800" b="0" u="none">
              <a:solidFill>
                <a:schemeClr val="bg1"/>
              </a:solidFill>
              <a:latin typeface="Arial" pitchFamily="34" charset="0"/>
            </a:endParaRPr>
          </a:p>
        </p:txBody>
      </p:sp>
      <p:grpSp>
        <p:nvGrpSpPr>
          <p:cNvPr id="51209" name="Group 9"/>
          <p:cNvGrpSpPr>
            <a:grpSpLocks/>
          </p:cNvGrpSpPr>
          <p:nvPr/>
        </p:nvGrpSpPr>
        <p:grpSpPr bwMode="auto">
          <a:xfrm>
            <a:off x="1244600" y="3162300"/>
            <a:ext cx="1112838" cy="1092200"/>
            <a:chOff x="0" y="0"/>
            <a:chExt cx="701" cy="456"/>
          </a:xfrm>
        </p:grpSpPr>
        <p:sp>
          <p:nvSpPr>
            <p:cNvPr id="51210" name="Rectangle 10"/>
            <p:cNvSpPr>
              <a:spLocks noChangeArrowheads="1"/>
            </p:cNvSpPr>
            <p:nvPr/>
          </p:nvSpPr>
          <p:spPr bwMode="auto">
            <a:xfrm>
              <a:off x="0" y="0"/>
              <a:ext cx="701" cy="218"/>
            </a:xfrm>
            <a:prstGeom prst="rect">
              <a:avLst/>
            </a:prstGeom>
            <a:solidFill>
              <a:srgbClr val="8EABE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000" u="none">
                  <a:solidFill>
                    <a:schemeClr val="bg1"/>
                  </a:solidFill>
                  <a:latin typeface="Arial" pitchFamily="34" charset="0"/>
                </a:rPr>
                <a:t>Product</a:t>
              </a:r>
            </a:p>
            <a:p>
              <a:pPr algn="ctr"/>
              <a:r>
                <a:rPr lang="zh-CN" sz="1000" u="none">
                  <a:solidFill>
                    <a:schemeClr val="bg1"/>
                  </a:solidFill>
                  <a:latin typeface="Arial" pitchFamily="34" charset="0"/>
                </a:rPr>
                <a:t>产品</a:t>
              </a:r>
              <a:endParaRPr lang="en-GB" sz="1000" b="0">
                <a:solidFill>
                  <a:schemeClr val="bg1"/>
                </a:solidFill>
                <a:latin typeface="Arial" pitchFamily="34" charset="0"/>
              </a:endParaRPr>
            </a:p>
          </p:txBody>
        </p:sp>
        <p:sp>
          <p:nvSpPr>
            <p:cNvPr id="51211" name="Rectangle 11"/>
            <p:cNvSpPr>
              <a:spLocks noChangeArrowheads="1"/>
            </p:cNvSpPr>
            <p:nvPr/>
          </p:nvSpPr>
          <p:spPr bwMode="auto">
            <a:xfrm>
              <a:off x="0" y="238"/>
              <a:ext cx="701" cy="218"/>
            </a:xfrm>
            <a:prstGeom prst="rect">
              <a:avLst/>
            </a:prstGeom>
            <a:solidFill>
              <a:srgbClr val="8EABE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000" u="none">
                  <a:solidFill>
                    <a:schemeClr val="bg1"/>
                  </a:solidFill>
                  <a:latin typeface="Arial" pitchFamily="34" charset="0"/>
                </a:rPr>
                <a:t>Service</a:t>
              </a:r>
            </a:p>
            <a:p>
              <a:pPr algn="ctr"/>
              <a:r>
                <a:rPr lang="zh-CN" sz="1000" u="none">
                  <a:solidFill>
                    <a:schemeClr val="bg1"/>
                  </a:solidFill>
                  <a:latin typeface="Arial" pitchFamily="34" charset="0"/>
                </a:rPr>
                <a:t>服务</a:t>
              </a:r>
              <a:endParaRPr lang="en-GB" sz="1000" b="0">
                <a:solidFill>
                  <a:schemeClr val="bg1"/>
                </a:solidFill>
                <a:latin typeface="Arial" pitchFamily="34" charset="0"/>
              </a:endParaRPr>
            </a:p>
          </p:txBody>
        </p:sp>
      </p:grpSp>
      <p:sp>
        <p:nvSpPr>
          <p:cNvPr id="51212" name="Rectangle 12"/>
          <p:cNvSpPr>
            <a:spLocks noChangeArrowheads="1"/>
          </p:cNvSpPr>
          <p:nvPr/>
        </p:nvSpPr>
        <p:spPr bwMode="auto">
          <a:xfrm>
            <a:off x="2516188" y="3162300"/>
            <a:ext cx="1112837" cy="1112838"/>
          </a:xfrm>
          <a:prstGeom prst="rect">
            <a:avLst/>
          </a:prstGeom>
          <a:solidFill>
            <a:srgbClr val="00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300" u="none">
                <a:solidFill>
                  <a:schemeClr val="bg1"/>
                </a:solidFill>
                <a:latin typeface="Arial" pitchFamily="34" charset="0"/>
              </a:rPr>
              <a:t>Performance</a:t>
            </a:r>
          </a:p>
          <a:p>
            <a:pPr algn="ctr"/>
            <a:r>
              <a:rPr lang="zh-CN" sz="1300" u="none">
                <a:solidFill>
                  <a:schemeClr val="bg1"/>
                </a:solidFill>
                <a:latin typeface="Arial" pitchFamily="34" charset="0"/>
              </a:rPr>
              <a:t>功能表现</a:t>
            </a:r>
            <a:endParaRPr lang="en-GB" sz="1300" b="0">
              <a:solidFill>
                <a:schemeClr val="tx2"/>
              </a:solidFill>
              <a:latin typeface="Arial" pitchFamily="34" charset="0"/>
            </a:endParaRPr>
          </a:p>
        </p:txBody>
      </p:sp>
      <p:grpSp>
        <p:nvGrpSpPr>
          <p:cNvPr id="51213" name="Group 13"/>
          <p:cNvGrpSpPr>
            <a:grpSpLocks/>
          </p:cNvGrpSpPr>
          <p:nvPr/>
        </p:nvGrpSpPr>
        <p:grpSpPr bwMode="auto">
          <a:xfrm>
            <a:off x="1249363" y="4648200"/>
            <a:ext cx="2408237" cy="290513"/>
            <a:chOff x="0" y="0"/>
            <a:chExt cx="1517" cy="183"/>
          </a:xfrm>
        </p:grpSpPr>
        <p:sp>
          <p:nvSpPr>
            <p:cNvPr id="51214" name="Text Box 14"/>
            <p:cNvSpPr txBox="1">
              <a:spLocks noChangeArrowheads="1"/>
            </p:cNvSpPr>
            <p:nvPr/>
          </p:nvSpPr>
          <p:spPr bwMode="auto">
            <a:xfrm>
              <a:off x="0" y="0"/>
              <a:ext cx="1517" cy="18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1300" u="none">
                  <a:solidFill>
                    <a:schemeClr val="bg2"/>
                  </a:solidFill>
                  <a:latin typeface="Arial" pitchFamily="34" charset="0"/>
                </a:rPr>
                <a:t>Functional </a:t>
              </a:r>
              <a:r>
                <a:rPr lang="zh-CN" sz="1300" u="none">
                  <a:solidFill>
                    <a:schemeClr val="bg2"/>
                  </a:solidFill>
                  <a:latin typeface="Arial" pitchFamily="34" charset="0"/>
                </a:rPr>
                <a:t>功能利益</a:t>
              </a:r>
              <a:endParaRPr lang="en-GB" sz="1800" b="0">
                <a:solidFill>
                  <a:schemeClr val="tx2"/>
                </a:solidFill>
                <a:latin typeface="Arial" pitchFamily="34" charset="0"/>
              </a:endParaRPr>
            </a:p>
          </p:txBody>
        </p:sp>
        <p:sp>
          <p:nvSpPr>
            <p:cNvPr id="51215" name="Line 15"/>
            <p:cNvSpPr>
              <a:spLocks noChangeShapeType="1"/>
            </p:cNvSpPr>
            <p:nvPr/>
          </p:nvSpPr>
          <p:spPr bwMode="auto">
            <a:xfrm>
              <a:off x="0" y="0"/>
              <a:ext cx="1500" cy="0"/>
            </a:xfrm>
            <a:prstGeom prst="line">
              <a:avLst/>
            </a:prstGeom>
            <a:noFill/>
            <a:ln w="25400" cmpd="sng">
              <a:solidFill>
                <a:schemeClr val="bg2"/>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16" name="Rectangle 16"/>
          <p:cNvSpPr>
            <a:spLocks noChangeArrowheads="1"/>
          </p:cNvSpPr>
          <p:nvPr/>
        </p:nvSpPr>
        <p:spPr bwMode="auto">
          <a:xfrm>
            <a:off x="5410200" y="3124200"/>
            <a:ext cx="1322388" cy="1112838"/>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Brand</a:t>
            </a:r>
          </a:p>
          <a:p>
            <a:pPr algn="ctr"/>
            <a:r>
              <a:rPr lang="en-GB" sz="1800" u="none">
                <a:solidFill>
                  <a:schemeClr val="bg1"/>
                </a:solidFill>
                <a:latin typeface="Arial" pitchFamily="34" charset="0"/>
              </a:rPr>
              <a:t>Value</a:t>
            </a:r>
          </a:p>
          <a:p>
            <a:pPr algn="ctr"/>
            <a:r>
              <a:rPr lang="zh-CN" sz="1800" u="none">
                <a:solidFill>
                  <a:schemeClr val="bg1"/>
                </a:solidFill>
                <a:latin typeface="Arial" pitchFamily="34" charset="0"/>
              </a:rPr>
              <a:t>品牌价值</a:t>
            </a:r>
            <a:endParaRPr lang="en-GB" sz="1800" b="0" u="none">
              <a:solidFill>
                <a:schemeClr val="tx2"/>
              </a:solidFill>
              <a:latin typeface="Arial" pitchFamily="34" charset="0"/>
            </a:endParaRPr>
          </a:p>
        </p:txBody>
      </p:sp>
      <p:sp>
        <p:nvSpPr>
          <p:cNvPr id="51217" name="Text Box 17"/>
          <p:cNvSpPr txBox="1">
            <a:spLocks noChangeArrowheads="1"/>
          </p:cNvSpPr>
          <p:nvPr/>
        </p:nvSpPr>
        <p:spPr bwMode="auto">
          <a:xfrm>
            <a:off x="5059363" y="3473450"/>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2400" u="none">
                <a:solidFill>
                  <a:schemeClr val="bg2"/>
                </a:solidFill>
                <a:latin typeface="Arial" pitchFamily="34" charset="0"/>
              </a:rPr>
              <a:t>=</a:t>
            </a:r>
            <a:endParaRPr lang="en-GB" sz="1800" u="none">
              <a:solidFill>
                <a:schemeClr val="tx2"/>
              </a:solidFill>
              <a:latin typeface="Arial" pitchFamily="34" charset="0"/>
            </a:endParaRPr>
          </a:p>
        </p:txBody>
      </p:sp>
      <p:sp>
        <p:nvSpPr>
          <p:cNvPr id="51218" name="Line 18"/>
          <p:cNvSpPr>
            <a:spLocks noChangeShapeType="1"/>
          </p:cNvSpPr>
          <p:nvPr/>
        </p:nvSpPr>
        <p:spPr bwMode="auto">
          <a:xfrm>
            <a:off x="3933825" y="1295400"/>
            <a:ext cx="2946400" cy="6350"/>
          </a:xfrm>
          <a:prstGeom prst="line">
            <a:avLst/>
          </a:prstGeom>
          <a:noFill/>
          <a:ln w="25400" cmpd="sng">
            <a:solidFill>
              <a:schemeClr val="bg2"/>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Text Box 19"/>
          <p:cNvSpPr txBox="1">
            <a:spLocks noChangeArrowheads="1"/>
          </p:cNvSpPr>
          <p:nvPr/>
        </p:nvSpPr>
        <p:spPr bwMode="auto">
          <a:xfrm>
            <a:off x="3387725" y="1003300"/>
            <a:ext cx="3962400" cy="290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1300" u="none">
                <a:solidFill>
                  <a:schemeClr val="bg2"/>
                </a:solidFill>
                <a:latin typeface="Arial" pitchFamily="34" charset="0"/>
              </a:rPr>
              <a:t>Brand value </a:t>
            </a:r>
            <a:r>
              <a:rPr lang="zh-CN" sz="1300" u="none">
                <a:solidFill>
                  <a:schemeClr val="bg2"/>
                </a:solidFill>
                <a:latin typeface="Arial" pitchFamily="34" charset="0"/>
              </a:rPr>
              <a:t>品牌价值</a:t>
            </a:r>
            <a:endParaRPr lang="en-GB" sz="1300" u="none">
              <a:solidFill>
                <a:schemeClr val="bg2"/>
              </a:solidFill>
              <a:latin typeface="Arial" pitchFamily="34" charset="0"/>
            </a:endParaRPr>
          </a:p>
        </p:txBody>
      </p:sp>
      <p:sp>
        <p:nvSpPr>
          <p:cNvPr id="51220" name="Text Box 20"/>
          <p:cNvSpPr txBox="1">
            <a:spLocks noChangeArrowheads="1"/>
          </p:cNvSpPr>
          <p:nvPr/>
        </p:nvSpPr>
        <p:spPr bwMode="auto">
          <a:xfrm>
            <a:off x="5638800" y="6021388"/>
            <a:ext cx="2725738" cy="5889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1300" u="none">
                <a:solidFill>
                  <a:schemeClr val="bg2"/>
                </a:solidFill>
                <a:latin typeface="Arial" pitchFamily="34" charset="0"/>
              </a:rPr>
              <a:t>Customer behaviour </a:t>
            </a:r>
          </a:p>
          <a:p>
            <a:pPr algn="ctr">
              <a:spcBef>
                <a:spcPct val="50000"/>
              </a:spcBef>
            </a:pPr>
            <a:r>
              <a:rPr lang="zh-CN" sz="1300" u="none">
                <a:solidFill>
                  <a:schemeClr val="bg2"/>
                </a:solidFill>
                <a:latin typeface="Arial" pitchFamily="34" charset="0"/>
              </a:rPr>
              <a:t>消费者行为</a:t>
            </a:r>
            <a:endParaRPr lang="en-GB" sz="1800" b="0" u="none">
              <a:solidFill>
                <a:schemeClr val="tx2"/>
              </a:solidFill>
              <a:latin typeface="Arial" pitchFamily="34" charset="0"/>
            </a:endParaRPr>
          </a:p>
        </p:txBody>
      </p:sp>
      <p:sp>
        <p:nvSpPr>
          <p:cNvPr id="51221" name="Line 21"/>
          <p:cNvSpPr>
            <a:spLocks noChangeShapeType="1"/>
          </p:cNvSpPr>
          <p:nvPr/>
        </p:nvSpPr>
        <p:spPr bwMode="auto">
          <a:xfrm>
            <a:off x="5414963" y="6021388"/>
            <a:ext cx="3119437" cy="0"/>
          </a:xfrm>
          <a:prstGeom prst="line">
            <a:avLst/>
          </a:prstGeom>
          <a:noFill/>
          <a:ln w="25400" cmpd="sng">
            <a:solidFill>
              <a:schemeClr val="bg2"/>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Rectangle 22"/>
          <p:cNvSpPr>
            <a:spLocks noChangeArrowheads="1"/>
          </p:cNvSpPr>
          <p:nvPr/>
        </p:nvSpPr>
        <p:spPr bwMode="auto">
          <a:xfrm>
            <a:off x="1244600" y="2100263"/>
            <a:ext cx="1112838" cy="346075"/>
          </a:xfrm>
          <a:prstGeom prst="rect">
            <a:avLst/>
          </a:prstGeom>
          <a:solidFill>
            <a:srgbClr val="8EABE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000" u="none">
                <a:solidFill>
                  <a:schemeClr val="bg1"/>
                </a:solidFill>
                <a:latin typeface="Arial" pitchFamily="34" charset="0"/>
              </a:rPr>
              <a:t>Identification</a:t>
            </a:r>
          </a:p>
          <a:p>
            <a:pPr algn="ctr"/>
            <a:r>
              <a:rPr lang="zh-CN" sz="1000" u="none">
                <a:solidFill>
                  <a:schemeClr val="bg1"/>
                </a:solidFill>
                <a:latin typeface="Arial" pitchFamily="34" charset="0"/>
              </a:rPr>
              <a:t>认同感</a:t>
            </a:r>
            <a:endParaRPr lang="en-GB" sz="1000" u="none">
              <a:solidFill>
                <a:schemeClr val="bg1"/>
              </a:solidFill>
              <a:latin typeface="Arial" pitchFamily="34" charset="0"/>
            </a:endParaRPr>
          </a:p>
        </p:txBody>
      </p:sp>
      <p:sp>
        <p:nvSpPr>
          <p:cNvPr id="51223" name="Rectangle 23"/>
          <p:cNvSpPr>
            <a:spLocks noChangeArrowheads="1"/>
          </p:cNvSpPr>
          <p:nvPr/>
        </p:nvSpPr>
        <p:spPr bwMode="auto">
          <a:xfrm>
            <a:off x="1244600" y="2482850"/>
            <a:ext cx="1112838" cy="346075"/>
          </a:xfrm>
          <a:prstGeom prst="rect">
            <a:avLst/>
          </a:prstGeom>
          <a:solidFill>
            <a:srgbClr val="8EABE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000" u="none">
                <a:solidFill>
                  <a:schemeClr val="bg1"/>
                </a:solidFill>
                <a:latin typeface="Arial" pitchFamily="34" charset="0"/>
              </a:rPr>
              <a:t>Approval</a:t>
            </a:r>
          </a:p>
          <a:p>
            <a:pPr algn="ctr"/>
            <a:r>
              <a:rPr lang="zh-CN" sz="1000" u="none">
                <a:solidFill>
                  <a:schemeClr val="bg1"/>
                </a:solidFill>
                <a:latin typeface="Arial" pitchFamily="34" charset="0"/>
              </a:rPr>
              <a:t>社会认可</a:t>
            </a:r>
            <a:endParaRPr lang="en-GB" sz="1000" u="none">
              <a:solidFill>
                <a:schemeClr val="bg1"/>
              </a:solidFill>
              <a:latin typeface="Arial" pitchFamily="34" charset="0"/>
            </a:endParaRPr>
          </a:p>
        </p:txBody>
      </p:sp>
      <p:sp>
        <p:nvSpPr>
          <p:cNvPr id="51224" name="Text Box 24"/>
          <p:cNvSpPr txBox="1">
            <a:spLocks noChangeArrowheads="1"/>
          </p:cNvSpPr>
          <p:nvPr/>
        </p:nvSpPr>
        <p:spPr bwMode="auto">
          <a:xfrm>
            <a:off x="1250950" y="1724025"/>
            <a:ext cx="1100138" cy="333375"/>
          </a:xfrm>
          <a:prstGeom prst="rect">
            <a:avLst/>
          </a:prstGeom>
          <a:solidFill>
            <a:srgbClr val="8EABE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GB" sz="1000" u="none">
                <a:solidFill>
                  <a:schemeClr val="bg1"/>
                </a:solidFill>
                <a:latin typeface="Arial" pitchFamily="34" charset="0"/>
              </a:rPr>
              <a:t>Authority       </a:t>
            </a:r>
            <a:r>
              <a:rPr lang="zh-CN" sz="1000" u="none">
                <a:solidFill>
                  <a:schemeClr val="bg1"/>
                </a:solidFill>
                <a:latin typeface="Arial" pitchFamily="34" charset="0"/>
              </a:rPr>
              <a:t>权威性</a:t>
            </a:r>
            <a:endParaRPr lang="en-GB" sz="1000" u="none">
              <a:solidFill>
                <a:schemeClr val="bg1"/>
              </a:solidFill>
              <a:latin typeface="Arial" pitchFamily="34" charset="0"/>
            </a:endParaRPr>
          </a:p>
        </p:txBody>
      </p:sp>
      <p:sp>
        <p:nvSpPr>
          <p:cNvPr id="51225" name="Line 25"/>
          <p:cNvSpPr>
            <a:spLocks noChangeShapeType="1"/>
          </p:cNvSpPr>
          <p:nvPr/>
        </p:nvSpPr>
        <p:spPr bwMode="auto">
          <a:xfrm>
            <a:off x="1249363" y="1295400"/>
            <a:ext cx="2381250" cy="0"/>
          </a:xfrm>
          <a:prstGeom prst="line">
            <a:avLst/>
          </a:prstGeom>
          <a:noFill/>
          <a:ln w="25400" cmpd="sng">
            <a:solidFill>
              <a:schemeClr val="bg2"/>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6" name="Text Box 26" descr="50%"/>
          <p:cNvSpPr txBox="1">
            <a:spLocks noChangeArrowheads="1"/>
          </p:cNvSpPr>
          <p:nvPr/>
        </p:nvSpPr>
        <p:spPr bwMode="auto">
          <a:xfrm>
            <a:off x="1249363" y="990600"/>
            <a:ext cx="2408237" cy="29051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1300" u="none">
                <a:solidFill>
                  <a:schemeClr val="bg2"/>
                </a:solidFill>
                <a:latin typeface="Arial" pitchFamily="34" charset="0"/>
              </a:rPr>
              <a:t>Emotional </a:t>
            </a:r>
            <a:r>
              <a:rPr lang="zh-CN" sz="1300" u="none">
                <a:solidFill>
                  <a:schemeClr val="bg2"/>
                </a:solidFill>
                <a:latin typeface="Arial" pitchFamily="34" charset="0"/>
              </a:rPr>
              <a:t>情感利益</a:t>
            </a:r>
            <a:endParaRPr lang="en-GB" sz="1300" u="none">
              <a:solidFill>
                <a:schemeClr val="bg2"/>
              </a:solidFill>
              <a:latin typeface="Arial" pitchFamily="34" charset="0"/>
            </a:endParaRPr>
          </a:p>
        </p:txBody>
      </p:sp>
      <p:sp>
        <p:nvSpPr>
          <p:cNvPr id="51227" name="Rectangle 27"/>
          <p:cNvSpPr>
            <a:spLocks noChangeArrowheads="1"/>
          </p:cNvSpPr>
          <p:nvPr/>
        </p:nvSpPr>
        <p:spPr bwMode="auto">
          <a:xfrm>
            <a:off x="2516188" y="1722438"/>
            <a:ext cx="1112837" cy="1112837"/>
          </a:xfrm>
          <a:prstGeom prst="rect">
            <a:avLst/>
          </a:prstGeom>
          <a:solidFill>
            <a:srgbClr val="00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300" u="none">
                <a:solidFill>
                  <a:schemeClr val="bg1"/>
                </a:solidFill>
                <a:latin typeface="Arial" pitchFamily="34" charset="0"/>
              </a:rPr>
              <a:t>Affinity</a:t>
            </a:r>
          </a:p>
          <a:p>
            <a:pPr algn="ctr"/>
            <a:r>
              <a:rPr lang="zh-CN" sz="1300" u="none">
                <a:solidFill>
                  <a:schemeClr val="bg1"/>
                </a:solidFill>
                <a:latin typeface="Arial" pitchFamily="34" charset="0"/>
              </a:rPr>
              <a:t>亲和力</a:t>
            </a:r>
            <a:endParaRPr lang="en-GB" sz="1400" u="none">
              <a:solidFill>
                <a:schemeClr val="bg1"/>
              </a:solidFill>
              <a:latin typeface="Arial" pitchFamily="34" charset="0"/>
            </a:endParaRPr>
          </a:p>
        </p:txBody>
      </p:sp>
      <p:sp>
        <p:nvSpPr>
          <p:cNvPr id="51228" name="Rectangle 28"/>
          <p:cNvSpPr>
            <a:spLocks noChangeArrowheads="1"/>
          </p:cNvSpPr>
          <p:nvPr/>
        </p:nvSpPr>
        <p:spPr bwMode="auto">
          <a:xfrm>
            <a:off x="6477000" y="2301875"/>
            <a:ext cx="1066800" cy="65087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GB" sz="1800" u="none">
                <a:solidFill>
                  <a:schemeClr val="tx1"/>
                </a:solidFill>
                <a:latin typeface="Arial" pitchFamily="34" charset="0"/>
              </a:rPr>
              <a:t>Barriers</a:t>
            </a:r>
          </a:p>
          <a:p>
            <a:pPr algn="ctr"/>
            <a:r>
              <a:rPr lang="zh-CN" sz="1800" u="none">
                <a:solidFill>
                  <a:schemeClr val="tx1"/>
                </a:solidFill>
                <a:latin typeface="Arial" pitchFamily="34" charset="0"/>
              </a:rPr>
              <a:t>阻碍</a:t>
            </a:r>
            <a:endParaRPr lang="en-GB" sz="1800" u="none">
              <a:solidFill>
                <a:schemeClr val="tx1"/>
              </a:solidFill>
              <a:latin typeface="Arial" pitchFamily="34" charset="0"/>
            </a:endParaRPr>
          </a:p>
        </p:txBody>
      </p:sp>
      <p:sp>
        <p:nvSpPr>
          <p:cNvPr id="51229" name="Line 29"/>
          <p:cNvSpPr>
            <a:spLocks noChangeShapeType="1"/>
          </p:cNvSpPr>
          <p:nvPr/>
        </p:nvSpPr>
        <p:spPr bwMode="auto">
          <a:xfrm>
            <a:off x="7010400" y="3048000"/>
            <a:ext cx="0" cy="2743200"/>
          </a:xfrm>
          <a:prstGeom prst="line">
            <a:avLst/>
          </a:prstGeom>
          <a:noFill/>
          <a:ln w="1270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30" name="Rectangle 30"/>
          <p:cNvSpPr>
            <a:spLocks noChangeArrowheads="1"/>
          </p:cNvSpPr>
          <p:nvPr/>
        </p:nvSpPr>
        <p:spPr bwMode="auto">
          <a:xfrm>
            <a:off x="7421563" y="3225800"/>
            <a:ext cx="1112837" cy="346075"/>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200" u="none">
                <a:solidFill>
                  <a:schemeClr val="bg1"/>
                </a:solidFill>
                <a:latin typeface="Arial" pitchFamily="34" charset="0"/>
              </a:rPr>
              <a:t>Loyal </a:t>
            </a:r>
            <a:r>
              <a:rPr lang="zh-CN" sz="1200" u="none">
                <a:solidFill>
                  <a:schemeClr val="bg1"/>
                </a:solidFill>
                <a:latin typeface="Arial" pitchFamily="34" charset="0"/>
              </a:rPr>
              <a:t>忠诚</a:t>
            </a:r>
            <a:endParaRPr lang="en-GB" sz="1200" b="0" u="none">
              <a:solidFill>
                <a:schemeClr val="bg1"/>
              </a:solidFill>
              <a:latin typeface="Arial" pitchFamily="34" charset="0"/>
            </a:endParaRPr>
          </a:p>
        </p:txBody>
      </p:sp>
      <p:sp>
        <p:nvSpPr>
          <p:cNvPr id="51231" name="Rectangle 31"/>
          <p:cNvSpPr>
            <a:spLocks noChangeArrowheads="1"/>
          </p:cNvSpPr>
          <p:nvPr/>
        </p:nvSpPr>
        <p:spPr bwMode="auto">
          <a:xfrm>
            <a:off x="7421563" y="3603625"/>
            <a:ext cx="1112837" cy="346075"/>
          </a:xfrm>
          <a:prstGeom prst="rect">
            <a:avLst/>
          </a:prstGeom>
          <a:solidFill>
            <a:srgbClr val="D83E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2" name="Rectangle 32"/>
          <p:cNvSpPr>
            <a:spLocks noChangeArrowheads="1"/>
          </p:cNvSpPr>
          <p:nvPr/>
        </p:nvSpPr>
        <p:spPr bwMode="auto">
          <a:xfrm>
            <a:off x="7421563" y="3987800"/>
            <a:ext cx="1112837" cy="346075"/>
          </a:xfrm>
          <a:prstGeom prst="rect">
            <a:avLst/>
          </a:prstGeom>
          <a:solidFill>
            <a:srgbClr val="FE4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Rectangle 33"/>
          <p:cNvSpPr>
            <a:spLocks noChangeArrowheads="1"/>
          </p:cNvSpPr>
          <p:nvPr/>
        </p:nvSpPr>
        <p:spPr bwMode="auto">
          <a:xfrm>
            <a:off x="7421563" y="4365625"/>
            <a:ext cx="1112837" cy="346075"/>
          </a:xfrm>
          <a:prstGeom prst="rect">
            <a:avLst/>
          </a:prstGeom>
          <a:solidFill>
            <a:srgbClr val="FF6C3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Rectangle 34"/>
          <p:cNvSpPr>
            <a:spLocks noChangeArrowheads="1"/>
          </p:cNvSpPr>
          <p:nvPr/>
        </p:nvSpPr>
        <p:spPr bwMode="auto">
          <a:xfrm>
            <a:off x="7421563" y="4649788"/>
            <a:ext cx="1112837" cy="346075"/>
          </a:xfrm>
          <a:prstGeom prst="rect">
            <a:avLst/>
          </a:prstGeom>
          <a:solidFill>
            <a:srgbClr val="FF906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Rectangle 35"/>
          <p:cNvSpPr>
            <a:spLocks noChangeArrowheads="1"/>
          </p:cNvSpPr>
          <p:nvPr/>
        </p:nvSpPr>
        <p:spPr bwMode="auto">
          <a:xfrm>
            <a:off x="7421563" y="5027613"/>
            <a:ext cx="1112837" cy="346075"/>
          </a:xfrm>
          <a:prstGeom prst="rect">
            <a:avLst/>
          </a:prstGeom>
          <a:solidFill>
            <a:srgbClr val="FFBA9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Rectangle 36"/>
          <p:cNvSpPr>
            <a:spLocks noChangeArrowheads="1"/>
          </p:cNvSpPr>
          <p:nvPr/>
        </p:nvSpPr>
        <p:spPr bwMode="auto">
          <a:xfrm>
            <a:off x="7421563" y="5411788"/>
            <a:ext cx="1112837" cy="346075"/>
          </a:xfrm>
          <a:prstGeom prst="rect">
            <a:avLst/>
          </a:prstGeom>
          <a:solidFill>
            <a:srgbClr val="FFDB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200" u="none">
                <a:solidFill>
                  <a:srgbClr val="FF3300"/>
                </a:solidFill>
                <a:latin typeface="Arial" pitchFamily="34" charset="0"/>
              </a:rPr>
              <a:t>Switch </a:t>
            </a:r>
            <a:r>
              <a:rPr lang="zh-CN" sz="1200" u="none">
                <a:solidFill>
                  <a:srgbClr val="FF3300"/>
                </a:solidFill>
                <a:latin typeface="Arial" pitchFamily="34" charset="0"/>
              </a:rPr>
              <a:t>转换品牌</a:t>
            </a:r>
            <a:endParaRPr lang="en-GB" sz="1200" b="0" u="none">
              <a:solidFill>
                <a:srgbClr val="FF3300"/>
              </a:solidFill>
              <a:latin typeface="Arial" pitchFamily="34" charset="0"/>
            </a:endParaRPr>
          </a:p>
        </p:txBody>
      </p:sp>
      <p:sp>
        <p:nvSpPr>
          <p:cNvPr id="51237" name="Rectangle 37"/>
          <p:cNvSpPr>
            <a:spLocks noGrp="1" noChangeArrowheads="1"/>
          </p:cNvSpPr>
          <p:nvPr>
            <p:ph type="title"/>
          </p:nvPr>
        </p:nvSpPr>
        <p:spPr/>
        <p:txBody>
          <a:bodyPr/>
          <a:lstStyle/>
          <a:p>
            <a:r>
              <a:rPr lang="zh-CN" altLang="zh-CN">
                <a:latin typeface="Arial" pitchFamily="34" charset="0"/>
              </a:rPr>
              <a:t>Consumer Insight(5) :Brand Equity Model(2 ) </a:t>
            </a:r>
          </a:p>
        </p:txBody>
      </p:sp>
      <p:sp>
        <p:nvSpPr>
          <p:cNvPr id="51238" name="Rectangle 38"/>
          <p:cNvSpPr>
            <a:spLocks noChangeArrowheads="1"/>
          </p:cNvSpPr>
          <p:nvPr/>
        </p:nvSpPr>
        <p:spPr bwMode="auto">
          <a:xfrm>
            <a:off x="314325" y="1276350"/>
            <a:ext cx="719138" cy="3373438"/>
          </a:xfrm>
          <a:prstGeom prst="rect">
            <a:avLst/>
          </a:prstGeom>
          <a:solidFill>
            <a:srgbClr val="21407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39" name="Text Box 39"/>
          <p:cNvSpPr txBox="1">
            <a:spLocks noChangeArrowheads="1"/>
          </p:cNvSpPr>
          <p:nvPr/>
        </p:nvSpPr>
        <p:spPr bwMode="auto">
          <a:xfrm rot="16200000">
            <a:off x="-950912" y="2747962"/>
            <a:ext cx="32512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u="none">
                <a:solidFill>
                  <a:schemeClr val="bg1"/>
                </a:solidFill>
                <a:latin typeface="Arial" pitchFamily="34" charset="0"/>
              </a:rPr>
              <a:t>Universal Needs </a:t>
            </a:r>
            <a:r>
              <a:rPr lang="zh-CN" sz="2000" u="none">
                <a:solidFill>
                  <a:schemeClr val="bg1"/>
                </a:solidFill>
                <a:latin typeface="Arial" pitchFamily="34" charset="0"/>
              </a:rPr>
              <a:t>通用需求</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zh-CN">
                <a:latin typeface="Arial" pitchFamily="34" charset="0"/>
              </a:rPr>
              <a:t>Consumer Insight(5) :Brand Equity Model(3 ) </a:t>
            </a:r>
          </a:p>
        </p:txBody>
      </p:sp>
      <p:sp>
        <p:nvSpPr>
          <p:cNvPr id="52227" name="Text Box 3"/>
          <p:cNvSpPr txBox="1">
            <a:spLocks noChangeArrowheads="1"/>
          </p:cNvSpPr>
          <p:nvPr/>
        </p:nvSpPr>
        <p:spPr bwMode="auto">
          <a:xfrm>
            <a:off x="838200" y="4535488"/>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Prestige </a:t>
            </a:r>
            <a:r>
              <a:rPr lang="zh-CN" sz="1400" u="none">
                <a:solidFill>
                  <a:schemeClr val="bg1"/>
                </a:solidFill>
                <a:latin typeface="Arial" pitchFamily="34" charset="0"/>
              </a:rPr>
              <a:t>声望</a:t>
            </a:r>
            <a:endParaRPr lang="en-GB" sz="1400" u="none">
              <a:solidFill>
                <a:schemeClr val="bg1"/>
              </a:solidFill>
              <a:latin typeface="Arial" pitchFamily="34" charset="0"/>
            </a:endParaRPr>
          </a:p>
        </p:txBody>
      </p:sp>
      <p:sp>
        <p:nvSpPr>
          <p:cNvPr id="52228" name="Text Box 4"/>
          <p:cNvSpPr txBox="1">
            <a:spLocks noChangeArrowheads="1"/>
          </p:cNvSpPr>
          <p:nvPr/>
        </p:nvSpPr>
        <p:spPr bwMode="auto">
          <a:xfrm>
            <a:off x="838200" y="5106988"/>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Acceptability</a:t>
            </a:r>
          </a:p>
          <a:p>
            <a:pPr algn="ctr"/>
            <a:r>
              <a:rPr lang="zh-CN" sz="1400" u="none">
                <a:solidFill>
                  <a:schemeClr val="bg1"/>
                </a:solidFill>
                <a:latin typeface="Arial" pitchFamily="34" charset="0"/>
              </a:rPr>
              <a:t>他人接受度</a:t>
            </a:r>
            <a:endParaRPr lang="en-GB" sz="1400" u="none">
              <a:solidFill>
                <a:schemeClr val="bg1"/>
              </a:solidFill>
              <a:latin typeface="Arial" pitchFamily="34" charset="0"/>
            </a:endParaRPr>
          </a:p>
        </p:txBody>
      </p:sp>
      <p:sp>
        <p:nvSpPr>
          <p:cNvPr id="52229" name="Rectangle 5"/>
          <p:cNvSpPr>
            <a:spLocks noChangeArrowheads="1"/>
          </p:cNvSpPr>
          <p:nvPr/>
        </p:nvSpPr>
        <p:spPr bwMode="auto">
          <a:xfrm>
            <a:off x="5138738" y="4545013"/>
            <a:ext cx="1687512" cy="1687512"/>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Performance</a:t>
            </a:r>
          </a:p>
          <a:p>
            <a:pPr algn="ctr"/>
            <a:r>
              <a:rPr lang="zh-CN" sz="1800" u="none">
                <a:solidFill>
                  <a:schemeClr val="bg1"/>
                </a:solidFill>
                <a:latin typeface="Arial" pitchFamily="34" charset="0"/>
              </a:rPr>
              <a:t>功能表现</a:t>
            </a:r>
            <a:endParaRPr lang="en-GB" sz="1800" u="none">
              <a:solidFill>
                <a:schemeClr val="bg1"/>
              </a:solidFill>
              <a:latin typeface="Arial" pitchFamily="34" charset="0"/>
            </a:endParaRPr>
          </a:p>
          <a:p>
            <a:pPr algn="ctr"/>
            <a:endParaRPr lang="en-GB" sz="1800" u="none">
              <a:solidFill>
                <a:schemeClr val="bg1"/>
              </a:solidFill>
              <a:latin typeface="Arial" pitchFamily="34" charset="0"/>
            </a:endParaRPr>
          </a:p>
        </p:txBody>
      </p:sp>
      <p:sp>
        <p:nvSpPr>
          <p:cNvPr id="52230" name="Rectangle 6"/>
          <p:cNvSpPr>
            <a:spLocks noChangeArrowheads="1"/>
          </p:cNvSpPr>
          <p:nvPr/>
        </p:nvSpPr>
        <p:spPr bwMode="auto">
          <a:xfrm>
            <a:off x="5138738" y="2814638"/>
            <a:ext cx="1687512" cy="1687512"/>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Affinity</a:t>
            </a:r>
          </a:p>
          <a:p>
            <a:pPr algn="ctr"/>
            <a:r>
              <a:rPr lang="zh-CN" sz="1800" u="none">
                <a:solidFill>
                  <a:schemeClr val="bg1"/>
                </a:solidFill>
                <a:latin typeface="Arial" pitchFamily="34" charset="0"/>
              </a:rPr>
              <a:t>亲和力</a:t>
            </a:r>
            <a:endParaRPr lang="en-GB" sz="1800" u="none">
              <a:solidFill>
                <a:schemeClr val="bg1"/>
              </a:solidFill>
              <a:latin typeface="Arial" pitchFamily="34" charset="0"/>
            </a:endParaRPr>
          </a:p>
        </p:txBody>
      </p:sp>
      <p:grpSp>
        <p:nvGrpSpPr>
          <p:cNvPr id="52231" name="Group 7"/>
          <p:cNvGrpSpPr>
            <a:grpSpLocks/>
          </p:cNvGrpSpPr>
          <p:nvPr/>
        </p:nvGrpSpPr>
        <p:grpSpPr bwMode="auto">
          <a:xfrm>
            <a:off x="2570163" y="3959225"/>
            <a:ext cx="2535237" cy="2278063"/>
            <a:chOff x="0" y="0"/>
            <a:chExt cx="1597" cy="1435"/>
          </a:xfrm>
        </p:grpSpPr>
        <p:sp>
          <p:nvSpPr>
            <p:cNvPr id="52232" name="Text Box 8"/>
            <p:cNvSpPr txBox="1">
              <a:spLocks noChangeArrowheads="1"/>
            </p:cNvSpPr>
            <p:nvPr/>
          </p:nvSpPr>
          <p:spPr bwMode="auto">
            <a:xfrm>
              <a:off x="534" y="0"/>
              <a:ext cx="1063" cy="340"/>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500" u="none">
                  <a:solidFill>
                    <a:schemeClr val="bg1"/>
                  </a:solidFill>
                  <a:latin typeface="Arial" pitchFamily="34" charset="0"/>
                </a:rPr>
                <a:t>Approval</a:t>
              </a:r>
            </a:p>
            <a:p>
              <a:pPr algn="ctr"/>
              <a:r>
                <a:rPr lang="zh-CN" sz="1500" u="none">
                  <a:solidFill>
                    <a:schemeClr val="bg1"/>
                  </a:solidFill>
                  <a:latin typeface="Arial" pitchFamily="34" charset="0"/>
                </a:rPr>
                <a:t>社会认可</a:t>
              </a:r>
              <a:endParaRPr lang="en-GB" sz="1500" u="none">
                <a:solidFill>
                  <a:schemeClr val="bg1"/>
                </a:solidFill>
                <a:latin typeface="Arial" pitchFamily="34" charset="0"/>
              </a:endParaRPr>
            </a:p>
          </p:txBody>
        </p:sp>
        <p:grpSp>
          <p:nvGrpSpPr>
            <p:cNvPr id="52233" name="Group 9"/>
            <p:cNvGrpSpPr>
              <a:grpSpLocks/>
            </p:cNvGrpSpPr>
            <p:nvPr/>
          </p:nvGrpSpPr>
          <p:grpSpPr bwMode="auto">
            <a:xfrm>
              <a:off x="0" y="363"/>
              <a:ext cx="1080" cy="1072"/>
              <a:chOff x="0" y="0"/>
              <a:chExt cx="1080" cy="1072"/>
            </a:xfrm>
          </p:grpSpPr>
          <p:sp>
            <p:nvSpPr>
              <p:cNvPr id="52234" name="Line 10"/>
              <p:cNvSpPr>
                <a:spLocks noChangeShapeType="1"/>
              </p:cNvSpPr>
              <p:nvPr/>
            </p:nvSpPr>
            <p:spPr bwMode="auto">
              <a:xfrm>
                <a:off x="1073" y="0"/>
                <a:ext cx="2" cy="506"/>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35" name="Group 11"/>
              <p:cNvGrpSpPr>
                <a:grpSpLocks/>
              </p:cNvGrpSpPr>
              <p:nvPr/>
            </p:nvGrpSpPr>
            <p:grpSpPr bwMode="auto">
              <a:xfrm>
                <a:off x="0" y="4"/>
                <a:ext cx="1080" cy="1068"/>
                <a:chOff x="0" y="0"/>
                <a:chExt cx="1080" cy="1068"/>
              </a:xfrm>
            </p:grpSpPr>
            <p:sp>
              <p:nvSpPr>
                <p:cNvPr id="52236" name="Line 12"/>
                <p:cNvSpPr>
                  <a:spLocks noChangeShapeType="1"/>
                </p:cNvSpPr>
                <p:nvPr/>
              </p:nvSpPr>
              <p:spPr bwMode="auto">
                <a:xfrm>
                  <a:off x="248" y="528"/>
                  <a:ext cx="832"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37" name="Group 13"/>
                <p:cNvGrpSpPr>
                  <a:grpSpLocks/>
                </p:cNvGrpSpPr>
                <p:nvPr/>
              </p:nvGrpSpPr>
              <p:grpSpPr bwMode="auto">
                <a:xfrm>
                  <a:off x="0" y="0"/>
                  <a:ext cx="204" cy="1068"/>
                  <a:chOff x="0" y="0"/>
                  <a:chExt cx="204" cy="1068"/>
                </a:xfrm>
              </p:grpSpPr>
              <p:sp>
                <p:nvSpPr>
                  <p:cNvPr id="52238" name="Line 14"/>
                  <p:cNvSpPr>
                    <a:spLocks noChangeShapeType="1"/>
                  </p:cNvSpPr>
                  <p:nvPr/>
                </p:nvSpPr>
                <p:spPr bwMode="auto">
                  <a:xfrm>
                    <a:off x="204" y="0"/>
                    <a:ext cx="0" cy="1068"/>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Line 15"/>
                  <p:cNvSpPr>
                    <a:spLocks noChangeShapeType="1"/>
                  </p:cNvSpPr>
                  <p:nvPr/>
                </p:nvSpPr>
                <p:spPr bwMode="auto">
                  <a:xfrm>
                    <a:off x="0" y="12"/>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Line 16"/>
                  <p:cNvSpPr>
                    <a:spLocks noChangeShapeType="1"/>
                  </p:cNvSpPr>
                  <p:nvPr/>
                </p:nvSpPr>
                <p:spPr bwMode="auto">
                  <a:xfrm>
                    <a:off x="0" y="1040"/>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
        <p:nvSpPr>
          <p:cNvPr id="52241" name="Text Box 17"/>
          <p:cNvSpPr txBox="1">
            <a:spLocks noChangeArrowheads="1"/>
          </p:cNvSpPr>
          <p:nvPr/>
        </p:nvSpPr>
        <p:spPr bwMode="auto">
          <a:xfrm>
            <a:off x="847725" y="1071563"/>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Heritage </a:t>
            </a:r>
          </a:p>
          <a:p>
            <a:pPr algn="ctr"/>
            <a:r>
              <a:rPr lang="zh-CN" sz="1400" u="none">
                <a:solidFill>
                  <a:schemeClr val="bg1"/>
                </a:solidFill>
                <a:latin typeface="Arial" pitchFamily="34" charset="0"/>
              </a:rPr>
              <a:t>历史传承</a:t>
            </a:r>
            <a:endParaRPr lang="en-GB" sz="1400" u="none">
              <a:solidFill>
                <a:schemeClr val="bg1"/>
              </a:solidFill>
              <a:latin typeface="Arial" pitchFamily="34" charset="0"/>
            </a:endParaRPr>
          </a:p>
        </p:txBody>
      </p:sp>
      <p:sp>
        <p:nvSpPr>
          <p:cNvPr id="52242" name="Text Box 18"/>
          <p:cNvSpPr txBox="1">
            <a:spLocks noChangeArrowheads="1"/>
          </p:cNvSpPr>
          <p:nvPr/>
        </p:nvSpPr>
        <p:spPr bwMode="auto">
          <a:xfrm>
            <a:off x="838200" y="2238375"/>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Innovation </a:t>
            </a:r>
            <a:r>
              <a:rPr lang="zh-CN" sz="1400" u="none">
                <a:solidFill>
                  <a:schemeClr val="bg1"/>
                </a:solidFill>
                <a:latin typeface="Arial" pitchFamily="34" charset="0"/>
              </a:rPr>
              <a:t>创新性</a:t>
            </a:r>
            <a:endParaRPr lang="en-GB" sz="1400" u="none">
              <a:solidFill>
                <a:schemeClr val="bg1"/>
              </a:solidFill>
              <a:latin typeface="Arial" pitchFamily="34" charset="0"/>
            </a:endParaRPr>
          </a:p>
        </p:txBody>
      </p:sp>
      <p:grpSp>
        <p:nvGrpSpPr>
          <p:cNvPr id="52243" name="Group 19"/>
          <p:cNvGrpSpPr>
            <a:grpSpLocks/>
          </p:cNvGrpSpPr>
          <p:nvPr/>
        </p:nvGrpSpPr>
        <p:grpSpPr bwMode="auto">
          <a:xfrm>
            <a:off x="2535238" y="1071563"/>
            <a:ext cx="2535237" cy="2255837"/>
            <a:chOff x="0" y="0"/>
            <a:chExt cx="1597" cy="1421"/>
          </a:xfrm>
        </p:grpSpPr>
        <p:sp>
          <p:nvSpPr>
            <p:cNvPr id="52244" name="Text Box 20"/>
            <p:cNvSpPr txBox="1">
              <a:spLocks noChangeArrowheads="1"/>
            </p:cNvSpPr>
            <p:nvPr/>
          </p:nvSpPr>
          <p:spPr bwMode="auto">
            <a:xfrm>
              <a:off x="534" y="1081"/>
              <a:ext cx="1063" cy="340"/>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500" u="none">
                  <a:solidFill>
                    <a:schemeClr val="bg1"/>
                  </a:solidFill>
                  <a:latin typeface="Arial" pitchFamily="34" charset="0"/>
                </a:rPr>
                <a:t>Authority </a:t>
              </a:r>
              <a:r>
                <a:rPr lang="zh-CN" sz="1500" u="none">
                  <a:solidFill>
                    <a:schemeClr val="bg1"/>
                  </a:solidFill>
                  <a:latin typeface="Arial" pitchFamily="34" charset="0"/>
                </a:rPr>
                <a:t>权威性</a:t>
              </a:r>
              <a:endParaRPr lang="en-GB" sz="1500" u="none">
                <a:solidFill>
                  <a:schemeClr val="bg1"/>
                </a:solidFill>
                <a:latin typeface="Arial" pitchFamily="34" charset="0"/>
              </a:endParaRPr>
            </a:p>
          </p:txBody>
        </p:sp>
        <p:grpSp>
          <p:nvGrpSpPr>
            <p:cNvPr id="52245" name="Group 21"/>
            <p:cNvGrpSpPr>
              <a:grpSpLocks/>
            </p:cNvGrpSpPr>
            <p:nvPr/>
          </p:nvGrpSpPr>
          <p:grpSpPr bwMode="auto">
            <a:xfrm>
              <a:off x="0" y="0"/>
              <a:ext cx="1080" cy="1082"/>
              <a:chOff x="0" y="0"/>
              <a:chExt cx="1080" cy="1082"/>
            </a:xfrm>
          </p:grpSpPr>
          <p:sp>
            <p:nvSpPr>
              <p:cNvPr id="52246" name="Line 22"/>
              <p:cNvSpPr>
                <a:spLocks noChangeShapeType="1"/>
              </p:cNvSpPr>
              <p:nvPr/>
            </p:nvSpPr>
            <p:spPr bwMode="auto">
              <a:xfrm>
                <a:off x="1075" y="576"/>
                <a:ext cx="2" cy="506"/>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47" name="Group 23"/>
              <p:cNvGrpSpPr>
                <a:grpSpLocks/>
              </p:cNvGrpSpPr>
              <p:nvPr/>
            </p:nvGrpSpPr>
            <p:grpSpPr bwMode="auto">
              <a:xfrm>
                <a:off x="0" y="0"/>
                <a:ext cx="1080" cy="1068"/>
                <a:chOff x="0" y="0"/>
                <a:chExt cx="1080" cy="1068"/>
              </a:xfrm>
            </p:grpSpPr>
            <p:sp>
              <p:nvSpPr>
                <p:cNvPr id="52248" name="Line 24"/>
                <p:cNvSpPr>
                  <a:spLocks noChangeShapeType="1"/>
                </p:cNvSpPr>
                <p:nvPr/>
              </p:nvSpPr>
              <p:spPr bwMode="auto">
                <a:xfrm>
                  <a:off x="248" y="528"/>
                  <a:ext cx="832"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49" name="Group 25"/>
                <p:cNvGrpSpPr>
                  <a:grpSpLocks/>
                </p:cNvGrpSpPr>
                <p:nvPr/>
              </p:nvGrpSpPr>
              <p:grpSpPr bwMode="auto">
                <a:xfrm>
                  <a:off x="0" y="0"/>
                  <a:ext cx="204" cy="1068"/>
                  <a:chOff x="0" y="0"/>
                  <a:chExt cx="204" cy="1068"/>
                </a:xfrm>
              </p:grpSpPr>
              <p:sp>
                <p:nvSpPr>
                  <p:cNvPr id="52250" name="Line 26"/>
                  <p:cNvSpPr>
                    <a:spLocks noChangeShapeType="1"/>
                  </p:cNvSpPr>
                  <p:nvPr/>
                </p:nvSpPr>
                <p:spPr bwMode="auto">
                  <a:xfrm>
                    <a:off x="204" y="0"/>
                    <a:ext cx="0" cy="1068"/>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Line 27"/>
                  <p:cNvSpPr>
                    <a:spLocks noChangeShapeType="1"/>
                  </p:cNvSpPr>
                  <p:nvPr/>
                </p:nvSpPr>
                <p:spPr bwMode="auto">
                  <a:xfrm>
                    <a:off x="0" y="12"/>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2" name="Line 28"/>
                  <p:cNvSpPr>
                    <a:spLocks noChangeShapeType="1"/>
                  </p:cNvSpPr>
                  <p:nvPr/>
                </p:nvSpPr>
                <p:spPr bwMode="auto">
                  <a:xfrm>
                    <a:off x="0" y="1040"/>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
        <p:nvSpPr>
          <p:cNvPr id="52253" name="Text Box 29"/>
          <p:cNvSpPr txBox="1">
            <a:spLocks noChangeArrowheads="1"/>
          </p:cNvSpPr>
          <p:nvPr/>
        </p:nvSpPr>
        <p:spPr bwMode="auto">
          <a:xfrm>
            <a:off x="838200" y="3959225"/>
            <a:ext cx="1687513" cy="539750"/>
          </a:xfrm>
          <a:prstGeom prst="rect">
            <a:avLst/>
          </a:prstGeom>
          <a:solidFill>
            <a:srgbClr val="A4BCE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Nostalgia </a:t>
            </a:r>
          </a:p>
          <a:p>
            <a:pPr algn="ctr"/>
            <a:r>
              <a:rPr lang="zh-CN" sz="1400" u="none">
                <a:solidFill>
                  <a:schemeClr val="bg1"/>
                </a:solidFill>
                <a:latin typeface="Arial" pitchFamily="34" charset="0"/>
              </a:rPr>
              <a:t>美好回忆</a:t>
            </a:r>
            <a:endParaRPr lang="en-GB" sz="1400" u="none">
              <a:solidFill>
                <a:schemeClr val="bg1"/>
              </a:solidFill>
              <a:latin typeface="Arial" pitchFamily="34" charset="0"/>
            </a:endParaRPr>
          </a:p>
        </p:txBody>
      </p:sp>
      <p:sp>
        <p:nvSpPr>
          <p:cNvPr id="52254" name="Text Box 30"/>
          <p:cNvSpPr txBox="1">
            <a:spLocks noChangeArrowheads="1"/>
          </p:cNvSpPr>
          <p:nvPr/>
        </p:nvSpPr>
        <p:spPr bwMode="auto">
          <a:xfrm>
            <a:off x="3417888" y="3386138"/>
            <a:ext cx="1687512" cy="539750"/>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500" u="none">
                <a:solidFill>
                  <a:schemeClr val="bg1"/>
                </a:solidFill>
                <a:latin typeface="Arial" pitchFamily="34" charset="0"/>
              </a:rPr>
              <a:t>Identification </a:t>
            </a:r>
          </a:p>
          <a:p>
            <a:pPr algn="ctr"/>
            <a:r>
              <a:rPr lang="zh-CN" sz="1500" u="none">
                <a:solidFill>
                  <a:schemeClr val="bg1"/>
                </a:solidFill>
                <a:latin typeface="Arial" pitchFamily="34" charset="0"/>
              </a:rPr>
              <a:t>认同感</a:t>
            </a:r>
            <a:endParaRPr lang="en-GB" sz="1500" u="none">
              <a:solidFill>
                <a:schemeClr val="bg1"/>
              </a:solidFill>
              <a:latin typeface="Arial" pitchFamily="34" charset="0"/>
            </a:endParaRPr>
          </a:p>
        </p:txBody>
      </p:sp>
      <p:grpSp>
        <p:nvGrpSpPr>
          <p:cNvPr id="52255" name="Group 31"/>
          <p:cNvGrpSpPr>
            <a:grpSpLocks/>
          </p:cNvGrpSpPr>
          <p:nvPr/>
        </p:nvGrpSpPr>
        <p:grpSpPr bwMode="auto">
          <a:xfrm>
            <a:off x="2565400" y="2825750"/>
            <a:ext cx="800100" cy="1695450"/>
            <a:chOff x="0" y="0"/>
            <a:chExt cx="504" cy="1068"/>
          </a:xfrm>
        </p:grpSpPr>
        <p:sp>
          <p:nvSpPr>
            <p:cNvPr id="52256" name="Line 32"/>
            <p:cNvSpPr>
              <a:spLocks noChangeShapeType="1"/>
            </p:cNvSpPr>
            <p:nvPr/>
          </p:nvSpPr>
          <p:spPr bwMode="auto">
            <a:xfrm>
              <a:off x="0" y="1042"/>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Line 33"/>
            <p:cNvSpPr>
              <a:spLocks noChangeShapeType="1"/>
            </p:cNvSpPr>
            <p:nvPr/>
          </p:nvSpPr>
          <p:spPr bwMode="auto">
            <a:xfrm>
              <a:off x="252" y="528"/>
              <a:ext cx="252"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8" name="Line 34"/>
            <p:cNvSpPr>
              <a:spLocks noChangeShapeType="1"/>
            </p:cNvSpPr>
            <p:nvPr/>
          </p:nvSpPr>
          <p:spPr bwMode="auto">
            <a:xfrm>
              <a:off x="204" y="0"/>
              <a:ext cx="0" cy="1068"/>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9" name="Line 35"/>
            <p:cNvSpPr>
              <a:spLocks noChangeShapeType="1"/>
            </p:cNvSpPr>
            <p:nvPr/>
          </p:nvSpPr>
          <p:spPr bwMode="auto">
            <a:xfrm>
              <a:off x="0" y="12"/>
              <a:ext cx="156" cy="0"/>
            </a:xfrm>
            <a:prstGeom prst="line">
              <a:avLst/>
            </a:prstGeom>
            <a:noFill/>
            <a:ln w="50800" cmpd="sng">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60" name="Rectangle 36"/>
          <p:cNvSpPr>
            <a:spLocks noChangeArrowheads="1"/>
          </p:cNvSpPr>
          <p:nvPr/>
        </p:nvSpPr>
        <p:spPr bwMode="auto">
          <a:xfrm>
            <a:off x="6856413" y="3662363"/>
            <a:ext cx="1687512" cy="168751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u="none">
                <a:solidFill>
                  <a:schemeClr val="bg1"/>
                </a:solidFill>
                <a:latin typeface="Arial" pitchFamily="34" charset="0"/>
              </a:rPr>
              <a:t>Equity</a:t>
            </a:r>
          </a:p>
          <a:p>
            <a:pPr algn="ctr"/>
            <a:r>
              <a:rPr lang="zh-CN" sz="1800" u="none">
                <a:solidFill>
                  <a:schemeClr val="bg1"/>
                </a:solidFill>
                <a:latin typeface="Arial" pitchFamily="34" charset="0"/>
              </a:rPr>
              <a:t>品牌资产</a:t>
            </a:r>
            <a:endParaRPr lang="en-GB" sz="1800" u="none">
              <a:solidFill>
                <a:schemeClr val="tx1"/>
              </a:solidFill>
              <a:latin typeface="Arial" pitchFamily="34" charset="0"/>
            </a:endParaRPr>
          </a:p>
        </p:txBody>
      </p:sp>
      <p:sp>
        <p:nvSpPr>
          <p:cNvPr id="52261" name="Text Box 37"/>
          <p:cNvSpPr txBox="1">
            <a:spLocks noChangeArrowheads="1"/>
          </p:cNvSpPr>
          <p:nvPr/>
        </p:nvSpPr>
        <p:spPr bwMode="auto">
          <a:xfrm>
            <a:off x="841375" y="1660525"/>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t">
              <a:spcBef>
                <a:spcPct val="10000"/>
              </a:spcBef>
              <a:buFont typeface="Wingdings" pitchFamily="2" charset="2"/>
              <a:buNone/>
            </a:pPr>
            <a:r>
              <a:rPr lang="en-GB" sz="1400" u="none">
                <a:solidFill>
                  <a:schemeClr val="bg1"/>
                </a:solidFill>
                <a:latin typeface="Arial" pitchFamily="34" charset="0"/>
              </a:rPr>
              <a:t>Trust </a:t>
            </a:r>
            <a:r>
              <a:rPr lang="zh-CN" sz="1400" u="none">
                <a:solidFill>
                  <a:schemeClr val="bg1"/>
                </a:solidFill>
                <a:latin typeface="Arial" pitchFamily="34" charset="0"/>
              </a:rPr>
              <a:t>信赖感</a:t>
            </a:r>
            <a:endParaRPr lang="en-GB" sz="1400" u="none">
              <a:solidFill>
                <a:schemeClr val="bg1"/>
              </a:solidFill>
              <a:latin typeface="Arial" pitchFamily="34" charset="0"/>
            </a:endParaRPr>
          </a:p>
        </p:txBody>
      </p:sp>
      <p:sp>
        <p:nvSpPr>
          <p:cNvPr id="52262" name="Text Box 38"/>
          <p:cNvSpPr txBox="1">
            <a:spLocks noChangeArrowheads="1"/>
          </p:cNvSpPr>
          <p:nvPr/>
        </p:nvSpPr>
        <p:spPr bwMode="auto">
          <a:xfrm>
            <a:off x="841375" y="2813050"/>
            <a:ext cx="1687513" cy="539750"/>
          </a:xfrm>
          <a:prstGeom prst="rect">
            <a:avLst/>
          </a:prstGeom>
          <a:solidFill>
            <a:srgbClr val="A4BCE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t">
              <a:spcBef>
                <a:spcPct val="10000"/>
              </a:spcBef>
              <a:buFont typeface="Wingdings" pitchFamily="2" charset="2"/>
              <a:buNone/>
            </a:pPr>
            <a:r>
              <a:rPr lang="en-GB" sz="1400" u="none">
                <a:solidFill>
                  <a:schemeClr val="bg1"/>
                </a:solidFill>
                <a:latin typeface="Arial" pitchFamily="34" charset="0"/>
              </a:rPr>
              <a:t>Bonding </a:t>
            </a:r>
            <a:r>
              <a:rPr lang="zh-CN" sz="1400" u="none">
                <a:solidFill>
                  <a:schemeClr val="bg1"/>
                </a:solidFill>
                <a:latin typeface="Arial" pitchFamily="34" charset="0"/>
              </a:rPr>
              <a:t>情感连结</a:t>
            </a:r>
            <a:endParaRPr lang="en-GB" sz="1400" u="none">
              <a:solidFill>
                <a:schemeClr val="bg1"/>
              </a:solidFill>
              <a:latin typeface="Arial" pitchFamily="34" charset="0"/>
            </a:endParaRPr>
          </a:p>
        </p:txBody>
      </p:sp>
      <p:sp>
        <p:nvSpPr>
          <p:cNvPr id="52263" name="Text Box 39"/>
          <p:cNvSpPr txBox="1">
            <a:spLocks noChangeArrowheads="1"/>
          </p:cNvSpPr>
          <p:nvPr/>
        </p:nvSpPr>
        <p:spPr bwMode="auto">
          <a:xfrm>
            <a:off x="844550" y="3376613"/>
            <a:ext cx="1687513" cy="539750"/>
          </a:xfrm>
          <a:prstGeom prst="rect">
            <a:avLst/>
          </a:prstGeom>
          <a:solidFill>
            <a:srgbClr val="A4BCE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1400" u="none">
                <a:solidFill>
                  <a:schemeClr val="bg1"/>
                </a:solidFill>
                <a:latin typeface="Arial" pitchFamily="34" charset="0"/>
              </a:rPr>
              <a:t>Caring </a:t>
            </a:r>
            <a:r>
              <a:rPr lang="zh-CN" sz="1400" u="none">
                <a:solidFill>
                  <a:schemeClr val="bg1"/>
                </a:solidFill>
                <a:latin typeface="Arial" pitchFamily="34" charset="0"/>
              </a:rPr>
              <a:t>关怀</a:t>
            </a:r>
            <a:endParaRPr lang="en-GB" sz="1400" u="none">
              <a:solidFill>
                <a:schemeClr val="bg1"/>
              </a:solidFill>
              <a:latin typeface="Arial" pitchFamily="34" charset="0"/>
            </a:endParaRPr>
          </a:p>
        </p:txBody>
      </p:sp>
      <p:sp>
        <p:nvSpPr>
          <p:cNvPr id="52264" name="Text Box 40"/>
          <p:cNvSpPr txBox="1">
            <a:spLocks noChangeArrowheads="1"/>
          </p:cNvSpPr>
          <p:nvPr/>
        </p:nvSpPr>
        <p:spPr bwMode="auto">
          <a:xfrm>
            <a:off x="844550" y="5680075"/>
            <a:ext cx="1687513" cy="53975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t">
              <a:spcBef>
                <a:spcPct val="10000"/>
              </a:spcBef>
              <a:buFont typeface="Wingdings" pitchFamily="2" charset="2"/>
              <a:buNone/>
            </a:pPr>
            <a:r>
              <a:rPr lang="en-GB" sz="1400" u="none">
                <a:solidFill>
                  <a:schemeClr val="bg1"/>
                </a:solidFill>
                <a:latin typeface="Arial" pitchFamily="34" charset="0"/>
              </a:rPr>
              <a:t>Endorsement</a:t>
            </a:r>
          </a:p>
          <a:p>
            <a:pPr algn="ctr" fontAlgn="t">
              <a:spcBef>
                <a:spcPct val="10000"/>
              </a:spcBef>
              <a:buFont typeface="Wingdings" pitchFamily="2" charset="2"/>
              <a:buNone/>
            </a:pPr>
            <a:r>
              <a:rPr lang="en-GB" sz="1400" u="none">
                <a:solidFill>
                  <a:schemeClr val="bg1"/>
                </a:solidFill>
                <a:latin typeface="Arial" pitchFamily="34" charset="0"/>
              </a:rPr>
              <a:t> </a:t>
            </a:r>
            <a:r>
              <a:rPr lang="zh-CN" sz="1400" u="none">
                <a:solidFill>
                  <a:schemeClr val="bg1"/>
                </a:solidFill>
                <a:latin typeface="Arial" pitchFamily="34" charset="0"/>
              </a:rPr>
              <a:t>权威认可</a:t>
            </a:r>
            <a:endParaRPr lang="en-GB" sz="1400" u="none">
              <a:solidFill>
                <a:schemeClr val="bg1"/>
              </a:solidFill>
              <a:latin typeface="Arial" pitchFamily="34" charset="0"/>
            </a:endParaRPr>
          </a:p>
        </p:txBody>
      </p:sp>
      <p:sp>
        <p:nvSpPr>
          <p:cNvPr id="52265" name="Text Box 41"/>
          <p:cNvSpPr txBox="1">
            <a:spLocks noChangeArrowheads="1"/>
          </p:cNvSpPr>
          <p:nvPr/>
        </p:nvSpPr>
        <p:spPr bwMode="auto">
          <a:xfrm>
            <a:off x="6916738" y="1528763"/>
            <a:ext cx="1687512" cy="539750"/>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400" u="none">
                <a:solidFill>
                  <a:schemeClr val="bg1"/>
                </a:solidFill>
                <a:latin typeface="Arial" pitchFamily="34" charset="0"/>
              </a:rPr>
              <a:t>知名度</a:t>
            </a:r>
            <a:endParaRPr lang="en-GB" sz="1400" u="none">
              <a:solidFill>
                <a:schemeClr val="bg1"/>
              </a:solidFill>
              <a:latin typeface="Arial" pitchFamily="34" charset="0"/>
            </a:endParaRPr>
          </a:p>
        </p:txBody>
      </p:sp>
      <p:sp>
        <p:nvSpPr>
          <p:cNvPr id="52266" name="Text Box 42"/>
          <p:cNvSpPr txBox="1">
            <a:spLocks noChangeArrowheads="1"/>
          </p:cNvSpPr>
          <p:nvPr/>
        </p:nvSpPr>
        <p:spPr bwMode="auto">
          <a:xfrm>
            <a:off x="6923088" y="2130425"/>
            <a:ext cx="1687512" cy="539750"/>
          </a:xfrm>
          <a:prstGeom prst="rect">
            <a:avLst/>
          </a:prstGeom>
          <a:solidFill>
            <a:srgbClr val="66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1400" u="none">
                <a:solidFill>
                  <a:schemeClr val="bg1"/>
                </a:solidFill>
                <a:latin typeface="Arial" pitchFamily="34" charset="0"/>
              </a:rPr>
              <a:t>熟悉程度</a:t>
            </a:r>
            <a:endParaRPr lang="en-GB" sz="1400" u="none">
              <a:solidFill>
                <a:schemeClr val="bg1"/>
              </a:solidFill>
              <a:latin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zh-CN">
                <a:latin typeface="Arial" pitchFamily="34" charset="0"/>
              </a:rPr>
              <a:t>Consumer Insight(5) :Case Study </a:t>
            </a:r>
          </a:p>
        </p:txBody>
      </p:sp>
      <p:sp>
        <p:nvSpPr>
          <p:cNvPr id="53251" name="Text Box 3"/>
          <p:cNvSpPr txBox="1">
            <a:spLocks noChangeArrowheads="1"/>
          </p:cNvSpPr>
          <p:nvPr/>
        </p:nvSpPr>
        <p:spPr bwMode="auto">
          <a:xfrm rot="18187006">
            <a:off x="1877219" y="5009356"/>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Toilet paper </a:t>
            </a:r>
            <a:r>
              <a:rPr lang="zh-CN" sz="1200" b="0" u="none">
                <a:solidFill>
                  <a:schemeClr val="tx2"/>
                </a:solidFill>
                <a:latin typeface="Arial" pitchFamily="34" charset="0"/>
              </a:rPr>
              <a:t>厕纸</a:t>
            </a:r>
            <a:endParaRPr lang="en-GB" sz="1200" b="0" u="none">
              <a:solidFill>
                <a:schemeClr val="tx2"/>
              </a:solidFill>
              <a:latin typeface="Arial" pitchFamily="34" charset="0"/>
            </a:endParaRPr>
          </a:p>
        </p:txBody>
      </p:sp>
      <p:sp>
        <p:nvSpPr>
          <p:cNvPr id="53252" name="Text Box 4"/>
          <p:cNvSpPr txBox="1">
            <a:spLocks noChangeArrowheads="1"/>
          </p:cNvSpPr>
          <p:nvPr/>
        </p:nvSpPr>
        <p:spPr bwMode="auto">
          <a:xfrm rot="18187006">
            <a:off x="2202657" y="497125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Toothpaste </a:t>
            </a:r>
            <a:r>
              <a:rPr lang="zh-CN" sz="1200" b="0" u="none">
                <a:solidFill>
                  <a:schemeClr val="tx2"/>
                </a:solidFill>
                <a:latin typeface="Arial" pitchFamily="34" charset="0"/>
              </a:rPr>
              <a:t>牙膏</a:t>
            </a:r>
            <a:endParaRPr lang="en-GB" sz="1200" b="0" u="none">
              <a:solidFill>
                <a:schemeClr val="tx2"/>
              </a:solidFill>
              <a:latin typeface="Arial" pitchFamily="34" charset="0"/>
            </a:endParaRPr>
          </a:p>
        </p:txBody>
      </p:sp>
      <p:sp>
        <p:nvSpPr>
          <p:cNvPr id="53253" name="Text Box 5"/>
          <p:cNvSpPr txBox="1">
            <a:spLocks noChangeArrowheads="1"/>
          </p:cNvSpPr>
          <p:nvPr/>
        </p:nvSpPr>
        <p:spPr bwMode="auto">
          <a:xfrm rot="18187006">
            <a:off x="3378994" y="4945856"/>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Soft drinks </a:t>
            </a:r>
            <a:r>
              <a:rPr lang="zh-CN" sz="1200" b="0" u="none">
                <a:solidFill>
                  <a:schemeClr val="tx2"/>
                </a:solidFill>
                <a:latin typeface="Arial" pitchFamily="34" charset="0"/>
              </a:rPr>
              <a:t>软饮料</a:t>
            </a:r>
            <a:endParaRPr lang="en-GB" sz="1200" b="0" u="none">
              <a:solidFill>
                <a:schemeClr val="tx2"/>
              </a:solidFill>
              <a:latin typeface="Arial" pitchFamily="34" charset="0"/>
            </a:endParaRPr>
          </a:p>
        </p:txBody>
      </p:sp>
      <p:sp>
        <p:nvSpPr>
          <p:cNvPr id="53254" name="Text Box 6"/>
          <p:cNvSpPr txBox="1">
            <a:spLocks noChangeArrowheads="1"/>
          </p:cNvSpPr>
          <p:nvPr/>
        </p:nvSpPr>
        <p:spPr bwMode="auto">
          <a:xfrm rot="18187006">
            <a:off x="3661569" y="4964906"/>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Computers </a:t>
            </a:r>
            <a:r>
              <a:rPr lang="zh-CN" sz="1200" b="0" u="none">
                <a:solidFill>
                  <a:schemeClr val="tx2"/>
                </a:solidFill>
                <a:latin typeface="Arial" pitchFamily="34" charset="0"/>
              </a:rPr>
              <a:t>计算机</a:t>
            </a:r>
            <a:endParaRPr lang="en-GB" sz="1200" b="0" u="none">
              <a:solidFill>
                <a:schemeClr val="tx2"/>
              </a:solidFill>
              <a:latin typeface="Arial" pitchFamily="34" charset="0"/>
            </a:endParaRPr>
          </a:p>
        </p:txBody>
      </p:sp>
      <p:sp>
        <p:nvSpPr>
          <p:cNvPr id="53255" name="Text Box 7"/>
          <p:cNvSpPr txBox="1">
            <a:spLocks noChangeArrowheads="1"/>
          </p:cNvSpPr>
          <p:nvPr/>
        </p:nvSpPr>
        <p:spPr bwMode="auto">
          <a:xfrm rot="18187006">
            <a:off x="3721894" y="5620544"/>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Financial services </a:t>
            </a:r>
            <a:r>
              <a:rPr lang="zh-CN" sz="1200" b="0" u="none">
                <a:solidFill>
                  <a:schemeClr val="tx2"/>
                </a:solidFill>
                <a:latin typeface="Arial" pitchFamily="34" charset="0"/>
              </a:rPr>
              <a:t>金融服务</a:t>
            </a:r>
            <a:endParaRPr lang="en-GB" sz="1200" b="0" u="none">
              <a:solidFill>
                <a:schemeClr val="tx2"/>
              </a:solidFill>
              <a:latin typeface="Arial" pitchFamily="34" charset="0"/>
            </a:endParaRPr>
          </a:p>
        </p:txBody>
      </p:sp>
      <p:sp>
        <p:nvSpPr>
          <p:cNvPr id="53256" name="Text Box 8"/>
          <p:cNvSpPr txBox="1">
            <a:spLocks noChangeArrowheads="1"/>
          </p:cNvSpPr>
          <p:nvPr/>
        </p:nvSpPr>
        <p:spPr bwMode="auto">
          <a:xfrm rot="18187006">
            <a:off x="5066507" y="49776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Automotive </a:t>
            </a:r>
            <a:r>
              <a:rPr lang="zh-CN" sz="1200" b="0" u="none">
                <a:solidFill>
                  <a:schemeClr val="tx2"/>
                </a:solidFill>
                <a:latin typeface="Arial" pitchFamily="34" charset="0"/>
              </a:rPr>
              <a:t>汽车</a:t>
            </a:r>
            <a:endParaRPr lang="en-GB" sz="1200" b="0" u="none">
              <a:solidFill>
                <a:schemeClr val="tx2"/>
              </a:solidFill>
              <a:latin typeface="Arial" pitchFamily="34" charset="0"/>
            </a:endParaRPr>
          </a:p>
        </p:txBody>
      </p:sp>
      <p:sp>
        <p:nvSpPr>
          <p:cNvPr id="53257" name="Text Box 9"/>
          <p:cNvSpPr txBox="1">
            <a:spLocks noChangeArrowheads="1"/>
          </p:cNvSpPr>
          <p:nvPr/>
        </p:nvSpPr>
        <p:spPr bwMode="auto">
          <a:xfrm rot="18187006">
            <a:off x="6171407" y="508555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Bottled water </a:t>
            </a:r>
            <a:r>
              <a:rPr lang="zh-CN" sz="1200" b="0" u="none">
                <a:solidFill>
                  <a:schemeClr val="tx2"/>
                </a:solidFill>
                <a:latin typeface="Arial" pitchFamily="34" charset="0"/>
              </a:rPr>
              <a:t>瓶装水</a:t>
            </a:r>
            <a:endParaRPr lang="en-GB" sz="1200" b="0" u="none">
              <a:solidFill>
                <a:schemeClr val="tx2"/>
              </a:solidFill>
              <a:latin typeface="Arial" pitchFamily="34" charset="0"/>
            </a:endParaRPr>
          </a:p>
        </p:txBody>
      </p:sp>
      <p:sp>
        <p:nvSpPr>
          <p:cNvPr id="53258" name="Text Box 10"/>
          <p:cNvSpPr txBox="1">
            <a:spLocks noChangeArrowheads="1"/>
          </p:cNvSpPr>
          <p:nvPr/>
        </p:nvSpPr>
        <p:spPr bwMode="auto">
          <a:xfrm>
            <a:off x="4572000" y="6381750"/>
            <a:ext cx="343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sz="1400" b="0" u="none">
                <a:solidFill>
                  <a:schemeClr val="tx2"/>
                </a:solidFill>
                <a:latin typeface="Arial" pitchFamily="34" charset="0"/>
              </a:rPr>
              <a:t>Source: Research International Database</a:t>
            </a:r>
          </a:p>
        </p:txBody>
      </p:sp>
      <p:sp>
        <p:nvSpPr>
          <p:cNvPr id="53259" name="Text Box 11"/>
          <p:cNvSpPr txBox="1">
            <a:spLocks noChangeArrowheads="1"/>
          </p:cNvSpPr>
          <p:nvPr/>
        </p:nvSpPr>
        <p:spPr bwMode="auto">
          <a:xfrm>
            <a:off x="1785938" y="4492625"/>
            <a:ext cx="600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GB" sz="1400" b="0" u="none">
                <a:solidFill>
                  <a:schemeClr val="tx2"/>
                </a:solidFill>
                <a:latin typeface="Arial" pitchFamily="34" charset="0"/>
              </a:rPr>
              <a:t>0%</a:t>
            </a:r>
          </a:p>
        </p:txBody>
      </p:sp>
      <p:grpSp>
        <p:nvGrpSpPr>
          <p:cNvPr id="53260" name="Group 12"/>
          <p:cNvGrpSpPr>
            <a:grpSpLocks/>
          </p:cNvGrpSpPr>
          <p:nvPr/>
        </p:nvGrpSpPr>
        <p:grpSpPr bwMode="auto">
          <a:xfrm>
            <a:off x="2466975" y="1347788"/>
            <a:ext cx="4826000" cy="3408362"/>
            <a:chOff x="0" y="0"/>
            <a:chExt cx="3040" cy="2147"/>
          </a:xfrm>
        </p:grpSpPr>
        <p:grpSp>
          <p:nvGrpSpPr>
            <p:cNvPr id="53261" name="Group 13"/>
            <p:cNvGrpSpPr>
              <a:grpSpLocks/>
            </p:cNvGrpSpPr>
            <p:nvPr/>
          </p:nvGrpSpPr>
          <p:grpSpPr bwMode="auto">
            <a:xfrm>
              <a:off x="0" y="0"/>
              <a:ext cx="518" cy="2147"/>
              <a:chOff x="0" y="0"/>
              <a:chExt cx="518" cy="2147"/>
            </a:xfrm>
          </p:grpSpPr>
          <p:sp>
            <p:nvSpPr>
              <p:cNvPr id="53262" name="Rectangle 14"/>
              <p:cNvSpPr>
                <a:spLocks noChangeArrowheads="1"/>
              </p:cNvSpPr>
              <p:nvPr/>
            </p:nvSpPr>
            <p:spPr bwMode="auto">
              <a:xfrm>
                <a:off x="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63" name="Rectangle 15"/>
              <p:cNvSpPr>
                <a:spLocks noChangeArrowheads="1"/>
              </p:cNvSpPr>
              <p:nvPr/>
            </p:nvSpPr>
            <p:spPr bwMode="auto">
              <a:xfrm>
                <a:off x="18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64" name="Rectangle 16"/>
              <p:cNvSpPr>
                <a:spLocks noChangeArrowheads="1"/>
              </p:cNvSpPr>
              <p:nvPr/>
            </p:nvSpPr>
            <p:spPr bwMode="auto">
              <a:xfrm>
                <a:off x="359"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3265" name="Group 17"/>
            <p:cNvGrpSpPr>
              <a:grpSpLocks/>
            </p:cNvGrpSpPr>
            <p:nvPr/>
          </p:nvGrpSpPr>
          <p:grpSpPr bwMode="auto">
            <a:xfrm>
              <a:off x="538" y="0"/>
              <a:ext cx="518" cy="2147"/>
              <a:chOff x="0" y="0"/>
              <a:chExt cx="518" cy="2147"/>
            </a:xfrm>
          </p:grpSpPr>
          <p:sp>
            <p:nvSpPr>
              <p:cNvPr id="53266" name="Rectangle 18"/>
              <p:cNvSpPr>
                <a:spLocks noChangeArrowheads="1"/>
              </p:cNvSpPr>
              <p:nvPr/>
            </p:nvSpPr>
            <p:spPr bwMode="auto">
              <a:xfrm>
                <a:off x="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67" name="Rectangle 19"/>
              <p:cNvSpPr>
                <a:spLocks noChangeArrowheads="1"/>
              </p:cNvSpPr>
              <p:nvPr/>
            </p:nvSpPr>
            <p:spPr bwMode="auto">
              <a:xfrm>
                <a:off x="18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68" name="Rectangle 20"/>
              <p:cNvSpPr>
                <a:spLocks noChangeArrowheads="1"/>
              </p:cNvSpPr>
              <p:nvPr/>
            </p:nvSpPr>
            <p:spPr bwMode="auto">
              <a:xfrm>
                <a:off x="359"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3269" name="Group 21"/>
            <p:cNvGrpSpPr>
              <a:grpSpLocks/>
            </p:cNvGrpSpPr>
            <p:nvPr/>
          </p:nvGrpSpPr>
          <p:grpSpPr bwMode="auto">
            <a:xfrm>
              <a:off x="1080" y="0"/>
              <a:ext cx="1056" cy="2147"/>
              <a:chOff x="0" y="0"/>
              <a:chExt cx="1056" cy="2147"/>
            </a:xfrm>
          </p:grpSpPr>
          <p:grpSp>
            <p:nvGrpSpPr>
              <p:cNvPr id="53270" name="Group 22"/>
              <p:cNvGrpSpPr>
                <a:grpSpLocks/>
              </p:cNvGrpSpPr>
              <p:nvPr/>
            </p:nvGrpSpPr>
            <p:grpSpPr bwMode="auto">
              <a:xfrm>
                <a:off x="0" y="0"/>
                <a:ext cx="518" cy="2147"/>
                <a:chOff x="0" y="0"/>
                <a:chExt cx="518" cy="2147"/>
              </a:xfrm>
            </p:grpSpPr>
            <p:sp>
              <p:nvSpPr>
                <p:cNvPr id="53271" name="Rectangle 23"/>
                <p:cNvSpPr>
                  <a:spLocks noChangeArrowheads="1"/>
                </p:cNvSpPr>
                <p:nvPr/>
              </p:nvSpPr>
              <p:spPr bwMode="auto">
                <a:xfrm>
                  <a:off x="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72" name="Rectangle 24"/>
                <p:cNvSpPr>
                  <a:spLocks noChangeArrowheads="1"/>
                </p:cNvSpPr>
                <p:nvPr/>
              </p:nvSpPr>
              <p:spPr bwMode="auto">
                <a:xfrm>
                  <a:off x="18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73" name="Rectangle 25"/>
                <p:cNvSpPr>
                  <a:spLocks noChangeArrowheads="1"/>
                </p:cNvSpPr>
                <p:nvPr/>
              </p:nvSpPr>
              <p:spPr bwMode="auto">
                <a:xfrm>
                  <a:off x="359"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3274" name="Group 26"/>
              <p:cNvGrpSpPr>
                <a:grpSpLocks/>
              </p:cNvGrpSpPr>
              <p:nvPr/>
            </p:nvGrpSpPr>
            <p:grpSpPr bwMode="auto">
              <a:xfrm>
                <a:off x="538" y="0"/>
                <a:ext cx="518" cy="2147"/>
                <a:chOff x="0" y="0"/>
                <a:chExt cx="518" cy="2147"/>
              </a:xfrm>
            </p:grpSpPr>
            <p:sp>
              <p:nvSpPr>
                <p:cNvPr id="53275" name="Rectangle 27"/>
                <p:cNvSpPr>
                  <a:spLocks noChangeArrowheads="1"/>
                </p:cNvSpPr>
                <p:nvPr/>
              </p:nvSpPr>
              <p:spPr bwMode="auto">
                <a:xfrm>
                  <a:off x="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76" name="Rectangle 28"/>
                <p:cNvSpPr>
                  <a:spLocks noChangeArrowheads="1"/>
                </p:cNvSpPr>
                <p:nvPr/>
              </p:nvSpPr>
              <p:spPr bwMode="auto">
                <a:xfrm>
                  <a:off x="18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77" name="Rectangle 29"/>
                <p:cNvSpPr>
                  <a:spLocks noChangeArrowheads="1"/>
                </p:cNvSpPr>
                <p:nvPr/>
              </p:nvSpPr>
              <p:spPr bwMode="auto">
                <a:xfrm>
                  <a:off x="359"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53278" name="Group 30"/>
            <p:cNvGrpSpPr>
              <a:grpSpLocks/>
            </p:cNvGrpSpPr>
            <p:nvPr/>
          </p:nvGrpSpPr>
          <p:grpSpPr bwMode="auto">
            <a:xfrm>
              <a:off x="2163" y="0"/>
              <a:ext cx="518" cy="2147"/>
              <a:chOff x="0" y="0"/>
              <a:chExt cx="518" cy="2147"/>
            </a:xfrm>
          </p:grpSpPr>
          <p:sp>
            <p:nvSpPr>
              <p:cNvPr id="53279" name="Rectangle 31"/>
              <p:cNvSpPr>
                <a:spLocks noChangeArrowheads="1"/>
              </p:cNvSpPr>
              <p:nvPr/>
            </p:nvSpPr>
            <p:spPr bwMode="auto">
              <a:xfrm>
                <a:off x="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0" name="Rectangle 32"/>
              <p:cNvSpPr>
                <a:spLocks noChangeArrowheads="1"/>
              </p:cNvSpPr>
              <p:nvPr/>
            </p:nvSpPr>
            <p:spPr bwMode="auto">
              <a:xfrm>
                <a:off x="180"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1" name="Rectangle 33"/>
              <p:cNvSpPr>
                <a:spLocks noChangeArrowheads="1"/>
              </p:cNvSpPr>
              <p:nvPr/>
            </p:nvSpPr>
            <p:spPr bwMode="auto">
              <a:xfrm>
                <a:off x="359"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53282" name="Rectangle 34"/>
            <p:cNvSpPr>
              <a:spLocks noChangeArrowheads="1"/>
            </p:cNvSpPr>
            <p:nvPr/>
          </p:nvSpPr>
          <p:spPr bwMode="auto">
            <a:xfrm>
              <a:off x="2701"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3" name="Rectangle 35"/>
            <p:cNvSpPr>
              <a:spLocks noChangeArrowheads="1"/>
            </p:cNvSpPr>
            <p:nvPr/>
          </p:nvSpPr>
          <p:spPr bwMode="auto">
            <a:xfrm>
              <a:off x="2881" y="0"/>
              <a:ext cx="159" cy="214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53284" name="Text Box 36"/>
          <p:cNvSpPr txBox="1">
            <a:spLocks noChangeArrowheads="1"/>
          </p:cNvSpPr>
          <p:nvPr/>
        </p:nvSpPr>
        <p:spPr bwMode="auto">
          <a:xfrm>
            <a:off x="1633538" y="2867025"/>
            <a:ext cx="75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GB" sz="1400" b="0" u="none">
                <a:solidFill>
                  <a:schemeClr val="tx2"/>
                </a:solidFill>
                <a:latin typeface="Arial" pitchFamily="34" charset="0"/>
              </a:rPr>
              <a:t>50%</a:t>
            </a:r>
          </a:p>
        </p:txBody>
      </p:sp>
      <p:sp>
        <p:nvSpPr>
          <p:cNvPr id="53285" name="Text Box 37"/>
          <p:cNvSpPr txBox="1">
            <a:spLocks noChangeArrowheads="1"/>
          </p:cNvSpPr>
          <p:nvPr/>
        </p:nvSpPr>
        <p:spPr bwMode="auto">
          <a:xfrm>
            <a:off x="1404938" y="1352550"/>
            <a:ext cx="981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GB" sz="1400" b="0" u="none">
                <a:solidFill>
                  <a:schemeClr val="tx2"/>
                </a:solidFill>
                <a:latin typeface="Arial" pitchFamily="34" charset="0"/>
              </a:rPr>
              <a:t>100%</a:t>
            </a:r>
          </a:p>
        </p:txBody>
      </p:sp>
      <p:sp>
        <p:nvSpPr>
          <p:cNvPr id="53286" name="Rectangle 38"/>
          <p:cNvSpPr>
            <a:spLocks noChangeArrowheads="1"/>
          </p:cNvSpPr>
          <p:nvPr/>
        </p:nvSpPr>
        <p:spPr bwMode="auto">
          <a:xfrm>
            <a:off x="2466975" y="1347788"/>
            <a:ext cx="252413" cy="27003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7" name="Rectangle 39"/>
          <p:cNvSpPr>
            <a:spLocks noChangeArrowheads="1"/>
          </p:cNvSpPr>
          <p:nvPr/>
        </p:nvSpPr>
        <p:spPr bwMode="auto">
          <a:xfrm>
            <a:off x="2752725" y="1347788"/>
            <a:ext cx="252413" cy="2665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8" name="Rectangle 40"/>
          <p:cNvSpPr>
            <a:spLocks noChangeArrowheads="1"/>
          </p:cNvSpPr>
          <p:nvPr/>
        </p:nvSpPr>
        <p:spPr bwMode="auto">
          <a:xfrm>
            <a:off x="3036888" y="1347788"/>
            <a:ext cx="252412" cy="23193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89" name="Rectangle 41"/>
          <p:cNvSpPr>
            <a:spLocks noChangeArrowheads="1"/>
          </p:cNvSpPr>
          <p:nvPr/>
        </p:nvSpPr>
        <p:spPr bwMode="auto">
          <a:xfrm>
            <a:off x="3321050" y="1347788"/>
            <a:ext cx="252413" cy="21859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0" name="Rectangle 42"/>
          <p:cNvSpPr>
            <a:spLocks noChangeArrowheads="1"/>
          </p:cNvSpPr>
          <p:nvPr/>
        </p:nvSpPr>
        <p:spPr bwMode="auto">
          <a:xfrm>
            <a:off x="3606800" y="1347788"/>
            <a:ext cx="252413" cy="21447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1" name="Rectangle 43"/>
          <p:cNvSpPr>
            <a:spLocks noChangeArrowheads="1"/>
          </p:cNvSpPr>
          <p:nvPr/>
        </p:nvSpPr>
        <p:spPr bwMode="auto">
          <a:xfrm>
            <a:off x="3890963" y="1347788"/>
            <a:ext cx="252412" cy="19383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2" name="Rectangle 44"/>
          <p:cNvSpPr>
            <a:spLocks noChangeArrowheads="1"/>
          </p:cNvSpPr>
          <p:nvPr/>
        </p:nvSpPr>
        <p:spPr bwMode="auto">
          <a:xfrm>
            <a:off x="4181475" y="1347788"/>
            <a:ext cx="252413" cy="14811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3" name="Rectangle 45"/>
          <p:cNvSpPr>
            <a:spLocks noChangeArrowheads="1"/>
          </p:cNvSpPr>
          <p:nvPr/>
        </p:nvSpPr>
        <p:spPr bwMode="auto">
          <a:xfrm>
            <a:off x="4467225" y="1347788"/>
            <a:ext cx="252413" cy="13287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4" name="Rectangle 46"/>
          <p:cNvSpPr>
            <a:spLocks noChangeArrowheads="1"/>
          </p:cNvSpPr>
          <p:nvPr/>
        </p:nvSpPr>
        <p:spPr bwMode="auto">
          <a:xfrm>
            <a:off x="4751388" y="1347788"/>
            <a:ext cx="252412" cy="13287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5" name="Rectangle 47"/>
          <p:cNvSpPr>
            <a:spLocks noChangeArrowheads="1"/>
          </p:cNvSpPr>
          <p:nvPr/>
        </p:nvSpPr>
        <p:spPr bwMode="auto">
          <a:xfrm>
            <a:off x="5035550" y="1347788"/>
            <a:ext cx="252413" cy="12525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6" name="Rectangle 48"/>
          <p:cNvSpPr>
            <a:spLocks noChangeArrowheads="1"/>
          </p:cNvSpPr>
          <p:nvPr/>
        </p:nvSpPr>
        <p:spPr bwMode="auto">
          <a:xfrm>
            <a:off x="5321300" y="1347788"/>
            <a:ext cx="252413" cy="11763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7" name="Rectangle 49"/>
          <p:cNvSpPr>
            <a:spLocks noChangeArrowheads="1"/>
          </p:cNvSpPr>
          <p:nvPr/>
        </p:nvSpPr>
        <p:spPr bwMode="auto">
          <a:xfrm>
            <a:off x="5605463" y="1347788"/>
            <a:ext cx="252412" cy="11001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8" name="Rectangle 50"/>
          <p:cNvSpPr>
            <a:spLocks noChangeArrowheads="1"/>
          </p:cNvSpPr>
          <p:nvPr/>
        </p:nvSpPr>
        <p:spPr bwMode="auto">
          <a:xfrm>
            <a:off x="5913438" y="1368425"/>
            <a:ext cx="252412" cy="10239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99" name="Rectangle 51"/>
          <p:cNvSpPr>
            <a:spLocks noChangeArrowheads="1"/>
          </p:cNvSpPr>
          <p:nvPr/>
        </p:nvSpPr>
        <p:spPr bwMode="auto">
          <a:xfrm>
            <a:off x="6186488" y="1347788"/>
            <a:ext cx="252412" cy="9477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00" name="Rectangle 52"/>
          <p:cNvSpPr>
            <a:spLocks noChangeArrowheads="1"/>
          </p:cNvSpPr>
          <p:nvPr/>
        </p:nvSpPr>
        <p:spPr bwMode="auto">
          <a:xfrm>
            <a:off x="6470650" y="1347788"/>
            <a:ext cx="252413" cy="6429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01" name="Rectangle 53"/>
          <p:cNvSpPr>
            <a:spLocks noChangeArrowheads="1"/>
          </p:cNvSpPr>
          <p:nvPr/>
        </p:nvSpPr>
        <p:spPr bwMode="auto">
          <a:xfrm>
            <a:off x="6754813" y="1347788"/>
            <a:ext cx="252412" cy="4905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02" name="Rectangle 54"/>
          <p:cNvSpPr>
            <a:spLocks noChangeArrowheads="1"/>
          </p:cNvSpPr>
          <p:nvPr/>
        </p:nvSpPr>
        <p:spPr bwMode="auto">
          <a:xfrm>
            <a:off x="7040563" y="1347788"/>
            <a:ext cx="252412" cy="1857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03" name="Text Box 55"/>
          <p:cNvSpPr txBox="1">
            <a:spLocks noChangeArrowheads="1"/>
          </p:cNvSpPr>
          <p:nvPr/>
        </p:nvSpPr>
        <p:spPr bwMode="auto">
          <a:xfrm>
            <a:off x="2522538" y="4352925"/>
            <a:ext cx="474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92600" algn="l"/>
              </a:tabLst>
              <a:defRPr>
                <a:solidFill>
                  <a:schemeClr val="tx1"/>
                </a:solidFill>
                <a:latin typeface="Arial" pitchFamily="34" charset="0"/>
                <a:ea typeface="宋体" pitchFamily="2" charset="-122"/>
              </a:defRPr>
            </a:lvl1pPr>
            <a:lvl2pPr>
              <a:tabLst>
                <a:tab pos="4292600" algn="l"/>
              </a:tabLst>
              <a:defRPr>
                <a:solidFill>
                  <a:schemeClr val="tx1"/>
                </a:solidFill>
                <a:latin typeface="Arial" pitchFamily="34" charset="0"/>
                <a:ea typeface="宋体" pitchFamily="2" charset="-122"/>
              </a:defRPr>
            </a:lvl2pPr>
            <a:lvl3pPr>
              <a:tabLst>
                <a:tab pos="4292600" algn="l"/>
              </a:tabLst>
              <a:defRPr>
                <a:solidFill>
                  <a:schemeClr val="tx1"/>
                </a:solidFill>
                <a:latin typeface="Arial" pitchFamily="34" charset="0"/>
                <a:ea typeface="宋体" pitchFamily="2" charset="-122"/>
              </a:defRPr>
            </a:lvl3pPr>
            <a:lvl4pPr>
              <a:tabLst>
                <a:tab pos="4292600" algn="l"/>
              </a:tabLst>
              <a:defRPr>
                <a:solidFill>
                  <a:schemeClr val="tx1"/>
                </a:solidFill>
                <a:latin typeface="Arial" pitchFamily="34" charset="0"/>
                <a:ea typeface="宋体" pitchFamily="2" charset="-122"/>
              </a:defRPr>
            </a:lvl4pPr>
            <a:lvl5pPr>
              <a:tabLst>
                <a:tab pos="4292600" algn="l"/>
              </a:tabLst>
              <a:defRPr>
                <a:solidFill>
                  <a:schemeClr val="tx1"/>
                </a:solidFill>
                <a:latin typeface="Arial" pitchFamily="34" charset="0"/>
                <a:ea typeface="宋体" pitchFamily="2" charset="-122"/>
              </a:defRPr>
            </a:lvl5pPr>
            <a:lvl6pPr fontAlgn="base">
              <a:spcBef>
                <a:spcPct val="0"/>
              </a:spcBef>
              <a:spcAft>
                <a:spcPct val="0"/>
              </a:spcAft>
              <a:tabLst>
                <a:tab pos="4292600" algn="l"/>
              </a:tabLst>
              <a:defRPr>
                <a:solidFill>
                  <a:schemeClr val="tx1"/>
                </a:solidFill>
                <a:latin typeface="Arial" pitchFamily="34" charset="0"/>
                <a:ea typeface="宋体" pitchFamily="2" charset="-122"/>
              </a:defRPr>
            </a:lvl6pPr>
            <a:lvl7pPr fontAlgn="base">
              <a:spcBef>
                <a:spcPct val="0"/>
              </a:spcBef>
              <a:spcAft>
                <a:spcPct val="0"/>
              </a:spcAft>
              <a:tabLst>
                <a:tab pos="4292600" algn="l"/>
              </a:tabLst>
              <a:defRPr>
                <a:solidFill>
                  <a:schemeClr val="tx1"/>
                </a:solidFill>
                <a:latin typeface="Arial" pitchFamily="34" charset="0"/>
                <a:ea typeface="宋体" pitchFamily="2" charset="-122"/>
              </a:defRPr>
            </a:lvl7pPr>
            <a:lvl8pPr fontAlgn="base">
              <a:spcBef>
                <a:spcPct val="0"/>
              </a:spcBef>
              <a:spcAft>
                <a:spcPct val="0"/>
              </a:spcAft>
              <a:tabLst>
                <a:tab pos="4292600" algn="l"/>
              </a:tabLst>
              <a:defRPr>
                <a:solidFill>
                  <a:schemeClr val="tx1"/>
                </a:solidFill>
                <a:latin typeface="Arial" pitchFamily="34" charset="0"/>
                <a:ea typeface="宋体" pitchFamily="2" charset="-122"/>
              </a:defRPr>
            </a:lvl8pPr>
            <a:lvl9pPr fontAlgn="base">
              <a:spcBef>
                <a:spcPct val="0"/>
              </a:spcBef>
              <a:spcAft>
                <a:spcPct val="0"/>
              </a:spcAft>
              <a:tabLst>
                <a:tab pos="4292600" algn="l"/>
              </a:tabLst>
              <a:defRPr>
                <a:solidFill>
                  <a:schemeClr val="tx1"/>
                </a:solidFill>
                <a:latin typeface="Arial" pitchFamily="34" charset="0"/>
                <a:ea typeface="宋体" pitchFamily="2" charset="-122"/>
              </a:defRPr>
            </a:lvl9pPr>
          </a:lstStyle>
          <a:p>
            <a:pPr algn="ctr">
              <a:spcBef>
                <a:spcPct val="50000"/>
              </a:spcBef>
            </a:pPr>
            <a:r>
              <a:rPr lang="en-GB" sz="2000" u="none">
                <a:solidFill>
                  <a:schemeClr val="tx2"/>
                </a:solidFill>
              </a:rPr>
              <a:t>Affinity </a:t>
            </a:r>
            <a:r>
              <a:rPr lang="zh-CN" sz="2000" u="none">
                <a:solidFill>
                  <a:schemeClr val="tx2"/>
                </a:solidFill>
              </a:rPr>
              <a:t>亲和力</a:t>
            </a:r>
            <a:endParaRPr lang="en-GB" sz="2000" u="none">
              <a:solidFill>
                <a:schemeClr val="tx2"/>
              </a:solidFill>
            </a:endParaRPr>
          </a:p>
        </p:txBody>
      </p:sp>
      <p:sp>
        <p:nvSpPr>
          <p:cNvPr id="53304" name="Text Box 56"/>
          <p:cNvSpPr txBox="1">
            <a:spLocks noChangeArrowheads="1"/>
          </p:cNvSpPr>
          <p:nvPr/>
        </p:nvSpPr>
        <p:spPr bwMode="auto">
          <a:xfrm>
            <a:off x="2530475" y="1801813"/>
            <a:ext cx="474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92600" algn="l"/>
              </a:tabLst>
              <a:defRPr>
                <a:solidFill>
                  <a:schemeClr val="tx1"/>
                </a:solidFill>
                <a:latin typeface="Arial" pitchFamily="34" charset="0"/>
                <a:ea typeface="宋体" pitchFamily="2" charset="-122"/>
              </a:defRPr>
            </a:lvl1pPr>
            <a:lvl2pPr>
              <a:tabLst>
                <a:tab pos="4292600" algn="l"/>
              </a:tabLst>
              <a:defRPr>
                <a:solidFill>
                  <a:schemeClr val="tx1"/>
                </a:solidFill>
                <a:latin typeface="Arial" pitchFamily="34" charset="0"/>
                <a:ea typeface="宋体" pitchFamily="2" charset="-122"/>
              </a:defRPr>
            </a:lvl2pPr>
            <a:lvl3pPr>
              <a:tabLst>
                <a:tab pos="4292600" algn="l"/>
              </a:tabLst>
              <a:defRPr>
                <a:solidFill>
                  <a:schemeClr val="tx1"/>
                </a:solidFill>
                <a:latin typeface="Arial" pitchFamily="34" charset="0"/>
                <a:ea typeface="宋体" pitchFamily="2" charset="-122"/>
              </a:defRPr>
            </a:lvl3pPr>
            <a:lvl4pPr>
              <a:tabLst>
                <a:tab pos="4292600" algn="l"/>
              </a:tabLst>
              <a:defRPr>
                <a:solidFill>
                  <a:schemeClr val="tx1"/>
                </a:solidFill>
                <a:latin typeface="Arial" pitchFamily="34" charset="0"/>
                <a:ea typeface="宋体" pitchFamily="2" charset="-122"/>
              </a:defRPr>
            </a:lvl4pPr>
            <a:lvl5pPr>
              <a:tabLst>
                <a:tab pos="4292600" algn="l"/>
              </a:tabLst>
              <a:defRPr>
                <a:solidFill>
                  <a:schemeClr val="tx1"/>
                </a:solidFill>
                <a:latin typeface="Arial" pitchFamily="34" charset="0"/>
                <a:ea typeface="宋体" pitchFamily="2" charset="-122"/>
              </a:defRPr>
            </a:lvl5pPr>
            <a:lvl6pPr fontAlgn="base">
              <a:spcBef>
                <a:spcPct val="0"/>
              </a:spcBef>
              <a:spcAft>
                <a:spcPct val="0"/>
              </a:spcAft>
              <a:tabLst>
                <a:tab pos="4292600" algn="l"/>
              </a:tabLst>
              <a:defRPr>
                <a:solidFill>
                  <a:schemeClr val="tx1"/>
                </a:solidFill>
                <a:latin typeface="Arial" pitchFamily="34" charset="0"/>
                <a:ea typeface="宋体" pitchFamily="2" charset="-122"/>
              </a:defRPr>
            </a:lvl6pPr>
            <a:lvl7pPr fontAlgn="base">
              <a:spcBef>
                <a:spcPct val="0"/>
              </a:spcBef>
              <a:spcAft>
                <a:spcPct val="0"/>
              </a:spcAft>
              <a:tabLst>
                <a:tab pos="4292600" algn="l"/>
              </a:tabLst>
              <a:defRPr>
                <a:solidFill>
                  <a:schemeClr val="tx1"/>
                </a:solidFill>
                <a:latin typeface="Arial" pitchFamily="34" charset="0"/>
                <a:ea typeface="宋体" pitchFamily="2" charset="-122"/>
              </a:defRPr>
            </a:lvl7pPr>
            <a:lvl8pPr fontAlgn="base">
              <a:spcBef>
                <a:spcPct val="0"/>
              </a:spcBef>
              <a:spcAft>
                <a:spcPct val="0"/>
              </a:spcAft>
              <a:tabLst>
                <a:tab pos="4292600" algn="l"/>
              </a:tabLst>
              <a:defRPr>
                <a:solidFill>
                  <a:schemeClr val="tx1"/>
                </a:solidFill>
                <a:latin typeface="Arial" pitchFamily="34" charset="0"/>
                <a:ea typeface="宋体" pitchFamily="2" charset="-122"/>
              </a:defRPr>
            </a:lvl8pPr>
            <a:lvl9pPr fontAlgn="base">
              <a:spcBef>
                <a:spcPct val="0"/>
              </a:spcBef>
              <a:spcAft>
                <a:spcPct val="0"/>
              </a:spcAft>
              <a:tabLst>
                <a:tab pos="4292600" algn="l"/>
              </a:tabLst>
              <a:defRPr>
                <a:solidFill>
                  <a:schemeClr val="tx1"/>
                </a:solidFill>
                <a:latin typeface="Arial" pitchFamily="34" charset="0"/>
                <a:ea typeface="宋体" pitchFamily="2" charset="-122"/>
              </a:defRPr>
            </a:lvl9pPr>
          </a:lstStyle>
          <a:p>
            <a:pPr algn="ctr">
              <a:spcBef>
                <a:spcPct val="50000"/>
              </a:spcBef>
            </a:pPr>
            <a:r>
              <a:rPr lang="en-GB" sz="2000" u="none">
                <a:solidFill>
                  <a:schemeClr val="tx2"/>
                </a:solidFill>
              </a:rPr>
              <a:t>Performance </a:t>
            </a:r>
            <a:r>
              <a:rPr lang="zh-CN" sz="2000" u="none">
                <a:solidFill>
                  <a:schemeClr val="tx2"/>
                </a:solidFill>
              </a:rPr>
              <a:t>功能表现</a:t>
            </a:r>
            <a:endParaRPr lang="en-GB" sz="2000" b="0" u="none">
              <a:solidFill>
                <a:schemeClr val="tx2"/>
              </a:solidFill>
            </a:endParaRPr>
          </a:p>
        </p:txBody>
      </p:sp>
      <p:sp>
        <p:nvSpPr>
          <p:cNvPr id="53305" name="Text Box 57"/>
          <p:cNvSpPr txBox="1">
            <a:spLocks noChangeArrowheads="1"/>
          </p:cNvSpPr>
          <p:nvPr/>
        </p:nvSpPr>
        <p:spPr bwMode="auto">
          <a:xfrm>
            <a:off x="2395538" y="5407025"/>
            <a:ext cx="13716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fr-FR" sz="1200" b="0" u="none">
              <a:solidFill>
                <a:schemeClr val="tx2"/>
              </a:solidFill>
              <a:latin typeface="Arial" pitchFamily="34" charset="0"/>
            </a:endParaRPr>
          </a:p>
        </p:txBody>
      </p:sp>
      <p:sp>
        <p:nvSpPr>
          <p:cNvPr id="53306" name="Text Box 58"/>
          <p:cNvSpPr txBox="1">
            <a:spLocks noChangeArrowheads="1"/>
          </p:cNvSpPr>
          <p:nvPr/>
        </p:nvSpPr>
        <p:spPr bwMode="auto">
          <a:xfrm rot="18187006">
            <a:off x="1694657" y="4790281"/>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Batteries </a:t>
            </a:r>
            <a:r>
              <a:rPr lang="zh-CN" sz="1200" b="0" u="none">
                <a:solidFill>
                  <a:schemeClr val="tx2"/>
                </a:solidFill>
                <a:latin typeface="Arial" pitchFamily="34" charset="0"/>
              </a:rPr>
              <a:t>电池</a:t>
            </a:r>
            <a:endParaRPr lang="en-GB" sz="1200" b="0" u="none">
              <a:solidFill>
                <a:schemeClr val="tx2"/>
              </a:solidFill>
              <a:latin typeface="Arial" pitchFamily="34" charset="0"/>
            </a:endParaRPr>
          </a:p>
        </p:txBody>
      </p:sp>
      <p:sp>
        <p:nvSpPr>
          <p:cNvPr id="53307" name="Text Box 59"/>
          <p:cNvSpPr txBox="1">
            <a:spLocks noChangeArrowheads="1"/>
          </p:cNvSpPr>
          <p:nvPr/>
        </p:nvSpPr>
        <p:spPr bwMode="auto">
          <a:xfrm rot="18187006">
            <a:off x="2550319" y="4837906"/>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Shampoo </a:t>
            </a:r>
            <a:r>
              <a:rPr lang="zh-CN" sz="1200" b="0" u="none">
                <a:solidFill>
                  <a:schemeClr val="tx2"/>
                </a:solidFill>
                <a:latin typeface="Arial" pitchFamily="34" charset="0"/>
              </a:rPr>
              <a:t>洗发水</a:t>
            </a:r>
            <a:endParaRPr lang="en-GB" sz="1200" b="0" u="none">
              <a:solidFill>
                <a:schemeClr val="tx2"/>
              </a:solidFill>
              <a:latin typeface="Arial" pitchFamily="34" charset="0"/>
            </a:endParaRPr>
          </a:p>
        </p:txBody>
      </p:sp>
      <p:sp>
        <p:nvSpPr>
          <p:cNvPr id="53308" name="Text Box 60"/>
          <p:cNvSpPr txBox="1">
            <a:spLocks noChangeArrowheads="1"/>
          </p:cNvSpPr>
          <p:nvPr/>
        </p:nvSpPr>
        <p:spPr bwMode="auto">
          <a:xfrm rot="18187006">
            <a:off x="2824957" y="484425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Telecoms </a:t>
            </a:r>
            <a:r>
              <a:rPr lang="zh-CN" sz="1200" b="0" u="none">
                <a:solidFill>
                  <a:schemeClr val="tx2"/>
                </a:solidFill>
                <a:latin typeface="Arial" pitchFamily="34" charset="0"/>
              </a:rPr>
              <a:t>电信</a:t>
            </a:r>
            <a:endParaRPr lang="en-GB" sz="1200" b="0" u="none">
              <a:solidFill>
                <a:schemeClr val="tx2"/>
              </a:solidFill>
              <a:latin typeface="Arial" pitchFamily="34" charset="0"/>
            </a:endParaRPr>
          </a:p>
        </p:txBody>
      </p:sp>
      <p:sp>
        <p:nvSpPr>
          <p:cNvPr id="53309" name="Text Box 61"/>
          <p:cNvSpPr txBox="1">
            <a:spLocks noChangeArrowheads="1"/>
          </p:cNvSpPr>
          <p:nvPr/>
        </p:nvSpPr>
        <p:spPr bwMode="auto">
          <a:xfrm rot="18187006">
            <a:off x="3228182" y="46601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Spirits </a:t>
            </a:r>
            <a:r>
              <a:rPr lang="zh-CN" sz="1200" b="0" u="none">
                <a:solidFill>
                  <a:schemeClr val="tx2"/>
                </a:solidFill>
                <a:latin typeface="Arial" pitchFamily="34" charset="0"/>
              </a:rPr>
              <a:t>酒类</a:t>
            </a:r>
            <a:endParaRPr lang="en-GB" sz="1200" b="0" u="none">
              <a:solidFill>
                <a:schemeClr val="tx2"/>
              </a:solidFill>
              <a:latin typeface="Arial" pitchFamily="34" charset="0"/>
            </a:endParaRPr>
          </a:p>
        </p:txBody>
      </p:sp>
      <p:sp>
        <p:nvSpPr>
          <p:cNvPr id="53310" name="Text Box 62"/>
          <p:cNvSpPr txBox="1">
            <a:spLocks noChangeArrowheads="1"/>
          </p:cNvSpPr>
          <p:nvPr/>
        </p:nvSpPr>
        <p:spPr bwMode="auto">
          <a:xfrm rot="18187006">
            <a:off x="4071144" y="4710906"/>
            <a:ext cx="2286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Utilities</a:t>
            </a:r>
          </a:p>
        </p:txBody>
      </p:sp>
      <p:sp>
        <p:nvSpPr>
          <p:cNvPr id="53311" name="Text Box 63"/>
          <p:cNvSpPr txBox="1">
            <a:spLocks noChangeArrowheads="1"/>
          </p:cNvSpPr>
          <p:nvPr/>
        </p:nvSpPr>
        <p:spPr bwMode="auto">
          <a:xfrm rot="18187006">
            <a:off x="4666457" y="46601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Coffee </a:t>
            </a:r>
            <a:r>
              <a:rPr lang="zh-CN" sz="1200" b="0" u="none">
                <a:solidFill>
                  <a:schemeClr val="tx2"/>
                </a:solidFill>
                <a:latin typeface="Arial" pitchFamily="34" charset="0"/>
              </a:rPr>
              <a:t>咖啡</a:t>
            </a:r>
            <a:endParaRPr lang="en-GB" sz="1200" b="0" u="none">
              <a:solidFill>
                <a:schemeClr val="tx2"/>
              </a:solidFill>
              <a:latin typeface="Arial" pitchFamily="34" charset="0"/>
            </a:endParaRPr>
          </a:p>
        </p:txBody>
      </p:sp>
      <p:sp>
        <p:nvSpPr>
          <p:cNvPr id="53312" name="Text Box 64"/>
          <p:cNvSpPr txBox="1">
            <a:spLocks noChangeArrowheads="1"/>
          </p:cNvSpPr>
          <p:nvPr/>
        </p:nvSpPr>
        <p:spPr bwMode="auto">
          <a:xfrm rot="18187006">
            <a:off x="4971257" y="46347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Retail </a:t>
            </a:r>
            <a:r>
              <a:rPr lang="zh-CN" sz="1200" b="0" u="none">
                <a:solidFill>
                  <a:schemeClr val="tx2"/>
                </a:solidFill>
                <a:latin typeface="Arial" pitchFamily="34" charset="0"/>
              </a:rPr>
              <a:t>零售</a:t>
            </a:r>
            <a:endParaRPr lang="en-GB" sz="1200" b="0" u="none">
              <a:solidFill>
                <a:schemeClr val="tx2"/>
              </a:solidFill>
              <a:latin typeface="Arial" pitchFamily="34" charset="0"/>
            </a:endParaRPr>
          </a:p>
        </p:txBody>
      </p:sp>
      <p:sp>
        <p:nvSpPr>
          <p:cNvPr id="53313" name="Text Box 65"/>
          <p:cNvSpPr txBox="1">
            <a:spLocks noChangeArrowheads="1"/>
          </p:cNvSpPr>
          <p:nvPr/>
        </p:nvSpPr>
        <p:spPr bwMode="auto">
          <a:xfrm rot="18187006">
            <a:off x="5428457" y="483155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Dog food </a:t>
            </a:r>
            <a:r>
              <a:rPr lang="zh-CN" sz="1200" b="0" u="none">
                <a:solidFill>
                  <a:schemeClr val="tx2"/>
                </a:solidFill>
                <a:latin typeface="Arial" pitchFamily="34" charset="0"/>
              </a:rPr>
              <a:t>狗粮</a:t>
            </a:r>
            <a:endParaRPr lang="en-GB" sz="1200" b="0" u="none">
              <a:solidFill>
                <a:schemeClr val="tx2"/>
              </a:solidFill>
              <a:latin typeface="Arial" pitchFamily="34" charset="0"/>
            </a:endParaRPr>
          </a:p>
        </p:txBody>
      </p:sp>
      <p:sp>
        <p:nvSpPr>
          <p:cNvPr id="53314" name="Text Box 66"/>
          <p:cNvSpPr txBox="1">
            <a:spLocks noChangeArrowheads="1"/>
          </p:cNvSpPr>
          <p:nvPr/>
        </p:nvSpPr>
        <p:spPr bwMode="auto">
          <a:xfrm rot="18187006">
            <a:off x="5777707" y="47236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Airlines </a:t>
            </a:r>
            <a:r>
              <a:rPr lang="zh-CN" sz="1200" b="0" u="none">
                <a:solidFill>
                  <a:schemeClr val="tx2"/>
                </a:solidFill>
                <a:latin typeface="Arial" pitchFamily="34" charset="0"/>
              </a:rPr>
              <a:t>航空服务</a:t>
            </a:r>
            <a:endParaRPr lang="en-GB" sz="1200" b="0" u="none">
              <a:solidFill>
                <a:schemeClr val="tx2"/>
              </a:solidFill>
              <a:latin typeface="Arial" pitchFamily="34" charset="0"/>
            </a:endParaRPr>
          </a:p>
        </p:txBody>
      </p:sp>
      <p:sp>
        <p:nvSpPr>
          <p:cNvPr id="53315" name="Text Box 67"/>
          <p:cNvSpPr txBox="1">
            <a:spLocks noChangeArrowheads="1"/>
          </p:cNvSpPr>
          <p:nvPr/>
        </p:nvSpPr>
        <p:spPr bwMode="auto">
          <a:xfrm rot="18187006">
            <a:off x="5955507" y="4876006"/>
            <a:ext cx="2286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200" b="0" u="none">
                <a:solidFill>
                  <a:schemeClr val="tx2"/>
                </a:solidFill>
                <a:latin typeface="Arial" pitchFamily="34" charset="0"/>
              </a:rPr>
              <a:t>Chocolate </a:t>
            </a:r>
            <a:r>
              <a:rPr lang="zh-CN" sz="1200" b="0" u="none">
                <a:solidFill>
                  <a:schemeClr val="tx2"/>
                </a:solidFill>
                <a:latin typeface="Arial" pitchFamily="34" charset="0"/>
              </a:rPr>
              <a:t>巧克力</a:t>
            </a:r>
            <a:endParaRPr lang="en-GB" sz="1200" b="0" u="none">
              <a:solidFill>
                <a:schemeClr val="tx2"/>
              </a:solidFill>
              <a:latin typeface="Arial" pitchFamily="34" charset="0"/>
            </a:endParaRPr>
          </a:p>
        </p:txBody>
      </p:sp>
      <p:sp>
        <p:nvSpPr>
          <p:cNvPr id="53316" name="未知"/>
          <p:cNvSpPr>
            <a:spLocks/>
          </p:cNvSpPr>
          <p:nvPr/>
        </p:nvSpPr>
        <p:spPr bwMode="auto">
          <a:xfrm>
            <a:off x="2420938" y="1341438"/>
            <a:ext cx="4872037" cy="3413125"/>
          </a:xfrm>
          <a:custGeom>
            <a:avLst/>
            <a:gdLst>
              <a:gd name="T0" fmla="*/ 0 w 3779"/>
              <a:gd name="T1" fmla="*/ 0 h 2150"/>
              <a:gd name="T2" fmla="*/ 0 w 3779"/>
              <a:gd name="T3" fmla="*/ 2150 h 2150"/>
              <a:gd name="T4" fmla="*/ 3779 w 3779"/>
              <a:gd name="T5" fmla="*/ 2150 h 2150"/>
            </a:gdLst>
            <a:ahLst/>
            <a:cxnLst>
              <a:cxn ang="0">
                <a:pos x="T0" y="T1"/>
              </a:cxn>
              <a:cxn ang="0">
                <a:pos x="T2" y="T3"/>
              </a:cxn>
              <a:cxn ang="0">
                <a:pos x="T4" y="T5"/>
              </a:cxn>
            </a:cxnLst>
            <a:rect l="0" t="0" r="r" b="b"/>
            <a:pathLst>
              <a:path w="3779" h="2150">
                <a:moveTo>
                  <a:pt x="0" y="0"/>
                </a:moveTo>
                <a:lnTo>
                  <a:pt x="0" y="2150"/>
                </a:lnTo>
                <a:lnTo>
                  <a:pt x="3779" y="2150"/>
                </a:ln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7" name="Text Box 69"/>
          <p:cNvSpPr txBox="1">
            <a:spLocks noChangeArrowheads="1"/>
          </p:cNvSpPr>
          <p:nvPr/>
        </p:nvSpPr>
        <p:spPr bwMode="auto">
          <a:xfrm>
            <a:off x="1017588" y="1628775"/>
            <a:ext cx="431800" cy="327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u="none">
                <a:solidFill>
                  <a:schemeClr val="tx1"/>
                </a:solidFill>
                <a:latin typeface="Arial" pitchFamily="34" charset="0"/>
              </a:rPr>
              <a:t>某些市场更多地由亲和力驱动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zh-CN">
                <a:latin typeface="Arial" pitchFamily="34" charset="0"/>
              </a:rPr>
              <a:t>Consumer Insight(5) :Case Study</a:t>
            </a:r>
          </a:p>
        </p:txBody>
      </p:sp>
      <p:sp>
        <p:nvSpPr>
          <p:cNvPr id="54275" name="Line 3"/>
          <p:cNvSpPr>
            <a:spLocks noChangeShapeType="1"/>
          </p:cNvSpPr>
          <p:nvPr/>
        </p:nvSpPr>
        <p:spPr bwMode="auto">
          <a:xfrm flipH="1" flipV="1">
            <a:off x="5168900" y="1497013"/>
            <a:ext cx="6350" cy="3875087"/>
          </a:xfrm>
          <a:prstGeom prst="line">
            <a:avLst/>
          </a:prstGeom>
          <a:noFill/>
          <a:ln w="38100" cmpd="sng">
            <a:solidFill>
              <a:srgbClr val="FF723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276" name="Rectangle 4"/>
          <p:cNvSpPr>
            <a:spLocks noChangeArrowheads="1"/>
          </p:cNvSpPr>
          <p:nvPr/>
        </p:nvSpPr>
        <p:spPr bwMode="auto">
          <a:xfrm>
            <a:off x="1857375" y="4991100"/>
            <a:ext cx="952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Mac </a:t>
            </a:r>
            <a:r>
              <a:rPr lang="zh-CN" sz="1800" b="0" u="none">
                <a:latin typeface="Arial" pitchFamily="34" charset="0"/>
              </a:rPr>
              <a:t>苹果</a:t>
            </a:r>
            <a:endParaRPr lang="en-GB" sz="1800" b="0" u="none">
              <a:solidFill>
                <a:schemeClr val="accent1"/>
              </a:solidFill>
              <a:latin typeface="Arial" pitchFamily="34" charset="0"/>
            </a:endParaRPr>
          </a:p>
        </p:txBody>
      </p:sp>
      <p:sp>
        <p:nvSpPr>
          <p:cNvPr id="54277" name="Rectangle 5"/>
          <p:cNvSpPr>
            <a:spLocks noChangeArrowheads="1"/>
          </p:cNvSpPr>
          <p:nvPr/>
        </p:nvSpPr>
        <p:spPr bwMode="auto">
          <a:xfrm>
            <a:off x="1463675" y="4568825"/>
            <a:ext cx="134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Packard Bell </a:t>
            </a:r>
            <a:endParaRPr lang="en-GB" sz="1800" b="0" u="none">
              <a:solidFill>
                <a:schemeClr val="accent1"/>
              </a:solidFill>
              <a:latin typeface="Arial" pitchFamily="34" charset="0"/>
            </a:endParaRPr>
          </a:p>
        </p:txBody>
      </p:sp>
      <p:sp>
        <p:nvSpPr>
          <p:cNvPr id="54278" name="Rectangle 6"/>
          <p:cNvSpPr>
            <a:spLocks noChangeArrowheads="1"/>
          </p:cNvSpPr>
          <p:nvPr/>
        </p:nvSpPr>
        <p:spPr bwMode="auto">
          <a:xfrm>
            <a:off x="676275" y="4132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Hewlett-Packard</a:t>
            </a:r>
            <a:r>
              <a:rPr lang="zh-CN" sz="1800" b="0" u="none">
                <a:latin typeface="Arial" pitchFamily="34" charset="0"/>
              </a:rPr>
              <a:t>惠普</a:t>
            </a:r>
            <a:endParaRPr lang="en-GB" sz="1800" b="0" u="none">
              <a:solidFill>
                <a:schemeClr val="accent1"/>
              </a:solidFill>
              <a:latin typeface="Arial" pitchFamily="34" charset="0"/>
            </a:endParaRPr>
          </a:p>
        </p:txBody>
      </p:sp>
      <p:sp>
        <p:nvSpPr>
          <p:cNvPr id="54279" name="Rectangle 7"/>
          <p:cNvSpPr>
            <a:spLocks noChangeArrowheads="1"/>
          </p:cNvSpPr>
          <p:nvPr/>
        </p:nvSpPr>
        <p:spPr bwMode="auto">
          <a:xfrm>
            <a:off x="2378075" y="3709988"/>
            <a:ext cx="431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Tiny</a:t>
            </a:r>
            <a:endParaRPr lang="en-GB" sz="1800" b="0" u="none">
              <a:solidFill>
                <a:schemeClr val="accent1"/>
              </a:solidFill>
              <a:latin typeface="Arial" pitchFamily="34" charset="0"/>
            </a:endParaRPr>
          </a:p>
        </p:txBody>
      </p:sp>
      <p:sp>
        <p:nvSpPr>
          <p:cNvPr id="54280" name="Rectangle 8"/>
          <p:cNvSpPr>
            <a:spLocks noChangeArrowheads="1"/>
          </p:cNvSpPr>
          <p:nvPr/>
        </p:nvSpPr>
        <p:spPr bwMode="auto">
          <a:xfrm>
            <a:off x="2403475" y="3281363"/>
            <a:ext cx="40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IBM</a:t>
            </a:r>
            <a:endParaRPr lang="en-GB" sz="1800" b="0" u="none">
              <a:solidFill>
                <a:schemeClr val="accent1"/>
              </a:solidFill>
              <a:latin typeface="Arial" pitchFamily="34" charset="0"/>
            </a:endParaRPr>
          </a:p>
        </p:txBody>
      </p:sp>
      <p:sp>
        <p:nvSpPr>
          <p:cNvPr id="54281" name="Rectangle 9"/>
          <p:cNvSpPr>
            <a:spLocks noChangeArrowheads="1"/>
          </p:cNvSpPr>
          <p:nvPr/>
        </p:nvSpPr>
        <p:spPr bwMode="auto">
          <a:xfrm>
            <a:off x="1323975" y="2854325"/>
            <a:ext cx="148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Gateway </a:t>
            </a:r>
            <a:r>
              <a:rPr lang="zh-CN" sz="1800" b="0" u="none">
                <a:latin typeface="Arial" pitchFamily="34" charset="0"/>
              </a:rPr>
              <a:t>基汇</a:t>
            </a:r>
            <a:r>
              <a:rPr lang="en-GB" sz="1800" b="0" u="none">
                <a:latin typeface="Arial" pitchFamily="34" charset="0"/>
              </a:rPr>
              <a:t> </a:t>
            </a:r>
            <a:endParaRPr lang="en-GB" sz="1800" b="0" u="none">
              <a:solidFill>
                <a:schemeClr val="accent1"/>
              </a:solidFill>
              <a:latin typeface="Arial" pitchFamily="34" charset="0"/>
            </a:endParaRPr>
          </a:p>
        </p:txBody>
      </p:sp>
      <p:sp>
        <p:nvSpPr>
          <p:cNvPr id="54282" name="Rectangle 10"/>
          <p:cNvSpPr>
            <a:spLocks noChangeArrowheads="1"/>
          </p:cNvSpPr>
          <p:nvPr/>
        </p:nvSpPr>
        <p:spPr bwMode="auto">
          <a:xfrm>
            <a:off x="1958975" y="2430463"/>
            <a:ext cx="85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Dell</a:t>
            </a:r>
            <a:r>
              <a:rPr lang="zh-CN" sz="1800" b="0" u="none">
                <a:latin typeface="Arial" pitchFamily="34" charset="0"/>
              </a:rPr>
              <a:t>戴尔</a:t>
            </a:r>
            <a:endParaRPr lang="en-GB" sz="1800" b="0" u="none">
              <a:solidFill>
                <a:schemeClr val="accent1"/>
              </a:solidFill>
              <a:latin typeface="Arial" pitchFamily="34" charset="0"/>
            </a:endParaRPr>
          </a:p>
        </p:txBody>
      </p:sp>
      <p:sp>
        <p:nvSpPr>
          <p:cNvPr id="54283" name="Rectangle 11"/>
          <p:cNvSpPr>
            <a:spLocks noChangeArrowheads="1"/>
          </p:cNvSpPr>
          <p:nvPr/>
        </p:nvSpPr>
        <p:spPr bwMode="auto">
          <a:xfrm>
            <a:off x="1489075" y="2001838"/>
            <a:ext cx="1320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800" b="0" u="none">
                <a:latin typeface="Arial" pitchFamily="34" charset="0"/>
              </a:rPr>
              <a:t>Compaq</a:t>
            </a:r>
            <a:r>
              <a:rPr lang="zh-CN" sz="1800" b="0" u="none">
                <a:latin typeface="Arial" pitchFamily="34" charset="0"/>
              </a:rPr>
              <a:t>康柏</a:t>
            </a:r>
            <a:endParaRPr lang="en-GB" sz="1800" b="0" u="none">
              <a:solidFill>
                <a:schemeClr val="accent1"/>
              </a:solidFill>
              <a:latin typeface="Arial" pitchFamily="34" charset="0"/>
            </a:endParaRPr>
          </a:p>
        </p:txBody>
      </p:sp>
      <p:sp>
        <p:nvSpPr>
          <p:cNvPr id="54284" name="Text Box 12"/>
          <p:cNvSpPr txBox="1">
            <a:spLocks noChangeArrowheads="1"/>
          </p:cNvSpPr>
          <p:nvPr/>
        </p:nvSpPr>
        <p:spPr bwMode="auto">
          <a:xfrm>
            <a:off x="5335588" y="1477963"/>
            <a:ext cx="1323975"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sz="1800" b="0" u="none">
                <a:solidFill>
                  <a:srgbClr val="FF0000"/>
                </a:solidFill>
                <a:latin typeface="Arial" pitchFamily="34" charset="0"/>
              </a:rPr>
              <a:t>市场平均值</a:t>
            </a:r>
            <a:endParaRPr lang="en-GB" sz="1800" b="0" u="none">
              <a:solidFill>
                <a:srgbClr val="FF0000"/>
              </a:solidFill>
              <a:latin typeface="Arial" pitchFamily="34" charset="0"/>
            </a:endParaRPr>
          </a:p>
        </p:txBody>
      </p:sp>
      <p:sp>
        <p:nvSpPr>
          <p:cNvPr id="54285" name="Rectangle 13"/>
          <p:cNvSpPr>
            <a:spLocks noChangeArrowheads="1"/>
          </p:cNvSpPr>
          <p:nvPr/>
        </p:nvSpPr>
        <p:spPr bwMode="auto">
          <a:xfrm>
            <a:off x="2809875" y="551973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400" u="none">
                <a:latin typeface="Arial" pitchFamily="34" charset="0"/>
              </a:rPr>
              <a:t>60</a:t>
            </a:r>
            <a:endParaRPr lang="en-GB" sz="1400" b="0" u="none">
              <a:solidFill>
                <a:schemeClr val="accent1"/>
              </a:solidFill>
              <a:latin typeface="Arial" pitchFamily="34" charset="0"/>
            </a:endParaRPr>
          </a:p>
        </p:txBody>
      </p:sp>
      <p:sp>
        <p:nvSpPr>
          <p:cNvPr id="54286" name="Rectangle 14"/>
          <p:cNvSpPr>
            <a:spLocks noChangeArrowheads="1"/>
          </p:cNvSpPr>
          <p:nvPr/>
        </p:nvSpPr>
        <p:spPr bwMode="auto">
          <a:xfrm>
            <a:off x="6148388" y="5519738"/>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GB" sz="1400" u="none">
                <a:latin typeface="Arial" pitchFamily="34" charset="0"/>
              </a:rPr>
              <a:t>120</a:t>
            </a:r>
            <a:endParaRPr lang="en-GB" sz="1400" b="0" u="none">
              <a:solidFill>
                <a:schemeClr val="accent1"/>
              </a:solidFill>
              <a:latin typeface="Arial" pitchFamily="34" charset="0"/>
            </a:endParaRPr>
          </a:p>
        </p:txBody>
      </p:sp>
      <p:sp>
        <p:nvSpPr>
          <p:cNvPr id="54287" name="Rectangle 15"/>
          <p:cNvSpPr>
            <a:spLocks noChangeArrowheads="1"/>
          </p:cNvSpPr>
          <p:nvPr/>
        </p:nvSpPr>
        <p:spPr bwMode="auto">
          <a:xfrm>
            <a:off x="2901950" y="4940300"/>
            <a:ext cx="685800" cy="41433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72</a:t>
            </a:r>
          </a:p>
        </p:txBody>
      </p:sp>
      <p:sp>
        <p:nvSpPr>
          <p:cNvPr id="54288" name="Rectangle 16"/>
          <p:cNvSpPr>
            <a:spLocks noChangeArrowheads="1"/>
          </p:cNvSpPr>
          <p:nvPr/>
        </p:nvSpPr>
        <p:spPr bwMode="auto">
          <a:xfrm>
            <a:off x="2901950" y="4513263"/>
            <a:ext cx="189706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94</a:t>
            </a:r>
            <a:endParaRPr lang="en-GB" sz="1800" u="none">
              <a:solidFill>
                <a:schemeClr val="accent1"/>
              </a:solidFill>
              <a:latin typeface="Arial" pitchFamily="34" charset="0"/>
            </a:endParaRPr>
          </a:p>
        </p:txBody>
      </p:sp>
      <p:sp>
        <p:nvSpPr>
          <p:cNvPr id="54289" name="Rectangle 17"/>
          <p:cNvSpPr>
            <a:spLocks noChangeArrowheads="1"/>
          </p:cNvSpPr>
          <p:nvPr/>
        </p:nvSpPr>
        <p:spPr bwMode="auto">
          <a:xfrm>
            <a:off x="2901950" y="4081463"/>
            <a:ext cx="199231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95</a:t>
            </a:r>
          </a:p>
        </p:txBody>
      </p:sp>
      <p:sp>
        <p:nvSpPr>
          <p:cNvPr id="54290" name="Rectangle 18"/>
          <p:cNvSpPr>
            <a:spLocks noChangeArrowheads="1"/>
          </p:cNvSpPr>
          <p:nvPr/>
        </p:nvSpPr>
        <p:spPr bwMode="auto">
          <a:xfrm>
            <a:off x="2901950" y="3652838"/>
            <a:ext cx="2000250"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95</a:t>
            </a:r>
          </a:p>
        </p:txBody>
      </p:sp>
      <p:sp>
        <p:nvSpPr>
          <p:cNvPr id="54291" name="Rectangle 19"/>
          <p:cNvSpPr>
            <a:spLocks noChangeArrowheads="1"/>
          </p:cNvSpPr>
          <p:nvPr/>
        </p:nvSpPr>
        <p:spPr bwMode="auto">
          <a:xfrm>
            <a:off x="2901950" y="3221038"/>
            <a:ext cx="252571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105</a:t>
            </a:r>
          </a:p>
        </p:txBody>
      </p:sp>
      <p:sp>
        <p:nvSpPr>
          <p:cNvPr id="54292" name="Rectangle 20"/>
          <p:cNvSpPr>
            <a:spLocks noChangeArrowheads="1"/>
          </p:cNvSpPr>
          <p:nvPr/>
        </p:nvSpPr>
        <p:spPr bwMode="auto">
          <a:xfrm>
            <a:off x="2901950" y="2792413"/>
            <a:ext cx="252571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105</a:t>
            </a:r>
            <a:endParaRPr lang="en-GB" sz="1800" u="none">
              <a:solidFill>
                <a:schemeClr val="accent1"/>
              </a:solidFill>
              <a:latin typeface="Arial" pitchFamily="34" charset="0"/>
            </a:endParaRPr>
          </a:p>
        </p:txBody>
      </p:sp>
      <p:sp>
        <p:nvSpPr>
          <p:cNvPr id="54293" name="Rectangle 21"/>
          <p:cNvSpPr>
            <a:spLocks noChangeArrowheads="1"/>
          </p:cNvSpPr>
          <p:nvPr/>
        </p:nvSpPr>
        <p:spPr bwMode="auto">
          <a:xfrm>
            <a:off x="2901950" y="2360613"/>
            <a:ext cx="290671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111</a:t>
            </a:r>
          </a:p>
        </p:txBody>
      </p:sp>
      <p:sp>
        <p:nvSpPr>
          <p:cNvPr id="54294" name="Rectangle 22"/>
          <p:cNvSpPr>
            <a:spLocks noChangeArrowheads="1"/>
          </p:cNvSpPr>
          <p:nvPr/>
        </p:nvSpPr>
        <p:spPr bwMode="auto">
          <a:xfrm>
            <a:off x="2901950" y="1931988"/>
            <a:ext cx="2944813" cy="395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a:r>
              <a:rPr lang="en-GB" sz="1800" u="none">
                <a:solidFill>
                  <a:schemeClr val="bg1"/>
                </a:solidFill>
                <a:latin typeface="Arial" pitchFamily="34" charset="0"/>
              </a:rPr>
              <a:t>112</a:t>
            </a:r>
            <a:endParaRPr lang="en-GB" sz="1800" b="0" u="none">
              <a:solidFill>
                <a:schemeClr val="bg1"/>
              </a:solidFill>
              <a:latin typeface="Arial" pitchFamily="34" charset="0"/>
            </a:endParaRPr>
          </a:p>
        </p:txBody>
      </p:sp>
      <p:sp>
        <p:nvSpPr>
          <p:cNvPr id="54295" name="Line 23"/>
          <p:cNvSpPr>
            <a:spLocks noChangeShapeType="1"/>
          </p:cNvSpPr>
          <p:nvPr/>
        </p:nvSpPr>
        <p:spPr bwMode="auto">
          <a:xfrm>
            <a:off x="2905125" y="5427663"/>
            <a:ext cx="3402013" cy="1587"/>
          </a:xfrm>
          <a:prstGeom prst="line">
            <a:avLst/>
          </a:prstGeom>
          <a:noFill/>
          <a:ln w="38100"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6" name="Line 24"/>
          <p:cNvSpPr>
            <a:spLocks noChangeShapeType="1"/>
          </p:cNvSpPr>
          <p:nvPr/>
        </p:nvSpPr>
        <p:spPr bwMode="auto">
          <a:xfrm>
            <a:off x="2905125" y="1778000"/>
            <a:ext cx="0" cy="3651250"/>
          </a:xfrm>
          <a:prstGeom prst="line">
            <a:avLst/>
          </a:prstGeom>
          <a:noFill/>
          <a:ln w="38100"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7" name="Text Box 25"/>
          <p:cNvSpPr txBox="1">
            <a:spLocks noChangeArrowheads="1"/>
          </p:cNvSpPr>
          <p:nvPr/>
        </p:nvSpPr>
        <p:spPr bwMode="auto">
          <a:xfrm>
            <a:off x="4254500" y="5661025"/>
            <a:ext cx="4572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ts val="1400"/>
              </a:lnSpc>
            </a:pPr>
            <a:r>
              <a:rPr lang="en-GB" sz="1400" b="0" u="none">
                <a:solidFill>
                  <a:schemeClr val="tx2"/>
                </a:solidFill>
                <a:latin typeface="Arial" pitchFamily="34" charset="0"/>
              </a:rPr>
              <a:t>Source: RI case study - UK home PC market</a:t>
            </a:r>
          </a:p>
          <a:p>
            <a:pPr algn="r">
              <a:lnSpc>
                <a:spcPts val="1400"/>
              </a:lnSpc>
            </a:pPr>
            <a:r>
              <a:rPr lang="zh-CN" sz="1400" b="0" u="none">
                <a:solidFill>
                  <a:schemeClr val="tx2"/>
                </a:solidFill>
                <a:latin typeface="Arial" pitchFamily="34" charset="0"/>
              </a:rPr>
              <a:t>数据来源：</a:t>
            </a:r>
            <a:r>
              <a:rPr lang="en-GB" sz="1400" b="0" u="none">
                <a:solidFill>
                  <a:schemeClr val="tx2"/>
                </a:solidFill>
                <a:latin typeface="Arial" pitchFamily="34" charset="0"/>
              </a:rPr>
              <a:t>RI</a:t>
            </a:r>
            <a:r>
              <a:rPr lang="zh-CN" sz="1400" b="0" u="none">
                <a:solidFill>
                  <a:schemeClr val="tx2"/>
                </a:solidFill>
                <a:latin typeface="Arial" pitchFamily="34" charset="0"/>
              </a:rPr>
              <a:t> 英国家用电脑市场案例</a:t>
            </a:r>
            <a:endParaRPr lang="en-GB" sz="1400" b="0" u="none">
              <a:solidFill>
                <a:schemeClr val="tx2"/>
              </a:solidFill>
              <a:latin typeface="Arial" pitchFamily="34" charset="0"/>
            </a:endParaRPr>
          </a:p>
        </p:txBody>
      </p:sp>
      <p:sp>
        <p:nvSpPr>
          <p:cNvPr id="54298" name="Rectangle 26"/>
          <p:cNvSpPr>
            <a:spLocks noChangeArrowheads="1"/>
          </p:cNvSpPr>
          <p:nvPr/>
        </p:nvSpPr>
        <p:spPr bwMode="auto">
          <a:xfrm>
            <a:off x="539750" y="1123950"/>
            <a:ext cx="6840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1800" u="none">
                <a:solidFill>
                  <a:schemeClr val="tx1"/>
                </a:solidFill>
                <a:latin typeface="Times New Roman" pitchFamily="18" charset="0"/>
              </a:rPr>
              <a:t>Case Study :</a:t>
            </a:r>
            <a:r>
              <a:rPr lang="zh-CN" sz="1800" u="none">
                <a:solidFill>
                  <a:schemeClr val="tx1"/>
                </a:solidFill>
                <a:latin typeface="Times New Roman" pitchFamily="18" charset="0"/>
              </a:rPr>
              <a:t>我的品牌资产有多强？</a:t>
            </a:r>
            <a:r>
              <a:rPr lang="en-GB" sz="2400" u="none">
                <a:solidFill>
                  <a:schemeClr val="tx1"/>
                </a:solidFill>
                <a:latin typeface="Times New Roman" pitchFamily="18"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zh-CN">
                <a:latin typeface="Arial" pitchFamily="34" charset="0"/>
              </a:rPr>
              <a:t>Consumer Insight(5) :Case Study </a:t>
            </a:r>
          </a:p>
        </p:txBody>
      </p:sp>
      <p:grpSp>
        <p:nvGrpSpPr>
          <p:cNvPr id="55299" name="Group 3"/>
          <p:cNvGrpSpPr>
            <a:grpSpLocks/>
          </p:cNvGrpSpPr>
          <p:nvPr/>
        </p:nvGrpSpPr>
        <p:grpSpPr bwMode="auto">
          <a:xfrm>
            <a:off x="2268538" y="2205038"/>
            <a:ext cx="4465637" cy="3706812"/>
            <a:chOff x="0" y="0"/>
            <a:chExt cx="2586" cy="2049"/>
          </a:xfrm>
        </p:grpSpPr>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l="29846" t="16492" r="19414" b="15643"/>
            <a:stretch>
              <a:fillRect/>
            </a:stretch>
          </p:blipFill>
          <p:spPr bwMode="auto">
            <a:xfrm>
              <a:off x="454" y="173"/>
              <a:ext cx="1542" cy="1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1" name="Text Box 5"/>
            <p:cNvSpPr txBox="1">
              <a:spLocks noChangeArrowheads="1"/>
            </p:cNvSpPr>
            <p:nvPr/>
          </p:nvSpPr>
          <p:spPr bwMode="auto">
            <a:xfrm>
              <a:off x="1951" y="808"/>
              <a:ext cx="635"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他人接受度</a:t>
              </a:r>
            </a:p>
          </p:txBody>
        </p:sp>
        <p:sp>
          <p:nvSpPr>
            <p:cNvPr id="55302" name="Text Box 6"/>
            <p:cNvSpPr txBox="1">
              <a:spLocks noChangeArrowheads="1"/>
            </p:cNvSpPr>
            <p:nvPr/>
          </p:nvSpPr>
          <p:spPr bwMode="auto">
            <a:xfrm>
              <a:off x="1679" y="0"/>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情感连接</a:t>
              </a:r>
            </a:p>
          </p:txBody>
        </p:sp>
        <p:sp>
          <p:nvSpPr>
            <p:cNvPr id="55303" name="Text Box 7"/>
            <p:cNvSpPr txBox="1">
              <a:spLocks noChangeArrowheads="1"/>
            </p:cNvSpPr>
            <p:nvPr/>
          </p:nvSpPr>
          <p:spPr bwMode="auto">
            <a:xfrm>
              <a:off x="1679" y="1444"/>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美好回忆</a:t>
              </a:r>
            </a:p>
          </p:txBody>
        </p:sp>
        <p:sp>
          <p:nvSpPr>
            <p:cNvPr id="55304" name="Text Box 8"/>
            <p:cNvSpPr txBox="1">
              <a:spLocks noChangeArrowheads="1"/>
            </p:cNvSpPr>
            <p:nvPr/>
          </p:nvSpPr>
          <p:spPr bwMode="auto">
            <a:xfrm>
              <a:off x="545" y="1724"/>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历史传承</a:t>
              </a:r>
            </a:p>
          </p:txBody>
        </p:sp>
        <p:sp>
          <p:nvSpPr>
            <p:cNvPr id="55305" name="Text Box 9"/>
            <p:cNvSpPr txBox="1">
              <a:spLocks noChangeArrowheads="1"/>
            </p:cNvSpPr>
            <p:nvPr/>
          </p:nvSpPr>
          <p:spPr bwMode="auto">
            <a:xfrm>
              <a:off x="46" y="446"/>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权威认可</a:t>
              </a:r>
            </a:p>
          </p:txBody>
        </p:sp>
        <p:sp>
          <p:nvSpPr>
            <p:cNvPr id="55306" name="Text Box 10"/>
            <p:cNvSpPr txBox="1">
              <a:spLocks noChangeArrowheads="1"/>
            </p:cNvSpPr>
            <p:nvPr/>
          </p:nvSpPr>
          <p:spPr bwMode="auto">
            <a:xfrm>
              <a:off x="0" y="854"/>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创新性</a:t>
              </a:r>
            </a:p>
          </p:txBody>
        </p:sp>
        <p:sp>
          <p:nvSpPr>
            <p:cNvPr id="55307" name="Text Box 11"/>
            <p:cNvSpPr txBox="1">
              <a:spLocks noChangeArrowheads="1"/>
            </p:cNvSpPr>
            <p:nvPr/>
          </p:nvSpPr>
          <p:spPr bwMode="auto">
            <a:xfrm>
              <a:off x="0" y="1307"/>
              <a:ext cx="54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信赖感</a:t>
              </a:r>
            </a:p>
          </p:txBody>
        </p:sp>
        <p:sp>
          <p:nvSpPr>
            <p:cNvPr id="55308" name="Text Box 12"/>
            <p:cNvSpPr txBox="1">
              <a:spLocks noChangeArrowheads="1"/>
            </p:cNvSpPr>
            <p:nvPr/>
          </p:nvSpPr>
          <p:spPr bwMode="auto">
            <a:xfrm>
              <a:off x="1180" y="1897"/>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声望</a:t>
              </a:r>
            </a:p>
          </p:txBody>
        </p:sp>
        <p:sp>
          <p:nvSpPr>
            <p:cNvPr id="55309" name="Text Box 13"/>
            <p:cNvSpPr txBox="1">
              <a:spLocks noChangeArrowheads="1"/>
            </p:cNvSpPr>
            <p:nvPr/>
          </p:nvSpPr>
          <p:spPr bwMode="auto">
            <a:xfrm>
              <a:off x="817" y="173"/>
              <a:ext cx="5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sz="1200" b="0" u="none">
                  <a:solidFill>
                    <a:schemeClr val="tx1"/>
                  </a:solidFill>
                  <a:latin typeface="Arial" pitchFamily="34" charset="0"/>
                </a:rPr>
                <a:t>关怀</a:t>
              </a:r>
            </a:p>
          </p:txBody>
        </p:sp>
      </p:grpSp>
      <p:grpSp>
        <p:nvGrpSpPr>
          <p:cNvPr id="55310" name="Group 14"/>
          <p:cNvGrpSpPr>
            <a:grpSpLocks/>
          </p:cNvGrpSpPr>
          <p:nvPr/>
        </p:nvGrpSpPr>
        <p:grpSpPr bwMode="auto">
          <a:xfrm>
            <a:off x="7092950" y="2349500"/>
            <a:ext cx="792163" cy="520700"/>
            <a:chOff x="0" y="0"/>
            <a:chExt cx="499" cy="328"/>
          </a:xfrm>
        </p:grpSpPr>
        <p:sp>
          <p:nvSpPr>
            <p:cNvPr id="55311" name="Rectangle 15"/>
            <p:cNvSpPr>
              <a:spLocks noChangeArrowheads="1"/>
            </p:cNvSpPr>
            <p:nvPr/>
          </p:nvSpPr>
          <p:spPr bwMode="auto">
            <a:xfrm flipH="1">
              <a:off x="1" y="92"/>
              <a:ext cx="44" cy="44"/>
            </a:xfrm>
            <a:prstGeom prst="rect">
              <a:avLst/>
            </a:prstGeom>
            <a:solidFill>
              <a:srgbClr val="0000FF"/>
            </a:solidFill>
            <a:ln w="9525" cap="flat" cmpd="sng">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2" name="Rectangle 16"/>
            <p:cNvSpPr>
              <a:spLocks noChangeArrowheads="1"/>
            </p:cNvSpPr>
            <p:nvPr/>
          </p:nvSpPr>
          <p:spPr bwMode="auto">
            <a:xfrm flipH="1">
              <a:off x="0" y="228"/>
              <a:ext cx="44" cy="44"/>
            </a:xfrm>
            <a:prstGeom prst="rect">
              <a:avLst/>
            </a:prstGeom>
            <a:solidFill>
              <a:srgbClr val="FF9900"/>
            </a:solidFill>
            <a:ln w="9525" cap="flat" cmpd="sng">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3" name="Text Box 17"/>
            <p:cNvSpPr txBox="1">
              <a:spLocks noChangeArrowheads="1"/>
            </p:cNvSpPr>
            <p:nvPr/>
          </p:nvSpPr>
          <p:spPr bwMode="auto">
            <a:xfrm>
              <a:off x="91" y="0"/>
              <a:ext cx="36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1400" b="0" i="1" u="none">
                  <a:solidFill>
                    <a:schemeClr val="tx1"/>
                  </a:solidFill>
                  <a:latin typeface="Arial" pitchFamily="34" charset="0"/>
                </a:rPr>
                <a:t>QQ</a:t>
              </a:r>
            </a:p>
          </p:txBody>
        </p:sp>
        <p:sp>
          <p:nvSpPr>
            <p:cNvPr id="55314" name="Text Box 18"/>
            <p:cNvSpPr txBox="1">
              <a:spLocks noChangeArrowheads="1"/>
            </p:cNvSpPr>
            <p:nvPr/>
          </p:nvSpPr>
          <p:spPr bwMode="auto">
            <a:xfrm>
              <a:off x="91" y="136"/>
              <a:ext cx="40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1400" b="0" i="1" u="none">
                  <a:solidFill>
                    <a:schemeClr val="tx1"/>
                  </a:solidFill>
                  <a:latin typeface="Arial" pitchFamily="34" charset="0"/>
                </a:rPr>
                <a:t>MSN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未知"/>
          <p:cNvSpPr>
            <a:spLocks/>
          </p:cNvSpPr>
          <p:nvPr/>
        </p:nvSpPr>
        <p:spPr bwMode="auto">
          <a:xfrm>
            <a:off x="673100" y="1200150"/>
            <a:ext cx="7616825" cy="4508500"/>
          </a:xfrm>
          <a:custGeom>
            <a:avLst/>
            <a:gdLst>
              <a:gd name="T0" fmla="*/ 2200 w 2200"/>
              <a:gd name="T1" fmla="*/ 651 h 1302"/>
              <a:gd name="T2" fmla="*/ 1100 w 2200"/>
              <a:gd name="T3" fmla="*/ 0 h 1302"/>
              <a:gd name="T4" fmla="*/ 0 w 2200"/>
              <a:gd name="T5" fmla="*/ 651 h 1302"/>
              <a:gd name="T6" fmla="*/ 1100 w 2200"/>
              <a:gd name="T7" fmla="*/ 1302 h 1302"/>
              <a:gd name="T8" fmla="*/ 2200 w 2200"/>
              <a:gd name="T9" fmla="*/ 651 h 1302"/>
              <a:gd name="T10" fmla="*/ 2068 w 2200"/>
              <a:gd name="T11" fmla="*/ 651 h 1302"/>
              <a:gd name="T12" fmla="*/ 1100 w 2200"/>
              <a:gd name="T13" fmla="*/ 1224 h 1302"/>
              <a:gd name="T14" fmla="*/ 132 w 2200"/>
              <a:gd name="T15" fmla="*/ 651 h 1302"/>
              <a:gd name="T16" fmla="*/ 1100 w 2200"/>
              <a:gd name="T17" fmla="*/ 78 h 1302"/>
              <a:gd name="T18" fmla="*/ 2068 w 2200"/>
              <a:gd name="T19" fmla="*/ 651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302">
                <a:moveTo>
                  <a:pt x="2200" y="651"/>
                </a:moveTo>
                <a:cubicBezTo>
                  <a:pt x="2200" y="291"/>
                  <a:pt x="1707" y="0"/>
                  <a:pt x="1100" y="0"/>
                </a:cubicBezTo>
                <a:cubicBezTo>
                  <a:pt x="492" y="0"/>
                  <a:pt x="0" y="291"/>
                  <a:pt x="0" y="651"/>
                </a:cubicBezTo>
                <a:cubicBezTo>
                  <a:pt x="0" y="1010"/>
                  <a:pt x="492" y="1302"/>
                  <a:pt x="1100" y="1302"/>
                </a:cubicBezTo>
                <a:cubicBezTo>
                  <a:pt x="1707" y="1302"/>
                  <a:pt x="2200" y="1010"/>
                  <a:pt x="2200" y="651"/>
                </a:cubicBezTo>
                <a:close/>
                <a:moveTo>
                  <a:pt x="2068" y="651"/>
                </a:moveTo>
                <a:cubicBezTo>
                  <a:pt x="2068" y="967"/>
                  <a:pt x="1634" y="1224"/>
                  <a:pt x="1100" y="1224"/>
                </a:cubicBezTo>
                <a:cubicBezTo>
                  <a:pt x="565" y="1224"/>
                  <a:pt x="132" y="967"/>
                  <a:pt x="132" y="651"/>
                </a:cubicBezTo>
                <a:cubicBezTo>
                  <a:pt x="132" y="334"/>
                  <a:pt x="565" y="78"/>
                  <a:pt x="1100" y="78"/>
                </a:cubicBezTo>
                <a:cubicBezTo>
                  <a:pt x="1634" y="78"/>
                  <a:pt x="2068" y="334"/>
                  <a:pt x="2068" y="651"/>
                </a:cubicBezTo>
                <a:close/>
              </a:path>
            </a:pathLst>
          </a:custGeom>
          <a:solidFill>
            <a:srgbClr val="BABAB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219" name="Group 3"/>
          <p:cNvGrpSpPr>
            <a:grpSpLocks/>
          </p:cNvGrpSpPr>
          <p:nvPr/>
        </p:nvGrpSpPr>
        <p:grpSpPr bwMode="auto">
          <a:xfrm>
            <a:off x="3370263" y="1033463"/>
            <a:ext cx="5532437" cy="4830762"/>
            <a:chOff x="0" y="0"/>
            <a:chExt cx="3485" cy="3043"/>
          </a:xfrm>
        </p:grpSpPr>
        <p:sp>
          <p:nvSpPr>
            <p:cNvPr id="9220" name="未知"/>
            <p:cNvSpPr>
              <a:spLocks/>
            </p:cNvSpPr>
            <p:nvPr/>
          </p:nvSpPr>
          <p:spPr bwMode="auto">
            <a:xfrm>
              <a:off x="0" y="382"/>
              <a:ext cx="3099" cy="2286"/>
            </a:xfrm>
            <a:custGeom>
              <a:avLst/>
              <a:gdLst>
                <a:gd name="T0" fmla="*/ 1421 w 1421"/>
                <a:gd name="T1" fmla="*/ 524 h 1048"/>
                <a:gd name="T2" fmla="*/ 710 w 1421"/>
                <a:gd name="T3" fmla="*/ 0 h 1048"/>
                <a:gd name="T4" fmla="*/ 0 w 1421"/>
                <a:gd name="T5" fmla="*/ 524 h 1048"/>
                <a:gd name="T6" fmla="*/ 710 w 1421"/>
                <a:gd name="T7" fmla="*/ 1048 h 1048"/>
                <a:gd name="T8" fmla="*/ 1421 w 1421"/>
                <a:gd name="T9" fmla="*/ 524 h 1048"/>
                <a:gd name="T10" fmla="*/ 1335 w 1421"/>
                <a:gd name="T11" fmla="*/ 524 h 1048"/>
                <a:gd name="T12" fmla="*/ 710 w 1421"/>
                <a:gd name="T13" fmla="*/ 985 h 1048"/>
                <a:gd name="T14" fmla="*/ 85 w 1421"/>
                <a:gd name="T15" fmla="*/ 524 h 1048"/>
                <a:gd name="T16" fmla="*/ 710 w 1421"/>
                <a:gd name="T17" fmla="*/ 62 h 1048"/>
                <a:gd name="T18" fmla="*/ 1335 w 1421"/>
                <a:gd name="T19" fmla="*/ 524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1" h="1048">
                  <a:moveTo>
                    <a:pt x="1421" y="524"/>
                  </a:moveTo>
                  <a:cubicBezTo>
                    <a:pt x="1421" y="234"/>
                    <a:pt x="1103" y="0"/>
                    <a:pt x="710" y="0"/>
                  </a:cubicBezTo>
                  <a:cubicBezTo>
                    <a:pt x="318" y="0"/>
                    <a:pt x="0" y="234"/>
                    <a:pt x="0" y="524"/>
                  </a:cubicBezTo>
                  <a:cubicBezTo>
                    <a:pt x="0" y="813"/>
                    <a:pt x="318" y="1048"/>
                    <a:pt x="710" y="1048"/>
                  </a:cubicBezTo>
                  <a:cubicBezTo>
                    <a:pt x="1103" y="1048"/>
                    <a:pt x="1421" y="813"/>
                    <a:pt x="1421" y="524"/>
                  </a:cubicBezTo>
                  <a:close/>
                  <a:moveTo>
                    <a:pt x="1335" y="524"/>
                  </a:moveTo>
                  <a:cubicBezTo>
                    <a:pt x="1335" y="778"/>
                    <a:pt x="1056" y="985"/>
                    <a:pt x="710" y="985"/>
                  </a:cubicBezTo>
                  <a:cubicBezTo>
                    <a:pt x="365" y="985"/>
                    <a:pt x="85" y="778"/>
                    <a:pt x="85" y="524"/>
                  </a:cubicBezTo>
                  <a:cubicBezTo>
                    <a:pt x="85" y="269"/>
                    <a:pt x="365" y="62"/>
                    <a:pt x="710" y="62"/>
                  </a:cubicBezTo>
                  <a:cubicBezTo>
                    <a:pt x="1056" y="62"/>
                    <a:pt x="1335" y="269"/>
                    <a:pt x="1335" y="524"/>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21" name="Group 5"/>
            <p:cNvGrpSpPr>
              <a:grpSpLocks/>
            </p:cNvGrpSpPr>
            <p:nvPr/>
          </p:nvGrpSpPr>
          <p:grpSpPr bwMode="auto">
            <a:xfrm>
              <a:off x="1601" y="0"/>
              <a:ext cx="1018" cy="1018"/>
              <a:chOff x="0" y="0"/>
              <a:chExt cx="1018" cy="1018"/>
            </a:xfrm>
          </p:grpSpPr>
          <p:sp>
            <p:nvSpPr>
              <p:cNvPr id="9222" name="Oval 6"/>
              <p:cNvSpPr>
                <a:spLocks noChangeArrowheads="1"/>
              </p:cNvSpPr>
              <p:nvPr/>
            </p:nvSpPr>
            <p:spPr bwMode="auto">
              <a:xfrm>
                <a:off x="0" y="0"/>
                <a:ext cx="1018" cy="1018"/>
              </a:xfrm>
              <a:prstGeom prst="ellipse">
                <a:avLst/>
              </a:prstGeom>
              <a:solidFill>
                <a:srgbClr val="008000">
                  <a:alpha val="8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3" name="Text Box 7"/>
              <p:cNvSpPr txBox="1">
                <a:spLocks noChangeArrowheads="1"/>
              </p:cNvSpPr>
              <p:nvPr/>
            </p:nvSpPr>
            <p:spPr bwMode="auto">
              <a:xfrm>
                <a:off x="13" y="293"/>
                <a:ext cx="996" cy="3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Arial" pitchFamily="34" charset="0"/>
                  </a:rPr>
                  <a:t>优化顾客关系/员工关系</a:t>
                </a:r>
              </a:p>
            </p:txBody>
          </p:sp>
        </p:grpSp>
        <p:grpSp>
          <p:nvGrpSpPr>
            <p:cNvPr id="9224" name="Group 8"/>
            <p:cNvGrpSpPr>
              <a:grpSpLocks/>
            </p:cNvGrpSpPr>
            <p:nvPr/>
          </p:nvGrpSpPr>
          <p:grpSpPr bwMode="auto">
            <a:xfrm>
              <a:off x="2351" y="1010"/>
              <a:ext cx="1134" cy="1019"/>
              <a:chOff x="0" y="0"/>
              <a:chExt cx="1134" cy="1019"/>
            </a:xfrm>
          </p:grpSpPr>
          <p:sp>
            <p:nvSpPr>
              <p:cNvPr id="9225" name="Oval 9"/>
              <p:cNvSpPr>
                <a:spLocks noChangeArrowheads="1"/>
              </p:cNvSpPr>
              <p:nvPr/>
            </p:nvSpPr>
            <p:spPr bwMode="auto">
              <a:xfrm>
                <a:off x="68" y="0"/>
                <a:ext cx="1018" cy="1019"/>
              </a:xfrm>
              <a:prstGeom prst="ellipse">
                <a:avLst/>
              </a:prstGeom>
              <a:solidFill>
                <a:srgbClr val="008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6" name="Text Box 10"/>
              <p:cNvSpPr txBox="1">
                <a:spLocks noChangeArrowheads="1"/>
              </p:cNvSpPr>
              <p:nvPr/>
            </p:nvSpPr>
            <p:spPr bwMode="auto">
              <a:xfrm>
                <a:off x="0" y="399"/>
                <a:ext cx="1134" cy="2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Arial" pitchFamily="34" charset="0"/>
                  </a:rPr>
                  <a:t>有效的沟通宣传</a:t>
                </a:r>
              </a:p>
            </p:txBody>
          </p:sp>
        </p:grpSp>
        <p:grpSp>
          <p:nvGrpSpPr>
            <p:cNvPr id="9227" name="Group 11"/>
            <p:cNvGrpSpPr>
              <a:grpSpLocks/>
            </p:cNvGrpSpPr>
            <p:nvPr/>
          </p:nvGrpSpPr>
          <p:grpSpPr bwMode="auto">
            <a:xfrm>
              <a:off x="1662" y="2025"/>
              <a:ext cx="1033" cy="1018"/>
              <a:chOff x="0" y="0"/>
              <a:chExt cx="1033" cy="1018"/>
            </a:xfrm>
          </p:grpSpPr>
          <p:sp>
            <p:nvSpPr>
              <p:cNvPr id="9228" name="Oval 12"/>
              <p:cNvSpPr>
                <a:spLocks noChangeArrowheads="1"/>
              </p:cNvSpPr>
              <p:nvPr/>
            </p:nvSpPr>
            <p:spPr bwMode="auto">
              <a:xfrm>
                <a:off x="9" y="0"/>
                <a:ext cx="1018" cy="1018"/>
              </a:xfrm>
              <a:prstGeom prst="ellipse">
                <a:avLst/>
              </a:prstGeom>
              <a:solidFill>
                <a:srgbClr val="008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9" name="Text Box 13"/>
              <p:cNvSpPr txBox="1">
                <a:spLocks noChangeArrowheads="1"/>
              </p:cNvSpPr>
              <p:nvPr/>
            </p:nvSpPr>
            <p:spPr bwMode="auto">
              <a:xfrm>
                <a:off x="0" y="399"/>
                <a:ext cx="1033" cy="2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Arial" pitchFamily="34" charset="0"/>
                  </a:rPr>
                  <a:t>优化市场渠道</a:t>
                </a:r>
                <a:endParaRPr lang="en-GB" u="none">
                  <a:solidFill>
                    <a:schemeClr val="bg1"/>
                  </a:solidFill>
                  <a:latin typeface="Arial" pitchFamily="34" charset="0"/>
                </a:endParaRPr>
              </a:p>
            </p:txBody>
          </p:sp>
        </p:grpSp>
      </p:grpSp>
      <p:grpSp>
        <p:nvGrpSpPr>
          <p:cNvPr id="9230" name="Group 14"/>
          <p:cNvGrpSpPr>
            <a:grpSpLocks/>
          </p:cNvGrpSpPr>
          <p:nvPr/>
        </p:nvGrpSpPr>
        <p:grpSpPr bwMode="auto">
          <a:xfrm>
            <a:off x="563563" y="1677988"/>
            <a:ext cx="4186237" cy="3541712"/>
            <a:chOff x="0" y="0"/>
            <a:chExt cx="2637" cy="2231"/>
          </a:xfrm>
        </p:grpSpPr>
        <p:sp>
          <p:nvSpPr>
            <p:cNvPr id="9231" name="未知"/>
            <p:cNvSpPr>
              <a:spLocks/>
            </p:cNvSpPr>
            <p:nvPr/>
          </p:nvSpPr>
          <p:spPr bwMode="auto">
            <a:xfrm>
              <a:off x="69" y="248"/>
              <a:ext cx="2504" cy="1739"/>
            </a:xfrm>
            <a:custGeom>
              <a:avLst/>
              <a:gdLst>
                <a:gd name="T0" fmla="*/ 1148 w 1148"/>
                <a:gd name="T1" fmla="*/ 399 h 797"/>
                <a:gd name="T2" fmla="*/ 574 w 1148"/>
                <a:gd name="T3" fmla="*/ 0 h 797"/>
                <a:gd name="T4" fmla="*/ 0 w 1148"/>
                <a:gd name="T5" fmla="*/ 399 h 797"/>
                <a:gd name="T6" fmla="*/ 574 w 1148"/>
                <a:gd name="T7" fmla="*/ 797 h 797"/>
                <a:gd name="T8" fmla="*/ 1148 w 1148"/>
                <a:gd name="T9" fmla="*/ 399 h 797"/>
                <a:gd name="T10" fmla="*/ 1079 w 1148"/>
                <a:gd name="T11" fmla="*/ 399 h 797"/>
                <a:gd name="T12" fmla="*/ 574 w 1148"/>
                <a:gd name="T13" fmla="*/ 749 h 797"/>
                <a:gd name="T14" fmla="*/ 69 w 1148"/>
                <a:gd name="T15" fmla="*/ 399 h 797"/>
                <a:gd name="T16" fmla="*/ 574 w 1148"/>
                <a:gd name="T17" fmla="*/ 48 h 797"/>
                <a:gd name="T18" fmla="*/ 1079 w 1148"/>
                <a:gd name="T19" fmla="*/ 399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8" h="797">
                  <a:moveTo>
                    <a:pt x="1148" y="399"/>
                  </a:moveTo>
                  <a:cubicBezTo>
                    <a:pt x="1148" y="179"/>
                    <a:pt x="891" y="0"/>
                    <a:pt x="574" y="0"/>
                  </a:cubicBezTo>
                  <a:cubicBezTo>
                    <a:pt x="257" y="0"/>
                    <a:pt x="0" y="179"/>
                    <a:pt x="0" y="399"/>
                  </a:cubicBezTo>
                  <a:cubicBezTo>
                    <a:pt x="0" y="619"/>
                    <a:pt x="257" y="797"/>
                    <a:pt x="574" y="797"/>
                  </a:cubicBezTo>
                  <a:cubicBezTo>
                    <a:pt x="891" y="797"/>
                    <a:pt x="1148" y="619"/>
                    <a:pt x="1148" y="399"/>
                  </a:cubicBezTo>
                  <a:close/>
                  <a:moveTo>
                    <a:pt x="1079" y="399"/>
                  </a:moveTo>
                  <a:cubicBezTo>
                    <a:pt x="1079" y="592"/>
                    <a:pt x="853" y="749"/>
                    <a:pt x="574" y="749"/>
                  </a:cubicBezTo>
                  <a:cubicBezTo>
                    <a:pt x="295" y="749"/>
                    <a:pt x="69" y="592"/>
                    <a:pt x="69" y="399"/>
                  </a:cubicBezTo>
                  <a:cubicBezTo>
                    <a:pt x="69" y="205"/>
                    <a:pt x="295" y="48"/>
                    <a:pt x="574" y="48"/>
                  </a:cubicBezTo>
                  <a:cubicBezTo>
                    <a:pt x="853" y="48"/>
                    <a:pt x="1079" y="205"/>
                    <a:pt x="1079" y="399"/>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32" name="Group 16"/>
            <p:cNvGrpSpPr>
              <a:grpSpLocks/>
            </p:cNvGrpSpPr>
            <p:nvPr/>
          </p:nvGrpSpPr>
          <p:grpSpPr bwMode="auto">
            <a:xfrm>
              <a:off x="0" y="608"/>
              <a:ext cx="1134" cy="1019"/>
              <a:chOff x="0" y="0"/>
              <a:chExt cx="1134" cy="1019"/>
            </a:xfrm>
          </p:grpSpPr>
          <p:sp>
            <p:nvSpPr>
              <p:cNvPr id="9233" name="Oval 17"/>
              <p:cNvSpPr>
                <a:spLocks noChangeArrowheads="1"/>
              </p:cNvSpPr>
              <p:nvPr/>
            </p:nvSpPr>
            <p:spPr bwMode="auto">
              <a:xfrm>
                <a:off x="69" y="0"/>
                <a:ext cx="1018" cy="1019"/>
              </a:xfrm>
              <a:prstGeom prst="ellipse">
                <a:avLst/>
              </a:prstGeom>
              <a:solidFill>
                <a:srgbClr val="CC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4" name="Text Box 18"/>
              <p:cNvSpPr txBox="1">
                <a:spLocks noChangeArrowheads="1"/>
              </p:cNvSpPr>
              <p:nvPr/>
            </p:nvSpPr>
            <p:spPr bwMode="auto">
              <a:xfrm>
                <a:off x="0" y="315"/>
                <a:ext cx="1134" cy="3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Century Gothic" pitchFamily="34" charset="0"/>
                  </a:rPr>
                  <a:t>理解人们的需求和价值取向</a:t>
                </a:r>
                <a:endParaRPr lang="en-GB" u="none">
                  <a:solidFill>
                    <a:schemeClr val="bg1"/>
                  </a:solidFill>
                  <a:latin typeface="Century Gothic" pitchFamily="34" charset="0"/>
                </a:endParaRPr>
              </a:p>
            </p:txBody>
          </p:sp>
        </p:grpSp>
        <p:grpSp>
          <p:nvGrpSpPr>
            <p:cNvPr id="9235" name="Group 19"/>
            <p:cNvGrpSpPr>
              <a:grpSpLocks/>
            </p:cNvGrpSpPr>
            <p:nvPr/>
          </p:nvGrpSpPr>
          <p:grpSpPr bwMode="auto">
            <a:xfrm>
              <a:off x="1598" y="0"/>
              <a:ext cx="1032" cy="1019"/>
              <a:chOff x="0" y="0"/>
              <a:chExt cx="1032" cy="1019"/>
            </a:xfrm>
          </p:grpSpPr>
          <p:sp>
            <p:nvSpPr>
              <p:cNvPr id="9236" name="Oval 20"/>
              <p:cNvSpPr>
                <a:spLocks noChangeArrowheads="1"/>
              </p:cNvSpPr>
              <p:nvPr/>
            </p:nvSpPr>
            <p:spPr bwMode="auto">
              <a:xfrm>
                <a:off x="13" y="0"/>
                <a:ext cx="1019" cy="1019"/>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7" name="Text Box 21"/>
              <p:cNvSpPr txBox="1">
                <a:spLocks noChangeArrowheads="1"/>
              </p:cNvSpPr>
              <p:nvPr/>
            </p:nvSpPr>
            <p:spPr bwMode="auto">
              <a:xfrm>
                <a:off x="0" y="332"/>
                <a:ext cx="1021" cy="3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Arial" pitchFamily="34" charset="0"/>
                  </a:rPr>
                  <a:t>根据理解开发更好的品牌</a:t>
                </a:r>
                <a:endParaRPr lang="en-GB" u="none">
                  <a:solidFill>
                    <a:schemeClr val="bg1"/>
                  </a:solidFill>
                  <a:latin typeface="Arial" pitchFamily="34" charset="0"/>
                </a:endParaRPr>
              </a:p>
            </p:txBody>
          </p:sp>
        </p:grpSp>
        <p:grpSp>
          <p:nvGrpSpPr>
            <p:cNvPr id="9238" name="Group 22"/>
            <p:cNvGrpSpPr>
              <a:grpSpLocks/>
            </p:cNvGrpSpPr>
            <p:nvPr/>
          </p:nvGrpSpPr>
          <p:grpSpPr bwMode="auto">
            <a:xfrm>
              <a:off x="1603" y="1213"/>
              <a:ext cx="1034" cy="1018"/>
              <a:chOff x="0" y="0"/>
              <a:chExt cx="1034" cy="1018"/>
            </a:xfrm>
          </p:grpSpPr>
          <p:sp>
            <p:nvSpPr>
              <p:cNvPr id="9239" name="Oval 23"/>
              <p:cNvSpPr>
                <a:spLocks noChangeArrowheads="1"/>
              </p:cNvSpPr>
              <p:nvPr/>
            </p:nvSpPr>
            <p:spPr bwMode="auto">
              <a:xfrm>
                <a:off x="8" y="0"/>
                <a:ext cx="1019" cy="1018"/>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sz="1800" b="0" u="none">
                  <a:solidFill>
                    <a:schemeClr val="tx1"/>
                  </a:solidFill>
                  <a:latin typeface="Arial" pitchFamily="34" charset="0"/>
                </a:endParaRPr>
              </a:p>
            </p:txBody>
          </p:sp>
          <p:sp>
            <p:nvSpPr>
              <p:cNvPr id="9240" name="Text Box 24"/>
              <p:cNvSpPr txBox="1">
                <a:spLocks noChangeArrowheads="1"/>
              </p:cNvSpPr>
              <p:nvPr/>
            </p:nvSpPr>
            <p:spPr bwMode="auto">
              <a:xfrm>
                <a:off x="0" y="324"/>
                <a:ext cx="1034" cy="3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u="none">
                    <a:solidFill>
                      <a:schemeClr val="bg1"/>
                    </a:solidFill>
                    <a:latin typeface="Century Gothic" pitchFamily="34" charset="0"/>
                  </a:rPr>
                  <a:t>通过创新满足人们的需要</a:t>
                </a:r>
                <a:endParaRPr lang="en-GB" u="none">
                  <a:solidFill>
                    <a:schemeClr val="bg1"/>
                  </a:solidFill>
                  <a:latin typeface="Century Gothic" pitchFamily="34" charset="0"/>
                </a:endParaRPr>
              </a:p>
            </p:txBody>
          </p:sp>
        </p:grpSp>
      </p:grpSp>
      <p:sp>
        <p:nvSpPr>
          <p:cNvPr id="9241" name="Rectangle 25"/>
          <p:cNvSpPr>
            <a:spLocks noGrp="1" noChangeArrowheads="1"/>
          </p:cNvSpPr>
          <p:nvPr>
            <p:ph type="title"/>
          </p:nvPr>
        </p:nvSpPr>
        <p:spPr>
          <a:xfrm>
            <a:off x="723900" y="85725"/>
            <a:ext cx="8305800" cy="685800"/>
          </a:xfrm>
        </p:spPr>
        <p:txBody>
          <a:bodyPr/>
          <a:lstStyle/>
          <a:p>
            <a:r>
              <a:rPr lang="zh-CN"/>
              <a:t>序：营销的起点</a:t>
            </a:r>
            <a:r>
              <a:rPr lang="zh-CN" altLang="zh-CN"/>
              <a:t>&amp;</a:t>
            </a:r>
            <a:r>
              <a:rPr lang="zh-CN"/>
              <a:t>终点：用户需求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2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472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zh-CN">
                <a:latin typeface="Arial" pitchFamily="34" charset="0"/>
                <a:cs typeface="Arial" pitchFamily="34" charset="0"/>
              </a:rPr>
              <a:t>Consumer Insight(7) </a:t>
            </a:r>
            <a:r>
              <a:rPr lang="zh-CN">
                <a:latin typeface="Arial" pitchFamily="34" charset="0"/>
                <a:cs typeface="Arial" pitchFamily="34" charset="0"/>
              </a:rPr>
              <a:t>：Innovation </a:t>
            </a:r>
            <a:r>
              <a:rPr lang="zh-CN" altLang="zh-CN">
                <a:latin typeface="Arial" pitchFamily="34" charset="0"/>
                <a:cs typeface="Arial" pitchFamily="34" charset="0"/>
              </a:rPr>
              <a:t>Workshop </a:t>
            </a:r>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662113"/>
            <a:ext cx="7988300" cy="4214812"/>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t>写于最后 </a:t>
            </a:r>
          </a:p>
        </p:txBody>
      </p:sp>
      <p:sp>
        <p:nvSpPr>
          <p:cNvPr id="58371" name="Text Box 3"/>
          <p:cNvSpPr txBox="1">
            <a:spLocks noChangeArrowheads="1"/>
          </p:cNvSpPr>
          <p:nvPr/>
        </p:nvSpPr>
        <p:spPr bwMode="auto">
          <a:xfrm>
            <a:off x="36513" y="1701800"/>
            <a:ext cx="9074150" cy="273685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marL="166688" indent="-166688">
              <a:defRPr>
                <a:solidFill>
                  <a:schemeClr val="tx1"/>
                </a:solidFill>
                <a:latin typeface="Arial" pitchFamily="34" charset="0"/>
                <a:ea typeface="宋体" pitchFamily="2" charset="-122"/>
              </a:defRPr>
            </a:lvl1pPr>
            <a:lvl2pPr marL="623888">
              <a:defRPr>
                <a:solidFill>
                  <a:schemeClr val="tx1"/>
                </a:solidFill>
                <a:latin typeface="Arial" pitchFamily="34" charset="0"/>
                <a:ea typeface="宋体" pitchFamily="2" charset="-122"/>
              </a:defRPr>
            </a:lvl2pPr>
            <a:lvl3pPr marL="1081088">
              <a:defRPr>
                <a:solidFill>
                  <a:schemeClr val="tx1"/>
                </a:solidFill>
                <a:latin typeface="Arial" pitchFamily="34" charset="0"/>
                <a:ea typeface="宋体" pitchFamily="2" charset="-122"/>
              </a:defRPr>
            </a:lvl3pPr>
            <a:lvl4pPr marL="1538288">
              <a:defRPr>
                <a:solidFill>
                  <a:schemeClr val="tx1"/>
                </a:solidFill>
                <a:latin typeface="Arial" pitchFamily="34" charset="0"/>
                <a:ea typeface="宋体" pitchFamily="2" charset="-122"/>
              </a:defRPr>
            </a:lvl4pPr>
            <a:lvl5pPr marL="1995488">
              <a:defRPr>
                <a:solidFill>
                  <a:schemeClr val="tx1"/>
                </a:solidFill>
                <a:latin typeface="Arial" pitchFamily="34" charset="0"/>
                <a:ea typeface="宋体" pitchFamily="2" charset="-122"/>
              </a:defRPr>
            </a:lvl5pPr>
            <a:lvl6pPr marL="2452688" fontAlgn="base">
              <a:spcBef>
                <a:spcPct val="0"/>
              </a:spcBef>
              <a:spcAft>
                <a:spcPct val="0"/>
              </a:spcAft>
              <a:defRPr>
                <a:solidFill>
                  <a:schemeClr val="tx1"/>
                </a:solidFill>
                <a:latin typeface="Arial" pitchFamily="34" charset="0"/>
                <a:ea typeface="宋体" pitchFamily="2" charset="-122"/>
              </a:defRPr>
            </a:lvl6pPr>
            <a:lvl7pPr marL="2909888" fontAlgn="base">
              <a:spcBef>
                <a:spcPct val="0"/>
              </a:spcBef>
              <a:spcAft>
                <a:spcPct val="0"/>
              </a:spcAft>
              <a:defRPr>
                <a:solidFill>
                  <a:schemeClr val="tx1"/>
                </a:solidFill>
                <a:latin typeface="Arial" pitchFamily="34" charset="0"/>
                <a:ea typeface="宋体" pitchFamily="2" charset="-122"/>
              </a:defRPr>
            </a:lvl7pPr>
            <a:lvl8pPr marL="3367088" fontAlgn="base">
              <a:spcBef>
                <a:spcPct val="0"/>
              </a:spcBef>
              <a:spcAft>
                <a:spcPct val="0"/>
              </a:spcAft>
              <a:defRPr>
                <a:solidFill>
                  <a:schemeClr val="tx1"/>
                </a:solidFill>
                <a:latin typeface="Arial" pitchFamily="34" charset="0"/>
                <a:ea typeface="宋体" pitchFamily="2" charset="-122"/>
              </a:defRPr>
            </a:lvl8pPr>
            <a:lvl9pPr marL="3824288"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sz="3600">
                <a:solidFill>
                  <a:schemeClr val="bg1"/>
                </a:solidFill>
                <a:latin typeface="宋体" pitchFamily="2" charset="-122"/>
              </a:rPr>
              <a:t>一句话</a:t>
            </a:r>
          </a:p>
          <a:p>
            <a:pPr>
              <a:lnSpc>
                <a:spcPct val="150000"/>
              </a:lnSpc>
              <a:buSzPct val="100000"/>
              <a:buFont typeface="Arial" pitchFamily="34" charset="0"/>
              <a:buChar char="•"/>
            </a:pPr>
            <a:r>
              <a:rPr lang="zh-CN" sz="2000">
                <a:solidFill>
                  <a:schemeClr val="bg1"/>
                </a:solidFill>
                <a:latin typeface="宋体" pitchFamily="2" charset="-122"/>
              </a:rPr>
              <a:t>“用户研究理念”</a:t>
            </a:r>
            <a:r>
              <a:rPr lang="zh-CN" sz="2000" u="none">
                <a:solidFill>
                  <a:schemeClr val="bg1"/>
                </a:solidFill>
                <a:latin typeface="宋体" pitchFamily="2" charset="-122"/>
              </a:rPr>
              <a:t>和“</a:t>
            </a:r>
            <a:r>
              <a:rPr lang="zh-CN" sz="2000">
                <a:solidFill>
                  <a:schemeClr val="bg1"/>
                </a:solidFill>
                <a:latin typeface="宋体" pitchFamily="2" charset="-122"/>
              </a:rPr>
              <a:t>业务的理解”</a:t>
            </a:r>
            <a:r>
              <a:rPr lang="zh-CN" sz="2000" u="none">
                <a:solidFill>
                  <a:schemeClr val="bg1"/>
                </a:solidFill>
                <a:latin typeface="宋体" pitchFamily="2" charset="-122"/>
              </a:rPr>
              <a:t>是两条主线，是一切研究的起点和终点；</a:t>
            </a:r>
          </a:p>
          <a:p>
            <a:pPr>
              <a:lnSpc>
                <a:spcPct val="150000"/>
              </a:lnSpc>
              <a:buSzPct val="100000"/>
              <a:buFont typeface="Arial" pitchFamily="34" charset="0"/>
              <a:buChar char="•"/>
            </a:pPr>
            <a:r>
              <a:rPr lang="zh-CN" sz="2000" u="none">
                <a:solidFill>
                  <a:schemeClr val="bg1"/>
                </a:solidFill>
                <a:latin typeface="宋体" pitchFamily="2" charset="-122"/>
              </a:rPr>
              <a:t>数据采集方法（观察法、访问法、行为记录法）&amp; 数据分析方法（简单数据分析、多元统计分析、数据挖掘 ）仅仅是为了实现目标的工具，需要针对“实际需要”选择性使用！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worldmap"/>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1447800" y="2070100"/>
            <a:ext cx="6554788"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3"/>
          <p:cNvSpPr txBox="1">
            <a:spLocks noChangeArrowheads="1"/>
          </p:cNvSpPr>
          <p:nvPr/>
        </p:nvSpPr>
        <p:spPr bwMode="auto">
          <a:xfrm>
            <a:off x="22225" y="1328738"/>
            <a:ext cx="9158288" cy="18589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zh-CN" sz="7200" b="0" u="none">
                <a:solidFill>
                  <a:srgbClr val="003399"/>
                </a:solidFill>
                <a:effectLst>
                  <a:outerShdw blurRad="38100" dist="38100" dir="2700000" algn="tl">
                    <a:srgbClr val="C0C0C0"/>
                  </a:outerShdw>
                </a:effectLst>
                <a:latin typeface="Impact" pitchFamily="34" charset="0"/>
                <a:ea typeface="黑体" pitchFamily="49" charset="-122"/>
              </a:rPr>
              <a:t>Know consumer world ...</a:t>
            </a:r>
          </a:p>
          <a:p>
            <a:pPr algn="ctr" eaLnBrk="0" hangingPunct="0"/>
            <a:r>
              <a:rPr lang="zh-CN" sz="4400" b="0" u="none">
                <a:solidFill>
                  <a:srgbClr val="003399"/>
                </a:solidFill>
                <a:effectLst>
                  <a:outerShdw blurRad="38100" dist="38100" dir="2700000" algn="tl">
                    <a:srgbClr val="C0C0C0"/>
                  </a:outerShdw>
                </a:effectLst>
                <a:latin typeface="Impact" pitchFamily="34" charset="0"/>
                <a:ea typeface="黑体" pitchFamily="49" charset="-122"/>
              </a:rPr>
              <a:t>了解消费者的世界</a:t>
            </a:r>
            <a:r>
              <a:rPr lang="zh-CN" altLang="zh-CN" sz="4400" b="0" u="none">
                <a:solidFill>
                  <a:srgbClr val="003399"/>
                </a:solidFill>
                <a:effectLst>
                  <a:outerShdw blurRad="38100" dist="38100" dir="2700000" algn="tl">
                    <a:srgbClr val="C0C0C0"/>
                  </a:outerShdw>
                </a:effectLst>
                <a:latin typeface="Impact" pitchFamily="34" charset="0"/>
                <a:ea typeface="黑体" pitchFamily="49" charset="-122"/>
              </a:rPr>
              <a:t>…</a:t>
            </a:r>
          </a:p>
        </p:txBody>
      </p:sp>
      <p:sp>
        <p:nvSpPr>
          <p:cNvPr id="59396" name="Text Box 4"/>
          <p:cNvSpPr txBox="1">
            <a:spLocks noChangeArrowheads="1"/>
          </p:cNvSpPr>
          <p:nvPr/>
        </p:nvSpPr>
        <p:spPr bwMode="auto">
          <a:xfrm>
            <a:off x="1979613" y="3200400"/>
            <a:ext cx="6630987" cy="1858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zh-CN" altLang="zh-CN" sz="7200" b="0" u="none">
                <a:solidFill>
                  <a:srgbClr val="FF6600"/>
                </a:solidFill>
                <a:effectLst>
                  <a:outerShdw blurRad="38100" dist="38100" dir="2700000" algn="tl">
                    <a:srgbClr val="C0C0C0"/>
                  </a:outerShdw>
                </a:effectLst>
                <a:latin typeface="Impact" pitchFamily="34" charset="0"/>
              </a:rPr>
              <a:t>… seize the future</a:t>
            </a:r>
          </a:p>
          <a:p>
            <a:pPr algn="r" eaLnBrk="0" hangingPunct="0"/>
            <a:r>
              <a:rPr lang="zh-CN" altLang="zh-CN" sz="4400" b="0" u="none">
                <a:solidFill>
                  <a:srgbClr val="FF6600"/>
                </a:solidFill>
                <a:effectLst>
                  <a:outerShdw blurRad="38100" dist="38100" dir="2700000" algn="tl">
                    <a:srgbClr val="C0C0C0"/>
                  </a:outerShdw>
                </a:effectLst>
                <a:latin typeface="Impact" pitchFamily="34" charset="0"/>
              </a:rPr>
              <a:t>…</a:t>
            </a:r>
            <a:r>
              <a:rPr lang="zh-CN" sz="4400" b="0" u="none">
                <a:solidFill>
                  <a:srgbClr val="FF6600"/>
                </a:solidFill>
                <a:effectLst>
                  <a:outerShdw blurRad="38100" dist="38100" dir="2700000" algn="tl">
                    <a:srgbClr val="C0C0C0"/>
                  </a:outerShdw>
                </a:effectLst>
                <a:latin typeface="Impact" pitchFamily="34" charset="0"/>
                <a:ea typeface="黑体" pitchFamily="49" charset="-122"/>
              </a:rPr>
              <a:t>抓住未来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1000"/>
                                  </p:stCondLst>
                                  <p:childTnLst>
                                    <p:set>
                                      <p:cBhvr>
                                        <p:cTn id="6" dur="1" fill="hold">
                                          <p:stCondLst>
                                            <p:cond delay="0"/>
                                          </p:stCondLst>
                                        </p:cTn>
                                        <p:tgtEl>
                                          <p:spTgt spid="59396"/>
                                        </p:tgtEl>
                                        <p:attrNameLst>
                                          <p:attrName>style.visibility</p:attrName>
                                        </p:attrNameLst>
                                      </p:cBhvr>
                                      <p:to>
                                        <p:strVal val="visible"/>
                                      </p:to>
                                    </p:set>
                                    <p:anim calcmode="lin" valueType="num">
                                      <p:cBhvr>
                                        <p:cTn id="7" dur="500" fill="hold"/>
                                        <p:tgtEl>
                                          <p:spTgt spid="59396"/>
                                        </p:tgtEl>
                                        <p:attrNameLst>
                                          <p:attrName>ppt_w</p:attrName>
                                        </p:attrNameLst>
                                      </p:cBhvr>
                                      <p:tavLst>
                                        <p:tav tm="0">
                                          <p:val>
                                            <p:strVal val="2/3*#ppt_w"/>
                                          </p:val>
                                        </p:tav>
                                        <p:tav tm="100000">
                                          <p:val>
                                            <p:strVal val="#ppt_w"/>
                                          </p:val>
                                        </p:tav>
                                      </p:tavLst>
                                    </p:anim>
                                    <p:anim calcmode="lin" valueType="num">
                                      <p:cBhvr>
                                        <p:cTn id="8" dur="500" fill="hold"/>
                                        <p:tgtEl>
                                          <p:spTgt spid="5939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971550" y="2889250"/>
            <a:ext cx="7470775" cy="457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nchor="ctr"/>
          <a:lstStyle/>
          <a:p>
            <a:r>
              <a:rPr lang="zh-CN" altLang="zh-CN" sz="4400">
                <a:latin typeface="宋体"/>
              </a:rPr>
              <a:t>“</a:t>
            </a:r>
            <a:r>
              <a:rPr lang="zh-CN" sz="4400"/>
              <a:t>基础统计</a:t>
            </a:r>
            <a:r>
              <a:rPr lang="zh-CN" sz="4400">
                <a:latin typeface="宋体"/>
              </a:rPr>
              <a:t>”</a:t>
            </a:r>
            <a:r>
              <a:rPr lang="zh-CN" sz="4400"/>
              <a:t>应用简要概述</a:t>
            </a:r>
          </a:p>
        </p:txBody>
      </p:sp>
      <p:sp>
        <p:nvSpPr>
          <p:cNvPr id="61443" name="Text Box 3"/>
          <p:cNvSpPr txBox="1">
            <a:spLocks noChangeArrowheads="1"/>
          </p:cNvSpPr>
          <p:nvPr/>
        </p:nvSpPr>
        <p:spPr bwMode="auto">
          <a:xfrm>
            <a:off x="252413" y="5768975"/>
            <a:ext cx="3522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sz="2000" u="none">
                <a:solidFill>
                  <a:schemeClr val="tx1"/>
                </a:solidFill>
                <a:latin typeface="Arial" pitchFamily="34" charset="0"/>
              </a:rPr>
              <a:t>战略发展部  </a:t>
            </a:r>
            <a:r>
              <a:rPr lang="zh-CN" altLang="zh-CN" sz="2000" u="none">
                <a:solidFill>
                  <a:schemeClr val="tx1"/>
                </a:solidFill>
                <a:latin typeface="Arial" pitchFamily="34" charset="0"/>
              </a:rPr>
              <a:t>TinaFu /  2007</a:t>
            </a:r>
            <a:endParaRPr lang="zh-CN" sz="2000" u="none">
              <a:solidFill>
                <a:schemeClr val="tx1"/>
              </a:solidFill>
              <a:latin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t>目录</a:t>
            </a:r>
          </a:p>
        </p:txBody>
      </p:sp>
      <p:sp>
        <p:nvSpPr>
          <p:cNvPr id="62467" name="Text Box 3"/>
          <p:cNvSpPr txBox="1">
            <a:spLocks noChangeArrowheads="1"/>
          </p:cNvSpPr>
          <p:nvPr/>
        </p:nvSpPr>
        <p:spPr bwMode="auto">
          <a:xfrm>
            <a:off x="2322513" y="1089025"/>
            <a:ext cx="5445125" cy="50927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SzPct val="80000"/>
              <a:buFont typeface="Wingdings" pitchFamily="2" charset="2"/>
              <a:buChar char="Ø"/>
            </a:pPr>
            <a:r>
              <a:rPr lang="zh-CN" sz="1800" u="none">
                <a:latin typeface="宋体" pitchFamily="2" charset="-122"/>
              </a:rPr>
              <a:t> </a:t>
            </a:r>
            <a:r>
              <a:rPr lang="zh-CN" sz="1800">
                <a:latin typeface="宋体" pitchFamily="2" charset="-122"/>
              </a:rPr>
              <a:t>市场研究使用统计技术的必要性</a:t>
            </a:r>
          </a:p>
          <a:p>
            <a:pPr>
              <a:lnSpc>
                <a:spcPct val="80000"/>
              </a:lnSpc>
              <a:spcBef>
                <a:spcPct val="50000"/>
              </a:spcBef>
              <a:buSzPct val="80000"/>
              <a:buFont typeface="Wingdings" pitchFamily="2" charset="2"/>
              <a:buChar char="Ø"/>
            </a:pPr>
            <a:r>
              <a:rPr lang="zh-CN" sz="1800">
                <a:solidFill>
                  <a:schemeClr val="folHlink"/>
                </a:solidFill>
                <a:latin typeface="宋体" pitchFamily="2" charset="-122"/>
              </a:rPr>
              <a:t> 统计技术的基础</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sym typeface="Arial" pitchFamily="34" charset="0"/>
              </a:rPr>
              <a:t> </a:t>
            </a:r>
            <a:r>
              <a:rPr lang="zh-CN" sz="1800" b="0" u="none">
                <a:solidFill>
                  <a:schemeClr val="folHlink"/>
                </a:solidFill>
                <a:latin typeface="宋体" pitchFamily="2" charset="-122"/>
              </a:rPr>
              <a:t>测量尺度(变量)类型</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数据加权</a:t>
            </a:r>
            <a:endParaRPr lang="zh-CN" sz="1800" b="0" u="none">
              <a:solidFill>
                <a:schemeClr val="folHlink"/>
              </a:solidFill>
              <a:latin typeface="宋体" pitchFamily="2" charset="-122"/>
              <a:sym typeface="Arial" pitchFamily="34" charset="0"/>
            </a:endParaRP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sym typeface="Arial" pitchFamily="34" charset="0"/>
              </a:rPr>
              <a:t> </a:t>
            </a:r>
            <a:r>
              <a:rPr lang="zh-CN" sz="1800">
                <a:solidFill>
                  <a:schemeClr val="folHlink"/>
                </a:solidFill>
                <a:latin typeface="宋体" pitchFamily="2" charset="-122"/>
              </a:rPr>
              <a:t>数据的描述性统计</a:t>
            </a:r>
            <a:r>
              <a:rPr lang="zh-CN" sz="1800" u="none">
                <a:solidFill>
                  <a:schemeClr val="folHlink"/>
                </a:solidFill>
                <a:latin typeface="宋体" pitchFamily="2" charset="-122"/>
              </a:rPr>
              <a:t>：频数分布和基本统计量</a:t>
            </a: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数据的推断性统计</a:t>
            </a:r>
            <a:r>
              <a:rPr lang="zh-CN" sz="1800" u="none">
                <a:solidFill>
                  <a:schemeClr val="folHlink"/>
                </a:solidFill>
                <a:latin typeface="宋体" pitchFamily="2" charset="-122"/>
              </a:rPr>
              <a:t>：假设检验</a:t>
            </a:r>
          </a:p>
          <a:p>
            <a:pPr>
              <a:lnSpc>
                <a:spcPct val="80000"/>
              </a:lnSpc>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多元统计技术</a:t>
            </a:r>
            <a:endParaRPr lang="zh-CN" sz="1800">
              <a:solidFill>
                <a:schemeClr val="folHlink"/>
              </a:solidFill>
              <a:latin typeface="宋体" pitchFamily="2" charset="-122"/>
              <a:sym typeface="Wingdings" pitchFamily="2" charset="2"/>
            </a:endParaRP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相关分析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回归分析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因子分析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主成分分析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聚类分析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对应分析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联合分析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市场研究与统计学</a:t>
            </a:r>
          </a:p>
        </p:txBody>
      </p:sp>
      <p:sp>
        <p:nvSpPr>
          <p:cNvPr id="63491" name="Rectangle 3"/>
          <p:cNvSpPr>
            <a:spLocks noChangeArrowheads="1"/>
          </p:cNvSpPr>
          <p:nvPr/>
        </p:nvSpPr>
        <p:spPr bwMode="auto">
          <a:xfrm>
            <a:off x="762000" y="1295400"/>
            <a:ext cx="8077200" cy="106680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36000" anchor="ctr"/>
          <a:lstStyle/>
          <a:p>
            <a:pPr eaLnBrk="0" hangingPunct="0">
              <a:spcBef>
                <a:spcPct val="50000"/>
              </a:spcBef>
            </a:pPr>
            <a:r>
              <a:rPr lang="zh-CN" sz="2000">
                <a:solidFill>
                  <a:srgbClr val="FFFFFF"/>
                </a:solidFill>
                <a:latin typeface="Arial" pitchFamily="34" charset="0"/>
              </a:rPr>
              <a:t>统计学</a:t>
            </a:r>
            <a:r>
              <a:rPr lang="zh-CN" altLang="zh-CN" sz="2000">
                <a:solidFill>
                  <a:srgbClr val="FFFFFF"/>
                </a:solidFill>
                <a:latin typeface="Arial" pitchFamily="34" charset="0"/>
              </a:rPr>
              <a:t>(</a:t>
            </a:r>
            <a:r>
              <a:rPr lang="en-GB" sz="2000">
                <a:solidFill>
                  <a:srgbClr val="FFFFFF"/>
                </a:solidFill>
                <a:latin typeface="Arial" pitchFamily="34" charset="0"/>
              </a:rPr>
              <a:t>Statistics)</a:t>
            </a:r>
          </a:p>
          <a:p>
            <a:pPr eaLnBrk="0" hangingPunct="0">
              <a:spcBef>
                <a:spcPct val="50000"/>
              </a:spcBef>
            </a:pPr>
            <a:r>
              <a:rPr lang="zh-CN" sz="2000" u="none">
                <a:solidFill>
                  <a:schemeClr val="bg1"/>
                </a:solidFill>
                <a:latin typeface="Arial" pitchFamily="34" charset="0"/>
              </a:rPr>
              <a:t>是关于</a:t>
            </a:r>
            <a:r>
              <a:rPr lang="zh-CN" sz="2000" u="none">
                <a:solidFill>
                  <a:srgbClr val="FFCC00"/>
                </a:solidFill>
                <a:latin typeface="Arial" pitchFamily="34" charset="0"/>
              </a:rPr>
              <a:t>数据资料</a:t>
            </a:r>
            <a:r>
              <a:rPr lang="zh-CN" sz="2000" u="none">
                <a:solidFill>
                  <a:schemeClr val="bg1"/>
                </a:solidFill>
                <a:latin typeface="Arial" pitchFamily="34" charset="0"/>
              </a:rPr>
              <a:t>的                                                                  的一门学科</a:t>
            </a:r>
          </a:p>
        </p:txBody>
      </p:sp>
      <p:grpSp>
        <p:nvGrpSpPr>
          <p:cNvPr id="63492" name="Group 4"/>
          <p:cNvGrpSpPr>
            <a:grpSpLocks/>
          </p:cNvGrpSpPr>
          <p:nvPr/>
        </p:nvGrpSpPr>
        <p:grpSpPr bwMode="auto">
          <a:xfrm>
            <a:off x="2989263" y="1835150"/>
            <a:ext cx="4419600" cy="404813"/>
            <a:chOff x="0" y="0"/>
            <a:chExt cx="2784" cy="255"/>
          </a:xfrm>
        </p:grpSpPr>
        <p:sp>
          <p:nvSpPr>
            <p:cNvPr id="63493" name="Rectangle 5"/>
            <p:cNvSpPr>
              <a:spLocks noChangeArrowheads="1"/>
            </p:cNvSpPr>
            <p:nvPr/>
          </p:nvSpPr>
          <p:spPr bwMode="auto">
            <a:xfrm>
              <a:off x="0" y="0"/>
              <a:ext cx="452" cy="25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收集</a:t>
              </a:r>
            </a:p>
          </p:txBody>
        </p:sp>
        <p:sp>
          <p:nvSpPr>
            <p:cNvPr id="63494" name="Rectangle 6"/>
            <p:cNvSpPr>
              <a:spLocks noChangeArrowheads="1"/>
            </p:cNvSpPr>
            <p:nvPr/>
          </p:nvSpPr>
          <p:spPr bwMode="auto">
            <a:xfrm>
              <a:off x="768" y="0"/>
              <a:ext cx="452" cy="25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整理</a:t>
              </a:r>
            </a:p>
          </p:txBody>
        </p:sp>
        <p:sp>
          <p:nvSpPr>
            <p:cNvPr id="63495" name="Rectangle 7"/>
            <p:cNvSpPr>
              <a:spLocks noChangeArrowheads="1"/>
            </p:cNvSpPr>
            <p:nvPr/>
          </p:nvSpPr>
          <p:spPr bwMode="auto">
            <a:xfrm>
              <a:off x="1564" y="0"/>
              <a:ext cx="452" cy="25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分析</a:t>
              </a:r>
            </a:p>
          </p:txBody>
        </p:sp>
        <p:sp>
          <p:nvSpPr>
            <p:cNvPr id="63496" name="Rectangle 8"/>
            <p:cNvSpPr>
              <a:spLocks noChangeArrowheads="1"/>
            </p:cNvSpPr>
            <p:nvPr/>
          </p:nvSpPr>
          <p:spPr bwMode="auto">
            <a:xfrm>
              <a:off x="2332" y="0"/>
              <a:ext cx="452" cy="25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推断</a:t>
              </a:r>
            </a:p>
          </p:txBody>
        </p:sp>
        <p:sp>
          <p:nvSpPr>
            <p:cNvPr id="63497" name="Line 9"/>
            <p:cNvSpPr>
              <a:spLocks noChangeShapeType="1"/>
            </p:cNvSpPr>
            <p:nvPr/>
          </p:nvSpPr>
          <p:spPr bwMode="auto">
            <a:xfrm>
              <a:off x="480" y="122"/>
              <a:ext cx="288" cy="0"/>
            </a:xfrm>
            <a:prstGeom prst="line">
              <a:avLst/>
            </a:prstGeom>
            <a:noFill/>
            <a:ln w="2540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8" name="Line 10"/>
            <p:cNvSpPr>
              <a:spLocks noChangeShapeType="1"/>
            </p:cNvSpPr>
            <p:nvPr/>
          </p:nvSpPr>
          <p:spPr bwMode="auto">
            <a:xfrm>
              <a:off x="1248" y="122"/>
              <a:ext cx="288" cy="0"/>
            </a:xfrm>
            <a:prstGeom prst="line">
              <a:avLst/>
            </a:prstGeom>
            <a:noFill/>
            <a:ln w="2540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9" name="Line 11"/>
            <p:cNvSpPr>
              <a:spLocks noChangeShapeType="1"/>
            </p:cNvSpPr>
            <p:nvPr/>
          </p:nvSpPr>
          <p:spPr bwMode="auto">
            <a:xfrm>
              <a:off x="2038" y="122"/>
              <a:ext cx="288" cy="0"/>
            </a:xfrm>
            <a:prstGeom prst="line">
              <a:avLst/>
            </a:prstGeom>
            <a:noFill/>
            <a:ln w="2540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500" name="Rectangle 12"/>
          <p:cNvSpPr>
            <a:spLocks noChangeArrowheads="1"/>
          </p:cNvSpPr>
          <p:nvPr/>
        </p:nvSpPr>
        <p:spPr bwMode="auto">
          <a:xfrm>
            <a:off x="762000" y="3352800"/>
            <a:ext cx="8077200" cy="22860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eaLnBrk="0" hangingPunct="0">
              <a:spcBef>
                <a:spcPct val="20000"/>
              </a:spcBef>
            </a:pPr>
            <a:r>
              <a:rPr lang="zh-CN" sz="2000">
                <a:solidFill>
                  <a:srgbClr val="FFFFFF"/>
                </a:solidFill>
                <a:latin typeface="Arial" pitchFamily="34" charset="0"/>
              </a:rPr>
              <a:t>市场</a:t>
            </a:r>
            <a:r>
              <a:rPr lang="zh-CN" altLang="zh-CN" sz="2000">
                <a:solidFill>
                  <a:srgbClr val="FFFFFF"/>
                </a:solidFill>
                <a:latin typeface="Arial" pitchFamily="34" charset="0"/>
              </a:rPr>
              <a:t>(</a:t>
            </a:r>
            <a:r>
              <a:rPr lang="zh-CN" sz="2000">
                <a:solidFill>
                  <a:srgbClr val="FFFFFF"/>
                </a:solidFill>
                <a:latin typeface="Arial" pitchFamily="34" charset="0"/>
              </a:rPr>
              <a:t>营销</a:t>
            </a:r>
            <a:r>
              <a:rPr lang="zh-CN" altLang="zh-CN" sz="2000">
                <a:solidFill>
                  <a:srgbClr val="FFFFFF"/>
                </a:solidFill>
                <a:latin typeface="Arial" pitchFamily="34" charset="0"/>
              </a:rPr>
              <a:t>)</a:t>
            </a:r>
            <a:r>
              <a:rPr lang="zh-CN" sz="2000">
                <a:solidFill>
                  <a:srgbClr val="FFFFFF"/>
                </a:solidFill>
                <a:latin typeface="Arial" pitchFamily="34" charset="0"/>
              </a:rPr>
              <a:t>研究</a:t>
            </a:r>
            <a:r>
              <a:rPr lang="zh-CN" altLang="zh-CN" sz="2000">
                <a:solidFill>
                  <a:srgbClr val="FFFFFF"/>
                </a:solidFill>
                <a:latin typeface="Arial" pitchFamily="34" charset="0"/>
              </a:rPr>
              <a:t>(</a:t>
            </a:r>
            <a:r>
              <a:rPr lang="en-GB" sz="2000">
                <a:solidFill>
                  <a:srgbClr val="FFFFFF"/>
                </a:solidFill>
                <a:latin typeface="Arial" pitchFamily="34" charset="0"/>
              </a:rPr>
              <a:t>Marketing Research)</a:t>
            </a:r>
            <a:r>
              <a:rPr lang="en-GB" sz="2000" u="none">
                <a:solidFill>
                  <a:srgbClr val="FFFFFF"/>
                </a:solidFill>
                <a:latin typeface="Arial" pitchFamily="34" charset="0"/>
              </a:rPr>
              <a:t> – AMA</a:t>
            </a:r>
          </a:p>
          <a:p>
            <a:pPr marL="193675" indent="-193675" eaLnBrk="0" hangingPunct="0">
              <a:spcBef>
                <a:spcPct val="20000"/>
              </a:spcBef>
              <a:buFontTx/>
              <a:buChar char="-"/>
            </a:pPr>
            <a:r>
              <a:rPr lang="zh-CN" sz="2000" u="none">
                <a:solidFill>
                  <a:srgbClr val="FFFFFF"/>
                </a:solidFill>
                <a:latin typeface="Arial" pitchFamily="34" charset="0"/>
              </a:rPr>
              <a:t>是营销者通过信息与消费者、顾客和公众联系的一种职能。这些信息用于识别和定义营销问题与机遇，制定、完善和评估营销活动，监测营销绩效，改进对营销过程的理解。</a:t>
            </a:r>
          </a:p>
          <a:p>
            <a:pPr marL="193675" indent="-193675" eaLnBrk="0" hangingPunct="0">
              <a:spcBef>
                <a:spcPct val="20000"/>
              </a:spcBef>
              <a:buFontTx/>
              <a:buChar char="-"/>
            </a:pPr>
            <a:r>
              <a:rPr lang="zh-CN" sz="2000" u="none">
                <a:solidFill>
                  <a:srgbClr val="FFFFFF"/>
                </a:solidFill>
                <a:latin typeface="Arial" pitchFamily="34" charset="0"/>
              </a:rPr>
              <a:t>确定解决问题所需的</a:t>
            </a:r>
            <a:r>
              <a:rPr lang="zh-CN" sz="2000" u="none">
                <a:solidFill>
                  <a:srgbClr val="FF0000"/>
                </a:solidFill>
                <a:latin typeface="Arial" pitchFamily="34" charset="0"/>
              </a:rPr>
              <a:t>信息</a:t>
            </a:r>
            <a:r>
              <a:rPr lang="zh-CN" sz="2000" u="none">
                <a:solidFill>
                  <a:srgbClr val="FFFFFF"/>
                </a:solidFill>
                <a:latin typeface="Arial" pitchFamily="34" charset="0"/>
              </a:rPr>
              <a:t>，设计信息收集方法，管理和实施数据收集过程，分析结果，就研究结论及其意义进行沟通。</a:t>
            </a:r>
          </a:p>
        </p:txBody>
      </p:sp>
      <p:grpSp>
        <p:nvGrpSpPr>
          <p:cNvPr id="63501" name="Group 13"/>
          <p:cNvGrpSpPr>
            <a:grpSpLocks/>
          </p:cNvGrpSpPr>
          <p:nvPr/>
        </p:nvGrpSpPr>
        <p:grpSpPr bwMode="auto">
          <a:xfrm>
            <a:off x="3328988" y="2244725"/>
            <a:ext cx="2538412" cy="1073150"/>
            <a:chOff x="0" y="0"/>
            <a:chExt cx="1599" cy="676"/>
          </a:xfrm>
        </p:grpSpPr>
        <p:sp>
          <p:nvSpPr>
            <p:cNvPr id="63502" name="Line 14"/>
            <p:cNvSpPr>
              <a:spLocks noChangeShapeType="1"/>
            </p:cNvSpPr>
            <p:nvPr/>
          </p:nvSpPr>
          <p:spPr bwMode="auto">
            <a:xfrm rot="10800000">
              <a:off x="779" y="0"/>
              <a:ext cx="0" cy="676"/>
            </a:xfrm>
            <a:prstGeom prst="line">
              <a:avLst/>
            </a:prstGeom>
            <a:noFill/>
            <a:ln w="25400">
              <a:solidFill>
                <a:srgbClr val="3366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3" name="Line 15"/>
            <p:cNvSpPr>
              <a:spLocks noChangeShapeType="1"/>
            </p:cNvSpPr>
            <p:nvPr/>
          </p:nvSpPr>
          <p:spPr bwMode="auto">
            <a:xfrm rot="10800000">
              <a:off x="1584" y="0"/>
              <a:ext cx="0" cy="388"/>
            </a:xfrm>
            <a:prstGeom prst="line">
              <a:avLst/>
            </a:prstGeom>
            <a:noFill/>
            <a:ln w="25400">
              <a:solidFill>
                <a:srgbClr val="3366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4" name="Line 16"/>
            <p:cNvSpPr>
              <a:spLocks noChangeShapeType="1"/>
            </p:cNvSpPr>
            <p:nvPr/>
          </p:nvSpPr>
          <p:spPr bwMode="auto">
            <a:xfrm rot="10800000">
              <a:off x="0" y="0"/>
              <a:ext cx="0" cy="388"/>
            </a:xfrm>
            <a:prstGeom prst="line">
              <a:avLst/>
            </a:prstGeom>
            <a:noFill/>
            <a:ln w="25400">
              <a:solidFill>
                <a:srgbClr val="3366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5" name="Line 17"/>
            <p:cNvSpPr>
              <a:spLocks noChangeShapeType="1"/>
            </p:cNvSpPr>
            <p:nvPr/>
          </p:nvSpPr>
          <p:spPr bwMode="auto">
            <a:xfrm rot="5400000">
              <a:off x="800" y="-423"/>
              <a:ext cx="0" cy="1599"/>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市场研究的数据分析过程</a:t>
            </a:r>
          </a:p>
        </p:txBody>
      </p:sp>
      <p:sp>
        <p:nvSpPr>
          <p:cNvPr id="64515" name="Rectangle 3"/>
          <p:cNvSpPr>
            <a:spLocks noChangeArrowheads="1"/>
          </p:cNvSpPr>
          <p:nvPr/>
        </p:nvSpPr>
        <p:spPr bwMode="auto">
          <a:xfrm>
            <a:off x="700088" y="1039813"/>
            <a:ext cx="2151062" cy="865187"/>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问卷设计</a:t>
            </a:r>
          </a:p>
        </p:txBody>
      </p:sp>
      <p:sp>
        <p:nvSpPr>
          <p:cNvPr id="64516" name="Rectangle 4"/>
          <p:cNvSpPr>
            <a:spLocks noChangeArrowheads="1"/>
          </p:cNvSpPr>
          <p:nvPr/>
        </p:nvSpPr>
        <p:spPr bwMode="auto">
          <a:xfrm>
            <a:off x="700088" y="2286000"/>
            <a:ext cx="2151062" cy="865188"/>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数据录入和查错</a:t>
            </a:r>
          </a:p>
        </p:txBody>
      </p:sp>
      <p:sp>
        <p:nvSpPr>
          <p:cNvPr id="64517" name="Rectangle 5"/>
          <p:cNvSpPr>
            <a:spLocks noChangeArrowheads="1"/>
          </p:cNvSpPr>
          <p:nvPr/>
        </p:nvSpPr>
        <p:spPr bwMode="auto">
          <a:xfrm>
            <a:off x="700088" y="3540125"/>
            <a:ext cx="2151062" cy="865188"/>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探索性分析</a:t>
            </a:r>
          </a:p>
        </p:txBody>
      </p:sp>
      <p:sp>
        <p:nvSpPr>
          <p:cNvPr id="64518" name="Rectangle 6"/>
          <p:cNvSpPr>
            <a:spLocks noChangeArrowheads="1"/>
          </p:cNvSpPr>
          <p:nvPr/>
        </p:nvSpPr>
        <p:spPr bwMode="auto">
          <a:xfrm>
            <a:off x="3657600" y="3883025"/>
            <a:ext cx="2151063" cy="865188"/>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确证</a:t>
            </a:r>
            <a:r>
              <a:rPr lang="zh-CN" altLang="zh-CN" sz="2000" u="none">
                <a:solidFill>
                  <a:srgbClr val="FFFFFF"/>
                </a:solidFill>
                <a:latin typeface="Verdana" pitchFamily="34" charset="0"/>
              </a:rPr>
              <a:t>/</a:t>
            </a:r>
            <a:r>
              <a:rPr lang="zh-CN" sz="2000" u="none">
                <a:solidFill>
                  <a:srgbClr val="FFFFFF"/>
                </a:solidFill>
                <a:latin typeface="Verdana" pitchFamily="34" charset="0"/>
              </a:rPr>
              <a:t>结论性分析</a:t>
            </a:r>
          </a:p>
        </p:txBody>
      </p:sp>
      <p:sp>
        <p:nvSpPr>
          <p:cNvPr id="64519" name="Rectangle 7"/>
          <p:cNvSpPr>
            <a:spLocks noChangeArrowheads="1"/>
          </p:cNvSpPr>
          <p:nvPr/>
        </p:nvSpPr>
        <p:spPr bwMode="auto">
          <a:xfrm>
            <a:off x="3657600" y="5054600"/>
            <a:ext cx="2151063" cy="865188"/>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高级分析</a:t>
            </a:r>
          </a:p>
        </p:txBody>
      </p:sp>
      <p:sp>
        <p:nvSpPr>
          <p:cNvPr id="64520" name="Text Box 8"/>
          <p:cNvSpPr txBox="1">
            <a:spLocks noChangeArrowheads="1"/>
          </p:cNvSpPr>
          <p:nvPr/>
        </p:nvSpPr>
        <p:spPr bwMode="auto">
          <a:xfrm>
            <a:off x="2971800" y="1019175"/>
            <a:ext cx="5848350" cy="9207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lang="zh-CN" sz="1800" b="0" u="none">
                <a:solidFill>
                  <a:schemeClr val="tx1"/>
                </a:solidFill>
                <a:latin typeface="Arial" pitchFamily="34" charset="0"/>
              </a:rPr>
              <a:t>分析始于这里！确信问卷覆盖你要达成研究目的所需要的全部内容。</a:t>
            </a:r>
            <a:r>
              <a:rPr lang="zh-CN" sz="1800" u="none">
                <a:solidFill>
                  <a:srgbClr val="3366CC"/>
                </a:solidFill>
                <a:latin typeface="Arial" pitchFamily="34" charset="0"/>
              </a:rPr>
              <a:t>巧妇难为无米之炊！设计不严谨、信息不完备的问卷是任何“强有力”统计工具的“毒药”！</a:t>
            </a:r>
            <a:endParaRPr lang="en-GB" sz="1800" u="none">
              <a:solidFill>
                <a:srgbClr val="3366CC"/>
              </a:solidFill>
              <a:latin typeface="Arial" pitchFamily="34" charset="0"/>
            </a:endParaRPr>
          </a:p>
        </p:txBody>
      </p:sp>
      <p:cxnSp>
        <p:nvCxnSpPr>
          <p:cNvPr id="64521" name="AutoShape 9"/>
          <p:cNvCxnSpPr>
            <a:cxnSpLocks noChangeShapeType="1"/>
            <a:stCxn id="64515" idx="2"/>
            <a:endCxn id="64516" idx="0"/>
          </p:cNvCxnSpPr>
          <p:nvPr/>
        </p:nvCxnSpPr>
        <p:spPr bwMode="auto">
          <a:xfrm rot="5400000">
            <a:off x="1585913" y="2095500"/>
            <a:ext cx="381000" cy="0"/>
          </a:xfrm>
          <a:prstGeom prst="straightConnector1">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2" name="AutoShape 10"/>
          <p:cNvCxnSpPr>
            <a:cxnSpLocks noChangeShapeType="1"/>
            <a:stCxn id="64516" idx="2"/>
            <a:endCxn id="64517" idx="0"/>
          </p:cNvCxnSpPr>
          <p:nvPr/>
        </p:nvCxnSpPr>
        <p:spPr bwMode="auto">
          <a:xfrm rot="5400000">
            <a:off x="1581944" y="3345657"/>
            <a:ext cx="388937" cy="0"/>
          </a:xfrm>
          <a:prstGeom prst="straightConnector1">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3" name="AutoShape 11"/>
          <p:cNvCxnSpPr>
            <a:cxnSpLocks noChangeShapeType="1"/>
            <a:stCxn id="64517" idx="3"/>
            <a:endCxn id="64518" idx="1"/>
          </p:cNvCxnSpPr>
          <p:nvPr/>
        </p:nvCxnSpPr>
        <p:spPr bwMode="auto">
          <a:xfrm>
            <a:off x="2851150" y="3973513"/>
            <a:ext cx="806450" cy="342900"/>
          </a:xfrm>
          <a:prstGeom prst="bentConnector3">
            <a:avLst>
              <a:gd name="adj1" fmla="val 50000"/>
            </a:avLst>
          </a:prstGeom>
          <a:noFill/>
          <a:ln w="2857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4" name="AutoShape 12"/>
          <p:cNvCxnSpPr>
            <a:cxnSpLocks noChangeShapeType="1"/>
            <a:stCxn id="64517" idx="3"/>
            <a:endCxn id="64519" idx="1"/>
          </p:cNvCxnSpPr>
          <p:nvPr/>
        </p:nvCxnSpPr>
        <p:spPr bwMode="auto">
          <a:xfrm>
            <a:off x="2851150" y="3973513"/>
            <a:ext cx="806450" cy="1514475"/>
          </a:xfrm>
          <a:prstGeom prst="bentConnector3">
            <a:avLst>
              <a:gd name="adj1" fmla="val 50000"/>
            </a:avLst>
          </a:prstGeom>
          <a:noFill/>
          <a:ln w="2857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25" name="Text Box 13"/>
          <p:cNvSpPr txBox="1">
            <a:spLocks noChangeArrowheads="1"/>
          </p:cNvSpPr>
          <p:nvPr/>
        </p:nvSpPr>
        <p:spPr bwMode="auto">
          <a:xfrm>
            <a:off x="5867400" y="4008438"/>
            <a:ext cx="2971800" cy="6397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lang="zh-CN" sz="1800" b="0" u="none">
                <a:solidFill>
                  <a:schemeClr val="tx1"/>
                </a:solidFill>
                <a:latin typeface="Arial" pitchFamily="34" charset="0"/>
              </a:rPr>
              <a:t>大量的交叉表数据，对研究结论进行支持。</a:t>
            </a:r>
            <a:endParaRPr lang="en-GB" sz="1800" b="0" u="none">
              <a:solidFill>
                <a:schemeClr val="tx1"/>
              </a:solidFill>
              <a:latin typeface="Arial" pitchFamily="34" charset="0"/>
            </a:endParaRPr>
          </a:p>
          <a:p>
            <a:pPr eaLnBrk="0" hangingPunct="0">
              <a:spcBef>
                <a:spcPct val="20000"/>
              </a:spcBef>
            </a:pPr>
            <a:endParaRPr lang="en-GB" sz="1800" b="0" u="none">
              <a:solidFill>
                <a:schemeClr val="tx1"/>
              </a:solidFill>
              <a:latin typeface="Arial" pitchFamily="34" charset="0"/>
            </a:endParaRPr>
          </a:p>
        </p:txBody>
      </p:sp>
      <p:sp>
        <p:nvSpPr>
          <p:cNvPr id="64526" name="Text Box 14"/>
          <p:cNvSpPr txBox="1">
            <a:spLocks noChangeArrowheads="1"/>
          </p:cNvSpPr>
          <p:nvPr/>
        </p:nvSpPr>
        <p:spPr bwMode="auto">
          <a:xfrm>
            <a:off x="627063" y="4495800"/>
            <a:ext cx="2362200" cy="1676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lang="zh-CN" sz="1800" b="0" u="none">
                <a:solidFill>
                  <a:schemeClr val="tx1"/>
                </a:solidFill>
                <a:latin typeface="Arial" pitchFamily="34" charset="0"/>
              </a:rPr>
              <a:t>对</a:t>
            </a:r>
            <a:r>
              <a:rPr lang="zh-CN" sz="1800" u="none">
                <a:solidFill>
                  <a:srgbClr val="CC3300"/>
                </a:solidFill>
                <a:latin typeface="Arial" pitchFamily="34" charset="0"/>
              </a:rPr>
              <a:t>关键</a:t>
            </a:r>
            <a:r>
              <a:rPr lang="zh-CN" altLang="zh-CN" sz="1800" u="none">
                <a:solidFill>
                  <a:srgbClr val="CC3300"/>
                </a:solidFill>
                <a:latin typeface="Arial" pitchFamily="34" charset="0"/>
              </a:rPr>
              <a:t>/</a:t>
            </a:r>
            <a:r>
              <a:rPr lang="zh-CN" sz="1800" u="none">
                <a:solidFill>
                  <a:srgbClr val="CC3300"/>
                </a:solidFill>
                <a:latin typeface="Arial" pitchFamily="34" charset="0"/>
              </a:rPr>
              <a:t>核心题目的数据</a:t>
            </a:r>
            <a:r>
              <a:rPr lang="zh-CN" altLang="zh-CN" sz="1800" b="0" u="none">
                <a:solidFill>
                  <a:schemeClr val="tx1"/>
                </a:solidFill>
                <a:latin typeface="Arial" pitchFamily="34" charset="0"/>
              </a:rPr>
              <a:t>(</a:t>
            </a:r>
            <a:r>
              <a:rPr lang="zh-CN" sz="1800" b="0" u="none">
                <a:solidFill>
                  <a:schemeClr val="tx1"/>
                </a:solidFill>
                <a:latin typeface="Arial" pitchFamily="34" charset="0"/>
              </a:rPr>
              <a:t>如</a:t>
            </a:r>
            <a:r>
              <a:rPr lang="en-GB" sz="1800" b="0" u="none">
                <a:solidFill>
                  <a:schemeClr val="tx1"/>
                </a:solidFill>
                <a:latin typeface="Arial" pitchFamily="34" charset="0"/>
              </a:rPr>
              <a:t>Topline Data)</a:t>
            </a:r>
            <a:r>
              <a:rPr lang="zh-CN" sz="1800" b="0" u="none">
                <a:solidFill>
                  <a:schemeClr val="tx1"/>
                </a:solidFill>
                <a:latin typeface="Arial" pitchFamily="34" charset="0"/>
              </a:rPr>
              <a:t>进行简要分析，粗略把握研究发现，并生成初步的研究结论</a:t>
            </a:r>
            <a:r>
              <a:rPr lang="zh-CN" altLang="zh-CN" sz="1800" b="0" u="none">
                <a:solidFill>
                  <a:schemeClr val="tx1"/>
                </a:solidFill>
                <a:latin typeface="Arial" pitchFamily="34" charset="0"/>
              </a:rPr>
              <a:t>(</a:t>
            </a:r>
            <a:r>
              <a:rPr lang="zh-CN" sz="1800" b="0" u="none">
                <a:solidFill>
                  <a:schemeClr val="tx1"/>
                </a:solidFill>
                <a:latin typeface="Arial" pitchFamily="34" charset="0"/>
              </a:rPr>
              <a:t>可能只是假设</a:t>
            </a:r>
            <a:r>
              <a:rPr lang="zh-CN" altLang="zh-CN" sz="1800" b="0" u="none">
                <a:solidFill>
                  <a:schemeClr val="tx1"/>
                </a:solidFill>
                <a:latin typeface="Arial" pitchFamily="34" charset="0"/>
              </a:rPr>
              <a:t>)</a:t>
            </a:r>
            <a:endParaRPr lang="en-GB" sz="1800" b="0" u="none">
              <a:solidFill>
                <a:schemeClr val="tx1"/>
              </a:solidFill>
              <a:latin typeface="Arial" pitchFamily="34" charset="0"/>
            </a:endParaRPr>
          </a:p>
        </p:txBody>
      </p:sp>
      <p:sp>
        <p:nvSpPr>
          <p:cNvPr id="64527" name="Text Box 15"/>
          <p:cNvSpPr txBox="1">
            <a:spLocks noChangeArrowheads="1"/>
          </p:cNvSpPr>
          <p:nvPr/>
        </p:nvSpPr>
        <p:spPr bwMode="auto">
          <a:xfrm>
            <a:off x="2919413" y="2397125"/>
            <a:ext cx="5848350" cy="6191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lang="zh-CN" sz="1800" b="0" u="none">
                <a:solidFill>
                  <a:schemeClr val="tx1"/>
                </a:solidFill>
                <a:latin typeface="Arial" pitchFamily="34" charset="0"/>
              </a:rPr>
              <a:t>确信您获得了所需要的</a:t>
            </a:r>
            <a:r>
              <a:rPr lang="zh-CN" sz="1800" u="none">
                <a:solidFill>
                  <a:srgbClr val="669900"/>
                </a:solidFill>
                <a:latin typeface="Arial" pitchFamily="34" charset="0"/>
              </a:rPr>
              <a:t>全部数据信息</a:t>
            </a:r>
            <a:r>
              <a:rPr lang="zh-CN" sz="1800" b="0" u="none">
                <a:solidFill>
                  <a:schemeClr val="tx1"/>
                </a:solidFill>
                <a:latin typeface="Arial" pitchFamily="34" charset="0"/>
              </a:rPr>
              <a:t>，并且它们是</a:t>
            </a:r>
            <a:r>
              <a:rPr lang="zh-CN" sz="1800" u="none">
                <a:solidFill>
                  <a:srgbClr val="669900"/>
                </a:solidFill>
                <a:latin typeface="Arial" pitchFamily="34" charset="0"/>
              </a:rPr>
              <a:t>准确无误</a:t>
            </a:r>
            <a:r>
              <a:rPr lang="zh-CN" sz="1800" b="0" u="none">
                <a:solidFill>
                  <a:schemeClr val="tx1"/>
                </a:solidFill>
                <a:latin typeface="Arial" pitchFamily="34" charset="0"/>
              </a:rPr>
              <a:t>的。</a:t>
            </a:r>
            <a:endParaRPr lang="en-GB" sz="1800" u="none">
              <a:solidFill>
                <a:schemeClr val="accent1"/>
              </a:solidFill>
              <a:latin typeface="Arial" pitchFamily="34" charset="0"/>
            </a:endParaRPr>
          </a:p>
        </p:txBody>
      </p:sp>
      <p:sp>
        <p:nvSpPr>
          <p:cNvPr id="64528" name="Text Box 16"/>
          <p:cNvSpPr txBox="1">
            <a:spLocks noChangeArrowheads="1"/>
          </p:cNvSpPr>
          <p:nvPr/>
        </p:nvSpPr>
        <p:spPr bwMode="auto">
          <a:xfrm>
            <a:off x="5867400" y="4981575"/>
            <a:ext cx="2971800" cy="16303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pPr>
            <a:r>
              <a:rPr lang="zh-CN" sz="1800" b="0" u="none">
                <a:solidFill>
                  <a:schemeClr val="tx1"/>
                </a:solidFill>
                <a:latin typeface="Arial" pitchFamily="34" charset="0"/>
              </a:rPr>
              <a:t>一方面，结合高级统计技术进行一些深入的数据挖掘和分析；一方面，将数据信息与营销理论结合，形成研究结论并给出建议。</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为什么要使用统计技术？</a:t>
            </a:r>
          </a:p>
        </p:txBody>
      </p:sp>
      <p:sp>
        <p:nvSpPr>
          <p:cNvPr id="65539" name="Oval 3"/>
          <p:cNvSpPr>
            <a:spLocks noChangeArrowheads="1"/>
          </p:cNvSpPr>
          <p:nvPr/>
        </p:nvSpPr>
        <p:spPr bwMode="auto">
          <a:xfrm>
            <a:off x="609600" y="914400"/>
            <a:ext cx="4068763" cy="3090863"/>
          </a:xfrm>
          <a:prstGeom prst="ellipse">
            <a:avLst/>
          </a:prstGeom>
          <a:solidFill>
            <a:srgbClr val="CC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lstStyle/>
          <a:p>
            <a:pPr algn="ctr" eaLnBrk="0" hangingPunct="0">
              <a:spcBef>
                <a:spcPct val="20000"/>
              </a:spcBef>
            </a:pPr>
            <a:r>
              <a:rPr lang="zh-CN" sz="2000" u="none">
                <a:solidFill>
                  <a:srgbClr val="FFFFFF"/>
                </a:solidFill>
                <a:latin typeface="Verdana" pitchFamily="34" charset="0"/>
              </a:rPr>
              <a:t>总体</a:t>
            </a:r>
            <a:r>
              <a:rPr lang="zh-CN" altLang="zh-CN" sz="2000" u="none">
                <a:solidFill>
                  <a:srgbClr val="FFFFFF"/>
                </a:solidFill>
                <a:latin typeface="Verdana" pitchFamily="34" charset="0"/>
              </a:rPr>
              <a:t>(</a:t>
            </a:r>
            <a:r>
              <a:rPr lang="en-GB" sz="2000" u="none">
                <a:solidFill>
                  <a:srgbClr val="FFFFFF"/>
                </a:solidFill>
                <a:latin typeface="Verdana" pitchFamily="34" charset="0"/>
              </a:rPr>
              <a:t>Population)</a:t>
            </a:r>
          </a:p>
          <a:p>
            <a:pPr algn="ctr" eaLnBrk="0" hangingPunct="0">
              <a:spcBef>
                <a:spcPct val="20000"/>
              </a:spcBef>
            </a:pPr>
            <a:r>
              <a:rPr lang="zh-CN" sz="2000" u="none">
                <a:solidFill>
                  <a:srgbClr val="FFFFFF"/>
                </a:solidFill>
                <a:latin typeface="Verdana" pitchFamily="34" charset="0"/>
              </a:rPr>
              <a:t>我们想要调查并获得研究问题的答案的特定群体</a:t>
            </a:r>
          </a:p>
          <a:p>
            <a:pPr algn="ctr" eaLnBrk="0" hangingPunct="0">
              <a:spcBef>
                <a:spcPct val="20000"/>
              </a:spcBef>
            </a:pPr>
            <a:r>
              <a:rPr lang="en-GB" sz="2000" u="none">
                <a:solidFill>
                  <a:srgbClr val="FFFFFF"/>
                </a:solidFill>
                <a:latin typeface="Verdana" pitchFamily="34" charset="0"/>
              </a:rPr>
              <a:t>(</a:t>
            </a:r>
            <a:r>
              <a:rPr lang="zh-CN" sz="2000" u="none">
                <a:solidFill>
                  <a:srgbClr val="FFFFFF"/>
                </a:solidFill>
                <a:latin typeface="Verdana" pitchFamily="34" charset="0"/>
              </a:rPr>
              <a:t>如</a:t>
            </a:r>
            <a:r>
              <a:rPr lang="zh-CN" altLang="zh-CN" sz="2000" u="none">
                <a:solidFill>
                  <a:srgbClr val="FFFFFF"/>
                </a:solidFill>
                <a:latin typeface="Verdana" pitchFamily="34" charset="0"/>
              </a:rPr>
              <a:t>18-49</a:t>
            </a:r>
            <a:r>
              <a:rPr lang="zh-CN" sz="2000" u="none">
                <a:solidFill>
                  <a:srgbClr val="FFFFFF"/>
                </a:solidFill>
                <a:latin typeface="Verdana" pitchFamily="34" charset="0"/>
              </a:rPr>
              <a:t>岁每天吸烟至少</a:t>
            </a:r>
            <a:r>
              <a:rPr lang="zh-CN" altLang="zh-CN" sz="2000" u="none">
                <a:solidFill>
                  <a:srgbClr val="FFFFFF"/>
                </a:solidFill>
                <a:latin typeface="Verdana" pitchFamily="34" charset="0"/>
              </a:rPr>
              <a:t>10</a:t>
            </a:r>
            <a:r>
              <a:rPr lang="zh-CN" sz="2000" u="none">
                <a:solidFill>
                  <a:srgbClr val="FFFFFF"/>
                </a:solidFill>
                <a:latin typeface="Verdana" pitchFamily="34" charset="0"/>
              </a:rPr>
              <a:t>支以上的男性</a:t>
            </a:r>
            <a:r>
              <a:rPr lang="zh-CN" altLang="zh-CN" sz="2000" u="none">
                <a:solidFill>
                  <a:srgbClr val="FFFFFF"/>
                </a:solidFill>
                <a:latin typeface="Verdana" pitchFamily="34" charset="0"/>
              </a:rPr>
              <a:t>)</a:t>
            </a:r>
          </a:p>
          <a:p>
            <a:pPr algn="ctr" eaLnBrk="0" hangingPunct="0">
              <a:spcBef>
                <a:spcPct val="20000"/>
              </a:spcBef>
            </a:pPr>
            <a:endParaRPr lang="zh-CN" altLang="zh-CN" sz="2000" u="none">
              <a:solidFill>
                <a:srgbClr val="FFFFFF"/>
              </a:solidFill>
              <a:latin typeface="Verdana" pitchFamily="34" charset="0"/>
            </a:endParaRPr>
          </a:p>
          <a:p>
            <a:pPr algn="ctr" eaLnBrk="0" hangingPunct="0">
              <a:spcBef>
                <a:spcPct val="20000"/>
              </a:spcBef>
            </a:pPr>
            <a:endParaRPr lang="en-GB" sz="2000" u="none">
              <a:solidFill>
                <a:srgbClr val="FFFFFF"/>
              </a:solidFill>
              <a:latin typeface="Verdana" pitchFamily="34" charset="0"/>
            </a:endParaRPr>
          </a:p>
        </p:txBody>
      </p:sp>
      <p:sp>
        <p:nvSpPr>
          <p:cNvPr id="65540" name="Oval 4"/>
          <p:cNvSpPr>
            <a:spLocks noChangeArrowheads="1"/>
          </p:cNvSpPr>
          <p:nvPr/>
        </p:nvSpPr>
        <p:spPr bwMode="auto">
          <a:xfrm>
            <a:off x="931863" y="4437063"/>
            <a:ext cx="3313112" cy="1874837"/>
          </a:xfrm>
          <a:prstGeom prst="ellipse">
            <a:avLst/>
          </a:prstGeom>
          <a:solidFill>
            <a:srgbClr val="66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样本</a:t>
            </a:r>
            <a:r>
              <a:rPr lang="zh-CN" altLang="zh-CN" sz="2000" u="none">
                <a:solidFill>
                  <a:srgbClr val="FFFFFF"/>
                </a:solidFill>
                <a:latin typeface="Verdana" pitchFamily="34" charset="0"/>
              </a:rPr>
              <a:t>(</a:t>
            </a:r>
            <a:r>
              <a:rPr lang="en-GB" sz="2000" u="none">
                <a:solidFill>
                  <a:srgbClr val="FFFFFF"/>
                </a:solidFill>
                <a:latin typeface="Verdana" pitchFamily="34" charset="0"/>
              </a:rPr>
              <a:t>Sample)</a:t>
            </a:r>
          </a:p>
          <a:p>
            <a:pPr algn="ctr" eaLnBrk="0" hangingPunct="0">
              <a:spcBef>
                <a:spcPct val="20000"/>
              </a:spcBef>
            </a:pPr>
            <a:r>
              <a:rPr lang="zh-CN" sz="2000" u="none">
                <a:solidFill>
                  <a:srgbClr val="FFFFFF"/>
                </a:solidFill>
                <a:latin typeface="Verdana" pitchFamily="34" charset="0"/>
              </a:rPr>
              <a:t>从总体中尽可能随机抽取出的一个有代表性的子集，他们是实际的受访者</a:t>
            </a:r>
            <a:endParaRPr lang="en-GB" b="0" u="none">
              <a:solidFill>
                <a:schemeClr val="tx1"/>
              </a:solidFill>
              <a:latin typeface="Verdana" pitchFamily="34" charset="0"/>
            </a:endParaRPr>
          </a:p>
        </p:txBody>
      </p:sp>
      <p:sp>
        <p:nvSpPr>
          <p:cNvPr id="65541" name="Oval 5"/>
          <p:cNvSpPr>
            <a:spLocks noChangeArrowheads="1"/>
          </p:cNvSpPr>
          <p:nvPr/>
        </p:nvSpPr>
        <p:spPr bwMode="auto">
          <a:xfrm>
            <a:off x="1295400" y="2946400"/>
            <a:ext cx="790575" cy="649288"/>
          </a:xfrm>
          <a:prstGeom prst="ellipse">
            <a:avLst/>
          </a:prstGeom>
          <a:solidFill>
            <a:srgbClr val="66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en-GB" sz="2000" u="none">
                <a:solidFill>
                  <a:srgbClr val="FFFFFF"/>
                </a:solidFill>
                <a:latin typeface="Verdana" pitchFamily="34" charset="0"/>
              </a:rPr>
              <a:t>R</a:t>
            </a:r>
            <a:r>
              <a:rPr lang="en-GB" sz="1800" u="none" baseline="-25000">
                <a:solidFill>
                  <a:srgbClr val="FFFFFF"/>
                </a:solidFill>
                <a:latin typeface="Verdana" pitchFamily="34" charset="0"/>
              </a:rPr>
              <a:t>1</a:t>
            </a:r>
          </a:p>
        </p:txBody>
      </p:sp>
      <p:sp>
        <p:nvSpPr>
          <p:cNvPr id="65542" name="Oval 6"/>
          <p:cNvSpPr>
            <a:spLocks noChangeArrowheads="1"/>
          </p:cNvSpPr>
          <p:nvPr/>
        </p:nvSpPr>
        <p:spPr bwMode="auto">
          <a:xfrm>
            <a:off x="2193925" y="3236913"/>
            <a:ext cx="790575" cy="649287"/>
          </a:xfrm>
          <a:prstGeom prst="ellipse">
            <a:avLst/>
          </a:prstGeom>
          <a:solidFill>
            <a:srgbClr val="66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en-GB" sz="2000" u="none">
                <a:solidFill>
                  <a:srgbClr val="FFFFFF"/>
                </a:solidFill>
                <a:latin typeface="Verdana" pitchFamily="34" charset="0"/>
              </a:rPr>
              <a:t>R</a:t>
            </a:r>
            <a:r>
              <a:rPr lang="en-GB" sz="1800" u="none" baseline="-25000">
                <a:solidFill>
                  <a:srgbClr val="FFFFFF"/>
                </a:solidFill>
                <a:latin typeface="Verdana" pitchFamily="34" charset="0"/>
              </a:rPr>
              <a:t>2</a:t>
            </a:r>
          </a:p>
        </p:txBody>
      </p:sp>
      <p:sp>
        <p:nvSpPr>
          <p:cNvPr id="65543" name="Oval 7"/>
          <p:cNvSpPr>
            <a:spLocks noChangeArrowheads="1"/>
          </p:cNvSpPr>
          <p:nvPr/>
        </p:nvSpPr>
        <p:spPr bwMode="auto">
          <a:xfrm>
            <a:off x="3094038" y="3019425"/>
            <a:ext cx="790575" cy="649288"/>
          </a:xfrm>
          <a:prstGeom prst="ellipse">
            <a:avLst/>
          </a:prstGeom>
          <a:solidFill>
            <a:srgbClr val="66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en-GB" sz="2000" u="none">
                <a:solidFill>
                  <a:srgbClr val="FFFFFF"/>
                </a:solidFill>
                <a:latin typeface="Verdana" pitchFamily="34" charset="0"/>
              </a:rPr>
              <a:t>R</a:t>
            </a:r>
            <a:r>
              <a:rPr lang="en-GB" sz="1800" u="none" baseline="-25000">
                <a:solidFill>
                  <a:srgbClr val="FFFFFF"/>
                </a:solidFill>
                <a:latin typeface="Verdana" pitchFamily="34" charset="0"/>
              </a:rPr>
              <a:t>N</a:t>
            </a:r>
          </a:p>
        </p:txBody>
      </p:sp>
      <p:cxnSp>
        <p:nvCxnSpPr>
          <p:cNvPr id="65544" name="AutoShape 8"/>
          <p:cNvCxnSpPr>
            <a:cxnSpLocks noChangeShapeType="1"/>
            <a:stCxn id="65543" idx="4"/>
            <a:endCxn id="65540" idx="0"/>
          </p:cNvCxnSpPr>
          <p:nvPr/>
        </p:nvCxnSpPr>
        <p:spPr bwMode="auto">
          <a:xfrm rot="5400000">
            <a:off x="2655094" y="3602832"/>
            <a:ext cx="768350" cy="900112"/>
          </a:xfrm>
          <a:prstGeom prst="bentConnector3">
            <a:avLst>
              <a:gd name="adj1" fmla="val 50000"/>
            </a:avLst>
          </a:prstGeom>
          <a:noFill/>
          <a:ln w="25400">
            <a:solidFill>
              <a:srgbClr val="66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5" name="AutoShape 9"/>
          <p:cNvCxnSpPr>
            <a:cxnSpLocks noChangeShapeType="1"/>
            <a:stCxn id="65542" idx="4"/>
            <a:endCxn id="65540" idx="0"/>
          </p:cNvCxnSpPr>
          <p:nvPr/>
        </p:nvCxnSpPr>
        <p:spPr bwMode="auto">
          <a:xfrm rot="5400000">
            <a:off x="2313781" y="4161632"/>
            <a:ext cx="550863" cy="0"/>
          </a:xfrm>
          <a:prstGeom prst="straightConnector1">
            <a:avLst/>
          </a:prstGeom>
          <a:noFill/>
          <a:ln w="2540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6" name="AutoShape 10"/>
          <p:cNvCxnSpPr>
            <a:cxnSpLocks noChangeShapeType="1"/>
            <a:stCxn id="65541" idx="4"/>
            <a:endCxn id="65540" idx="0"/>
          </p:cNvCxnSpPr>
          <p:nvPr/>
        </p:nvCxnSpPr>
        <p:spPr bwMode="auto">
          <a:xfrm rot="16200000" flipH="1">
            <a:off x="1719263" y="3567113"/>
            <a:ext cx="841375" cy="898525"/>
          </a:xfrm>
          <a:prstGeom prst="bentConnector3">
            <a:avLst>
              <a:gd name="adj1" fmla="val 54148"/>
            </a:avLst>
          </a:prstGeom>
          <a:noFill/>
          <a:ln w="25400">
            <a:solidFill>
              <a:srgbClr val="66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47" name="Rectangle 11"/>
          <p:cNvSpPr>
            <a:spLocks noChangeArrowheads="1"/>
          </p:cNvSpPr>
          <p:nvPr/>
        </p:nvSpPr>
        <p:spPr bwMode="auto">
          <a:xfrm>
            <a:off x="4953000" y="1196975"/>
            <a:ext cx="3719513" cy="1089025"/>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研究目的</a:t>
            </a:r>
            <a:r>
              <a:rPr lang="zh-CN" altLang="zh-CN" sz="2000" u="none">
                <a:solidFill>
                  <a:srgbClr val="FFFFFF"/>
                </a:solidFill>
                <a:latin typeface="Verdana" pitchFamily="34" charset="0"/>
              </a:rPr>
              <a:t>: </a:t>
            </a:r>
            <a:r>
              <a:rPr lang="zh-CN" sz="2000" u="none">
                <a:solidFill>
                  <a:srgbClr val="FFFFFF"/>
                </a:solidFill>
                <a:latin typeface="Verdana" pitchFamily="34" charset="0"/>
              </a:rPr>
              <a:t>揭示总体在行为、态度等我们感兴趣的诸方面的属性</a:t>
            </a:r>
            <a:r>
              <a:rPr lang="zh-CN" altLang="zh-CN" sz="2000" u="none">
                <a:solidFill>
                  <a:srgbClr val="FFFFFF"/>
                </a:solidFill>
                <a:latin typeface="Verdana" pitchFamily="34" charset="0"/>
              </a:rPr>
              <a:t>/</a:t>
            </a:r>
            <a:r>
              <a:rPr lang="zh-CN" sz="2000" u="none">
                <a:solidFill>
                  <a:srgbClr val="FFFFFF"/>
                </a:solidFill>
                <a:latin typeface="Verdana" pitchFamily="34" charset="0"/>
              </a:rPr>
              <a:t>特征</a:t>
            </a:r>
            <a:endParaRPr lang="en-GB" sz="2000" u="none">
              <a:solidFill>
                <a:srgbClr val="FFFFFF"/>
              </a:solidFill>
              <a:latin typeface="Verdana" pitchFamily="34" charset="0"/>
            </a:endParaRPr>
          </a:p>
        </p:txBody>
      </p:sp>
      <p:sp>
        <p:nvSpPr>
          <p:cNvPr id="65548" name="Rectangle 12"/>
          <p:cNvSpPr>
            <a:spLocks noChangeArrowheads="1"/>
          </p:cNvSpPr>
          <p:nvPr/>
        </p:nvSpPr>
        <p:spPr bwMode="auto">
          <a:xfrm>
            <a:off x="4953000" y="2736850"/>
            <a:ext cx="3719513" cy="99695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解决方案</a:t>
            </a:r>
            <a:r>
              <a:rPr lang="zh-CN" altLang="zh-CN" sz="2000" u="none">
                <a:solidFill>
                  <a:srgbClr val="FFFFFF"/>
                </a:solidFill>
                <a:latin typeface="Verdana" pitchFamily="34" charset="0"/>
              </a:rPr>
              <a:t>: </a:t>
            </a:r>
            <a:r>
              <a:rPr lang="zh-CN" sz="2000" u="none">
                <a:solidFill>
                  <a:srgbClr val="FFFFFF"/>
                </a:solidFill>
                <a:latin typeface="Verdana" pitchFamily="34" charset="0"/>
              </a:rPr>
              <a:t>从总体抽取一个有代表性的样本</a:t>
            </a:r>
            <a:endParaRPr lang="en-GB" sz="2000" u="none">
              <a:solidFill>
                <a:srgbClr val="FFFFFF"/>
              </a:solidFill>
              <a:latin typeface="Verdana" pitchFamily="34" charset="0"/>
            </a:endParaRPr>
          </a:p>
        </p:txBody>
      </p:sp>
      <p:sp>
        <p:nvSpPr>
          <p:cNvPr id="65549" name="Rectangle 13"/>
          <p:cNvSpPr>
            <a:spLocks noChangeArrowheads="1"/>
          </p:cNvSpPr>
          <p:nvPr/>
        </p:nvSpPr>
        <p:spPr bwMode="auto">
          <a:xfrm>
            <a:off x="4953000" y="4191000"/>
            <a:ext cx="3719513" cy="6524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rgbClr val="FFFFFF"/>
                </a:solidFill>
                <a:latin typeface="Verdana" pitchFamily="34" charset="0"/>
              </a:rPr>
              <a:t>通过访问分析样本</a:t>
            </a:r>
          </a:p>
        </p:txBody>
      </p:sp>
      <p:sp>
        <p:nvSpPr>
          <p:cNvPr id="65550" name="Rectangle 14"/>
          <p:cNvSpPr>
            <a:spLocks noChangeArrowheads="1"/>
          </p:cNvSpPr>
          <p:nvPr/>
        </p:nvSpPr>
        <p:spPr bwMode="auto">
          <a:xfrm>
            <a:off x="4953000" y="5334000"/>
            <a:ext cx="3719513" cy="11112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sz="2000" u="none">
                <a:solidFill>
                  <a:schemeClr val="tx2"/>
                </a:solidFill>
                <a:latin typeface="Verdana" pitchFamily="34" charset="0"/>
              </a:rPr>
              <a:t>通过使用统计量，从样本属性</a:t>
            </a:r>
            <a:r>
              <a:rPr lang="zh-CN" altLang="zh-CN" sz="2000" u="none">
                <a:solidFill>
                  <a:schemeClr val="tx2"/>
                </a:solidFill>
                <a:latin typeface="Verdana" pitchFamily="34" charset="0"/>
              </a:rPr>
              <a:t>/</a:t>
            </a:r>
            <a:r>
              <a:rPr lang="zh-CN" sz="2000" u="none">
                <a:solidFill>
                  <a:schemeClr val="tx2"/>
                </a:solidFill>
                <a:latin typeface="Verdana" pitchFamily="34" charset="0"/>
              </a:rPr>
              <a:t>特征推断总体的属性</a:t>
            </a:r>
            <a:r>
              <a:rPr lang="zh-CN" altLang="zh-CN" sz="2000" u="none">
                <a:solidFill>
                  <a:schemeClr val="tx2"/>
                </a:solidFill>
                <a:latin typeface="Verdana" pitchFamily="34" charset="0"/>
              </a:rPr>
              <a:t>/</a:t>
            </a:r>
            <a:r>
              <a:rPr lang="zh-CN" sz="2000" u="none">
                <a:solidFill>
                  <a:schemeClr val="tx2"/>
                </a:solidFill>
                <a:latin typeface="Verdana" pitchFamily="34" charset="0"/>
              </a:rPr>
              <a:t>特征</a:t>
            </a:r>
            <a:endParaRPr lang="en-GB" sz="2000" u="none">
              <a:solidFill>
                <a:schemeClr val="tx2"/>
              </a:solidFill>
              <a:latin typeface="Verdana" pitchFamily="34" charset="0"/>
            </a:endParaRPr>
          </a:p>
        </p:txBody>
      </p:sp>
      <p:cxnSp>
        <p:nvCxnSpPr>
          <p:cNvPr id="65551" name="AutoShape 15"/>
          <p:cNvCxnSpPr>
            <a:cxnSpLocks noChangeShapeType="1"/>
            <a:stCxn id="65547" idx="2"/>
            <a:endCxn id="65548" idx="0"/>
          </p:cNvCxnSpPr>
          <p:nvPr/>
        </p:nvCxnSpPr>
        <p:spPr bwMode="auto">
          <a:xfrm rot="5400000">
            <a:off x="6588125" y="2511425"/>
            <a:ext cx="450850" cy="0"/>
          </a:xfrm>
          <a:prstGeom prst="straightConnector1">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2" name="AutoShape 16"/>
          <p:cNvCxnSpPr>
            <a:cxnSpLocks noChangeShapeType="1"/>
            <a:stCxn id="65548" idx="2"/>
            <a:endCxn id="65549" idx="0"/>
          </p:cNvCxnSpPr>
          <p:nvPr/>
        </p:nvCxnSpPr>
        <p:spPr bwMode="auto">
          <a:xfrm rot="5400000">
            <a:off x="6584950" y="3962400"/>
            <a:ext cx="457200" cy="0"/>
          </a:xfrm>
          <a:prstGeom prst="straightConnector1">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3" name="AutoShape 17"/>
          <p:cNvCxnSpPr>
            <a:cxnSpLocks noChangeShapeType="1"/>
            <a:stCxn id="65549" idx="2"/>
            <a:endCxn id="65550" idx="0"/>
          </p:cNvCxnSpPr>
          <p:nvPr/>
        </p:nvCxnSpPr>
        <p:spPr bwMode="auto">
          <a:xfrm rot="5400000">
            <a:off x="6568281" y="5088732"/>
            <a:ext cx="490537" cy="0"/>
          </a:xfrm>
          <a:prstGeom prst="straightConnector1">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我们在使用哪些类型的统计技术？</a:t>
            </a:r>
          </a:p>
        </p:txBody>
      </p:sp>
      <p:sp>
        <p:nvSpPr>
          <p:cNvPr id="66563" name="Rectangle 3"/>
          <p:cNvSpPr>
            <a:spLocks noChangeArrowheads="1"/>
          </p:cNvSpPr>
          <p:nvPr/>
        </p:nvSpPr>
        <p:spPr bwMode="auto">
          <a:xfrm>
            <a:off x="827088" y="1311275"/>
            <a:ext cx="3059112" cy="1008063"/>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sz="2000" u="none">
                <a:solidFill>
                  <a:schemeClr val="bg1"/>
                </a:solidFill>
                <a:latin typeface="Arial" pitchFamily="34" charset="0"/>
              </a:rPr>
              <a:t>描述性统计学</a:t>
            </a:r>
          </a:p>
          <a:p>
            <a:pPr algn="ctr" eaLnBrk="0" hangingPunct="0"/>
            <a:r>
              <a:rPr lang="zh-CN" sz="2000" u="none">
                <a:solidFill>
                  <a:schemeClr val="bg1"/>
                </a:solidFill>
                <a:latin typeface="Arial" pitchFamily="34" charset="0"/>
              </a:rPr>
              <a:t>(Descriptive statistics)</a:t>
            </a:r>
            <a:endParaRPr lang="en-GB" sz="2000" u="none">
              <a:solidFill>
                <a:schemeClr val="bg1"/>
              </a:solidFill>
              <a:latin typeface="Arial" pitchFamily="34" charset="0"/>
            </a:endParaRPr>
          </a:p>
        </p:txBody>
      </p:sp>
      <p:sp>
        <p:nvSpPr>
          <p:cNvPr id="66564" name="Rectangle 4"/>
          <p:cNvSpPr>
            <a:spLocks noChangeArrowheads="1"/>
          </p:cNvSpPr>
          <p:nvPr/>
        </p:nvSpPr>
        <p:spPr bwMode="auto">
          <a:xfrm>
            <a:off x="4427538" y="1077913"/>
            <a:ext cx="3816350" cy="1447800"/>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spcBef>
                <a:spcPct val="20000"/>
              </a:spcBef>
            </a:pPr>
            <a:r>
              <a:rPr lang="zh-CN" sz="1800" u="none">
                <a:solidFill>
                  <a:schemeClr val="bg1"/>
                </a:solidFill>
                <a:latin typeface="Arial" pitchFamily="34" charset="0"/>
              </a:rPr>
              <a:t>是将收集到的原始数据资料直接通过图表等形式进行概括或描述(如交叉表)，是对数据进行定量分析的不可或缺的基础</a:t>
            </a:r>
            <a:endParaRPr lang="en-GB" sz="1800" u="none">
              <a:solidFill>
                <a:schemeClr val="bg1"/>
              </a:solidFill>
              <a:latin typeface="Arial" pitchFamily="34" charset="0"/>
            </a:endParaRPr>
          </a:p>
        </p:txBody>
      </p:sp>
      <p:sp>
        <p:nvSpPr>
          <p:cNvPr id="66565" name="Rectangle 5"/>
          <p:cNvSpPr>
            <a:spLocks noChangeArrowheads="1"/>
          </p:cNvSpPr>
          <p:nvPr/>
        </p:nvSpPr>
        <p:spPr bwMode="auto">
          <a:xfrm>
            <a:off x="827088" y="3100388"/>
            <a:ext cx="3059112" cy="1008062"/>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sz="2000" u="none">
                <a:solidFill>
                  <a:schemeClr val="bg1"/>
                </a:solidFill>
                <a:latin typeface="Arial" pitchFamily="34" charset="0"/>
              </a:rPr>
              <a:t>推断性统计学</a:t>
            </a:r>
          </a:p>
          <a:p>
            <a:pPr algn="ctr" eaLnBrk="0" hangingPunct="0"/>
            <a:r>
              <a:rPr lang="en-GB" sz="2000" u="none">
                <a:solidFill>
                  <a:srgbClr val="FFFFFF"/>
                </a:solidFill>
                <a:latin typeface="Arial" pitchFamily="34" charset="0"/>
              </a:rPr>
              <a:t>(Inferential statistics)</a:t>
            </a:r>
          </a:p>
        </p:txBody>
      </p:sp>
      <p:sp>
        <p:nvSpPr>
          <p:cNvPr id="66566" name="Rectangle 6"/>
          <p:cNvSpPr>
            <a:spLocks noChangeArrowheads="1"/>
          </p:cNvSpPr>
          <p:nvPr/>
        </p:nvSpPr>
        <p:spPr bwMode="auto">
          <a:xfrm>
            <a:off x="4427538" y="2871788"/>
            <a:ext cx="3816350" cy="14478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spcBef>
                <a:spcPct val="20000"/>
              </a:spcBef>
            </a:pPr>
            <a:r>
              <a:rPr lang="zh-CN" sz="1800" u="none">
                <a:solidFill>
                  <a:schemeClr val="bg1"/>
                </a:solidFill>
                <a:latin typeface="Arial" pitchFamily="34" charset="0"/>
              </a:rPr>
              <a:t>通过来自总体的有限多个样本获得的带有不确定性的信息，来推测整个总体的信息，如参数估计(少用)、假设检验(常用)</a:t>
            </a:r>
            <a:endParaRPr lang="en-GB" sz="1800" u="none">
              <a:solidFill>
                <a:schemeClr val="bg1"/>
              </a:solidFill>
              <a:latin typeface="Arial" pitchFamily="34" charset="0"/>
            </a:endParaRPr>
          </a:p>
        </p:txBody>
      </p:sp>
      <p:cxnSp>
        <p:nvCxnSpPr>
          <p:cNvPr id="66567" name="AutoShape 7"/>
          <p:cNvCxnSpPr>
            <a:cxnSpLocks noChangeShapeType="1"/>
            <a:stCxn id="66563" idx="3"/>
            <a:endCxn id="66564" idx="1"/>
          </p:cNvCxnSpPr>
          <p:nvPr/>
        </p:nvCxnSpPr>
        <p:spPr bwMode="auto">
          <a:xfrm flipV="1">
            <a:off x="3886200" y="1801813"/>
            <a:ext cx="541338" cy="14287"/>
          </a:xfrm>
          <a:prstGeom prst="bentConnector3">
            <a:avLst>
              <a:gd name="adj1" fmla="val 49852"/>
            </a:avLst>
          </a:prstGeom>
          <a:noFill/>
          <a:ln w="63500">
            <a:solidFill>
              <a:srgbClr val="66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8" name="AutoShape 8"/>
          <p:cNvCxnSpPr>
            <a:cxnSpLocks noChangeShapeType="1"/>
            <a:stCxn id="66565" idx="3"/>
            <a:endCxn id="66566" idx="1"/>
          </p:cNvCxnSpPr>
          <p:nvPr/>
        </p:nvCxnSpPr>
        <p:spPr bwMode="auto">
          <a:xfrm flipV="1">
            <a:off x="3886200" y="3595688"/>
            <a:ext cx="541338" cy="9525"/>
          </a:xfrm>
          <a:prstGeom prst="bentConnector3">
            <a:avLst>
              <a:gd name="adj1" fmla="val 49852"/>
            </a:avLst>
          </a:prstGeom>
          <a:noFill/>
          <a:ln w="63500">
            <a:solidFill>
              <a:srgbClr val="33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9" name="Rectangle 9"/>
          <p:cNvSpPr>
            <a:spLocks noChangeArrowheads="1"/>
          </p:cNvSpPr>
          <p:nvPr/>
        </p:nvSpPr>
        <p:spPr bwMode="auto">
          <a:xfrm>
            <a:off x="827088" y="4867275"/>
            <a:ext cx="3059112" cy="1008063"/>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sz="2000" u="none">
                <a:solidFill>
                  <a:srgbClr val="FFFFFF"/>
                </a:solidFill>
                <a:latin typeface="Arial" pitchFamily="34" charset="0"/>
              </a:rPr>
              <a:t>多元统计技术</a:t>
            </a:r>
          </a:p>
          <a:p>
            <a:pPr algn="ctr" eaLnBrk="0" hangingPunct="0"/>
            <a:r>
              <a:rPr lang="zh-CN" sz="2000" u="none">
                <a:solidFill>
                  <a:schemeClr val="bg1"/>
                </a:solidFill>
                <a:latin typeface="Arial" pitchFamily="34" charset="0"/>
              </a:rPr>
              <a:t>(multivariate technique)</a:t>
            </a:r>
            <a:endParaRPr lang="en-GB" sz="2000" u="none">
              <a:solidFill>
                <a:schemeClr val="bg1"/>
              </a:solidFill>
              <a:latin typeface="Arial" pitchFamily="34" charset="0"/>
            </a:endParaRPr>
          </a:p>
        </p:txBody>
      </p:sp>
      <p:sp>
        <p:nvSpPr>
          <p:cNvPr id="66570" name="Rectangle 10"/>
          <p:cNvSpPr>
            <a:spLocks noChangeArrowheads="1"/>
          </p:cNvSpPr>
          <p:nvPr/>
        </p:nvSpPr>
        <p:spPr bwMode="auto">
          <a:xfrm>
            <a:off x="4427538" y="4648200"/>
            <a:ext cx="3816350" cy="14478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spcBef>
                <a:spcPct val="20000"/>
              </a:spcBef>
            </a:pPr>
            <a:r>
              <a:rPr lang="zh-CN" sz="1800" u="none">
                <a:solidFill>
                  <a:schemeClr val="bg1"/>
                </a:solidFill>
                <a:latin typeface="Arial" pitchFamily="34" charset="0"/>
              </a:rPr>
              <a:t>关注的是两个或以上变量之间的相互关系(相关系数、协方差、距离等)，并基于相互关系进行各种分析，如因子分析，聚类分析等</a:t>
            </a:r>
            <a:endParaRPr lang="en-GB" sz="1800" u="none">
              <a:solidFill>
                <a:schemeClr val="bg1"/>
              </a:solidFill>
              <a:latin typeface="Arial" pitchFamily="34" charset="0"/>
            </a:endParaRPr>
          </a:p>
        </p:txBody>
      </p:sp>
      <p:cxnSp>
        <p:nvCxnSpPr>
          <p:cNvPr id="66571" name="AutoShape 11"/>
          <p:cNvCxnSpPr>
            <a:cxnSpLocks noChangeShapeType="1"/>
            <a:stCxn id="66569" idx="3"/>
            <a:endCxn id="66570" idx="1"/>
          </p:cNvCxnSpPr>
          <p:nvPr/>
        </p:nvCxnSpPr>
        <p:spPr bwMode="auto">
          <a:xfrm>
            <a:off x="3886200" y="5372100"/>
            <a:ext cx="541338" cy="0"/>
          </a:xfrm>
          <a:prstGeom prst="straightConnector1">
            <a:avLst/>
          </a:prstGeom>
          <a:noFill/>
          <a:ln w="635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目录</a:t>
            </a:r>
          </a:p>
        </p:txBody>
      </p:sp>
      <p:sp>
        <p:nvSpPr>
          <p:cNvPr id="10243" name="Text Box 3"/>
          <p:cNvSpPr txBox="1">
            <a:spLocks noChangeArrowheads="1"/>
          </p:cNvSpPr>
          <p:nvPr/>
        </p:nvSpPr>
        <p:spPr bwMode="auto">
          <a:xfrm>
            <a:off x="1041400" y="1125538"/>
            <a:ext cx="6699250" cy="4740275"/>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buSzPct val="80000"/>
              <a:buFont typeface="Wingdings" pitchFamily="2" charset="2"/>
              <a:buChar char="Ø"/>
            </a:pPr>
            <a:r>
              <a:rPr lang="zh-CN" sz="2000" u="none"/>
              <a:t> </a:t>
            </a:r>
            <a:r>
              <a:rPr lang="zh-CN" sz="2000" u="none">
                <a:solidFill>
                  <a:srgbClr val="CC3300"/>
                </a:solidFill>
              </a:rPr>
              <a:t>What </a:t>
            </a:r>
            <a:r>
              <a:rPr lang="zh-CN" sz="2000" u="none"/>
              <a:t>：Marketing Research 是什么？</a:t>
            </a:r>
          </a:p>
          <a:p>
            <a:pPr lvl="3">
              <a:lnSpc>
                <a:spcPct val="80000"/>
              </a:lnSpc>
              <a:spcBef>
                <a:spcPct val="50000"/>
              </a:spcBef>
              <a:buSzPct val="100000"/>
              <a:buFont typeface="Wingdings" pitchFamily="2" charset="2"/>
              <a:buChar char="F"/>
            </a:pPr>
            <a:r>
              <a:rPr lang="zh-CN" b="0" u="none">
                <a:sym typeface="Arial" pitchFamily="34" charset="0"/>
              </a:rPr>
              <a:t>  Marketing Research 定义</a:t>
            </a:r>
          </a:p>
          <a:p>
            <a:pPr lvl="3">
              <a:lnSpc>
                <a:spcPct val="80000"/>
              </a:lnSpc>
              <a:spcBef>
                <a:spcPct val="50000"/>
              </a:spcBef>
              <a:buSzPct val="100000"/>
              <a:buFont typeface="Wingdings" pitchFamily="2" charset="2"/>
              <a:buChar char="F"/>
            </a:pPr>
            <a:r>
              <a:rPr lang="zh-CN" b="0" u="none">
                <a:sym typeface="Arial" pitchFamily="34" charset="0"/>
              </a:rPr>
              <a:t>  Marketing Research 与营销的关系</a:t>
            </a:r>
          </a:p>
          <a:p>
            <a:pPr lvl="3">
              <a:lnSpc>
                <a:spcPct val="80000"/>
              </a:lnSpc>
              <a:spcBef>
                <a:spcPct val="50000"/>
              </a:spcBef>
              <a:buSzPct val="100000"/>
              <a:buFont typeface="Wingdings" pitchFamily="2" charset="2"/>
              <a:buChar char="F"/>
            </a:pPr>
            <a:r>
              <a:rPr lang="zh-CN" b="0" u="none">
                <a:sym typeface="Arial" pitchFamily="34" charset="0"/>
              </a:rPr>
              <a:t>  Marketing Research 本质</a:t>
            </a:r>
          </a:p>
          <a:p>
            <a:pPr lvl="3">
              <a:spcBef>
                <a:spcPct val="50000"/>
              </a:spcBef>
              <a:buSzPct val="100000"/>
              <a:buFont typeface="Wingdings" pitchFamily="2" charset="2"/>
              <a:buChar char="F"/>
            </a:pPr>
            <a:r>
              <a:rPr lang="zh-CN" b="0" u="none">
                <a:sym typeface="Arial" pitchFamily="34" charset="0"/>
              </a:rPr>
              <a:t>  Marketing Research 的角度看CE的几种方法</a:t>
            </a:r>
          </a:p>
          <a:p>
            <a:pPr>
              <a:spcBef>
                <a:spcPct val="50000"/>
              </a:spcBef>
              <a:buClr>
                <a:schemeClr val="tx1"/>
              </a:buClr>
              <a:buSzPct val="80000"/>
              <a:buFont typeface="Wingdings" pitchFamily="2" charset="2"/>
              <a:buChar char="Ø"/>
            </a:pPr>
            <a:r>
              <a:rPr lang="zh-CN" sz="2000" u="none">
                <a:solidFill>
                  <a:srgbClr val="CC3300"/>
                </a:solidFill>
                <a:sym typeface="Arial" pitchFamily="34" charset="0"/>
              </a:rPr>
              <a:t> Why  </a:t>
            </a:r>
            <a:r>
              <a:rPr lang="zh-CN" sz="2000" u="none"/>
              <a:t>：为什么进行Marketing Research  ？</a:t>
            </a:r>
          </a:p>
          <a:p>
            <a:pPr>
              <a:spcBef>
                <a:spcPct val="50000"/>
              </a:spcBef>
              <a:buSzPct val="80000"/>
              <a:buFont typeface="Wingdings" pitchFamily="2" charset="2"/>
              <a:buChar char="Ø"/>
            </a:pPr>
            <a:r>
              <a:rPr lang="zh-CN" sz="2000" u="none"/>
              <a:t> </a:t>
            </a:r>
            <a:r>
              <a:rPr lang="zh-CN" sz="2000" u="none">
                <a:solidFill>
                  <a:srgbClr val="CC3300"/>
                </a:solidFill>
                <a:sym typeface="Arial" pitchFamily="34" charset="0"/>
              </a:rPr>
              <a:t>How  </a:t>
            </a:r>
            <a:r>
              <a:rPr lang="zh-CN" sz="2000" u="none"/>
              <a:t> :  如何进行Marketing Research  ？</a:t>
            </a:r>
            <a:r>
              <a:rPr lang="zh-CN" sz="2000" u="none">
                <a:solidFill>
                  <a:srgbClr val="CC3300"/>
                </a:solidFill>
                <a:sym typeface="Wingdings" pitchFamily="2" charset="2"/>
              </a:rPr>
              <a:t></a:t>
            </a:r>
          </a:p>
          <a:p>
            <a:pPr lvl="3">
              <a:spcBef>
                <a:spcPct val="50000"/>
              </a:spcBef>
              <a:buSzPct val="100000"/>
              <a:buFont typeface="Wingdings" pitchFamily="2" charset="2"/>
              <a:buChar char="F"/>
            </a:pPr>
            <a:r>
              <a:rPr lang="zh-CN" b="0" u="none"/>
              <a:t>  Marketing Reseach 的分类 </a:t>
            </a:r>
          </a:p>
          <a:p>
            <a:pPr lvl="3">
              <a:lnSpc>
                <a:spcPct val="75000"/>
              </a:lnSpc>
              <a:spcBef>
                <a:spcPct val="50000"/>
              </a:spcBef>
              <a:buSzPct val="100000"/>
              <a:buFont typeface="Wingdings" pitchFamily="2" charset="2"/>
              <a:buChar char="F"/>
            </a:pPr>
            <a:r>
              <a:rPr lang="zh-CN" b="0" u="none"/>
              <a:t>  Marketing Research 几个重要操作原则简介</a:t>
            </a:r>
          </a:p>
          <a:p>
            <a:pPr lvl="4">
              <a:lnSpc>
                <a:spcPct val="75000"/>
              </a:lnSpc>
              <a:spcBef>
                <a:spcPct val="50000"/>
              </a:spcBef>
              <a:buSzPct val="100000"/>
              <a:buFont typeface="Wingdings" pitchFamily="2" charset="2"/>
              <a:buChar char="ü"/>
            </a:pPr>
            <a:r>
              <a:rPr lang="zh-CN" b="0" u="none"/>
              <a:t> 抽样原则</a:t>
            </a:r>
          </a:p>
          <a:p>
            <a:pPr lvl="4">
              <a:lnSpc>
                <a:spcPct val="75000"/>
              </a:lnSpc>
              <a:spcBef>
                <a:spcPct val="50000"/>
              </a:spcBef>
              <a:buSzPct val="100000"/>
              <a:buFont typeface="Wingdings" pitchFamily="2" charset="2"/>
              <a:buChar char="ü"/>
            </a:pPr>
            <a:r>
              <a:rPr lang="zh-CN" b="0" u="none"/>
              <a:t> 定性大纲设计基本原则</a:t>
            </a:r>
          </a:p>
          <a:p>
            <a:pPr lvl="4">
              <a:lnSpc>
                <a:spcPct val="75000"/>
              </a:lnSpc>
              <a:spcBef>
                <a:spcPct val="50000"/>
              </a:spcBef>
              <a:buSzPct val="100000"/>
              <a:buFont typeface="Wingdings" pitchFamily="2" charset="2"/>
              <a:buChar char="ü"/>
            </a:pPr>
            <a:r>
              <a:rPr lang="zh-CN" b="0" u="none"/>
              <a:t> 定量问卷设计基本原则 </a:t>
            </a:r>
          </a:p>
          <a:p>
            <a:pPr lvl="4">
              <a:lnSpc>
                <a:spcPct val="75000"/>
              </a:lnSpc>
              <a:spcBef>
                <a:spcPct val="50000"/>
              </a:spcBef>
              <a:buSzPct val="100000"/>
              <a:buFont typeface="Wingdings" pitchFamily="2" charset="2"/>
              <a:buChar char="ü"/>
            </a:pPr>
            <a:r>
              <a:rPr lang="zh-CN" u="none"/>
              <a:t> 数据分析：多元统计&amp; 数据挖掘基本方法</a:t>
            </a:r>
          </a:p>
          <a:p>
            <a:pPr lvl="3">
              <a:lnSpc>
                <a:spcPct val="75000"/>
              </a:lnSpc>
              <a:spcBef>
                <a:spcPct val="50000"/>
              </a:spcBef>
              <a:buSzPct val="100000"/>
              <a:buFont typeface="Wingdings" pitchFamily="2" charset="2"/>
              <a:buChar char="F"/>
            </a:pPr>
            <a:r>
              <a:rPr lang="zh-CN" b="0" u="none"/>
              <a:t>  Consumer  Insight  基本理论框架</a:t>
            </a:r>
          </a:p>
        </p:txBody>
      </p:sp>
    </p:spTree>
  </p:cSld>
  <p:clrMapOvr>
    <a:masterClrMapping/>
  </p:clrMapOvr>
  <p:transition>
    <p:cover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t>目录</a:t>
            </a:r>
          </a:p>
        </p:txBody>
      </p:sp>
      <p:sp>
        <p:nvSpPr>
          <p:cNvPr id="67587" name="Text Box 3"/>
          <p:cNvSpPr txBox="1">
            <a:spLocks noChangeArrowheads="1"/>
          </p:cNvSpPr>
          <p:nvPr/>
        </p:nvSpPr>
        <p:spPr bwMode="auto">
          <a:xfrm>
            <a:off x="2322513" y="1089025"/>
            <a:ext cx="5445125" cy="50927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市场研究使用统计技术的必要性</a:t>
            </a:r>
          </a:p>
          <a:p>
            <a:pPr>
              <a:lnSpc>
                <a:spcPct val="80000"/>
              </a:lnSpc>
              <a:spcBef>
                <a:spcPct val="50000"/>
              </a:spcBef>
              <a:buSzPct val="80000"/>
              <a:buFont typeface="Wingdings" pitchFamily="2" charset="2"/>
              <a:buChar char="Ø"/>
            </a:pPr>
            <a:r>
              <a:rPr lang="zh-CN" sz="1800">
                <a:latin typeface="宋体" pitchFamily="2" charset="-122"/>
              </a:rPr>
              <a:t> 统计技术的基础</a:t>
            </a:r>
          </a:p>
          <a:p>
            <a:pPr lvl="1">
              <a:lnSpc>
                <a:spcPct val="80000"/>
              </a:lnSpc>
              <a:spcBef>
                <a:spcPct val="50000"/>
              </a:spcBef>
              <a:buSzPct val="100000"/>
              <a:buFont typeface="Wingdings" pitchFamily="2" charset="2"/>
              <a:buChar char="F"/>
            </a:pPr>
            <a:r>
              <a:rPr lang="zh-CN" sz="1800" b="0" u="none">
                <a:latin typeface="宋体" pitchFamily="2" charset="-122"/>
                <a:sym typeface="Arial" pitchFamily="34" charset="0"/>
              </a:rPr>
              <a:t> </a:t>
            </a:r>
            <a:r>
              <a:rPr lang="zh-CN" sz="1800" b="0" u="none">
                <a:latin typeface="宋体" pitchFamily="2" charset="-122"/>
              </a:rPr>
              <a:t>测量尺度(变量)类型</a:t>
            </a:r>
          </a:p>
          <a:p>
            <a:pPr lvl="1">
              <a:lnSpc>
                <a:spcPct val="80000"/>
              </a:lnSpc>
              <a:spcBef>
                <a:spcPct val="50000"/>
              </a:spcBef>
              <a:buSzPct val="100000"/>
              <a:buFont typeface="Wingdings" pitchFamily="2" charset="2"/>
              <a:buChar char="F"/>
            </a:pPr>
            <a:r>
              <a:rPr lang="zh-CN" sz="1800" b="0" u="none">
                <a:latin typeface="宋体" pitchFamily="2" charset="-122"/>
              </a:rPr>
              <a:t> 数据加权</a:t>
            </a:r>
            <a:endParaRPr lang="zh-CN" sz="1800" b="0" u="none">
              <a:latin typeface="宋体" pitchFamily="2" charset="-122"/>
              <a:sym typeface="Arial" pitchFamily="34" charset="0"/>
            </a:endParaRP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sym typeface="Arial" pitchFamily="34" charset="0"/>
              </a:rPr>
              <a:t> </a:t>
            </a:r>
            <a:r>
              <a:rPr lang="zh-CN" sz="1800">
                <a:solidFill>
                  <a:schemeClr val="folHlink"/>
                </a:solidFill>
                <a:latin typeface="宋体" pitchFamily="2" charset="-122"/>
              </a:rPr>
              <a:t>数据的描述性统计</a:t>
            </a:r>
            <a:r>
              <a:rPr lang="zh-CN" sz="1800" u="none">
                <a:solidFill>
                  <a:schemeClr val="folHlink"/>
                </a:solidFill>
                <a:latin typeface="宋体" pitchFamily="2" charset="-122"/>
              </a:rPr>
              <a:t>：频数分布和基本统计量</a:t>
            </a: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数据的推断性统计</a:t>
            </a:r>
            <a:r>
              <a:rPr lang="zh-CN" sz="1800" u="none">
                <a:solidFill>
                  <a:schemeClr val="folHlink"/>
                </a:solidFill>
                <a:latin typeface="宋体" pitchFamily="2" charset="-122"/>
              </a:rPr>
              <a:t>：假设检验</a:t>
            </a:r>
          </a:p>
          <a:p>
            <a:pPr>
              <a:lnSpc>
                <a:spcPct val="80000"/>
              </a:lnSpc>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多元统计技术</a:t>
            </a:r>
            <a:endParaRPr lang="zh-CN" sz="1800">
              <a:solidFill>
                <a:schemeClr val="folHlink"/>
              </a:solidFill>
              <a:latin typeface="宋体" pitchFamily="2" charset="-122"/>
              <a:sym typeface="Wingdings" pitchFamily="2" charset="2"/>
            </a:endParaRP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相关分析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回归分析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因子分析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主成分分析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聚类分析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对应分析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联合分析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685800" y="990600"/>
            <a:ext cx="7772400" cy="1447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市场调研面对消费者，但所测量的并不是消费者本身，而是测量他们的感受、态度、偏好和其他相关的特性。		</a:t>
            </a:r>
          </a:p>
          <a:p>
            <a:pPr>
              <a:buFont typeface="Wingdings" pitchFamily="2" charset="2"/>
              <a:buChar char="§"/>
            </a:pPr>
            <a:r>
              <a:rPr lang="zh-CN" altLang="en-US"/>
              <a:t>测量尺度</a:t>
            </a:r>
            <a:r>
              <a:rPr lang="en-US" altLang="zh-CN"/>
              <a:t>(</a:t>
            </a:r>
            <a:r>
              <a:rPr lang="zh-CN" altLang="en-US"/>
              <a:t>变量</a:t>
            </a:r>
            <a:r>
              <a:rPr lang="en-US" altLang="zh-CN"/>
              <a:t>)</a:t>
            </a:r>
            <a:r>
              <a:rPr lang="zh-CN" altLang="en-US" b="0"/>
              <a:t>：在调查中，不同被访者给出有差异答案</a:t>
            </a:r>
            <a:r>
              <a:rPr lang="en-US" altLang="zh-CN" b="0"/>
              <a:t>/</a:t>
            </a:r>
            <a:r>
              <a:rPr lang="zh-CN" altLang="en-US" b="0"/>
              <a:t>选项的各个题目</a:t>
            </a:r>
            <a:r>
              <a:rPr lang="en-US" altLang="zh-CN" b="0"/>
              <a:t>/</a:t>
            </a:r>
            <a:r>
              <a:rPr lang="zh-CN" altLang="en-US" b="0"/>
              <a:t>条目；</a:t>
            </a:r>
          </a:p>
        </p:txBody>
      </p:sp>
      <p:sp>
        <p:nvSpPr>
          <p:cNvPr id="68611" name="Rectangle 3"/>
          <p:cNvSpPr>
            <a:spLocks noGrp="1" noChangeArrowheads="1"/>
          </p:cNvSpPr>
          <p:nvPr>
            <p:ph type="title"/>
          </p:nvPr>
        </p:nvSpPr>
        <p:spPr/>
        <p:txBody>
          <a:bodyPr/>
          <a:lstStyle/>
          <a:p>
            <a:r>
              <a:rPr lang="zh-CN" altLang="en-US"/>
              <a:t>测量尺度</a:t>
            </a:r>
            <a:r>
              <a:rPr lang="en-US" altLang="zh-CN"/>
              <a:t>(Measure scale)</a:t>
            </a:r>
          </a:p>
        </p:txBody>
      </p:sp>
      <p:grpSp>
        <p:nvGrpSpPr>
          <p:cNvPr id="68612" name="Group 4"/>
          <p:cNvGrpSpPr>
            <a:grpSpLocks/>
          </p:cNvGrpSpPr>
          <p:nvPr/>
        </p:nvGrpSpPr>
        <p:grpSpPr bwMode="auto">
          <a:xfrm>
            <a:off x="609600" y="2438400"/>
            <a:ext cx="8305800" cy="3581400"/>
            <a:chOff x="0" y="0"/>
            <a:chExt cx="5232" cy="2256"/>
          </a:xfrm>
        </p:grpSpPr>
        <p:sp>
          <p:nvSpPr>
            <p:cNvPr id="68613" name="Rectangle 5"/>
            <p:cNvSpPr>
              <a:spLocks noChangeArrowheads="1"/>
            </p:cNvSpPr>
            <p:nvPr/>
          </p:nvSpPr>
          <p:spPr bwMode="auto">
            <a:xfrm>
              <a:off x="1540" y="0"/>
              <a:ext cx="2108"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r>
                <a:rPr lang="zh-CN" sz="2000" u="none">
                  <a:solidFill>
                    <a:srgbClr val="FFFFFF"/>
                  </a:solidFill>
                  <a:latin typeface="Arial" pitchFamily="34" charset="0"/>
                </a:rPr>
                <a:t>测量尺度</a:t>
              </a:r>
            </a:p>
            <a:p>
              <a:pPr marL="193675" indent="-193675" algn="ctr" eaLnBrk="0" hangingPunct="0"/>
              <a:r>
                <a:rPr lang="zh-CN" altLang="zh-CN" sz="2000" u="none">
                  <a:solidFill>
                    <a:srgbClr val="FFFFFF"/>
                  </a:solidFill>
                  <a:latin typeface="Arial" pitchFamily="34" charset="0"/>
                </a:rPr>
                <a:t>(</a:t>
              </a:r>
              <a:r>
                <a:rPr lang="zh-CN" sz="2000" u="none">
                  <a:solidFill>
                    <a:schemeClr val="bg1"/>
                  </a:solidFill>
                  <a:latin typeface="Arial" pitchFamily="34" charset="0"/>
                  <a:ea typeface="黑体" pitchFamily="49" charset="-122"/>
                </a:rPr>
                <a:t>Statistical Technique</a:t>
              </a:r>
              <a:r>
                <a:rPr lang="en-GB" sz="2000" u="none">
                  <a:solidFill>
                    <a:srgbClr val="FFFFFF"/>
                  </a:solidFill>
                  <a:latin typeface="Arial" pitchFamily="34" charset="0"/>
                </a:rPr>
                <a:t>)</a:t>
              </a:r>
              <a:endParaRPr lang="zh-CN" altLang="zh-CN" sz="2000" u="none">
                <a:solidFill>
                  <a:srgbClr val="FFFFFF"/>
                </a:solidFill>
                <a:latin typeface="Arial" pitchFamily="34" charset="0"/>
              </a:endParaRPr>
            </a:p>
          </p:txBody>
        </p:sp>
        <p:sp>
          <p:nvSpPr>
            <p:cNvPr id="68614" name="Line 6"/>
            <p:cNvSpPr>
              <a:spLocks noChangeShapeType="1"/>
            </p:cNvSpPr>
            <p:nvPr/>
          </p:nvSpPr>
          <p:spPr bwMode="auto">
            <a:xfrm>
              <a:off x="2592" y="480"/>
              <a:ext cx="0" cy="19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5" name="Line 7"/>
            <p:cNvSpPr>
              <a:spLocks noChangeShapeType="1"/>
            </p:cNvSpPr>
            <p:nvPr/>
          </p:nvSpPr>
          <p:spPr bwMode="auto">
            <a:xfrm>
              <a:off x="1268" y="672"/>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6" name="Line 8"/>
            <p:cNvSpPr>
              <a:spLocks noChangeShapeType="1"/>
            </p:cNvSpPr>
            <p:nvPr/>
          </p:nvSpPr>
          <p:spPr bwMode="auto">
            <a:xfrm rot="16200000">
              <a:off x="2605" y="-675"/>
              <a:ext cx="0" cy="269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Rectangle 9"/>
            <p:cNvSpPr>
              <a:spLocks noChangeArrowheads="1"/>
            </p:cNvSpPr>
            <p:nvPr/>
          </p:nvSpPr>
          <p:spPr bwMode="auto">
            <a:xfrm>
              <a:off x="356" y="892"/>
              <a:ext cx="1824"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r>
                <a:rPr lang="zh-CN" sz="2000" u="none">
                  <a:solidFill>
                    <a:srgbClr val="FFFFFF"/>
                  </a:solidFill>
                  <a:latin typeface="Arial" pitchFamily="34" charset="0"/>
                </a:rPr>
                <a:t>定性变量</a:t>
              </a:r>
            </a:p>
            <a:p>
              <a:pPr marL="193675" indent="-193675" algn="ctr" eaLnBrk="0" hangingPunct="0"/>
              <a:r>
                <a:rPr lang="zh-CN" altLang="zh-CN" sz="2000" u="none">
                  <a:solidFill>
                    <a:srgbClr val="FFFFFF"/>
                  </a:solidFill>
                  <a:latin typeface="Arial" pitchFamily="34" charset="0"/>
                </a:rPr>
                <a:t>(</a:t>
              </a:r>
              <a:r>
                <a:rPr lang="en-GB" sz="2000" u="none">
                  <a:solidFill>
                    <a:srgbClr val="FFFFFF"/>
                  </a:solidFill>
                  <a:latin typeface="Arial" pitchFamily="34" charset="0"/>
                </a:rPr>
                <a:t>Qualitative Variable)</a:t>
              </a:r>
              <a:endParaRPr lang="zh-CN" altLang="zh-CN" sz="2000" u="none">
                <a:solidFill>
                  <a:srgbClr val="FFFFFF"/>
                </a:solidFill>
                <a:latin typeface="Arial" pitchFamily="34" charset="0"/>
              </a:endParaRPr>
            </a:p>
          </p:txBody>
        </p:sp>
        <p:sp>
          <p:nvSpPr>
            <p:cNvPr id="68618" name="Rectangle 10"/>
            <p:cNvSpPr>
              <a:spLocks noChangeArrowheads="1"/>
            </p:cNvSpPr>
            <p:nvPr/>
          </p:nvSpPr>
          <p:spPr bwMode="auto">
            <a:xfrm>
              <a:off x="3044" y="892"/>
              <a:ext cx="1824"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r>
                <a:rPr lang="zh-CN" sz="2000" u="none">
                  <a:solidFill>
                    <a:srgbClr val="FFFFFF"/>
                  </a:solidFill>
                  <a:latin typeface="Arial" pitchFamily="34" charset="0"/>
                </a:rPr>
                <a:t>定量变量</a:t>
              </a:r>
            </a:p>
            <a:p>
              <a:pPr marL="193675" indent="-193675" algn="ctr" eaLnBrk="0" hangingPunct="0"/>
              <a:r>
                <a:rPr lang="zh-CN" altLang="zh-CN" sz="2000" u="none">
                  <a:solidFill>
                    <a:srgbClr val="FFFFFF"/>
                  </a:solidFill>
                  <a:latin typeface="Arial" pitchFamily="34" charset="0"/>
                </a:rPr>
                <a:t>(</a:t>
              </a:r>
              <a:r>
                <a:rPr lang="en-GB" sz="2000" u="none">
                  <a:solidFill>
                    <a:srgbClr val="FFFFFF"/>
                  </a:solidFill>
                  <a:latin typeface="Arial" pitchFamily="34" charset="0"/>
                </a:rPr>
                <a:t>Quantitative Variable)</a:t>
              </a:r>
              <a:endParaRPr lang="zh-CN" altLang="zh-CN" sz="2000" u="none">
                <a:solidFill>
                  <a:srgbClr val="FFFFFF"/>
                </a:solidFill>
                <a:latin typeface="Arial" pitchFamily="34" charset="0"/>
              </a:endParaRPr>
            </a:p>
          </p:txBody>
        </p:sp>
        <p:sp>
          <p:nvSpPr>
            <p:cNvPr id="68619" name="Line 11"/>
            <p:cNvSpPr>
              <a:spLocks noChangeShapeType="1"/>
            </p:cNvSpPr>
            <p:nvPr/>
          </p:nvSpPr>
          <p:spPr bwMode="auto">
            <a:xfrm>
              <a:off x="3954" y="672"/>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0" name="Line 12"/>
            <p:cNvSpPr>
              <a:spLocks noChangeShapeType="1"/>
            </p:cNvSpPr>
            <p:nvPr/>
          </p:nvSpPr>
          <p:spPr bwMode="auto">
            <a:xfrm>
              <a:off x="1268" y="1364"/>
              <a:ext cx="0" cy="19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1" name="Line 13"/>
            <p:cNvSpPr>
              <a:spLocks noChangeShapeType="1"/>
            </p:cNvSpPr>
            <p:nvPr/>
          </p:nvSpPr>
          <p:spPr bwMode="auto">
            <a:xfrm>
              <a:off x="624" y="1556"/>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2" name="Line 14"/>
            <p:cNvSpPr>
              <a:spLocks noChangeShapeType="1"/>
            </p:cNvSpPr>
            <p:nvPr/>
          </p:nvSpPr>
          <p:spPr bwMode="auto">
            <a:xfrm rot="16200000">
              <a:off x="1277" y="903"/>
              <a:ext cx="0" cy="1306"/>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3" name="Line 15"/>
            <p:cNvSpPr>
              <a:spLocks noChangeShapeType="1"/>
            </p:cNvSpPr>
            <p:nvPr/>
          </p:nvSpPr>
          <p:spPr bwMode="auto">
            <a:xfrm>
              <a:off x="1928" y="1556"/>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4" name="Rectangle 16"/>
            <p:cNvSpPr>
              <a:spLocks noChangeArrowheads="1"/>
            </p:cNvSpPr>
            <p:nvPr/>
          </p:nvSpPr>
          <p:spPr bwMode="auto">
            <a:xfrm>
              <a:off x="0" y="1776"/>
              <a:ext cx="1248" cy="48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marL="193675" indent="-193675" algn="ctr" eaLnBrk="0" hangingPunct="0"/>
              <a:r>
                <a:rPr lang="zh-CN" sz="2000" u="none">
                  <a:solidFill>
                    <a:schemeClr val="bg1"/>
                  </a:solidFill>
                  <a:latin typeface="Arial" pitchFamily="34" charset="0"/>
                </a:rPr>
                <a:t>名义尺度</a:t>
              </a:r>
            </a:p>
            <a:p>
              <a:pPr marL="193675" indent="-193675" algn="ctr" eaLnBrk="0" hangingPunct="0"/>
              <a:r>
                <a:rPr lang="zh-CN" sz="2000" u="none">
                  <a:solidFill>
                    <a:schemeClr val="bg1"/>
                  </a:solidFill>
                  <a:latin typeface="Arial" pitchFamily="34" charset="0"/>
                </a:rPr>
                <a:t>(nominal scale)</a:t>
              </a:r>
              <a:endParaRPr lang="zh-CN" altLang="zh-CN" sz="2000" u="none">
                <a:solidFill>
                  <a:schemeClr val="bg1"/>
                </a:solidFill>
                <a:latin typeface="Arial" pitchFamily="34" charset="0"/>
              </a:endParaRPr>
            </a:p>
          </p:txBody>
        </p:sp>
        <p:sp>
          <p:nvSpPr>
            <p:cNvPr id="68625" name="Rectangle 17"/>
            <p:cNvSpPr>
              <a:spLocks noChangeArrowheads="1"/>
            </p:cNvSpPr>
            <p:nvPr/>
          </p:nvSpPr>
          <p:spPr bwMode="auto">
            <a:xfrm>
              <a:off x="1296" y="1776"/>
              <a:ext cx="1248" cy="48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algn="ctr" eaLnBrk="0" hangingPunct="0"/>
              <a:r>
                <a:rPr lang="zh-CN" sz="2000" u="none">
                  <a:solidFill>
                    <a:schemeClr val="bg1"/>
                  </a:solidFill>
                  <a:latin typeface="Arial" pitchFamily="34" charset="0"/>
                </a:rPr>
                <a:t>有序尺度(ordinal scale)</a:t>
              </a:r>
              <a:endParaRPr lang="zh-CN" altLang="zh-CN" sz="2000" u="none">
                <a:solidFill>
                  <a:schemeClr val="bg1"/>
                </a:solidFill>
                <a:latin typeface="Arial" pitchFamily="34" charset="0"/>
              </a:endParaRPr>
            </a:p>
          </p:txBody>
        </p:sp>
        <p:sp>
          <p:nvSpPr>
            <p:cNvPr id="68626" name="Rectangle 18"/>
            <p:cNvSpPr>
              <a:spLocks noChangeArrowheads="1"/>
            </p:cNvSpPr>
            <p:nvPr/>
          </p:nvSpPr>
          <p:spPr bwMode="auto">
            <a:xfrm>
              <a:off x="2688" y="1776"/>
              <a:ext cx="1248" cy="48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algn="ctr" eaLnBrk="0" hangingPunct="0"/>
              <a:r>
                <a:rPr lang="zh-CN" sz="2000" u="none">
                  <a:solidFill>
                    <a:schemeClr val="bg1"/>
                  </a:solidFill>
                  <a:latin typeface="Arial" pitchFamily="34" charset="0"/>
                </a:rPr>
                <a:t>定距尺度(interval scale)</a:t>
              </a:r>
              <a:endParaRPr lang="zh-CN" altLang="zh-CN" sz="2000" u="none">
                <a:solidFill>
                  <a:schemeClr val="bg1"/>
                </a:solidFill>
                <a:latin typeface="Arial" pitchFamily="34" charset="0"/>
              </a:endParaRPr>
            </a:p>
          </p:txBody>
        </p:sp>
        <p:sp>
          <p:nvSpPr>
            <p:cNvPr id="68627" name="Rectangle 19"/>
            <p:cNvSpPr>
              <a:spLocks noChangeArrowheads="1"/>
            </p:cNvSpPr>
            <p:nvPr/>
          </p:nvSpPr>
          <p:spPr bwMode="auto">
            <a:xfrm>
              <a:off x="3984" y="1776"/>
              <a:ext cx="1248" cy="48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algn="ctr" eaLnBrk="0" hangingPunct="0"/>
              <a:r>
                <a:rPr lang="zh-CN" sz="2000" u="none">
                  <a:solidFill>
                    <a:schemeClr val="bg1"/>
                  </a:solidFill>
                  <a:latin typeface="Arial" pitchFamily="34" charset="0"/>
                </a:rPr>
                <a:t>比率尺度</a:t>
              </a:r>
            </a:p>
            <a:p>
              <a:pPr algn="ctr" eaLnBrk="0" hangingPunct="0"/>
              <a:r>
                <a:rPr lang="zh-CN" sz="2000" u="none">
                  <a:solidFill>
                    <a:schemeClr val="bg1"/>
                  </a:solidFill>
                  <a:latin typeface="Arial" pitchFamily="34" charset="0"/>
                </a:rPr>
                <a:t>(Ratio scale)</a:t>
              </a:r>
              <a:endParaRPr lang="zh-CN" altLang="zh-CN" sz="2000" u="none">
                <a:solidFill>
                  <a:schemeClr val="bg1"/>
                </a:solidFill>
                <a:latin typeface="Arial" pitchFamily="34" charset="0"/>
              </a:endParaRPr>
            </a:p>
          </p:txBody>
        </p:sp>
        <p:sp>
          <p:nvSpPr>
            <p:cNvPr id="68628" name="Line 20"/>
            <p:cNvSpPr>
              <a:spLocks noChangeShapeType="1"/>
            </p:cNvSpPr>
            <p:nvPr/>
          </p:nvSpPr>
          <p:spPr bwMode="auto">
            <a:xfrm>
              <a:off x="3956" y="1364"/>
              <a:ext cx="0" cy="19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9" name="Line 21"/>
            <p:cNvSpPr>
              <a:spLocks noChangeShapeType="1"/>
            </p:cNvSpPr>
            <p:nvPr/>
          </p:nvSpPr>
          <p:spPr bwMode="auto">
            <a:xfrm>
              <a:off x="3312" y="1556"/>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0" name="Line 22"/>
            <p:cNvSpPr>
              <a:spLocks noChangeShapeType="1"/>
            </p:cNvSpPr>
            <p:nvPr/>
          </p:nvSpPr>
          <p:spPr bwMode="auto">
            <a:xfrm rot="16200000">
              <a:off x="3965" y="903"/>
              <a:ext cx="0" cy="1306"/>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1" name="Line 23"/>
            <p:cNvSpPr>
              <a:spLocks noChangeShapeType="1"/>
            </p:cNvSpPr>
            <p:nvPr/>
          </p:nvSpPr>
          <p:spPr bwMode="auto">
            <a:xfrm>
              <a:off x="4616" y="1556"/>
              <a:ext cx="0" cy="225"/>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测量尺度类型</a:t>
            </a:r>
          </a:p>
        </p:txBody>
      </p:sp>
      <p:sp>
        <p:nvSpPr>
          <p:cNvPr id="69635" name="Rectangle 3"/>
          <p:cNvSpPr>
            <a:spLocks noChangeArrowheads="1"/>
          </p:cNvSpPr>
          <p:nvPr/>
        </p:nvSpPr>
        <p:spPr bwMode="auto">
          <a:xfrm>
            <a:off x="1143000" y="1031875"/>
            <a:ext cx="1981200" cy="119538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名义尺度</a:t>
            </a:r>
          </a:p>
          <a:p>
            <a:pPr algn="ctr" eaLnBrk="0" hangingPunct="0"/>
            <a:r>
              <a:rPr lang="en-US" altLang="zh-CN" sz="2000" u="none">
                <a:solidFill>
                  <a:schemeClr val="bg1"/>
                </a:solidFill>
                <a:latin typeface="Arial" pitchFamily="34" charset="0"/>
              </a:rPr>
              <a:t>(nominal scale)</a:t>
            </a:r>
          </a:p>
        </p:txBody>
      </p:sp>
      <p:sp>
        <p:nvSpPr>
          <p:cNvPr id="69636" name="Text Box 4"/>
          <p:cNvSpPr txBox="1">
            <a:spLocks noChangeArrowheads="1"/>
          </p:cNvSpPr>
          <p:nvPr/>
        </p:nvSpPr>
        <p:spPr bwMode="auto">
          <a:xfrm>
            <a:off x="3200400" y="1031875"/>
            <a:ext cx="5181600" cy="1195388"/>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None/>
            </a:pPr>
            <a:r>
              <a:rPr lang="zh-CN" altLang="en-US" sz="1400" b="0" u="none">
                <a:solidFill>
                  <a:srgbClr val="FF0000"/>
                </a:solidFill>
              </a:rPr>
              <a:t>数字只用做对事物进行识别和分类的标志和标签</a:t>
            </a:r>
            <a:endParaRPr lang="zh-CN" altLang="en-US" sz="1400" b="0" u="none">
              <a:solidFill>
                <a:srgbClr val="FF0000"/>
              </a:solidFill>
              <a:ea typeface="黑体" pitchFamily="49" charset="-122"/>
            </a:endParaRPr>
          </a:p>
          <a:p>
            <a:pPr algn="just">
              <a:buFont typeface="Wingdings" pitchFamily="2" charset="2"/>
              <a:buChar char="§"/>
            </a:pPr>
            <a:r>
              <a:rPr lang="zh-CN" altLang="en-US" sz="1400" b="0" u="none"/>
              <a:t>例如：性别，婚姻状况，国籍</a:t>
            </a:r>
            <a:r>
              <a:rPr lang="en-US" altLang="zh-CN" sz="1400" b="0" u="none"/>
              <a:t>/</a:t>
            </a:r>
            <a:r>
              <a:rPr lang="zh-CN" altLang="en-US" sz="1400" b="0" u="none"/>
              <a:t>城市等；</a:t>
            </a:r>
          </a:p>
          <a:p>
            <a:pPr algn="just">
              <a:buFont typeface="Wingdings" pitchFamily="2" charset="2"/>
              <a:buChar char="§"/>
            </a:pPr>
            <a:r>
              <a:rPr lang="zh-CN" altLang="en-US" sz="1400" b="0" u="none"/>
              <a:t>只允许计算有限的以频率计数为基础的统计指标，如百分比、众数等；</a:t>
            </a:r>
          </a:p>
        </p:txBody>
      </p:sp>
      <p:sp>
        <p:nvSpPr>
          <p:cNvPr id="69637" name="Rectangle 5"/>
          <p:cNvSpPr>
            <a:spLocks noChangeArrowheads="1"/>
          </p:cNvSpPr>
          <p:nvPr/>
        </p:nvSpPr>
        <p:spPr bwMode="auto">
          <a:xfrm>
            <a:off x="1143000" y="2327275"/>
            <a:ext cx="1981200" cy="119538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有序尺度</a:t>
            </a:r>
          </a:p>
          <a:p>
            <a:pPr algn="ctr" eaLnBrk="0" hangingPunct="0"/>
            <a:r>
              <a:rPr lang="en-US" altLang="zh-CN" sz="2000" u="none">
                <a:solidFill>
                  <a:schemeClr val="bg1"/>
                </a:solidFill>
                <a:latin typeface="Arial" pitchFamily="34" charset="0"/>
              </a:rPr>
              <a:t>(ordinal scale)</a:t>
            </a:r>
            <a:endParaRPr lang="en-US" altLang="zh-CN" sz="2000" u="none">
              <a:solidFill>
                <a:schemeClr val="tx1"/>
              </a:solidFill>
              <a:latin typeface="Arial" pitchFamily="34" charset="0"/>
            </a:endParaRPr>
          </a:p>
        </p:txBody>
      </p:sp>
      <p:sp>
        <p:nvSpPr>
          <p:cNvPr id="69638" name="Text Box 6"/>
          <p:cNvSpPr txBox="1">
            <a:spLocks noChangeArrowheads="1"/>
          </p:cNvSpPr>
          <p:nvPr/>
        </p:nvSpPr>
        <p:spPr bwMode="auto">
          <a:xfrm>
            <a:off x="3200400" y="2327275"/>
            <a:ext cx="5181600" cy="1195388"/>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None/>
            </a:pPr>
            <a:r>
              <a:rPr lang="zh-CN" altLang="en-US" sz="1400" b="0" u="none">
                <a:solidFill>
                  <a:srgbClr val="FF0000"/>
                </a:solidFill>
              </a:rPr>
              <a:t>数字代表事物拥有某种属性的相对程度</a:t>
            </a:r>
            <a:r>
              <a:rPr lang="en-US" altLang="zh-CN" sz="1400" b="0" u="none">
                <a:solidFill>
                  <a:srgbClr val="FF0000"/>
                </a:solidFill>
              </a:rPr>
              <a:t>/</a:t>
            </a:r>
            <a:r>
              <a:rPr lang="zh-CN" altLang="en-US" sz="1400" b="0" u="none">
                <a:solidFill>
                  <a:srgbClr val="FF0000"/>
                </a:solidFill>
              </a:rPr>
              <a:t>位置，但没有指明差别的大小</a:t>
            </a:r>
            <a:endParaRPr lang="zh-CN" altLang="en-US" sz="1400" b="0" u="none">
              <a:solidFill>
                <a:srgbClr val="FF0000"/>
              </a:solidFill>
              <a:ea typeface="黑体" pitchFamily="49" charset="-122"/>
            </a:endParaRPr>
          </a:p>
          <a:p>
            <a:pPr algn="just">
              <a:buFont typeface="Wingdings" pitchFamily="2" charset="2"/>
              <a:buChar char="§"/>
            </a:pPr>
            <a:r>
              <a:rPr lang="zh-CN" altLang="en-US" sz="1400" b="0" u="none"/>
              <a:t>例如：偏好排序，市场</a:t>
            </a:r>
            <a:r>
              <a:rPr lang="en-US" altLang="zh-CN" sz="1400" b="0" u="none"/>
              <a:t>/</a:t>
            </a:r>
            <a:r>
              <a:rPr lang="zh-CN" altLang="en-US" sz="1400" b="0" u="none"/>
              <a:t>行业地位等；</a:t>
            </a:r>
          </a:p>
          <a:p>
            <a:pPr algn="just">
              <a:buFont typeface="Wingdings" pitchFamily="2" charset="2"/>
              <a:buChar char="§"/>
            </a:pPr>
            <a:r>
              <a:rPr lang="zh-CN" altLang="en-US" sz="1400" b="0" u="none"/>
              <a:t>频率计数，以及基于分位点的统计指标</a:t>
            </a:r>
            <a:r>
              <a:rPr lang="en-US" altLang="zh-CN" sz="1400" b="0" u="none"/>
              <a:t>(</a:t>
            </a:r>
            <a:r>
              <a:rPr lang="zh-CN" altLang="en-US" sz="1400" b="0" u="none"/>
              <a:t>百分位数，中位数等</a:t>
            </a:r>
            <a:r>
              <a:rPr lang="en-US" altLang="zh-CN" sz="1400" b="0" u="none"/>
              <a:t>)</a:t>
            </a:r>
          </a:p>
        </p:txBody>
      </p:sp>
      <p:sp>
        <p:nvSpPr>
          <p:cNvPr id="69639" name="Rectangle 7"/>
          <p:cNvSpPr>
            <a:spLocks noChangeArrowheads="1"/>
          </p:cNvSpPr>
          <p:nvPr/>
        </p:nvSpPr>
        <p:spPr bwMode="auto">
          <a:xfrm>
            <a:off x="1143000" y="3622675"/>
            <a:ext cx="1981200" cy="1330325"/>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bg1"/>
                </a:solidFill>
                <a:latin typeface="Arial" pitchFamily="34" charset="0"/>
              </a:rPr>
              <a:t>定距尺度</a:t>
            </a:r>
          </a:p>
          <a:p>
            <a:pPr algn="ctr"/>
            <a:r>
              <a:rPr lang="en-US" altLang="zh-CN" sz="2000" u="none">
                <a:solidFill>
                  <a:schemeClr val="bg1"/>
                </a:solidFill>
                <a:latin typeface="Arial" pitchFamily="34" charset="0"/>
              </a:rPr>
              <a:t>(interval scale)</a:t>
            </a:r>
          </a:p>
        </p:txBody>
      </p:sp>
      <p:sp>
        <p:nvSpPr>
          <p:cNvPr id="69640" name="Text Box 8"/>
          <p:cNvSpPr txBox="1">
            <a:spLocks noChangeArrowheads="1"/>
          </p:cNvSpPr>
          <p:nvPr/>
        </p:nvSpPr>
        <p:spPr bwMode="auto">
          <a:xfrm>
            <a:off x="3200400" y="3622675"/>
            <a:ext cx="5181600" cy="13303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None/>
            </a:pPr>
            <a:r>
              <a:rPr lang="zh-CN" altLang="en-US" sz="1400" b="0" u="none">
                <a:solidFill>
                  <a:srgbClr val="FF0000"/>
                </a:solidFill>
              </a:rPr>
              <a:t>尺度上数字相等的距离代表了被测特性的相等值，即可以比较事物之间差别的大小</a:t>
            </a:r>
            <a:endParaRPr lang="zh-CN" altLang="en-US" sz="1400" b="0" u="none">
              <a:solidFill>
                <a:srgbClr val="FF0000"/>
              </a:solidFill>
              <a:ea typeface="黑体" pitchFamily="49" charset="-122"/>
            </a:endParaRPr>
          </a:p>
          <a:p>
            <a:pPr algn="just">
              <a:buFont typeface="Wingdings" pitchFamily="2" charset="2"/>
              <a:buChar char="§"/>
            </a:pPr>
            <a:r>
              <a:rPr lang="zh-CN" altLang="en-US" sz="1400" b="0" u="none"/>
              <a:t>例如：偏好</a:t>
            </a:r>
            <a:r>
              <a:rPr lang="en-US" altLang="zh-CN" sz="1400" b="0" u="none"/>
              <a:t>/</a:t>
            </a:r>
            <a:r>
              <a:rPr lang="zh-CN" altLang="en-US" sz="1400" b="0" u="none"/>
              <a:t>态度量表</a:t>
            </a:r>
            <a:r>
              <a:rPr lang="en-US" altLang="zh-CN" sz="1400" b="0" u="none"/>
              <a:t>(5-scale/7-scale)</a:t>
            </a:r>
            <a:r>
              <a:rPr lang="zh-CN" altLang="en-US" sz="1400" b="0" u="none"/>
              <a:t>，重要性评分；</a:t>
            </a:r>
          </a:p>
          <a:p>
            <a:pPr algn="just">
              <a:buFont typeface="Wingdings" pitchFamily="2" charset="2"/>
              <a:buChar char="§"/>
            </a:pPr>
            <a:r>
              <a:rPr lang="zh-CN" altLang="en-US" sz="1400" b="0" u="none"/>
              <a:t>零点位置不固定，即尺度可以变换；</a:t>
            </a:r>
          </a:p>
          <a:p>
            <a:pPr algn="just">
              <a:buFont typeface="Wingdings" pitchFamily="2" charset="2"/>
              <a:buChar char="§"/>
            </a:pPr>
            <a:r>
              <a:rPr lang="zh-CN" altLang="en-US" sz="1400" b="0" u="none"/>
              <a:t>可以计算通常使用的统计量，但尺度值之间的比率及其它一些特殊统计量不适合计算；</a:t>
            </a:r>
          </a:p>
        </p:txBody>
      </p:sp>
      <p:sp>
        <p:nvSpPr>
          <p:cNvPr id="69641" name="Rectangle 9"/>
          <p:cNvSpPr>
            <a:spLocks noChangeArrowheads="1"/>
          </p:cNvSpPr>
          <p:nvPr/>
        </p:nvSpPr>
        <p:spPr bwMode="auto">
          <a:xfrm>
            <a:off x="1143000" y="5059363"/>
            <a:ext cx="1981200" cy="1195387"/>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比率尺度</a:t>
            </a:r>
          </a:p>
          <a:p>
            <a:pPr algn="ctr" eaLnBrk="0" hangingPunct="0"/>
            <a:r>
              <a:rPr lang="en-US" altLang="zh-CN" sz="2000" u="none">
                <a:solidFill>
                  <a:schemeClr val="bg1"/>
                </a:solidFill>
                <a:latin typeface="Arial" pitchFamily="34" charset="0"/>
              </a:rPr>
              <a:t>(Ratio scale)</a:t>
            </a:r>
          </a:p>
        </p:txBody>
      </p:sp>
      <p:sp>
        <p:nvSpPr>
          <p:cNvPr id="69642" name="Text Box 10"/>
          <p:cNvSpPr txBox="1">
            <a:spLocks noChangeArrowheads="1"/>
          </p:cNvSpPr>
          <p:nvPr/>
        </p:nvSpPr>
        <p:spPr bwMode="auto">
          <a:xfrm>
            <a:off x="3200400" y="5059363"/>
            <a:ext cx="5181600" cy="1195387"/>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None/>
            </a:pPr>
            <a:r>
              <a:rPr lang="zh-CN" altLang="en-US" sz="1400" b="0" u="none">
                <a:solidFill>
                  <a:srgbClr val="FF0000"/>
                </a:solidFill>
              </a:rPr>
              <a:t>可以依据尺度值对事物进行分类、比较等，以及计算相互之间的差值、比率等</a:t>
            </a:r>
          </a:p>
          <a:p>
            <a:pPr algn="just">
              <a:buFont typeface="Wingdings" pitchFamily="2" charset="2"/>
              <a:buChar char="§"/>
            </a:pPr>
            <a:r>
              <a:rPr lang="zh-CN" altLang="en-US" sz="1400" b="0" u="none"/>
              <a:t>例如：年龄，收入，工作年数，花费等；</a:t>
            </a:r>
          </a:p>
          <a:p>
            <a:pPr algn="just">
              <a:buFont typeface="Wingdings" pitchFamily="2" charset="2"/>
              <a:buChar char="§"/>
            </a:pPr>
            <a:r>
              <a:rPr lang="zh-CN" altLang="en-US" sz="1400" b="0" u="none"/>
              <a:t>有绝对零点，可以计算所有统计量；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测量尺度示例</a:t>
            </a:r>
          </a:p>
        </p:txBody>
      </p:sp>
      <p:sp>
        <p:nvSpPr>
          <p:cNvPr id="70659"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gn="ctr">
              <a:buFont typeface="Wingdings" pitchFamily="2" charset="2"/>
              <a:buNone/>
              <a:tabLst>
                <a:tab pos="1516063" algn="l"/>
                <a:tab pos="2760663" algn="l"/>
                <a:tab pos="4102100" algn="l"/>
                <a:tab pos="5715000" algn="l"/>
                <a:tab pos="6572250" algn="l"/>
              </a:tabLst>
            </a:pPr>
            <a:r>
              <a:rPr lang="zh-CN" altLang="en-US" b="0"/>
              <a:t>表</a:t>
            </a:r>
            <a:r>
              <a:rPr lang="en-US" altLang="zh-CN" b="0"/>
              <a:t>1. </a:t>
            </a:r>
            <a:r>
              <a:rPr lang="zh-CN" altLang="en-US" b="0"/>
              <a:t>测量尺度示例</a:t>
            </a:r>
          </a:p>
          <a:p>
            <a:pPr marL="0" indent="0">
              <a:buFont typeface="Wingdings" pitchFamily="2" charset="2"/>
              <a:buNone/>
              <a:tabLst>
                <a:tab pos="1516063" algn="l"/>
                <a:tab pos="2760663" algn="l"/>
                <a:tab pos="4102100" algn="l"/>
                <a:tab pos="5715000" algn="l"/>
                <a:tab pos="6572250" algn="l"/>
              </a:tabLst>
            </a:pPr>
            <a:endParaRPr lang="zh-CN" altLang="en-US" sz="800" b="0"/>
          </a:p>
          <a:p>
            <a:pPr marL="0" indent="0">
              <a:buFont typeface="Wingdings" pitchFamily="2" charset="2"/>
              <a:buNone/>
              <a:tabLst>
                <a:tab pos="1516063" algn="l"/>
                <a:tab pos="2760663" algn="l"/>
                <a:tab pos="4102100" algn="l"/>
                <a:tab pos="5715000" algn="l"/>
                <a:tab pos="6572250" algn="l"/>
              </a:tabLst>
            </a:pPr>
            <a:r>
              <a:rPr lang="zh-CN" altLang="en-US" sz="1600" b="0"/>
              <a:t>              名义尺度                      有序尺度             定距尺度               比率尺度</a:t>
            </a:r>
          </a:p>
          <a:p>
            <a:pPr marL="0" indent="0">
              <a:buFont typeface="Wingdings" pitchFamily="2" charset="2"/>
              <a:buNone/>
              <a:tabLst>
                <a:tab pos="1516063" algn="l"/>
                <a:tab pos="2760663" algn="l"/>
                <a:tab pos="4102100" algn="l"/>
                <a:tab pos="5715000" algn="l"/>
                <a:tab pos="6572250" algn="l"/>
              </a:tabLst>
            </a:pPr>
            <a:endParaRPr lang="zh-CN" altLang="en-US" sz="800" b="0"/>
          </a:p>
          <a:p>
            <a:pPr marL="0" indent="0">
              <a:buFont typeface="Wingdings" pitchFamily="2" charset="2"/>
              <a:buNone/>
              <a:tabLst>
                <a:tab pos="1516063" algn="l"/>
                <a:tab pos="2760663" algn="l"/>
                <a:tab pos="4102100" algn="l"/>
                <a:tab pos="5715000" algn="l"/>
                <a:tab pos="6572250" algn="l"/>
              </a:tabLst>
            </a:pPr>
            <a:r>
              <a:rPr lang="zh-CN" altLang="en-US" sz="1600" b="0"/>
              <a:t>测试品牌	品类编号	到达率排序	重要性</a:t>
            </a:r>
            <a:r>
              <a:rPr lang="en-US" altLang="zh-CN" sz="1600" b="0"/>
              <a:t>(5-scale)	</a:t>
            </a:r>
            <a:r>
              <a:rPr lang="zh-CN" altLang="en-US" sz="1600" b="0"/>
              <a:t>投放量	到达率</a:t>
            </a:r>
            <a:r>
              <a:rPr lang="en-US" altLang="zh-CN" sz="1600" b="0"/>
              <a:t>(%)</a:t>
            </a:r>
          </a:p>
          <a:p>
            <a:pPr marL="0" indent="0">
              <a:buFont typeface="Wingdings" pitchFamily="2" charset="2"/>
              <a:buNone/>
              <a:tabLst>
                <a:tab pos="1516063" algn="l"/>
                <a:tab pos="2760663" algn="l"/>
                <a:tab pos="4102100" algn="l"/>
                <a:tab pos="5715000" algn="l"/>
                <a:tab pos="6572250" algn="l"/>
              </a:tabLst>
            </a:pPr>
            <a:endParaRPr lang="en-US" altLang="zh-CN" sz="800" b="0"/>
          </a:p>
          <a:p>
            <a:pPr marL="0" indent="0">
              <a:buFont typeface="Wingdings" pitchFamily="2" charset="2"/>
              <a:buNone/>
              <a:tabLst>
                <a:tab pos="1516063" algn="l"/>
                <a:tab pos="2760663" algn="l"/>
                <a:tab pos="4102100" algn="l"/>
                <a:tab pos="5715000" algn="l"/>
                <a:tab pos="6572250" algn="l"/>
              </a:tabLst>
            </a:pPr>
            <a:r>
              <a:rPr lang="zh-CN" altLang="en-US" sz="1600" b="0"/>
              <a:t>厦新手机	</a:t>
            </a:r>
            <a:r>
              <a:rPr lang="en-US" altLang="zh-CN" sz="1600" b="0"/>
              <a:t>1	1	4	275	74	</a:t>
            </a:r>
          </a:p>
          <a:p>
            <a:pPr marL="0" indent="0">
              <a:buFontTx/>
              <a:buNone/>
              <a:tabLst>
                <a:tab pos="1516063" algn="l"/>
                <a:tab pos="2760663" algn="l"/>
                <a:tab pos="4102100" algn="l"/>
                <a:tab pos="5715000" algn="l"/>
                <a:tab pos="6572250" algn="l"/>
              </a:tabLst>
            </a:pPr>
            <a:r>
              <a:rPr lang="zh-CN" altLang="en-US" sz="1600" b="0"/>
              <a:t>高露洁牙膏	</a:t>
            </a:r>
            <a:r>
              <a:rPr lang="en-US" altLang="zh-CN" sz="1600" b="0"/>
              <a:t>2	2	5	200	69	</a:t>
            </a:r>
          </a:p>
          <a:p>
            <a:pPr marL="0" indent="0">
              <a:buFontTx/>
              <a:buNone/>
              <a:tabLst>
                <a:tab pos="1516063" algn="l"/>
                <a:tab pos="2760663" algn="l"/>
                <a:tab pos="4102100" algn="l"/>
                <a:tab pos="5715000" algn="l"/>
                <a:tab pos="6572250" algn="l"/>
              </a:tabLst>
            </a:pPr>
            <a:r>
              <a:rPr lang="zh-CN" altLang="en-US" sz="1600" b="0"/>
              <a:t>联想手机	</a:t>
            </a:r>
            <a:r>
              <a:rPr lang="en-US" altLang="zh-CN" sz="1600" b="0"/>
              <a:t>1	3	3	125	65	</a:t>
            </a:r>
          </a:p>
          <a:p>
            <a:pPr marL="0" indent="0">
              <a:buFontTx/>
              <a:buNone/>
              <a:tabLst>
                <a:tab pos="1516063" algn="l"/>
                <a:tab pos="2760663" algn="l"/>
                <a:tab pos="4102100" algn="l"/>
                <a:tab pos="5715000" algn="l"/>
                <a:tab pos="6572250" algn="l"/>
              </a:tabLst>
            </a:pPr>
            <a:r>
              <a:rPr lang="zh-CN" altLang="en-US" sz="1600" b="0"/>
              <a:t>三九胃泰	</a:t>
            </a:r>
            <a:r>
              <a:rPr lang="en-US" altLang="zh-CN" sz="1600" b="0"/>
              <a:t>4	4	4	100	51	</a:t>
            </a:r>
          </a:p>
          <a:p>
            <a:pPr marL="0" indent="0">
              <a:buFontTx/>
              <a:buNone/>
              <a:tabLst>
                <a:tab pos="1516063" algn="l"/>
                <a:tab pos="2760663" algn="l"/>
                <a:tab pos="4102100" algn="l"/>
                <a:tab pos="5715000" algn="l"/>
                <a:tab pos="6572250" algn="l"/>
              </a:tabLst>
            </a:pPr>
            <a:r>
              <a:rPr lang="zh-CN" altLang="en-US" sz="1600" b="0"/>
              <a:t>东信手机	</a:t>
            </a:r>
            <a:r>
              <a:rPr lang="en-US" altLang="zh-CN" sz="1600" b="0"/>
              <a:t>1	5	3	50	37	</a:t>
            </a:r>
          </a:p>
          <a:p>
            <a:pPr marL="0" indent="0">
              <a:buFontTx/>
              <a:buNone/>
              <a:tabLst>
                <a:tab pos="1516063" algn="l"/>
                <a:tab pos="2760663" algn="l"/>
                <a:tab pos="4102100" algn="l"/>
                <a:tab pos="5715000" algn="l"/>
                <a:tab pos="6572250" algn="l"/>
              </a:tabLst>
            </a:pPr>
            <a:r>
              <a:rPr lang="zh-CN" altLang="en-US" sz="1600" b="0"/>
              <a:t>第</a:t>
            </a:r>
            <a:r>
              <a:rPr lang="en-US" altLang="zh-CN" sz="1600" b="0"/>
              <a:t>5</a:t>
            </a:r>
            <a:r>
              <a:rPr lang="zh-CN" altLang="en-US" sz="1600" b="0"/>
              <a:t>季维</a:t>
            </a:r>
            <a:r>
              <a:rPr lang="en-US" altLang="zh-CN" sz="1600" b="0"/>
              <a:t>C</a:t>
            </a:r>
            <a:r>
              <a:rPr lang="zh-CN" altLang="en-US" sz="1600" b="0"/>
              <a:t>饮料	</a:t>
            </a:r>
            <a:r>
              <a:rPr lang="en-US" altLang="zh-CN" sz="1600" b="0"/>
              <a:t>3	6	5	0	37	</a:t>
            </a:r>
          </a:p>
          <a:p>
            <a:pPr marL="0" indent="0">
              <a:buFontTx/>
              <a:buNone/>
              <a:tabLst>
                <a:tab pos="1516063" algn="l"/>
                <a:tab pos="2760663" algn="l"/>
                <a:tab pos="4102100" algn="l"/>
                <a:tab pos="5715000" algn="l"/>
                <a:tab pos="6572250" algn="l"/>
              </a:tabLst>
            </a:pPr>
            <a:r>
              <a:rPr lang="zh-CN" altLang="en-US" sz="1600" b="0"/>
              <a:t>金帝巧克力	</a:t>
            </a:r>
            <a:r>
              <a:rPr lang="en-US" altLang="zh-CN" sz="1600" b="0"/>
              <a:t>3	7	2	83	30	</a:t>
            </a:r>
          </a:p>
          <a:p>
            <a:pPr marL="0" indent="0">
              <a:buFontTx/>
              <a:buNone/>
              <a:tabLst>
                <a:tab pos="1516063" algn="l"/>
                <a:tab pos="2760663" algn="l"/>
                <a:tab pos="4102100" algn="l"/>
                <a:tab pos="5715000" algn="l"/>
                <a:tab pos="6572250" algn="l"/>
              </a:tabLst>
            </a:pPr>
            <a:r>
              <a:rPr lang="zh-CN" altLang="en-US" sz="1600" b="0"/>
              <a:t>阿迪达斯	</a:t>
            </a:r>
            <a:r>
              <a:rPr lang="en-US" altLang="zh-CN" sz="1600" b="0"/>
              <a:t>9	8	1	150	28	</a:t>
            </a:r>
          </a:p>
          <a:p>
            <a:pPr marL="0" indent="0">
              <a:buFontTx/>
              <a:buNone/>
              <a:tabLst>
                <a:tab pos="1516063" algn="l"/>
                <a:tab pos="2760663" algn="l"/>
                <a:tab pos="4102100" algn="l"/>
                <a:tab pos="5715000" algn="l"/>
                <a:tab pos="6572250" algn="l"/>
              </a:tabLst>
            </a:pPr>
            <a:r>
              <a:rPr lang="zh-CN" altLang="en-US" sz="1600" b="0"/>
              <a:t>三九正天丸	</a:t>
            </a:r>
            <a:r>
              <a:rPr lang="en-US" altLang="zh-CN" sz="1600" b="0"/>
              <a:t>4	9	2	50	28	</a:t>
            </a:r>
          </a:p>
          <a:p>
            <a:pPr marL="0" indent="0">
              <a:buFontTx/>
              <a:buNone/>
              <a:tabLst>
                <a:tab pos="1516063" algn="l"/>
                <a:tab pos="2760663" algn="l"/>
                <a:tab pos="4102100" algn="l"/>
                <a:tab pos="5715000" algn="l"/>
                <a:tab pos="6572250" algn="l"/>
              </a:tabLst>
            </a:pPr>
            <a:r>
              <a:rPr lang="zh-CN" altLang="en-US" sz="1600" b="0"/>
              <a:t>安吉尔饮水机	</a:t>
            </a:r>
            <a:r>
              <a:rPr lang="en-US" altLang="zh-CN" sz="1600" b="0"/>
              <a:t>5	10	5	27	22</a:t>
            </a:r>
          </a:p>
          <a:p>
            <a:pPr marL="0" indent="0">
              <a:buFontTx/>
              <a:buNone/>
              <a:tabLst>
                <a:tab pos="1516063" algn="l"/>
                <a:tab pos="2760663" algn="l"/>
                <a:tab pos="4102100" algn="l"/>
                <a:tab pos="5715000" algn="l"/>
                <a:tab pos="6572250" algn="l"/>
              </a:tabLst>
            </a:pPr>
            <a:r>
              <a:rPr lang="zh-CN" altLang="en-US" sz="1600" b="0"/>
              <a:t>爱浪音响	</a:t>
            </a:r>
            <a:r>
              <a:rPr lang="en-US" altLang="zh-CN" sz="1600" b="0"/>
              <a:t>5	11	1	54	19</a:t>
            </a:r>
          </a:p>
          <a:p>
            <a:pPr marL="0" indent="0">
              <a:buFontTx/>
              <a:buNone/>
              <a:tabLst>
                <a:tab pos="1516063" algn="l"/>
                <a:tab pos="2760663" algn="l"/>
                <a:tab pos="4102100" algn="l"/>
                <a:tab pos="5715000" algn="l"/>
                <a:tab pos="6572250" algn="l"/>
              </a:tabLst>
            </a:pPr>
            <a:r>
              <a:rPr lang="zh-CN" altLang="en-US" sz="1600" b="0"/>
              <a:t>耐克运动鞋	</a:t>
            </a:r>
            <a:r>
              <a:rPr lang="en-US" altLang="zh-CN" sz="1600" b="0"/>
              <a:t>9	12	2	25	14	</a:t>
            </a:r>
          </a:p>
          <a:p>
            <a:pPr marL="0" indent="0">
              <a:buFontTx/>
              <a:buNone/>
              <a:tabLst>
                <a:tab pos="1516063" algn="l"/>
                <a:tab pos="2760663" algn="l"/>
                <a:tab pos="4102100" algn="l"/>
                <a:tab pos="5715000" algn="l"/>
                <a:tab pos="6572250" algn="l"/>
              </a:tabLst>
            </a:pPr>
            <a:r>
              <a:rPr lang="en-US" altLang="zh-CN" b="0"/>
              <a:t>	</a:t>
            </a:r>
            <a:r>
              <a:rPr lang="en-US" altLang="zh-CN" sz="2800" b="0"/>
              <a:t>    </a:t>
            </a:r>
          </a:p>
        </p:txBody>
      </p:sp>
      <p:sp>
        <p:nvSpPr>
          <p:cNvPr id="70660" name="Line 4"/>
          <p:cNvSpPr>
            <a:spLocks noChangeShapeType="1"/>
          </p:cNvSpPr>
          <p:nvPr/>
        </p:nvSpPr>
        <p:spPr bwMode="auto">
          <a:xfrm>
            <a:off x="666750" y="1447800"/>
            <a:ext cx="784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1" name="Line 5"/>
          <p:cNvSpPr>
            <a:spLocks noChangeShapeType="1"/>
          </p:cNvSpPr>
          <p:nvPr/>
        </p:nvSpPr>
        <p:spPr bwMode="auto">
          <a:xfrm>
            <a:off x="666750" y="5943600"/>
            <a:ext cx="784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2" name="Line 6"/>
          <p:cNvSpPr>
            <a:spLocks noChangeShapeType="1"/>
          </p:cNvSpPr>
          <p:nvPr/>
        </p:nvSpPr>
        <p:spPr bwMode="auto">
          <a:xfrm>
            <a:off x="666750" y="2286000"/>
            <a:ext cx="784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3" name="Line 7"/>
          <p:cNvSpPr>
            <a:spLocks noChangeShapeType="1"/>
          </p:cNvSpPr>
          <p:nvPr/>
        </p:nvSpPr>
        <p:spPr bwMode="auto">
          <a:xfrm>
            <a:off x="762000" y="18669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4" name="Line 8"/>
          <p:cNvSpPr>
            <a:spLocks noChangeShapeType="1"/>
          </p:cNvSpPr>
          <p:nvPr/>
        </p:nvSpPr>
        <p:spPr bwMode="auto">
          <a:xfrm>
            <a:off x="3543300" y="18669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0665" name="Line 9"/>
          <p:cNvSpPr>
            <a:spLocks noChangeShapeType="1"/>
          </p:cNvSpPr>
          <p:nvPr/>
        </p:nvSpPr>
        <p:spPr bwMode="auto">
          <a:xfrm>
            <a:off x="6553200" y="18669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0666" name="Text Box 10"/>
          <p:cNvSpPr txBox="1">
            <a:spLocks noChangeArrowheads="1"/>
          </p:cNvSpPr>
          <p:nvPr/>
        </p:nvSpPr>
        <p:spPr bwMode="auto">
          <a:xfrm>
            <a:off x="685800" y="59436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u="none">
                <a:solidFill>
                  <a:schemeClr val="tx1"/>
                </a:solidFill>
                <a:latin typeface="Arial" pitchFamily="34" charset="0"/>
              </a:rPr>
              <a:t>来源：</a:t>
            </a:r>
            <a:r>
              <a:rPr lang="en-US" altLang="zh-CN" sz="1200" b="0" u="none">
                <a:solidFill>
                  <a:schemeClr val="tx1"/>
                </a:solidFill>
                <a:latin typeface="Arial" pitchFamily="34" charset="0"/>
              </a:rPr>
              <a:t>2003</a:t>
            </a:r>
            <a:r>
              <a:rPr lang="zh-CN" altLang="en-US" sz="1200" b="0" u="none">
                <a:solidFill>
                  <a:schemeClr val="tx1"/>
                </a:solidFill>
                <a:latin typeface="Arial" pitchFamily="34" charset="0"/>
              </a:rPr>
              <a:t>年第</a:t>
            </a:r>
            <a:r>
              <a:rPr lang="en-US" altLang="zh-CN" sz="1200" b="0" u="none">
                <a:solidFill>
                  <a:schemeClr val="tx1"/>
                </a:solidFill>
                <a:latin typeface="Arial" pitchFamily="34" charset="0"/>
              </a:rPr>
              <a:t>1</a:t>
            </a:r>
            <a:r>
              <a:rPr lang="zh-CN" altLang="en-US" sz="1200" b="0" u="none">
                <a:solidFill>
                  <a:schemeClr val="tx1"/>
                </a:solidFill>
                <a:latin typeface="Arial" pitchFamily="34" charset="0"/>
              </a:rPr>
              <a:t>季实效鉴证</a:t>
            </a:r>
            <a:r>
              <a:rPr lang="en-US" altLang="zh-CN" sz="1200" b="0" u="none">
                <a:solidFill>
                  <a:schemeClr val="tx1"/>
                </a:solidFill>
                <a:latin typeface="Arial" pitchFamily="34" charset="0"/>
              </a:rPr>
              <a:t>(</a:t>
            </a:r>
            <a:r>
              <a:rPr lang="zh-CN" altLang="en-US" sz="1200" b="0" u="none">
                <a:solidFill>
                  <a:schemeClr val="tx1"/>
                </a:solidFill>
                <a:latin typeface="Arial" pitchFamily="34" charset="0"/>
              </a:rPr>
              <a:t>武汉</a:t>
            </a:r>
            <a:r>
              <a:rPr lang="en-US" altLang="zh-CN" sz="1200" b="0" u="none">
                <a:solidFill>
                  <a:schemeClr val="tx1"/>
                </a:solidFill>
                <a:latin typeface="Arial" pitchFamily="34" charset="0"/>
              </a:rPr>
              <a:t>)</a:t>
            </a:r>
          </a:p>
        </p:txBody>
      </p:sp>
      <p:sp>
        <p:nvSpPr>
          <p:cNvPr id="70667" name="Line 11"/>
          <p:cNvSpPr>
            <a:spLocks noChangeShapeType="1"/>
          </p:cNvSpPr>
          <p:nvPr/>
        </p:nvSpPr>
        <p:spPr bwMode="auto">
          <a:xfrm>
            <a:off x="4918075" y="18669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加权</a:t>
            </a:r>
            <a:r>
              <a:rPr lang="en-US" altLang="zh-CN"/>
              <a:t>(Weighting)</a:t>
            </a:r>
            <a:r>
              <a:rPr lang="zh-CN" altLang="en-US"/>
              <a:t>是什么？</a:t>
            </a:r>
          </a:p>
        </p:txBody>
      </p:sp>
      <p:grpSp>
        <p:nvGrpSpPr>
          <p:cNvPr id="71683" name="Group 3"/>
          <p:cNvGrpSpPr>
            <a:grpSpLocks/>
          </p:cNvGrpSpPr>
          <p:nvPr/>
        </p:nvGrpSpPr>
        <p:grpSpPr bwMode="auto">
          <a:xfrm>
            <a:off x="2286000" y="2947988"/>
            <a:ext cx="5486400" cy="990600"/>
            <a:chOff x="0" y="0"/>
            <a:chExt cx="3456" cy="624"/>
          </a:xfrm>
        </p:grpSpPr>
        <p:sp>
          <p:nvSpPr>
            <p:cNvPr id="71684" name="Oval 4"/>
            <p:cNvSpPr>
              <a:spLocks noChangeArrowheads="1"/>
            </p:cNvSpPr>
            <p:nvPr/>
          </p:nvSpPr>
          <p:spPr bwMode="auto">
            <a:xfrm>
              <a:off x="0" y="0"/>
              <a:ext cx="3120" cy="624"/>
            </a:xfrm>
            <a:prstGeom prst="ellipse">
              <a:avLst/>
            </a:prstGeom>
            <a:solidFill>
              <a:srgbClr val="FF99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85" name="Group 5"/>
            <p:cNvGrpSpPr>
              <a:grpSpLocks/>
            </p:cNvGrpSpPr>
            <p:nvPr/>
          </p:nvGrpSpPr>
          <p:grpSpPr bwMode="auto">
            <a:xfrm>
              <a:off x="144" y="74"/>
              <a:ext cx="3312" cy="464"/>
              <a:chOff x="0" y="0"/>
              <a:chExt cx="3312" cy="464"/>
            </a:xfrm>
          </p:grpSpPr>
          <p:sp>
            <p:nvSpPr>
              <p:cNvPr id="71686" name="Line 6"/>
              <p:cNvSpPr>
                <a:spLocks noChangeShapeType="1"/>
              </p:cNvSpPr>
              <p:nvPr/>
            </p:nvSpPr>
            <p:spPr bwMode="auto">
              <a:xfrm>
                <a:off x="539" y="229"/>
                <a:ext cx="21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Text Box 7"/>
              <p:cNvSpPr txBox="1">
                <a:spLocks noChangeArrowheads="1"/>
              </p:cNvSpPr>
              <p:nvPr/>
            </p:nvSpPr>
            <p:spPr bwMode="auto">
              <a:xfrm>
                <a:off x="517" y="0"/>
                <a:ext cx="27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altLang="en-US" sz="1800" u="none"/>
                  <a:t>希望这种属性的个体达到的规模</a:t>
                </a:r>
              </a:p>
            </p:txBody>
          </p:sp>
          <p:sp>
            <p:nvSpPr>
              <p:cNvPr id="71688" name="Text Box 8"/>
              <p:cNvSpPr txBox="1">
                <a:spLocks noChangeArrowheads="1"/>
              </p:cNvSpPr>
              <p:nvPr/>
            </p:nvSpPr>
            <p:spPr bwMode="auto">
              <a:xfrm>
                <a:off x="517" y="233"/>
                <a:ext cx="2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altLang="en-US" sz="1800" u="none"/>
                  <a:t>具有某一属性的个体的现有规模</a:t>
                </a:r>
              </a:p>
            </p:txBody>
          </p:sp>
          <p:sp>
            <p:nvSpPr>
              <p:cNvPr id="71689" name="Text Box 9"/>
              <p:cNvSpPr txBox="1">
                <a:spLocks noChangeArrowheads="1"/>
              </p:cNvSpPr>
              <p:nvPr/>
            </p:nvSpPr>
            <p:spPr bwMode="auto">
              <a:xfrm>
                <a:off x="0" y="12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zh-CN" altLang="en-US" sz="1800" u="none">
                    <a:solidFill>
                      <a:schemeClr val="tx2"/>
                    </a:solidFill>
                  </a:rPr>
                  <a:t>权重 </a:t>
                </a:r>
                <a:r>
                  <a:rPr lang="en-US" altLang="zh-CN" sz="1800" u="none">
                    <a:solidFill>
                      <a:schemeClr val="tx2"/>
                    </a:solidFill>
                  </a:rPr>
                  <a:t>= </a:t>
                </a:r>
                <a:endParaRPr lang="en-US" altLang="zh-CN" sz="1800" u="none"/>
              </a:p>
            </p:txBody>
          </p:sp>
        </p:grpSp>
      </p:grpSp>
      <p:sp>
        <p:nvSpPr>
          <p:cNvPr id="71690" name="Rectangle 10"/>
          <p:cNvSpPr>
            <a:spLocks noChangeArrowheads="1"/>
          </p:cNvSpPr>
          <p:nvPr/>
        </p:nvSpPr>
        <p:spPr bwMode="auto">
          <a:xfrm>
            <a:off x="762000" y="990600"/>
            <a:ext cx="8001000" cy="16002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58825" indent="-758825">
              <a:spcBef>
                <a:spcPct val="20000"/>
              </a:spcBef>
            </a:pPr>
            <a:r>
              <a:rPr lang="zh-CN" sz="2000" i="1">
                <a:solidFill>
                  <a:schemeClr val="tx1"/>
                </a:solidFill>
                <a:latin typeface="Times New Roman" pitchFamily="18" charset="0"/>
              </a:rPr>
              <a:t>加权：</a:t>
            </a:r>
            <a:r>
              <a:rPr lang="zh-CN" sz="2000" u="none">
                <a:solidFill>
                  <a:schemeClr val="tx1"/>
                </a:solidFill>
                <a:latin typeface="Times New Roman" pitchFamily="18" charset="0"/>
              </a:rPr>
              <a:t>通过对总体中的各个元素设置不同的数值系数(即加权因子/权重)，使元素表现出所希望的相对重要性程度；</a:t>
            </a:r>
            <a:endParaRPr lang="en-US" sz="2000" u="none">
              <a:solidFill>
                <a:schemeClr val="tx1"/>
              </a:solidFill>
              <a:latin typeface="Times New Roman" pitchFamily="18" charset="0"/>
            </a:endParaRPr>
          </a:p>
          <a:p>
            <a:pPr marL="758825" indent="-758825">
              <a:spcBef>
                <a:spcPct val="20000"/>
              </a:spcBef>
            </a:pPr>
            <a:r>
              <a:rPr lang="zh-CN" sz="2000" u="none">
                <a:solidFill>
                  <a:schemeClr val="tx1"/>
                </a:solidFill>
                <a:latin typeface="Times New Roman" pitchFamily="18" charset="0"/>
              </a:rPr>
              <a:t>	</a:t>
            </a:r>
          </a:p>
          <a:p>
            <a:pPr marL="758825" indent="-758825">
              <a:spcBef>
                <a:spcPct val="20000"/>
              </a:spcBef>
            </a:pPr>
            <a:r>
              <a:rPr lang="zh-CN" sz="2000" u="none">
                <a:solidFill>
                  <a:schemeClr val="tx1"/>
                </a:solidFill>
                <a:latin typeface="Times New Roman" pitchFamily="18" charset="0"/>
              </a:rPr>
              <a:t>	简单地说，就是要</a:t>
            </a:r>
            <a:r>
              <a:rPr lang="zh-CN" sz="2400" u="none">
                <a:solidFill>
                  <a:srgbClr val="FF0000"/>
                </a:solidFill>
                <a:latin typeface="Arial"/>
              </a:rPr>
              <a:t>“</a:t>
            </a:r>
            <a:r>
              <a:rPr lang="zh-CN" sz="2400" u="none">
                <a:solidFill>
                  <a:srgbClr val="FF0000"/>
                </a:solidFill>
                <a:latin typeface="Times New Roman" pitchFamily="18" charset="0"/>
              </a:rPr>
              <a:t>让一些人变得比另一些人更重要！</a:t>
            </a:r>
            <a:r>
              <a:rPr lang="zh-CN" sz="2400" u="none">
                <a:solidFill>
                  <a:srgbClr val="FF0000"/>
                </a:solidFill>
                <a:latin typeface="Arial"/>
              </a:rPr>
              <a:t>”</a:t>
            </a:r>
            <a:endParaRPr lang="zh-CN" sz="2400" u="none">
              <a:solidFill>
                <a:srgbClr val="FF0000"/>
              </a:solidFill>
              <a:latin typeface="Times New Roman" pitchFamily="18" charset="0"/>
            </a:endParaRPr>
          </a:p>
        </p:txBody>
      </p:sp>
      <p:grpSp>
        <p:nvGrpSpPr>
          <p:cNvPr id="71691" name="Group 11"/>
          <p:cNvGrpSpPr>
            <a:grpSpLocks/>
          </p:cNvGrpSpPr>
          <p:nvPr/>
        </p:nvGrpSpPr>
        <p:grpSpPr bwMode="auto">
          <a:xfrm>
            <a:off x="708025" y="4295775"/>
            <a:ext cx="8207375" cy="1828800"/>
            <a:chOff x="0" y="0"/>
            <a:chExt cx="5170" cy="1152"/>
          </a:xfrm>
        </p:grpSpPr>
        <p:sp>
          <p:nvSpPr>
            <p:cNvPr id="71692" name="Text Box 12"/>
            <p:cNvSpPr txBox="1">
              <a:spLocks noChangeArrowheads="1"/>
            </p:cNvSpPr>
            <p:nvPr/>
          </p:nvSpPr>
          <p:spPr bwMode="auto">
            <a:xfrm>
              <a:off x="82" y="456"/>
              <a:ext cx="1023" cy="582"/>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20000"/>
                </a:spcBef>
              </a:pPr>
              <a:r>
                <a:rPr lang="en-US" u="none"/>
                <a:t>100 </a:t>
              </a:r>
              <a:r>
                <a:rPr lang="zh-CN" u="none"/>
                <a:t>个被访者:</a:t>
              </a:r>
            </a:p>
            <a:p>
              <a:pPr eaLnBrk="0" hangingPunct="0">
                <a:spcBef>
                  <a:spcPct val="20000"/>
                </a:spcBef>
              </a:pPr>
              <a:r>
                <a:rPr lang="en-US" b="0" u="none"/>
                <a:t>40</a:t>
              </a:r>
              <a:r>
                <a:rPr lang="zh-CN" b="0" u="none"/>
                <a:t>个男性</a:t>
              </a:r>
              <a:endParaRPr lang="en-US" b="0" u="none"/>
            </a:p>
            <a:p>
              <a:pPr eaLnBrk="0" hangingPunct="0">
                <a:spcBef>
                  <a:spcPct val="20000"/>
                </a:spcBef>
              </a:pPr>
              <a:r>
                <a:rPr lang="en-US" b="0" u="none"/>
                <a:t>60</a:t>
              </a:r>
              <a:r>
                <a:rPr lang="zh-CN" b="0" u="none"/>
                <a:t>个女性</a:t>
              </a:r>
            </a:p>
          </p:txBody>
        </p:sp>
        <p:sp>
          <p:nvSpPr>
            <p:cNvPr id="71693" name="Text Box 13"/>
            <p:cNvSpPr txBox="1">
              <a:spLocks noChangeArrowheads="1"/>
            </p:cNvSpPr>
            <p:nvPr/>
          </p:nvSpPr>
          <p:spPr bwMode="auto">
            <a:xfrm>
              <a:off x="1403" y="451"/>
              <a:ext cx="917" cy="582"/>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20000"/>
                </a:spcBef>
              </a:pPr>
              <a:r>
                <a:rPr lang="zh-CN" altLang="en-US" u="none"/>
                <a:t>想要让</a:t>
              </a:r>
            </a:p>
            <a:p>
              <a:pPr eaLnBrk="0" hangingPunct="0">
                <a:spcBef>
                  <a:spcPct val="20000"/>
                </a:spcBef>
              </a:pPr>
              <a:r>
                <a:rPr lang="zh-CN" altLang="en-US" b="0" u="none"/>
                <a:t>男性</a:t>
              </a:r>
              <a:r>
                <a:rPr lang="en-US" altLang="zh-CN" b="0" u="none"/>
                <a:t>:</a:t>
              </a:r>
              <a:r>
                <a:rPr lang="zh-CN" altLang="en-US" b="0" u="none"/>
                <a:t>女性</a:t>
              </a:r>
              <a:r>
                <a:rPr lang="en-US" altLang="zh-CN" b="0" u="none"/>
                <a:t>=1:1</a:t>
              </a:r>
            </a:p>
            <a:p>
              <a:pPr eaLnBrk="0" hangingPunct="0">
                <a:spcBef>
                  <a:spcPct val="20000"/>
                </a:spcBef>
              </a:pPr>
              <a:endParaRPr lang="zh-CN" altLang="en-US" u="none"/>
            </a:p>
          </p:txBody>
        </p:sp>
        <p:sp>
          <p:nvSpPr>
            <p:cNvPr id="71694" name="AutoShape 14"/>
            <p:cNvSpPr>
              <a:spLocks noChangeArrowheads="1"/>
            </p:cNvSpPr>
            <p:nvPr/>
          </p:nvSpPr>
          <p:spPr bwMode="auto">
            <a:xfrm>
              <a:off x="1146" y="654"/>
              <a:ext cx="221" cy="192"/>
            </a:xfrm>
            <a:prstGeom prst="rightArrow">
              <a:avLst>
                <a:gd name="adj1" fmla="val 50000"/>
                <a:gd name="adj2" fmla="val 2877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5" name="AutoShape 15"/>
            <p:cNvSpPr>
              <a:spLocks noChangeArrowheads="1"/>
            </p:cNvSpPr>
            <p:nvPr/>
          </p:nvSpPr>
          <p:spPr bwMode="auto">
            <a:xfrm>
              <a:off x="2356" y="654"/>
              <a:ext cx="221" cy="192"/>
            </a:xfrm>
            <a:prstGeom prst="rightArrow">
              <a:avLst>
                <a:gd name="adj1" fmla="val 50000"/>
                <a:gd name="adj2" fmla="val 2877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6" name="Text Box 16"/>
            <p:cNvSpPr txBox="1">
              <a:spLocks noChangeArrowheads="1"/>
            </p:cNvSpPr>
            <p:nvPr/>
          </p:nvSpPr>
          <p:spPr bwMode="auto">
            <a:xfrm>
              <a:off x="2610" y="456"/>
              <a:ext cx="906" cy="582"/>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20000"/>
                </a:spcBef>
              </a:pPr>
              <a:r>
                <a:rPr lang="zh-CN" altLang="en-US" u="none"/>
                <a:t>设置权重</a:t>
              </a:r>
            </a:p>
            <a:p>
              <a:pPr eaLnBrk="0" hangingPunct="0">
                <a:spcBef>
                  <a:spcPct val="20000"/>
                </a:spcBef>
              </a:pPr>
              <a:r>
                <a:rPr lang="zh-CN" altLang="en-US" b="0" u="none"/>
                <a:t>男性 </a:t>
              </a:r>
              <a:r>
                <a:rPr lang="en-US" altLang="zh-CN" b="0" u="none"/>
                <a:t>= 1.25</a:t>
              </a:r>
            </a:p>
            <a:p>
              <a:pPr eaLnBrk="0" hangingPunct="0">
                <a:spcBef>
                  <a:spcPct val="20000"/>
                </a:spcBef>
              </a:pPr>
              <a:r>
                <a:rPr lang="zh-CN" altLang="en-US" b="0" u="none"/>
                <a:t>女性 </a:t>
              </a:r>
              <a:r>
                <a:rPr lang="en-US" altLang="zh-CN" b="0" u="none"/>
                <a:t>= 0.83</a:t>
              </a:r>
            </a:p>
          </p:txBody>
        </p:sp>
        <p:sp>
          <p:nvSpPr>
            <p:cNvPr id="71697" name="Text Box 17"/>
            <p:cNvSpPr txBox="1">
              <a:spLocks noChangeArrowheads="1"/>
            </p:cNvSpPr>
            <p:nvPr/>
          </p:nvSpPr>
          <p:spPr bwMode="auto">
            <a:xfrm>
              <a:off x="3786" y="456"/>
              <a:ext cx="1340" cy="582"/>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20000"/>
                </a:spcBef>
              </a:pPr>
              <a:r>
                <a:rPr lang="zh-CN" u="none"/>
                <a:t>加权后数据：</a:t>
              </a:r>
            </a:p>
            <a:p>
              <a:pPr eaLnBrk="0" hangingPunct="0">
                <a:spcBef>
                  <a:spcPct val="20000"/>
                </a:spcBef>
              </a:pPr>
              <a:r>
                <a:rPr lang="zh-CN" b="0" u="none"/>
                <a:t>男性：40 </a:t>
              </a:r>
              <a:r>
                <a:rPr lang="en-US" b="0" u="none"/>
                <a:t>x 1.25 = 50</a:t>
              </a:r>
            </a:p>
            <a:p>
              <a:pPr eaLnBrk="0" hangingPunct="0">
                <a:spcBef>
                  <a:spcPct val="20000"/>
                </a:spcBef>
              </a:pPr>
              <a:r>
                <a:rPr lang="zh-CN" b="0" u="none"/>
                <a:t>女性：60 </a:t>
              </a:r>
              <a:r>
                <a:rPr lang="en-US" b="0" u="none"/>
                <a:t>x 0.83 = 50</a:t>
              </a:r>
            </a:p>
          </p:txBody>
        </p:sp>
        <p:sp>
          <p:nvSpPr>
            <p:cNvPr id="71698" name="AutoShape 18"/>
            <p:cNvSpPr>
              <a:spLocks noChangeArrowheads="1"/>
            </p:cNvSpPr>
            <p:nvPr/>
          </p:nvSpPr>
          <p:spPr bwMode="auto">
            <a:xfrm>
              <a:off x="3535" y="654"/>
              <a:ext cx="221" cy="192"/>
            </a:xfrm>
            <a:prstGeom prst="rightArrow">
              <a:avLst>
                <a:gd name="adj1" fmla="val 50000"/>
                <a:gd name="adj2" fmla="val 2877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9" name="Rectangle 19"/>
            <p:cNvSpPr>
              <a:spLocks noChangeArrowheads="1"/>
            </p:cNvSpPr>
            <p:nvPr/>
          </p:nvSpPr>
          <p:spPr bwMode="auto">
            <a:xfrm>
              <a:off x="0" y="0"/>
              <a:ext cx="5170" cy="115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0" name="Text Box 20"/>
            <p:cNvSpPr txBox="1">
              <a:spLocks noChangeArrowheads="1"/>
            </p:cNvSpPr>
            <p:nvPr/>
          </p:nvSpPr>
          <p:spPr bwMode="auto">
            <a:xfrm>
              <a:off x="44" y="58"/>
              <a:ext cx="1415"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20000"/>
                </a:spcBef>
              </a:pPr>
              <a:r>
                <a:rPr lang="zh-CN" altLang="en-US" u="none"/>
                <a:t>一个简单的例子：</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为什么要加权？</a:t>
            </a:r>
            <a:r>
              <a:rPr lang="en-US" altLang="zh-CN"/>
              <a:t>(1)</a:t>
            </a:r>
          </a:p>
        </p:txBody>
      </p:sp>
      <p:sp>
        <p:nvSpPr>
          <p:cNvPr id="72707"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应用</a:t>
            </a:r>
            <a:r>
              <a:rPr lang="en-US" altLang="zh-CN"/>
              <a:t>1</a:t>
            </a:r>
            <a:r>
              <a:rPr lang="zh-CN" altLang="en-US"/>
              <a:t>：</a:t>
            </a:r>
            <a:r>
              <a:rPr lang="zh-CN" altLang="en-US" b="0"/>
              <a:t>所调研样本的人口统计结构与总体的实际状况不匹配，通过加权来消除</a:t>
            </a:r>
            <a:r>
              <a:rPr lang="en-US" altLang="zh-CN" b="0"/>
              <a:t>/</a:t>
            </a:r>
            <a:r>
              <a:rPr lang="zh-CN" altLang="en-US" b="0"/>
              <a:t>还原这种变异，达到纠偏的目的；</a:t>
            </a:r>
          </a:p>
          <a:p>
            <a:pPr lvl="1">
              <a:buFont typeface="Wingdings" pitchFamily="2" charset="2"/>
              <a:buChar char="§"/>
            </a:pPr>
            <a:r>
              <a:rPr lang="zh-CN" altLang="en-US" b="0"/>
              <a:t>例如，在</a:t>
            </a:r>
            <a:r>
              <a:rPr lang="en-US" altLang="zh-CN" b="0"/>
              <a:t>SH</a:t>
            </a:r>
            <a:r>
              <a:rPr lang="zh-CN" altLang="en-US" b="0"/>
              <a:t>和</a:t>
            </a:r>
            <a:r>
              <a:rPr lang="en-US" altLang="zh-CN" b="0"/>
              <a:t>GZ</a:t>
            </a:r>
            <a:r>
              <a:rPr lang="zh-CN" altLang="en-US" b="0"/>
              <a:t>各调查</a:t>
            </a:r>
            <a:r>
              <a:rPr lang="en-US" altLang="zh-CN" b="0"/>
              <a:t>300</a:t>
            </a:r>
            <a:r>
              <a:rPr lang="zh-CN" altLang="en-US" b="0"/>
              <a:t>样本，城市人口比例</a:t>
            </a:r>
            <a:r>
              <a:rPr lang="zh-CN" altLang="en-US" b="0">
                <a:latin typeface="Arial"/>
              </a:rPr>
              <a:t>“</a:t>
            </a:r>
            <a:r>
              <a:rPr lang="en-US" altLang="zh-CN" b="0"/>
              <a:t>SH:GZ=2:1</a:t>
            </a:r>
            <a:r>
              <a:rPr lang="en-US" altLang="zh-CN" b="0">
                <a:latin typeface="Arial"/>
              </a:rPr>
              <a:t>”</a:t>
            </a:r>
            <a:r>
              <a:rPr lang="en-US" altLang="zh-CN" b="0"/>
              <a:t>(</a:t>
            </a:r>
            <a:r>
              <a:rPr lang="zh-CN" altLang="en-US" b="0"/>
              <a:t>假设</a:t>
            </a:r>
            <a:r>
              <a:rPr lang="en-US" altLang="zh-CN" b="0"/>
              <a:t>)</a:t>
            </a:r>
            <a:r>
              <a:rPr lang="zh-CN" altLang="en-US" b="0"/>
              <a:t>，在分析时我们希望将</a:t>
            </a:r>
            <a:r>
              <a:rPr lang="en-US" altLang="zh-CN" b="0"/>
              <a:t>SH</a:t>
            </a:r>
            <a:r>
              <a:rPr lang="zh-CN" altLang="en-US" b="0"/>
              <a:t>和</a:t>
            </a:r>
            <a:r>
              <a:rPr lang="en-US" altLang="zh-CN" b="0"/>
              <a:t>GZ</a:t>
            </a:r>
            <a:r>
              <a:rPr lang="zh-CN" altLang="en-US" b="0"/>
              <a:t>看作一个整体，则此时我们需要给</a:t>
            </a:r>
            <a:r>
              <a:rPr lang="en-US" altLang="zh-CN" b="0"/>
              <a:t>SH</a:t>
            </a:r>
            <a:r>
              <a:rPr lang="zh-CN" altLang="en-US" b="0"/>
              <a:t>样本一个</a:t>
            </a:r>
            <a:r>
              <a:rPr lang="en-US" altLang="zh-CN" b="0"/>
              <a:t>2</a:t>
            </a:r>
            <a:r>
              <a:rPr lang="zh-CN" altLang="en-US" b="0"/>
              <a:t>倍于</a:t>
            </a:r>
            <a:r>
              <a:rPr lang="en-US" altLang="zh-CN" b="0"/>
              <a:t>GZ</a:t>
            </a:r>
            <a:r>
              <a:rPr lang="zh-CN" altLang="en-US" b="0"/>
              <a:t>样本的权重；</a:t>
            </a:r>
          </a:p>
          <a:p>
            <a:pPr>
              <a:buFont typeface="Wingdings" pitchFamily="2" charset="2"/>
              <a:buChar char="§"/>
            </a:pPr>
            <a:endParaRPr lang="zh-CN" altLang="en-US"/>
          </a:p>
          <a:p>
            <a:pPr>
              <a:buFont typeface="Wingdings" pitchFamily="2" charset="2"/>
              <a:buChar char="§"/>
            </a:pPr>
            <a:r>
              <a:rPr lang="zh-CN" altLang="en-US"/>
              <a:t>应用</a:t>
            </a:r>
            <a:r>
              <a:rPr lang="en-US" altLang="zh-CN"/>
              <a:t>2</a:t>
            </a:r>
            <a:r>
              <a:rPr lang="zh-CN" altLang="en-US"/>
              <a:t>：</a:t>
            </a:r>
            <a:r>
              <a:rPr lang="zh-CN" altLang="en-US" b="0"/>
              <a:t>除了人口统计结构，在一些关键属性上测试样本组的代表性可能也会相对总体的实际状况过高</a:t>
            </a:r>
            <a:r>
              <a:rPr lang="en-US" altLang="zh-CN" b="0"/>
              <a:t>/</a:t>
            </a:r>
            <a:r>
              <a:rPr lang="zh-CN" altLang="en-US" b="0"/>
              <a:t>过低，此时，需要加权进行调整；</a:t>
            </a:r>
          </a:p>
          <a:p>
            <a:pPr lvl="1">
              <a:buFont typeface="Wingdings" pitchFamily="2" charset="2"/>
              <a:buChar char="§"/>
            </a:pPr>
            <a:r>
              <a:rPr lang="zh-CN" altLang="en-US" b="0"/>
              <a:t>这类不匹配大多是我们</a:t>
            </a:r>
            <a:r>
              <a:rPr lang="zh-CN" altLang="en-US" b="0">
                <a:latin typeface="Arial"/>
              </a:rPr>
              <a:t>“</a:t>
            </a:r>
            <a:r>
              <a:rPr lang="zh-CN" altLang="en-US" b="0"/>
              <a:t>故意</a:t>
            </a:r>
            <a:r>
              <a:rPr lang="zh-CN" altLang="en-US" b="0">
                <a:latin typeface="Arial"/>
              </a:rPr>
              <a:t>”</a:t>
            </a:r>
            <a:r>
              <a:rPr lang="zh-CN" altLang="en-US" b="0"/>
              <a:t>而为</a:t>
            </a:r>
            <a:r>
              <a:rPr lang="en-US" altLang="zh-CN" b="0"/>
              <a:t>(</a:t>
            </a:r>
            <a:r>
              <a:rPr lang="zh-CN" altLang="en-US" b="0"/>
              <a:t>通过</a:t>
            </a:r>
            <a:r>
              <a:rPr lang="zh-CN" altLang="en-US" b="0">
                <a:latin typeface="Arial"/>
              </a:rPr>
              <a:t>“</a:t>
            </a:r>
            <a:r>
              <a:rPr lang="zh-CN" altLang="en-US" b="0"/>
              <a:t>追加</a:t>
            </a:r>
            <a:r>
              <a:rPr lang="zh-CN" altLang="en-US" b="0">
                <a:latin typeface="Arial"/>
              </a:rPr>
              <a:t>”</a:t>
            </a:r>
            <a:r>
              <a:rPr lang="zh-CN" altLang="en-US" b="0"/>
              <a:t>样本实现</a:t>
            </a:r>
            <a:r>
              <a:rPr lang="en-US" altLang="zh-CN" b="0"/>
              <a:t>)</a:t>
            </a:r>
            <a:r>
              <a:rPr lang="zh-CN" altLang="en-US" b="0"/>
              <a:t>，比如设置配额要求被访者中某产品的使用者达到</a:t>
            </a:r>
            <a:r>
              <a:rPr lang="en-US" altLang="zh-CN" b="0"/>
              <a:t>50%</a:t>
            </a:r>
            <a:r>
              <a:rPr lang="zh-CN" altLang="en-US" b="0"/>
              <a:t>，但总体市场中实际使用者仅为</a:t>
            </a:r>
            <a:r>
              <a:rPr lang="en-US" altLang="zh-CN" b="0"/>
              <a:t>10%</a:t>
            </a:r>
            <a:r>
              <a:rPr lang="zh-CN" altLang="en-US" b="0"/>
              <a:t>；</a:t>
            </a:r>
          </a:p>
          <a:p>
            <a:pPr lvl="1">
              <a:buFont typeface="Wingdings" pitchFamily="2" charset="2"/>
              <a:buChar char="§"/>
            </a:pPr>
            <a:r>
              <a:rPr lang="zh-CN" altLang="en-US" b="0"/>
              <a:t>有时，则是</a:t>
            </a:r>
            <a:r>
              <a:rPr lang="zh-CN" altLang="en-US" b="0">
                <a:latin typeface="Arial"/>
              </a:rPr>
              <a:t>“</a:t>
            </a:r>
            <a:r>
              <a:rPr lang="zh-CN" altLang="en-US" b="0"/>
              <a:t>非情愿</a:t>
            </a:r>
            <a:r>
              <a:rPr lang="zh-CN" altLang="en-US" b="0">
                <a:latin typeface="Arial"/>
              </a:rPr>
              <a:t>”</a:t>
            </a:r>
            <a:r>
              <a:rPr lang="zh-CN" altLang="en-US" b="0"/>
              <a:t>的出现，比如设置了能反映总体的配额比例，但实际操作却出现了比例偏高</a:t>
            </a:r>
            <a:r>
              <a:rPr lang="en-US" altLang="zh-CN" b="0"/>
              <a:t>/</a:t>
            </a:r>
            <a:r>
              <a:rPr lang="zh-CN" altLang="en-US" b="0"/>
              <a:t>偏低；</a:t>
            </a:r>
          </a:p>
          <a:p>
            <a:pPr lvl="1">
              <a:buFont typeface="Wingdings" pitchFamily="2" charset="2"/>
              <a:buChar char="§"/>
            </a:pPr>
            <a:endParaRPr lang="zh-CN" altLang="en-US" b="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为什么要加权？</a:t>
            </a:r>
            <a:r>
              <a:rPr lang="en-US" altLang="zh-CN"/>
              <a:t>(2)</a:t>
            </a:r>
          </a:p>
        </p:txBody>
      </p:sp>
      <p:sp>
        <p:nvSpPr>
          <p:cNvPr id="73731"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应用</a:t>
            </a:r>
            <a:r>
              <a:rPr lang="en-US" altLang="zh-CN"/>
              <a:t>3</a:t>
            </a:r>
            <a:r>
              <a:rPr lang="zh-CN" altLang="en-US"/>
              <a:t>：</a:t>
            </a:r>
            <a:r>
              <a:rPr lang="zh-CN" altLang="en-US" b="0"/>
              <a:t>在样本组对比测试中，也会通过加权来调整不同组间的样本属性不相匹配的情形</a:t>
            </a:r>
            <a:r>
              <a:rPr lang="en-US" altLang="zh-CN" b="0"/>
              <a:t>(</a:t>
            </a:r>
            <a:r>
              <a:rPr lang="zh-CN" altLang="en-US" b="0"/>
              <a:t>通常设有相同的配额，但执行有可能会出现差异</a:t>
            </a:r>
            <a:r>
              <a:rPr lang="en-US" altLang="zh-CN" b="0"/>
              <a:t>)</a:t>
            </a:r>
            <a:r>
              <a:rPr lang="zh-CN" altLang="en-US" b="0"/>
              <a:t>；</a:t>
            </a:r>
          </a:p>
          <a:p>
            <a:pPr lvl="1">
              <a:buFont typeface="Wingdings" pitchFamily="2" charset="2"/>
              <a:buChar char="§"/>
            </a:pPr>
            <a:r>
              <a:rPr lang="zh-CN" altLang="en-US" b="0"/>
              <a:t>通常，加权对结果产生的差异很小，更多的是对结果从准确度上进行修饰；</a:t>
            </a:r>
          </a:p>
          <a:p>
            <a:pPr lvl="1">
              <a:buFont typeface="Wingdings" pitchFamily="2" charset="2"/>
              <a:buChar char="§"/>
            </a:pPr>
            <a:endParaRPr lang="zh-CN" altLang="en-US" b="0"/>
          </a:p>
          <a:p>
            <a:pPr>
              <a:buFont typeface="Wingdings" pitchFamily="2" charset="2"/>
              <a:buChar char="§"/>
            </a:pPr>
            <a:r>
              <a:rPr lang="zh-CN" altLang="en-US"/>
              <a:t>应用</a:t>
            </a:r>
            <a:r>
              <a:rPr lang="en-US" altLang="zh-CN"/>
              <a:t>4</a:t>
            </a:r>
            <a:r>
              <a:rPr lang="zh-CN" altLang="en-US"/>
              <a:t>：</a:t>
            </a:r>
            <a:r>
              <a:rPr lang="zh-CN" altLang="en-US" b="0"/>
              <a:t>所测试样本出现了较多的缺失值，需要加权来纠正结果；</a:t>
            </a:r>
          </a:p>
          <a:p>
            <a:pPr lvl="1">
              <a:buFont typeface="Wingdings" pitchFamily="2" charset="2"/>
              <a:buChar char="§"/>
            </a:pPr>
            <a:r>
              <a:rPr lang="zh-CN" altLang="en-US" b="0"/>
              <a:t>对于面向单一客户的专项研究，在调查前基本都协议有要完成的样本量，故这种情形较少；</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因子加权：</a:t>
            </a:r>
            <a:r>
              <a:rPr lang="zh-CN" altLang="en-US" b="0"/>
              <a:t>对满足特定属性的所有被访者赋予一个权重，通常用于提高样本中具有某种特性的被访者的重要性；</a:t>
            </a:r>
          </a:p>
          <a:p>
            <a:pPr lvl="1">
              <a:buFont typeface="Wingdings" pitchFamily="2" charset="2"/>
              <a:buChar char="§"/>
            </a:pPr>
            <a:r>
              <a:rPr lang="zh-CN" altLang="en-US" b="0"/>
              <a:t>例如，研究一种香烟的口味是否需要改变，那么不同程度吸食者的观点也应该有不同的重要性对待：</a:t>
            </a:r>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r>
              <a:rPr lang="zh-CN" altLang="en-US" b="0"/>
              <a:t>实际应用中，如果</a:t>
            </a:r>
            <a:r>
              <a:rPr lang="zh-CN" altLang="en-US" b="0">
                <a:latin typeface="Arial"/>
              </a:rPr>
              <a:t>“</a:t>
            </a:r>
            <a:r>
              <a:rPr lang="zh-CN" altLang="en-US" b="0"/>
              <a:t>经常</a:t>
            </a:r>
            <a:r>
              <a:rPr lang="en-US" altLang="zh-CN" b="0"/>
              <a:t>/</a:t>
            </a:r>
            <a:r>
              <a:rPr lang="zh-CN" altLang="en-US" b="0"/>
              <a:t>普通吸食者</a:t>
            </a:r>
            <a:r>
              <a:rPr lang="zh-CN" altLang="en-US" b="0">
                <a:latin typeface="Arial"/>
              </a:rPr>
              <a:t>”</a:t>
            </a:r>
            <a:r>
              <a:rPr lang="zh-CN" altLang="en-US" b="0"/>
              <a:t>的基数足够大，往往单独分析而不进行如上的加权处理；</a:t>
            </a:r>
          </a:p>
          <a:p>
            <a:pPr>
              <a:buFont typeface="Wingdings" pitchFamily="2" charset="2"/>
              <a:buChar char="§"/>
            </a:pPr>
            <a:r>
              <a:rPr lang="zh-CN" altLang="en-US"/>
              <a:t>目标加权：</a:t>
            </a:r>
            <a:r>
              <a:rPr lang="zh-CN" altLang="en-US" b="0"/>
              <a:t>对某一特定样本组赋权，以达到们预期的特定目标；</a:t>
            </a:r>
          </a:p>
          <a:p>
            <a:pPr lvl="1">
              <a:buFont typeface="Wingdings" pitchFamily="2" charset="2"/>
              <a:buChar char="§"/>
            </a:pPr>
            <a:r>
              <a:rPr lang="zh-CN" altLang="en-US" b="0"/>
              <a:t>例如，</a:t>
            </a:r>
          </a:p>
        </p:txBody>
      </p:sp>
      <p:sp>
        <p:nvSpPr>
          <p:cNvPr id="74755" name="Rectangle 3"/>
          <p:cNvSpPr>
            <a:spLocks noGrp="1" noChangeArrowheads="1"/>
          </p:cNvSpPr>
          <p:nvPr>
            <p:ph type="title"/>
          </p:nvPr>
        </p:nvSpPr>
        <p:spPr/>
        <p:txBody>
          <a:bodyPr/>
          <a:lstStyle/>
          <a:p>
            <a:r>
              <a:rPr lang="zh-CN" altLang="en-US"/>
              <a:t>加权的类型</a:t>
            </a:r>
            <a:r>
              <a:rPr lang="en-US" altLang="zh-CN"/>
              <a:t>(1)</a:t>
            </a:r>
          </a:p>
        </p:txBody>
      </p:sp>
      <p:sp>
        <p:nvSpPr>
          <p:cNvPr id="74756" name="Rectangle 4"/>
          <p:cNvSpPr>
            <a:spLocks noChangeArrowheads="1"/>
          </p:cNvSpPr>
          <p:nvPr/>
        </p:nvSpPr>
        <p:spPr bwMode="auto">
          <a:xfrm>
            <a:off x="2319338" y="5334000"/>
            <a:ext cx="5605462" cy="685800"/>
          </a:xfrm>
          <a:prstGeom prst="rect">
            <a:avLst/>
          </a:prstGeom>
          <a:solidFill>
            <a:srgbClr val="CC3300"/>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800" u="none">
                <a:solidFill>
                  <a:schemeClr val="bg1"/>
                </a:solidFill>
                <a:latin typeface="Arial" pitchFamily="34" charset="0"/>
              </a:rPr>
              <a:t>想要：</a:t>
            </a:r>
            <a:r>
              <a:rPr lang="zh-CN" altLang="en-US" sz="1800" b="0" u="none">
                <a:solidFill>
                  <a:schemeClr val="bg1"/>
                </a:solidFill>
                <a:latin typeface="Arial" pitchFamily="34" charset="0"/>
              </a:rPr>
              <a:t>品牌</a:t>
            </a:r>
            <a:r>
              <a:rPr lang="en-US" altLang="zh-CN" sz="1800" b="0" u="none">
                <a:solidFill>
                  <a:schemeClr val="bg1"/>
                </a:solidFill>
                <a:latin typeface="Arial" pitchFamily="34" charset="0"/>
              </a:rPr>
              <a:t>A</a:t>
            </a:r>
            <a:r>
              <a:rPr lang="zh-CN" altLang="en-US" sz="1800" b="0" u="none">
                <a:solidFill>
                  <a:schemeClr val="bg1"/>
                </a:solidFill>
                <a:latin typeface="Arial" pitchFamily="34" charset="0"/>
              </a:rPr>
              <a:t>的</a:t>
            </a:r>
            <a:r>
              <a:rPr lang="en-US" altLang="zh-CN" sz="1800" b="0" u="none">
                <a:solidFill>
                  <a:schemeClr val="bg1"/>
                </a:solidFill>
                <a:latin typeface="Arial" pitchFamily="34" charset="0"/>
              </a:rPr>
              <a:t>20%</a:t>
            </a:r>
            <a:r>
              <a:rPr lang="zh-CN" altLang="en-US" sz="1800" b="0" u="none">
                <a:solidFill>
                  <a:schemeClr val="bg1"/>
                </a:solidFill>
                <a:latin typeface="Arial" pitchFamily="34" charset="0"/>
              </a:rPr>
              <a:t>使用者 </a:t>
            </a:r>
            <a:r>
              <a:rPr lang="en-US" altLang="zh-CN" sz="1800" b="0" u="none">
                <a:solidFill>
                  <a:schemeClr val="bg1"/>
                </a:solidFill>
                <a:latin typeface="Arial" pitchFamily="34" charset="0"/>
              </a:rPr>
              <a:t>= </a:t>
            </a:r>
            <a:r>
              <a:rPr lang="zh-CN" altLang="en-US" sz="1800" b="0" u="none">
                <a:solidFill>
                  <a:schemeClr val="bg1"/>
                </a:solidFill>
                <a:latin typeface="Arial" pitchFamily="34" charset="0"/>
              </a:rPr>
              <a:t>品牌</a:t>
            </a:r>
            <a:r>
              <a:rPr lang="en-US" altLang="zh-CN" sz="1800" b="0" u="none">
                <a:solidFill>
                  <a:schemeClr val="bg1"/>
                </a:solidFill>
                <a:latin typeface="Arial" pitchFamily="34" charset="0"/>
              </a:rPr>
              <a:t>B</a:t>
            </a:r>
            <a:r>
              <a:rPr lang="zh-CN" altLang="en-US" sz="1800" b="0" u="none">
                <a:solidFill>
                  <a:schemeClr val="bg1"/>
                </a:solidFill>
                <a:latin typeface="Arial" pitchFamily="34" charset="0"/>
              </a:rPr>
              <a:t>的</a:t>
            </a:r>
            <a:r>
              <a:rPr lang="en-US" altLang="zh-CN" sz="1800" b="0" u="none">
                <a:solidFill>
                  <a:schemeClr val="bg1"/>
                </a:solidFill>
                <a:latin typeface="Arial" pitchFamily="34" charset="0"/>
              </a:rPr>
              <a:t>50%</a:t>
            </a:r>
            <a:r>
              <a:rPr lang="zh-CN" altLang="en-US" sz="1800" b="0" u="none">
                <a:solidFill>
                  <a:schemeClr val="bg1"/>
                </a:solidFill>
                <a:latin typeface="Arial" pitchFamily="34" charset="0"/>
              </a:rPr>
              <a:t>使用者；</a:t>
            </a:r>
          </a:p>
          <a:p>
            <a:r>
              <a:rPr lang="zh-CN" altLang="en-US" sz="1800" b="0" u="none">
                <a:solidFill>
                  <a:schemeClr val="bg1"/>
                </a:solidFill>
                <a:latin typeface="Arial" pitchFamily="34" charset="0"/>
              </a:rPr>
              <a:t>或       品牌</a:t>
            </a:r>
            <a:r>
              <a:rPr lang="en-US" altLang="zh-CN" sz="1800" b="0" u="none">
                <a:solidFill>
                  <a:schemeClr val="bg1"/>
                </a:solidFill>
                <a:latin typeface="Arial" pitchFamily="34" charset="0"/>
              </a:rPr>
              <a:t>A</a:t>
            </a:r>
            <a:r>
              <a:rPr lang="zh-CN" altLang="en-US" sz="1800" b="0" u="none">
                <a:solidFill>
                  <a:schemeClr val="bg1"/>
                </a:solidFill>
                <a:latin typeface="Arial" pitchFamily="34" charset="0"/>
              </a:rPr>
              <a:t>的</a:t>
            </a:r>
            <a:r>
              <a:rPr lang="en-US" altLang="zh-CN" sz="1800" b="0" u="none">
                <a:solidFill>
                  <a:schemeClr val="bg1"/>
                </a:solidFill>
                <a:latin typeface="Arial" pitchFamily="34" charset="0"/>
              </a:rPr>
              <a:t>20%</a:t>
            </a:r>
            <a:r>
              <a:rPr lang="zh-CN" altLang="en-US" sz="1800" b="0" u="none">
                <a:solidFill>
                  <a:schemeClr val="bg1"/>
                </a:solidFill>
                <a:latin typeface="Arial" pitchFamily="34" charset="0"/>
              </a:rPr>
              <a:t>使用者 </a:t>
            </a:r>
            <a:r>
              <a:rPr lang="en-US" altLang="zh-CN" sz="1800" b="0" u="none">
                <a:solidFill>
                  <a:schemeClr val="bg1"/>
                </a:solidFill>
                <a:latin typeface="Arial" pitchFamily="34" charset="0"/>
              </a:rPr>
              <a:t>= </a:t>
            </a:r>
            <a:r>
              <a:rPr lang="zh-CN" altLang="en-US" sz="1800" b="0" u="none">
                <a:solidFill>
                  <a:schemeClr val="bg1"/>
                </a:solidFill>
                <a:latin typeface="Arial" pitchFamily="34" charset="0"/>
              </a:rPr>
              <a:t>品牌</a:t>
            </a:r>
            <a:r>
              <a:rPr lang="en-US" altLang="zh-CN" sz="1800" b="0" u="none">
                <a:solidFill>
                  <a:schemeClr val="bg1"/>
                </a:solidFill>
                <a:latin typeface="Arial" pitchFamily="34" charset="0"/>
              </a:rPr>
              <a:t>A</a:t>
            </a:r>
            <a:r>
              <a:rPr lang="zh-CN" altLang="en-US" sz="1800" b="0" u="none">
                <a:solidFill>
                  <a:schemeClr val="bg1"/>
                </a:solidFill>
                <a:latin typeface="Arial" pitchFamily="34" charset="0"/>
              </a:rPr>
              <a:t>的</a:t>
            </a:r>
            <a:r>
              <a:rPr lang="en-US" altLang="zh-CN" sz="1800" b="0" u="none">
                <a:solidFill>
                  <a:schemeClr val="bg1"/>
                </a:solidFill>
                <a:latin typeface="Arial" pitchFamily="34" charset="0"/>
              </a:rPr>
              <a:t>80%</a:t>
            </a:r>
            <a:r>
              <a:rPr lang="zh-CN" altLang="en-US" sz="1800" b="0" u="none">
                <a:solidFill>
                  <a:schemeClr val="bg1"/>
                </a:solidFill>
                <a:latin typeface="Arial" pitchFamily="34" charset="0"/>
              </a:rPr>
              <a:t>非使用者；</a:t>
            </a:r>
          </a:p>
        </p:txBody>
      </p:sp>
      <p:sp>
        <p:nvSpPr>
          <p:cNvPr id="74757" name="Rectangle 5"/>
          <p:cNvSpPr>
            <a:spLocks noChangeArrowheads="1"/>
          </p:cNvSpPr>
          <p:nvPr/>
        </p:nvSpPr>
        <p:spPr bwMode="auto">
          <a:xfrm>
            <a:off x="2319338" y="2438400"/>
            <a:ext cx="2938462" cy="1219200"/>
          </a:xfrm>
          <a:prstGeom prst="rect">
            <a:avLst/>
          </a:prstGeom>
          <a:solidFill>
            <a:srgbClr val="CC3300"/>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tabLst>
                <a:tab pos="2001838" algn="l"/>
              </a:tabLst>
            </a:pPr>
            <a:r>
              <a:rPr lang="zh-CN" altLang="en-US" sz="1800" u="none">
                <a:solidFill>
                  <a:schemeClr val="tx1"/>
                </a:solidFill>
                <a:latin typeface="Arial" pitchFamily="34" charset="0"/>
              </a:rPr>
              <a:t>	</a:t>
            </a:r>
            <a:r>
              <a:rPr lang="zh-CN" altLang="en-US" sz="1800" u="none">
                <a:solidFill>
                  <a:schemeClr val="bg1"/>
                </a:solidFill>
                <a:latin typeface="Arial" pitchFamily="34" charset="0"/>
              </a:rPr>
              <a:t>权重</a:t>
            </a:r>
          </a:p>
          <a:p>
            <a:pPr>
              <a:tabLst>
                <a:tab pos="2001838" algn="l"/>
              </a:tabLst>
            </a:pPr>
            <a:r>
              <a:rPr lang="zh-CN" altLang="en-US" sz="1800" b="0" u="none">
                <a:solidFill>
                  <a:schemeClr val="bg1"/>
                </a:solidFill>
                <a:latin typeface="Arial" pitchFamily="34" charset="0"/>
              </a:rPr>
              <a:t>频繁吸食者	</a:t>
            </a:r>
            <a:r>
              <a:rPr lang="en-US" altLang="zh-CN" sz="1800" b="0" u="none">
                <a:solidFill>
                  <a:schemeClr val="bg1"/>
                </a:solidFill>
                <a:latin typeface="Arial" pitchFamily="34" charset="0"/>
              </a:rPr>
              <a:t>3.0</a:t>
            </a:r>
          </a:p>
          <a:p>
            <a:pPr>
              <a:tabLst>
                <a:tab pos="2001838" algn="l"/>
              </a:tabLst>
            </a:pPr>
            <a:r>
              <a:rPr lang="zh-CN" altLang="en-US" sz="1800" b="0" u="none">
                <a:solidFill>
                  <a:schemeClr val="bg1"/>
                </a:solidFill>
                <a:latin typeface="Arial" pitchFamily="34" charset="0"/>
              </a:rPr>
              <a:t>普通吸食者	</a:t>
            </a:r>
            <a:r>
              <a:rPr lang="en-US" altLang="zh-CN" sz="1800" b="0" u="none">
                <a:solidFill>
                  <a:schemeClr val="bg1"/>
                </a:solidFill>
                <a:latin typeface="Arial" pitchFamily="34" charset="0"/>
              </a:rPr>
              <a:t>2.0</a:t>
            </a:r>
          </a:p>
          <a:p>
            <a:pPr>
              <a:tabLst>
                <a:tab pos="2001838" algn="l"/>
              </a:tabLst>
            </a:pPr>
            <a:r>
              <a:rPr lang="zh-CN" altLang="en-US" sz="1800" b="0" u="none">
                <a:solidFill>
                  <a:schemeClr val="bg1"/>
                </a:solidFill>
                <a:latin typeface="Arial" pitchFamily="34" charset="0"/>
              </a:rPr>
              <a:t>偶尔</a:t>
            </a:r>
            <a:r>
              <a:rPr lang="en-US" altLang="zh-CN" sz="1800" b="0" u="none">
                <a:solidFill>
                  <a:schemeClr val="bg1"/>
                </a:solidFill>
                <a:latin typeface="Arial" pitchFamily="34" charset="0"/>
              </a:rPr>
              <a:t>/</a:t>
            </a:r>
            <a:r>
              <a:rPr lang="zh-CN" altLang="en-US" sz="1800" b="0" u="none">
                <a:solidFill>
                  <a:schemeClr val="bg1"/>
                </a:solidFill>
                <a:latin typeface="Arial" pitchFamily="34" charset="0"/>
              </a:rPr>
              <a:t>不吸食者	</a:t>
            </a:r>
            <a:r>
              <a:rPr lang="en-US" altLang="zh-CN" sz="1800" b="0" u="none">
                <a:solidFill>
                  <a:schemeClr val="bg1"/>
                </a:solidFill>
                <a:latin typeface="Arial" pitchFamily="34" charset="0"/>
              </a:rPr>
              <a:t>1.0</a:t>
            </a:r>
            <a:r>
              <a:rPr lang="en-US" altLang="zh-CN" sz="1800" b="0" u="none">
                <a:solidFill>
                  <a:schemeClr val="tx1"/>
                </a:solidFill>
                <a:latin typeface="Arial" pitchFamily="34"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solidFill>
                  <a:srgbClr val="FF0000"/>
                </a:solidFill>
              </a:rPr>
              <a:t>轮廓加权：</a:t>
            </a:r>
            <a:r>
              <a:rPr lang="zh-CN" altLang="en-US" b="0"/>
              <a:t>与因子</a:t>
            </a:r>
            <a:r>
              <a:rPr lang="en-US" altLang="zh-CN" b="0"/>
              <a:t>/</a:t>
            </a:r>
            <a:r>
              <a:rPr lang="zh-CN" altLang="en-US" b="0"/>
              <a:t>目标加权不同</a:t>
            </a:r>
            <a:r>
              <a:rPr lang="en-US" altLang="zh-CN" b="0"/>
              <a:t>(</a:t>
            </a:r>
            <a:r>
              <a:rPr lang="zh-CN" altLang="en-US" b="0"/>
              <a:t>一维的</a:t>
            </a:r>
            <a:r>
              <a:rPr lang="en-US" altLang="zh-CN" b="0"/>
              <a:t>)</a:t>
            </a:r>
            <a:r>
              <a:rPr lang="zh-CN" altLang="en-US" b="0"/>
              <a:t>，轮廓加权应用于对测试组的相互关系不明确的多个属性加权；</a:t>
            </a:r>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endParaRPr lang="zh-CN" altLang="en-US" b="0"/>
          </a:p>
          <a:p>
            <a:pPr lvl="1">
              <a:buFont typeface="Wingdings" pitchFamily="2" charset="2"/>
              <a:buChar char="§"/>
            </a:pPr>
            <a:r>
              <a:rPr lang="zh-CN" altLang="en-US" b="0"/>
              <a:t>面对多个需要赋权的属性，轮廓加权过程应该同时进行，以尽可能少的对变量产生扭曲；</a:t>
            </a:r>
          </a:p>
          <a:p>
            <a:pPr lvl="1">
              <a:buFont typeface="Wingdings" pitchFamily="2" charset="2"/>
              <a:buChar char="§"/>
            </a:pPr>
            <a:endParaRPr lang="zh-CN" altLang="en-US" b="0"/>
          </a:p>
        </p:txBody>
      </p:sp>
      <p:sp>
        <p:nvSpPr>
          <p:cNvPr id="75779" name="Rectangle 3"/>
          <p:cNvSpPr>
            <a:spLocks noGrp="1" noChangeArrowheads="1"/>
          </p:cNvSpPr>
          <p:nvPr>
            <p:ph type="title"/>
          </p:nvPr>
        </p:nvSpPr>
        <p:spPr/>
        <p:txBody>
          <a:bodyPr/>
          <a:lstStyle/>
          <a:p>
            <a:r>
              <a:rPr lang="zh-CN" altLang="en-US"/>
              <a:t>加权的类型</a:t>
            </a:r>
            <a:r>
              <a:rPr lang="en-US" altLang="zh-CN"/>
              <a:t>(2)</a:t>
            </a:r>
          </a:p>
        </p:txBody>
      </p:sp>
      <p:grpSp>
        <p:nvGrpSpPr>
          <p:cNvPr id="75780" name="Group 4"/>
          <p:cNvGrpSpPr>
            <a:grpSpLocks/>
          </p:cNvGrpSpPr>
          <p:nvPr/>
        </p:nvGrpSpPr>
        <p:grpSpPr bwMode="auto">
          <a:xfrm>
            <a:off x="773113" y="1949450"/>
            <a:ext cx="8018462" cy="2698750"/>
            <a:chOff x="0" y="0"/>
            <a:chExt cx="5051" cy="1700"/>
          </a:xfrm>
        </p:grpSpPr>
        <p:graphicFrame>
          <p:nvGraphicFramePr>
            <p:cNvPr id="75781" name="Object 5"/>
            <p:cNvGraphicFramePr>
              <a:graphicFrameLocks noChangeAspect="1"/>
            </p:cNvGraphicFramePr>
            <p:nvPr/>
          </p:nvGraphicFramePr>
          <p:xfrm>
            <a:off x="0" y="192"/>
            <a:ext cx="5051" cy="1116"/>
          </p:xfrm>
          <a:graphic>
            <a:graphicData uri="http://schemas.openxmlformats.org/presentationml/2006/ole">
              <mc:AlternateContent xmlns:mc="http://schemas.openxmlformats.org/markup-compatibility/2006">
                <mc:Choice xmlns:v="urn:schemas-microsoft-com:vml" Requires="v">
                  <p:oleObj spid="_x0000_s75786" r:id="rId3" imgW="4794840" imgH="976320" progId="Excel.Sheet.8">
                    <p:embed/>
                  </p:oleObj>
                </mc:Choice>
                <mc:Fallback>
                  <p:oleObj r:id="rId3" imgW="4794840" imgH="97632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2"/>
                          <a:ext cx="5051"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2" name="Text Box 6"/>
            <p:cNvSpPr txBox="1">
              <a:spLocks noChangeArrowheads="1"/>
            </p:cNvSpPr>
            <p:nvPr/>
          </p:nvSpPr>
          <p:spPr bwMode="auto">
            <a:xfrm>
              <a:off x="399" y="0"/>
              <a:ext cx="12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u="none">
                  <a:solidFill>
                    <a:schemeClr val="accent1"/>
                  </a:solidFill>
                </a:rPr>
                <a:t>Achieved</a:t>
              </a:r>
            </a:p>
          </p:txBody>
        </p:sp>
        <p:sp>
          <p:nvSpPr>
            <p:cNvPr id="75783" name="Text Box 7"/>
            <p:cNvSpPr txBox="1">
              <a:spLocks noChangeArrowheads="1"/>
            </p:cNvSpPr>
            <p:nvPr/>
          </p:nvSpPr>
          <p:spPr bwMode="auto">
            <a:xfrm>
              <a:off x="2880" y="0"/>
              <a:ext cx="2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u="none">
                  <a:solidFill>
                    <a:schemeClr val="accent1"/>
                  </a:solidFill>
                </a:rPr>
                <a:t>Known proportions of age &amp; sex</a:t>
              </a:r>
            </a:p>
          </p:txBody>
        </p:sp>
        <p:sp>
          <p:nvSpPr>
            <p:cNvPr id="75784" name="Text Box 8"/>
            <p:cNvSpPr txBox="1">
              <a:spLocks noChangeArrowheads="1"/>
            </p:cNvSpPr>
            <p:nvPr/>
          </p:nvSpPr>
          <p:spPr bwMode="auto">
            <a:xfrm>
              <a:off x="418" y="1488"/>
              <a:ext cx="45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b="0" u="none"/>
                <a:t>If the relationship is known, a </a:t>
              </a:r>
              <a:r>
                <a:rPr lang="en-US" b="0" u="none">
                  <a:latin typeface="Times New Roman"/>
                </a:rPr>
                <a:t>‘</a:t>
              </a:r>
              <a:r>
                <a:rPr lang="en-US" b="0" u="none"/>
                <a:t>weighting matrix</a:t>
              </a:r>
              <a:r>
                <a:rPr lang="en-US" b="0" u="none">
                  <a:latin typeface="Times New Roman"/>
                </a:rPr>
                <a:t>’</a:t>
              </a:r>
              <a:r>
                <a:rPr lang="en-US" b="0" u="none"/>
                <a:t> can be produced</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制定一个加权计划</a:t>
            </a:r>
            <a:r>
              <a:rPr lang="en-US" altLang="zh-CN"/>
              <a:t>(1)</a:t>
            </a:r>
          </a:p>
        </p:txBody>
      </p:sp>
      <p:sp>
        <p:nvSpPr>
          <p:cNvPr id="76803"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无论加权的动机是什么，但</a:t>
            </a:r>
            <a:r>
              <a:rPr lang="zh-CN" altLang="en-US"/>
              <a:t>执行的过程是一样的</a:t>
            </a:r>
            <a:r>
              <a:rPr lang="zh-CN" altLang="en-US" b="0"/>
              <a:t>：依不同属性</a:t>
            </a:r>
            <a:r>
              <a:rPr lang="en-US" altLang="zh-CN" b="0"/>
              <a:t>/</a:t>
            </a:r>
            <a:r>
              <a:rPr lang="zh-CN" altLang="en-US" b="0"/>
              <a:t>指标将样本分为多个组</a:t>
            </a:r>
            <a:r>
              <a:rPr lang="en-US" altLang="zh-CN" b="0"/>
              <a:t>(</a:t>
            </a:r>
            <a:r>
              <a:rPr lang="zh-CN" altLang="en-US" b="0"/>
              <a:t>加权组</a:t>
            </a:r>
            <a:r>
              <a:rPr lang="en-US" altLang="zh-CN" b="0"/>
              <a:t>)</a:t>
            </a:r>
            <a:r>
              <a:rPr lang="zh-CN" altLang="en-US" b="0"/>
              <a:t>，然后根据所希望各个组代表的个体规模赋予不同的权重；即</a:t>
            </a:r>
          </a:p>
          <a:p>
            <a:pPr lvl="1">
              <a:buFont typeface="Wingdings" pitchFamily="2" charset="2"/>
              <a:buChar char="§"/>
            </a:pPr>
            <a:r>
              <a:rPr lang="zh-CN" altLang="en-US" b="0"/>
              <a:t>明确分析子集</a:t>
            </a:r>
            <a:r>
              <a:rPr lang="en-US" altLang="zh-CN" b="0"/>
              <a:t>/</a:t>
            </a:r>
            <a:r>
              <a:rPr lang="zh-CN" altLang="en-US" b="0"/>
              <a:t>样本组，通常，较多的以人口结构变量、地域变量作为分类指标；</a:t>
            </a:r>
          </a:p>
          <a:p>
            <a:pPr lvl="1">
              <a:buFont typeface="Wingdings" pitchFamily="2" charset="2"/>
              <a:buChar char="§"/>
            </a:pPr>
            <a:r>
              <a:rPr lang="zh-CN" altLang="en-US" b="0"/>
              <a:t>明确各个分析子集</a:t>
            </a:r>
            <a:r>
              <a:rPr lang="en-US" altLang="zh-CN" b="0"/>
              <a:t>/</a:t>
            </a:r>
            <a:r>
              <a:rPr lang="zh-CN" altLang="en-US" b="0"/>
              <a:t>样本组中个体的代表性强弱</a:t>
            </a:r>
            <a:r>
              <a:rPr lang="en-US" altLang="zh-CN" b="0"/>
              <a:t>(</a:t>
            </a:r>
            <a:r>
              <a:rPr lang="zh-CN" altLang="en-US" b="0"/>
              <a:t>权重</a:t>
            </a:r>
            <a:r>
              <a:rPr lang="en-US" altLang="zh-CN" b="0"/>
              <a:t>)</a:t>
            </a:r>
            <a:r>
              <a:rPr lang="zh-CN" altLang="en-US" b="0"/>
              <a:t>；</a:t>
            </a:r>
          </a:p>
          <a:p>
            <a:pPr lvl="1">
              <a:buFont typeface="Wingdings" pitchFamily="2" charset="2"/>
              <a:buChar char="§"/>
            </a:pPr>
            <a:endParaRPr lang="zh-CN" altLang="en-US" b="0"/>
          </a:p>
          <a:p>
            <a:pPr>
              <a:buFont typeface="Wingdings" pitchFamily="2" charset="2"/>
              <a:buChar char="§"/>
            </a:pPr>
            <a:r>
              <a:rPr lang="zh-CN" altLang="en-US" b="0"/>
              <a:t>加权是在数据收集结束后采取的数据</a:t>
            </a:r>
            <a:r>
              <a:rPr lang="zh-CN" altLang="en-US" b="0">
                <a:latin typeface="Arial"/>
              </a:rPr>
              <a:t>“</a:t>
            </a:r>
            <a:r>
              <a:rPr lang="zh-CN" altLang="en-US" b="0"/>
              <a:t>纠偏</a:t>
            </a:r>
            <a:r>
              <a:rPr lang="zh-CN" altLang="en-US" b="0">
                <a:latin typeface="Arial"/>
              </a:rPr>
              <a:t>”</a:t>
            </a:r>
            <a:r>
              <a:rPr lang="zh-CN" altLang="en-US" b="0"/>
              <a:t>行为，但一定要清醒的知道：</a:t>
            </a:r>
          </a:p>
          <a:p>
            <a:pPr lvl="1">
              <a:buFont typeface="Wingdings" pitchFamily="2" charset="2"/>
              <a:buChar char="§"/>
            </a:pPr>
            <a:r>
              <a:rPr lang="zh-CN" altLang="en-US" b="0"/>
              <a:t>配额设置不合适、</a:t>
            </a:r>
            <a:r>
              <a:rPr lang="en-US" altLang="zh-CN" b="0"/>
              <a:t>FW</a:t>
            </a:r>
            <a:r>
              <a:rPr lang="zh-CN" altLang="en-US" b="0"/>
              <a:t>执行差或其他错误而造成的</a:t>
            </a:r>
            <a:r>
              <a:rPr lang="zh-CN" altLang="en-US" b="0">
                <a:latin typeface="Arial"/>
              </a:rPr>
              <a:t>“</a:t>
            </a:r>
            <a:r>
              <a:rPr lang="zh-CN" altLang="en-US" b="0"/>
              <a:t>不好</a:t>
            </a:r>
            <a:r>
              <a:rPr lang="zh-CN" altLang="en-US" b="0">
                <a:latin typeface="Arial"/>
              </a:rPr>
              <a:t>”</a:t>
            </a:r>
            <a:r>
              <a:rPr lang="zh-CN" altLang="en-US" b="0"/>
              <a:t>的原始数据收集，即使加权也一定是</a:t>
            </a:r>
            <a:r>
              <a:rPr lang="zh-CN" altLang="en-US" b="0">
                <a:latin typeface="Arial"/>
              </a:rPr>
              <a:t>“</a:t>
            </a:r>
            <a:r>
              <a:rPr lang="zh-CN" altLang="en-US" b="0"/>
              <a:t>无效的</a:t>
            </a:r>
            <a:r>
              <a:rPr lang="zh-CN" altLang="en-US" b="0">
                <a:latin typeface="Arial"/>
              </a:rPr>
              <a:t>”</a:t>
            </a:r>
            <a:r>
              <a:rPr lang="zh-CN" altLang="en-US" b="0"/>
              <a:t>；</a:t>
            </a:r>
          </a:p>
          <a:p>
            <a:pPr lvl="1">
              <a:buFont typeface="Wingdings" pitchFamily="2" charset="2"/>
              <a:buChar char="§"/>
            </a:pPr>
            <a:r>
              <a:rPr lang="zh-CN" altLang="en-US">
                <a:solidFill>
                  <a:srgbClr val="FF0000"/>
                </a:solidFill>
                <a:latin typeface="Arial"/>
              </a:rPr>
              <a:t>“</a:t>
            </a:r>
            <a:r>
              <a:rPr lang="zh-CN" altLang="en-US">
                <a:solidFill>
                  <a:srgbClr val="FF0000"/>
                </a:solidFill>
              </a:rPr>
              <a:t>提前避免错误</a:t>
            </a:r>
            <a:r>
              <a:rPr lang="en-US" altLang="zh-CN">
                <a:solidFill>
                  <a:srgbClr val="FF0000"/>
                </a:solidFill>
              </a:rPr>
              <a:t>/</a:t>
            </a:r>
            <a:r>
              <a:rPr lang="zh-CN" altLang="en-US">
                <a:solidFill>
                  <a:srgbClr val="FF0000"/>
                </a:solidFill>
              </a:rPr>
              <a:t>失误发生，总好过事后的任何补救！</a:t>
            </a:r>
            <a:r>
              <a:rPr lang="zh-CN" altLang="en-US">
                <a:solidFill>
                  <a:srgbClr val="FF0000"/>
                </a:solidFill>
                <a:latin typeface="Arial"/>
              </a:rPr>
              <a:t>”</a:t>
            </a:r>
            <a:endParaRPr lang="zh-CN" altLang="en-US">
              <a:solidFill>
                <a:srgbClr val="FF0000"/>
              </a:solidFill>
            </a:endParaRPr>
          </a:p>
          <a:p>
            <a:pPr>
              <a:buFont typeface="Wingdings" pitchFamily="2" charset="2"/>
              <a:buChar char="§"/>
            </a:pPr>
            <a:endParaRPr lang="zh-CN"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6725" y="260350"/>
            <a:ext cx="75374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defTabSz="339725">
              <a:buFont typeface="Monotype Sorts" pitchFamily="2" charset="2"/>
              <a:buNone/>
            </a:pPr>
            <a:r>
              <a:rPr lang="zh-CN" sz="2400" b="0" u="none">
                <a:solidFill>
                  <a:schemeClr val="tx1"/>
                </a:solidFill>
                <a:latin typeface="Times New Roman" pitchFamily="18" charset="0"/>
              </a:rPr>
              <a:t>What（1）：Marketing Research定义</a:t>
            </a:r>
            <a:endParaRPr lang="zh-CN" sz="2400" u="none">
              <a:solidFill>
                <a:schemeClr val="tx1"/>
              </a:solidFill>
              <a:effectLst>
                <a:outerShdw blurRad="38100" dist="38100" dir="2700000" algn="tl">
                  <a:srgbClr val="C0C0C0"/>
                </a:outerShdw>
              </a:effectLst>
            </a:endParaRPr>
          </a:p>
        </p:txBody>
      </p:sp>
      <p:sp>
        <p:nvSpPr>
          <p:cNvPr id="11267" name="Text Box 3"/>
          <p:cNvSpPr txBox="1">
            <a:spLocks noChangeArrowheads="1"/>
          </p:cNvSpPr>
          <p:nvPr/>
        </p:nvSpPr>
        <p:spPr bwMode="auto">
          <a:xfrm>
            <a:off x="900113" y="1412875"/>
            <a:ext cx="7731125"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00013" indent="188913" defTabSz="304800">
              <a:defRPr>
                <a:solidFill>
                  <a:schemeClr val="tx1"/>
                </a:solidFill>
                <a:latin typeface="Arial" pitchFamily="34" charset="0"/>
                <a:ea typeface="宋体" pitchFamily="2" charset="-122"/>
              </a:defRPr>
            </a:lvl1pPr>
            <a:lvl2pPr marL="820738" indent="-341313" defTabSz="304800">
              <a:defRPr>
                <a:solidFill>
                  <a:schemeClr val="tx1"/>
                </a:solidFill>
                <a:latin typeface="Arial" pitchFamily="34" charset="0"/>
                <a:ea typeface="宋体" pitchFamily="2" charset="-122"/>
              </a:defRPr>
            </a:lvl2pPr>
            <a:lvl3pPr marL="1044575" indent="-33338" defTabSz="304800">
              <a:defRPr>
                <a:solidFill>
                  <a:schemeClr val="tx1"/>
                </a:solidFill>
                <a:latin typeface="Arial" pitchFamily="34" charset="0"/>
                <a:ea typeface="宋体" pitchFamily="2" charset="-122"/>
              </a:defRPr>
            </a:lvl3pPr>
            <a:lvl4pPr marL="1235075" indent="31750" defTabSz="304800">
              <a:defRPr>
                <a:solidFill>
                  <a:schemeClr val="tx1"/>
                </a:solidFill>
                <a:latin typeface="Arial" pitchFamily="34" charset="0"/>
                <a:ea typeface="宋体" pitchFamily="2" charset="-122"/>
              </a:defRPr>
            </a:lvl4pPr>
            <a:lvl5pPr marL="1641475" defTabSz="304800">
              <a:defRPr>
                <a:solidFill>
                  <a:schemeClr val="tx1"/>
                </a:solidFill>
                <a:latin typeface="Arial" pitchFamily="34" charset="0"/>
                <a:ea typeface="宋体" pitchFamily="2" charset="-122"/>
              </a:defRPr>
            </a:lvl5pPr>
            <a:lvl6pPr marL="2098675" defTabSz="304800" fontAlgn="base">
              <a:spcBef>
                <a:spcPct val="0"/>
              </a:spcBef>
              <a:spcAft>
                <a:spcPct val="0"/>
              </a:spcAft>
              <a:defRPr>
                <a:solidFill>
                  <a:schemeClr val="tx1"/>
                </a:solidFill>
                <a:latin typeface="Arial" pitchFamily="34" charset="0"/>
                <a:ea typeface="宋体" pitchFamily="2" charset="-122"/>
              </a:defRPr>
            </a:lvl6pPr>
            <a:lvl7pPr marL="2555875" defTabSz="304800" fontAlgn="base">
              <a:spcBef>
                <a:spcPct val="0"/>
              </a:spcBef>
              <a:spcAft>
                <a:spcPct val="0"/>
              </a:spcAft>
              <a:defRPr>
                <a:solidFill>
                  <a:schemeClr val="tx1"/>
                </a:solidFill>
                <a:latin typeface="Arial" pitchFamily="34" charset="0"/>
                <a:ea typeface="宋体" pitchFamily="2" charset="-122"/>
              </a:defRPr>
            </a:lvl7pPr>
            <a:lvl8pPr marL="3013075" defTabSz="304800" fontAlgn="base">
              <a:spcBef>
                <a:spcPct val="0"/>
              </a:spcBef>
              <a:spcAft>
                <a:spcPct val="0"/>
              </a:spcAft>
              <a:defRPr>
                <a:solidFill>
                  <a:schemeClr val="tx1"/>
                </a:solidFill>
                <a:latin typeface="Arial" pitchFamily="34" charset="0"/>
                <a:ea typeface="宋体" pitchFamily="2" charset="-122"/>
              </a:defRPr>
            </a:lvl8pPr>
            <a:lvl9pPr marL="3470275" defTabSz="304800" fontAlgn="base">
              <a:spcBef>
                <a:spcPct val="0"/>
              </a:spcBef>
              <a:spcAft>
                <a:spcPct val="0"/>
              </a:spcAft>
              <a:defRPr>
                <a:solidFill>
                  <a:schemeClr val="tx1"/>
                </a:solidFill>
                <a:latin typeface="Arial" pitchFamily="34" charset="0"/>
                <a:ea typeface="宋体" pitchFamily="2" charset="-122"/>
              </a:defRPr>
            </a:lvl9pPr>
          </a:lstStyle>
          <a:p>
            <a:pPr>
              <a:lnSpc>
                <a:spcPct val="130000"/>
              </a:lnSpc>
              <a:buClr>
                <a:srgbClr val="006000"/>
              </a:buClr>
              <a:buSzPct val="70000"/>
              <a:buFont typeface="Arial" pitchFamily="34" charset="0"/>
              <a:buNone/>
            </a:pPr>
            <a:r>
              <a:rPr lang="zh-CN" sz="2000" u="none"/>
              <a:t>美国市场研究协会（ </a:t>
            </a:r>
            <a:r>
              <a:rPr lang="en-US" sz="2000" u="none"/>
              <a:t>AMA）</a:t>
            </a:r>
            <a:r>
              <a:rPr lang="zh-CN" sz="2000" u="none"/>
              <a:t>对市场研究的定义是：  </a:t>
            </a:r>
          </a:p>
          <a:p>
            <a:pPr>
              <a:lnSpc>
                <a:spcPct val="130000"/>
              </a:lnSpc>
              <a:buClr>
                <a:srgbClr val="006000"/>
              </a:buClr>
              <a:buSzPct val="70000"/>
              <a:buFont typeface="Arial" pitchFamily="34" charset="0"/>
              <a:buNone/>
            </a:pPr>
            <a:endParaRPr lang="zh-CN" sz="2000" u="none"/>
          </a:p>
          <a:p>
            <a:pPr>
              <a:lnSpc>
                <a:spcPct val="130000"/>
              </a:lnSpc>
              <a:buClr>
                <a:srgbClr val="006000"/>
              </a:buClr>
              <a:buSzPct val="70000"/>
              <a:buFont typeface="Arial" pitchFamily="34" charset="0"/>
              <a:buNone/>
            </a:pPr>
            <a:r>
              <a:rPr lang="zh-CN" sz="2000" u="none"/>
              <a:t>市场研究是将消费者、顾客及公众与厂商通过信息而</a:t>
            </a:r>
          </a:p>
          <a:p>
            <a:pPr>
              <a:lnSpc>
                <a:spcPct val="130000"/>
              </a:lnSpc>
              <a:buClr>
                <a:srgbClr val="006000"/>
              </a:buClr>
              <a:buSzPct val="70000"/>
              <a:buFont typeface="Arial" pitchFamily="34" charset="0"/>
              <a:buNone/>
            </a:pPr>
            <a:r>
              <a:rPr lang="zh-CN" sz="2000" u="none"/>
              <a:t>联系起来的桥梁，其信息是用来:</a:t>
            </a:r>
          </a:p>
          <a:p>
            <a:pPr lvl="1">
              <a:lnSpc>
                <a:spcPct val="130000"/>
              </a:lnSpc>
              <a:buClr>
                <a:srgbClr val="006000"/>
              </a:buClr>
              <a:buSzPct val="46000"/>
              <a:buFont typeface="Monotype Sorts" pitchFamily="2" charset="2"/>
              <a:buChar char="n"/>
            </a:pPr>
            <a:r>
              <a:rPr lang="zh-CN" sz="2000" u="none"/>
              <a:t>识别、定义市场机会和市场问题</a:t>
            </a:r>
          </a:p>
          <a:p>
            <a:pPr lvl="1">
              <a:lnSpc>
                <a:spcPct val="130000"/>
              </a:lnSpc>
              <a:buClr>
                <a:srgbClr val="006000"/>
              </a:buClr>
              <a:buSzPct val="46000"/>
              <a:buFont typeface="Monotype Sorts" pitchFamily="2" charset="2"/>
              <a:buChar char="n"/>
            </a:pPr>
            <a:r>
              <a:rPr lang="zh-CN" sz="2000" u="none"/>
              <a:t>产生、改进和评估市场营销活动</a:t>
            </a:r>
          </a:p>
          <a:p>
            <a:pPr lvl="1">
              <a:lnSpc>
                <a:spcPct val="130000"/>
              </a:lnSpc>
              <a:buClr>
                <a:srgbClr val="006000"/>
              </a:buClr>
              <a:buSzPct val="46000"/>
              <a:buFont typeface="Monotype Sorts" pitchFamily="2" charset="2"/>
              <a:buChar char="n"/>
            </a:pPr>
            <a:r>
              <a:rPr lang="zh-CN" sz="2000" u="none"/>
              <a:t>监测市场营销的表现</a:t>
            </a:r>
          </a:p>
          <a:p>
            <a:pPr lvl="1">
              <a:lnSpc>
                <a:spcPct val="130000"/>
              </a:lnSpc>
              <a:buClr>
                <a:srgbClr val="006000"/>
              </a:buClr>
              <a:buSzPct val="46000"/>
              <a:buFont typeface="Monotype Sorts" pitchFamily="2" charset="2"/>
              <a:buChar char="n"/>
            </a:pPr>
            <a:r>
              <a:rPr lang="zh-CN" sz="2000" u="none"/>
              <a:t>提高对市场营销过程的理解</a:t>
            </a:r>
            <a:endParaRPr lang="zh-CN" sz="2000" u="none">
              <a:latin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制定一个加权计划</a:t>
            </a:r>
            <a:r>
              <a:rPr lang="en-US" altLang="zh-CN"/>
              <a:t>(2)</a:t>
            </a:r>
          </a:p>
        </p:txBody>
      </p:sp>
      <p:sp>
        <p:nvSpPr>
          <p:cNvPr id="77827" name="AutoShape 3"/>
          <p:cNvSpPr>
            <a:spLocks noChangeArrowheads="1"/>
          </p:cNvSpPr>
          <p:nvPr/>
        </p:nvSpPr>
        <p:spPr bwMode="auto">
          <a:xfrm>
            <a:off x="1119188" y="1104900"/>
            <a:ext cx="352425" cy="4724400"/>
          </a:xfrm>
          <a:prstGeom prst="downArrow">
            <a:avLst>
              <a:gd name="adj1" fmla="val 50000"/>
              <a:gd name="adj2" fmla="val 335135"/>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7828" name="Text Box 4"/>
          <p:cNvSpPr txBox="1">
            <a:spLocks noChangeArrowheads="1"/>
          </p:cNvSpPr>
          <p:nvPr/>
        </p:nvSpPr>
        <p:spPr bwMode="auto">
          <a:xfrm>
            <a:off x="1757363" y="1071563"/>
            <a:ext cx="6775450" cy="2014537"/>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marL="193675" indent="-193675">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r>
              <a:rPr lang="zh-CN" sz="1800" u="none">
                <a:solidFill>
                  <a:srgbClr val="FF0000"/>
                </a:solidFill>
              </a:rPr>
              <a:t>项目设计:</a:t>
            </a:r>
          </a:p>
          <a:p>
            <a:pPr eaLnBrk="0" hangingPunct="0"/>
            <a:r>
              <a:rPr lang="zh-CN" sz="1800" b="0" u="none">
                <a:solidFill>
                  <a:schemeClr val="bg1"/>
                </a:solidFill>
              </a:rPr>
              <a:t>我们是否有计划进行数据加权？</a:t>
            </a:r>
            <a:endParaRPr lang="en-US" sz="1800" b="0" u="none">
              <a:solidFill>
                <a:schemeClr val="bg1"/>
              </a:solidFill>
            </a:endParaRPr>
          </a:p>
          <a:p>
            <a:pPr eaLnBrk="0" hangingPunct="0"/>
            <a:r>
              <a:rPr lang="zh-CN" sz="1800" b="0" u="none">
                <a:solidFill>
                  <a:schemeClr val="bg1"/>
                </a:solidFill>
              </a:rPr>
              <a:t>设置什么样的配额 – 是否有必须的信息用于配额设置</a:t>
            </a:r>
            <a:r>
              <a:rPr lang="en-US" sz="1800" b="0" u="none">
                <a:solidFill>
                  <a:schemeClr val="bg1"/>
                </a:solidFill>
              </a:rPr>
              <a:t>?</a:t>
            </a:r>
          </a:p>
          <a:p>
            <a:pPr eaLnBrk="0" hangingPunct="0">
              <a:buFont typeface="Wingdings" pitchFamily="2" charset="2"/>
              <a:buChar char="§"/>
            </a:pPr>
            <a:r>
              <a:rPr lang="zh-CN" sz="1800" b="0" u="none">
                <a:solidFill>
                  <a:schemeClr val="bg1"/>
                </a:solidFill>
              </a:rPr>
              <a:t>不要设置不必要的配额，即加大FW难度，又增加成本；</a:t>
            </a:r>
          </a:p>
          <a:p>
            <a:pPr eaLnBrk="0" hangingPunct="0">
              <a:buFont typeface="Wingdings" pitchFamily="2" charset="2"/>
              <a:buChar char="§"/>
            </a:pPr>
            <a:r>
              <a:rPr lang="zh-CN" sz="1800" b="0" u="none">
                <a:solidFill>
                  <a:schemeClr val="bg1"/>
                </a:solidFill>
              </a:rPr>
              <a:t>设置样本结构时，就应该考虑清楚如何去组织这些数据；</a:t>
            </a:r>
          </a:p>
          <a:p>
            <a:pPr eaLnBrk="0" hangingPunct="0">
              <a:buFont typeface="Wingdings" pitchFamily="2" charset="2"/>
              <a:buChar char="§"/>
            </a:pPr>
            <a:r>
              <a:rPr lang="zh-CN" sz="1800" u="none">
                <a:solidFill>
                  <a:schemeClr val="bg1"/>
                </a:solidFill>
              </a:rPr>
              <a:t>记住：</a:t>
            </a:r>
            <a:r>
              <a:rPr lang="zh-CN" sz="1800" u="none">
                <a:solidFill>
                  <a:srgbClr val="FF0000"/>
                </a:solidFill>
              </a:rPr>
              <a:t>“提前计划”</a:t>
            </a:r>
            <a:r>
              <a:rPr lang="zh-CN" sz="1800" b="0" u="none">
                <a:solidFill>
                  <a:schemeClr val="bg1"/>
                </a:solidFill>
              </a:rPr>
              <a:t>，尽可能早的确定加权方案，最好在时间表中预留时间专门用于加权；</a:t>
            </a:r>
          </a:p>
        </p:txBody>
      </p:sp>
      <p:sp>
        <p:nvSpPr>
          <p:cNvPr id="77829" name="Text Box 5"/>
          <p:cNvSpPr txBox="1">
            <a:spLocks noChangeArrowheads="1"/>
          </p:cNvSpPr>
          <p:nvPr/>
        </p:nvSpPr>
        <p:spPr bwMode="auto">
          <a:xfrm>
            <a:off x="1758950" y="3216275"/>
            <a:ext cx="6775450" cy="1739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marL="193675" indent="-193675">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r>
              <a:rPr lang="zh-CN" sz="1800" u="none">
                <a:solidFill>
                  <a:srgbClr val="FF0000"/>
                </a:solidFill>
              </a:rPr>
              <a:t>原始数据:</a:t>
            </a:r>
          </a:p>
          <a:p>
            <a:pPr eaLnBrk="0" hangingPunct="0"/>
            <a:r>
              <a:rPr lang="zh-CN" sz="1800" b="0" u="none">
                <a:solidFill>
                  <a:schemeClr val="bg1"/>
                </a:solidFill>
              </a:rPr>
              <a:t>查数要针对“未加权”数表(或 </a:t>
            </a:r>
            <a:r>
              <a:rPr lang="en-US" sz="1800" b="0" u="none">
                <a:solidFill>
                  <a:schemeClr val="bg1"/>
                </a:solidFill>
              </a:rPr>
              <a:t>hole-counts)</a:t>
            </a:r>
            <a:r>
              <a:rPr lang="zh-CN" sz="1800" b="0" u="none">
                <a:solidFill>
                  <a:schemeClr val="bg1"/>
                </a:solidFill>
              </a:rPr>
              <a:t>；</a:t>
            </a:r>
            <a:endParaRPr lang="en-US" sz="1800" b="0" u="none">
              <a:solidFill>
                <a:schemeClr val="bg1"/>
              </a:solidFill>
            </a:endParaRPr>
          </a:p>
          <a:p>
            <a:pPr eaLnBrk="0" hangingPunct="0"/>
            <a:r>
              <a:rPr lang="zh-CN" sz="1800" b="0" u="none">
                <a:solidFill>
                  <a:schemeClr val="bg1"/>
                </a:solidFill>
              </a:rPr>
              <a:t>明确加权遵循的原则，并分析加权对其它人口结构变量或关键指标带来的影响；</a:t>
            </a:r>
          </a:p>
          <a:p>
            <a:pPr eaLnBrk="0" hangingPunct="0">
              <a:buFont typeface="Wingdings" pitchFamily="2" charset="2"/>
              <a:buChar char="§"/>
            </a:pPr>
            <a:r>
              <a:rPr lang="zh-CN" sz="1800" b="0" u="none">
                <a:solidFill>
                  <a:schemeClr val="bg1"/>
                </a:solidFill>
              </a:rPr>
              <a:t>数据中哪些变量是最重要的，加权只针对它们就足够了吧？</a:t>
            </a:r>
          </a:p>
          <a:p>
            <a:pPr eaLnBrk="0" hangingPunct="0">
              <a:buFont typeface="Wingdings" pitchFamily="2" charset="2"/>
              <a:buChar char="§"/>
            </a:pPr>
            <a:r>
              <a:rPr lang="zh-CN" sz="1800" b="0" u="none">
                <a:solidFill>
                  <a:schemeClr val="bg1"/>
                </a:solidFill>
              </a:rPr>
              <a:t>与DP充分沟通，确保DP理解加权意图并正确操作；</a:t>
            </a:r>
          </a:p>
        </p:txBody>
      </p:sp>
      <p:sp>
        <p:nvSpPr>
          <p:cNvPr id="77830" name="Text Box 6"/>
          <p:cNvSpPr txBox="1">
            <a:spLocks noChangeArrowheads="1"/>
          </p:cNvSpPr>
          <p:nvPr/>
        </p:nvSpPr>
        <p:spPr bwMode="auto">
          <a:xfrm>
            <a:off x="1758950" y="5099050"/>
            <a:ext cx="6775450" cy="915988"/>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eaLnBrk="0" hangingPunct="0"/>
            <a:r>
              <a:rPr lang="zh-CN" altLang="en-US" sz="1800" u="none">
                <a:solidFill>
                  <a:srgbClr val="FF0000"/>
                </a:solidFill>
              </a:rPr>
              <a:t>加权数据</a:t>
            </a:r>
            <a:r>
              <a:rPr lang="en-US" altLang="zh-CN" sz="1800" u="none">
                <a:solidFill>
                  <a:srgbClr val="FF0000"/>
                </a:solidFill>
              </a:rPr>
              <a:t>:</a:t>
            </a:r>
          </a:p>
          <a:p>
            <a:pPr eaLnBrk="0" hangingPunct="0"/>
            <a:r>
              <a:rPr lang="zh-CN" altLang="en-US" sz="1800" b="0" u="none">
                <a:solidFill>
                  <a:schemeClr val="bg1"/>
                </a:solidFill>
              </a:rPr>
              <a:t>确信“加权”被正确地进行；</a:t>
            </a:r>
          </a:p>
          <a:p>
            <a:pPr eaLnBrk="0" hangingPunct="0"/>
            <a:r>
              <a:rPr lang="zh-CN" altLang="en-US" sz="1800" b="0" u="none">
                <a:solidFill>
                  <a:schemeClr val="bg1"/>
                </a:solidFill>
              </a:rPr>
              <a:t>确信数据准确无误后，才开始将数据转化为支持性图表；</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加权的负面影响</a:t>
            </a:r>
          </a:p>
        </p:txBody>
      </p:sp>
      <p:sp>
        <p:nvSpPr>
          <p:cNvPr id="78851"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加权会使数据变得不太稳健</a:t>
            </a:r>
          </a:p>
          <a:p>
            <a:pPr lvl="1">
              <a:buFont typeface="Wingdings" pitchFamily="2" charset="2"/>
              <a:buChar char="§"/>
            </a:pPr>
            <a:r>
              <a:rPr lang="zh-CN" altLang="en-US" b="0"/>
              <a:t>是否有基数本身较小的数据加权后基数足够大？</a:t>
            </a:r>
          </a:p>
          <a:p>
            <a:pPr lvl="1">
              <a:buFont typeface="Wingdings" pitchFamily="2" charset="2"/>
              <a:buChar char="§"/>
            </a:pPr>
            <a:r>
              <a:rPr lang="zh-CN" altLang="en-US" b="0"/>
              <a:t>检验得到的显著性差异的可靠性如何？</a:t>
            </a:r>
          </a:p>
          <a:p>
            <a:pPr>
              <a:buFont typeface="Wingdings" pitchFamily="2" charset="2"/>
              <a:buChar char="§"/>
            </a:pPr>
            <a:r>
              <a:rPr lang="zh-CN" altLang="en-US" b="0"/>
              <a:t>进行数据加权，事实上我们已经</a:t>
            </a:r>
            <a:r>
              <a:rPr lang="zh-CN" altLang="en-US" b="0">
                <a:latin typeface="Arial"/>
              </a:rPr>
              <a:t>“</a:t>
            </a:r>
            <a:r>
              <a:rPr lang="zh-CN" altLang="en-US" b="0"/>
              <a:t>低估</a:t>
            </a:r>
            <a:r>
              <a:rPr lang="zh-CN" altLang="en-US" b="0">
                <a:latin typeface="Arial"/>
              </a:rPr>
              <a:t>”</a:t>
            </a:r>
            <a:r>
              <a:rPr lang="zh-CN" altLang="en-US" b="0"/>
              <a:t>了总体的变异程度，对总体信息推断的精确度减低。</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加权数据的演示</a:t>
            </a:r>
          </a:p>
        </p:txBody>
      </p:sp>
      <p:sp>
        <p:nvSpPr>
          <p:cNvPr id="79875"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如果数据有</a:t>
            </a:r>
            <a:r>
              <a:rPr lang="zh-CN" altLang="en-US" b="0">
                <a:latin typeface="Arial"/>
              </a:rPr>
              <a:t>“</a:t>
            </a:r>
            <a:r>
              <a:rPr lang="zh-CN" altLang="en-US" b="0"/>
              <a:t>加权</a:t>
            </a:r>
            <a:r>
              <a:rPr lang="zh-CN" altLang="en-US" b="0">
                <a:latin typeface="Arial"/>
              </a:rPr>
              <a:t>”</a:t>
            </a:r>
            <a:r>
              <a:rPr lang="zh-CN" altLang="en-US" b="0"/>
              <a:t>，我们要</a:t>
            </a:r>
            <a:r>
              <a:rPr lang="zh-CN" altLang="en-US"/>
              <a:t>明确地告诉客户</a:t>
            </a:r>
            <a:r>
              <a:rPr lang="zh-CN" altLang="en-US" b="0"/>
              <a:t>：</a:t>
            </a:r>
          </a:p>
          <a:p>
            <a:pPr lvl="1">
              <a:buFont typeface="Wingdings" pitchFamily="2" charset="2"/>
              <a:buChar char="§"/>
            </a:pPr>
            <a:r>
              <a:rPr lang="zh-CN" altLang="en-US" b="0"/>
              <a:t>为什么加权？</a:t>
            </a:r>
          </a:p>
          <a:p>
            <a:pPr lvl="1">
              <a:buFont typeface="Wingdings" pitchFamily="2" charset="2"/>
              <a:buChar char="§"/>
            </a:pPr>
            <a:r>
              <a:rPr lang="zh-CN" altLang="en-US" b="0"/>
              <a:t>加权方案的实施过程；</a:t>
            </a:r>
          </a:p>
          <a:p>
            <a:pPr lvl="1">
              <a:buFont typeface="Wingdings" pitchFamily="2" charset="2"/>
              <a:buChar char="§"/>
            </a:pPr>
            <a:r>
              <a:rPr lang="zh-CN" altLang="en-US" b="0"/>
              <a:t>加权对数据的影响，等等；</a:t>
            </a:r>
          </a:p>
          <a:p>
            <a:pPr>
              <a:buFont typeface="Wingdings" pitchFamily="2" charset="2"/>
              <a:buChar char="§"/>
            </a:pPr>
            <a:endParaRPr lang="zh-CN" altLang="en-US" b="0"/>
          </a:p>
          <a:p>
            <a:pPr>
              <a:buFont typeface="Wingdings" pitchFamily="2" charset="2"/>
              <a:buChar char="§"/>
            </a:pPr>
            <a:r>
              <a:rPr lang="zh-CN" altLang="en-US" b="0"/>
              <a:t>通常，我们应该：在数表上</a:t>
            </a:r>
            <a:r>
              <a:rPr lang="zh-CN" altLang="en-US"/>
              <a:t>同时标明</a:t>
            </a:r>
            <a:r>
              <a:rPr lang="zh-CN" altLang="en-US">
                <a:latin typeface="Arial"/>
              </a:rPr>
              <a:t>“</a:t>
            </a:r>
            <a:r>
              <a:rPr lang="zh-CN" altLang="en-US"/>
              <a:t>未加权</a:t>
            </a:r>
            <a:r>
              <a:rPr lang="zh-CN" altLang="en-US">
                <a:latin typeface="Arial"/>
              </a:rPr>
              <a:t>”</a:t>
            </a:r>
            <a:r>
              <a:rPr lang="zh-CN" altLang="en-US"/>
              <a:t>和</a:t>
            </a:r>
            <a:r>
              <a:rPr lang="zh-CN" altLang="en-US">
                <a:latin typeface="Arial"/>
              </a:rPr>
              <a:t>“</a:t>
            </a:r>
            <a:r>
              <a:rPr lang="zh-CN" altLang="en-US"/>
              <a:t>加权</a:t>
            </a:r>
            <a:r>
              <a:rPr lang="zh-CN" altLang="en-US">
                <a:latin typeface="Arial"/>
              </a:rPr>
              <a:t>”</a:t>
            </a:r>
            <a:r>
              <a:rPr lang="zh-CN" altLang="en-US" b="0"/>
              <a:t>的基数，在分析报告可灵活处理，但也应有清晰的、一致的标注；</a:t>
            </a:r>
          </a:p>
          <a:p>
            <a:pPr lvl="1">
              <a:buFont typeface="Wingdings" pitchFamily="2" charset="2"/>
              <a:buChar char="§"/>
            </a:pPr>
            <a:r>
              <a:rPr lang="zh-CN" altLang="en-US" b="0"/>
              <a:t>未加权基数：表明各个分析子集内数据的可靠性；</a:t>
            </a:r>
          </a:p>
          <a:p>
            <a:pPr lvl="1">
              <a:buFont typeface="Wingdings" pitchFamily="2" charset="2"/>
              <a:buChar char="§"/>
            </a:pPr>
            <a:r>
              <a:rPr lang="zh-CN" altLang="en-US" b="0"/>
              <a:t>加权基数：表明各个分析子集的相对规模；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t>目录</a:t>
            </a:r>
          </a:p>
        </p:txBody>
      </p:sp>
      <p:sp>
        <p:nvSpPr>
          <p:cNvPr id="80899" name="Text Box 3"/>
          <p:cNvSpPr txBox="1">
            <a:spLocks noChangeArrowheads="1"/>
          </p:cNvSpPr>
          <p:nvPr/>
        </p:nvSpPr>
        <p:spPr bwMode="auto">
          <a:xfrm>
            <a:off x="2322513" y="1089025"/>
            <a:ext cx="5445125" cy="50927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市场研究使用统计技术的必要性</a:t>
            </a:r>
          </a:p>
          <a:p>
            <a:pPr>
              <a:lnSpc>
                <a:spcPct val="80000"/>
              </a:lnSpc>
              <a:spcBef>
                <a:spcPct val="50000"/>
              </a:spcBef>
              <a:buSzPct val="80000"/>
              <a:buFont typeface="Wingdings" pitchFamily="2" charset="2"/>
              <a:buChar char="Ø"/>
            </a:pPr>
            <a:r>
              <a:rPr lang="zh-CN" sz="1800">
                <a:solidFill>
                  <a:schemeClr val="folHlink"/>
                </a:solidFill>
                <a:latin typeface="宋体" pitchFamily="2" charset="-122"/>
              </a:rPr>
              <a:t> 统计技术的基础</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sym typeface="Arial" pitchFamily="34" charset="0"/>
              </a:rPr>
              <a:t> </a:t>
            </a:r>
            <a:r>
              <a:rPr lang="zh-CN" sz="1800" b="0" u="none">
                <a:solidFill>
                  <a:schemeClr val="folHlink"/>
                </a:solidFill>
                <a:latin typeface="宋体" pitchFamily="2" charset="-122"/>
              </a:rPr>
              <a:t>测量尺度(变量)类型</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数据加权</a:t>
            </a:r>
            <a:endParaRPr lang="zh-CN" sz="1800" b="0" u="none">
              <a:solidFill>
                <a:schemeClr val="folHlink"/>
              </a:solidFill>
              <a:latin typeface="宋体" pitchFamily="2" charset="-122"/>
              <a:sym typeface="Arial" pitchFamily="34" charset="0"/>
            </a:endParaRPr>
          </a:p>
          <a:p>
            <a:pPr>
              <a:spcBef>
                <a:spcPct val="50000"/>
              </a:spcBef>
              <a:buClr>
                <a:schemeClr val="tx1"/>
              </a:buClr>
              <a:buSzPct val="80000"/>
              <a:buFont typeface="Wingdings" pitchFamily="2" charset="2"/>
              <a:buChar char="Ø"/>
            </a:pPr>
            <a:r>
              <a:rPr lang="zh-CN" sz="1800" u="none">
                <a:latin typeface="宋体" pitchFamily="2" charset="-122"/>
                <a:sym typeface="Arial" pitchFamily="34" charset="0"/>
              </a:rPr>
              <a:t> </a:t>
            </a:r>
            <a:r>
              <a:rPr lang="zh-CN" sz="1800">
                <a:latin typeface="宋体" pitchFamily="2" charset="-122"/>
              </a:rPr>
              <a:t>数据的描述性统计</a:t>
            </a:r>
            <a:r>
              <a:rPr lang="zh-CN" sz="1800" u="none">
                <a:latin typeface="宋体" pitchFamily="2" charset="-122"/>
              </a:rPr>
              <a:t>：频数分布和基本统计量</a:t>
            </a: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数据的推断性统计</a:t>
            </a:r>
            <a:r>
              <a:rPr lang="zh-CN" sz="1800" u="none">
                <a:solidFill>
                  <a:schemeClr val="folHlink"/>
                </a:solidFill>
                <a:latin typeface="宋体" pitchFamily="2" charset="-122"/>
              </a:rPr>
              <a:t>：假设检验</a:t>
            </a:r>
          </a:p>
          <a:p>
            <a:pPr>
              <a:lnSpc>
                <a:spcPct val="80000"/>
              </a:lnSpc>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多元统计技术</a:t>
            </a:r>
            <a:endParaRPr lang="zh-CN" sz="1800">
              <a:solidFill>
                <a:schemeClr val="folHlink"/>
              </a:solidFill>
              <a:latin typeface="宋体" pitchFamily="2" charset="-122"/>
              <a:sym typeface="Wingdings" pitchFamily="2" charset="2"/>
            </a:endParaRP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相关分析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回归分析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因子分析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主成分分析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聚类分析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对应分析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联合分析</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描述性统计学</a:t>
            </a:r>
            <a:r>
              <a:rPr lang="en-US" altLang="zh-CN" b="0"/>
              <a:t>(Descriptive statistics)</a:t>
            </a:r>
          </a:p>
        </p:txBody>
      </p:sp>
      <p:sp>
        <p:nvSpPr>
          <p:cNvPr id="81923"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描述性统计学：</a:t>
            </a:r>
            <a:r>
              <a:rPr lang="zh-CN" altLang="en-US" b="0"/>
              <a:t>是将收集到的原始数据资料直接通过图表等形式进行概括或描述；</a:t>
            </a:r>
          </a:p>
          <a:p>
            <a:pPr lvl="1">
              <a:buFont typeface="Wingdings" pitchFamily="2" charset="2"/>
              <a:buChar char="§"/>
            </a:pPr>
            <a:r>
              <a:rPr lang="zh-CN" altLang="en-US" b="0"/>
              <a:t>具体地，描述性统计需要考察数据的分布形态</a:t>
            </a:r>
            <a:r>
              <a:rPr lang="en-US" altLang="zh-CN" b="0"/>
              <a:t>(</a:t>
            </a:r>
            <a:r>
              <a:rPr lang="zh-CN" altLang="en-US" b="0"/>
              <a:t>如频数分布</a:t>
            </a:r>
            <a:r>
              <a:rPr lang="en-US" altLang="zh-CN" b="0"/>
              <a:t>)</a:t>
            </a:r>
            <a:r>
              <a:rPr lang="zh-CN" altLang="en-US" b="0"/>
              <a:t>，计算表征数据分布的数字特征</a:t>
            </a:r>
            <a:r>
              <a:rPr lang="en-US" altLang="zh-CN" b="0"/>
              <a:t>(</a:t>
            </a:r>
            <a:r>
              <a:rPr lang="zh-CN" altLang="en-US" b="0"/>
              <a:t>如均值，方差</a:t>
            </a:r>
            <a:r>
              <a:rPr lang="en-US" altLang="zh-CN" b="0"/>
              <a:t>)</a:t>
            </a:r>
            <a:r>
              <a:rPr lang="zh-CN" altLang="en-US" b="0"/>
              <a:t>；</a:t>
            </a:r>
          </a:p>
          <a:p>
            <a:pPr lvl="1">
              <a:buFont typeface="Wingdings" pitchFamily="2" charset="2"/>
              <a:buChar char="§"/>
            </a:pPr>
            <a:r>
              <a:rPr lang="zh-CN" altLang="en-US" b="0"/>
              <a:t>显然，市场研究中由</a:t>
            </a:r>
            <a:r>
              <a:rPr lang="en-US" altLang="zh-CN" b="0"/>
              <a:t>DP</a:t>
            </a:r>
            <a:r>
              <a:rPr lang="zh-CN" altLang="en-US" b="0"/>
              <a:t>完成的大量交叉表，就是典型的对数据的描述性统计；</a:t>
            </a:r>
          </a:p>
          <a:p>
            <a:pPr lvl="1">
              <a:buFont typeface="Wingdings" pitchFamily="2" charset="2"/>
              <a:buChar char="§"/>
            </a:pPr>
            <a:endParaRPr lang="zh-CN" altLang="en-US" b="0"/>
          </a:p>
          <a:p>
            <a:pPr>
              <a:buFont typeface="Wingdings" pitchFamily="2" charset="2"/>
              <a:buChar char="§"/>
            </a:pPr>
            <a:r>
              <a:rPr lang="zh-CN" altLang="en-US" b="0"/>
              <a:t>在营销调研</a:t>
            </a:r>
            <a:r>
              <a:rPr lang="en-US" altLang="zh-CN" b="0"/>
              <a:t>(</a:t>
            </a:r>
            <a:r>
              <a:rPr lang="zh-CN" altLang="en-US" b="0"/>
              <a:t>定量</a:t>
            </a:r>
            <a:r>
              <a:rPr lang="en-US" altLang="zh-CN" b="0"/>
              <a:t>)</a:t>
            </a:r>
            <a:r>
              <a:rPr lang="zh-CN" altLang="en-US" b="0"/>
              <a:t>中，尽管是面对整个市场中具有某些属性的消费者进行抽样，但是由于特别的抽样设计、较大的样本容量和严格定义的被访者，通常认为调研信息能够推断整个市场状况</a:t>
            </a:r>
            <a:r>
              <a:rPr lang="en-US" altLang="zh-CN" b="0"/>
              <a:t>(</a:t>
            </a:r>
            <a:r>
              <a:rPr lang="zh-CN" altLang="en-US" b="0"/>
              <a:t>在一定的抽样误差下</a:t>
            </a:r>
            <a:r>
              <a:rPr lang="en-US" altLang="zh-CN" b="0"/>
              <a:t>)</a:t>
            </a:r>
            <a:r>
              <a:rPr lang="zh-CN" altLang="en-US" b="0"/>
              <a:t>；因此，调研报告大量使用的仍然是数据的描述性统计。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频数分布</a:t>
            </a:r>
            <a:r>
              <a:rPr lang="en-US" altLang="zh-CN" b="0"/>
              <a:t>(Frequency distribution)</a:t>
            </a:r>
          </a:p>
        </p:txBody>
      </p:sp>
      <p:sp>
        <p:nvSpPr>
          <p:cNvPr id="82947" name="Rectangle 3"/>
          <p:cNvSpPr>
            <a:spLocks noGrp="1" noChangeArrowheads="1"/>
          </p:cNvSpPr>
          <p:nvPr>
            <p:ph type="body" idx="1"/>
          </p:nvPr>
        </p:nvSpPr>
        <p:spPr bwMode="auto">
          <a:xfrm>
            <a:off x="685800" y="990600"/>
            <a:ext cx="7772400" cy="1447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t>频数分布：</a:t>
            </a:r>
            <a:r>
              <a:rPr lang="zh-CN" b="0"/>
              <a:t>是了解一个变量选择不同取值的调查对象的数量，是对数据资料的完整描述。</a:t>
            </a:r>
          </a:p>
          <a:p>
            <a:pPr lvl="1">
              <a:buFont typeface="Wingdings" pitchFamily="2" charset="2"/>
              <a:buChar char="§"/>
            </a:pPr>
            <a:r>
              <a:rPr lang="zh-CN" b="0"/>
              <a:t>通常用直方图(histogram)来显示频数分布形状；</a:t>
            </a:r>
          </a:p>
          <a:p>
            <a:pPr lvl="1">
              <a:buFont typeface="Wingdings" pitchFamily="2" charset="2"/>
              <a:buChar char="§"/>
            </a:pPr>
            <a:r>
              <a:rPr lang="zh-CN" b="0"/>
              <a:t>频率分布经常会用到，尤其是由其演变出的各种柱状图</a:t>
            </a:r>
            <a:r>
              <a:rPr lang="zh-CN" altLang="zh-CN" b="0"/>
              <a:t>/</a:t>
            </a:r>
            <a:r>
              <a:rPr lang="zh-CN" b="0"/>
              <a:t>条形图；</a:t>
            </a:r>
            <a:endParaRPr lang="zh-CN" sz="2400" b="0"/>
          </a:p>
        </p:txBody>
      </p:sp>
      <p:graphicFrame>
        <p:nvGraphicFramePr>
          <p:cNvPr id="82948" name="Object 4"/>
          <p:cNvGraphicFramePr>
            <a:graphicFrameLocks noChangeAspect="1"/>
          </p:cNvGraphicFramePr>
          <p:nvPr/>
        </p:nvGraphicFramePr>
        <p:xfrm>
          <a:off x="1371600" y="2476500"/>
          <a:ext cx="6210300" cy="3467100"/>
        </p:xfrm>
        <a:graphic>
          <a:graphicData uri="http://schemas.openxmlformats.org/presentationml/2006/ole">
            <mc:AlternateContent xmlns:mc="http://schemas.openxmlformats.org/markup-compatibility/2006">
              <mc:Choice xmlns:v="urn:schemas-microsoft-com:vml" Requires="v">
                <p:oleObj spid="_x0000_s82954" r:id="rId3" imgW="6190920" imgH="3450600" progId="MSGraph.Chart.8">
                  <p:embed/>
                </p:oleObj>
              </mc:Choice>
              <mc:Fallback>
                <p:oleObj r:id="rId3" imgW="6190920" imgH="3450600" progId="MSGraph.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76500"/>
                        <a:ext cx="6210300" cy="346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9" name="Text Box 5"/>
          <p:cNvSpPr txBox="1">
            <a:spLocks noChangeArrowheads="1"/>
          </p:cNvSpPr>
          <p:nvPr/>
        </p:nvSpPr>
        <p:spPr bwMode="auto">
          <a:xfrm>
            <a:off x="1371600" y="248285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0" u="none">
                <a:solidFill>
                  <a:schemeClr val="tx1"/>
                </a:solidFill>
                <a:latin typeface="Times New Roman" pitchFamily="18" charset="0"/>
              </a:rPr>
              <a:t>频数</a:t>
            </a:r>
            <a:endParaRPr lang="zh-CN" altLang="en-US" u="none">
              <a:solidFill>
                <a:schemeClr val="tx1"/>
              </a:solidFill>
              <a:latin typeface="Times New Roman" pitchFamily="18" charset="0"/>
            </a:endParaRPr>
          </a:p>
        </p:txBody>
      </p:sp>
      <p:sp>
        <p:nvSpPr>
          <p:cNvPr id="82950" name="Text Box 6"/>
          <p:cNvSpPr txBox="1">
            <a:spLocks noChangeArrowheads="1"/>
          </p:cNvSpPr>
          <p:nvPr/>
        </p:nvSpPr>
        <p:spPr bwMode="auto">
          <a:xfrm>
            <a:off x="5943600" y="2855913"/>
            <a:ext cx="2133600" cy="1106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bIns="90000">
            <a:spAutoFit/>
          </a:bodyPr>
          <a:lstStyle/>
          <a:p>
            <a:pPr>
              <a:lnSpc>
                <a:spcPct val="70000"/>
              </a:lnSpc>
              <a:spcBef>
                <a:spcPct val="50000"/>
              </a:spcBef>
            </a:pPr>
            <a:r>
              <a:rPr lang="zh-CN" altLang="en-US" sz="1400" b="0" u="none">
                <a:solidFill>
                  <a:schemeClr val="tx1"/>
                </a:solidFill>
                <a:latin typeface="Arial" pitchFamily="34" charset="0"/>
              </a:rPr>
              <a:t>低阔峰右偏型分布</a:t>
            </a:r>
          </a:p>
          <a:p>
            <a:pPr>
              <a:lnSpc>
                <a:spcPct val="70000"/>
              </a:lnSpc>
              <a:spcBef>
                <a:spcPct val="50000"/>
              </a:spcBef>
            </a:pPr>
            <a:r>
              <a:rPr lang="zh-CN" altLang="en-US" sz="1400" b="0" u="none">
                <a:solidFill>
                  <a:schemeClr val="tx1"/>
                </a:solidFill>
                <a:latin typeface="Arial" pitchFamily="34" charset="0"/>
              </a:rPr>
              <a:t>均值：</a:t>
            </a:r>
            <a:r>
              <a:rPr lang="en-US" altLang="zh-CN" sz="1400" b="0" u="none">
                <a:solidFill>
                  <a:schemeClr val="tx1"/>
                </a:solidFill>
                <a:latin typeface="Arial" pitchFamily="34" charset="0"/>
              </a:rPr>
              <a:t>43.1%</a:t>
            </a:r>
          </a:p>
          <a:p>
            <a:pPr>
              <a:lnSpc>
                <a:spcPct val="70000"/>
              </a:lnSpc>
              <a:spcBef>
                <a:spcPct val="50000"/>
              </a:spcBef>
            </a:pPr>
            <a:r>
              <a:rPr lang="zh-CN" altLang="en-US" sz="1400" b="0" u="none">
                <a:solidFill>
                  <a:schemeClr val="tx1"/>
                </a:solidFill>
                <a:latin typeface="Arial" pitchFamily="34" charset="0"/>
              </a:rPr>
              <a:t>标准差：</a:t>
            </a:r>
            <a:r>
              <a:rPr lang="en-US" altLang="zh-CN" sz="1400" b="0" u="none">
                <a:solidFill>
                  <a:schemeClr val="tx1"/>
                </a:solidFill>
                <a:latin typeface="Arial" pitchFamily="34" charset="0"/>
              </a:rPr>
              <a:t>19.5%</a:t>
            </a:r>
          </a:p>
          <a:p>
            <a:pPr>
              <a:lnSpc>
                <a:spcPct val="70000"/>
              </a:lnSpc>
              <a:spcBef>
                <a:spcPct val="50000"/>
              </a:spcBef>
            </a:pPr>
            <a:r>
              <a:rPr lang="zh-CN" altLang="en-US" sz="1400" b="0" u="none">
                <a:solidFill>
                  <a:schemeClr val="tx1"/>
                </a:solidFill>
                <a:latin typeface="Arial" pitchFamily="34" charset="0"/>
              </a:rPr>
              <a:t>测试品牌数：</a:t>
            </a:r>
            <a:r>
              <a:rPr lang="en-US" altLang="zh-CN" sz="1400" b="0" u="none">
                <a:solidFill>
                  <a:schemeClr val="tx1"/>
                </a:solidFill>
                <a:latin typeface="Arial" pitchFamily="34" charset="0"/>
              </a:rPr>
              <a:t>456</a:t>
            </a:r>
            <a:r>
              <a:rPr lang="zh-CN" altLang="en-US" sz="1400" b="0" u="none">
                <a:solidFill>
                  <a:schemeClr val="tx1"/>
                </a:solidFill>
                <a:latin typeface="Arial" pitchFamily="34" charset="0"/>
              </a:rPr>
              <a:t>个</a:t>
            </a:r>
          </a:p>
        </p:txBody>
      </p:sp>
      <p:sp>
        <p:nvSpPr>
          <p:cNvPr id="82951" name="Text Box 7"/>
          <p:cNvSpPr txBox="1">
            <a:spLocks noChangeArrowheads="1"/>
          </p:cNvSpPr>
          <p:nvPr/>
        </p:nvSpPr>
        <p:spPr bwMode="auto">
          <a:xfrm>
            <a:off x="7239000" y="55245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0" u="none">
                <a:solidFill>
                  <a:schemeClr val="tx1"/>
                </a:solidFill>
                <a:latin typeface="Times New Roman" pitchFamily="18" charset="0"/>
              </a:rPr>
              <a:t>广告到达率</a:t>
            </a:r>
            <a:endParaRPr lang="zh-CN" altLang="en-US" u="none">
              <a:solidFill>
                <a:schemeClr val="tx1"/>
              </a:solidFill>
              <a:latin typeface="Times New Roman" pitchFamily="18" charset="0"/>
            </a:endParaRPr>
          </a:p>
        </p:txBody>
      </p:sp>
      <p:sp>
        <p:nvSpPr>
          <p:cNvPr id="82952" name="Text Box 8"/>
          <p:cNvSpPr txBox="1">
            <a:spLocks noChangeArrowheads="1"/>
          </p:cNvSpPr>
          <p:nvPr/>
        </p:nvSpPr>
        <p:spPr bwMode="auto">
          <a:xfrm>
            <a:off x="685800" y="5943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u="none">
                <a:solidFill>
                  <a:schemeClr val="tx1"/>
                </a:solidFill>
                <a:latin typeface="Arial" pitchFamily="34" charset="0"/>
              </a:rPr>
              <a:t>来源：</a:t>
            </a:r>
            <a:r>
              <a:rPr lang="en-US" altLang="zh-CN" sz="1200" b="0" u="none">
                <a:solidFill>
                  <a:schemeClr val="tx1"/>
                </a:solidFill>
                <a:latin typeface="Arial" pitchFamily="34" charset="0"/>
              </a:rPr>
              <a:t>2003</a:t>
            </a:r>
            <a:r>
              <a:rPr lang="zh-CN" altLang="en-US" sz="1200" b="0" u="none">
                <a:solidFill>
                  <a:schemeClr val="tx1"/>
                </a:solidFill>
                <a:latin typeface="Arial" pitchFamily="34" charset="0"/>
              </a:rPr>
              <a:t>年第</a:t>
            </a:r>
            <a:r>
              <a:rPr lang="en-US" altLang="zh-CN" sz="1200" b="0" u="none">
                <a:solidFill>
                  <a:schemeClr val="tx1"/>
                </a:solidFill>
                <a:latin typeface="Arial" pitchFamily="34" charset="0"/>
              </a:rPr>
              <a:t>3</a:t>
            </a:r>
            <a:r>
              <a:rPr lang="zh-CN" altLang="en-US" sz="1200" b="0" u="none">
                <a:solidFill>
                  <a:schemeClr val="tx1"/>
                </a:solidFill>
                <a:latin typeface="Arial" pitchFamily="34" charset="0"/>
              </a:rPr>
              <a:t>季</a:t>
            </a:r>
            <a:r>
              <a:rPr lang="en-US" altLang="zh-CN" sz="1200" b="0" u="none">
                <a:solidFill>
                  <a:schemeClr val="tx1"/>
                </a:solidFill>
                <a:latin typeface="Arial" pitchFamily="34" charset="0"/>
              </a:rPr>
              <a:t>-2002</a:t>
            </a:r>
            <a:r>
              <a:rPr lang="zh-CN" altLang="en-US" sz="1200" b="0" u="none">
                <a:solidFill>
                  <a:schemeClr val="tx1"/>
                </a:solidFill>
                <a:latin typeface="Arial" pitchFamily="34" charset="0"/>
              </a:rPr>
              <a:t>年第</a:t>
            </a:r>
            <a:r>
              <a:rPr lang="en-US" altLang="zh-CN" sz="1200" b="0" u="none">
                <a:solidFill>
                  <a:schemeClr val="tx1"/>
                </a:solidFill>
                <a:latin typeface="Arial" pitchFamily="34" charset="0"/>
              </a:rPr>
              <a:t>4</a:t>
            </a:r>
            <a:r>
              <a:rPr lang="zh-CN" altLang="en-US" sz="1200" b="0" u="none">
                <a:solidFill>
                  <a:schemeClr val="tx1"/>
                </a:solidFill>
                <a:latin typeface="Arial" pitchFamily="34" charset="0"/>
              </a:rPr>
              <a:t>季实效鉴证无重复发布品牌广告到达率</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描述性统计量</a:t>
            </a:r>
            <a:r>
              <a:rPr lang="en-US" altLang="zh-CN"/>
              <a:t>(1)</a:t>
            </a:r>
          </a:p>
        </p:txBody>
      </p:sp>
      <p:sp>
        <p:nvSpPr>
          <p:cNvPr id="83971" name="Rectangle 3"/>
          <p:cNvSpPr>
            <a:spLocks noGrp="1" noChangeArrowheads="1"/>
          </p:cNvSpPr>
          <p:nvPr>
            <p:ph type="body" idx="1"/>
          </p:nvPr>
        </p:nvSpPr>
        <p:spPr bwMode="auto">
          <a:xfrm>
            <a:off x="685800" y="9906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描述性统计量</a:t>
            </a:r>
            <a:r>
              <a:rPr lang="en-US" altLang="zh-CN"/>
              <a:t>(descriptive statistic)</a:t>
            </a:r>
            <a:r>
              <a:rPr lang="zh-CN" altLang="en-US"/>
              <a:t>：</a:t>
            </a:r>
            <a:r>
              <a:rPr lang="zh-CN" altLang="en-US" b="0"/>
              <a:t>也称为基本统计量</a:t>
            </a:r>
            <a:r>
              <a:rPr lang="en-US" altLang="zh-CN" b="0"/>
              <a:t>(basic statistic)</a:t>
            </a:r>
            <a:r>
              <a:rPr lang="zh-CN" altLang="en-US" b="0"/>
              <a:t>，是对数据的频数分布的概括，最常用的统计量包括：</a:t>
            </a:r>
          </a:p>
        </p:txBody>
      </p:sp>
      <p:sp>
        <p:nvSpPr>
          <p:cNvPr id="83972" name="Rectangle 4"/>
          <p:cNvSpPr>
            <a:spLocks noChangeArrowheads="1"/>
          </p:cNvSpPr>
          <p:nvPr/>
        </p:nvSpPr>
        <p:spPr bwMode="auto">
          <a:xfrm>
            <a:off x="1143000" y="1905000"/>
            <a:ext cx="2736850" cy="7620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sz="2000" u="none">
                <a:solidFill>
                  <a:schemeClr val="bg1"/>
                </a:solidFill>
                <a:latin typeface="Arial" pitchFamily="34" charset="0"/>
              </a:rPr>
              <a:t>描述性统计量</a:t>
            </a:r>
          </a:p>
          <a:p>
            <a:pPr algn="ctr" eaLnBrk="0" hangingPunct="0"/>
            <a:r>
              <a:rPr lang="zh-CN" sz="2000" u="none">
                <a:solidFill>
                  <a:schemeClr val="bg1"/>
                </a:solidFill>
                <a:latin typeface="Arial" pitchFamily="34" charset="0"/>
              </a:rPr>
              <a:t>(descriptive statistic)</a:t>
            </a:r>
            <a:endParaRPr lang="zh-CN" altLang="zh-CN" sz="2000" u="none">
              <a:solidFill>
                <a:schemeClr val="bg1"/>
              </a:solidFill>
              <a:latin typeface="Arial" pitchFamily="34" charset="0"/>
            </a:endParaRPr>
          </a:p>
        </p:txBody>
      </p:sp>
      <p:sp>
        <p:nvSpPr>
          <p:cNvPr id="83973" name="Line 5"/>
          <p:cNvSpPr>
            <a:spLocks noChangeShapeType="1"/>
          </p:cNvSpPr>
          <p:nvPr/>
        </p:nvSpPr>
        <p:spPr bwMode="auto">
          <a:xfrm>
            <a:off x="2505075" y="2667000"/>
            <a:ext cx="0" cy="259080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 name="Line 6"/>
          <p:cNvSpPr>
            <a:spLocks noChangeShapeType="1"/>
          </p:cNvSpPr>
          <p:nvPr/>
        </p:nvSpPr>
        <p:spPr bwMode="auto">
          <a:xfrm rot="16200000">
            <a:off x="2971800" y="2895600"/>
            <a:ext cx="0" cy="91440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5" name="Rectangle 7"/>
          <p:cNvSpPr>
            <a:spLocks noChangeArrowheads="1"/>
          </p:cNvSpPr>
          <p:nvPr/>
        </p:nvSpPr>
        <p:spPr bwMode="auto">
          <a:xfrm>
            <a:off x="3429000" y="2955925"/>
            <a:ext cx="5181600" cy="7620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eaLnBrk="0" hangingPunct="0"/>
            <a:r>
              <a:rPr lang="zh-CN" sz="2000" u="none">
                <a:solidFill>
                  <a:srgbClr val="FF0000"/>
                </a:solidFill>
                <a:latin typeface="Arial" pitchFamily="34" charset="0"/>
              </a:rPr>
              <a:t>集中趋势指标(measure of location)</a:t>
            </a:r>
          </a:p>
          <a:p>
            <a:pPr marL="193675" indent="-193675" eaLnBrk="0" hangingPunct="0"/>
            <a:r>
              <a:rPr lang="zh-CN" sz="2000" u="none">
                <a:solidFill>
                  <a:schemeClr val="bg1"/>
                </a:solidFill>
                <a:latin typeface="Arial" pitchFamily="34" charset="0"/>
              </a:rPr>
              <a:t>测量数据分布的中心</a:t>
            </a:r>
          </a:p>
        </p:txBody>
      </p:sp>
      <p:sp>
        <p:nvSpPr>
          <p:cNvPr id="83976" name="Rectangle 8"/>
          <p:cNvSpPr>
            <a:spLocks noChangeArrowheads="1"/>
          </p:cNvSpPr>
          <p:nvPr/>
        </p:nvSpPr>
        <p:spPr bwMode="auto">
          <a:xfrm>
            <a:off x="3429000" y="3886200"/>
            <a:ext cx="5181600" cy="7620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marL="193675" indent="-193675" eaLnBrk="0" hangingPunct="0"/>
            <a:r>
              <a:rPr lang="zh-CN" sz="2000" u="none">
                <a:solidFill>
                  <a:srgbClr val="FF0000"/>
                </a:solidFill>
                <a:latin typeface="Arial" pitchFamily="34" charset="0"/>
              </a:rPr>
              <a:t>变异性指标(measure of variability)</a:t>
            </a:r>
          </a:p>
          <a:p>
            <a:pPr marL="193675" indent="-193675" eaLnBrk="0" hangingPunct="0"/>
            <a:r>
              <a:rPr lang="zh-CN" sz="2000" u="none">
                <a:solidFill>
                  <a:schemeClr val="bg1"/>
                </a:solidFill>
                <a:latin typeface="Arial" pitchFamily="34" charset="0"/>
              </a:rPr>
              <a:t>测量数据的分散程度</a:t>
            </a:r>
          </a:p>
        </p:txBody>
      </p:sp>
      <p:sp>
        <p:nvSpPr>
          <p:cNvPr id="83977" name="Rectangle 9"/>
          <p:cNvSpPr>
            <a:spLocks noChangeArrowheads="1"/>
          </p:cNvSpPr>
          <p:nvPr/>
        </p:nvSpPr>
        <p:spPr bwMode="auto">
          <a:xfrm>
            <a:off x="3429000" y="4800600"/>
            <a:ext cx="5181600" cy="7620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marL="193675" indent="-193675" eaLnBrk="0" hangingPunct="0"/>
            <a:r>
              <a:rPr lang="zh-CN" sz="2000" u="none">
                <a:solidFill>
                  <a:srgbClr val="FF0000"/>
                </a:solidFill>
                <a:latin typeface="Arial" pitchFamily="34" charset="0"/>
              </a:rPr>
              <a:t>分布形态指标</a:t>
            </a:r>
          </a:p>
          <a:p>
            <a:pPr marL="193675" indent="-193675" eaLnBrk="0" hangingPunct="0"/>
            <a:r>
              <a:rPr lang="zh-CN" sz="2000" u="none">
                <a:solidFill>
                  <a:schemeClr val="bg1"/>
                </a:solidFill>
                <a:latin typeface="Arial" pitchFamily="34" charset="0"/>
              </a:rPr>
              <a:t>刻画数据的分布形态相对于正态分布的差异</a:t>
            </a:r>
          </a:p>
        </p:txBody>
      </p:sp>
      <p:sp>
        <p:nvSpPr>
          <p:cNvPr id="83978" name="Line 10"/>
          <p:cNvSpPr>
            <a:spLocks noChangeShapeType="1"/>
          </p:cNvSpPr>
          <p:nvPr/>
        </p:nvSpPr>
        <p:spPr bwMode="auto">
          <a:xfrm rot="16200000">
            <a:off x="2971800" y="3810000"/>
            <a:ext cx="0" cy="91440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9" name="Line 11"/>
          <p:cNvSpPr>
            <a:spLocks noChangeShapeType="1"/>
          </p:cNvSpPr>
          <p:nvPr/>
        </p:nvSpPr>
        <p:spPr bwMode="auto">
          <a:xfrm rot="16200000">
            <a:off x="2971800" y="4800600"/>
            <a:ext cx="0" cy="91440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09600" y="152400"/>
            <a:ext cx="7924800" cy="533400"/>
          </a:xfrm>
        </p:spPr>
        <p:txBody>
          <a:bodyPr/>
          <a:lstStyle/>
          <a:p>
            <a:r>
              <a:rPr lang="zh-CN" altLang="en-US"/>
              <a:t>描述性统计量</a:t>
            </a:r>
            <a:r>
              <a:rPr lang="en-US" altLang="zh-CN"/>
              <a:t>(2)</a:t>
            </a:r>
          </a:p>
        </p:txBody>
      </p:sp>
      <p:grpSp>
        <p:nvGrpSpPr>
          <p:cNvPr id="84995" name="Group 3"/>
          <p:cNvGrpSpPr>
            <a:grpSpLocks/>
          </p:cNvGrpSpPr>
          <p:nvPr/>
        </p:nvGrpSpPr>
        <p:grpSpPr bwMode="auto">
          <a:xfrm>
            <a:off x="625475" y="685800"/>
            <a:ext cx="8150225" cy="5988050"/>
            <a:chOff x="0" y="0"/>
            <a:chExt cx="5134" cy="3772"/>
          </a:xfrm>
        </p:grpSpPr>
        <p:sp>
          <p:nvSpPr>
            <p:cNvPr id="84996" name="Rectangle 4"/>
            <p:cNvSpPr>
              <a:spLocks noChangeArrowheads="1"/>
            </p:cNvSpPr>
            <p:nvPr/>
          </p:nvSpPr>
          <p:spPr bwMode="auto">
            <a:xfrm>
              <a:off x="902" y="0"/>
              <a:ext cx="1248" cy="459"/>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均值</a:t>
              </a:r>
              <a:r>
                <a:rPr lang="en-US" altLang="zh-CN" sz="2000" u="none">
                  <a:solidFill>
                    <a:schemeClr val="bg1"/>
                  </a:solidFill>
                  <a:latin typeface="Arial" pitchFamily="34" charset="0"/>
                </a:rPr>
                <a:t>(mean)</a:t>
              </a:r>
            </a:p>
          </p:txBody>
        </p:sp>
        <p:sp>
          <p:nvSpPr>
            <p:cNvPr id="84997" name="Rectangle 5"/>
            <p:cNvSpPr>
              <a:spLocks noChangeArrowheads="1"/>
            </p:cNvSpPr>
            <p:nvPr/>
          </p:nvSpPr>
          <p:spPr bwMode="auto">
            <a:xfrm>
              <a:off x="902" y="498"/>
              <a:ext cx="1248" cy="455"/>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中位数</a:t>
              </a:r>
              <a:r>
                <a:rPr lang="en-US" altLang="zh-CN" sz="2000" u="none">
                  <a:solidFill>
                    <a:schemeClr val="bg1"/>
                  </a:solidFill>
                  <a:latin typeface="Arial" pitchFamily="34" charset="0"/>
                </a:rPr>
                <a:t>(median)</a:t>
              </a:r>
            </a:p>
          </p:txBody>
        </p:sp>
        <p:sp>
          <p:nvSpPr>
            <p:cNvPr id="84998" name="Rectangle 6"/>
            <p:cNvSpPr>
              <a:spLocks noChangeArrowheads="1"/>
            </p:cNvSpPr>
            <p:nvPr/>
          </p:nvSpPr>
          <p:spPr bwMode="auto">
            <a:xfrm>
              <a:off x="902" y="998"/>
              <a:ext cx="1248" cy="336"/>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众数</a:t>
              </a:r>
              <a:r>
                <a:rPr lang="en-US" altLang="zh-CN" sz="2000" u="none">
                  <a:solidFill>
                    <a:schemeClr val="bg1"/>
                  </a:solidFill>
                  <a:latin typeface="Arial" pitchFamily="34" charset="0"/>
                </a:rPr>
                <a:t>(mode)</a:t>
              </a:r>
            </a:p>
          </p:txBody>
        </p:sp>
        <p:sp>
          <p:nvSpPr>
            <p:cNvPr id="84999" name="Rectangle 7"/>
            <p:cNvSpPr>
              <a:spLocks noChangeArrowheads="1"/>
            </p:cNvSpPr>
            <p:nvPr/>
          </p:nvSpPr>
          <p:spPr bwMode="auto">
            <a:xfrm>
              <a:off x="902" y="1382"/>
              <a:ext cx="1248" cy="336"/>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极差</a:t>
              </a:r>
              <a:r>
                <a:rPr lang="en-US" altLang="zh-CN" sz="2000" u="none">
                  <a:solidFill>
                    <a:schemeClr val="bg1"/>
                  </a:solidFill>
                  <a:latin typeface="Arial" pitchFamily="34" charset="0"/>
                </a:rPr>
                <a:t>(range)</a:t>
              </a:r>
            </a:p>
          </p:txBody>
        </p:sp>
        <p:sp>
          <p:nvSpPr>
            <p:cNvPr id="85000" name="Rectangle 8"/>
            <p:cNvSpPr>
              <a:spLocks noChangeArrowheads="1"/>
            </p:cNvSpPr>
            <p:nvPr/>
          </p:nvSpPr>
          <p:spPr bwMode="auto">
            <a:xfrm>
              <a:off x="902" y="1746"/>
              <a:ext cx="1248" cy="457"/>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方差</a:t>
              </a:r>
              <a:r>
                <a:rPr lang="en-US" altLang="zh-CN" sz="2000" u="none">
                  <a:solidFill>
                    <a:schemeClr val="bg1"/>
                  </a:solidFill>
                  <a:latin typeface="Arial" pitchFamily="34" charset="0"/>
                </a:rPr>
                <a:t>(variance)</a:t>
              </a:r>
            </a:p>
          </p:txBody>
        </p:sp>
        <p:sp>
          <p:nvSpPr>
            <p:cNvPr id="85001" name="Rectangle 9"/>
            <p:cNvSpPr>
              <a:spLocks noChangeArrowheads="1"/>
            </p:cNvSpPr>
            <p:nvPr/>
          </p:nvSpPr>
          <p:spPr bwMode="auto">
            <a:xfrm>
              <a:off x="902" y="2236"/>
              <a:ext cx="1248" cy="336"/>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1800" u="none">
                  <a:solidFill>
                    <a:schemeClr val="bg1"/>
                  </a:solidFill>
                  <a:latin typeface="Arial" pitchFamily="34" charset="0"/>
                </a:rPr>
                <a:t>标准差</a:t>
              </a:r>
            </a:p>
            <a:p>
              <a:pPr algn="ctr" eaLnBrk="0" hangingPunct="0"/>
              <a:r>
                <a:rPr lang="en-US" altLang="zh-CN" u="none">
                  <a:solidFill>
                    <a:schemeClr val="bg1"/>
                  </a:solidFill>
                  <a:latin typeface="Arial" pitchFamily="34" charset="0"/>
                </a:rPr>
                <a:t>(standard deviation)</a:t>
              </a:r>
            </a:p>
          </p:txBody>
        </p:sp>
        <p:sp>
          <p:nvSpPr>
            <p:cNvPr id="85002" name="Rectangle 10"/>
            <p:cNvSpPr>
              <a:spLocks noChangeArrowheads="1"/>
            </p:cNvSpPr>
            <p:nvPr/>
          </p:nvSpPr>
          <p:spPr bwMode="auto">
            <a:xfrm>
              <a:off x="902" y="2610"/>
              <a:ext cx="1248" cy="55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偏度</a:t>
              </a:r>
              <a:r>
                <a:rPr lang="en-US" altLang="zh-CN" sz="2000" u="none">
                  <a:solidFill>
                    <a:schemeClr val="bg1"/>
                  </a:solidFill>
                  <a:latin typeface="Arial" pitchFamily="34" charset="0"/>
                </a:rPr>
                <a:t>(skewness)</a:t>
              </a:r>
            </a:p>
          </p:txBody>
        </p:sp>
        <p:sp>
          <p:nvSpPr>
            <p:cNvPr id="85003" name="Rectangle 11"/>
            <p:cNvSpPr>
              <a:spLocks noChangeArrowheads="1"/>
            </p:cNvSpPr>
            <p:nvPr/>
          </p:nvSpPr>
          <p:spPr bwMode="auto">
            <a:xfrm>
              <a:off x="902" y="3214"/>
              <a:ext cx="1248" cy="545"/>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2000" u="none">
                  <a:solidFill>
                    <a:schemeClr val="bg1"/>
                  </a:solidFill>
                  <a:latin typeface="Arial" pitchFamily="34" charset="0"/>
                </a:rPr>
                <a:t>峰度</a:t>
              </a:r>
              <a:r>
                <a:rPr lang="en-US" altLang="zh-CN" sz="2000" u="none">
                  <a:solidFill>
                    <a:schemeClr val="bg1"/>
                  </a:solidFill>
                  <a:latin typeface="Arial" pitchFamily="34" charset="0"/>
                </a:rPr>
                <a:t>(kurtosis)</a:t>
              </a:r>
            </a:p>
          </p:txBody>
        </p:sp>
        <p:sp>
          <p:nvSpPr>
            <p:cNvPr id="85004" name="Rectangle 12"/>
            <p:cNvSpPr>
              <a:spLocks noChangeArrowheads="1"/>
            </p:cNvSpPr>
            <p:nvPr/>
          </p:nvSpPr>
          <p:spPr bwMode="auto">
            <a:xfrm>
              <a:off x="0" y="374"/>
              <a:ext cx="480" cy="672"/>
            </a:xfrm>
            <a:prstGeom prst="rect">
              <a:avLst/>
            </a:prstGeom>
            <a:solidFill>
              <a:srgbClr val="33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2000" u="none">
                  <a:solidFill>
                    <a:schemeClr val="tx1"/>
                  </a:solidFill>
                  <a:latin typeface="Arial" pitchFamily="34" charset="0"/>
                </a:rPr>
                <a:t>集中趋势指标</a:t>
              </a:r>
            </a:p>
          </p:txBody>
        </p:sp>
        <p:sp>
          <p:nvSpPr>
            <p:cNvPr id="85005" name="Text Box 13"/>
            <p:cNvSpPr txBox="1">
              <a:spLocks noChangeArrowheads="1"/>
            </p:cNvSpPr>
            <p:nvPr/>
          </p:nvSpPr>
          <p:spPr bwMode="auto">
            <a:xfrm>
              <a:off x="2206" y="0"/>
              <a:ext cx="2928" cy="454"/>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即平均数，</a:t>
              </a:r>
              <a:r>
                <a:rPr lang="en-US" altLang="zh-CN" sz="1400" b="0" u="none"/>
                <a:t>mean=1/n*sum(X1:Xn)</a:t>
              </a:r>
              <a:r>
                <a:rPr lang="zh-CN" altLang="en-US" sz="1400" b="0" u="none"/>
                <a:t>；</a:t>
              </a:r>
            </a:p>
            <a:p>
              <a:pPr algn="just">
                <a:buFont typeface="Wingdings" pitchFamily="2" charset="2"/>
                <a:buChar char="§"/>
              </a:pPr>
              <a:r>
                <a:rPr lang="zh-CN" altLang="en-US" sz="1400" b="0" u="none"/>
                <a:t>均值能够利用所有已知信息，但是对异常值</a:t>
              </a:r>
              <a:r>
                <a:rPr lang="en-US" altLang="zh-CN" sz="1400" b="0" u="none"/>
                <a:t>(</a:t>
              </a:r>
              <a:r>
                <a:rPr lang="zh-CN" altLang="en-US" sz="1400" b="0" u="none"/>
                <a:t>极小或极大值</a:t>
              </a:r>
              <a:r>
                <a:rPr lang="en-US" altLang="zh-CN" sz="1400" b="0" u="none"/>
                <a:t>)</a:t>
              </a:r>
              <a:r>
                <a:rPr lang="zh-CN" altLang="en-US" sz="1400" b="0" u="none"/>
                <a:t>很敏感；</a:t>
              </a:r>
            </a:p>
          </p:txBody>
        </p:sp>
        <p:sp>
          <p:nvSpPr>
            <p:cNvPr id="85006" name="Line 14"/>
            <p:cNvSpPr>
              <a:spLocks noChangeShapeType="1"/>
            </p:cNvSpPr>
            <p:nvPr/>
          </p:nvSpPr>
          <p:spPr bwMode="auto">
            <a:xfrm>
              <a:off x="682" y="240"/>
              <a:ext cx="0" cy="91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Line 15"/>
            <p:cNvSpPr>
              <a:spLocks noChangeShapeType="1"/>
            </p:cNvSpPr>
            <p:nvPr/>
          </p:nvSpPr>
          <p:spPr bwMode="auto">
            <a:xfrm rot="16200000">
              <a:off x="686" y="504"/>
              <a:ext cx="0" cy="43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Text Box 16"/>
            <p:cNvSpPr txBox="1">
              <a:spLocks noChangeArrowheads="1"/>
            </p:cNvSpPr>
            <p:nvPr/>
          </p:nvSpPr>
          <p:spPr bwMode="auto">
            <a:xfrm>
              <a:off x="2206" y="498"/>
              <a:ext cx="2928" cy="454"/>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sz="1400" b="0" u="none"/>
                <a:t>排序后居于中间位置的数值，有序尺度常用；</a:t>
              </a:r>
            </a:p>
            <a:p>
              <a:pPr algn="just">
                <a:buFont typeface="Wingdings" pitchFamily="2" charset="2"/>
                <a:buChar char="§"/>
              </a:pPr>
              <a:r>
                <a:rPr lang="zh-CN" sz="1400" b="0" u="none"/>
                <a:t>不能充分利用已知的所有变量信息，但不受异常值的影响；</a:t>
              </a:r>
            </a:p>
          </p:txBody>
        </p:sp>
        <p:sp>
          <p:nvSpPr>
            <p:cNvPr id="85009" name="Text Box 17"/>
            <p:cNvSpPr txBox="1">
              <a:spLocks noChangeArrowheads="1"/>
            </p:cNvSpPr>
            <p:nvPr/>
          </p:nvSpPr>
          <p:spPr bwMode="auto">
            <a:xfrm>
              <a:off x="2206" y="998"/>
              <a:ext cx="2928" cy="33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出现最频繁的数值，代表分布中的高峰；</a:t>
              </a:r>
            </a:p>
            <a:p>
              <a:pPr algn="just">
                <a:buFont typeface="Wingdings" pitchFamily="2" charset="2"/>
                <a:buChar char="§"/>
              </a:pPr>
              <a:r>
                <a:rPr lang="zh-CN" altLang="en-US" sz="1400" b="0" u="none"/>
                <a:t>名义尺度</a:t>
              </a:r>
              <a:r>
                <a:rPr lang="en-US" altLang="zh-CN" sz="1400" b="0" u="none"/>
                <a:t>(</a:t>
              </a:r>
              <a:r>
                <a:rPr lang="zh-CN" altLang="en-US" sz="1400" b="0" u="none"/>
                <a:t>分组数据</a:t>
              </a:r>
              <a:r>
                <a:rPr lang="en-US" altLang="zh-CN" sz="1400" b="0" u="none"/>
                <a:t>)</a:t>
              </a:r>
              <a:r>
                <a:rPr lang="zh-CN" altLang="en-US" sz="1400" b="0" u="none"/>
                <a:t>常用</a:t>
              </a:r>
            </a:p>
          </p:txBody>
        </p:sp>
        <p:sp>
          <p:nvSpPr>
            <p:cNvPr id="85010" name="Rectangle 18"/>
            <p:cNvSpPr>
              <a:spLocks noChangeArrowheads="1"/>
            </p:cNvSpPr>
            <p:nvPr/>
          </p:nvSpPr>
          <p:spPr bwMode="auto">
            <a:xfrm>
              <a:off x="0" y="1640"/>
              <a:ext cx="480" cy="672"/>
            </a:xfrm>
            <a:prstGeom prst="rect">
              <a:avLst/>
            </a:prstGeom>
            <a:solidFill>
              <a:srgbClr val="33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2000" u="none">
                  <a:solidFill>
                    <a:schemeClr val="tx1"/>
                  </a:solidFill>
                  <a:latin typeface="Arial" pitchFamily="34" charset="0"/>
                </a:rPr>
                <a:t>变异性指标</a:t>
              </a:r>
            </a:p>
          </p:txBody>
        </p:sp>
        <p:sp>
          <p:nvSpPr>
            <p:cNvPr id="85011" name="Line 19"/>
            <p:cNvSpPr>
              <a:spLocks noChangeShapeType="1"/>
            </p:cNvSpPr>
            <p:nvPr/>
          </p:nvSpPr>
          <p:spPr bwMode="auto">
            <a:xfrm rot="16200000">
              <a:off x="686" y="1760"/>
              <a:ext cx="0" cy="432"/>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2" name="Line 20"/>
            <p:cNvSpPr>
              <a:spLocks noChangeShapeType="1"/>
            </p:cNvSpPr>
            <p:nvPr/>
          </p:nvSpPr>
          <p:spPr bwMode="auto">
            <a:xfrm rot="16200000">
              <a:off x="792" y="120"/>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3" name="Line 21"/>
            <p:cNvSpPr>
              <a:spLocks noChangeShapeType="1"/>
            </p:cNvSpPr>
            <p:nvPr/>
          </p:nvSpPr>
          <p:spPr bwMode="auto">
            <a:xfrm rot="16200000">
              <a:off x="792" y="1032"/>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Text Box 22"/>
            <p:cNvSpPr txBox="1">
              <a:spLocks noChangeArrowheads="1"/>
            </p:cNvSpPr>
            <p:nvPr/>
          </p:nvSpPr>
          <p:spPr bwMode="auto">
            <a:xfrm>
              <a:off x="2206" y="1372"/>
              <a:ext cx="2928" cy="33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最大值与最小值之差，</a:t>
              </a:r>
              <a:r>
                <a:rPr lang="en-US" altLang="zh-CN" sz="1400" b="0" u="none"/>
                <a:t>range=max-min</a:t>
              </a:r>
              <a:r>
                <a:rPr lang="zh-CN" altLang="en-US" sz="1400" b="0" u="none"/>
                <a:t>；</a:t>
              </a:r>
            </a:p>
            <a:p>
              <a:pPr algn="just">
                <a:buFont typeface="Wingdings" pitchFamily="2" charset="2"/>
                <a:buChar char="§"/>
              </a:pPr>
              <a:r>
                <a:rPr lang="zh-CN" altLang="en-US" sz="1400" b="0" u="none"/>
                <a:t>直接受到异常值影响；</a:t>
              </a:r>
            </a:p>
          </p:txBody>
        </p:sp>
        <p:sp>
          <p:nvSpPr>
            <p:cNvPr id="85015" name="Text Box 23"/>
            <p:cNvSpPr txBox="1">
              <a:spLocks noChangeArrowheads="1"/>
            </p:cNvSpPr>
            <p:nvPr/>
          </p:nvSpPr>
          <p:spPr bwMode="auto">
            <a:xfrm>
              <a:off x="2206" y="1746"/>
              <a:ext cx="2928" cy="454"/>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sz="1400" b="0" u="none"/>
                <a:t>离均差(观测值与均值之间的差)平方的均值；</a:t>
              </a:r>
            </a:p>
            <a:p>
              <a:pPr algn="just">
                <a:buFont typeface="Wingdings" pitchFamily="2" charset="2"/>
                <a:buChar char="§"/>
              </a:pPr>
              <a:r>
                <a:rPr lang="zh-CN" sz="1400" b="0" u="none"/>
                <a:t>var=1/(n-1)*sum((Xi-mean)^2)；</a:t>
              </a:r>
            </a:p>
            <a:p>
              <a:pPr algn="just">
                <a:buFont typeface="Wingdings" pitchFamily="2" charset="2"/>
                <a:buChar char="§"/>
              </a:pPr>
              <a:r>
                <a:rPr lang="zh-CN" sz="1400" b="0" u="none"/>
                <a:t>数据分布越分散(远离均值)，方差越大；</a:t>
              </a:r>
            </a:p>
          </p:txBody>
        </p:sp>
        <p:sp>
          <p:nvSpPr>
            <p:cNvPr id="85016" name="Text Box 24"/>
            <p:cNvSpPr txBox="1">
              <a:spLocks noChangeArrowheads="1"/>
            </p:cNvSpPr>
            <p:nvPr/>
          </p:nvSpPr>
          <p:spPr bwMode="auto">
            <a:xfrm>
              <a:off x="2206" y="2236"/>
              <a:ext cx="2928" cy="33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方差的平方根，</a:t>
              </a:r>
              <a:r>
                <a:rPr lang="en-US" altLang="zh-CN" sz="1400" b="0" u="none"/>
                <a:t>stdev=SQRT(var)</a:t>
              </a:r>
              <a:r>
                <a:rPr lang="zh-CN" altLang="en-US" sz="1400" b="0" u="none"/>
                <a:t>；</a:t>
              </a:r>
            </a:p>
            <a:p>
              <a:pPr algn="just">
                <a:buFont typeface="Wingdings" pitchFamily="2" charset="2"/>
                <a:buChar char="§"/>
              </a:pPr>
              <a:r>
                <a:rPr lang="zh-CN" altLang="en-US" sz="1400" b="0" u="none"/>
                <a:t>与数据本身有相同的量纲，常用；</a:t>
              </a:r>
            </a:p>
          </p:txBody>
        </p:sp>
        <p:sp>
          <p:nvSpPr>
            <p:cNvPr id="85017" name="Line 25"/>
            <p:cNvSpPr>
              <a:spLocks noChangeShapeType="1"/>
            </p:cNvSpPr>
            <p:nvPr/>
          </p:nvSpPr>
          <p:spPr bwMode="auto">
            <a:xfrm>
              <a:off x="682" y="1536"/>
              <a:ext cx="0" cy="86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rot="16200000">
              <a:off x="792" y="1416"/>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rot="16200000">
              <a:off x="792" y="2280"/>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2206" y="2602"/>
              <a:ext cx="2928" cy="566"/>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刻画数据在均值两侧偏差趋势的差异性</a:t>
              </a:r>
            </a:p>
            <a:p>
              <a:pPr algn="just">
                <a:buFont typeface="Wingdings" pitchFamily="2" charset="2"/>
                <a:buChar char="§"/>
              </a:pPr>
              <a:r>
                <a:rPr lang="zh-CN" altLang="en-US" sz="1400" b="0" u="none"/>
                <a:t>对称分布：</a:t>
              </a:r>
              <a:r>
                <a:rPr lang="en-US" altLang="zh-CN" sz="1400" b="0" u="none"/>
                <a:t>skewness=0</a:t>
              </a:r>
              <a:r>
                <a:rPr lang="zh-CN" altLang="en-US" sz="1400" b="0" u="none"/>
                <a:t>，</a:t>
              </a:r>
              <a:r>
                <a:rPr lang="en-US" altLang="zh-CN" sz="1400" b="0" u="none"/>
                <a:t>mean=median=mode</a:t>
              </a:r>
              <a:r>
                <a:rPr lang="zh-CN" altLang="en-US" sz="1400" b="0" u="none"/>
                <a:t>；</a:t>
              </a:r>
            </a:p>
            <a:p>
              <a:pPr algn="just">
                <a:buFont typeface="Wingdings" pitchFamily="2" charset="2"/>
                <a:buChar char="§"/>
              </a:pPr>
              <a:r>
                <a:rPr lang="zh-CN" altLang="en-US" sz="1400" b="0" u="none"/>
                <a:t>右偏分布：</a:t>
              </a:r>
              <a:r>
                <a:rPr lang="en-US" altLang="zh-CN" sz="1400" b="0" u="none"/>
                <a:t>skewness&gt;0</a:t>
              </a:r>
              <a:r>
                <a:rPr lang="zh-CN" altLang="en-US" sz="1400" b="0" u="none"/>
                <a:t>，</a:t>
              </a:r>
              <a:r>
                <a:rPr lang="en-US" altLang="zh-CN" sz="1400" b="0" u="none"/>
                <a:t>mean&gt;median&gt;mode</a:t>
              </a:r>
              <a:r>
                <a:rPr lang="zh-CN" altLang="en-US" sz="1400" b="0" u="none"/>
                <a:t>； </a:t>
              </a:r>
            </a:p>
            <a:p>
              <a:pPr algn="just">
                <a:buFont typeface="Wingdings" pitchFamily="2" charset="2"/>
                <a:buChar char="§"/>
              </a:pPr>
              <a:r>
                <a:rPr lang="zh-CN" altLang="en-US" sz="1400" b="0" u="none"/>
                <a:t>左偏分布：</a:t>
              </a:r>
              <a:r>
                <a:rPr lang="en-US" altLang="zh-CN" sz="1400" b="0" u="none"/>
                <a:t>skewness&lt;0</a:t>
              </a:r>
              <a:r>
                <a:rPr lang="zh-CN" altLang="en-US" sz="1400" b="0" u="none"/>
                <a:t>，</a:t>
              </a:r>
              <a:r>
                <a:rPr lang="en-US" altLang="zh-CN" sz="1400" b="0" u="none"/>
                <a:t>mean&lt;median&lt;mode</a:t>
              </a:r>
              <a:r>
                <a:rPr lang="zh-CN" altLang="en-US" sz="1400" b="0" u="none"/>
                <a:t>；</a:t>
              </a:r>
            </a:p>
          </p:txBody>
        </p:sp>
        <p:sp>
          <p:nvSpPr>
            <p:cNvPr id="85021" name="Rectangle 29"/>
            <p:cNvSpPr>
              <a:spLocks noChangeArrowheads="1"/>
            </p:cNvSpPr>
            <p:nvPr/>
          </p:nvSpPr>
          <p:spPr bwMode="auto">
            <a:xfrm>
              <a:off x="0" y="2832"/>
              <a:ext cx="480" cy="672"/>
            </a:xfrm>
            <a:prstGeom prst="rect">
              <a:avLst/>
            </a:prstGeom>
            <a:solidFill>
              <a:srgbClr val="33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2000" u="none">
                  <a:solidFill>
                    <a:schemeClr val="tx1"/>
                  </a:solidFill>
                  <a:latin typeface="Arial" pitchFamily="34" charset="0"/>
                </a:rPr>
                <a:t>变异性指标</a:t>
              </a:r>
            </a:p>
          </p:txBody>
        </p:sp>
        <p:sp>
          <p:nvSpPr>
            <p:cNvPr id="85022" name="Line 30"/>
            <p:cNvSpPr>
              <a:spLocks noChangeShapeType="1"/>
            </p:cNvSpPr>
            <p:nvPr/>
          </p:nvSpPr>
          <p:spPr bwMode="auto">
            <a:xfrm>
              <a:off x="682" y="2880"/>
              <a:ext cx="0" cy="62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3" name="Line 31"/>
            <p:cNvSpPr>
              <a:spLocks noChangeShapeType="1"/>
            </p:cNvSpPr>
            <p:nvPr/>
          </p:nvSpPr>
          <p:spPr bwMode="auto">
            <a:xfrm rot="16200000">
              <a:off x="792" y="2770"/>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Line 32"/>
            <p:cNvSpPr>
              <a:spLocks noChangeShapeType="1"/>
            </p:cNvSpPr>
            <p:nvPr/>
          </p:nvSpPr>
          <p:spPr bwMode="auto">
            <a:xfrm rot="16200000">
              <a:off x="792" y="3374"/>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5" name="Line 33"/>
            <p:cNvSpPr>
              <a:spLocks noChangeShapeType="1"/>
            </p:cNvSpPr>
            <p:nvPr/>
          </p:nvSpPr>
          <p:spPr bwMode="auto">
            <a:xfrm rot="16200000">
              <a:off x="560" y="3048"/>
              <a:ext cx="0" cy="24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6" name="Text Box 34"/>
            <p:cNvSpPr txBox="1">
              <a:spLocks noChangeArrowheads="1"/>
            </p:cNvSpPr>
            <p:nvPr/>
          </p:nvSpPr>
          <p:spPr bwMode="auto">
            <a:xfrm>
              <a:off x="2206" y="3206"/>
              <a:ext cx="2928" cy="566"/>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198438" indent="-198438">
                <a:defRPr>
                  <a:solidFill>
                    <a:schemeClr val="tx1"/>
                  </a:solidFill>
                  <a:latin typeface="Arial" pitchFamily="34" charset="0"/>
                  <a:ea typeface="宋体" pitchFamily="2" charset="-122"/>
                </a:defRPr>
              </a:lvl1pPr>
              <a:lvl2pPr marL="423863">
                <a:defRPr>
                  <a:solidFill>
                    <a:schemeClr val="tx1"/>
                  </a:solidFill>
                  <a:latin typeface="Arial" pitchFamily="34" charset="0"/>
                  <a:ea typeface="宋体" pitchFamily="2" charset="-122"/>
                </a:defRPr>
              </a:lvl2pPr>
              <a:lvl3pPr marL="614363" indent="300038">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a:buFont typeface="Wingdings" pitchFamily="2" charset="2"/>
                <a:buChar char="§"/>
              </a:pPr>
              <a:r>
                <a:rPr lang="zh-CN" altLang="en-US" sz="1400" b="0" u="none"/>
                <a:t>测量分布曲线相对平滑或突起程度</a:t>
              </a:r>
            </a:p>
            <a:p>
              <a:pPr algn="just">
                <a:buFont typeface="Wingdings" pitchFamily="2" charset="2"/>
                <a:buChar char="§"/>
              </a:pPr>
              <a:r>
                <a:rPr lang="en-US" altLang="zh-CN" sz="1400" b="0" u="none"/>
                <a:t>kurtosis=3</a:t>
              </a:r>
              <a:r>
                <a:rPr lang="zh-CN" altLang="en-US" sz="1400" b="0" u="none"/>
                <a:t>，正态分布</a:t>
              </a:r>
              <a:r>
                <a:rPr lang="en-US" altLang="zh-CN" sz="1400" b="0" u="none"/>
                <a:t>(Norm distribution)</a:t>
              </a:r>
              <a:r>
                <a:rPr lang="zh-CN" altLang="en-US" sz="1400" b="0" u="none"/>
                <a:t>；</a:t>
              </a:r>
            </a:p>
            <a:p>
              <a:pPr algn="just">
                <a:buFont typeface="Wingdings" pitchFamily="2" charset="2"/>
                <a:buChar char="§"/>
              </a:pPr>
              <a:r>
                <a:rPr lang="en-US" altLang="zh-CN" sz="1400" b="0" u="none"/>
                <a:t>kurtosis&gt;3</a:t>
              </a:r>
              <a:r>
                <a:rPr lang="zh-CN" altLang="en-US" sz="1400" b="0" u="none"/>
                <a:t>，分布曲线比正态分布突起；</a:t>
              </a:r>
            </a:p>
            <a:p>
              <a:pPr algn="just">
                <a:buFont typeface="Wingdings" pitchFamily="2" charset="2"/>
                <a:buChar char="§"/>
              </a:pPr>
              <a:r>
                <a:rPr lang="en-US" altLang="zh-CN" sz="1400" b="0" u="none"/>
                <a:t>kurtosis&lt;3</a:t>
              </a:r>
              <a:r>
                <a:rPr lang="zh-CN" altLang="en-US" sz="1400" b="0" u="none"/>
                <a:t>，分布曲线比正态分布平缓；</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t>目录</a:t>
            </a:r>
          </a:p>
        </p:txBody>
      </p:sp>
      <p:sp>
        <p:nvSpPr>
          <p:cNvPr id="86019" name="Text Box 3"/>
          <p:cNvSpPr txBox="1">
            <a:spLocks noChangeArrowheads="1"/>
          </p:cNvSpPr>
          <p:nvPr/>
        </p:nvSpPr>
        <p:spPr bwMode="auto">
          <a:xfrm>
            <a:off x="2322513" y="1089025"/>
            <a:ext cx="5445125" cy="50927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市场研究使用统计技术的必要性</a:t>
            </a:r>
          </a:p>
          <a:p>
            <a:pPr>
              <a:lnSpc>
                <a:spcPct val="80000"/>
              </a:lnSpc>
              <a:spcBef>
                <a:spcPct val="50000"/>
              </a:spcBef>
              <a:buSzPct val="80000"/>
              <a:buFont typeface="Wingdings" pitchFamily="2" charset="2"/>
              <a:buChar char="Ø"/>
            </a:pPr>
            <a:r>
              <a:rPr lang="zh-CN" sz="1800">
                <a:solidFill>
                  <a:schemeClr val="folHlink"/>
                </a:solidFill>
                <a:latin typeface="宋体" pitchFamily="2" charset="-122"/>
              </a:rPr>
              <a:t> 统计技术的基础</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sym typeface="Arial" pitchFamily="34" charset="0"/>
              </a:rPr>
              <a:t> </a:t>
            </a:r>
            <a:r>
              <a:rPr lang="zh-CN" sz="1800" b="0" u="none">
                <a:solidFill>
                  <a:schemeClr val="folHlink"/>
                </a:solidFill>
                <a:latin typeface="宋体" pitchFamily="2" charset="-122"/>
              </a:rPr>
              <a:t>测量尺度(变量)类型</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数据加权</a:t>
            </a:r>
            <a:endParaRPr lang="zh-CN" sz="1800" b="0" u="none">
              <a:solidFill>
                <a:schemeClr val="folHlink"/>
              </a:solidFill>
              <a:latin typeface="宋体" pitchFamily="2" charset="-122"/>
              <a:sym typeface="Arial" pitchFamily="34" charset="0"/>
            </a:endParaRP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sym typeface="Arial" pitchFamily="34" charset="0"/>
              </a:rPr>
              <a:t> </a:t>
            </a:r>
            <a:r>
              <a:rPr lang="zh-CN" sz="1800">
                <a:solidFill>
                  <a:schemeClr val="folHlink"/>
                </a:solidFill>
                <a:latin typeface="宋体" pitchFamily="2" charset="-122"/>
              </a:rPr>
              <a:t>数据的描述性统计</a:t>
            </a:r>
            <a:r>
              <a:rPr lang="zh-CN" sz="1800" u="none">
                <a:solidFill>
                  <a:schemeClr val="folHlink"/>
                </a:solidFill>
                <a:latin typeface="宋体" pitchFamily="2" charset="-122"/>
              </a:rPr>
              <a:t>：频数分布和基本统计量</a:t>
            </a:r>
          </a:p>
          <a:p>
            <a:pPr>
              <a:spcBef>
                <a:spcPct val="50000"/>
              </a:spcBef>
              <a:buClr>
                <a:schemeClr val="tx1"/>
              </a:buClr>
              <a:buSzPct val="80000"/>
              <a:buFont typeface="Wingdings" pitchFamily="2" charset="2"/>
              <a:buChar char="Ø"/>
            </a:pPr>
            <a:r>
              <a:rPr lang="zh-CN" sz="1800" u="none">
                <a:latin typeface="宋体" pitchFamily="2" charset="-122"/>
              </a:rPr>
              <a:t> </a:t>
            </a:r>
            <a:r>
              <a:rPr lang="zh-CN" sz="1800">
                <a:latin typeface="宋体" pitchFamily="2" charset="-122"/>
              </a:rPr>
              <a:t>数据的推断性统计</a:t>
            </a:r>
            <a:r>
              <a:rPr lang="zh-CN" sz="1800" u="none">
                <a:latin typeface="宋体" pitchFamily="2" charset="-122"/>
              </a:rPr>
              <a:t>：假设检验</a:t>
            </a:r>
          </a:p>
          <a:p>
            <a:pPr>
              <a:lnSpc>
                <a:spcPct val="80000"/>
              </a:lnSpc>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多元统计技术</a:t>
            </a:r>
            <a:endParaRPr lang="zh-CN" sz="1800">
              <a:solidFill>
                <a:schemeClr val="folHlink"/>
              </a:solidFill>
              <a:latin typeface="宋体" pitchFamily="2" charset="-122"/>
              <a:sym typeface="Wingdings" pitchFamily="2" charset="2"/>
            </a:endParaRP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相关分析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回归分析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因子分析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主成分分析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聚类分析 </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对应分析</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联合分析</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t>推断性统计学(</a:t>
            </a:r>
            <a:r>
              <a:rPr lang="en-GB"/>
              <a:t>Inferential statistics</a:t>
            </a:r>
            <a:r>
              <a:rPr lang="zh-CN"/>
              <a:t>)</a:t>
            </a:r>
          </a:p>
        </p:txBody>
      </p:sp>
      <p:sp>
        <p:nvSpPr>
          <p:cNvPr id="87043"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推断性统计学：</a:t>
            </a:r>
            <a:r>
              <a:rPr lang="zh-CN" altLang="en-US" sz="1800" b="0"/>
              <a:t>通过来自总体的有限多个样本获得的带有不确定性的信息，来推测整个总体的信息；</a:t>
            </a:r>
          </a:p>
          <a:p>
            <a:pPr>
              <a:buFont typeface="Wingdings" pitchFamily="2" charset="2"/>
              <a:buChar char="§"/>
            </a:pPr>
            <a:endParaRPr lang="zh-CN" altLang="en-US" b="0"/>
          </a:p>
          <a:p>
            <a:pPr>
              <a:buFont typeface="Wingdings" pitchFamily="2" charset="2"/>
              <a:buChar char="§"/>
            </a:pPr>
            <a:r>
              <a:rPr lang="zh-CN" altLang="en-US" b="0"/>
              <a:t>推断性统计学有</a:t>
            </a:r>
            <a:r>
              <a:rPr lang="en-US" altLang="zh-CN" b="0"/>
              <a:t>4</a:t>
            </a:r>
            <a:r>
              <a:rPr lang="zh-CN" altLang="en-US" b="0"/>
              <a:t>个理论组成部分</a:t>
            </a:r>
          </a:p>
          <a:p>
            <a:pPr lvl="1">
              <a:buFont typeface="Wingdings" pitchFamily="2" charset="2"/>
              <a:buChar char="§"/>
            </a:pPr>
            <a:r>
              <a:rPr lang="zh-CN" altLang="en-US" b="0"/>
              <a:t>基础：概率论；</a:t>
            </a:r>
          </a:p>
          <a:p>
            <a:pPr lvl="1">
              <a:buFont typeface="Wingdings" pitchFamily="2" charset="2"/>
              <a:buChar char="§"/>
            </a:pPr>
            <a:r>
              <a:rPr lang="zh-CN" altLang="en-US" b="0"/>
              <a:t>前提：抽样理论；</a:t>
            </a:r>
          </a:p>
          <a:p>
            <a:pPr lvl="1">
              <a:buFont typeface="Wingdings" pitchFamily="2" charset="2"/>
              <a:buChar char="§"/>
            </a:pPr>
            <a:r>
              <a:rPr lang="zh-CN" altLang="en-US" b="0"/>
              <a:t>主要内容：估计理论，假设检验理论；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321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b="0"/>
              <a:t>假设检验</a:t>
            </a:r>
            <a:r>
              <a:rPr lang="en-US" altLang="zh-CN"/>
              <a:t>(Hypothesis test)</a:t>
            </a:r>
          </a:p>
        </p:txBody>
      </p:sp>
      <p:sp>
        <p:nvSpPr>
          <p:cNvPr id="88067"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t>假设检验基本原理：</a:t>
            </a:r>
            <a:r>
              <a:rPr lang="zh-CN" b="0"/>
              <a:t>提出一对相互对立的统计假设，以样本信息为决策依据，并以一个设定的概率，对检验假设作出拒绝/不拒绝的决策。</a:t>
            </a:r>
          </a:p>
          <a:p>
            <a:pPr>
              <a:buFont typeface="Wingdings" pitchFamily="2" charset="2"/>
              <a:buChar char="§"/>
            </a:pPr>
            <a:endParaRPr lang="zh-CN" b="0"/>
          </a:p>
          <a:p>
            <a:pPr>
              <a:buFont typeface="Wingdings" pitchFamily="2" charset="2"/>
              <a:buChar char="§"/>
            </a:pPr>
            <a:r>
              <a:rPr lang="zh-CN" b="0"/>
              <a:t>假设检验的一个</a:t>
            </a:r>
            <a:r>
              <a:rPr lang="zh-CN"/>
              <a:t>基本假设</a:t>
            </a:r>
            <a:r>
              <a:rPr lang="zh-CN" b="0"/>
              <a:t>是：</a:t>
            </a:r>
            <a:r>
              <a:rPr lang="zh-CN"/>
              <a:t>小概率原理</a:t>
            </a:r>
            <a:r>
              <a:rPr lang="zh-CN" b="0"/>
              <a:t>，即在一次试验中，小概率事件不可能发生。</a:t>
            </a:r>
          </a:p>
          <a:p>
            <a:pPr>
              <a:buFont typeface="Wingdings" pitchFamily="2" charset="2"/>
              <a:buChar char="§"/>
            </a:pPr>
            <a:endParaRPr lang="zh-CN" b="0"/>
          </a:p>
          <a:p>
            <a:pPr>
              <a:buFont typeface="Wingdings" pitchFamily="2" charset="2"/>
              <a:buChar char="§"/>
            </a:pPr>
            <a:r>
              <a:rPr lang="zh-CN"/>
              <a:t>假设检验包括：</a:t>
            </a:r>
          </a:p>
          <a:p>
            <a:pPr lvl="1">
              <a:buFont typeface="Wingdings" pitchFamily="2" charset="2"/>
              <a:buChar char="§"/>
            </a:pPr>
            <a:r>
              <a:rPr lang="zh-CN" b="0"/>
              <a:t>单样本检验，主要针对抽样总体的数字特征(参数)提出统计假设；</a:t>
            </a:r>
          </a:p>
          <a:p>
            <a:pPr lvl="1">
              <a:buFont typeface="Wingdings" pitchFamily="2" charset="2"/>
              <a:buChar char="§"/>
            </a:pPr>
            <a:r>
              <a:rPr lang="zh-CN" b="0"/>
              <a:t>两样本检验，主要针对两样本之间的相关性或差异性提出统计假设；</a:t>
            </a:r>
          </a:p>
          <a:p>
            <a:pPr lvl="1">
              <a:buFont typeface="Wingdings" pitchFamily="2" charset="2"/>
              <a:buChar char="§"/>
            </a:pPr>
            <a:r>
              <a:rPr lang="zh-CN" b="0"/>
              <a:t>参数检验(parametric test)，检验统计量(test statistic)服从某个已知分布；</a:t>
            </a:r>
          </a:p>
          <a:p>
            <a:pPr lvl="1">
              <a:buFont typeface="Wingdings" pitchFamily="2" charset="2"/>
              <a:buChar char="§"/>
            </a:pPr>
            <a:r>
              <a:rPr lang="zh-CN" b="0"/>
              <a:t>非参数检验(nonparametric test)，即分布自由检验，底分布可以是任意的；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假设检验的一般步骤</a:t>
            </a:r>
          </a:p>
        </p:txBody>
      </p:sp>
      <p:grpSp>
        <p:nvGrpSpPr>
          <p:cNvPr id="89091" name="Group 3"/>
          <p:cNvGrpSpPr>
            <a:grpSpLocks/>
          </p:cNvGrpSpPr>
          <p:nvPr/>
        </p:nvGrpSpPr>
        <p:grpSpPr bwMode="auto">
          <a:xfrm>
            <a:off x="2133600" y="1104900"/>
            <a:ext cx="4648200" cy="5127625"/>
            <a:chOff x="0" y="0"/>
            <a:chExt cx="2928" cy="3230"/>
          </a:xfrm>
        </p:grpSpPr>
        <p:sp>
          <p:nvSpPr>
            <p:cNvPr id="89092" name="Text Box 4"/>
            <p:cNvSpPr txBox="1">
              <a:spLocks noChangeArrowheads="1"/>
            </p:cNvSpPr>
            <p:nvPr/>
          </p:nvSpPr>
          <p:spPr bwMode="auto">
            <a:xfrm>
              <a:off x="672" y="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建立</a:t>
              </a:r>
              <a:r>
                <a:rPr lang="en-US" altLang="zh-CN" b="0" u="none">
                  <a:solidFill>
                    <a:schemeClr val="tx1"/>
                  </a:solidFill>
                  <a:latin typeface="Arial" pitchFamily="34" charset="0"/>
                </a:rPr>
                <a:t>H0</a:t>
              </a:r>
              <a:r>
                <a:rPr lang="zh-CN" altLang="en-US" b="0" u="none">
                  <a:solidFill>
                    <a:schemeClr val="tx1"/>
                  </a:solidFill>
                  <a:latin typeface="Arial" pitchFamily="34" charset="0"/>
                </a:rPr>
                <a:t>和</a:t>
              </a:r>
              <a:r>
                <a:rPr lang="en-US" altLang="zh-CN" b="0" u="none">
                  <a:solidFill>
                    <a:schemeClr val="tx1"/>
                  </a:solidFill>
                  <a:latin typeface="Arial" pitchFamily="34" charset="0"/>
                </a:rPr>
                <a:t>H1</a:t>
              </a:r>
            </a:p>
          </p:txBody>
        </p:sp>
        <p:sp>
          <p:nvSpPr>
            <p:cNvPr id="89093" name="Text Box 5"/>
            <p:cNvSpPr txBox="1">
              <a:spLocks noChangeArrowheads="1"/>
            </p:cNvSpPr>
            <p:nvPr/>
          </p:nvSpPr>
          <p:spPr bwMode="auto">
            <a:xfrm>
              <a:off x="672" y="109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收集数据计算检验统计量</a:t>
              </a:r>
            </a:p>
          </p:txBody>
        </p:sp>
        <p:sp>
          <p:nvSpPr>
            <p:cNvPr id="89094" name="Text Box 6"/>
            <p:cNvSpPr txBox="1">
              <a:spLocks noChangeArrowheads="1"/>
            </p:cNvSpPr>
            <p:nvPr/>
          </p:nvSpPr>
          <p:spPr bwMode="auto">
            <a:xfrm>
              <a:off x="672" y="36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选择适当的检验方法</a:t>
              </a:r>
            </a:p>
          </p:txBody>
        </p:sp>
        <p:sp>
          <p:nvSpPr>
            <p:cNvPr id="89095" name="Text Box 7"/>
            <p:cNvSpPr txBox="1">
              <a:spLocks noChangeArrowheads="1"/>
            </p:cNvSpPr>
            <p:nvPr/>
          </p:nvSpPr>
          <p:spPr bwMode="auto">
            <a:xfrm>
              <a:off x="672" y="72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选择显著性水平</a:t>
              </a:r>
              <a:r>
                <a:rPr lang="en-US" altLang="zh-CN" b="0" u="none">
                  <a:solidFill>
                    <a:schemeClr val="tx1"/>
                  </a:solidFill>
                  <a:latin typeface="Arial" pitchFamily="34" charset="0"/>
                </a:rPr>
                <a:t>a</a:t>
              </a:r>
            </a:p>
          </p:txBody>
        </p:sp>
        <p:sp>
          <p:nvSpPr>
            <p:cNvPr id="89096" name="Text Box 8"/>
            <p:cNvSpPr txBox="1">
              <a:spLocks noChangeArrowheads="1"/>
            </p:cNvSpPr>
            <p:nvPr/>
          </p:nvSpPr>
          <p:spPr bwMode="auto">
            <a:xfrm>
              <a:off x="0" y="1608"/>
              <a:ext cx="1200" cy="37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决定检验统计量的概率</a:t>
              </a:r>
            </a:p>
          </p:txBody>
        </p:sp>
        <p:sp>
          <p:nvSpPr>
            <p:cNvPr id="89097" name="Text Box 9"/>
            <p:cNvSpPr txBox="1">
              <a:spLocks noChangeArrowheads="1"/>
            </p:cNvSpPr>
            <p:nvPr/>
          </p:nvSpPr>
          <p:spPr bwMode="auto">
            <a:xfrm>
              <a:off x="1728" y="1608"/>
              <a:ext cx="1200" cy="37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决定检验统计量的临界值</a:t>
              </a:r>
            </a:p>
          </p:txBody>
        </p:sp>
        <p:sp>
          <p:nvSpPr>
            <p:cNvPr id="89098" name="Text Box 10"/>
            <p:cNvSpPr txBox="1">
              <a:spLocks noChangeArrowheads="1"/>
            </p:cNvSpPr>
            <p:nvPr/>
          </p:nvSpPr>
          <p:spPr bwMode="auto">
            <a:xfrm>
              <a:off x="0" y="2136"/>
              <a:ext cx="1200" cy="37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与显著性水平</a:t>
              </a:r>
              <a:r>
                <a:rPr lang="en-US" altLang="zh-CN" b="0" u="none">
                  <a:solidFill>
                    <a:schemeClr val="tx1"/>
                  </a:solidFill>
                  <a:latin typeface="Times New Roman" pitchFamily="18" charset="0"/>
                </a:rPr>
                <a:t>a</a:t>
              </a:r>
              <a:r>
                <a:rPr lang="zh-CN" altLang="en-US" b="0" u="none">
                  <a:solidFill>
                    <a:schemeClr val="tx1"/>
                  </a:solidFill>
                  <a:latin typeface="Times New Roman" pitchFamily="18" charset="0"/>
                </a:rPr>
                <a:t>比较</a:t>
              </a:r>
            </a:p>
          </p:txBody>
        </p:sp>
        <p:sp>
          <p:nvSpPr>
            <p:cNvPr id="89099" name="Text Box 11"/>
            <p:cNvSpPr txBox="1">
              <a:spLocks noChangeArrowheads="1"/>
            </p:cNvSpPr>
            <p:nvPr/>
          </p:nvSpPr>
          <p:spPr bwMode="auto">
            <a:xfrm>
              <a:off x="1728" y="2136"/>
              <a:ext cx="1200" cy="37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决定临界值是否位于拒绝域</a:t>
              </a:r>
            </a:p>
          </p:txBody>
        </p:sp>
        <p:sp>
          <p:nvSpPr>
            <p:cNvPr id="89100" name="Text Box 12"/>
            <p:cNvSpPr txBox="1">
              <a:spLocks noChangeArrowheads="1"/>
            </p:cNvSpPr>
            <p:nvPr/>
          </p:nvSpPr>
          <p:spPr bwMode="auto">
            <a:xfrm>
              <a:off x="672" y="2652"/>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拒绝或不拒绝</a:t>
              </a:r>
              <a:r>
                <a:rPr lang="en-US" altLang="zh-CN" b="0" u="none">
                  <a:solidFill>
                    <a:schemeClr val="tx1"/>
                  </a:solidFill>
                  <a:latin typeface="Times New Roman" pitchFamily="18" charset="0"/>
                </a:rPr>
                <a:t>H0</a:t>
              </a:r>
            </a:p>
          </p:txBody>
        </p:sp>
        <p:sp>
          <p:nvSpPr>
            <p:cNvPr id="89101" name="Text Box 13"/>
            <p:cNvSpPr txBox="1">
              <a:spLocks noChangeArrowheads="1"/>
            </p:cNvSpPr>
            <p:nvPr/>
          </p:nvSpPr>
          <p:spPr bwMode="auto">
            <a:xfrm>
              <a:off x="672" y="3012"/>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得出市场营销结论</a:t>
              </a:r>
            </a:p>
          </p:txBody>
        </p:sp>
        <p:sp>
          <p:nvSpPr>
            <p:cNvPr id="89102" name="Line 14"/>
            <p:cNvSpPr>
              <a:spLocks noChangeShapeType="1"/>
            </p:cNvSpPr>
            <p:nvPr/>
          </p:nvSpPr>
          <p:spPr bwMode="auto">
            <a:xfrm>
              <a:off x="1488" y="2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3" name="Line 15"/>
            <p:cNvSpPr>
              <a:spLocks noChangeShapeType="1"/>
            </p:cNvSpPr>
            <p:nvPr/>
          </p:nvSpPr>
          <p:spPr bwMode="auto">
            <a:xfrm>
              <a:off x="1488" y="5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4" name="Line 16"/>
            <p:cNvSpPr>
              <a:spLocks noChangeShapeType="1"/>
            </p:cNvSpPr>
            <p:nvPr/>
          </p:nvSpPr>
          <p:spPr bwMode="auto">
            <a:xfrm>
              <a:off x="1488" y="94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5" name="Line 17"/>
            <p:cNvSpPr>
              <a:spLocks noChangeShapeType="1"/>
            </p:cNvSpPr>
            <p:nvPr/>
          </p:nvSpPr>
          <p:spPr bwMode="auto">
            <a:xfrm>
              <a:off x="1488" y="28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6" name="Line 18"/>
            <p:cNvSpPr>
              <a:spLocks noChangeShapeType="1"/>
            </p:cNvSpPr>
            <p:nvPr/>
          </p:nvSpPr>
          <p:spPr bwMode="auto">
            <a:xfrm>
              <a:off x="864" y="25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7" name="Line 19"/>
            <p:cNvSpPr>
              <a:spLocks noChangeShapeType="1"/>
            </p:cNvSpPr>
            <p:nvPr/>
          </p:nvSpPr>
          <p:spPr bwMode="auto">
            <a:xfrm>
              <a:off x="2064" y="25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8" name="Line 20"/>
            <p:cNvSpPr>
              <a:spLocks noChangeShapeType="1"/>
            </p:cNvSpPr>
            <p:nvPr/>
          </p:nvSpPr>
          <p:spPr bwMode="auto">
            <a:xfrm>
              <a:off x="864" y="19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9" name="Line 21"/>
            <p:cNvSpPr>
              <a:spLocks noChangeShapeType="1"/>
            </p:cNvSpPr>
            <p:nvPr/>
          </p:nvSpPr>
          <p:spPr bwMode="auto">
            <a:xfrm>
              <a:off x="2064" y="19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10" name="Line 22"/>
            <p:cNvSpPr>
              <a:spLocks noChangeShapeType="1"/>
            </p:cNvSpPr>
            <p:nvPr/>
          </p:nvSpPr>
          <p:spPr bwMode="auto">
            <a:xfrm>
              <a:off x="1488" y="13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11" name="Line 23"/>
            <p:cNvSpPr>
              <a:spLocks noChangeShapeType="1"/>
            </p:cNvSpPr>
            <p:nvPr/>
          </p:nvSpPr>
          <p:spPr bwMode="auto">
            <a:xfrm>
              <a:off x="864" y="1464"/>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9112" name="Line 24"/>
            <p:cNvSpPr>
              <a:spLocks noChangeShapeType="1"/>
            </p:cNvSpPr>
            <p:nvPr/>
          </p:nvSpPr>
          <p:spPr bwMode="auto">
            <a:xfrm>
              <a:off x="864" y="14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13" name="Line 25"/>
            <p:cNvSpPr>
              <a:spLocks noChangeShapeType="1"/>
            </p:cNvSpPr>
            <p:nvPr/>
          </p:nvSpPr>
          <p:spPr bwMode="auto">
            <a:xfrm>
              <a:off x="2064" y="14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假设检验的关键术语</a:t>
            </a:r>
            <a:r>
              <a:rPr lang="en-US" altLang="zh-CN"/>
              <a:t>(1)</a:t>
            </a:r>
          </a:p>
        </p:txBody>
      </p:sp>
      <p:sp>
        <p:nvSpPr>
          <p:cNvPr id="90115"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t>零假设(null hypothesis)和备择假设(alternative hypothesis)：</a:t>
            </a:r>
          </a:p>
          <a:p>
            <a:pPr lvl="1">
              <a:buFont typeface="Wingdings" pitchFamily="2" charset="2"/>
              <a:buChar char="§"/>
            </a:pPr>
            <a:r>
              <a:rPr lang="zh-CN" b="0"/>
              <a:t>零假设即受到检验的假设，是对一种没有差异、没有影响的状态的描述；</a:t>
            </a:r>
          </a:p>
          <a:p>
            <a:pPr lvl="1">
              <a:buFont typeface="Wingdings" pitchFamily="2" charset="2"/>
              <a:buChar char="§"/>
            </a:pPr>
            <a:r>
              <a:rPr lang="zh-CN" b="0"/>
              <a:t>拒绝零假设/接受备择假设是有力的，而一次检验接受零假设是不充分的；</a:t>
            </a:r>
          </a:p>
          <a:p>
            <a:pPr>
              <a:buFont typeface="Wingdings" pitchFamily="2" charset="2"/>
              <a:buChar char="§"/>
            </a:pPr>
            <a:endParaRPr lang="zh-CN" b="0"/>
          </a:p>
          <a:p>
            <a:pPr>
              <a:buFont typeface="Wingdings" pitchFamily="2" charset="2"/>
              <a:buChar char="§"/>
            </a:pPr>
            <a:r>
              <a:rPr lang="zh-CN"/>
              <a:t>检验方法：</a:t>
            </a:r>
            <a:r>
              <a:rPr lang="zh-CN" b="0"/>
              <a:t>单尾检验(one-tailed test)和双尾检验(two-tailed test) </a:t>
            </a:r>
          </a:p>
          <a:p>
            <a:pPr lvl="1">
              <a:buFont typeface="Wingdings" pitchFamily="2" charset="2"/>
              <a:buChar char="§"/>
            </a:pPr>
            <a:r>
              <a:rPr lang="zh-CN" b="0"/>
              <a:t>双尾检验：备择假设双方向或无方向表述；只检验差异的存在性，事前无某种支持倾向； </a:t>
            </a:r>
          </a:p>
          <a:p>
            <a:pPr lvl="1">
              <a:buFont typeface="Wingdings" pitchFamily="2" charset="2"/>
              <a:buChar char="§"/>
            </a:pPr>
            <a:r>
              <a:rPr lang="zh-CN" b="0"/>
              <a:t>单尾检验：备择假设以单方向表述；对结论有一定的方向性支持，检验力度相对更高；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假设检验的关键术语</a:t>
            </a:r>
            <a:r>
              <a:rPr lang="en-US" altLang="zh-CN"/>
              <a:t>(2)</a:t>
            </a:r>
          </a:p>
        </p:txBody>
      </p:sp>
      <p:sp>
        <p:nvSpPr>
          <p:cNvPr id="91139"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t>显著性水平(level of significance)：即第一类错误发生的概率a</a:t>
            </a:r>
          </a:p>
          <a:p>
            <a:pPr lvl="1">
              <a:buFont typeface="Wingdings" pitchFamily="2" charset="2"/>
              <a:buChar char="§"/>
            </a:pPr>
            <a:r>
              <a:rPr lang="zh-CN" b="0"/>
              <a:t>由抽样数据作出推断，总有可能犯两类错误；</a:t>
            </a:r>
          </a:p>
          <a:p>
            <a:pPr lvl="2">
              <a:buFont typeface="Wingdings" pitchFamily="2" charset="2"/>
              <a:buChar char="§"/>
            </a:pPr>
            <a:r>
              <a:rPr lang="zh-CN" b="0"/>
              <a:t>第一类错误a (type I error)：拒绝了实际上正确的零假设，即</a:t>
            </a:r>
            <a:r>
              <a:rPr lang="zh-CN" b="0">
                <a:latin typeface="Arial"/>
              </a:rPr>
              <a:t>“</a:t>
            </a:r>
            <a:r>
              <a:rPr lang="zh-CN" b="0"/>
              <a:t>弃真</a:t>
            </a:r>
            <a:r>
              <a:rPr lang="zh-CN" b="0">
                <a:latin typeface="Arial"/>
              </a:rPr>
              <a:t>”</a:t>
            </a:r>
            <a:r>
              <a:rPr lang="zh-CN" b="0"/>
              <a:t>；</a:t>
            </a:r>
          </a:p>
          <a:p>
            <a:pPr lvl="2">
              <a:buFont typeface="Wingdings" pitchFamily="2" charset="2"/>
              <a:buChar char="§"/>
            </a:pPr>
            <a:r>
              <a:rPr lang="zh-CN" b="0"/>
              <a:t>第二类错误b (type II error)：接受了实际上错误的零假设，即</a:t>
            </a:r>
            <a:r>
              <a:rPr lang="zh-CN" b="0">
                <a:latin typeface="Arial"/>
              </a:rPr>
              <a:t>“</a:t>
            </a:r>
            <a:r>
              <a:rPr lang="zh-CN" b="0"/>
              <a:t>取伪</a:t>
            </a:r>
            <a:r>
              <a:rPr lang="zh-CN" b="0">
                <a:latin typeface="Arial"/>
              </a:rPr>
              <a:t>”</a:t>
            </a:r>
            <a:r>
              <a:rPr lang="zh-CN" b="0"/>
              <a:t>；</a:t>
            </a:r>
          </a:p>
          <a:p>
            <a:pPr lvl="1">
              <a:buFont typeface="Wingdings" pitchFamily="2" charset="2"/>
              <a:buChar char="§"/>
            </a:pPr>
            <a:r>
              <a:rPr lang="zh-CN" b="0"/>
              <a:t>显著性水平a由研究者对拒绝真实零假设可容忍的风险水平设定；在确定分布下，第二类错误b与样本容量n和a存在数量关系；</a:t>
            </a:r>
          </a:p>
          <a:p>
            <a:pPr lvl="1">
              <a:buFont typeface="Wingdings" pitchFamily="2" charset="2"/>
              <a:buChar char="§"/>
            </a:pPr>
            <a:r>
              <a:rPr lang="zh-CN" b="0"/>
              <a:t>a=0.05的意义是：真实零假设被拒绝的概率只有</a:t>
            </a:r>
            <a:r>
              <a:rPr lang="zh-CN" altLang="zh-CN" b="0"/>
              <a:t>0.05</a:t>
            </a:r>
            <a:r>
              <a:rPr lang="zh-CN" b="0"/>
              <a:t>，或者说，每</a:t>
            </a:r>
            <a:r>
              <a:rPr lang="zh-CN" altLang="zh-CN" b="0"/>
              <a:t>100</a:t>
            </a:r>
            <a:r>
              <a:rPr lang="zh-CN" b="0"/>
              <a:t>次抽样中会有</a:t>
            </a:r>
            <a:r>
              <a:rPr lang="zh-CN" altLang="zh-CN" b="0"/>
              <a:t>95</a:t>
            </a:r>
            <a:r>
              <a:rPr lang="zh-CN" b="0"/>
              <a:t>次出现零假设的情形；</a:t>
            </a:r>
          </a:p>
          <a:p>
            <a:pPr lvl="1">
              <a:buFont typeface="Wingdings" pitchFamily="2" charset="2"/>
              <a:buChar char="§"/>
            </a:pPr>
            <a:r>
              <a:rPr lang="zh-CN" b="0"/>
              <a:t>拒绝H0：p=P[检验统计量落入拒绝域 | H0成立]&lt;a，即</a:t>
            </a:r>
            <a:r>
              <a:rPr lang="zh-CN" b="0">
                <a:latin typeface="Arial"/>
              </a:rPr>
              <a:t>“</a:t>
            </a:r>
            <a:r>
              <a:rPr lang="zh-CN" b="0"/>
              <a:t>一次试验小概率事件不可能发生</a:t>
            </a:r>
            <a:r>
              <a:rPr lang="zh-CN" b="0">
                <a:latin typeface="Arial"/>
              </a:rPr>
              <a:t>”</a:t>
            </a:r>
            <a:r>
              <a:rPr lang="zh-CN" b="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两独立样本</a:t>
            </a:r>
            <a:r>
              <a:rPr lang="en-US" altLang="zh-CN"/>
              <a:t>(Independent sample)</a:t>
            </a:r>
            <a:r>
              <a:rPr lang="zh-CN" altLang="en-US"/>
              <a:t>均值的</a:t>
            </a:r>
            <a:r>
              <a:rPr lang="en-US" altLang="zh-CN"/>
              <a:t>t</a:t>
            </a:r>
            <a:r>
              <a:rPr lang="zh-CN" altLang="en-US"/>
              <a:t>检验</a:t>
            </a:r>
          </a:p>
        </p:txBody>
      </p:sp>
      <p:sp>
        <p:nvSpPr>
          <p:cNvPr id="92163"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检验目的：</a:t>
            </a:r>
            <a:r>
              <a:rPr lang="zh-CN" altLang="en-US" b="0"/>
              <a:t>是差异性检验，如检验在细分市场</a:t>
            </a:r>
            <a:r>
              <a:rPr lang="en-US" altLang="zh-CN" b="0"/>
              <a:t>1</a:t>
            </a:r>
            <a:r>
              <a:rPr lang="zh-CN" altLang="en-US" b="0"/>
              <a:t>和细分市场</a:t>
            </a:r>
            <a:r>
              <a:rPr lang="en-US" altLang="zh-CN" b="0"/>
              <a:t>2</a:t>
            </a:r>
            <a:r>
              <a:rPr lang="zh-CN" altLang="en-US" b="0"/>
              <a:t>中品牌认知或忠诚度是否存在差异。</a:t>
            </a:r>
          </a:p>
          <a:p>
            <a:pPr>
              <a:buFont typeface="Wingdings" pitchFamily="2" charset="2"/>
              <a:buChar char="§"/>
            </a:pPr>
            <a:endParaRPr lang="zh-CN" altLang="en-US"/>
          </a:p>
          <a:p>
            <a:pPr>
              <a:buFont typeface="Wingdings" pitchFamily="2" charset="2"/>
              <a:buChar char="§"/>
            </a:pPr>
            <a:r>
              <a:rPr lang="en-US" altLang="zh-CN"/>
              <a:t>t</a:t>
            </a:r>
            <a:r>
              <a:rPr lang="zh-CN" altLang="en-US"/>
              <a:t>检验</a:t>
            </a:r>
            <a:r>
              <a:rPr lang="en-US" altLang="zh-CN"/>
              <a:t>(t test)</a:t>
            </a:r>
            <a:r>
              <a:rPr lang="zh-CN" altLang="en-US"/>
              <a:t>的前提假设：</a:t>
            </a:r>
            <a:r>
              <a:rPr lang="zh-CN" altLang="en-US" b="0"/>
              <a:t>变量服从正态分布，均值已知</a:t>
            </a:r>
            <a:r>
              <a:rPr lang="en-US" altLang="zh-CN" b="0"/>
              <a:t>(</a:t>
            </a:r>
            <a:r>
              <a:rPr lang="zh-CN" altLang="en-US" b="0"/>
              <a:t>或可估计</a:t>
            </a:r>
            <a:r>
              <a:rPr lang="en-US" altLang="zh-CN" b="0"/>
              <a:t>)</a:t>
            </a:r>
            <a:r>
              <a:rPr lang="zh-CN" altLang="en-US" b="0"/>
              <a:t>，方差可由样本估计。</a:t>
            </a:r>
          </a:p>
          <a:p>
            <a:pPr>
              <a:buFont typeface="Wingdings" pitchFamily="2" charset="2"/>
              <a:buChar char="§"/>
            </a:pPr>
            <a:endParaRPr lang="zh-CN" altLang="en-US"/>
          </a:p>
          <a:p>
            <a:pPr>
              <a:buFont typeface="Wingdings" pitchFamily="2" charset="2"/>
              <a:buChar char="§"/>
            </a:pPr>
            <a:r>
              <a:rPr lang="en-US" altLang="zh-CN"/>
              <a:t>T </a:t>
            </a:r>
            <a:r>
              <a:rPr lang="zh-CN" altLang="en-US"/>
              <a:t>统计量：</a:t>
            </a:r>
          </a:p>
          <a:p>
            <a:pPr>
              <a:buFont typeface="Wingdings" pitchFamily="2" charset="2"/>
              <a:buChar char="§"/>
            </a:pPr>
            <a:endParaRPr lang="zh-CN" altLang="en-US" b="0"/>
          </a:p>
          <a:p>
            <a:pPr>
              <a:buFont typeface="Wingdings" pitchFamily="2" charset="2"/>
              <a:buChar char="§"/>
            </a:pPr>
            <a:endParaRPr lang="zh-CN" altLang="en-US" b="0"/>
          </a:p>
          <a:p>
            <a:pPr>
              <a:buFont typeface="Wingdings" pitchFamily="2" charset="2"/>
              <a:buChar char="§"/>
            </a:pPr>
            <a:r>
              <a:rPr lang="zh-CN" altLang="en-US" b="0"/>
              <a:t>通常的营销研究环境：来自任何总体的</a:t>
            </a:r>
            <a:r>
              <a:rPr lang="zh-CN" altLang="en-US"/>
              <a:t>大样本</a:t>
            </a:r>
            <a:r>
              <a:rPr lang="en-US" altLang="zh-CN" b="0"/>
              <a:t>(</a:t>
            </a:r>
            <a:r>
              <a:rPr lang="zh-CN" altLang="en-US" b="0"/>
              <a:t>大于</a:t>
            </a:r>
            <a:r>
              <a:rPr lang="en-US" altLang="zh-CN" b="0"/>
              <a:t>30</a:t>
            </a:r>
            <a:r>
              <a:rPr lang="zh-CN" altLang="en-US" b="0"/>
              <a:t>，</a:t>
            </a:r>
            <a:r>
              <a:rPr lang="en-US" altLang="zh-CN" b="0"/>
              <a:t>t </a:t>
            </a:r>
            <a:r>
              <a:rPr lang="zh-CN" altLang="en-US" b="0"/>
              <a:t>统计量无精确值，均值的抽样分布近似正态分布</a:t>
            </a:r>
            <a:r>
              <a:rPr lang="en-US" altLang="zh-CN" b="0"/>
              <a:t>)</a:t>
            </a:r>
            <a:r>
              <a:rPr lang="zh-CN" altLang="en-US" b="0"/>
              <a:t>，此时，样本标准差是总体标准差的一个合理估计。从而，</a:t>
            </a:r>
            <a:r>
              <a:rPr lang="en-US" altLang="zh-CN"/>
              <a:t>T </a:t>
            </a:r>
            <a:r>
              <a:rPr lang="zh-CN" altLang="en-US"/>
              <a:t>统计量用正态分布</a:t>
            </a:r>
            <a:r>
              <a:rPr lang="en-US" altLang="zh-CN"/>
              <a:t>Z</a:t>
            </a:r>
            <a:r>
              <a:rPr lang="zh-CN" altLang="en-US"/>
              <a:t>统计量替代：</a:t>
            </a:r>
          </a:p>
          <a:p>
            <a:pPr>
              <a:buFont typeface="Wingdings" pitchFamily="2" charset="2"/>
              <a:buChar char="§"/>
            </a:pPr>
            <a:endParaRPr lang="zh-CN" altLang="en-US" b="0"/>
          </a:p>
          <a:p>
            <a:pPr>
              <a:buFont typeface="Wingdings" pitchFamily="2" charset="2"/>
              <a:buChar char="§"/>
            </a:pPr>
            <a:endParaRPr lang="zh-CN" altLang="en-US" b="0"/>
          </a:p>
        </p:txBody>
      </p:sp>
      <p:graphicFrame>
        <p:nvGraphicFramePr>
          <p:cNvPr id="92164" name="Object 4"/>
          <p:cNvGraphicFramePr>
            <a:graphicFrameLocks noChangeAspect="1"/>
          </p:cNvGraphicFramePr>
          <p:nvPr/>
        </p:nvGraphicFramePr>
        <p:xfrm>
          <a:off x="2298700" y="3519488"/>
          <a:ext cx="1587500" cy="671512"/>
        </p:xfrm>
        <a:graphic>
          <a:graphicData uri="http://schemas.openxmlformats.org/presentationml/2006/ole">
            <mc:AlternateContent xmlns:mc="http://schemas.openxmlformats.org/markup-compatibility/2006">
              <mc:Choice xmlns:v="urn:schemas-microsoft-com:vml" Requires="v">
                <p:oleObj spid="_x0000_s92168" r:id="rId3" imgW="1587128" imgH="673125" progId="Equation.3">
                  <p:embed/>
                </p:oleObj>
              </mc:Choice>
              <mc:Fallback>
                <p:oleObj r:id="rId3" imgW="1587128" imgH="6731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3519488"/>
                        <a:ext cx="158750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2292350" y="5473700"/>
          <a:ext cx="1600200" cy="698500"/>
        </p:xfrm>
        <a:graphic>
          <a:graphicData uri="http://schemas.openxmlformats.org/presentationml/2006/ole">
            <mc:AlternateContent xmlns:mc="http://schemas.openxmlformats.org/markup-compatibility/2006">
              <mc:Choice xmlns:v="urn:schemas-microsoft-com:vml" Requires="v">
                <p:oleObj spid="_x0000_s92169" r:id="rId5" imgW="1600517" imgH="698817" progId="Equation.3">
                  <p:embed/>
                </p:oleObj>
              </mc:Choice>
              <mc:Fallback>
                <p:oleObj r:id="rId5" imgW="1600517" imgH="6988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2350" y="5473700"/>
                        <a:ext cx="1600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两独立样本</a:t>
            </a:r>
            <a:r>
              <a:rPr lang="en-US" altLang="zh-CN"/>
              <a:t>(Independent sample)</a:t>
            </a:r>
            <a:r>
              <a:rPr lang="zh-CN" altLang="en-US"/>
              <a:t>均值的</a:t>
            </a:r>
            <a:r>
              <a:rPr lang="en-US" altLang="zh-CN"/>
              <a:t>t</a:t>
            </a:r>
            <a:r>
              <a:rPr lang="zh-CN" altLang="en-US"/>
              <a:t>检验</a:t>
            </a:r>
          </a:p>
        </p:txBody>
      </p:sp>
      <p:sp>
        <p:nvSpPr>
          <p:cNvPr id="93187"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b="0"/>
              <a:t>得到两独立大样本均值</a:t>
            </a:r>
            <a:r>
              <a:rPr lang="en-US" altLang="zh-CN" b="0"/>
              <a:t>t</a:t>
            </a:r>
            <a:r>
              <a:rPr lang="zh-CN" altLang="en-US" b="0"/>
              <a:t>检验的接受域</a:t>
            </a:r>
            <a:r>
              <a:rPr lang="en-US" altLang="zh-CN" b="0"/>
              <a:t>(accept area)/</a:t>
            </a:r>
            <a:r>
              <a:rPr lang="zh-CN" altLang="en-US" b="0"/>
              <a:t>置信区间</a:t>
            </a:r>
            <a:r>
              <a:rPr lang="en-US" altLang="zh-CN" b="0"/>
              <a:t>(confidence interval)</a:t>
            </a:r>
            <a:r>
              <a:rPr lang="zh-CN" altLang="en-US" b="0"/>
              <a:t>，</a:t>
            </a:r>
            <a:r>
              <a:rPr lang="en-US" altLang="zh-CN" b="0"/>
              <a:t>a=0.05</a:t>
            </a:r>
            <a:r>
              <a:rPr lang="zh-CN" altLang="en-US" b="0"/>
              <a:t>，双尾检验：</a:t>
            </a:r>
          </a:p>
          <a:p>
            <a:pPr>
              <a:buFont typeface="Wingdings" pitchFamily="2" charset="2"/>
              <a:buChar char="§"/>
            </a:pPr>
            <a:endParaRPr lang="zh-CN" altLang="en-US" b="0"/>
          </a:p>
          <a:p>
            <a:pPr>
              <a:buFont typeface="Wingdings" pitchFamily="2" charset="2"/>
              <a:buChar char="§"/>
            </a:pPr>
            <a:endParaRPr lang="zh-CN" altLang="en-US" b="0"/>
          </a:p>
          <a:p>
            <a:pPr>
              <a:buFont typeface="Wingdings" pitchFamily="2" charset="2"/>
              <a:buChar char="§"/>
            </a:pPr>
            <a:endParaRPr lang="zh-CN" altLang="en-US" b="0"/>
          </a:p>
          <a:p>
            <a:pPr>
              <a:buFont typeface="Wingdings" pitchFamily="2" charset="2"/>
              <a:buChar char="§"/>
            </a:pPr>
            <a:r>
              <a:rPr lang="zh-CN" altLang="en-US" b="0"/>
              <a:t>请参阅基于以上公式编辑的自动处理</a:t>
            </a:r>
            <a:r>
              <a:rPr lang="en-US" altLang="zh-CN" b="0"/>
              <a:t>t</a:t>
            </a:r>
            <a:r>
              <a:rPr lang="zh-CN" altLang="en-US" b="0"/>
              <a:t>检验的文件：</a:t>
            </a:r>
            <a:r>
              <a:rPr lang="en-US" altLang="zh-CN" b="0" u="sng">
                <a:solidFill>
                  <a:schemeClr val="accent2"/>
                </a:solidFill>
              </a:rPr>
              <a:t>t test for difference between two percentages.xls</a:t>
            </a:r>
          </a:p>
          <a:p>
            <a:pPr>
              <a:buFont typeface="Wingdings" pitchFamily="2" charset="2"/>
              <a:buChar char="§"/>
            </a:pPr>
            <a:endParaRPr lang="en-US" altLang="zh-CN" b="0">
              <a:solidFill>
                <a:schemeClr val="accent2"/>
              </a:solidFill>
            </a:endParaRPr>
          </a:p>
          <a:p>
            <a:pPr>
              <a:buFont typeface="Wingdings" pitchFamily="2" charset="2"/>
              <a:buChar char="§"/>
            </a:pPr>
            <a:endParaRPr lang="zh-CN" altLang="en-US" b="0"/>
          </a:p>
        </p:txBody>
      </p:sp>
      <p:graphicFrame>
        <p:nvGraphicFramePr>
          <p:cNvPr id="93188" name="Object 4"/>
          <p:cNvGraphicFramePr>
            <a:graphicFrameLocks noChangeAspect="1"/>
          </p:cNvGraphicFramePr>
          <p:nvPr/>
        </p:nvGraphicFramePr>
        <p:xfrm>
          <a:off x="2171700" y="1752600"/>
          <a:ext cx="3911600" cy="506413"/>
        </p:xfrm>
        <a:graphic>
          <a:graphicData uri="http://schemas.openxmlformats.org/presentationml/2006/ole">
            <mc:AlternateContent xmlns:mc="http://schemas.openxmlformats.org/markup-compatibility/2006">
              <mc:Choice xmlns:v="urn:schemas-microsoft-com:vml" Requires="v">
                <p:oleObj spid="_x0000_s93190" r:id="rId3" imgW="3911917" imgH="508317" progId="Equation.3">
                  <p:embed/>
                </p:oleObj>
              </mc:Choice>
              <mc:Fallback>
                <p:oleObj r:id="rId3" imgW="3911917" imgH="5083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1752600"/>
                        <a:ext cx="39116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t>目录</a:t>
            </a:r>
          </a:p>
        </p:txBody>
      </p:sp>
      <p:sp>
        <p:nvSpPr>
          <p:cNvPr id="94211" name="Text Box 3"/>
          <p:cNvSpPr txBox="1">
            <a:spLocks noChangeArrowheads="1"/>
          </p:cNvSpPr>
          <p:nvPr/>
        </p:nvSpPr>
        <p:spPr bwMode="auto">
          <a:xfrm>
            <a:off x="2322513" y="1089025"/>
            <a:ext cx="5445125" cy="5092700"/>
          </a:xfrm>
          <a:prstGeom prst="rect">
            <a:avLst/>
          </a:prstGeom>
          <a:noFill/>
          <a:ln>
            <a:noFill/>
          </a:ln>
          <a:effectLst/>
          <a:extLst>
            <a:ext uri="{909E8E84-426E-40DD-AFC4-6F175D3DCCD1}">
              <a14:hiddenFill xmlns:a14="http://schemas.microsoft.com/office/drawing/2010/main">
                <a:solidFill>
                  <a:srgbClr val="8CAAE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lIns="90000" tIns="43200" rIns="90000" bIns="43200">
            <a:spAutoFit/>
          </a:bodyPr>
          <a:lstStyle>
            <a:lvl1pPr>
              <a:defRPr>
                <a:solidFill>
                  <a:schemeClr val="tx1"/>
                </a:solidFill>
                <a:latin typeface="Arial" pitchFamily="34" charset="0"/>
                <a:ea typeface="宋体" pitchFamily="2" charset="-122"/>
              </a:defRPr>
            </a:lvl1pPr>
            <a:lvl2pPr marL="357188">
              <a:defRPr>
                <a:solidFill>
                  <a:schemeClr val="tx1"/>
                </a:solidFill>
                <a:latin typeface="Arial" pitchFamily="34" charset="0"/>
                <a:ea typeface="宋体" pitchFamily="2" charset="-122"/>
              </a:defRPr>
            </a:lvl2pPr>
            <a:lvl3pPr marL="536575">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市场研究使用统计技术的必要性</a:t>
            </a:r>
          </a:p>
          <a:p>
            <a:pPr>
              <a:lnSpc>
                <a:spcPct val="80000"/>
              </a:lnSpc>
              <a:spcBef>
                <a:spcPct val="50000"/>
              </a:spcBef>
              <a:buSzPct val="80000"/>
              <a:buFont typeface="Wingdings" pitchFamily="2" charset="2"/>
              <a:buChar char="Ø"/>
            </a:pPr>
            <a:r>
              <a:rPr lang="zh-CN" sz="1800">
                <a:solidFill>
                  <a:schemeClr val="folHlink"/>
                </a:solidFill>
                <a:latin typeface="宋体" pitchFamily="2" charset="-122"/>
              </a:rPr>
              <a:t> 统计技术的基础</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sym typeface="Arial" pitchFamily="34" charset="0"/>
              </a:rPr>
              <a:t> </a:t>
            </a:r>
            <a:r>
              <a:rPr lang="zh-CN" sz="1800" b="0" u="none">
                <a:solidFill>
                  <a:schemeClr val="folHlink"/>
                </a:solidFill>
                <a:latin typeface="宋体" pitchFamily="2" charset="-122"/>
              </a:rPr>
              <a:t>测量尺度(变量)类型</a:t>
            </a:r>
          </a:p>
          <a:p>
            <a:pPr lvl="1">
              <a:lnSpc>
                <a:spcPct val="80000"/>
              </a:lnSpc>
              <a:spcBef>
                <a:spcPct val="50000"/>
              </a:spcBef>
              <a:buSzPct val="100000"/>
              <a:buFont typeface="Wingdings" pitchFamily="2" charset="2"/>
              <a:buChar char="F"/>
            </a:pPr>
            <a:r>
              <a:rPr lang="zh-CN" sz="1800" b="0" u="none">
                <a:solidFill>
                  <a:schemeClr val="folHlink"/>
                </a:solidFill>
                <a:latin typeface="宋体" pitchFamily="2" charset="-122"/>
              </a:rPr>
              <a:t> 数据加权</a:t>
            </a:r>
            <a:endParaRPr lang="zh-CN" sz="1800" b="0" u="none">
              <a:solidFill>
                <a:schemeClr val="folHlink"/>
              </a:solidFill>
              <a:latin typeface="宋体" pitchFamily="2" charset="-122"/>
              <a:sym typeface="Arial" pitchFamily="34" charset="0"/>
            </a:endParaRP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sym typeface="Arial" pitchFamily="34" charset="0"/>
              </a:rPr>
              <a:t> </a:t>
            </a:r>
            <a:r>
              <a:rPr lang="zh-CN" sz="1800">
                <a:solidFill>
                  <a:schemeClr val="folHlink"/>
                </a:solidFill>
                <a:latin typeface="宋体" pitchFamily="2" charset="-122"/>
              </a:rPr>
              <a:t>数据的描述性统计</a:t>
            </a:r>
            <a:r>
              <a:rPr lang="zh-CN" sz="1800" u="none">
                <a:solidFill>
                  <a:schemeClr val="folHlink"/>
                </a:solidFill>
                <a:latin typeface="宋体" pitchFamily="2" charset="-122"/>
              </a:rPr>
              <a:t>：频数分布和基本统计量</a:t>
            </a:r>
          </a:p>
          <a:p>
            <a:pPr>
              <a:spcBef>
                <a:spcPct val="50000"/>
              </a:spcBef>
              <a:buClr>
                <a:schemeClr val="tx1"/>
              </a:buClr>
              <a:buSzPct val="80000"/>
              <a:buFont typeface="Wingdings" pitchFamily="2" charset="2"/>
              <a:buChar char="Ø"/>
            </a:pPr>
            <a:r>
              <a:rPr lang="zh-CN" sz="1800" u="none">
                <a:solidFill>
                  <a:schemeClr val="folHlink"/>
                </a:solidFill>
                <a:latin typeface="宋体" pitchFamily="2" charset="-122"/>
              </a:rPr>
              <a:t> </a:t>
            </a:r>
            <a:r>
              <a:rPr lang="zh-CN" sz="1800">
                <a:solidFill>
                  <a:schemeClr val="folHlink"/>
                </a:solidFill>
                <a:latin typeface="宋体" pitchFamily="2" charset="-122"/>
              </a:rPr>
              <a:t>数据的推断性统计</a:t>
            </a:r>
            <a:r>
              <a:rPr lang="zh-CN" sz="1800" u="none">
                <a:solidFill>
                  <a:schemeClr val="folHlink"/>
                </a:solidFill>
                <a:latin typeface="宋体" pitchFamily="2" charset="-122"/>
              </a:rPr>
              <a:t>：假设检验</a:t>
            </a:r>
          </a:p>
          <a:p>
            <a:pPr>
              <a:lnSpc>
                <a:spcPct val="80000"/>
              </a:lnSpc>
              <a:spcBef>
                <a:spcPct val="50000"/>
              </a:spcBef>
              <a:buClr>
                <a:schemeClr val="tx1"/>
              </a:buClr>
              <a:buSzPct val="80000"/>
              <a:buFont typeface="Wingdings" pitchFamily="2" charset="2"/>
              <a:buChar char="Ø"/>
            </a:pPr>
            <a:r>
              <a:rPr lang="zh-CN" sz="1800" u="none">
                <a:latin typeface="宋体" pitchFamily="2" charset="-122"/>
              </a:rPr>
              <a:t> </a:t>
            </a:r>
            <a:r>
              <a:rPr lang="zh-CN" sz="1800">
                <a:latin typeface="宋体" pitchFamily="2" charset="-122"/>
              </a:rPr>
              <a:t>多元统计技术</a:t>
            </a:r>
            <a:endParaRPr lang="zh-CN" sz="1800">
              <a:latin typeface="宋体" pitchFamily="2" charset="-122"/>
              <a:sym typeface="Wingdings" pitchFamily="2" charset="2"/>
            </a:endParaRPr>
          </a:p>
          <a:p>
            <a:pPr lvl="1">
              <a:lnSpc>
                <a:spcPct val="80000"/>
              </a:lnSpc>
              <a:spcBef>
                <a:spcPct val="50000"/>
              </a:spcBef>
              <a:buSzPct val="100000"/>
              <a:buFont typeface="Wingdings" pitchFamily="2" charset="2"/>
              <a:buChar char="F"/>
            </a:pPr>
            <a:r>
              <a:rPr lang="zh-CN" sz="1800" b="0" u="none">
                <a:latin typeface="宋体" pitchFamily="2" charset="-122"/>
              </a:rPr>
              <a:t> 相关分析</a:t>
            </a:r>
          </a:p>
          <a:p>
            <a:pPr lvl="1">
              <a:lnSpc>
                <a:spcPct val="80000"/>
              </a:lnSpc>
              <a:spcBef>
                <a:spcPct val="50000"/>
              </a:spcBef>
              <a:buSzPct val="100000"/>
              <a:buFont typeface="Wingdings" pitchFamily="2" charset="2"/>
              <a:buChar char="F"/>
            </a:pPr>
            <a:r>
              <a:rPr lang="zh-CN" sz="1800" b="0" u="none">
                <a:latin typeface="宋体" pitchFamily="2" charset="-122"/>
              </a:rPr>
              <a:t> 回归分析 </a:t>
            </a:r>
          </a:p>
          <a:p>
            <a:pPr lvl="1">
              <a:lnSpc>
                <a:spcPct val="80000"/>
              </a:lnSpc>
              <a:spcBef>
                <a:spcPct val="50000"/>
              </a:spcBef>
              <a:buSzPct val="100000"/>
              <a:buFont typeface="Wingdings" pitchFamily="2" charset="2"/>
              <a:buChar char="F"/>
            </a:pPr>
            <a:r>
              <a:rPr lang="zh-CN" sz="1800" b="0" u="none">
                <a:latin typeface="宋体" pitchFamily="2" charset="-122"/>
              </a:rPr>
              <a:t> 因子分析</a:t>
            </a:r>
          </a:p>
          <a:p>
            <a:pPr lvl="1">
              <a:lnSpc>
                <a:spcPct val="80000"/>
              </a:lnSpc>
              <a:spcBef>
                <a:spcPct val="50000"/>
              </a:spcBef>
              <a:buSzPct val="100000"/>
              <a:buFont typeface="Wingdings" pitchFamily="2" charset="2"/>
              <a:buChar char="F"/>
            </a:pPr>
            <a:r>
              <a:rPr lang="zh-CN" sz="1800" b="0" u="none">
                <a:latin typeface="宋体" pitchFamily="2" charset="-122"/>
              </a:rPr>
              <a:t> 主成分分析</a:t>
            </a:r>
          </a:p>
          <a:p>
            <a:pPr lvl="1">
              <a:lnSpc>
                <a:spcPct val="80000"/>
              </a:lnSpc>
              <a:spcBef>
                <a:spcPct val="50000"/>
              </a:spcBef>
              <a:buSzPct val="100000"/>
              <a:buFont typeface="Wingdings" pitchFamily="2" charset="2"/>
              <a:buChar char="F"/>
            </a:pPr>
            <a:r>
              <a:rPr lang="zh-CN" sz="1800" b="0" u="none">
                <a:latin typeface="宋体" pitchFamily="2" charset="-122"/>
              </a:rPr>
              <a:t> 聚类分析 </a:t>
            </a:r>
          </a:p>
          <a:p>
            <a:pPr lvl="1">
              <a:lnSpc>
                <a:spcPct val="80000"/>
              </a:lnSpc>
              <a:spcBef>
                <a:spcPct val="50000"/>
              </a:spcBef>
              <a:buSzPct val="100000"/>
              <a:buFont typeface="Wingdings" pitchFamily="2" charset="2"/>
              <a:buChar char="F"/>
            </a:pPr>
            <a:r>
              <a:rPr lang="zh-CN" sz="1800" b="0" u="none">
                <a:latin typeface="宋体" pitchFamily="2" charset="-122"/>
              </a:rPr>
              <a:t> 对应分析</a:t>
            </a:r>
          </a:p>
          <a:p>
            <a:pPr lvl="1">
              <a:lnSpc>
                <a:spcPct val="80000"/>
              </a:lnSpc>
              <a:spcBef>
                <a:spcPct val="50000"/>
              </a:spcBef>
              <a:buSzPct val="100000"/>
              <a:buFont typeface="Wingdings" pitchFamily="2" charset="2"/>
              <a:buChar char="F"/>
            </a:pPr>
            <a:r>
              <a:rPr lang="zh-CN" sz="1800" b="0" u="none">
                <a:latin typeface="宋体" pitchFamily="2" charset="-122"/>
              </a:rPr>
              <a:t> 联合分析</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zh-CN" altLang="en-US"/>
              <a:t>统计技术的分类</a:t>
            </a:r>
          </a:p>
        </p:txBody>
      </p:sp>
      <p:grpSp>
        <p:nvGrpSpPr>
          <p:cNvPr id="95235" name="Group 3"/>
          <p:cNvGrpSpPr>
            <a:grpSpLocks/>
          </p:cNvGrpSpPr>
          <p:nvPr/>
        </p:nvGrpSpPr>
        <p:grpSpPr bwMode="auto">
          <a:xfrm>
            <a:off x="1111250" y="1371600"/>
            <a:ext cx="7270750" cy="4267200"/>
            <a:chOff x="0" y="0"/>
            <a:chExt cx="4580" cy="2688"/>
          </a:xfrm>
        </p:grpSpPr>
        <p:sp>
          <p:nvSpPr>
            <p:cNvPr id="95236" name="Rectangle 4"/>
            <p:cNvSpPr>
              <a:spLocks noChangeArrowheads="1"/>
            </p:cNvSpPr>
            <p:nvPr/>
          </p:nvSpPr>
          <p:spPr bwMode="auto">
            <a:xfrm>
              <a:off x="1038" y="0"/>
              <a:ext cx="2496"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spcBef>
                  <a:spcPct val="20000"/>
                </a:spcBef>
              </a:pPr>
              <a:r>
                <a:rPr lang="zh-CN" sz="2000" u="none">
                  <a:solidFill>
                    <a:srgbClr val="FFFFFF"/>
                  </a:solidFill>
                  <a:latin typeface="Arial" pitchFamily="34" charset="0"/>
                </a:rPr>
                <a:t>统计技术</a:t>
              </a:r>
              <a:r>
                <a:rPr lang="zh-CN" altLang="zh-CN" sz="2000" u="none">
                  <a:solidFill>
                    <a:srgbClr val="FFFFFF"/>
                  </a:solidFill>
                  <a:latin typeface="Arial" pitchFamily="34" charset="0"/>
                </a:rPr>
                <a:t>(</a:t>
              </a:r>
              <a:r>
                <a:rPr lang="zh-CN" sz="2000" u="none">
                  <a:solidFill>
                    <a:schemeClr val="bg1"/>
                  </a:solidFill>
                  <a:latin typeface="Arial" pitchFamily="34" charset="0"/>
                  <a:ea typeface="黑体" pitchFamily="49" charset="-122"/>
                </a:rPr>
                <a:t>Statistical Technique</a:t>
              </a:r>
              <a:r>
                <a:rPr lang="en-GB" sz="2000" u="none">
                  <a:solidFill>
                    <a:srgbClr val="FFFFFF"/>
                  </a:solidFill>
                  <a:latin typeface="Arial" pitchFamily="34" charset="0"/>
                </a:rPr>
                <a:t>)</a:t>
              </a:r>
              <a:endParaRPr lang="zh-CN" altLang="zh-CN" sz="2000" u="none">
                <a:solidFill>
                  <a:srgbClr val="FFFFFF"/>
                </a:solidFill>
                <a:latin typeface="Arial" pitchFamily="34" charset="0"/>
              </a:endParaRPr>
            </a:p>
          </p:txBody>
        </p:sp>
        <p:sp>
          <p:nvSpPr>
            <p:cNvPr id="95237" name="Line 5"/>
            <p:cNvSpPr>
              <a:spLocks noChangeShapeType="1"/>
            </p:cNvSpPr>
            <p:nvPr/>
          </p:nvSpPr>
          <p:spPr bwMode="auto">
            <a:xfrm>
              <a:off x="2276" y="480"/>
              <a:ext cx="0" cy="336"/>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38" name="Line 6"/>
            <p:cNvSpPr>
              <a:spLocks noChangeShapeType="1"/>
            </p:cNvSpPr>
            <p:nvPr/>
          </p:nvSpPr>
          <p:spPr bwMode="auto">
            <a:xfrm>
              <a:off x="1284" y="805"/>
              <a:ext cx="0" cy="28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39" name="Line 7"/>
            <p:cNvSpPr>
              <a:spLocks noChangeShapeType="1"/>
            </p:cNvSpPr>
            <p:nvPr/>
          </p:nvSpPr>
          <p:spPr bwMode="auto">
            <a:xfrm rot="16200000">
              <a:off x="2287" y="-185"/>
              <a:ext cx="0" cy="199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0" name="Rectangle 8"/>
            <p:cNvSpPr>
              <a:spLocks noChangeArrowheads="1"/>
            </p:cNvSpPr>
            <p:nvPr/>
          </p:nvSpPr>
          <p:spPr bwMode="auto">
            <a:xfrm>
              <a:off x="0" y="1104"/>
              <a:ext cx="2160"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r>
                <a:rPr lang="zh-CN" sz="2000" u="none">
                  <a:solidFill>
                    <a:srgbClr val="FFFFFF"/>
                  </a:solidFill>
                  <a:latin typeface="Arial" pitchFamily="34" charset="0"/>
                </a:rPr>
                <a:t>单元统计技术</a:t>
              </a:r>
            </a:p>
            <a:p>
              <a:pPr marL="193675" indent="-193675" algn="ctr" eaLnBrk="0" hangingPunct="0"/>
              <a:r>
                <a:rPr lang="zh-CN" altLang="zh-CN" sz="2000" u="none">
                  <a:solidFill>
                    <a:srgbClr val="FFFFFF"/>
                  </a:solidFill>
                  <a:latin typeface="Arial" pitchFamily="34" charset="0"/>
                </a:rPr>
                <a:t>(</a:t>
              </a:r>
              <a:r>
                <a:rPr lang="en-GB" sz="2000" u="none">
                  <a:solidFill>
                    <a:srgbClr val="FFFFFF"/>
                  </a:solidFill>
                  <a:latin typeface="Arial" pitchFamily="34" charset="0"/>
                </a:rPr>
                <a:t>Univariate</a:t>
              </a:r>
              <a:r>
                <a:rPr lang="zh-CN" sz="2000" u="none">
                  <a:solidFill>
                    <a:schemeClr val="bg1"/>
                  </a:solidFill>
                  <a:latin typeface="Arial" pitchFamily="34" charset="0"/>
                  <a:ea typeface="黑体" pitchFamily="49" charset="-122"/>
                </a:rPr>
                <a:t> Technique</a:t>
              </a:r>
              <a:r>
                <a:rPr lang="en-GB" sz="2000" u="none">
                  <a:solidFill>
                    <a:srgbClr val="FFFFFF"/>
                  </a:solidFill>
                  <a:latin typeface="Arial" pitchFamily="34" charset="0"/>
                </a:rPr>
                <a:t>)</a:t>
              </a:r>
              <a:endParaRPr lang="zh-CN" altLang="zh-CN" sz="2000" u="none">
                <a:solidFill>
                  <a:srgbClr val="FFFFFF"/>
                </a:solidFill>
                <a:latin typeface="Arial" pitchFamily="34" charset="0"/>
              </a:endParaRPr>
            </a:p>
          </p:txBody>
        </p:sp>
        <p:sp>
          <p:nvSpPr>
            <p:cNvPr id="95241" name="Rectangle 9"/>
            <p:cNvSpPr>
              <a:spLocks noChangeArrowheads="1"/>
            </p:cNvSpPr>
            <p:nvPr/>
          </p:nvSpPr>
          <p:spPr bwMode="auto">
            <a:xfrm>
              <a:off x="2420" y="1104"/>
              <a:ext cx="2160" cy="48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r>
                <a:rPr lang="zh-CN" sz="2000" u="none">
                  <a:solidFill>
                    <a:srgbClr val="FFFFFF"/>
                  </a:solidFill>
                  <a:latin typeface="Arial" pitchFamily="34" charset="0"/>
                </a:rPr>
                <a:t>多元统计技术</a:t>
              </a:r>
            </a:p>
            <a:p>
              <a:pPr marL="193675" indent="-193675" algn="ctr" eaLnBrk="0" hangingPunct="0"/>
              <a:r>
                <a:rPr lang="zh-CN" altLang="zh-CN" sz="2000" u="none">
                  <a:solidFill>
                    <a:srgbClr val="FFFFFF"/>
                  </a:solidFill>
                  <a:latin typeface="Arial" pitchFamily="34" charset="0"/>
                </a:rPr>
                <a:t>(</a:t>
              </a:r>
              <a:r>
                <a:rPr lang="en-GB" sz="2000" u="none">
                  <a:solidFill>
                    <a:srgbClr val="FFFFFF"/>
                  </a:solidFill>
                  <a:latin typeface="Arial" pitchFamily="34" charset="0"/>
                </a:rPr>
                <a:t>Multivariate</a:t>
              </a:r>
              <a:r>
                <a:rPr lang="zh-CN" sz="2000" u="none">
                  <a:solidFill>
                    <a:schemeClr val="bg1"/>
                  </a:solidFill>
                  <a:latin typeface="Arial" pitchFamily="34" charset="0"/>
                  <a:ea typeface="黑体" pitchFamily="49" charset="-122"/>
                </a:rPr>
                <a:t> Technique</a:t>
              </a:r>
              <a:r>
                <a:rPr lang="en-GB" sz="2000" u="none">
                  <a:solidFill>
                    <a:srgbClr val="FFFFFF"/>
                  </a:solidFill>
                  <a:latin typeface="Arial" pitchFamily="34" charset="0"/>
                </a:rPr>
                <a:t>)</a:t>
              </a:r>
              <a:endParaRPr lang="zh-CN" altLang="zh-CN" sz="2000" u="none">
                <a:solidFill>
                  <a:srgbClr val="FFFFFF"/>
                </a:solidFill>
                <a:latin typeface="Arial" pitchFamily="34" charset="0"/>
              </a:endParaRPr>
            </a:p>
          </p:txBody>
        </p:sp>
        <p:sp>
          <p:nvSpPr>
            <p:cNvPr id="95242" name="Rectangle 10"/>
            <p:cNvSpPr>
              <a:spLocks noChangeArrowheads="1"/>
            </p:cNvSpPr>
            <p:nvPr/>
          </p:nvSpPr>
          <p:spPr bwMode="auto">
            <a:xfrm>
              <a:off x="0" y="1584"/>
              <a:ext cx="2148" cy="1104"/>
            </a:xfrm>
            <a:prstGeom prst="rect">
              <a:avLst/>
            </a:prstGeom>
            <a:noFill/>
            <a:ln w="9525">
              <a:solidFill>
                <a:srgbClr val="3366CC"/>
              </a:solidFill>
              <a:miter lim="800000"/>
              <a:headEnd/>
              <a:tailEnd/>
            </a:ln>
            <a:effectLst/>
            <a:extLst>
              <a:ext uri="{909E8E84-426E-40DD-AFC4-6F175D3DCCD1}">
                <a14:hiddenFill xmlns:a14="http://schemas.microsoft.com/office/drawing/2010/main">
                  <a:solidFill>
                    <a:srgbClr val="33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sz="2000" u="none">
                  <a:solidFill>
                    <a:schemeClr val="tx1"/>
                  </a:solidFill>
                  <a:latin typeface="Arial" pitchFamily="34" charset="0"/>
                </a:rPr>
                <a:t>针对单个变量分析，可以是定量数据或非定量数据，可以是单样本或多样本，多种方法可以选择用于推断变量的分布特征</a:t>
              </a:r>
            </a:p>
          </p:txBody>
        </p:sp>
        <p:sp>
          <p:nvSpPr>
            <p:cNvPr id="95243" name="Rectangle 11"/>
            <p:cNvSpPr>
              <a:spLocks noChangeArrowheads="1"/>
            </p:cNvSpPr>
            <p:nvPr/>
          </p:nvSpPr>
          <p:spPr bwMode="auto">
            <a:xfrm>
              <a:off x="2420" y="1584"/>
              <a:ext cx="2159" cy="1104"/>
            </a:xfrm>
            <a:prstGeom prst="rect">
              <a:avLst/>
            </a:prstGeom>
            <a:noFill/>
            <a:ln w="9525">
              <a:solidFill>
                <a:srgbClr val="3366CC"/>
              </a:solidFill>
              <a:miter lim="800000"/>
              <a:headEnd/>
              <a:tailEnd/>
            </a:ln>
            <a:effectLst/>
            <a:extLst>
              <a:ext uri="{909E8E84-426E-40DD-AFC4-6F175D3DCCD1}">
                <a14:hiddenFill xmlns:a14="http://schemas.microsoft.com/office/drawing/2010/main">
                  <a:solidFill>
                    <a:srgbClr val="33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sz="2000" u="none">
                  <a:solidFill>
                    <a:schemeClr val="tx1"/>
                  </a:solidFill>
                  <a:latin typeface="Arial" pitchFamily="34" charset="0"/>
                </a:rPr>
                <a:t>关注的是两个或以上变量之间的相互关系(相关系数、协方差等)</a:t>
              </a:r>
              <a:endParaRPr lang="zh-CN" altLang="zh-CN" sz="2000" u="none">
                <a:solidFill>
                  <a:schemeClr val="tx1"/>
                </a:solidFill>
                <a:latin typeface="Arial" pitchFamily="34" charset="0"/>
              </a:endParaRPr>
            </a:p>
          </p:txBody>
        </p:sp>
        <p:sp>
          <p:nvSpPr>
            <p:cNvPr id="95244" name="Line 12"/>
            <p:cNvSpPr>
              <a:spLocks noChangeShapeType="1"/>
            </p:cNvSpPr>
            <p:nvPr/>
          </p:nvSpPr>
          <p:spPr bwMode="auto">
            <a:xfrm>
              <a:off x="3284" y="805"/>
              <a:ext cx="0" cy="284"/>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lstStyle/>
          <a:p>
            <a:r>
              <a:rPr lang="zh-CN" altLang="en-US"/>
              <a:t>多元统计技术</a:t>
            </a:r>
          </a:p>
        </p:txBody>
      </p:sp>
      <p:sp>
        <p:nvSpPr>
          <p:cNvPr id="96259" name="Rectangle 3"/>
          <p:cNvSpPr>
            <a:spLocks noChangeArrowheads="1"/>
          </p:cNvSpPr>
          <p:nvPr/>
        </p:nvSpPr>
        <p:spPr bwMode="auto">
          <a:xfrm>
            <a:off x="2606675" y="1066800"/>
            <a:ext cx="3962400" cy="5334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93675" indent="-193675" algn="ctr" eaLnBrk="0" hangingPunct="0">
              <a:spcBef>
                <a:spcPct val="20000"/>
              </a:spcBef>
            </a:pPr>
            <a:r>
              <a:rPr lang="zh-CN" sz="2000" u="none">
                <a:solidFill>
                  <a:srgbClr val="FFFFFF"/>
                </a:solidFill>
                <a:latin typeface="Arial" pitchFamily="34" charset="0"/>
              </a:rPr>
              <a:t>多元统计技术</a:t>
            </a:r>
          </a:p>
        </p:txBody>
      </p:sp>
      <p:sp>
        <p:nvSpPr>
          <p:cNvPr id="96260" name="Line 4"/>
          <p:cNvSpPr>
            <a:spLocks noChangeShapeType="1"/>
          </p:cNvSpPr>
          <p:nvPr/>
        </p:nvSpPr>
        <p:spPr bwMode="auto">
          <a:xfrm>
            <a:off x="4572000" y="1565275"/>
            <a:ext cx="0" cy="45720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1" name="Line 5"/>
          <p:cNvSpPr>
            <a:spLocks noChangeShapeType="1"/>
          </p:cNvSpPr>
          <p:nvPr/>
        </p:nvSpPr>
        <p:spPr bwMode="auto">
          <a:xfrm rot="16200000">
            <a:off x="4809332" y="-1491456"/>
            <a:ext cx="0" cy="6992937"/>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62" name="Rectangle 6"/>
          <p:cNvSpPr>
            <a:spLocks noChangeArrowheads="1"/>
          </p:cNvSpPr>
          <p:nvPr/>
        </p:nvSpPr>
        <p:spPr bwMode="auto">
          <a:xfrm>
            <a:off x="2393950"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chemeClr val="folHlink"/>
                </a:solidFill>
                <a:latin typeface="Arial" pitchFamily="34" charset="0"/>
              </a:rPr>
              <a:t>方差</a:t>
            </a:r>
            <a:r>
              <a:rPr lang="zh-CN" altLang="zh-CN" sz="2000" u="none">
                <a:solidFill>
                  <a:schemeClr val="folHlink"/>
                </a:solidFill>
                <a:latin typeface="Arial" pitchFamily="34" charset="0"/>
              </a:rPr>
              <a:t>/</a:t>
            </a:r>
            <a:r>
              <a:rPr lang="zh-CN" sz="2000" u="none">
                <a:solidFill>
                  <a:schemeClr val="folHlink"/>
                </a:solidFill>
                <a:latin typeface="Arial" pitchFamily="34" charset="0"/>
              </a:rPr>
              <a:t>协方差分析</a:t>
            </a:r>
          </a:p>
        </p:txBody>
      </p:sp>
      <p:sp>
        <p:nvSpPr>
          <p:cNvPr id="96263" name="Line 7"/>
          <p:cNvSpPr>
            <a:spLocks noChangeShapeType="1"/>
          </p:cNvSpPr>
          <p:nvPr/>
        </p:nvSpPr>
        <p:spPr bwMode="auto">
          <a:xfrm>
            <a:off x="6324600"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64" name="Rectangle 8"/>
          <p:cNvSpPr>
            <a:spLocks noChangeArrowheads="1"/>
          </p:cNvSpPr>
          <p:nvPr/>
        </p:nvSpPr>
        <p:spPr bwMode="auto">
          <a:xfrm>
            <a:off x="3038475"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chemeClr val="folHlink"/>
                </a:solidFill>
                <a:latin typeface="Arial" pitchFamily="34" charset="0"/>
              </a:rPr>
              <a:t>判别分析</a:t>
            </a:r>
          </a:p>
        </p:txBody>
      </p:sp>
      <p:sp>
        <p:nvSpPr>
          <p:cNvPr id="96265" name="Rectangle 9"/>
          <p:cNvSpPr>
            <a:spLocks noChangeArrowheads="1"/>
          </p:cNvSpPr>
          <p:nvPr/>
        </p:nvSpPr>
        <p:spPr bwMode="auto">
          <a:xfrm>
            <a:off x="3700463"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chemeClr val="folHlink"/>
                </a:solidFill>
                <a:latin typeface="Arial" pitchFamily="34" charset="0"/>
              </a:rPr>
              <a:t>典型相关分析</a:t>
            </a:r>
          </a:p>
        </p:txBody>
      </p:sp>
      <p:sp>
        <p:nvSpPr>
          <p:cNvPr id="96266" name="Rectangle 10"/>
          <p:cNvSpPr>
            <a:spLocks noChangeArrowheads="1"/>
          </p:cNvSpPr>
          <p:nvPr/>
        </p:nvSpPr>
        <p:spPr bwMode="auto">
          <a:xfrm>
            <a:off x="4362450"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联合分析</a:t>
            </a:r>
          </a:p>
        </p:txBody>
      </p:sp>
      <p:sp>
        <p:nvSpPr>
          <p:cNvPr id="96267" name="Rectangle 11"/>
          <p:cNvSpPr>
            <a:spLocks noChangeArrowheads="1"/>
          </p:cNvSpPr>
          <p:nvPr/>
        </p:nvSpPr>
        <p:spPr bwMode="auto">
          <a:xfrm>
            <a:off x="6097588"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因子分析</a:t>
            </a:r>
          </a:p>
        </p:txBody>
      </p:sp>
      <p:sp>
        <p:nvSpPr>
          <p:cNvPr id="96268" name="Rectangle 12"/>
          <p:cNvSpPr>
            <a:spLocks noChangeArrowheads="1"/>
          </p:cNvSpPr>
          <p:nvPr/>
        </p:nvSpPr>
        <p:spPr bwMode="auto">
          <a:xfrm>
            <a:off x="6770688"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主成分分析</a:t>
            </a:r>
          </a:p>
        </p:txBody>
      </p:sp>
      <p:sp>
        <p:nvSpPr>
          <p:cNvPr id="96269" name="Rectangle 13"/>
          <p:cNvSpPr>
            <a:spLocks noChangeArrowheads="1"/>
          </p:cNvSpPr>
          <p:nvPr/>
        </p:nvSpPr>
        <p:spPr bwMode="auto">
          <a:xfrm>
            <a:off x="7432675"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聚类分析</a:t>
            </a:r>
          </a:p>
        </p:txBody>
      </p:sp>
      <p:sp>
        <p:nvSpPr>
          <p:cNvPr id="96270" name="Rectangle 14"/>
          <p:cNvSpPr>
            <a:spLocks noChangeArrowheads="1"/>
          </p:cNvSpPr>
          <p:nvPr/>
        </p:nvSpPr>
        <p:spPr bwMode="auto">
          <a:xfrm>
            <a:off x="8077200"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对应分析</a:t>
            </a:r>
          </a:p>
        </p:txBody>
      </p:sp>
      <p:sp>
        <p:nvSpPr>
          <p:cNvPr id="96271" name="Rectangle 15"/>
          <p:cNvSpPr>
            <a:spLocks noChangeArrowheads="1"/>
          </p:cNvSpPr>
          <p:nvPr/>
        </p:nvSpPr>
        <p:spPr bwMode="auto">
          <a:xfrm>
            <a:off x="1735138"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回归分析</a:t>
            </a:r>
          </a:p>
        </p:txBody>
      </p:sp>
      <p:sp>
        <p:nvSpPr>
          <p:cNvPr id="96272" name="Rectangle 16"/>
          <p:cNvSpPr>
            <a:spLocks noChangeArrowheads="1"/>
          </p:cNvSpPr>
          <p:nvPr/>
        </p:nvSpPr>
        <p:spPr bwMode="auto">
          <a:xfrm>
            <a:off x="1066800" y="2455863"/>
            <a:ext cx="501650" cy="21336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tIns="144000" anchor="ctr"/>
          <a:lstStyle/>
          <a:p>
            <a:pPr marL="193675" indent="-193675" eaLnBrk="0" hangingPunct="0"/>
            <a:r>
              <a:rPr lang="zh-CN" sz="2000" u="none">
                <a:solidFill>
                  <a:srgbClr val="FFFFFF"/>
                </a:solidFill>
                <a:latin typeface="Arial" pitchFamily="34" charset="0"/>
              </a:rPr>
              <a:t>相关分析</a:t>
            </a:r>
          </a:p>
        </p:txBody>
      </p:sp>
      <p:sp>
        <p:nvSpPr>
          <p:cNvPr id="96273" name="Line 17"/>
          <p:cNvSpPr>
            <a:spLocks noChangeShapeType="1"/>
          </p:cNvSpPr>
          <p:nvPr/>
        </p:nvSpPr>
        <p:spPr bwMode="auto">
          <a:xfrm>
            <a:off x="1312863"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4" name="Line 18"/>
          <p:cNvSpPr>
            <a:spLocks noChangeShapeType="1"/>
          </p:cNvSpPr>
          <p:nvPr/>
        </p:nvSpPr>
        <p:spPr bwMode="auto">
          <a:xfrm>
            <a:off x="1998663"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5" name="Line 19"/>
          <p:cNvSpPr>
            <a:spLocks noChangeShapeType="1"/>
          </p:cNvSpPr>
          <p:nvPr/>
        </p:nvSpPr>
        <p:spPr bwMode="auto">
          <a:xfrm>
            <a:off x="2649538"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6" name="Line 20"/>
          <p:cNvSpPr>
            <a:spLocks noChangeShapeType="1"/>
          </p:cNvSpPr>
          <p:nvPr/>
        </p:nvSpPr>
        <p:spPr bwMode="auto">
          <a:xfrm>
            <a:off x="3282950"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7" name="Line 21"/>
          <p:cNvSpPr>
            <a:spLocks noChangeShapeType="1"/>
          </p:cNvSpPr>
          <p:nvPr/>
        </p:nvSpPr>
        <p:spPr bwMode="auto">
          <a:xfrm>
            <a:off x="3944938"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8" name="Line 22"/>
          <p:cNvSpPr>
            <a:spLocks noChangeShapeType="1"/>
          </p:cNvSpPr>
          <p:nvPr/>
        </p:nvSpPr>
        <p:spPr bwMode="auto">
          <a:xfrm>
            <a:off x="4572000"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79" name="Line 23"/>
          <p:cNvSpPr>
            <a:spLocks noChangeShapeType="1"/>
          </p:cNvSpPr>
          <p:nvPr/>
        </p:nvSpPr>
        <p:spPr bwMode="auto">
          <a:xfrm>
            <a:off x="7027863"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80" name="Line 24"/>
          <p:cNvSpPr>
            <a:spLocks noChangeShapeType="1"/>
          </p:cNvSpPr>
          <p:nvPr/>
        </p:nvSpPr>
        <p:spPr bwMode="auto">
          <a:xfrm>
            <a:off x="7689850"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81" name="Line 25"/>
          <p:cNvSpPr>
            <a:spLocks noChangeShapeType="1"/>
          </p:cNvSpPr>
          <p:nvPr/>
        </p:nvSpPr>
        <p:spPr bwMode="auto">
          <a:xfrm>
            <a:off x="8305800" y="2016125"/>
            <a:ext cx="0" cy="450850"/>
          </a:xfrm>
          <a:prstGeom prst="line">
            <a:avLst/>
          </a:prstGeom>
          <a:noFill/>
          <a:ln w="25400">
            <a:solidFill>
              <a:srgbClr val="33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endParaRPr lang="zh-CN" altLang="en-US"/>
          </a:p>
        </p:txBody>
      </p:sp>
      <p:sp>
        <p:nvSpPr>
          <p:cNvPr id="96282" name="Rectangle 26"/>
          <p:cNvSpPr>
            <a:spLocks noChangeArrowheads="1"/>
          </p:cNvSpPr>
          <p:nvPr/>
        </p:nvSpPr>
        <p:spPr bwMode="auto">
          <a:xfrm>
            <a:off x="1076325" y="4648200"/>
            <a:ext cx="3768725" cy="1524000"/>
          </a:xfrm>
          <a:prstGeom prst="rect">
            <a:avLst/>
          </a:prstGeom>
          <a:noFill/>
          <a:ln w="9525">
            <a:solidFill>
              <a:srgbClr val="3366CC"/>
            </a:solidFill>
            <a:miter lim="800000"/>
            <a:headEnd/>
            <a:tailEnd/>
          </a:ln>
          <a:effectLst/>
          <a:extLst>
            <a:ext uri="{909E8E84-426E-40DD-AFC4-6F175D3DCCD1}">
              <a14:hiddenFill xmlns:a14="http://schemas.microsoft.com/office/drawing/2010/main">
                <a:solidFill>
                  <a:srgbClr val="33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sz="1800" u="none">
                <a:solidFill>
                  <a:schemeClr val="tx1"/>
                </a:solidFill>
                <a:latin typeface="Arial" pitchFamily="34" charset="0"/>
              </a:rPr>
              <a:t>对所考察的变量都有自变量(independent variable)和因变量(dependent variable)之分，即要解决的是一组变量对一个/多个变量的影响关系和程度</a:t>
            </a:r>
          </a:p>
        </p:txBody>
      </p:sp>
      <p:sp>
        <p:nvSpPr>
          <p:cNvPr id="96283" name="Rectangle 27"/>
          <p:cNvSpPr>
            <a:spLocks noChangeArrowheads="1"/>
          </p:cNvSpPr>
          <p:nvPr/>
        </p:nvSpPr>
        <p:spPr bwMode="auto">
          <a:xfrm>
            <a:off x="6096000" y="4648200"/>
            <a:ext cx="2452688" cy="1524000"/>
          </a:xfrm>
          <a:prstGeom prst="rect">
            <a:avLst/>
          </a:prstGeom>
          <a:noFill/>
          <a:ln w="9525">
            <a:solidFill>
              <a:srgbClr val="3366CC"/>
            </a:solidFill>
            <a:miter lim="800000"/>
            <a:headEnd/>
            <a:tailEnd/>
          </a:ln>
          <a:effectLst/>
          <a:extLst>
            <a:ext uri="{909E8E84-426E-40DD-AFC4-6F175D3DCCD1}">
              <a14:hiddenFill xmlns:a14="http://schemas.microsoft.com/office/drawing/2010/main">
                <a:solidFill>
                  <a:srgbClr val="33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sz="1800" u="none">
                <a:solidFill>
                  <a:schemeClr val="tx1"/>
                </a:solidFill>
                <a:latin typeface="Arial" pitchFamily="34" charset="0"/>
              </a:rPr>
              <a:t>不区分自变量和因变量，所有变量同等对待，侧重于了解变量之间互相关关系</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相关分析</a:t>
            </a:r>
            <a:r>
              <a:rPr lang="en-US" altLang="zh-CN"/>
              <a:t>(Correlation Analysis)</a:t>
            </a:r>
            <a:r>
              <a:rPr lang="zh-CN" altLang="en-US"/>
              <a:t>的定义</a:t>
            </a:r>
          </a:p>
        </p:txBody>
      </p:sp>
      <p:sp>
        <p:nvSpPr>
          <p:cNvPr id="97283" name="Rectangle 3"/>
          <p:cNvSpPr>
            <a:spLocks noChangeArrowheads="1"/>
          </p:cNvSpPr>
          <p:nvPr/>
        </p:nvSpPr>
        <p:spPr bwMode="auto">
          <a:xfrm>
            <a:off x="762000" y="990600"/>
            <a:ext cx="8077200" cy="16764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39838" algn="l"/>
              </a:tabLst>
            </a:pPr>
            <a:r>
              <a:rPr lang="zh-CN" sz="2000" u="none">
                <a:solidFill>
                  <a:srgbClr val="FF0000"/>
                </a:solidFill>
                <a:latin typeface="Arial" pitchFamily="34" charset="0"/>
              </a:rPr>
              <a:t>相关分析</a:t>
            </a:r>
            <a:r>
              <a:rPr lang="zh-CN" sz="2000" u="none">
                <a:solidFill>
                  <a:srgbClr val="FFFFFF"/>
                </a:solidFill>
                <a:latin typeface="Arial" pitchFamily="34" charset="0"/>
              </a:rPr>
              <a:t> </a:t>
            </a:r>
            <a:r>
              <a:rPr lang="zh-CN" altLang="zh-CN" sz="2000" u="none">
                <a:solidFill>
                  <a:srgbClr val="FFFFFF"/>
                </a:solidFill>
                <a:latin typeface="Arial" pitchFamily="34" charset="0"/>
              </a:rPr>
              <a:t>- </a:t>
            </a:r>
            <a:r>
              <a:rPr lang="zh-CN" sz="2000" u="none">
                <a:solidFill>
                  <a:srgbClr val="FFFFFF"/>
                </a:solidFill>
                <a:latin typeface="Arial" pitchFamily="34" charset="0"/>
              </a:rPr>
              <a:t>了解两个定量</a:t>
            </a:r>
            <a:r>
              <a:rPr lang="zh-CN" altLang="zh-CN" sz="2000" u="none">
                <a:solidFill>
                  <a:srgbClr val="FFFFFF"/>
                </a:solidFill>
                <a:latin typeface="Arial" pitchFamily="34" charset="0"/>
              </a:rPr>
              <a:t>(</a:t>
            </a:r>
            <a:r>
              <a:rPr lang="zh-CN" sz="2000" u="none">
                <a:solidFill>
                  <a:srgbClr val="FFFFFF"/>
                </a:solidFill>
                <a:latin typeface="Arial" pitchFamily="34" charset="0"/>
              </a:rPr>
              <a:t>定距</a:t>
            </a:r>
            <a:r>
              <a:rPr lang="zh-CN" altLang="zh-CN" sz="2000" u="none">
                <a:solidFill>
                  <a:srgbClr val="FFFFFF"/>
                </a:solidFill>
                <a:latin typeface="Arial" pitchFamily="34" charset="0"/>
              </a:rPr>
              <a:t>/</a:t>
            </a:r>
            <a:r>
              <a:rPr lang="zh-CN" sz="2000" u="none">
                <a:solidFill>
                  <a:srgbClr val="FFFFFF"/>
                </a:solidFill>
                <a:latin typeface="Arial" pitchFamily="34" charset="0"/>
              </a:rPr>
              <a:t>定比</a:t>
            </a:r>
            <a:r>
              <a:rPr lang="zh-CN" altLang="zh-CN" sz="2000" u="none">
                <a:solidFill>
                  <a:srgbClr val="FFFFFF"/>
                </a:solidFill>
                <a:latin typeface="Arial" pitchFamily="34" charset="0"/>
              </a:rPr>
              <a:t>)</a:t>
            </a:r>
            <a:r>
              <a:rPr lang="zh-CN" sz="2000" u="none">
                <a:solidFill>
                  <a:srgbClr val="FFFFFF"/>
                </a:solidFill>
                <a:latin typeface="Arial" pitchFamily="34" charset="0"/>
              </a:rPr>
              <a:t>变量之间是否存在线性关系，及	其相关程度；例如</a:t>
            </a:r>
            <a:endParaRPr lang="en-GB" sz="2000" u="none">
              <a:solidFill>
                <a:srgbClr val="FFFFFF"/>
              </a:solidFill>
              <a:latin typeface="Arial" pitchFamily="34" charset="0"/>
            </a:endParaRP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产品的购买意愿</a:t>
            </a:r>
            <a:r>
              <a:rPr lang="zh-CN" altLang="zh-CN" sz="1800" u="none">
                <a:solidFill>
                  <a:srgbClr val="FFFFFF"/>
                </a:solidFill>
                <a:latin typeface="Arial" pitchFamily="34" charset="0"/>
              </a:rPr>
              <a:t>/</a:t>
            </a:r>
            <a:r>
              <a:rPr lang="zh-CN" sz="1800" u="none">
                <a:solidFill>
                  <a:srgbClr val="FFFFFF"/>
                </a:solidFill>
                <a:latin typeface="Arial" pitchFamily="34" charset="0"/>
              </a:rPr>
              <a:t>独特性评价与消费者对产品诸属性认知的相关程度如何；</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产品的诸多属性</a:t>
            </a:r>
            <a:r>
              <a:rPr lang="zh-CN" altLang="zh-CN" sz="1800" u="none">
                <a:solidFill>
                  <a:srgbClr val="FFFFFF"/>
                </a:solidFill>
                <a:latin typeface="Arial" pitchFamily="34" charset="0"/>
              </a:rPr>
              <a:t>/</a:t>
            </a:r>
            <a:r>
              <a:rPr lang="zh-CN" sz="1800" u="none">
                <a:solidFill>
                  <a:srgbClr val="FFFFFF"/>
                </a:solidFill>
                <a:latin typeface="Arial" pitchFamily="34" charset="0"/>
              </a:rPr>
              <a:t>功能的满意度认知分别在多大程度上影响消费者对产品的整体满意度评价；</a:t>
            </a:r>
          </a:p>
        </p:txBody>
      </p:sp>
      <p:sp>
        <p:nvSpPr>
          <p:cNvPr id="97284" name="Rectangle 4"/>
          <p:cNvSpPr>
            <a:spLocks noChangeArrowheads="1"/>
          </p:cNvSpPr>
          <p:nvPr/>
        </p:nvSpPr>
        <p:spPr bwMode="auto">
          <a:xfrm>
            <a:off x="762000" y="2743200"/>
            <a:ext cx="8077200" cy="35814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相关系数</a:t>
            </a:r>
            <a:r>
              <a:rPr lang="en-GB" sz="2000" u="none">
                <a:solidFill>
                  <a:srgbClr val="FFFFFF"/>
                </a:solidFill>
                <a:latin typeface="Arial" pitchFamily="34" charset="0"/>
              </a:rPr>
              <a:t> – </a:t>
            </a:r>
            <a:r>
              <a:rPr lang="zh-CN" sz="2000" u="none">
                <a:solidFill>
                  <a:srgbClr val="FFFFFF"/>
                </a:solidFill>
                <a:latin typeface="Arial" pitchFamily="34" charset="0"/>
              </a:rPr>
              <a:t>在相关分析中，表征两个定量变量之间线性相关程度的指	标</a:t>
            </a:r>
            <a:r>
              <a:rPr lang="zh-CN" altLang="zh-CN" sz="2000" u="none">
                <a:solidFill>
                  <a:srgbClr val="FFFFFF"/>
                </a:solidFill>
                <a:latin typeface="Arial" pitchFamily="34" charset="0"/>
              </a:rPr>
              <a:t>/</a:t>
            </a:r>
            <a:r>
              <a:rPr lang="zh-CN" sz="2000" u="none">
                <a:solidFill>
                  <a:srgbClr val="FFFFFF"/>
                </a:solidFill>
                <a:latin typeface="Arial" pitchFamily="34" charset="0"/>
              </a:rPr>
              <a:t>统计量</a:t>
            </a:r>
            <a:endParaRPr lang="en-GB" sz="2000" u="none">
              <a:solidFill>
                <a:srgbClr val="FFFFFF"/>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最常用的是</a:t>
            </a:r>
            <a:r>
              <a:rPr lang="en-GB" sz="1800" u="none">
                <a:solidFill>
                  <a:srgbClr val="FFFFFF"/>
                </a:solidFill>
                <a:latin typeface="Arial" pitchFamily="34" charset="0"/>
              </a:rPr>
              <a:t>Pearson </a:t>
            </a:r>
            <a:r>
              <a:rPr lang="zh-CN" sz="1800" u="none">
                <a:solidFill>
                  <a:srgbClr val="FFFFFF"/>
                </a:solidFill>
                <a:latin typeface="Arial" pitchFamily="34" charset="0"/>
              </a:rPr>
              <a:t>相关系数</a:t>
            </a:r>
            <a:r>
              <a:rPr lang="zh-CN" altLang="zh-CN" sz="1800" u="none">
                <a:solidFill>
                  <a:srgbClr val="FFFFFF"/>
                </a:solidFill>
                <a:latin typeface="Arial" pitchFamily="34" charset="0"/>
              </a:rPr>
              <a:t>(</a:t>
            </a:r>
            <a:r>
              <a:rPr lang="zh-CN" sz="1800" u="none">
                <a:solidFill>
                  <a:srgbClr val="FFFFFF"/>
                </a:solidFill>
                <a:latin typeface="Arial" pitchFamily="34" charset="0"/>
              </a:rPr>
              <a:t>简单相关系数</a:t>
            </a:r>
            <a:r>
              <a:rPr lang="zh-CN" altLang="zh-CN" sz="1800" u="none">
                <a:solidFill>
                  <a:srgbClr val="FFFFFF"/>
                </a:solidFill>
                <a:latin typeface="Arial" pitchFamily="34" charset="0"/>
              </a:rPr>
              <a:t>)</a:t>
            </a:r>
            <a:r>
              <a:rPr lang="zh-CN" sz="1800" u="none">
                <a:solidFill>
                  <a:srgbClr val="FFFFFF"/>
                </a:solidFill>
                <a:latin typeface="Arial" pitchFamily="34" charset="0"/>
              </a:rPr>
              <a:t>：</a:t>
            </a:r>
          </a:p>
          <a:p>
            <a:pPr marL="193675" indent="-193675" eaLnBrk="0" hangingPunct="0">
              <a:spcBef>
                <a:spcPct val="20000"/>
              </a:spcBef>
              <a:buFontTx/>
              <a:buChar char="-"/>
              <a:tabLst>
                <a:tab pos="1293813" algn="l"/>
              </a:tabLst>
            </a:pPr>
            <a:endParaRPr lang="en-GB"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en-GB" sz="1800" u="none" baseline="30000">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r>
              <a:rPr lang="en-GB" sz="1800" u="none">
                <a:solidFill>
                  <a:srgbClr val="FFFFFF"/>
                </a:solidFill>
                <a:latin typeface="Arial" pitchFamily="34" charset="0"/>
              </a:rPr>
              <a:t>r</a:t>
            </a:r>
            <a:r>
              <a:rPr lang="zh-CN" sz="1800" u="none">
                <a:solidFill>
                  <a:srgbClr val="FFFFFF"/>
                </a:solidFill>
                <a:latin typeface="Arial" pitchFamily="34" charset="0"/>
              </a:rPr>
              <a:t>是一个无量纲数，且</a:t>
            </a:r>
            <a:r>
              <a:rPr lang="zh-CN" altLang="zh-CN" sz="1800" u="none">
                <a:solidFill>
                  <a:srgbClr val="FFFFFF"/>
                </a:solidFill>
                <a:latin typeface="Arial" pitchFamily="34" charset="0"/>
              </a:rPr>
              <a:t>-1 &lt; </a:t>
            </a:r>
            <a:r>
              <a:rPr lang="en-GB" sz="1800" u="none">
                <a:solidFill>
                  <a:srgbClr val="FFFFFF"/>
                </a:solidFill>
                <a:latin typeface="Arial" pitchFamily="34" charset="0"/>
              </a:rPr>
              <a:t>r &lt; 1;</a:t>
            </a:r>
          </a:p>
          <a:p>
            <a:pPr marL="193675" indent="-193675" eaLnBrk="0" hangingPunct="0">
              <a:spcBef>
                <a:spcPct val="20000"/>
              </a:spcBef>
              <a:buFontTx/>
              <a:buChar char="-"/>
              <a:tabLst>
                <a:tab pos="1293813" algn="l"/>
              </a:tabLst>
            </a:pPr>
            <a:r>
              <a:rPr lang="en-GB" sz="1800" u="none">
                <a:solidFill>
                  <a:srgbClr val="FFFFFF"/>
                </a:solidFill>
                <a:latin typeface="Arial" pitchFamily="34" charset="0"/>
              </a:rPr>
              <a:t>r</a:t>
            </a:r>
            <a:r>
              <a:rPr lang="zh-CN" sz="1800" u="none">
                <a:solidFill>
                  <a:srgbClr val="FFFFFF"/>
                </a:solidFill>
                <a:latin typeface="Arial" pitchFamily="34" charset="0"/>
              </a:rPr>
              <a:t>绝对数值越大，表明两变量之间的线性相关程度越强；</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符号只表明相关关系的方向性</a:t>
            </a:r>
            <a:r>
              <a:rPr lang="zh-CN" altLang="zh-CN" sz="1800" u="none">
                <a:solidFill>
                  <a:srgbClr val="FFFFFF"/>
                </a:solidFill>
                <a:latin typeface="Arial" pitchFamily="34" charset="0"/>
              </a:rPr>
              <a:t>(</a:t>
            </a:r>
            <a:r>
              <a:rPr lang="zh-CN" sz="1800" u="none">
                <a:solidFill>
                  <a:srgbClr val="FFFFFF"/>
                </a:solidFill>
                <a:latin typeface="Arial" pitchFamily="34" charset="0"/>
              </a:rPr>
              <a:t>同向</a:t>
            </a:r>
            <a:r>
              <a:rPr lang="zh-CN" altLang="zh-CN" sz="1800" u="none">
                <a:solidFill>
                  <a:srgbClr val="FFFFFF"/>
                </a:solidFill>
                <a:latin typeface="Arial" pitchFamily="34" charset="0"/>
              </a:rPr>
              <a:t>/</a:t>
            </a:r>
            <a:r>
              <a:rPr lang="zh-CN" sz="1800" u="none">
                <a:solidFill>
                  <a:srgbClr val="FFFFFF"/>
                </a:solidFill>
                <a:latin typeface="Arial" pitchFamily="34" charset="0"/>
              </a:rPr>
              <a:t>反向</a:t>
            </a:r>
            <a:r>
              <a:rPr lang="zh-CN" altLang="zh-CN" sz="1800" u="none">
                <a:solidFill>
                  <a:srgbClr val="FFFFFF"/>
                </a:solidFill>
                <a:latin typeface="Arial" pitchFamily="34" charset="0"/>
              </a:rPr>
              <a:t>)</a:t>
            </a:r>
            <a:r>
              <a:rPr lang="zh-CN" sz="1800" u="none">
                <a:solidFill>
                  <a:srgbClr val="FFFFFF"/>
                </a:solidFill>
                <a:latin typeface="Arial" pitchFamily="34" charset="0"/>
              </a:rPr>
              <a:t>；</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相关系数矩阵：考察多个变量两两之间的相关性；</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变量之间的相关性通常需要进行显著性检验；</a:t>
            </a:r>
          </a:p>
        </p:txBody>
      </p:sp>
      <p:sp>
        <p:nvSpPr>
          <p:cNvPr id="97285" name="Text Box 5"/>
          <p:cNvSpPr txBox="1">
            <a:spLocks noChangeArrowheads="1"/>
          </p:cNvSpPr>
          <p:nvPr/>
        </p:nvSpPr>
        <p:spPr bwMode="auto">
          <a:xfrm>
            <a:off x="1008063" y="3830638"/>
            <a:ext cx="60960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US" altLang="zh-CN" sz="1800" u="none">
                <a:solidFill>
                  <a:schemeClr val="bg1"/>
                </a:solidFill>
                <a:latin typeface="Arial" pitchFamily="34" charset="0"/>
              </a:rPr>
              <a:t>r = sum(X</a:t>
            </a:r>
            <a:r>
              <a:rPr lang="en-US" altLang="zh-CN" sz="1800" u="none" baseline="-25000">
                <a:solidFill>
                  <a:schemeClr val="bg1"/>
                </a:solidFill>
                <a:latin typeface="Arial" pitchFamily="34" charset="0"/>
              </a:rPr>
              <a:t>i</a:t>
            </a:r>
            <a:r>
              <a:rPr lang="en-US" altLang="zh-CN" sz="1800" u="none">
                <a:solidFill>
                  <a:schemeClr val="bg1"/>
                </a:solidFill>
                <a:latin typeface="Arial" pitchFamily="34" charset="0"/>
              </a:rPr>
              <a:t>-X</a:t>
            </a:r>
            <a:r>
              <a:rPr lang="en-US" altLang="zh-CN" sz="1800" u="none" baseline="-25000">
                <a:solidFill>
                  <a:schemeClr val="bg1"/>
                </a:solidFill>
                <a:latin typeface="Arial" pitchFamily="34" charset="0"/>
              </a:rPr>
              <a:t>m</a:t>
            </a:r>
            <a:r>
              <a:rPr lang="en-US" altLang="zh-CN" sz="1800" u="none">
                <a:solidFill>
                  <a:schemeClr val="bg1"/>
                </a:solidFill>
                <a:latin typeface="Arial" pitchFamily="34" charset="0"/>
              </a:rPr>
              <a:t>)(Y</a:t>
            </a:r>
            <a:r>
              <a:rPr lang="en-US" altLang="zh-CN" sz="1800" u="none" baseline="-25000">
                <a:solidFill>
                  <a:schemeClr val="bg1"/>
                </a:solidFill>
                <a:latin typeface="Arial" pitchFamily="34" charset="0"/>
              </a:rPr>
              <a:t>i</a:t>
            </a:r>
            <a:r>
              <a:rPr lang="en-US" altLang="zh-CN" sz="1800" u="none">
                <a:solidFill>
                  <a:schemeClr val="bg1"/>
                </a:solidFill>
                <a:latin typeface="Arial" pitchFamily="34" charset="0"/>
              </a:rPr>
              <a:t>-Y</a:t>
            </a:r>
            <a:r>
              <a:rPr lang="en-US" altLang="zh-CN" sz="1800" u="none" baseline="-25000">
                <a:solidFill>
                  <a:schemeClr val="bg1"/>
                </a:solidFill>
                <a:latin typeface="Arial" pitchFamily="34" charset="0"/>
              </a:rPr>
              <a:t>m</a:t>
            </a:r>
            <a:r>
              <a:rPr lang="en-US" altLang="zh-CN" sz="1800" u="none">
                <a:solidFill>
                  <a:schemeClr val="bg1"/>
                </a:solidFill>
                <a:latin typeface="Arial" pitchFamily="34" charset="0"/>
              </a:rPr>
              <a:t>)/sqrt[sum(X</a:t>
            </a:r>
            <a:r>
              <a:rPr lang="en-US" altLang="zh-CN" sz="1800" u="none" baseline="-25000">
                <a:solidFill>
                  <a:schemeClr val="bg1"/>
                </a:solidFill>
                <a:latin typeface="Arial" pitchFamily="34" charset="0"/>
              </a:rPr>
              <a:t>i</a:t>
            </a:r>
            <a:r>
              <a:rPr lang="en-US" altLang="zh-CN" sz="1800" u="none">
                <a:solidFill>
                  <a:schemeClr val="bg1"/>
                </a:solidFill>
                <a:latin typeface="Arial" pitchFamily="34" charset="0"/>
              </a:rPr>
              <a:t>-X</a:t>
            </a:r>
            <a:r>
              <a:rPr lang="en-US" altLang="zh-CN" sz="1800" u="none" baseline="-25000">
                <a:solidFill>
                  <a:schemeClr val="bg1"/>
                </a:solidFill>
                <a:latin typeface="Arial" pitchFamily="34" charset="0"/>
              </a:rPr>
              <a:t>m</a:t>
            </a:r>
            <a:r>
              <a:rPr lang="en-US" altLang="zh-CN" sz="1800" u="none">
                <a:solidFill>
                  <a:schemeClr val="bg1"/>
                </a:solidFill>
                <a:latin typeface="Arial" pitchFamily="34" charset="0"/>
              </a:rPr>
              <a:t>)</a:t>
            </a:r>
            <a:r>
              <a:rPr lang="en-US" altLang="zh-CN" sz="1800" u="none" baseline="30000">
                <a:solidFill>
                  <a:schemeClr val="bg1"/>
                </a:solidFill>
                <a:latin typeface="Arial" pitchFamily="34" charset="0"/>
              </a:rPr>
              <a:t>2</a:t>
            </a:r>
            <a:r>
              <a:rPr lang="en-US" altLang="zh-CN" sz="1800" u="none">
                <a:solidFill>
                  <a:schemeClr val="bg1"/>
                </a:solidFill>
                <a:latin typeface="Arial" pitchFamily="34" charset="0"/>
              </a:rPr>
              <a:t>(Y</a:t>
            </a:r>
            <a:r>
              <a:rPr lang="en-US" altLang="zh-CN" sz="1800" u="none" baseline="-25000">
                <a:solidFill>
                  <a:schemeClr val="bg1"/>
                </a:solidFill>
                <a:latin typeface="Arial" pitchFamily="34" charset="0"/>
              </a:rPr>
              <a:t>i</a:t>
            </a:r>
            <a:r>
              <a:rPr lang="en-US" altLang="zh-CN" sz="1800" u="none">
                <a:solidFill>
                  <a:schemeClr val="bg1"/>
                </a:solidFill>
                <a:latin typeface="Arial" pitchFamily="34" charset="0"/>
              </a:rPr>
              <a:t>-Y</a:t>
            </a:r>
            <a:r>
              <a:rPr lang="en-US" altLang="zh-CN" sz="1800" u="none" baseline="-25000">
                <a:solidFill>
                  <a:schemeClr val="bg1"/>
                </a:solidFill>
                <a:latin typeface="Arial" pitchFamily="34" charset="0"/>
              </a:rPr>
              <a:t>m</a:t>
            </a:r>
            <a:r>
              <a:rPr lang="en-US" altLang="zh-CN" sz="1800" u="none">
                <a:solidFill>
                  <a:schemeClr val="bg1"/>
                </a:solidFill>
                <a:latin typeface="Arial" pitchFamily="34" charset="0"/>
              </a:rPr>
              <a:t>)</a:t>
            </a:r>
            <a:r>
              <a:rPr lang="en-US" altLang="zh-CN" sz="1800" u="none" baseline="30000">
                <a:solidFill>
                  <a:schemeClr val="bg1"/>
                </a:solidFill>
                <a:latin typeface="Arial" pitchFamily="34" charset="0"/>
              </a:rPr>
              <a:t>2</a:t>
            </a:r>
            <a:r>
              <a:rPr lang="en-US" altLang="zh-CN" sz="1800" u="none">
                <a:solidFill>
                  <a:schemeClr val="bg1"/>
                </a:solidFill>
                <a:latin typeface="Arial" pitchFamily="34" charset="0"/>
              </a:rPr>
              <a:t>]</a:t>
            </a:r>
          </a:p>
          <a:p>
            <a:pPr algn="just">
              <a:spcBef>
                <a:spcPct val="40000"/>
              </a:spcBef>
            </a:pPr>
            <a:r>
              <a:rPr lang="en-US" altLang="zh-CN" sz="1800" u="none">
                <a:solidFill>
                  <a:schemeClr val="bg1"/>
                </a:solidFill>
                <a:latin typeface="Arial" pitchFamily="34" charset="0"/>
              </a:rPr>
              <a:t>  = COV</a:t>
            </a:r>
            <a:r>
              <a:rPr lang="en-US" altLang="zh-CN" sz="1800" u="none" baseline="-25000">
                <a:solidFill>
                  <a:schemeClr val="bg1"/>
                </a:solidFill>
                <a:latin typeface="Arial" pitchFamily="34" charset="0"/>
              </a:rPr>
              <a:t>XY</a:t>
            </a:r>
            <a:r>
              <a:rPr lang="en-US" altLang="zh-CN" sz="1800" u="none">
                <a:solidFill>
                  <a:schemeClr val="bg1"/>
                </a:solidFill>
                <a:latin typeface="Arial" pitchFamily="34" charset="0"/>
              </a:rPr>
              <a:t>/S</a:t>
            </a:r>
            <a:r>
              <a:rPr lang="en-US" altLang="zh-CN" sz="1800" u="none" baseline="-25000">
                <a:solidFill>
                  <a:schemeClr val="bg1"/>
                </a:solidFill>
                <a:latin typeface="Arial" pitchFamily="34" charset="0"/>
              </a:rPr>
              <a:t>X</a:t>
            </a:r>
            <a:r>
              <a:rPr lang="en-US" altLang="zh-CN" sz="1800" u="none">
                <a:solidFill>
                  <a:schemeClr val="bg1"/>
                </a:solidFill>
                <a:latin typeface="Arial" pitchFamily="34" charset="0"/>
              </a:rPr>
              <a:t>S</a:t>
            </a:r>
            <a:r>
              <a:rPr lang="en-US" altLang="zh-CN" sz="1800" u="none" baseline="-25000">
                <a:solidFill>
                  <a:schemeClr val="bg1"/>
                </a:solidFill>
                <a:latin typeface="Arial" pitchFamily="34" charset="0"/>
              </a:rPr>
              <a: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79400" y="222250"/>
            <a:ext cx="9045575" cy="685800"/>
          </a:xfrm>
        </p:spPr>
        <p:txBody>
          <a:bodyPr/>
          <a:lstStyle/>
          <a:p>
            <a:r>
              <a:rPr lang="zh-CN" altLang="zh-CN"/>
              <a:t>What</a:t>
            </a:r>
            <a:r>
              <a:rPr lang="zh-CN"/>
              <a:t>（</a:t>
            </a:r>
            <a:r>
              <a:rPr lang="zh-CN" altLang="zh-CN"/>
              <a:t>3</a:t>
            </a:r>
            <a:r>
              <a:rPr lang="zh-CN"/>
              <a:t>）：</a:t>
            </a:r>
            <a:r>
              <a:rPr lang="zh-CN" altLang="zh-CN">
                <a:solidFill>
                  <a:srgbClr val="CC3300"/>
                </a:solidFill>
              </a:rPr>
              <a:t>Marketing Research</a:t>
            </a:r>
            <a:r>
              <a:rPr lang="zh-CN">
                <a:solidFill>
                  <a:srgbClr val="CC3300"/>
                </a:solidFill>
              </a:rPr>
              <a:t>本质是</a:t>
            </a:r>
            <a:r>
              <a:rPr lang="zh-CN" altLang="zh-CN">
                <a:solidFill>
                  <a:srgbClr val="CC3300"/>
                </a:solidFill>
              </a:rPr>
              <a:t>Consumer Insight  </a:t>
            </a:r>
          </a:p>
        </p:txBody>
      </p:sp>
      <p:sp>
        <p:nvSpPr>
          <p:cNvPr id="13315" name="AutoShape 3"/>
          <p:cNvSpPr>
            <a:spLocks noChangeArrowheads="1"/>
          </p:cNvSpPr>
          <p:nvPr/>
        </p:nvSpPr>
        <p:spPr bwMode="auto">
          <a:xfrm>
            <a:off x="468313" y="985838"/>
            <a:ext cx="1131887" cy="4748212"/>
          </a:xfrm>
          <a:prstGeom prst="upArrow">
            <a:avLst>
              <a:gd name="adj1" fmla="val 74194"/>
              <a:gd name="adj2" fmla="val 64264"/>
            </a:avLst>
          </a:prstGeom>
          <a:solidFill>
            <a:schemeClr val="bg2"/>
          </a:solidFill>
          <a:ln w="38100"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316" name="Text Box 4"/>
          <p:cNvSpPr txBox="1">
            <a:spLocks noChangeArrowheads="1"/>
          </p:cNvSpPr>
          <p:nvPr/>
        </p:nvSpPr>
        <p:spPr bwMode="auto">
          <a:xfrm rot="16200000">
            <a:off x="69850" y="2306638"/>
            <a:ext cx="1844675" cy="6794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spcBef>
                <a:spcPct val="50000"/>
              </a:spcBef>
            </a:pPr>
            <a:r>
              <a:rPr lang="zh-CN" u="none">
                <a:solidFill>
                  <a:schemeClr val="bg1"/>
                </a:solidFill>
                <a:latin typeface="Arial" pitchFamily="34" charset="0"/>
              </a:rPr>
              <a:t>了解消费者</a:t>
            </a:r>
          </a:p>
        </p:txBody>
      </p:sp>
      <p:sp>
        <p:nvSpPr>
          <p:cNvPr id="13317" name="Text Box 5"/>
          <p:cNvSpPr txBox="1">
            <a:spLocks noChangeArrowheads="1"/>
          </p:cNvSpPr>
          <p:nvPr/>
        </p:nvSpPr>
        <p:spPr bwMode="auto">
          <a:xfrm rot="16200000">
            <a:off x="69850" y="4371976"/>
            <a:ext cx="1844675" cy="6794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50000"/>
              </a:spcBef>
            </a:pPr>
            <a:r>
              <a:rPr lang="zh-CN" u="none">
                <a:solidFill>
                  <a:schemeClr val="bg1"/>
                </a:solidFill>
                <a:latin typeface="Arial" pitchFamily="34" charset="0"/>
              </a:rPr>
              <a:t>   信息</a:t>
            </a:r>
          </a:p>
        </p:txBody>
      </p:sp>
      <p:grpSp>
        <p:nvGrpSpPr>
          <p:cNvPr id="13318" name="Group 6"/>
          <p:cNvGrpSpPr>
            <a:grpSpLocks/>
          </p:cNvGrpSpPr>
          <p:nvPr/>
        </p:nvGrpSpPr>
        <p:grpSpPr bwMode="auto">
          <a:xfrm>
            <a:off x="1549400" y="1339850"/>
            <a:ext cx="6983413" cy="4378325"/>
            <a:chOff x="0" y="0"/>
            <a:chExt cx="12718" cy="7933"/>
          </a:xfrm>
        </p:grpSpPr>
        <p:sp>
          <p:nvSpPr>
            <p:cNvPr id="13319" name="Text Box 7"/>
            <p:cNvSpPr txBox="1">
              <a:spLocks noChangeArrowheads="1"/>
            </p:cNvSpPr>
            <p:nvPr/>
          </p:nvSpPr>
          <p:spPr bwMode="auto">
            <a:xfrm>
              <a:off x="4083" y="17"/>
              <a:ext cx="8523" cy="3290"/>
            </a:xfrm>
            <a:prstGeom prst="rect">
              <a:avLst/>
            </a:prstGeom>
            <a:solidFill>
              <a:schemeClr val="accent2"/>
            </a:solidFill>
            <a:ln w="38100"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u="none">
                  <a:solidFill>
                    <a:schemeClr val="bg1"/>
                  </a:solidFill>
                  <a:latin typeface="Arial" pitchFamily="34" charset="0"/>
                </a:rPr>
                <a:t>系统科学深入的消费者研究方法</a:t>
              </a:r>
            </a:p>
            <a:p>
              <a:pPr algn="r"/>
              <a:r>
                <a:rPr lang="zh-CN" u="none">
                  <a:solidFill>
                    <a:schemeClr val="bg1"/>
                  </a:solidFill>
                  <a:latin typeface="Arial" pitchFamily="34" charset="0"/>
                </a:rPr>
                <a:t>数据挖掘 (Data Mining )</a:t>
              </a:r>
            </a:p>
            <a:p>
              <a:pPr algn="r"/>
              <a:r>
                <a:rPr lang="zh-CN" u="none">
                  <a:solidFill>
                    <a:schemeClr val="bg1"/>
                  </a:solidFill>
                  <a:latin typeface="Arial" pitchFamily="34" charset="0"/>
                </a:rPr>
                <a:t> 统计 (Statistic)</a:t>
              </a:r>
            </a:p>
            <a:p>
              <a:pPr algn="r"/>
              <a:endParaRPr lang="zh-CN" u="none">
                <a:solidFill>
                  <a:schemeClr val="bg1"/>
                </a:solidFill>
                <a:latin typeface="Arial" pitchFamily="34" charset="0"/>
              </a:endParaRPr>
            </a:p>
          </p:txBody>
        </p:sp>
        <p:sp>
          <p:nvSpPr>
            <p:cNvPr id="13320" name="Text Box 8"/>
            <p:cNvSpPr txBox="1">
              <a:spLocks noChangeArrowheads="1"/>
            </p:cNvSpPr>
            <p:nvPr/>
          </p:nvSpPr>
          <p:spPr bwMode="auto">
            <a:xfrm>
              <a:off x="4196" y="6371"/>
              <a:ext cx="8523" cy="1563"/>
            </a:xfrm>
            <a:prstGeom prst="rect">
              <a:avLst/>
            </a:prstGeom>
            <a:solidFill>
              <a:schemeClr val="accent2"/>
            </a:solidFill>
            <a:ln w="38100"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u="none">
                  <a:solidFill>
                    <a:schemeClr val="bg1"/>
                  </a:solidFill>
                  <a:latin typeface="Arial" pitchFamily="34" charset="0"/>
                </a:rPr>
                <a:t>定义市场研究</a:t>
              </a:r>
            </a:p>
          </p:txBody>
        </p:sp>
        <p:sp>
          <p:nvSpPr>
            <p:cNvPr id="13321" name="Text Box 9"/>
            <p:cNvSpPr txBox="1">
              <a:spLocks noChangeArrowheads="1"/>
            </p:cNvSpPr>
            <p:nvPr/>
          </p:nvSpPr>
          <p:spPr bwMode="auto">
            <a:xfrm>
              <a:off x="4035" y="3285"/>
              <a:ext cx="8571" cy="1565"/>
            </a:xfrm>
            <a:prstGeom prst="rect">
              <a:avLst/>
            </a:prstGeom>
            <a:solidFill>
              <a:schemeClr val="accent2"/>
            </a:solidFill>
            <a:ln w="38100"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sz="1800" u="none">
                  <a:solidFill>
                    <a:schemeClr val="bg1"/>
                  </a:solidFill>
                  <a:latin typeface="Arial" pitchFamily="34" charset="0"/>
                </a:rPr>
                <a:t> 创意研讨会</a:t>
              </a:r>
            </a:p>
            <a:p>
              <a:pPr algn="r"/>
              <a:r>
                <a:rPr lang="zh-CN" sz="1800" u="none">
                  <a:solidFill>
                    <a:schemeClr val="bg1"/>
                  </a:solidFill>
                  <a:latin typeface="Arial" pitchFamily="34" charset="0"/>
                </a:rPr>
                <a:t>（</a:t>
              </a:r>
              <a:r>
                <a:rPr lang="zh-CN" u="none">
                  <a:solidFill>
                    <a:schemeClr val="bg1"/>
                  </a:solidFill>
                  <a:latin typeface="Arial" pitchFamily="34" charset="0"/>
                </a:rPr>
                <a:t>Innovation </a:t>
              </a:r>
              <a:r>
                <a:rPr lang="zh-CN" sz="1800" u="none">
                  <a:solidFill>
                    <a:schemeClr val="bg1"/>
                  </a:solidFill>
                  <a:latin typeface="Arial" pitchFamily="34" charset="0"/>
                </a:rPr>
                <a:t>Workshop)</a:t>
              </a:r>
            </a:p>
          </p:txBody>
        </p:sp>
        <p:sp>
          <p:nvSpPr>
            <p:cNvPr id="13322" name="Text Box 10"/>
            <p:cNvSpPr txBox="1">
              <a:spLocks noChangeArrowheads="1"/>
            </p:cNvSpPr>
            <p:nvPr/>
          </p:nvSpPr>
          <p:spPr bwMode="auto">
            <a:xfrm>
              <a:off x="4083" y="4852"/>
              <a:ext cx="8523" cy="1567"/>
            </a:xfrm>
            <a:prstGeom prst="rect">
              <a:avLst/>
            </a:prstGeom>
            <a:solidFill>
              <a:schemeClr val="accent2"/>
            </a:solidFill>
            <a:ln w="38100"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u="none">
                  <a:solidFill>
                    <a:schemeClr val="bg1"/>
                  </a:solidFill>
                  <a:latin typeface="Arial" pitchFamily="34" charset="0"/>
                </a:rPr>
                <a:t>使用和态度研究（U&amp;A）</a:t>
              </a:r>
            </a:p>
            <a:p>
              <a:pPr algn="r"/>
              <a:r>
                <a:rPr lang="zh-CN" u="none">
                  <a:solidFill>
                    <a:schemeClr val="bg1"/>
                  </a:solidFill>
                  <a:latin typeface="Arial" pitchFamily="34" charset="0"/>
                </a:rPr>
                <a:t>市场细分研究(Segmentation)</a:t>
              </a:r>
            </a:p>
          </p:txBody>
        </p:sp>
        <p:sp>
          <p:nvSpPr>
            <p:cNvPr id="13323" name="未知"/>
            <p:cNvSpPr>
              <a:spLocks/>
            </p:cNvSpPr>
            <p:nvPr/>
          </p:nvSpPr>
          <p:spPr bwMode="auto">
            <a:xfrm>
              <a:off x="0" y="0"/>
              <a:ext cx="8498" cy="7933"/>
            </a:xfrm>
            <a:custGeom>
              <a:avLst/>
              <a:gdLst>
                <a:gd name="T0" fmla="*/ 0 w 3480"/>
                <a:gd name="T1" fmla="*/ 3122 h 3122"/>
                <a:gd name="T2" fmla="*/ 3480 w 3480"/>
                <a:gd name="T3" fmla="*/ 3122 h 3122"/>
                <a:gd name="T4" fmla="*/ 1740 w 3480"/>
                <a:gd name="T5" fmla="*/ 0 h 3122"/>
                <a:gd name="T6" fmla="*/ 0 w 3480"/>
                <a:gd name="T7" fmla="*/ 3122 h 3122"/>
              </a:gdLst>
              <a:ahLst/>
              <a:cxnLst>
                <a:cxn ang="0">
                  <a:pos x="T0" y="T1"/>
                </a:cxn>
                <a:cxn ang="0">
                  <a:pos x="T2" y="T3"/>
                </a:cxn>
                <a:cxn ang="0">
                  <a:pos x="T4" y="T5"/>
                </a:cxn>
                <a:cxn ang="0">
                  <a:pos x="T6" y="T7"/>
                </a:cxn>
              </a:cxnLst>
              <a:rect l="0" t="0" r="r" b="b"/>
              <a:pathLst>
                <a:path w="3480" h="3122">
                  <a:moveTo>
                    <a:pt x="0" y="3122"/>
                  </a:moveTo>
                  <a:lnTo>
                    <a:pt x="3480" y="3122"/>
                  </a:lnTo>
                  <a:lnTo>
                    <a:pt x="1740" y="0"/>
                  </a:lnTo>
                  <a:lnTo>
                    <a:pt x="0" y="3122"/>
                  </a:lnTo>
                  <a:close/>
                </a:path>
              </a:pathLst>
            </a:custGeom>
            <a:solidFill>
              <a:srgbClr val="FF9900"/>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4" name="Text Box 12"/>
            <p:cNvSpPr txBox="1">
              <a:spLocks noChangeArrowheads="1"/>
            </p:cNvSpPr>
            <p:nvPr/>
          </p:nvSpPr>
          <p:spPr bwMode="auto">
            <a:xfrm>
              <a:off x="2950" y="6847"/>
              <a:ext cx="1645"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u="none">
                  <a:solidFill>
                    <a:schemeClr val="bg1"/>
                  </a:solidFill>
                </a:rPr>
                <a:t>     信息</a:t>
              </a:r>
            </a:p>
          </p:txBody>
        </p:sp>
        <p:sp>
          <p:nvSpPr>
            <p:cNvPr id="13325" name="Text Box 13"/>
            <p:cNvSpPr txBox="1">
              <a:spLocks noChangeArrowheads="1"/>
            </p:cNvSpPr>
            <p:nvPr/>
          </p:nvSpPr>
          <p:spPr bwMode="auto">
            <a:xfrm>
              <a:off x="3547" y="5317"/>
              <a:ext cx="109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u="none">
                  <a:solidFill>
                    <a:schemeClr val="bg1"/>
                  </a:solidFill>
                </a:rPr>
                <a:t>理解</a:t>
              </a:r>
            </a:p>
          </p:txBody>
        </p:sp>
        <p:sp>
          <p:nvSpPr>
            <p:cNvPr id="13326" name="Text Box 14"/>
            <p:cNvSpPr txBox="1">
              <a:spLocks noChangeArrowheads="1"/>
            </p:cNvSpPr>
            <p:nvPr/>
          </p:nvSpPr>
          <p:spPr bwMode="auto">
            <a:xfrm>
              <a:off x="3395" y="3732"/>
              <a:ext cx="13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u="none">
                  <a:solidFill>
                    <a:schemeClr val="bg1"/>
                  </a:solidFill>
                </a:rPr>
                <a:t>  洞察</a:t>
              </a:r>
            </a:p>
          </p:txBody>
        </p:sp>
        <p:sp>
          <p:nvSpPr>
            <p:cNvPr id="13327" name="Text Box 15"/>
            <p:cNvSpPr txBox="1">
              <a:spLocks noChangeArrowheads="1"/>
            </p:cNvSpPr>
            <p:nvPr/>
          </p:nvSpPr>
          <p:spPr bwMode="auto">
            <a:xfrm>
              <a:off x="2515" y="1384"/>
              <a:ext cx="3360"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lnSpc>
                  <a:spcPct val="90000"/>
                </a:lnSpc>
              </a:pPr>
              <a:r>
                <a:rPr lang="zh-CN" u="none">
                  <a:solidFill>
                    <a:schemeClr val="bg1"/>
                  </a:solidFill>
                </a:rPr>
                <a:t>独特</a:t>
              </a:r>
            </a:p>
            <a:p>
              <a:pPr algn="ctr">
                <a:lnSpc>
                  <a:spcPct val="90000"/>
                </a:lnSpc>
              </a:pPr>
              <a:r>
                <a:rPr lang="zh-CN" u="none">
                  <a:solidFill>
                    <a:schemeClr val="bg1"/>
                  </a:solidFill>
                </a:rPr>
                <a:t>的洞察</a:t>
              </a:r>
            </a:p>
          </p:txBody>
        </p:sp>
        <p:sp>
          <p:nvSpPr>
            <p:cNvPr id="13328" name="Line 16"/>
            <p:cNvSpPr>
              <a:spLocks noChangeShapeType="1"/>
            </p:cNvSpPr>
            <p:nvPr/>
          </p:nvSpPr>
          <p:spPr bwMode="auto">
            <a:xfrm flipH="1">
              <a:off x="2402" y="3307"/>
              <a:ext cx="3360" cy="0"/>
            </a:xfrm>
            <a:prstGeom prst="line">
              <a:avLst/>
            </a:prstGeom>
            <a:noFill/>
            <a:ln w="38100"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7"/>
            <p:cNvSpPr>
              <a:spLocks noChangeShapeType="1"/>
            </p:cNvSpPr>
            <p:nvPr/>
          </p:nvSpPr>
          <p:spPr bwMode="auto">
            <a:xfrm flipH="1">
              <a:off x="1489" y="4872"/>
              <a:ext cx="5073" cy="0"/>
            </a:xfrm>
            <a:prstGeom prst="line">
              <a:avLst/>
            </a:prstGeom>
            <a:noFill/>
            <a:ln w="38100"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8"/>
            <p:cNvSpPr>
              <a:spLocks noChangeShapeType="1"/>
            </p:cNvSpPr>
            <p:nvPr/>
          </p:nvSpPr>
          <p:spPr bwMode="auto">
            <a:xfrm flipH="1">
              <a:off x="794" y="6417"/>
              <a:ext cx="6640" cy="0"/>
            </a:xfrm>
            <a:prstGeom prst="line">
              <a:avLst/>
            </a:prstGeom>
            <a:noFill/>
            <a:ln w="38100"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相关分析</a:t>
            </a:r>
            <a:r>
              <a:rPr lang="en-US" altLang="zh-CN"/>
              <a:t>(Correlation)</a:t>
            </a:r>
            <a:r>
              <a:rPr lang="zh-CN" altLang="en-US"/>
              <a:t>的使用</a:t>
            </a:r>
          </a:p>
        </p:txBody>
      </p:sp>
      <p:sp>
        <p:nvSpPr>
          <p:cNvPr id="98307" name="Rectangle 3"/>
          <p:cNvSpPr>
            <a:spLocks noChangeArrowheads="1"/>
          </p:cNvSpPr>
          <p:nvPr/>
        </p:nvSpPr>
        <p:spPr bwMode="auto">
          <a:xfrm>
            <a:off x="762000" y="990600"/>
            <a:ext cx="8077200" cy="10842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chemeClr val="tx1"/>
                </a:solidFill>
                <a:latin typeface="Arial" pitchFamily="34" charset="0"/>
              </a:rPr>
              <a:t>相关分析的假设前提：</a:t>
            </a:r>
            <a:endParaRPr lang="en-GB" sz="2000" u="none">
              <a:solidFill>
                <a:schemeClr val="tx1"/>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针对定量变量，并且二者分布相同；</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测量的是变量之间线性关系的强弱，不能测量非线性关系；</a:t>
            </a:r>
          </a:p>
        </p:txBody>
      </p:sp>
      <p:sp>
        <p:nvSpPr>
          <p:cNvPr id="98308" name="Rectangle 4"/>
          <p:cNvSpPr>
            <a:spLocks noChangeArrowheads="1"/>
          </p:cNvSpPr>
          <p:nvPr/>
        </p:nvSpPr>
        <p:spPr bwMode="auto">
          <a:xfrm>
            <a:off x="762000" y="2133600"/>
            <a:ext cx="8077200" cy="1752600"/>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chemeClr val="tx1"/>
                </a:solidFill>
                <a:latin typeface="Arial" pitchFamily="34" charset="0"/>
              </a:rPr>
              <a:t>相关程度的另一衡量指标：</a:t>
            </a:r>
            <a:endParaRPr lang="en-GB" sz="2000" u="none">
              <a:solidFill>
                <a:schemeClr val="tx1"/>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决定系数：</a:t>
            </a: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测量的是一个变量变差</a:t>
            </a:r>
            <a:r>
              <a:rPr lang="zh-CN" altLang="zh-CN" sz="1800" u="none">
                <a:solidFill>
                  <a:srgbClr val="FFFFFF"/>
                </a:solidFill>
                <a:latin typeface="Arial" pitchFamily="34" charset="0"/>
              </a:rPr>
              <a:t>(</a:t>
            </a:r>
            <a:r>
              <a:rPr lang="zh-CN" sz="1800" u="none">
                <a:solidFill>
                  <a:srgbClr val="FFFFFF"/>
                </a:solidFill>
                <a:latin typeface="Arial" pitchFamily="34" charset="0"/>
              </a:rPr>
              <a:t>信息</a:t>
            </a:r>
            <a:r>
              <a:rPr lang="zh-CN" altLang="zh-CN" sz="1800" u="none">
                <a:solidFill>
                  <a:srgbClr val="FFFFFF"/>
                </a:solidFill>
                <a:latin typeface="Arial" pitchFamily="34" charset="0"/>
              </a:rPr>
              <a:t>)</a:t>
            </a:r>
            <a:r>
              <a:rPr lang="zh-CN" sz="1800" u="none">
                <a:solidFill>
                  <a:srgbClr val="FFFFFF"/>
                </a:solidFill>
                <a:latin typeface="Arial" pitchFamily="34" charset="0"/>
              </a:rPr>
              <a:t>中能被另一个变量所解释的比例；</a:t>
            </a:r>
          </a:p>
        </p:txBody>
      </p:sp>
      <p:grpSp>
        <p:nvGrpSpPr>
          <p:cNvPr id="98309" name="Group 5"/>
          <p:cNvGrpSpPr>
            <a:grpSpLocks/>
          </p:cNvGrpSpPr>
          <p:nvPr/>
        </p:nvGrpSpPr>
        <p:grpSpPr bwMode="auto">
          <a:xfrm>
            <a:off x="2660650" y="2836863"/>
            <a:ext cx="1987550" cy="671512"/>
            <a:chOff x="0" y="0"/>
            <a:chExt cx="1252" cy="423"/>
          </a:xfrm>
        </p:grpSpPr>
        <p:sp>
          <p:nvSpPr>
            <p:cNvPr id="98310" name="Text Box 6"/>
            <p:cNvSpPr txBox="1">
              <a:spLocks noChangeArrowheads="1"/>
            </p:cNvSpPr>
            <p:nvPr/>
          </p:nvSpPr>
          <p:spPr bwMode="auto">
            <a:xfrm>
              <a:off x="0" y="105"/>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US" altLang="zh-CN" sz="1800" u="none">
                  <a:solidFill>
                    <a:schemeClr val="bg1"/>
                  </a:solidFill>
                  <a:latin typeface="Arial" pitchFamily="34" charset="0"/>
                </a:rPr>
                <a:t>r</a:t>
              </a:r>
              <a:r>
                <a:rPr lang="en-US" altLang="zh-CN" sz="1800" u="none" baseline="30000">
                  <a:solidFill>
                    <a:schemeClr val="bg1"/>
                  </a:solidFill>
                  <a:latin typeface="Arial" pitchFamily="34" charset="0"/>
                </a:rPr>
                <a:t>2 </a:t>
              </a:r>
              <a:r>
                <a:rPr lang="en-US" altLang="zh-CN" sz="1800" u="none">
                  <a:solidFill>
                    <a:schemeClr val="bg1"/>
                  </a:solidFill>
                  <a:latin typeface="Arial" pitchFamily="34" charset="0"/>
                </a:rPr>
                <a:t>=</a:t>
              </a:r>
              <a:endParaRPr lang="en-US" altLang="zh-CN" sz="1800" u="none" baseline="-25000">
                <a:solidFill>
                  <a:schemeClr val="bg1"/>
                </a:solidFill>
                <a:latin typeface="Arial" pitchFamily="34" charset="0"/>
              </a:endParaRPr>
            </a:p>
          </p:txBody>
        </p:sp>
        <p:grpSp>
          <p:nvGrpSpPr>
            <p:cNvPr id="98311" name="Group 7"/>
            <p:cNvGrpSpPr>
              <a:grpSpLocks/>
            </p:cNvGrpSpPr>
            <p:nvPr/>
          </p:nvGrpSpPr>
          <p:grpSpPr bwMode="auto">
            <a:xfrm>
              <a:off x="255" y="0"/>
              <a:ext cx="997" cy="423"/>
              <a:chOff x="0" y="0"/>
              <a:chExt cx="997" cy="423"/>
            </a:xfrm>
          </p:grpSpPr>
          <p:sp>
            <p:nvSpPr>
              <p:cNvPr id="98312" name="Text Box 8"/>
              <p:cNvSpPr txBox="1">
                <a:spLocks noChangeArrowheads="1"/>
              </p:cNvSpPr>
              <p:nvPr/>
            </p:nvSpPr>
            <p:spPr bwMode="auto">
              <a:xfrm>
                <a:off x="0" y="0"/>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zh-CN" altLang="en-US" sz="1800" u="none">
                    <a:solidFill>
                      <a:schemeClr val="bg1"/>
                    </a:solidFill>
                    <a:latin typeface="Arial" pitchFamily="34" charset="0"/>
                  </a:rPr>
                  <a:t>可解释变差</a:t>
                </a:r>
              </a:p>
            </p:txBody>
          </p:sp>
          <p:sp>
            <p:nvSpPr>
              <p:cNvPr id="98313" name="Text Box 9"/>
              <p:cNvSpPr txBox="1">
                <a:spLocks noChangeArrowheads="1"/>
              </p:cNvSpPr>
              <p:nvPr/>
            </p:nvSpPr>
            <p:spPr bwMode="auto">
              <a:xfrm>
                <a:off x="0" y="192"/>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zh-CN" altLang="en-US" sz="1800" u="none">
                    <a:solidFill>
                      <a:schemeClr val="bg1"/>
                    </a:solidFill>
                    <a:latin typeface="Arial" pitchFamily="34" charset="0"/>
                  </a:rPr>
                  <a:t>总变差</a:t>
                </a:r>
              </a:p>
            </p:txBody>
          </p:sp>
          <p:sp>
            <p:nvSpPr>
              <p:cNvPr id="98314" name="Line 10"/>
              <p:cNvSpPr>
                <a:spLocks noChangeShapeType="1"/>
              </p:cNvSpPr>
              <p:nvPr/>
            </p:nvSpPr>
            <p:spPr bwMode="auto">
              <a:xfrm>
                <a:off x="37" y="207"/>
                <a:ext cx="912"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8315" name="Rectangle 11"/>
          <p:cNvSpPr>
            <a:spLocks noChangeArrowheads="1"/>
          </p:cNvSpPr>
          <p:nvPr/>
        </p:nvSpPr>
        <p:spPr bwMode="auto">
          <a:xfrm>
            <a:off x="762000" y="3944938"/>
            <a:ext cx="8077200" cy="2303462"/>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chemeClr val="tx1"/>
                </a:solidFill>
                <a:latin typeface="Arial" pitchFamily="34" charset="0"/>
              </a:rPr>
              <a:t>相关分析是用于了解两个定量变量之间关系最简便且又易于理解的方法，在市场研究中应用也比较广泛；</a:t>
            </a:r>
            <a:endParaRPr lang="en-GB" sz="2000" u="none">
              <a:solidFill>
                <a:schemeClr val="tx1"/>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尽管相关分析只是考察变量之间线性关系的强弱，而并不假设二者之间存在依赖</a:t>
            </a:r>
            <a:r>
              <a:rPr lang="zh-CN" altLang="zh-CN" sz="1800" u="none">
                <a:solidFill>
                  <a:srgbClr val="FFFFFF"/>
                </a:solidFill>
                <a:latin typeface="Arial" pitchFamily="34" charset="0"/>
              </a:rPr>
              <a:t>/</a:t>
            </a:r>
            <a:r>
              <a:rPr lang="zh-CN" sz="1800" u="none">
                <a:solidFill>
                  <a:srgbClr val="FFFFFF"/>
                </a:solidFill>
                <a:latin typeface="Arial" pitchFamily="34" charset="0"/>
              </a:rPr>
              <a:t>因果关系，但实际分析中通常会区分一个自变量</a:t>
            </a:r>
            <a:r>
              <a:rPr lang="zh-CN" altLang="zh-CN" sz="1800" u="none">
                <a:solidFill>
                  <a:srgbClr val="FFFFFF"/>
                </a:solidFill>
                <a:latin typeface="Arial" pitchFamily="34" charset="0"/>
              </a:rPr>
              <a:t>(</a:t>
            </a:r>
            <a:r>
              <a:rPr lang="zh-CN" sz="1800" u="none">
                <a:solidFill>
                  <a:srgbClr val="FFFFFF"/>
                </a:solidFill>
                <a:latin typeface="Arial" pitchFamily="34" charset="0"/>
              </a:rPr>
              <a:t>如产品的属性</a:t>
            </a:r>
            <a:r>
              <a:rPr lang="zh-CN" altLang="zh-CN" sz="1800" u="none">
                <a:solidFill>
                  <a:srgbClr val="FFFFFF"/>
                </a:solidFill>
                <a:latin typeface="Arial" pitchFamily="34" charset="0"/>
              </a:rPr>
              <a:t>/</a:t>
            </a:r>
            <a:r>
              <a:rPr lang="zh-CN" sz="1800" u="none">
                <a:solidFill>
                  <a:srgbClr val="FFFFFF"/>
                </a:solidFill>
                <a:latin typeface="Arial" pitchFamily="34" charset="0"/>
              </a:rPr>
              <a:t>功能认知</a:t>
            </a:r>
            <a:r>
              <a:rPr lang="zh-CN" altLang="zh-CN" sz="1800" u="none">
                <a:solidFill>
                  <a:srgbClr val="FFFFFF"/>
                </a:solidFill>
                <a:latin typeface="Arial" pitchFamily="34" charset="0"/>
              </a:rPr>
              <a:t>)</a:t>
            </a:r>
            <a:r>
              <a:rPr lang="zh-CN" sz="1800" u="none">
                <a:solidFill>
                  <a:srgbClr val="FFFFFF"/>
                </a:solidFill>
                <a:latin typeface="Arial" pitchFamily="34" charset="0"/>
              </a:rPr>
              <a:t>，并依据相关系数对另一变量</a:t>
            </a:r>
            <a:r>
              <a:rPr lang="zh-CN" altLang="zh-CN" sz="1800" u="none">
                <a:solidFill>
                  <a:srgbClr val="FFFFFF"/>
                </a:solidFill>
                <a:latin typeface="Arial" pitchFamily="34" charset="0"/>
              </a:rPr>
              <a:t>(</a:t>
            </a:r>
            <a:r>
              <a:rPr lang="zh-CN" sz="1800" u="none">
                <a:solidFill>
                  <a:srgbClr val="FFFFFF"/>
                </a:solidFill>
                <a:latin typeface="Arial" pitchFamily="34" charset="0"/>
              </a:rPr>
              <a:t>如购买意愿</a:t>
            </a:r>
            <a:r>
              <a:rPr lang="zh-CN" altLang="zh-CN" sz="1800" u="none">
                <a:solidFill>
                  <a:srgbClr val="FFFFFF"/>
                </a:solidFill>
                <a:latin typeface="Arial" pitchFamily="34" charset="0"/>
              </a:rPr>
              <a:t>/</a:t>
            </a:r>
            <a:r>
              <a:rPr lang="zh-CN" sz="1800" u="none">
                <a:solidFill>
                  <a:srgbClr val="FFFFFF"/>
                </a:solidFill>
                <a:latin typeface="Arial" pitchFamily="34" charset="0"/>
              </a:rPr>
              <a:t>总体满意度</a:t>
            </a:r>
            <a:r>
              <a:rPr lang="zh-CN" altLang="zh-CN" sz="1800" u="none">
                <a:solidFill>
                  <a:srgbClr val="FFFFFF"/>
                </a:solidFill>
                <a:latin typeface="Arial" pitchFamily="34" charset="0"/>
              </a:rPr>
              <a:t>)</a:t>
            </a:r>
            <a:r>
              <a:rPr lang="zh-CN" sz="1800" u="none">
                <a:solidFill>
                  <a:srgbClr val="FFFFFF"/>
                </a:solidFill>
                <a:latin typeface="Arial" pitchFamily="34" charset="0"/>
              </a:rPr>
              <a:t>的评价给出支持；</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研究中以排序量表形式获得的数据，如果类别不太多的话，可能并非严格定距数据，从而往往导致 </a:t>
            </a:r>
            <a:r>
              <a:rPr lang="en-GB" sz="1800" u="none">
                <a:solidFill>
                  <a:srgbClr val="FFFFFF"/>
                </a:solidFill>
                <a:latin typeface="Arial" pitchFamily="34" charset="0"/>
              </a:rPr>
              <a:t>r </a:t>
            </a:r>
            <a:r>
              <a:rPr lang="zh-CN" sz="1800" u="none">
                <a:solidFill>
                  <a:srgbClr val="FFFFFF"/>
                </a:solidFill>
                <a:latin typeface="Arial" pitchFamily="34" charset="0"/>
              </a:rPr>
              <a:t>偏小；</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相关分析示例</a:t>
            </a:r>
            <a:r>
              <a:rPr lang="en-US" altLang="zh-CN"/>
              <a:t>(1)</a:t>
            </a:r>
          </a:p>
        </p:txBody>
      </p:sp>
      <p:sp>
        <p:nvSpPr>
          <p:cNvPr id="99331" name="Rectangle 3"/>
          <p:cNvSpPr>
            <a:spLocks noGrp="1" noChangeArrowheads="1"/>
          </p:cNvSpPr>
          <p:nvPr>
            <p:ph type="body" idx="1"/>
          </p:nvPr>
        </p:nvSpPr>
        <p:spPr bwMode="auto">
          <a:xfrm>
            <a:off x="685800" y="1998663"/>
            <a:ext cx="8096250" cy="33528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defTabSz="3911600">
              <a:lnSpc>
                <a:spcPct val="90000"/>
              </a:lnSpc>
              <a:spcBef>
                <a:spcPct val="0"/>
              </a:spcBef>
              <a:buFontTx/>
              <a:buNone/>
              <a:tabLst>
                <a:tab pos="187325" algn="l"/>
                <a:tab pos="5626100" algn="l"/>
                <a:tab pos="7143750" algn="l"/>
              </a:tabLst>
            </a:pPr>
            <a:r>
              <a:rPr lang="zh-CN" altLang="zh-CN" sz="1400" b="0"/>
              <a:t>	 	</a:t>
            </a:r>
            <a:r>
              <a:rPr lang="zh-CN" sz="1400"/>
              <a:t>Total 7 	Total</a:t>
            </a:r>
            <a:r>
              <a:rPr lang="zh-CN" sz="1400" b="0"/>
              <a:t> 	</a:t>
            </a:r>
          </a:p>
          <a:p>
            <a:pPr marL="0" indent="0" defTabSz="3911600">
              <a:lnSpc>
                <a:spcPct val="90000"/>
              </a:lnSpc>
              <a:spcBef>
                <a:spcPct val="0"/>
              </a:spcBef>
              <a:buFontTx/>
              <a:buNone/>
              <a:tabLst>
                <a:tab pos="187325" algn="l"/>
                <a:tab pos="5626100" algn="l"/>
                <a:tab pos="7143750" algn="l"/>
              </a:tabLst>
            </a:pPr>
            <a:r>
              <a:rPr lang="zh-CN" sz="1400" b="0" i="1"/>
              <a:t>Base: Total respondents </a:t>
            </a:r>
            <a:r>
              <a:rPr lang="zh-CN" sz="1400" b="0"/>
              <a:t>	300	300		    		</a:t>
            </a:r>
          </a:p>
          <a:p>
            <a:pPr marL="0" indent="0" defTabSz="3911600">
              <a:buFontTx/>
              <a:buNone/>
              <a:tabLst>
                <a:tab pos="187325" algn="l"/>
                <a:tab pos="5626100" algn="l"/>
                <a:tab pos="7143750" algn="l"/>
              </a:tabLst>
            </a:pPr>
            <a:r>
              <a:rPr lang="zh-CN" sz="1400" b="0"/>
              <a:t>Uniqueness compared to other toothpaste	0.358	0.328	</a:t>
            </a:r>
          </a:p>
          <a:p>
            <a:pPr marL="0" indent="0" defTabSz="3911600">
              <a:buFontTx/>
              <a:buNone/>
              <a:tabLst>
                <a:tab pos="187325" algn="l"/>
                <a:tab pos="5626100" algn="l"/>
                <a:tab pos="7143750" algn="l"/>
              </a:tabLst>
            </a:pPr>
            <a:r>
              <a:rPr lang="zh-CN" sz="1400" b="0"/>
              <a:t>Uniqueness compared to other multi-protection toothpaste	0.258	0.314	</a:t>
            </a:r>
          </a:p>
          <a:p>
            <a:pPr marL="0" indent="0" defTabSz="3911600">
              <a:buFontTx/>
              <a:buNone/>
              <a:tabLst>
                <a:tab pos="187325" algn="l"/>
                <a:tab pos="5626100" algn="l"/>
                <a:tab pos="7143750" algn="l"/>
              </a:tabLst>
            </a:pPr>
            <a:r>
              <a:rPr lang="zh-CN" sz="1400" b="0"/>
              <a:t>Comparison to BUMO	0.298	0.313	</a:t>
            </a:r>
          </a:p>
          <a:p>
            <a:pPr marL="0" indent="0" defTabSz="3911600">
              <a:buFontTx/>
              <a:buNone/>
              <a:tabLst>
                <a:tab pos="187325" algn="l"/>
                <a:tab pos="5626100" algn="l"/>
                <a:tab pos="7143750" algn="l"/>
              </a:tabLst>
            </a:pPr>
            <a:r>
              <a:rPr lang="zh-CN" sz="1400" b="0"/>
              <a:t>Value for money	0.352	0.378	</a:t>
            </a:r>
          </a:p>
          <a:p>
            <a:pPr marL="0" indent="0" defTabSz="3911600">
              <a:buFontTx/>
              <a:buNone/>
              <a:tabLst>
                <a:tab pos="187325" algn="l"/>
                <a:tab pos="5626100" algn="l"/>
                <a:tab pos="7143750" algn="l"/>
              </a:tabLst>
            </a:pPr>
            <a:r>
              <a:rPr lang="zh-CN" sz="1400" b="0"/>
              <a:t>Believability	0.323	0.254	</a:t>
            </a:r>
          </a:p>
          <a:p>
            <a:pPr marL="0" indent="0" defTabSz="3911600">
              <a:buFontTx/>
              <a:buNone/>
              <a:tabLst>
                <a:tab pos="187325" algn="l"/>
                <a:tab pos="5626100" algn="l"/>
                <a:tab pos="7143750" algn="l"/>
              </a:tabLst>
            </a:pPr>
            <a:r>
              <a:rPr lang="zh-CN" sz="1400" b="0"/>
              <a:t>Importance of main message	0.251	0.185	</a:t>
            </a:r>
          </a:p>
          <a:p>
            <a:pPr marL="0" indent="0" defTabSz="3911600">
              <a:buFontTx/>
              <a:buNone/>
              <a:tabLst>
                <a:tab pos="187325" algn="l"/>
                <a:tab pos="5626100" algn="l"/>
                <a:tab pos="7143750" algn="l"/>
              </a:tabLst>
            </a:pPr>
            <a:r>
              <a:rPr lang="zh-CN" sz="1400" b="0"/>
              <a:t>Appropriate for Colgate	0.327	0.233</a:t>
            </a:r>
          </a:p>
          <a:p>
            <a:pPr marL="0" indent="0" defTabSz="3911600">
              <a:buFontTx/>
              <a:buNone/>
              <a:tabLst>
                <a:tab pos="187325" algn="l"/>
                <a:tab pos="5626100" algn="l"/>
                <a:tab pos="7143750" algn="l"/>
              </a:tabLst>
            </a:pPr>
            <a:r>
              <a:rPr lang="zh-CN" sz="1400" b="0"/>
              <a:t>	</a:t>
            </a:r>
          </a:p>
          <a:p>
            <a:pPr marL="0" indent="0" defTabSz="3911600">
              <a:buFontTx/>
              <a:buNone/>
              <a:tabLst>
                <a:tab pos="187325" algn="l"/>
                <a:tab pos="5626100" algn="l"/>
                <a:tab pos="7143750" algn="l"/>
              </a:tabLst>
            </a:pPr>
            <a:r>
              <a:rPr lang="zh-CN" sz="1400" b="0"/>
              <a:t>	</a:t>
            </a:r>
          </a:p>
          <a:p>
            <a:pPr marL="0" indent="0" defTabSz="3911600">
              <a:lnSpc>
                <a:spcPct val="90000"/>
              </a:lnSpc>
              <a:spcBef>
                <a:spcPct val="0"/>
              </a:spcBef>
              <a:buFontTx/>
              <a:buNone/>
              <a:tabLst>
                <a:tab pos="187325" algn="l"/>
                <a:tab pos="5626100" algn="l"/>
                <a:tab pos="7143750" algn="l"/>
              </a:tabLst>
            </a:pPr>
            <a:r>
              <a:rPr lang="zh-CN" sz="1400" b="0"/>
              <a:t>	</a:t>
            </a:r>
          </a:p>
          <a:p>
            <a:pPr marL="0" indent="0" defTabSz="3911600">
              <a:lnSpc>
                <a:spcPct val="85000"/>
              </a:lnSpc>
              <a:spcBef>
                <a:spcPct val="0"/>
              </a:spcBef>
              <a:buFontTx/>
              <a:buNone/>
              <a:tabLst>
                <a:tab pos="187325" algn="l"/>
                <a:tab pos="5626100" algn="l"/>
                <a:tab pos="7143750" algn="l"/>
              </a:tabLst>
            </a:pPr>
            <a:r>
              <a:rPr lang="zh-CN" sz="1400" b="0"/>
              <a:t>Ref: A1/ A7a/ A7b/ A8/ A9/ A10/ A15/ A16</a:t>
            </a:r>
          </a:p>
        </p:txBody>
      </p:sp>
      <p:sp>
        <p:nvSpPr>
          <p:cNvPr id="99332" name="Rectangle 4"/>
          <p:cNvSpPr>
            <a:spLocks noChangeArrowheads="1"/>
          </p:cNvSpPr>
          <p:nvPr/>
        </p:nvSpPr>
        <p:spPr bwMode="auto">
          <a:xfrm>
            <a:off x="685800" y="990600"/>
            <a:ext cx="8115300" cy="1008063"/>
          </a:xfrm>
          <a:prstGeom prst="rect">
            <a:avLst/>
          </a:prstGeom>
          <a:solidFill>
            <a:srgbClr val="CC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FFFF"/>
                </a:solidFill>
                <a:latin typeface="Arial" pitchFamily="34" charset="0"/>
              </a:rPr>
              <a:t>示例： </a:t>
            </a:r>
            <a:r>
              <a:rPr lang="zh-CN" sz="2000" i="1" u="none">
                <a:solidFill>
                  <a:schemeClr val="tx1"/>
                </a:solidFill>
                <a:latin typeface="Arial" pitchFamily="34" charset="0"/>
              </a:rPr>
              <a:t>CORRELATION ANALYSIS</a:t>
            </a:r>
          </a:p>
          <a:p>
            <a:pPr marL="193675" indent="-193675" eaLnBrk="0" hangingPunct="0">
              <a:tabLst>
                <a:tab pos="1293813" algn="l"/>
              </a:tabLst>
            </a:pPr>
            <a:r>
              <a:rPr lang="zh-CN" sz="2000" i="1" u="none">
                <a:solidFill>
                  <a:schemeClr val="tx1"/>
                </a:solidFill>
                <a:latin typeface="Arial" pitchFamily="34" charset="0"/>
              </a:rPr>
              <a:t>-Key measures with purchase intention</a:t>
            </a:r>
            <a:endParaRPr lang="zh-CN" altLang="zh-CN" sz="2000" i="1" u="none">
              <a:solidFill>
                <a:schemeClr val="tx1"/>
              </a:solidFill>
              <a:latin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偏相关系数</a:t>
            </a:r>
            <a:r>
              <a:rPr lang="en-US" altLang="zh-CN"/>
              <a:t>(Partial Correlation)</a:t>
            </a:r>
          </a:p>
        </p:txBody>
      </p:sp>
      <p:sp>
        <p:nvSpPr>
          <p:cNvPr id="100355" name="Rectangle 3"/>
          <p:cNvSpPr>
            <a:spLocks noChangeArrowheads="1"/>
          </p:cNvSpPr>
          <p:nvPr/>
        </p:nvSpPr>
        <p:spPr bwMode="auto">
          <a:xfrm>
            <a:off x="762000" y="990600"/>
            <a:ext cx="8077200" cy="13890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492250" algn="l"/>
              </a:tabLst>
            </a:pPr>
            <a:r>
              <a:rPr lang="zh-CN" sz="2000" u="none">
                <a:solidFill>
                  <a:srgbClr val="FF0000"/>
                </a:solidFill>
                <a:latin typeface="Arial" pitchFamily="34" charset="0"/>
              </a:rPr>
              <a:t>偏相关系数</a:t>
            </a:r>
            <a:r>
              <a:rPr lang="zh-CN" sz="2000" u="none">
                <a:solidFill>
                  <a:srgbClr val="FFFFFF"/>
                </a:solidFill>
                <a:latin typeface="Arial" pitchFamily="34" charset="0"/>
              </a:rPr>
              <a:t> </a:t>
            </a:r>
            <a:r>
              <a:rPr lang="zh-CN" altLang="zh-CN" sz="2000" u="none">
                <a:solidFill>
                  <a:srgbClr val="FFFFFF"/>
                </a:solidFill>
                <a:latin typeface="Arial" pitchFamily="34" charset="0"/>
              </a:rPr>
              <a:t>- </a:t>
            </a:r>
            <a:r>
              <a:rPr lang="zh-CN" sz="2000" u="none">
                <a:solidFill>
                  <a:srgbClr val="FFFFFF"/>
                </a:solidFill>
                <a:latin typeface="Arial" pitchFamily="34" charset="0"/>
              </a:rPr>
              <a:t>用于测量在控制</a:t>
            </a:r>
            <a:r>
              <a:rPr lang="zh-CN" altLang="zh-CN" sz="2000" u="none">
                <a:solidFill>
                  <a:srgbClr val="FFFFFF"/>
                </a:solidFill>
                <a:latin typeface="Arial" pitchFamily="34" charset="0"/>
              </a:rPr>
              <a:t>/</a:t>
            </a:r>
            <a:r>
              <a:rPr lang="zh-CN" sz="2000" u="none">
                <a:solidFill>
                  <a:srgbClr val="FFFFFF"/>
                </a:solidFill>
                <a:latin typeface="Arial" pitchFamily="34" charset="0"/>
              </a:rPr>
              <a:t>调整了一个或多个其他变量的基础上，	两个变量之间的关系；例如</a:t>
            </a:r>
            <a:endParaRPr lang="en-GB" sz="2000" u="none">
              <a:solidFill>
                <a:srgbClr val="FFFFFF"/>
              </a:solidFill>
              <a:latin typeface="Arial" pitchFamily="34" charset="0"/>
            </a:endParaRPr>
          </a:p>
          <a:p>
            <a:pPr marL="193675" indent="-193675" eaLnBrk="0" hangingPunct="0">
              <a:spcBef>
                <a:spcPct val="20000"/>
              </a:spcBef>
              <a:buFontTx/>
              <a:buChar char="-"/>
              <a:tabLst>
                <a:tab pos="1492250" algn="l"/>
              </a:tabLst>
            </a:pPr>
            <a:r>
              <a:rPr lang="zh-CN" sz="1800" u="none">
                <a:solidFill>
                  <a:srgbClr val="FFFFFF"/>
                </a:solidFill>
                <a:latin typeface="Arial" pitchFamily="34" charset="0"/>
              </a:rPr>
              <a:t>在控制了价格的影响后，销售额与广告支出的相关性有多强？</a:t>
            </a:r>
          </a:p>
          <a:p>
            <a:pPr marL="193675" indent="-193675" eaLnBrk="0" hangingPunct="0">
              <a:spcBef>
                <a:spcPct val="20000"/>
              </a:spcBef>
              <a:buFontTx/>
              <a:buChar char="-"/>
              <a:tabLst>
                <a:tab pos="1492250" algn="l"/>
              </a:tabLst>
            </a:pPr>
            <a:r>
              <a:rPr lang="zh-CN" sz="1800" u="none">
                <a:solidFill>
                  <a:srgbClr val="FFFFFF"/>
                </a:solidFill>
                <a:latin typeface="Arial" pitchFamily="34" charset="0"/>
              </a:rPr>
              <a:t>在控制了品牌形象的作用后，消费者对价格的认知与质量认知是否相关？</a:t>
            </a:r>
          </a:p>
        </p:txBody>
      </p:sp>
      <p:sp>
        <p:nvSpPr>
          <p:cNvPr id="100356" name="Rectangle 4"/>
          <p:cNvSpPr>
            <a:spLocks noChangeArrowheads="1"/>
          </p:cNvSpPr>
          <p:nvPr/>
        </p:nvSpPr>
        <p:spPr bwMode="auto">
          <a:xfrm>
            <a:off x="762000" y="2444750"/>
            <a:ext cx="8077200" cy="36639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偏相关系数有助于探测变量之间的虚假关系：</a:t>
            </a:r>
            <a:endParaRPr lang="en-GB" sz="2000" u="none">
              <a:solidFill>
                <a:srgbClr val="FF0000"/>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endParaRPr lang="zh-CN" sz="1800" u="none">
              <a:solidFill>
                <a:srgbClr val="FFFFFF"/>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控制了家庭规模后，麦片消费量与家庭收入之间的偏相关系数 </a:t>
            </a:r>
            <a:r>
              <a:rPr lang="en-GB" sz="1800" u="none">
                <a:solidFill>
                  <a:srgbClr val="FFFFFF"/>
                </a:solidFill>
                <a:latin typeface="Arial" pitchFamily="34" charset="0"/>
              </a:rPr>
              <a:t>r</a:t>
            </a:r>
            <a:r>
              <a:rPr lang="en-GB" sz="1800" u="none" baseline="-25000">
                <a:solidFill>
                  <a:srgbClr val="FFFFFF"/>
                </a:solidFill>
                <a:latin typeface="Arial" pitchFamily="34" charset="0"/>
              </a:rPr>
              <a:t>ZY.X</a:t>
            </a:r>
            <a:r>
              <a:rPr lang="en-GB" sz="1800" u="none">
                <a:solidFill>
                  <a:srgbClr val="FFFFFF"/>
                </a:solidFill>
                <a:latin typeface="Arial" pitchFamily="34" charset="0"/>
              </a:rPr>
              <a:t>=0.02;</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可见，控制了家庭规模后，麦片消费量与家庭收入的关系大大减弱</a:t>
            </a:r>
            <a:r>
              <a:rPr lang="zh-CN" altLang="zh-CN" sz="1800" u="none">
                <a:solidFill>
                  <a:srgbClr val="FFFFFF"/>
                </a:solidFill>
                <a:latin typeface="Arial" pitchFamily="34" charset="0"/>
              </a:rPr>
              <a:t>(</a:t>
            </a:r>
            <a:r>
              <a:rPr lang="zh-CN" sz="1800" u="none">
                <a:solidFill>
                  <a:srgbClr val="FFFFFF"/>
                </a:solidFill>
                <a:latin typeface="Arial" pitchFamily="34" charset="0"/>
              </a:rPr>
              <a:t>几乎为</a:t>
            </a:r>
            <a:r>
              <a:rPr lang="zh-CN" altLang="zh-CN" sz="1800" u="none">
                <a:solidFill>
                  <a:srgbClr val="FFFFFF"/>
                </a:solidFill>
                <a:latin typeface="Arial" pitchFamily="34" charset="0"/>
              </a:rPr>
              <a:t>0)</a:t>
            </a:r>
            <a:r>
              <a:rPr lang="zh-CN" sz="1800" u="none">
                <a:solidFill>
                  <a:srgbClr val="FFFFFF"/>
                </a:solidFill>
                <a:latin typeface="Arial" pitchFamily="34" charset="0"/>
              </a:rPr>
              <a:t>，也就是说，二者之间的关系是虚假的；</a:t>
            </a:r>
          </a:p>
        </p:txBody>
      </p:sp>
      <p:grpSp>
        <p:nvGrpSpPr>
          <p:cNvPr id="100357" name="Group 5"/>
          <p:cNvGrpSpPr>
            <a:grpSpLocks/>
          </p:cNvGrpSpPr>
          <p:nvPr/>
        </p:nvGrpSpPr>
        <p:grpSpPr bwMode="auto">
          <a:xfrm>
            <a:off x="4038600" y="3200400"/>
            <a:ext cx="1524000" cy="1600200"/>
            <a:chOff x="0" y="0"/>
            <a:chExt cx="960" cy="1008"/>
          </a:xfrm>
        </p:grpSpPr>
        <p:sp>
          <p:nvSpPr>
            <p:cNvPr id="100358" name="AutoShape 6"/>
            <p:cNvSpPr>
              <a:spLocks noChangeArrowheads="1"/>
            </p:cNvSpPr>
            <p:nvPr/>
          </p:nvSpPr>
          <p:spPr bwMode="auto">
            <a:xfrm>
              <a:off x="0" y="855"/>
              <a:ext cx="960" cy="153"/>
            </a:xfrm>
            <a:prstGeom prst="leftRightArrow">
              <a:avLst>
                <a:gd name="adj1" fmla="val 50000"/>
                <a:gd name="adj2" fmla="val 12549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9" name="AutoShape 7"/>
            <p:cNvSpPr>
              <a:spLocks noChangeArrowheads="1"/>
            </p:cNvSpPr>
            <p:nvPr/>
          </p:nvSpPr>
          <p:spPr bwMode="auto">
            <a:xfrm rot="18000000">
              <a:off x="-307" y="400"/>
              <a:ext cx="960" cy="153"/>
            </a:xfrm>
            <a:prstGeom prst="leftRightArrow">
              <a:avLst>
                <a:gd name="adj1" fmla="val 50000"/>
                <a:gd name="adj2" fmla="val 12549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0" name="AutoShape 8"/>
            <p:cNvSpPr>
              <a:spLocks noChangeArrowheads="1"/>
            </p:cNvSpPr>
            <p:nvPr/>
          </p:nvSpPr>
          <p:spPr bwMode="auto">
            <a:xfrm rot="3600000">
              <a:off x="257" y="400"/>
              <a:ext cx="960" cy="153"/>
            </a:xfrm>
            <a:prstGeom prst="leftRightArrow">
              <a:avLst>
                <a:gd name="adj1" fmla="val 50000"/>
                <a:gd name="adj2" fmla="val 12549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361" name="Group 9"/>
          <p:cNvGrpSpPr>
            <a:grpSpLocks/>
          </p:cNvGrpSpPr>
          <p:nvPr/>
        </p:nvGrpSpPr>
        <p:grpSpPr bwMode="auto">
          <a:xfrm>
            <a:off x="2514600" y="2901950"/>
            <a:ext cx="4554538" cy="2224088"/>
            <a:chOff x="0" y="0"/>
            <a:chExt cx="2869" cy="1401"/>
          </a:xfrm>
        </p:grpSpPr>
        <p:sp>
          <p:nvSpPr>
            <p:cNvPr id="100362" name="Text Box 10"/>
            <p:cNvSpPr txBox="1">
              <a:spLocks noChangeArrowheads="1"/>
            </p:cNvSpPr>
            <p:nvPr/>
          </p:nvSpPr>
          <p:spPr bwMode="auto">
            <a:xfrm>
              <a:off x="0" y="1013"/>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zh-CN" altLang="en-US" sz="1800" u="none">
                  <a:solidFill>
                    <a:schemeClr val="bg1"/>
                  </a:solidFill>
                  <a:latin typeface="Arial" pitchFamily="34" charset="0"/>
                </a:rPr>
                <a:t>家庭规模</a:t>
              </a:r>
              <a:r>
                <a:rPr lang="en-US" altLang="zh-CN" sz="1800" u="none">
                  <a:solidFill>
                    <a:schemeClr val="bg1"/>
                  </a:solidFill>
                  <a:latin typeface="Arial" pitchFamily="34" charset="0"/>
                </a:rPr>
                <a:t>(X)</a:t>
              </a:r>
            </a:p>
          </p:txBody>
        </p:sp>
        <p:sp>
          <p:nvSpPr>
            <p:cNvPr id="100363" name="Text Box 11"/>
            <p:cNvSpPr txBox="1">
              <a:spLocks noChangeArrowheads="1"/>
            </p:cNvSpPr>
            <p:nvPr/>
          </p:nvSpPr>
          <p:spPr bwMode="auto">
            <a:xfrm>
              <a:off x="838" y="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zh-CN" altLang="en-US" sz="1800" u="none">
                  <a:solidFill>
                    <a:schemeClr val="bg1"/>
                  </a:solidFill>
                  <a:latin typeface="Arial" pitchFamily="34" charset="0"/>
                </a:rPr>
                <a:t>麦片消耗量</a:t>
              </a:r>
              <a:r>
                <a:rPr lang="en-US" altLang="zh-CN" sz="1800" u="none">
                  <a:solidFill>
                    <a:schemeClr val="bg1"/>
                  </a:solidFill>
                  <a:latin typeface="Arial" pitchFamily="34" charset="0"/>
                </a:rPr>
                <a:t>(Z)</a:t>
              </a:r>
            </a:p>
          </p:txBody>
        </p:sp>
        <p:sp>
          <p:nvSpPr>
            <p:cNvPr id="100364" name="Text Box 12"/>
            <p:cNvSpPr txBox="1">
              <a:spLocks noChangeArrowheads="1"/>
            </p:cNvSpPr>
            <p:nvPr/>
          </p:nvSpPr>
          <p:spPr bwMode="auto">
            <a:xfrm>
              <a:off x="1872" y="1004"/>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zh-CN" altLang="en-US" sz="1800" u="none">
                  <a:solidFill>
                    <a:schemeClr val="bg1"/>
                  </a:solidFill>
                  <a:latin typeface="Arial" pitchFamily="34" charset="0"/>
                </a:rPr>
                <a:t>家庭收入</a:t>
              </a:r>
              <a:r>
                <a:rPr lang="en-US" altLang="zh-CN" sz="1800" u="none">
                  <a:solidFill>
                    <a:schemeClr val="bg1"/>
                  </a:solidFill>
                  <a:latin typeface="Arial" pitchFamily="34" charset="0"/>
                </a:rPr>
                <a:t>(Y)</a:t>
              </a:r>
            </a:p>
          </p:txBody>
        </p:sp>
        <p:sp>
          <p:nvSpPr>
            <p:cNvPr id="100365" name="Text Box 13"/>
            <p:cNvSpPr txBox="1">
              <a:spLocks noChangeArrowheads="1"/>
            </p:cNvSpPr>
            <p:nvPr/>
          </p:nvSpPr>
          <p:spPr bwMode="auto">
            <a:xfrm>
              <a:off x="284" y="485"/>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en-US" altLang="zh-CN" sz="1800" u="none">
                  <a:solidFill>
                    <a:schemeClr val="bg1"/>
                  </a:solidFill>
                  <a:latin typeface="Arial" pitchFamily="34" charset="0"/>
                </a:rPr>
                <a:t>r</a:t>
              </a:r>
              <a:r>
                <a:rPr lang="en-US" altLang="zh-CN" sz="1800" u="none" baseline="-25000">
                  <a:solidFill>
                    <a:schemeClr val="bg1"/>
                  </a:solidFill>
                  <a:latin typeface="Arial" pitchFamily="34" charset="0"/>
                </a:rPr>
                <a:t>ZX</a:t>
              </a:r>
              <a:r>
                <a:rPr lang="en-US" altLang="zh-CN" sz="1800" u="none">
                  <a:solidFill>
                    <a:schemeClr val="bg1"/>
                  </a:solidFill>
                  <a:latin typeface="Arial" pitchFamily="34" charset="0"/>
                </a:rPr>
                <a:t>=0.56</a:t>
              </a:r>
            </a:p>
          </p:txBody>
        </p:sp>
        <p:sp>
          <p:nvSpPr>
            <p:cNvPr id="100366" name="Text Box 14"/>
            <p:cNvSpPr txBox="1">
              <a:spLocks noChangeArrowheads="1"/>
            </p:cNvSpPr>
            <p:nvPr/>
          </p:nvSpPr>
          <p:spPr bwMode="auto">
            <a:xfrm>
              <a:off x="1573" y="476"/>
              <a:ext cx="9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en-US" altLang="zh-CN" sz="1800" u="none">
                  <a:solidFill>
                    <a:schemeClr val="bg1"/>
                  </a:solidFill>
                  <a:latin typeface="Arial" pitchFamily="34" charset="0"/>
                </a:rPr>
                <a:t>r</a:t>
              </a:r>
              <a:r>
                <a:rPr lang="en-US" altLang="zh-CN" sz="1800" u="none" baseline="-25000">
                  <a:solidFill>
                    <a:schemeClr val="bg1"/>
                  </a:solidFill>
                  <a:latin typeface="Arial" pitchFamily="34" charset="0"/>
                </a:rPr>
                <a:t>ZY</a:t>
              </a:r>
              <a:r>
                <a:rPr lang="en-US" altLang="zh-CN" sz="1800" u="none">
                  <a:solidFill>
                    <a:schemeClr val="bg1"/>
                  </a:solidFill>
                  <a:latin typeface="Arial" pitchFamily="34" charset="0"/>
                </a:rPr>
                <a:t>=0.28</a:t>
              </a:r>
            </a:p>
          </p:txBody>
        </p:sp>
        <p:sp>
          <p:nvSpPr>
            <p:cNvPr id="100367" name="Text Box 15"/>
            <p:cNvSpPr txBox="1">
              <a:spLocks noChangeArrowheads="1"/>
            </p:cNvSpPr>
            <p:nvPr/>
          </p:nvSpPr>
          <p:spPr bwMode="auto">
            <a:xfrm>
              <a:off x="871" y="117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40000"/>
                </a:spcBef>
              </a:pPr>
              <a:r>
                <a:rPr lang="en-US" altLang="zh-CN" sz="1800" u="none">
                  <a:solidFill>
                    <a:schemeClr val="bg1"/>
                  </a:solidFill>
                  <a:latin typeface="Arial" pitchFamily="34" charset="0"/>
                </a:rPr>
                <a:t>r</a:t>
              </a:r>
              <a:r>
                <a:rPr lang="en-US" altLang="zh-CN" sz="1800" u="none" baseline="-25000">
                  <a:solidFill>
                    <a:schemeClr val="bg1"/>
                  </a:solidFill>
                  <a:latin typeface="Arial" pitchFamily="34" charset="0"/>
                </a:rPr>
                <a:t>XY</a:t>
              </a:r>
              <a:r>
                <a:rPr lang="en-US" altLang="zh-CN" sz="1800" u="none">
                  <a:solidFill>
                    <a:schemeClr val="bg1"/>
                  </a:solidFill>
                  <a:latin typeface="Arial" pitchFamily="34" charset="0"/>
                </a:rPr>
                <a:t>=0.48</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回归分析</a:t>
            </a:r>
            <a:r>
              <a:rPr lang="en-US" altLang="zh-CN"/>
              <a:t>(Regression Analysis)(1)</a:t>
            </a:r>
          </a:p>
        </p:txBody>
      </p:sp>
      <p:sp>
        <p:nvSpPr>
          <p:cNvPr id="101379" name="Rectangle 3"/>
          <p:cNvSpPr>
            <a:spLocks noChangeArrowheads="1"/>
          </p:cNvSpPr>
          <p:nvPr/>
        </p:nvSpPr>
        <p:spPr bwMode="auto">
          <a:xfrm>
            <a:off x="762000" y="990600"/>
            <a:ext cx="8077200" cy="2058988"/>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39838" algn="l"/>
              </a:tabLst>
            </a:pPr>
            <a:r>
              <a:rPr lang="zh-CN" sz="2000" u="none">
                <a:solidFill>
                  <a:srgbClr val="FF0000"/>
                </a:solidFill>
                <a:latin typeface="Arial" pitchFamily="34" charset="0"/>
              </a:rPr>
              <a:t>回归分析</a:t>
            </a:r>
            <a:r>
              <a:rPr lang="zh-CN" sz="2000" u="none">
                <a:solidFill>
                  <a:srgbClr val="FFFFFF"/>
                </a:solidFill>
                <a:latin typeface="Arial" pitchFamily="34" charset="0"/>
              </a:rPr>
              <a:t> </a:t>
            </a:r>
            <a:r>
              <a:rPr lang="zh-CN" altLang="zh-CN" sz="2000" u="none">
                <a:solidFill>
                  <a:srgbClr val="FFFFFF"/>
                </a:solidFill>
                <a:latin typeface="Arial" pitchFamily="34" charset="0"/>
              </a:rPr>
              <a:t>- </a:t>
            </a:r>
            <a:r>
              <a:rPr lang="zh-CN" sz="2000" u="none">
                <a:solidFill>
                  <a:srgbClr val="FFFFFF"/>
                </a:solidFill>
                <a:latin typeface="Arial" pitchFamily="34" charset="0"/>
              </a:rPr>
              <a:t>分析</a:t>
            </a:r>
            <a:r>
              <a:rPr lang="zh-CN" altLang="zh-CN" sz="2000" u="none">
                <a:solidFill>
                  <a:srgbClr val="FFFFFF"/>
                </a:solidFill>
                <a:latin typeface="Arial" pitchFamily="34" charset="0"/>
              </a:rPr>
              <a:t>(</a:t>
            </a:r>
            <a:r>
              <a:rPr lang="zh-CN" sz="2000" u="none">
                <a:solidFill>
                  <a:srgbClr val="FFFFFF"/>
                </a:solidFill>
                <a:latin typeface="Arial" pitchFamily="34" charset="0"/>
              </a:rPr>
              <a:t>定量</a:t>
            </a:r>
            <a:r>
              <a:rPr lang="zh-CN" altLang="zh-CN" sz="2000" u="none">
                <a:solidFill>
                  <a:srgbClr val="FFFFFF"/>
                </a:solidFill>
                <a:latin typeface="Arial" pitchFamily="34" charset="0"/>
              </a:rPr>
              <a:t>)</a:t>
            </a:r>
            <a:r>
              <a:rPr lang="zh-CN" sz="2000" u="none">
                <a:solidFill>
                  <a:srgbClr val="FFFFFF"/>
                </a:solidFill>
                <a:latin typeface="Arial" pitchFamily="34" charset="0"/>
              </a:rPr>
              <a:t>因变量与一个或多个自变量之间相关关系的有效	方法，可以用于：</a:t>
            </a:r>
            <a:endParaRPr lang="en-GB" sz="2000" u="none">
              <a:solidFill>
                <a:srgbClr val="FFFFFF"/>
              </a:solidFill>
              <a:latin typeface="Arial" pitchFamily="34" charset="0"/>
            </a:endParaRP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确定自变量与因变量之间是否存在相关关系；</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确定二者之间相关关系的强度，即自变量能够解释因变量变差的比例；</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建立表征自变量与因变量之间相关关系的回归方程；</a:t>
            </a: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预测因变量的值；</a:t>
            </a:r>
          </a:p>
        </p:txBody>
      </p:sp>
      <p:sp>
        <p:nvSpPr>
          <p:cNvPr id="101380" name="Rectangle 4"/>
          <p:cNvSpPr>
            <a:spLocks noChangeArrowheads="1"/>
          </p:cNvSpPr>
          <p:nvPr/>
        </p:nvSpPr>
        <p:spPr bwMode="auto">
          <a:xfrm>
            <a:off x="762000" y="3108325"/>
            <a:ext cx="8077200" cy="13525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衡量因变量与自变量之间联系的强度的指标</a:t>
            </a:r>
            <a:r>
              <a:rPr lang="zh-CN" altLang="zh-CN" sz="2000" u="none">
                <a:solidFill>
                  <a:srgbClr val="FF0000"/>
                </a:solidFill>
                <a:latin typeface="Arial" pitchFamily="34" charset="0"/>
              </a:rPr>
              <a:t>/</a:t>
            </a:r>
            <a:r>
              <a:rPr lang="zh-CN" sz="2000" u="none">
                <a:solidFill>
                  <a:srgbClr val="FF0000"/>
                </a:solidFill>
                <a:latin typeface="Arial" pitchFamily="34" charset="0"/>
              </a:rPr>
              <a:t>统计量：</a:t>
            </a:r>
            <a:endParaRPr lang="en-GB" sz="2000" u="none">
              <a:solidFill>
                <a:srgbClr val="FF0000"/>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决定系数 </a:t>
            </a:r>
            <a:r>
              <a:rPr lang="en-GB" sz="1800" u="none">
                <a:solidFill>
                  <a:srgbClr val="FFFFFF"/>
                </a:solidFill>
                <a:latin typeface="Arial" pitchFamily="34" charset="0"/>
              </a:rPr>
              <a:t>r</a:t>
            </a:r>
            <a:r>
              <a:rPr lang="en-GB" sz="1800" u="none" baseline="30000">
                <a:solidFill>
                  <a:srgbClr val="FFFFFF"/>
                </a:solidFill>
                <a:latin typeface="Arial" pitchFamily="34" charset="0"/>
              </a:rPr>
              <a:t>2</a:t>
            </a:r>
            <a:r>
              <a:rPr lang="en-GB" sz="1800" u="none">
                <a:solidFill>
                  <a:srgbClr val="FFFFFF"/>
                </a:solidFill>
                <a:latin typeface="Arial" pitchFamily="34" charset="0"/>
              </a:rPr>
              <a:t> ：</a:t>
            </a:r>
            <a:r>
              <a:rPr lang="zh-CN" sz="1800" u="none">
                <a:solidFill>
                  <a:srgbClr val="FFFFFF"/>
                </a:solidFill>
                <a:latin typeface="Arial" pitchFamily="34" charset="0"/>
              </a:rPr>
              <a:t>取值介于</a:t>
            </a:r>
            <a:r>
              <a:rPr lang="zh-CN" altLang="zh-CN" sz="1800" u="none">
                <a:solidFill>
                  <a:srgbClr val="FFFFFF"/>
                </a:solidFill>
                <a:latin typeface="Arial" pitchFamily="34" charset="0"/>
              </a:rPr>
              <a:t>0</a:t>
            </a:r>
            <a:r>
              <a:rPr lang="zh-CN" sz="1800" u="none">
                <a:solidFill>
                  <a:srgbClr val="FFFFFF"/>
                </a:solidFill>
                <a:latin typeface="Arial" pitchFamily="34" charset="0"/>
              </a:rPr>
              <a:t>和</a:t>
            </a:r>
            <a:r>
              <a:rPr lang="zh-CN" altLang="zh-CN" sz="1800" u="none">
                <a:solidFill>
                  <a:srgbClr val="FFFFFF"/>
                </a:solidFill>
                <a:latin typeface="Arial" pitchFamily="34" charset="0"/>
              </a:rPr>
              <a:t>1</a:t>
            </a:r>
            <a:r>
              <a:rPr lang="zh-CN" sz="1800" u="none">
                <a:solidFill>
                  <a:srgbClr val="FFFFFF"/>
                </a:solidFill>
                <a:latin typeface="Arial" pitchFamily="34" charset="0"/>
              </a:rPr>
              <a:t>之间，表示因变量的总变差中能被自变量变差解释的比例；</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二元回归中，</a:t>
            </a:r>
            <a:r>
              <a:rPr lang="en-GB" sz="1800" u="none">
                <a:solidFill>
                  <a:srgbClr val="FFFFFF"/>
                </a:solidFill>
                <a:latin typeface="Arial" pitchFamily="34" charset="0"/>
              </a:rPr>
              <a:t>r</a:t>
            </a:r>
            <a:r>
              <a:rPr lang="en-GB" sz="1800" u="none" baseline="30000">
                <a:solidFill>
                  <a:srgbClr val="FFFFFF"/>
                </a:solidFill>
                <a:latin typeface="Arial" pitchFamily="34" charset="0"/>
              </a:rPr>
              <a:t>2 </a:t>
            </a:r>
            <a:r>
              <a:rPr lang="zh-CN" sz="1800" u="none">
                <a:solidFill>
                  <a:srgbClr val="FFFFFF"/>
                </a:solidFill>
                <a:latin typeface="Arial" pitchFamily="34" charset="0"/>
              </a:rPr>
              <a:t>就是因变量与自变量之间简单相关系数的平方； </a:t>
            </a:r>
          </a:p>
        </p:txBody>
      </p:sp>
      <p:sp>
        <p:nvSpPr>
          <p:cNvPr id="101381" name="Rectangle 5"/>
          <p:cNvSpPr>
            <a:spLocks noChangeArrowheads="1"/>
          </p:cNvSpPr>
          <p:nvPr/>
        </p:nvSpPr>
        <p:spPr bwMode="auto">
          <a:xfrm>
            <a:off x="762000" y="4521200"/>
            <a:ext cx="8077200" cy="6604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tabLst>
                <a:tab pos="1293813" algn="l"/>
              </a:tabLst>
            </a:pPr>
            <a:r>
              <a:rPr lang="zh-CN" sz="1800" u="none">
                <a:solidFill>
                  <a:srgbClr val="FFFFFF"/>
                </a:solidFill>
                <a:latin typeface="Arial" pitchFamily="34" charset="0"/>
              </a:rPr>
              <a:t>事实上，除了建立回归方程之外，回归分析还有很多研究内容，如回归方程</a:t>
            </a:r>
            <a:r>
              <a:rPr lang="zh-CN" altLang="zh-CN" sz="1800" u="none">
                <a:solidFill>
                  <a:srgbClr val="FFFFFF"/>
                </a:solidFill>
                <a:latin typeface="Arial" pitchFamily="34" charset="0"/>
              </a:rPr>
              <a:t>/</a:t>
            </a:r>
            <a:r>
              <a:rPr lang="zh-CN" sz="1800" u="none">
                <a:solidFill>
                  <a:srgbClr val="FFFFFF"/>
                </a:solidFill>
                <a:latin typeface="Arial" pitchFamily="34" charset="0"/>
              </a:rPr>
              <a:t>系数的显著性检验、预测值准确度的估计等等。</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回归分析</a:t>
            </a:r>
            <a:r>
              <a:rPr lang="en-US" altLang="zh-CN"/>
              <a:t>(Regression Analysis)(2)</a:t>
            </a:r>
          </a:p>
        </p:txBody>
      </p:sp>
      <p:sp>
        <p:nvSpPr>
          <p:cNvPr id="102403" name="Rectangle 3"/>
          <p:cNvSpPr>
            <a:spLocks noChangeArrowheads="1"/>
          </p:cNvSpPr>
          <p:nvPr/>
        </p:nvSpPr>
        <p:spPr bwMode="auto">
          <a:xfrm>
            <a:off x="762000" y="990600"/>
            <a:ext cx="8077200" cy="10287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39838" algn="l"/>
              </a:tabLst>
            </a:pPr>
            <a:r>
              <a:rPr lang="zh-CN" sz="2000" u="none">
                <a:solidFill>
                  <a:srgbClr val="FF0000"/>
                </a:solidFill>
                <a:latin typeface="Arial" pitchFamily="34" charset="0"/>
              </a:rPr>
              <a:t>二元回归</a:t>
            </a:r>
            <a:r>
              <a:rPr lang="zh-CN" sz="2000" u="none">
                <a:solidFill>
                  <a:srgbClr val="FFFFFF"/>
                </a:solidFill>
                <a:latin typeface="Arial" pitchFamily="34" charset="0"/>
              </a:rPr>
              <a:t> </a:t>
            </a:r>
            <a:r>
              <a:rPr lang="zh-CN" altLang="zh-CN" sz="2000" u="none">
                <a:solidFill>
                  <a:srgbClr val="FFFFFF"/>
                </a:solidFill>
                <a:latin typeface="Arial" pitchFamily="34" charset="0"/>
              </a:rPr>
              <a:t>- </a:t>
            </a:r>
            <a:r>
              <a:rPr lang="zh-CN" sz="2000" u="none">
                <a:solidFill>
                  <a:srgbClr val="FFFFFF"/>
                </a:solidFill>
                <a:latin typeface="Arial" pitchFamily="34" charset="0"/>
              </a:rPr>
              <a:t>在一个因变量与一个自变量之间建立回归方程</a:t>
            </a:r>
            <a:endParaRPr lang="en-GB" sz="2000" u="none">
              <a:solidFill>
                <a:srgbClr val="FFFFFF"/>
              </a:solidFill>
              <a:latin typeface="Arial" pitchFamily="34" charset="0"/>
            </a:endParaRPr>
          </a:p>
          <a:p>
            <a:pPr marL="193675" indent="-193675" eaLnBrk="0" hangingPunct="0">
              <a:spcBef>
                <a:spcPct val="20000"/>
              </a:spcBef>
              <a:buFontTx/>
              <a:buChar char="-"/>
              <a:tabLst>
                <a:tab pos="1239838" algn="l"/>
              </a:tabLst>
            </a:pPr>
            <a:r>
              <a:rPr lang="zh-CN" sz="1800" u="none">
                <a:solidFill>
                  <a:srgbClr val="FFFFFF"/>
                </a:solidFill>
                <a:latin typeface="Arial" pitchFamily="34" charset="0"/>
              </a:rPr>
              <a:t>分析上与建立两个变量之间简单相关关系类似，只是二元回归要区分自变量和因变量，并建立二者之间的一个等式</a:t>
            </a:r>
            <a:r>
              <a:rPr lang="zh-CN" altLang="zh-CN" sz="1800" u="none">
                <a:solidFill>
                  <a:srgbClr val="FFFFFF"/>
                </a:solidFill>
                <a:latin typeface="Arial" pitchFamily="34" charset="0"/>
              </a:rPr>
              <a:t>;</a:t>
            </a:r>
          </a:p>
        </p:txBody>
      </p:sp>
      <p:sp>
        <p:nvSpPr>
          <p:cNvPr id="102404" name="Rectangle 4"/>
          <p:cNvSpPr>
            <a:spLocks noChangeArrowheads="1"/>
          </p:cNvSpPr>
          <p:nvPr/>
        </p:nvSpPr>
        <p:spPr bwMode="auto">
          <a:xfrm>
            <a:off x="762000" y="2054225"/>
            <a:ext cx="8077200" cy="282257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3675" indent="-193675" eaLnBrk="0" hangingPunct="0">
              <a:spcBef>
                <a:spcPct val="20000"/>
              </a:spcBef>
              <a:tabLst>
                <a:tab pos="1293813" algn="l"/>
              </a:tabLst>
            </a:pPr>
            <a:r>
              <a:rPr lang="zh-CN" sz="2000" u="none">
                <a:solidFill>
                  <a:srgbClr val="FF0000"/>
                </a:solidFill>
                <a:latin typeface="Arial" pitchFamily="34" charset="0"/>
              </a:rPr>
              <a:t>多元回归</a:t>
            </a:r>
            <a:r>
              <a:rPr lang="zh-CN" sz="2000" u="none">
                <a:solidFill>
                  <a:srgbClr val="FFFFFF"/>
                </a:solidFill>
                <a:latin typeface="Arial" pitchFamily="34" charset="0"/>
              </a:rPr>
              <a:t> </a:t>
            </a:r>
            <a:r>
              <a:rPr lang="zh-CN" altLang="zh-CN" sz="2000" u="none">
                <a:solidFill>
                  <a:srgbClr val="FFFFFF"/>
                </a:solidFill>
                <a:latin typeface="Arial" pitchFamily="34" charset="0"/>
              </a:rPr>
              <a:t>- </a:t>
            </a:r>
            <a:r>
              <a:rPr lang="zh-CN" sz="2000" u="none">
                <a:solidFill>
                  <a:srgbClr val="FFFFFF"/>
                </a:solidFill>
                <a:latin typeface="Arial" pitchFamily="34" charset="0"/>
              </a:rPr>
              <a:t>涉及一个因变量和两个或两个以上自变量</a:t>
            </a:r>
            <a:endParaRPr lang="en-GB" sz="2000" u="none">
              <a:solidFill>
                <a:srgbClr val="FFFFFF"/>
              </a:solidFill>
              <a:latin typeface="Arial" pitchFamily="34" charset="0"/>
            </a:endParaRP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分析步骤同二元回归相似，但回归方程的建立方法要复杂地多，难度也很大，尤其在市场营销领域，建立一个有效的回归模型难度极大；</a:t>
            </a:r>
          </a:p>
          <a:p>
            <a:pPr marL="193675" indent="-193675" eaLnBrk="0" hangingPunct="0">
              <a:spcBef>
                <a:spcPct val="20000"/>
              </a:spcBef>
              <a:buFontTx/>
              <a:buChar char="-"/>
              <a:tabLst>
                <a:tab pos="1293813" algn="l"/>
              </a:tabLst>
            </a:pPr>
            <a:r>
              <a:rPr lang="zh-CN" sz="1800" u="none">
                <a:solidFill>
                  <a:srgbClr val="FFFFFF"/>
                </a:solidFill>
                <a:latin typeface="Arial" pitchFamily="34" charset="0"/>
              </a:rPr>
              <a:t>在多元回归分析中，一个容易忽略的问题就是</a:t>
            </a:r>
            <a:r>
              <a:rPr lang="zh-CN" sz="1800" u="none">
                <a:solidFill>
                  <a:srgbClr val="FF0000"/>
                </a:solidFill>
                <a:latin typeface="Arial" pitchFamily="34" charset="0"/>
              </a:rPr>
              <a:t>“多重共线性”</a:t>
            </a:r>
            <a:r>
              <a:rPr lang="zh-CN" sz="1800" u="none">
                <a:solidFill>
                  <a:srgbClr val="FFFFFF"/>
                </a:solidFill>
                <a:latin typeface="Arial" pitchFamily="34" charset="0"/>
              </a:rPr>
              <a:t>：自变量之间存在较高的相关性；</a:t>
            </a:r>
          </a:p>
          <a:p>
            <a:pPr marL="660400" lvl="1" indent="-276225" eaLnBrk="0" hangingPunct="0">
              <a:spcBef>
                <a:spcPct val="20000"/>
              </a:spcBef>
              <a:buFontTx/>
              <a:buChar char="-"/>
              <a:tabLst>
                <a:tab pos="1293813" algn="l"/>
              </a:tabLst>
            </a:pPr>
            <a:r>
              <a:rPr lang="zh-CN" sz="1800" u="none">
                <a:solidFill>
                  <a:srgbClr val="FFFFFF"/>
                </a:solidFill>
                <a:latin typeface="Arial" pitchFamily="34" charset="0"/>
              </a:rPr>
              <a:t>变量之间的多重共线性会严重影响回归系数估计的准确性，产生较大的标准误，降低回归方程的有效性；</a:t>
            </a:r>
          </a:p>
          <a:p>
            <a:pPr marL="660400" lvl="1" indent="-276225" eaLnBrk="0" hangingPunct="0">
              <a:spcBef>
                <a:spcPct val="20000"/>
              </a:spcBef>
              <a:buFontTx/>
              <a:buChar char="-"/>
              <a:tabLst>
                <a:tab pos="1293813" algn="l"/>
              </a:tabLst>
            </a:pPr>
            <a:r>
              <a:rPr lang="zh-CN" sz="1800" u="none">
                <a:solidFill>
                  <a:srgbClr val="FFFFFF"/>
                </a:solidFill>
                <a:latin typeface="Arial" pitchFamily="34" charset="0"/>
              </a:rPr>
              <a:t>多重共线性的处理方法很多，最简单的就是从高度相关的变量中只选取一个进入回归方程，或者通过主成分分析等技术对自变量进行转化；</a:t>
            </a:r>
          </a:p>
          <a:p>
            <a:pPr marL="193675" indent="-193675" eaLnBrk="0" hangingPunct="0">
              <a:spcBef>
                <a:spcPct val="20000"/>
              </a:spcBef>
              <a:buFontTx/>
              <a:buChar char="-"/>
              <a:tabLst>
                <a:tab pos="1293813" algn="l"/>
              </a:tabLst>
            </a:pPr>
            <a:endParaRPr lang="zh-CN" altLang="zh-CN" sz="1800" u="none">
              <a:solidFill>
                <a:srgbClr val="FFFFFF"/>
              </a:solidFill>
              <a:latin typeface="Arial"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a:t>因子分析</a:t>
            </a:r>
            <a:r>
              <a:rPr lang="en-US" altLang="zh-CN"/>
              <a:t>(Factor Analysis)</a:t>
            </a:r>
          </a:p>
        </p:txBody>
      </p:sp>
      <p:sp>
        <p:nvSpPr>
          <p:cNvPr id="103427" name="Rectangle 3"/>
          <p:cNvSpPr>
            <a:spLocks noGrp="1" noChangeArrowheads="1"/>
          </p:cNvSpPr>
          <p:nvPr>
            <p:ph type="body" idx="1"/>
          </p:nvPr>
        </p:nvSpPr>
        <p:spPr bwMode="auto">
          <a:xfrm>
            <a:off x="685800" y="990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因子分析：</a:t>
            </a:r>
            <a:r>
              <a:rPr lang="zh-CN" altLang="en-US" b="0"/>
              <a:t>是一种用于数据提炼与概括的分析方法，考察一组变量之间的相互依赖关系。</a:t>
            </a:r>
          </a:p>
          <a:p>
            <a:pPr>
              <a:buFont typeface="Wingdings" pitchFamily="2" charset="2"/>
              <a:buChar char="§"/>
            </a:pPr>
            <a:r>
              <a:rPr lang="en-US" altLang="zh-CN"/>
              <a:t>FA</a:t>
            </a:r>
            <a:r>
              <a:rPr lang="zh-CN" altLang="en-US"/>
              <a:t>的基本步骤：</a:t>
            </a:r>
          </a:p>
        </p:txBody>
      </p:sp>
      <p:grpSp>
        <p:nvGrpSpPr>
          <p:cNvPr id="103428" name="Group 4"/>
          <p:cNvGrpSpPr>
            <a:grpSpLocks/>
          </p:cNvGrpSpPr>
          <p:nvPr/>
        </p:nvGrpSpPr>
        <p:grpSpPr bwMode="auto">
          <a:xfrm>
            <a:off x="2133600" y="1860550"/>
            <a:ext cx="4648200" cy="4311650"/>
            <a:chOff x="0" y="0"/>
            <a:chExt cx="2928" cy="2716"/>
          </a:xfrm>
        </p:grpSpPr>
        <p:sp>
          <p:nvSpPr>
            <p:cNvPr id="103429" name="Text Box 5"/>
            <p:cNvSpPr txBox="1">
              <a:spLocks noChangeArrowheads="1"/>
            </p:cNvSpPr>
            <p:nvPr/>
          </p:nvSpPr>
          <p:spPr bwMode="auto">
            <a:xfrm>
              <a:off x="672" y="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明确</a:t>
              </a:r>
              <a:r>
                <a:rPr lang="en-US" altLang="zh-CN" b="0" u="none">
                  <a:solidFill>
                    <a:schemeClr val="tx1"/>
                  </a:solidFill>
                  <a:latin typeface="Arial" pitchFamily="34" charset="0"/>
                </a:rPr>
                <a:t>FA</a:t>
              </a:r>
              <a:r>
                <a:rPr lang="zh-CN" altLang="en-US" b="0" u="none">
                  <a:solidFill>
                    <a:schemeClr val="tx1"/>
                  </a:solidFill>
                  <a:latin typeface="Arial" pitchFamily="34" charset="0"/>
                </a:rPr>
                <a:t>的目的</a:t>
              </a:r>
            </a:p>
          </p:txBody>
        </p:sp>
        <p:sp>
          <p:nvSpPr>
            <p:cNvPr id="103430" name="Text Box 6"/>
            <p:cNvSpPr txBox="1">
              <a:spLocks noChangeArrowheads="1"/>
            </p:cNvSpPr>
            <p:nvPr/>
          </p:nvSpPr>
          <p:spPr bwMode="auto">
            <a:xfrm>
              <a:off x="672" y="109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确定因子数</a:t>
              </a:r>
            </a:p>
          </p:txBody>
        </p:sp>
        <p:sp>
          <p:nvSpPr>
            <p:cNvPr id="103431" name="Text Box 7"/>
            <p:cNvSpPr txBox="1">
              <a:spLocks noChangeArrowheads="1"/>
            </p:cNvSpPr>
            <p:nvPr/>
          </p:nvSpPr>
          <p:spPr bwMode="auto">
            <a:xfrm>
              <a:off x="672" y="36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构造相关矩阵</a:t>
              </a:r>
            </a:p>
          </p:txBody>
        </p:sp>
        <p:sp>
          <p:nvSpPr>
            <p:cNvPr id="103432" name="Text Box 8"/>
            <p:cNvSpPr txBox="1">
              <a:spLocks noChangeArrowheads="1"/>
            </p:cNvSpPr>
            <p:nvPr/>
          </p:nvSpPr>
          <p:spPr bwMode="auto">
            <a:xfrm>
              <a:off x="672" y="720"/>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Arial" pitchFamily="34" charset="0"/>
                </a:rPr>
                <a:t>确定</a:t>
              </a:r>
              <a:r>
                <a:rPr lang="en-US" altLang="zh-CN" b="0" u="none">
                  <a:solidFill>
                    <a:schemeClr val="tx1"/>
                  </a:solidFill>
                  <a:latin typeface="Arial" pitchFamily="34" charset="0"/>
                </a:rPr>
                <a:t>FA</a:t>
              </a:r>
              <a:r>
                <a:rPr lang="zh-CN" altLang="en-US" b="0" u="none">
                  <a:solidFill>
                    <a:schemeClr val="tx1"/>
                  </a:solidFill>
                  <a:latin typeface="Arial" pitchFamily="34" charset="0"/>
                </a:rPr>
                <a:t>方法并运行</a:t>
              </a:r>
            </a:p>
          </p:txBody>
        </p:sp>
        <p:sp>
          <p:nvSpPr>
            <p:cNvPr id="103433" name="Text Box 9"/>
            <p:cNvSpPr txBox="1">
              <a:spLocks noChangeArrowheads="1"/>
            </p:cNvSpPr>
            <p:nvPr/>
          </p:nvSpPr>
          <p:spPr bwMode="auto">
            <a:xfrm>
              <a:off x="0" y="1982"/>
              <a:ext cx="1200"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计算因子得分</a:t>
              </a:r>
            </a:p>
          </p:txBody>
        </p:sp>
        <p:sp>
          <p:nvSpPr>
            <p:cNvPr id="103434" name="Text Box 10"/>
            <p:cNvSpPr txBox="1">
              <a:spLocks noChangeArrowheads="1"/>
            </p:cNvSpPr>
            <p:nvPr/>
          </p:nvSpPr>
          <p:spPr bwMode="auto">
            <a:xfrm>
              <a:off x="1728" y="1982"/>
              <a:ext cx="1200"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解释因子</a:t>
              </a:r>
            </a:p>
          </p:txBody>
        </p:sp>
        <p:sp>
          <p:nvSpPr>
            <p:cNvPr id="103435" name="Text Box 11"/>
            <p:cNvSpPr txBox="1">
              <a:spLocks noChangeArrowheads="1"/>
            </p:cNvSpPr>
            <p:nvPr/>
          </p:nvSpPr>
          <p:spPr bwMode="auto">
            <a:xfrm>
              <a:off x="672" y="2498"/>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选择替代变量进一步分析</a:t>
              </a:r>
            </a:p>
          </p:txBody>
        </p:sp>
        <p:sp>
          <p:nvSpPr>
            <p:cNvPr id="103436" name="Line 12"/>
            <p:cNvSpPr>
              <a:spLocks noChangeShapeType="1"/>
            </p:cNvSpPr>
            <p:nvPr/>
          </p:nvSpPr>
          <p:spPr bwMode="auto">
            <a:xfrm>
              <a:off x="1488" y="2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37" name="Line 13"/>
            <p:cNvSpPr>
              <a:spLocks noChangeShapeType="1"/>
            </p:cNvSpPr>
            <p:nvPr/>
          </p:nvSpPr>
          <p:spPr bwMode="auto">
            <a:xfrm>
              <a:off x="1488" y="5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38" name="Line 14"/>
            <p:cNvSpPr>
              <a:spLocks noChangeShapeType="1"/>
            </p:cNvSpPr>
            <p:nvPr/>
          </p:nvSpPr>
          <p:spPr bwMode="auto">
            <a:xfrm>
              <a:off x="1488" y="94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39" name="Line 15"/>
            <p:cNvSpPr>
              <a:spLocks noChangeShapeType="1"/>
            </p:cNvSpPr>
            <p:nvPr/>
          </p:nvSpPr>
          <p:spPr bwMode="auto">
            <a:xfrm>
              <a:off x="864" y="183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40" name="Line 16"/>
            <p:cNvSpPr>
              <a:spLocks noChangeShapeType="1"/>
            </p:cNvSpPr>
            <p:nvPr/>
          </p:nvSpPr>
          <p:spPr bwMode="auto">
            <a:xfrm>
              <a:off x="2064" y="183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41" name="Line 17"/>
            <p:cNvSpPr>
              <a:spLocks noChangeShapeType="1"/>
            </p:cNvSpPr>
            <p:nvPr/>
          </p:nvSpPr>
          <p:spPr bwMode="auto">
            <a:xfrm>
              <a:off x="1488" y="13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42" name="Text Box 18"/>
            <p:cNvSpPr txBox="1">
              <a:spLocks noChangeArrowheads="1"/>
            </p:cNvSpPr>
            <p:nvPr/>
          </p:nvSpPr>
          <p:spPr bwMode="auto">
            <a:xfrm>
              <a:off x="672" y="1464"/>
              <a:ext cx="1584" cy="2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u="none">
                  <a:solidFill>
                    <a:schemeClr val="tx1"/>
                  </a:solidFill>
                  <a:latin typeface="Times New Roman" pitchFamily="18" charset="0"/>
                </a:rPr>
                <a:t>因子旋转</a:t>
              </a:r>
            </a:p>
          </p:txBody>
        </p:sp>
        <p:sp>
          <p:nvSpPr>
            <p:cNvPr id="103443" name="Line 19"/>
            <p:cNvSpPr>
              <a:spLocks noChangeShapeType="1"/>
            </p:cNvSpPr>
            <p:nvPr/>
          </p:nvSpPr>
          <p:spPr bwMode="auto">
            <a:xfrm>
              <a:off x="1488" y="169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44" name="Line 20"/>
            <p:cNvSpPr>
              <a:spLocks noChangeShapeType="1"/>
            </p:cNvSpPr>
            <p:nvPr/>
          </p:nvSpPr>
          <p:spPr bwMode="auto">
            <a:xfrm>
              <a:off x="864" y="183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445" name="Line 21"/>
            <p:cNvSpPr>
              <a:spLocks noChangeShapeType="1"/>
            </p:cNvSpPr>
            <p:nvPr/>
          </p:nvSpPr>
          <p:spPr bwMode="auto">
            <a:xfrm>
              <a:off x="864" y="235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446" name="Line 22"/>
            <p:cNvSpPr>
              <a:spLocks noChangeShapeType="1"/>
            </p:cNvSpPr>
            <p:nvPr/>
          </p:nvSpPr>
          <p:spPr bwMode="auto">
            <a:xfrm>
              <a:off x="1488" y="235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447" name="Line 23"/>
            <p:cNvSpPr>
              <a:spLocks noChangeShapeType="1"/>
            </p:cNvSpPr>
            <p:nvPr/>
          </p:nvSpPr>
          <p:spPr bwMode="auto">
            <a:xfrm flipV="1">
              <a:off x="864" y="221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448" name="Line 24"/>
            <p:cNvSpPr>
              <a:spLocks noChangeShapeType="1"/>
            </p:cNvSpPr>
            <p:nvPr/>
          </p:nvSpPr>
          <p:spPr bwMode="auto">
            <a:xfrm flipV="1">
              <a:off x="2064" y="221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因子分析在营销研究中的应用</a:t>
            </a:r>
          </a:p>
        </p:txBody>
      </p:sp>
      <p:sp>
        <p:nvSpPr>
          <p:cNvPr id="104451"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US" altLang="zh-CN"/>
              <a:t>FA</a:t>
            </a:r>
            <a:r>
              <a:rPr lang="zh-CN" altLang="en-US"/>
              <a:t>目的</a:t>
            </a:r>
          </a:p>
          <a:p>
            <a:pPr lvl="1">
              <a:buFont typeface="Wingdings" pitchFamily="2" charset="2"/>
              <a:buChar char="§"/>
            </a:pPr>
            <a:r>
              <a:rPr lang="zh-CN" altLang="en-US" b="0"/>
              <a:t>识别解释一组变量之间相互关系的潜在维度</a:t>
            </a:r>
            <a:r>
              <a:rPr lang="en-US" altLang="zh-CN" b="0"/>
              <a:t>(</a:t>
            </a:r>
            <a:r>
              <a:rPr lang="zh-CN" altLang="en-US" b="0"/>
              <a:t>即因子，</a:t>
            </a:r>
            <a:r>
              <a:rPr lang="en-US" altLang="zh-CN" b="0"/>
              <a:t>factor)</a:t>
            </a:r>
            <a:r>
              <a:rPr lang="zh-CN" altLang="en-US" b="0"/>
              <a:t>，从而揭示事物的主要属性；</a:t>
            </a:r>
          </a:p>
          <a:p>
            <a:pPr lvl="1">
              <a:buFont typeface="Wingdings" pitchFamily="2" charset="2"/>
              <a:buChar char="§"/>
            </a:pPr>
            <a:r>
              <a:rPr lang="zh-CN" altLang="en-US" b="0"/>
              <a:t>用数目较少、相互独立的因子替代原始变量，用于进一步统计分析；</a:t>
            </a:r>
          </a:p>
          <a:p>
            <a:pPr>
              <a:buFont typeface="Wingdings" pitchFamily="2" charset="2"/>
              <a:buChar char="§"/>
            </a:pPr>
            <a:endParaRPr lang="zh-CN" altLang="en-US"/>
          </a:p>
          <a:p>
            <a:pPr>
              <a:buFont typeface="Wingdings" pitchFamily="2" charset="2"/>
              <a:buChar char="§"/>
            </a:pPr>
            <a:r>
              <a:rPr lang="en-US" altLang="zh-CN"/>
              <a:t>FA</a:t>
            </a:r>
            <a:r>
              <a:rPr lang="zh-CN" altLang="en-US"/>
              <a:t>在营销研究中主要用于以下领域：</a:t>
            </a:r>
          </a:p>
          <a:p>
            <a:pPr lvl="1">
              <a:buFont typeface="Wingdings" pitchFamily="2" charset="2"/>
              <a:buChar char="§"/>
            </a:pPr>
            <a:r>
              <a:rPr lang="zh-CN" altLang="en-US" b="0"/>
              <a:t>市场细分：辨别不同群体的消费者所具有的特殊品质或潜在的消费需求；</a:t>
            </a:r>
          </a:p>
          <a:p>
            <a:pPr lvl="1">
              <a:buFont typeface="Wingdings" pitchFamily="2" charset="2"/>
              <a:buChar char="§"/>
            </a:pPr>
            <a:r>
              <a:rPr lang="zh-CN" altLang="en-US" b="0"/>
              <a:t>产品研究：确定影响消费者选择的品牌属性及重要性程度；</a:t>
            </a:r>
          </a:p>
          <a:p>
            <a:pPr lvl="1">
              <a:buFont typeface="Wingdings" pitchFamily="2" charset="2"/>
              <a:buChar char="§"/>
            </a:pPr>
            <a:r>
              <a:rPr lang="zh-CN" altLang="en-US" b="0"/>
              <a:t>广告研究：了解目标市场的媒体消费习惯或日常生活规律；</a:t>
            </a:r>
          </a:p>
          <a:p>
            <a:pPr lvl="1">
              <a:buFont typeface="Wingdings" pitchFamily="2" charset="2"/>
              <a:buChar char="§"/>
            </a:pPr>
            <a:r>
              <a:rPr lang="zh-CN" altLang="en-US" b="0"/>
              <a:t>价格研究：发现价格敏感</a:t>
            </a:r>
            <a:r>
              <a:rPr lang="en-US" altLang="zh-CN" b="0"/>
              <a:t>/</a:t>
            </a:r>
            <a:r>
              <a:rPr lang="zh-CN" altLang="en-US" b="0"/>
              <a:t>不敏感消费群的主要特征；</a:t>
            </a:r>
          </a:p>
          <a:p>
            <a:pPr>
              <a:buFont typeface="Wingdings" pitchFamily="2" charset="2"/>
              <a:buChar char="§"/>
            </a:pPr>
            <a:endParaRPr lang="zh-CN" altLang="en-US" b="0"/>
          </a:p>
          <a:p>
            <a:pPr>
              <a:buFont typeface="Wingdings" pitchFamily="2" charset="2"/>
              <a:buChar char="§"/>
            </a:pPr>
            <a:r>
              <a:rPr lang="zh-CN" altLang="en-US" b="0"/>
              <a:t>具体地，适用于</a:t>
            </a:r>
            <a:r>
              <a:rPr lang="en-US" altLang="zh-CN" b="0"/>
              <a:t>FA</a:t>
            </a:r>
            <a:r>
              <a:rPr lang="zh-CN" altLang="en-US" b="0"/>
              <a:t>的</a:t>
            </a:r>
            <a:r>
              <a:rPr lang="zh-CN" altLang="en-US"/>
              <a:t>调研量表的典型形式</a:t>
            </a:r>
            <a:r>
              <a:rPr lang="zh-CN" altLang="en-US" b="0"/>
              <a:t>是：对于刻画消费者品质、产品功效、品牌形象的若干特征，尽可能细分为单一性的属性</a:t>
            </a:r>
            <a:r>
              <a:rPr lang="en-US" altLang="zh-CN" b="0"/>
              <a:t>(attribute)</a:t>
            </a:r>
            <a:r>
              <a:rPr lang="zh-CN" altLang="en-US" b="0"/>
              <a:t>描述，设置基于定距尺度的评价体系，请被访者对自身、产品、品牌给出观点。</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因子分析的适用性和分析方法</a:t>
            </a:r>
          </a:p>
        </p:txBody>
      </p:sp>
      <p:sp>
        <p:nvSpPr>
          <p:cNvPr id="105475"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US" altLang="zh-CN"/>
              <a:t>FA</a:t>
            </a:r>
            <a:r>
              <a:rPr lang="zh-CN" altLang="en-US"/>
              <a:t>适用性：</a:t>
            </a:r>
          </a:p>
          <a:p>
            <a:pPr lvl="1">
              <a:buFont typeface="Wingdings" pitchFamily="2" charset="2"/>
              <a:buChar char="§"/>
            </a:pPr>
            <a:r>
              <a:rPr lang="zh-CN" altLang="en-US" b="0"/>
              <a:t>只有当变量之间相关时，才适合进行因子分析，因此，相关矩阵是</a:t>
            </a:r>
            <a:r>
              <a:rPr lang="en-US" altLang="zh-CN" b="0"/>
              <a:t>FA</a:t>
            </a:r>
            <a:r>
              <a:rPr lang="zh-CN" altLang="en-US" b="0"/>
              <a:t>的基础；</a:t>
            </a:r>
          </a:p>
          <a:p>
            <a:pPr lvl="1">
              <a:buFont typeface="Wingdings" pitchFamily="2" charset="2"/>
              <a:buChar char="§"/>
            </a:pPr>
            <a:r>
              <a:rPr lang="zh-CN" altLang="en-US" b="0"/>
              <a:t>实际应用中，使用</a:t>
            </a:r>
            <a:r>
              <a:rPr lang="en-US" altLang="zh-CN" b="0"/>
              <a:t>Bartlett</a:t>
            </a:r>
            <a:r>
              <a:rPr lang="zh-CN" altLang="en-US" b="0"/>
              <a:t>球体检验</a:t>
            </a:r>
            <a:r>
              <a:rPr lang="en-US" altLang="zh-CN" b="0"/>
              <a:t>(</a:t>
            </a:r>
            <a:r>
              <a:rPr lang="zh-CN" altLang="en-US" b="0"/>
              <a:t>零假设：变量之间彼此独立；被拒绝即可</a:t>
            </a:r>
            <a:r>
              <a:rPr lang="en-US" altLang="zh-CN" b="0"/>
              <a:t>)</a:t>
            </a:r>
            <a:r>
              <a:rPr lang="zh-CN" altLang="en-US" b="0"/>
              <a:t>或</a:t>
            </a:r>
            <a:r>
              <a:rPr lang="en-US" altLang="zh-CN" b="0"/>
              <a:t>KMO</a:t>
            </a:r>
            <a:r>
              <a:rPr lang="zh-CN" altLang="en-US" b="0"/>
              <a:t>统计量</a:t>
            </a:r>
            <a:r>
              <a:rPr lang="en-US" altLang="zh-CN" b="0"/>
              <a:t>(</a:t>
            </a:r>
            <a:r>
              <a:rPr lang="zh-CN" altLang="en-US" b="0"/>
              <a:t>通常，</a:t>
            </a:r>
            <a:r>
              <a:rPr lang="en-US" altLang="zh-CN" b="0"/>
              <a:t>0.5~1.0</a:t>
            </a:r>
            <a:r>
              <a:rPr lang="zh-CN" altLang="en-US" b="0"/>
              <a:t>表示合适，小于</a:t>
            </a:r>
            <a:r>
              <a:rPr lang="en-US" altLang="zh-CN" b="0"/>
              <a:t>0.5</a:t>
            </a:r>
            <a:r>
              <a:rPr lang="zh-CN" altLang="en-US" b="0"/>
              <a:t>不合适</a:t>
            </a:r>
            <a:r>
              <a:rPr lang="en-US" altLang="zh-CN" b="0"/>
              <a:t>)</a:t>
            </a:r>
            <a:r>
              <a:rPr lang="zh-CN" altLang="en-US" b="0"/>
              <a:t>考察</a:t>
            </a:r>
            <a:r>
              <a:rPr lang="en-US" altLang="zh-CN" b="0"/>
              <a:t>FA</a:t>
            </a:r>
            <a:r>
              <a:rPr lang="zh-CN" altLang="en-US" b="0"/>
              <a:t>的适用性；</a:t>
            </a:r>
          </a:p>
          <a:p>
            <a:pPr>
              <a:buFont typeface="Wingdings" pitchFamily="2" charset="2"/>
              <a:buChar char="§"/>
            </a:pPr>
            <a:endParaRPr lang="zh-CN" altLang="en-US"/>
          </a:p>
          <a:p>
            <a:pPr>
              <a:buFont typeface="Wingdings" pitchFamily="2" charset="2"/>
              <a:buChar char="§"/>
            </a:pPr>
            <a:r>
              <a:rPr lang="en-US" altLang="zh-CN"/>
              <a:t>FA</a:t>
            </a:r>
            <a:r>
              <a:rPr lang="zh-CN" altLang="en-US"/>
              <a:t>的分析方法</a:t>
            </a:r>
          </a:p>
          <a:p>
            <a:pPr lvl="1">
              <a:buFont typeface="Wingdings" pitchFamily="2" charset="2"/>
              <a:buChar char="§"/>
            </a:pPr>
            <a:r>
              <a:rPr lang="zh-CN" altLang="en-US"/>
              <a:t>常用方法是主成分分析</a:t>
            </a:r>
            <a:r>
              <a:rPr lang="en-US" altLang="zh-CN"/>
              <a:t>(Principal Component Analysis)</a:t>
            </a:r>
            <a:r>
              <a:rPr lang="zh-CN" altLang="en-US" b="0"/>
              <a:t>：考虑全部方差，主要目的是使用最少的变量解释尽可能多的原始信息。</a:t>
            </a:r>
          </a:p>
          <a:p>
            <a:pPr lvl="1">
              <a:buFont typeface="Wingdings" pitchFamily="2" charset="2"/>
              <a:buChar char="§"/>
            </a:pPr>
            <a:r>
              <a:rPr lang="zh-CN" altLang="en-US" b="0"/>
              <a:t>其它的</a:t>
            </a:r>
            <a:r>
              <a:rPr lang="en-US" altLang="zh-CN" b="0"/>
              <a:t>FA</a:t>
            </a:r>
            <a:r>
              <a:rPr lang="zh-CN" altLang="en-US" b="0"/>
              <a:t>方法还有很多</a:t>
            </a:r>
            <a:r>
              <a:rPr lang="en-US" altLang="zh-CN" b="0"/>
              <a:t>(</a:t>
            </a:r>
            <a:r>
              <a:rPr lang="zh-CN" altLang="en-US" b="0"/>
              <a:t>如公因子分析、极大似然法等</a:t>
            </a:r>
            <a:r>
              <a:rPr lang="en-US" altLang="zh-CN" b="0"/>
              <a:t>)</a:t>
            </a:r>
            <a:r>
              <a:rPr lang="zh-CN" altLang="en-US" b="0"/>
              <a:t>，但涉及较多专业知识，故营销研究中不被推荐。</a:t>
            </a:r>
          </a:p>
          <a:p>
            <a:pPr>
              <a:buFont typeface="Wingdings" pitchFamily="2" charset="2"/>
              <a:buChar char="§"/>
            </a:pPr>
            <a:endParaRPr lang="zh-CN" altLang="en-US" b="0"/>
          </a:p>
          <a:p>
            <a:pPr>
              <a:buFont typeface="Wingdings" pitchFamily="2" charset="2"/>
              <a:buChar char="§"/>
            </a:pPr>
            <a:r>
              <a:rPr lang="zh-CN" altLang="en-US"/>
              <a:t>备注：</a:t>
            </a:r>
            <a:r>
              <a:rPr lang="zh-CN" altLang="en-US" b="0"/>
              <a:t>本文档所言</a:t>
            </a:r>
            <a:r>
              <a:rPr lang="en-US" altLang="zh-CN" b="0"/>
              <a:t>FA</a:t>
            </a:r>
            <a:r>
              <a:rPr lang="zh-CN" altLang="en-US" b="0"/>
              <a:t>严格地应该称为</a:t>
            </a:r>
            <a:r>
              <a:rPr lang="en-US" altLang="zh-CN" b="0"/>
              <a:t>EFA(</a:t>
            </a:r>
            <a:r>
              <a:rPr lang="zh-CN" altLang="en-US" b="0"/>
              <a:t>探索性因子分析</a:t>
            </a:r>
            <a:r>
              <a:rPr lang="en-US" altLang="zh-CN" b="0"/>
              <a:t>)</a:t>
            </a:r>
            <a:r>
              <a:rPr lang="zh-CN" altLang="en-US" b="0"/>
              <a:t>；另有</a:t>
            </a:r>
            <a:r>
              <a:rPr lang="en-US" altLang="zh-CN" b="0"/>
              <a:t>CFA (</a:t>
            </a:r>
            <a:r>
              <a:rPr lang="zh-CN" altLang="en-US" b="0"/>
              <a:t>确证性因子分析</a:t>
            </a:r>
            <a:r>
              <a:rPr lang="en-US" altLang="zh-CN" b="0"/>
              <a:t>)</a:t>
            </a:r>
            <a:r>
              <a:rPr lang="zh-CN" altLang="en-US" b="0"/>
              <a:t>，与结构方程模式</a:t>
            </a:r>
            <a:r>
              <a:rPr lang="en-US" altLang="zh-CN" b="0"/>
              <a:t>(SEM)</a:t>
            </a:r>
            <a:r>
              <a:rPr lang="zh-CN" altLang="en-US" b="0"/>
              <a:t>的应用有紧密联系，比较复杂。</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因子分析中因子数的确定</a:t>
            </a:r>
          </a:p>
        </p:txBody>
      </p:sp>
      <p:sp>
        <p:nvSpPr>
          <p:cNvPr id="106499"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确定因子数：</a:t>
            </a:r>
          </a:p>
          <a:p>
            <a:pPr lvl="1">
              <a:buFont typeface="Wingdings" pitchFamily="2" charset="2"/>
              <a:buChar char="§"/>
            </a:pPr>
            <a:r>
              <a:rPr lang="zh-CN" altLang="en-US" b="0"/>
              <a:t>为达到简化数据结构的目的，应提取尽量少的因子；</a:t>
            </a:r>
          </a:p>
          <a:p>
            <a:pPr lvl="1">
              <a:buFont typeface="Wingdings" pitchFamily="2" charset="2"/>
              <a:buChar char="§"/>
            </a:pPr>
            <a:r>
              <a:rPr lang="zh-CN" altLang="en-US" b="0"/>
              <a:t>确定因子数的方法较多，但要兼顾营销研究的风险承担</a:t>
            </a:r>
            <a:r>
              <a:rPr lang="en-US" altLang="zh-CN" b="0"/>
              <a:t>(</a:t>
            </a:r>
            <a:r>
              <a:rPr lang="zh-CN" altLang="en-US" b="0"/>
              <a:t>激进</a:t>
            </a:r>
            <a:r>
              <a:rPr lang="en-US" altLang="zh-CN" b="0"/>
              <a:t>/</a:t>
            </a:r>
            <a:r>
              <a:rPr lang="zh-CN" altLang="en-US" b="0"/>
              <a:t>保守</a:t>
            </a:r>
            <a:r>
              <a:rPr lang="en-US" altLang="zh-CN" b="0"/>
              <a:t>)</a:t>
            </a:r>
            <a:r>
              <a:rPr lang="zh-CN" altLang="en-US" b="0"/>
              <a:t>和后续研究的易操作性；</a:t>
            </a:r>
          </a:p>
          <a:p>
            <a:pPr lvl="2">
              <a:buFont typeface="Wingdings" pitchFamily="2" charset="2"/>
              <a:buChar char="§"/>
            </a:pPr>
            <a:r>
              <a:rPr lang="zh-CN" altLang="en-US" b="0"/>
              <a:t>事前确定：根据以往经验预先设定因子数，达到即终止；</a:t>
            </a:r>
          </a:p>
          <a:p>
            <a:pPr lvl="2">
              <a:buFont typeface="Wingdings" pitchFamily="2" charset="2"/>
              <a:buChar char="§"/>
            </a:pPr>
            <a:r>
              <a:rPr lang="zh-CN" altLang="en-US" b="0"/>
              <a:t>保留特征值大于</a:t>
            </a:r>
            <a:r>
              <a:rPr lang="en-US" altLang="zh-CN" b="0"/>
              <a:t>1</a:t>
            </a:r>
            <a:r>
              <a:rPr lang="zh-CN" altLang="en-US" b="0"/>
              <a:t>的因子：因为特征值小于</a:t>
            </a:r>
            <a:r>
              <a:rPr lang="en-US" altLang="zh-CN" b="0"/>
              <a:t>1</a:t>
            </a:r>
            <a:r>
              <a:rPr lang="zh-CN" altLang="en-US" b="0"/>
              <a:t>的因子并不优于原始变量，略保守；</a:t>
            </a:r>
          </a:p>
          <a:p>
            <a:pPr lvl="2">
              <a:buFont typeface="Wingdings" pitchFamily="2" charset="2"/>
              <a:buChar char="§"/>
            </a:pPr>
            <a:r>
              <a:rPr lang="zh-CN" altLang="en-US" b="0"/>
              <a:t>根据解释总方差的比率：通常建议至少</a:t>
            </a:r>
            <a:r>
              <a:rPr lang="en-US" altLang="zh-CN" b="0"/>
              <a:t>60%</a:t>
            </a:r>
            <a:r>
              <a:rPr lang="zh-CN" altLang="en-US" b="0"/>
              <a:t>；</a:t>
            </a:r>
          </a:p>
          <a:p>
            <a:pPr lvl="2">
              <a:buFont typeface="Wingdings" pitchFamily="2" charset="2"/>
              <a:buChar char="§"/>
            </a:pPr>
            <a:r>
              <a:rPr lang="zh-CN" altLang="en-US" b="0"/>
              <a:t>碎石图：由陡坡向平缓的尾部明显转折之前的因子；</a:t>
            </a:r>
          </a:p>
          <a:p>
            <a:pPr lvl="1">
              <a:buFont typeface="Wingdings" pitchFamily="2" charset="2"/>
              <a:buChar char="§"/>
            </a:pPr>
            <a:r>
              <a:rPr lang="zh-CN" altLang="en-US" b="0"/>
              <a:t>但是，除非保留所有的因子</a:t>
            </a:r>
            <a:r>
              <a:rPr lang="en-US" altLang="zh-CN" b="0"/>
              <a:t>(</a:t>
            </a:r>
            <a:r>
              <a:rPr lang="zh-CN" altLang="en-US" b="0"/>
              <a:t>变量数目</a:t>
            </a:r>
            <a:r>
              <a:rPr lang="en-US" altLang="zh-CN" b="0"/>
              <a:t>)</a:t>
            </a:r>
            <a:r>
              <a:rPr lang="zh-CN" altLang="en-US" b="0"/>
              <a:t>，否则，总不能解释到原有变量的所有方差；</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通过旋转解释因子</a:t>
            </a:r>
          </a:p>
        </p:txBody>
      </p:sp>
      <p:sp>
        <p:nvSpPr>
          <p:cNvPr id="107523" name="Rectangle 3"/>
          <p:cNvSpPr>
            <a:spLocks noGrp="1" noChangeArrowheads="1"/>
          </p:cNvSpPr>
          <p:nvPr>
            <p:ph type="body" idx="1"/>
          </p:nvPr>
        </p:nvSpPr>
        <p:spPr bwMode="auto">
          <a:xfrm>
            <a:off x="685800" y="9906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 typeface="Wingdings" pitchFamily="2" charset="2"/>
              <a:buChar char="§"/>
            </a:pPr>
            <a:r>
              <a:rPr lang="zh-CN" altLang="en-US"/>
              <a:t>因子旋转</a:t>
            </a:r>
            <a:r>
              <a:rPr lang="en-US" altLang="zh-CN"/>
              <a:t>(rotation)</a:t>
            </a:r>
            <a:r>
              <a:rPr lang="zh-CN" altLang="en-US"/>
              <a:t>：</a:t>
            </a:r>
          </a:p>
          <a:p>
            <a:pPr lvl="1">
              <a:buFont typeface="Wingdings" pitchFamily="2" charset="2"/>
              <a:buChar char="§"/>
            </a:pPr>
            <a:r>
              <a:rPr lang="zh-CN" altLang="en-US" b="0"/>
              <a:t>因子与很多变量相关，通过适当的因子矩阵的旋转可以获得更容易理解和解释的因子，获得更为准确的结论；</a:t>
            </a:r>
          </a:p>
          <a:p>
            <a:pPr lvl="1">
              <a:buFont typeface="Wingdings" pitchFamily="2" charset="2"/>
              <a:buChar char="§"/>
            </a:pPr>
            <a:r>
              <a:rPr lang="zh-CN" altLang="en-US" b="0"/>
              <a:t>因子旋转旨在将每个变量的因子负载尽可能向</a:t>
            </a:r>
            <a:r>
              <a:rPr lang="en-US" altLang="zh-CN" b="0"/>
              <a:t>0</a:t>
            </a:r>
            <a:r>
              <a:rPr lang="zh-CN" altLang="en-US" b="0"/>
              <a:t>和</a:t>
            </a:r>
            <a:r>
              <a:rPr lang="en-US" altLang="zh-CN" b="0"/>
              <a:t>1</a:t>
            </a:r>
            <a:r>
              <a:rPr lang="zh-CN" altLang="en-US" b="0"/>
              <a:t>两极分化，最好只有</a:t>
            </a:r>
            <a:r>
              <a:rPr lang="en-US" altLang="zh-CN" b="0"/>
              <a:t>1</a:t>
            </a:r>
            <a:r>
              <a:rPr lang="zh-CN" altLang="en-US" b="0"/>
              <a:t>个因子负载显著</a:t>
            </a:r>
            <a:r>
              <a:rPr lang="en-US" altLang="zh-CN" b="0"/>
              <a:t>(</a:t>
            </a:r>
            <a:r>
              <a:rPr lang="zh-CN" altLang="en-US" b="0"/>
              <a:t>远离</a:t>
            </a:r>
            <a:r>
              <a:rPr lang="en-US" altLang="zh-CN" b="0"/>
              <a:t>0)</a:t>
            </a:r>
            <a:r>
              <a:rPr lang="zh-CN" altLang="en-US" b="0"/>
              <a:t>；</a:t>
            </a:r>
          </a:p>
          <a:p>
            <a:pPr lvl="1">
              <a:buFont typeface="Wingdings" pitchFamily="2" charset="2"/>
              <a:buChar char="§"/>
            </a:pPr>
            <a:r>
              <a:rPr lang="zh-CN" altLang="en-US" b="0"/>
              <a:t>最常使用的是基于最大方差法</a:t>
            </a:r>
            <a:r>
              <a:rPr lang="en-US" altLang="zh-CN" b="0"/>
              <a:t>(varimax procedure)</a:t>
            </a:r>
            <a:r>
              <a:rPr lang="zh-CN" altLang="en-US" b="0"/>
              <a:t>的正交旋转</a:t>
            </a:r>
            <a:r>
              <a:rPr lang="en-US" altLang="zh-CN" b="0"/>
              <a:t>(orthogonal rotation)</a:t>
            </a:r>
            <a:r>
              <a:rPr lang="zh-CN" altLang="en-US" b="0"/>
              <a:t>：使某一因子所含高负载的变量数最小，便于因子的解释；</a:t>
            </a:r>
          </a:p>
          <a:p>
            <a:pPr lvl="1">
              <a:buFont typeface="Wingdings" pitchFamily="2" charset="2"/>
              <a:buChar char="§"/>
            </a:pPr>
            <a:r>
              <a:rPr lang="zh-CN" altLang="en-US" b="0"/>
              <a:t>旋转不影响公因子方差和解释的总方差比率，但每一个因子单独解释的方差比率会发生变化，因此，不同的旋转方法可能导致不同的因子产生；</a:t>
            </a:r>
          </a:p>
          <a:p>
            <a:pPr>
              <a:buFont typeface="Wingdings" pitchFamily="2" charset="2"/>
              <a:buChar char="§"/>
            </a:pPr>
            <a:r>
              <a:rPr lang="zh-CN" altLang="en-US"/>
              <a:t>解释因子：</a:t>
            </a:r>
          </a:p>
          <a:p>
            <a:pPr lvl="1">
              <a:buFont typeface="Wingdings" pitchFamily="2" charset="2"/>
              <a:buChar char="§"/>
            </a:pPr>
            <a:r>
              <a:rPr lang="zh-CN" altLang="en-US" b="0"/>
              <a:t>结合分析结果和专业知识或经验解释所提取因子的含义，并给出命名；</a:t>
            </a:r>
          </a:p>
          <a:p>
            <a:pPr lvl="1">
              <a:buFont typeface="Wingdings" pitchFamily="2" charset="2"/>
              <a:buChar char="§"/>
            </a:pPr>
            <a:r>
              <a:rPr lang="zh-CN" altLang="en-US" b="0"/>
              <a:t>如果提取</a:t>
            </a:r>
            <a:r>
              <a:rPr lang="en-US" altLang="zh-CN" b="0"/>
              <a:t>2</a:t>
            </a:r>
            <a:r>
              <a:rPr lang="zh-CN" altLang="en-US" b="0"/>
              <a:t>个因子，一个有用且直观的方法是绘制因子负载图：以两个因子为横轴和纵轴，以因子负载为坐标，将变量在图中标出；</a:t>
            </a:r>
            <a:r>
              <a:rPr lang="en-US" altLang="zh-CN" b="0"/>
              <a:t>(</a:t>
            </a:r>
            <a:r>
              <a:rPr lang="zh-CN" altLang="en-US" b="0"/>
              <a:t>与对应分析图类似</a:t>
            </a:r>
            <a:r>
              <a:rPr lang="en-US" altLang="zh-CN" b="0"/>
              <a:t>) </a:t>
            </a:r>
          </a:p>
        </p:txBody>
      </p:sp>
    </p:spTree>
  </p:cSld>
  <p:clrMapOvr>
    <a:masterClrMapping/>
  </p:clrMapOvr>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FC0128"/>
          </a:solidFill>
          <a:prstDash val="solid"/>
          <a:round/>
          <a:headEnd type="none" w="med" len="med"/>
          <a:tailEnd type="none" w="med" len="me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600" b="1" i="0" u="sng" strike="noStrike" cap="none" normalizeH="0" baseline="0" smtClean="0">
            <a:ln>
              <a:noFill/>
            </a:ln>
            <a:solidFill>
              <a:srgbClr val="171D45"/>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25400" cap="flat" cmpd="sng" algn="ctr">
          <a:solidFill>
            <a:srgbClr val="FC0128"/>
          </a:solidFill>
          <a:prstDash val="solid"/>
          <a:round/>
          <a:headEnd type="none" w="med" len="med"/>
          <a:tailEnd type="none" w="med" len="med"/>
        </a:ln>
        <a:effectLst/>
        <a:extLst>
          <a:ext uri="{909E8E84-426E-40DD-AFC4-6F175D3DCCD1}">
            <a14:hiddenFill xmlns:a14="http://schemas.microsoft.com/office/drawing/2010/main">
              <a:solidFill>
                <a:srgbClr val="8CAAE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600" b="1" i="0" u="sng" strike="noStrike" cap="none" normalizeH="0" baseline="0" smtClean="0">
            <a:ln>
              <a:noFill/>
            </a:ln>
            <a:solidFill>
              <a:srgbClr val="171D45"/>
            </a:solidFill>
            <a:effectLst/>
            <a:latin typeface="宋体" pitchFamily="2" charset="-122"/>
            <a:ea typeface="宋体" pitchFamily="2" charset="-122"/>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60232</TotalTime>
  <Pages>0</Pages>
  <Words>13086</Words>
  <Characters>0</Characters>
  <Application>Microsoft Office PowerPoint</Application>
  <DocSecurity>0</DocSecurity>
  <PresentationFormat>信纸(8.5x11 英寸)</PresentationFormat>
  <Lines>0</Lines>
  <Paragraphs>2332</Paragraphs>
  <Slides>122</Slides>
  <Notes>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122</vt:i4>
      </vt:variant>
    </vt:vector>
  </HeadingPairs>
  <TitlesOfParts>
    <vt:vector size="128" baseType="lpstr">
      <vt:lpstr>2006_03_09_Tencent_QQ.COM_Template</vt:lpstr>
      <vt:lpstr>MS_ClipArt_Gallery.2</vt:lpstr>
      <vt:lpstr>Microsoft Excel 图表</vt:lpstr>
      <vt:lpstr>Microsoft Excel 97-2003 工作表</vt:lpstr>
      <vt:lpstr>Microsoft Graph 图表</vt:lpstr>
      <vt:lpstr>Microsoft 公式 3.0</vt:lpstr>
      <vt:lpstr>CE系列讲座之一： “市场研究及数据分析”理念及方法概要介绍</vt:lpstr>
      <vt:lpstr>Objectives </vt:lpstr>
      <vt:lpstr>PowerPoint 演示文稿</vt:lpstr>
      <vt:lpstr>PowerPoint 演示文稿</vt:lpstr>
      <vt:lpstr>序：营销的起点&amp;终点：用户需求</vt:lpstr>
      <vt:lpstr>目录</vt:lpstr>
      <vt:lpstr>PowerPoint 演示文稿</vt:lpstr>
      <vt:lpstr>PowerPoint 演示文稿</vt:lpstr>
      <vt:lpstr>What（3）：Marketing Research本质是Consumer Insight  </vt:lpstr>
      <vt:lpstr>What (4) :Marketing Research角度看CE的相关方法</vt:lpstr>
      <vt:lpstr>目录</vt:lpstr>
      <vt:lpstr>Why：为什么要使用市场研究?</vt:lpstr>
      <vt:lpstr>Why：市场研究可以提供什么?</vt:lpstr>
      <vt:lpstr>目录</vt:lpstr>
      <vt:lpstr>市场研究的分类 </vt:lpstr>
      <vt:lpstr>市场研究的分类- 定性&amp;定量对比（1）</vt:lpstr>
      <vt:lpstr>How：市场研究的分类-定性&amp;定量对比（2） </vt:lpstr>
      <vt:lpstr>PowerPoint 演示文稿</vt:lpstr>
      <vt:lpstr>PowerPoint 演示文稿</vt:lpstr>
      <vt:lpstr>市场研究的分类-定性&amp;定量调查的具体方法</vt:lpstr>
      <vt:lpstr>抽样基本原则（1）</vt:lpstr>
      <vt:lpstr>抽样基本原则（2 ）</vt:lpstr>
      <vt:lpstr>定性大纲设计基本原则</vt:lpstr>
      <vt:lpstr>定性大纲设计基本原则：Case Study</vt:lpstr>
      <vt:lpstr>定量问卷设计基本原则：2个基本原则</vt:lpstr>
      <vt:lpstr>定量问卷常用的问题类型</vt:lpstr>
      <vt:lpstr>问卷设计：Case Study </vt:lpstr>
      <vt:lpstr>问卷结构：Case Study </vt:lpstr>
      <vt:lpstr>数据分析：“简单数据分析+ 多元统计+ 数据挖掘”整体视图</vt:lpstr>
      <vt:lpstr>简单数据分析简介（1 ）：集中趋势&amp;离散趋势</vt:lpstr>
      <vt:lpstr>简单数据分析简介（2）:交叉表的行列百分比&amp;交叉表</vt:lpstr>
      <vt:lpstr>简单数据分析简介（3）:数据加权</vt:lpstr>
      <vt:lpstr>多元统计分析：相关分析Case Study</vt:lpstr>
      <vt:lpstr>多元统计分析：回归&amp;因子分析Case Study </vt:lpstr>
      <vt:lpstr>Consumer Insight ：Why</vt:lpstr>
      <vt:lpstr>Consumer Insight(1) ： Motivation(1)</vt:lpstr>
      <vt:lpstr>Consumer Insight(1)： Motivation(2 ) Universal Needs </vt:lpstr>
      <vt:lpstr>Consumer Insight(1)： Motivation(2 ) Universal Needs </vt:lpstr>
      <vt:lpstr>Case  Study </vt:lpstr>
      <vt:lpstr>Case Study</vt:lpstr>
      <vt:lpstr>Consumer Insight(2)：Segmentation </vt:lpstr>
      <vt:lpstr>Consumer Insight(3) ：Brand Locator Model</vt:lpstr>
      <vt:lpstr>Consumer Insight(4) :  AIDAL Model</vt:lpstr>
      <vt:lpstr>Consumer Insight(5) :Brand Equity Model(1)</vt:lpstr>
      <vt:lpstr>Consumer Insight(5) :Brand Equity Model(2 ) </vt:lpstr>
      <vt:lpstr>Consumer Insight(5) :Brand Equity Model(3 ) </vt:lpstr>
      <vt:lpstr>Consumer Insight(5) :Case Study </vt:lpstr>
      <vt:lpstr>Consumer Insight(5) :Case Study</vt:lpstr>
      <vt:lpstr>Consumer Insight(5) :Case Study </vt:lpstr>
      <vt:lpstr>PowerPoint 演示文稿</vt:lpstr>
      <vt:lpstr>Consumer Insight(7) ：Innovation Workshop </vt:lpstr>
      <vt:lpstr>写于最后 </vt:lpstr>
      <vt:lpstr>PowerPoint 演示文稿</vt:lpstr>
      <vt:lpstr>“基础统计”应用简要概述</vt:lpstr>
      <vt:lpstr>目录</vt:lpstr>
      <vt:lpstr>市场研究与统计学</vt:lpstr>
      <vt:lpstr>市场研究的数据分析过程</vt:lpstr>
      <vt:lpstr>为什么要使用统计技术？</vt:lpstr>
      <vt:lpstr>我们在使用哪些类型的统计技术？</vt:lpstr>
      <vt:lpstr>目录</vt:lpstr>
      <vt:lpstr>测量尺度(Measure scale)</vt:lpstr>
      <vt:lpstr>测量尺度类型</vt:lpstr>
      <vt:lpstr>测量尺度示例</vt:lpstr>
      <vt:lpstr>加权(Weighting)是什么？</vt:lpstr>
      <vt:lpstr>为什么要加权？(1)</vt:lpstr>
      <vt:lpstr>为什么要加权？(2)</vt:lpstr>
      <vt:lpstr>加权的类型(1)</vt:lpstr>
      <vt:lpstr>加权的类型(2)</vt:lpstr>
      <vt:lpstr>制定一个加权计划(1)</vt:lpstr>
      <vt:lpstr>制定一个加权计划(2)</vt:lpstr>
      <vt:lpstr>加权的负面影响</vt:lpstr>
      <vt:lpstr>加权数据的演示</vt:lpstr>
      <vt:lpstr>目录</vt:lpstr>
      <vt:lpstr>描述性统计学(Descriptive statistics)</vt:lpstr>
      <vt:lpstr>频数分布(Frequency distribution)</vt:lpstr>
      <vt:lpstr>描述性统计量(1)</vt:lpstr>
      <vt:lpstr>描述性统计量(2)</vt:lpstr>
      <vt:lpstr>目录</vt:lpstr>
      <vt:lpstr>推断性统计学(Inferential statistics)</vt:lpstr>
      <vt:lpstr>假设检验(Hypothesis test)</vt:lpstr>
      <vt:lpstr>假设检验的一般步骤</vt:lpstr>
      <vt:lpstr>假设检验的关键术语(1)</vt:lpstr>
      <vt:lpstr>假设检验的关键术语(2)</vt:lpstr>
      <vt:lpstr>两独立样本(Independent sample)均值的t检验</vt:lpstr>
      <vt:lpstr>两独立样本(Independent sample)均值的t检验</vt:lpstr>
      <vt:lpstr>目录</vt:lpstr>
      <vt:lpstr>统计技术的分类</vt:lpstr>
      <vt:lpstr>多元统计技术</vt:lpstr>
      <vt:lpstr>相关分析(Correlation Analysis)的定义</vt:lpstr>
      <vt:lpstr>相关分析(Correlation)的使用</vt:lpstr>
      <vt:lpstr>相关分析示例(1)</vt:lpstr>
      <vt:lpstr>偏相关系数(Partial Correlation)</vt:lpstr>
      <vt:lpstr>回归分析(Regression Analysis)(1)</vt:lpstr>
      <vt:lpstr>回归分析(Regression Analysis)(2)</vt:lpstr>
      <vt:lpstr>因子分析(Factor Analysis)</vt:lpstr>
      <vt:lpstr>因子分析在营销研究中的应用</vt:lpstr>
      <vt:lpstr>因子分析的适用性和分析方法</vt:lpstr>
      <vt:lpstr>因子分析中因子数的确定</vt:lpstr>
      <vt:lpstr>通过旋转解释因子</vt:lpstr>
      <vt:lpstr>因子得分的应用</vt:lpstr>
      <vt:lpstr>因子分析示例(1)</vt:lpstr>
      <vt:lpstr>因子分析示例(2)</vt:lpstr>
      <vt:lpstr>主成分分析(Principal Component Analysis)</vt:lpstr>
      <vt:lpstr>主成分分析示例(1)</vt:lpstr>
      <vt:lpstr>主成分分析示例(2)</vt:lpstr>
      <vt:lpstr>聚类分析(Cluster Analysis)</vt:lpstr>
      <vt:lpstr>聚类分析在营销研究中的应用</vt:lpstr>
      <vt:lpstr>聚类分析的方法分类</vt:lpstr>
      <vt:lpstr>聚类分析结果解释和效度评估</vt:lpstr>
      <vt:lpstr>聚类分析示例</vt:lpstr>
      <vt:lpstr>对应分析(Correspondence Analysis)</vt:lpstr>
      <vt:lpstr>对应分析图/感知对应图</vt:lpstr>
      <vt:lpstr>联合分析(Conjoint Analysis)的基本原理(1)</vt:lpstr>
      <vt:lpstr>联合分析(Conjoint Analysis)的基本原理(2)</vt:lpstr>
      <vt:lpstr>联合分析的步骤</vt:lpstr>
      <vt:lpstr>联合分析的方法</vt:lpstr>
      <vt:lpstr>联合分析示例(1)</vt:lpstr>
      <vt:lpstr>联合分析示例(2)</vt:lpstr>
      <vt:lpstr>联合分析示例(3)</vt:lpstr>
      <vt:lpstr>联合分析示例(4)</vt:lpstr>
      <vt:lpstr>联合分析示例(5)</vt:lpstr>
      <vt:lpstr>谢 谢！</vt:lpstr>
    </vt:vector>
  </TitlesOfParts>
  <Company>TENCENT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CE系列讲座之一： “市场研究及数据分析”理念及方法概要介绍</dc:title>
  <dc:creator>Tinafu</dc:creator>
  <cp:lastModifiedBy>苗</cp:lastModifiedBy>
  <cp:revision>4474</cp:revision>
  <cp:lastPrinted>1899-12-30T00:00:00Z</cp:lastPrinted>
  <dcterms:created xsi:type="dcterms:W3CDTF">2005-07-21T09:08:10Z</dcterms:created>
  <dcterms:modified xsi:type="dcterms:W3CDTF">2018-07-19T01:12:12Z</dcterms:modified>
</cp:coreProperties>
</file>