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000" b="0" i="0">
                <a:solidFill>
                  <a:schemeClr val="tx1"/>
                </a:solidFill>
                <a:latin typeface="SimHei"/>
                <a:cs typeface="SimHei"/>
              </a:defRPr>
            </a:lvl1pPr>
          </a:lstStyle>
          <a:p>
            <a:pPr marL="12700">
              <a:lnSpc>
                <a:spcPts val="1160"/>
              </a:lnSpc>
            </a:pPr>
            <a:r>
              <a:rPr dirty="0"/>
              <a:t>普</a:t>
            </a:r>
            <a:r>
              <a:rPr dirty="0" spc="-5"/>
              <a:t>华</a:t>
            </a:r>
            <a:r>
              <a:rPr dirty="0" spc="-10"/>
              <a:t>永</a:t>
            </a:r>
            <a:r>
              <a:rPr dirty="0" spc="-5"/>
              <a:t>道</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000" b="0" i="0">
                <a:solidFill>
                  <a:schemeClr val="tx1"/>
                </a:solidFill>
                <a:latin typeface="Arial"/>
                <a:cs typeface="Arial"/>
              </a:defRPr>
            </a:lvl1pPr>
          </a:lstStyle>
          <a:p>
            <a:pPr marL="95250">
              <a:lnSpc>
                <a:spcPts val="1110"/>
              </a:lnSpc>
            </a:pPr>
            <a:fld id="{81D60167-4931-47E6-BA6A-407CBD079E47}" type="slidenum">
              <a:rPr dirty="0" spc="-5"/>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SimSun"/>
                <a:cs typeface="SimSun"/>
              </a:defRPr>
            </a:lvl1pPr>
          </a:lstStyle>
          <a:p/>
        </p:txBody>
      </p:sp>
      <p:sp>
        <p:nvSpPr>
          <p:cNvPr id="3" name="Holder 3"/>
          <p:cNvSpPr>
            <a:spLocks noGrp="1"/>
          </p:cNvSpPr>
          <p:nvPr>
            <p:ph type="body" idx="1"/>
          </p:nvPr>
        </p:nvSpPr>
        <p:spPr/>
        <p:txBody>
          <a:bodyPr lIns="0" tIns="0" rIns="0" bIns="0"/>
          <a:lstStyle>
            <a:lvl1pPr>
              <a:defRPr sz="1600" b="0" i="0">
                <a:solidFill>
                  <a:schemeClr val="tx1"/>
                </a:solidFill>
                <a:latin typeface="SimSun"/>
                <a:cs typeface="SimSun"/>
              </a:defRPr>
            </a:lvl1pPr>
          </a:lstStyle>
          <a:p/>
        </p:txBody>
      </p:sp>
      <p:sp>
        <p:nvSpPr>
          <p:cNvPr id="4" name="Holder 4"/>
          <p:cNvSpPr>
            <a:spLocks noGrp="1"/>
          </p:cNvSpPr>
          <p:nvPr>
            <p:ph type="ftr" idx="5" sz="quarter"/>
          </p:nvPr>
        </p:nvSpPr>
        <p:spPr/>
        <p:txBody>
          <a:bodyPr lIns="0" tIns="0" rIns="0" bIns="0"/>
          <a:lstStyle>
            <a:lvl1pPr>
              <a:defRPr sz="1000" b="0" i="0">
                <a:solidFill>
                  <a:schemeClr val="tx1"/>
                </a:solidFill>
                <a:latin typeface="SimHei"/>
                <a:cs typeface="SimHei"/>
              </a:defRPr>
            </a:lvl1pPr>
          </a:lstStyle>
          <a:p>
            <a:pPr marL="12700">
              <a:lnSpc>
                <a:spcPts val="1160"/>
              </a:lnSpc>
            </a:pPr>
            <a:r>
              <a:rPr dirty="0"/>
              <a:t>普</a:t>
            </a:r>
            <a:r>
              <a:rPr dirty="0" spc="-5"/>
              <a:t>华</a:t>
            </a:r>
            <a:r>
              <a:rPr dirty="0" spc="-10"/>
              <a:t>永</a:t>
            </a:r>
            <a:r>
              <a:rPr dirty="0" spc="-5"/>
              <a:t>道</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000" b="0" i="0">
                <a:solidFill>
                  <a:schemeClr val="tx1"/>
                </a:solidFill>
                <a:latin typeface="Arial"/>
                <a:cs typeface="Arial"/>
              </a:defRPr>
            </a:lvl1pPr>
          </a:lstStyle>
          <a:p>
            <a:pPr marL="95250">
              <a:lnSpc>
                <a:spcPts val="1110"/>
              </a:lnSpc>
            </a:pPr>
            <a:fld id="{81D60167-4931-47E6-BA6A-407CBD079E47}" type="slidenum">
              <a:rPr dirty="0" spc="-5"/>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SimSun"/>
                <a:cs typeface="SimSun"/>
              </a:defRPr>
            </a:lvl1pPr>
          </a:lstStyle>
          <a:p/>
        </p:txBody>
      </p:sp>
      <p:sp>
        <p:nvSpPr>
          <p:cNvPr id="3" name="Holder 3"/>
          <p:cNvSpPr>
            <a:spLocks noGrp="1"/>
          </p:cNvSpPr>
          <p:nvPr>
            <p:ph idx="2" sz="half"/>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000" b="0" i="0">
                <a:solidFill>
                  <a:schemeClr val="tx1"/>
                </a:solidFill>
                <a:latin typeface="SimHei"/>
                <a:cs typeface="SimHei"/>
              </a:defRPr>
            </a:lvl1pPr>
          </a:lstStyle>
          <a:p>
            <a:pPr marL="12700">
              <a:lnSpc>
                <a:spcPts val="1160"/>
              </a:lnSpc>
            </a:pPr>
            <a:r>
              <a:rPr dirty="0"/>
              <a:t>普</a:t>
            </a:r>
            <a:r>
              <a:rPr dirty="0" spc="-5"/>
              <a:t>华</a:t>
            </a:r>
            <a:r>
              <a:rPr dirty="0" spc="-10"/>
              <a:t>永</a:t>
            </a:r>
            <a:r>
              <a:rPr dirty="0" spc="-5"/>
              <a:t>道</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000" b="0" i="0">
                <a:solidFill>
                  <a:schemeClr val="tx1"/>
                </a:solidFill>
                <a:latin typeface="Arial"/>
                <a:cs typeface="Arial"/>
              </a:defRPr>
            </a:lvl1pPr>
          </a:lstStyle>
          <a:p>
            <a:pPr marL="95250">
              <a:lnSpc>
                <a:spcPts val="1110"/>
              </a:lnSpc>
            </a:pPr>
            <a:fld id="{81D60167-4931-47E6-BA6A-407CBD079E47}" type="slidenum">
              <a:rPr dirty="0" spc="-5"/>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SimSun"/>
                <a:cs typeface="SimSun"/>
              </a:defRPr>
            </a:lvl1pPr>
          </a:lstStyle>
          <a:p/>
        </p:txBody>
      </p:sp>
      <p:sp>
        <p:nvSpPr>
          <p:cNvPr id="3" name="Holder 3"/>
          <p:cNvSpPr>
            <a:spLocks noGrp="1"/>
          </p:cNvSpPr>
          <p:nvPr>
            <p:ph type="ftr" idx="5" sz="quarter"/>
          </p:nvPr>
        </p:nvSpPr>
        <p:spPr/>
        <p:txBody>
          <a:bodyPr lIns="0" tIns="0" rIns="0" bIns="0"/>
          <a:lstStyle>
            <a:lvl1pPr>
              <a:defRPr sz="1000" b="0" i="0">
                <a:solidFill>
                  <a:schemeClr val="tx1"/>
                </a:solidFill>
                <a:latin typeface="SimHei"/>
                <a:cs typeface="SimHei"/>
              </a:defRPr>
            </a:lvl1pPr>
          </a:lstStyle>
          <a:p>
            <a:pPr marL="12700">
              <a:lnSpc>
                <a:spcPts val="1160"/>
              </a:lnSpc>
            </a:pPr>
            <a:r>
              <a:rPr dirty="0"/>
              <a:t>普</a:t>
            </a:r>
            <a:r>
              <a:rPr dirty="0" spc="-5"/>
              <a:t>华</a:t>
            </a:r>
            <a:r>
              <a:rPr dirty="0" spc="-10"/>
              <a:t>永</a:t>
            </a:r>
            <a:r>
              <a:rPr dirty="0" spc="-5"/>
              <a:t>道</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000" b="0" i="0">
                <a:solidFill>
                  <a:schemeClr val="tx1"/>
                </a:solidFill>
                <a:latin typeface="Arial"/>
                <a:cs typeface="Arial"/>
              </a:defRPr>
            </a:lvl1pPr>
          </a:lstStyle>
          <a:p>
            <a:pPr marL="95250">
              <a:lnSpc>
                <a:spcPts val="1110"/>
              </a:lnSpc>
            </a:pPr>
            <a:fld id="{81D60167-4931-47E6-BA6A-407CBD079E47}" type="slidenum">
              <a:rPr dirty="0" spc="-5"/>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000" b="0" i="0">
                <a:solidFill>
                  <a:schemeClr val="tx1"/>
                </a:solidFill>
                <a:latin typeface="SimHei"/>
                <a:cs typeface="SimHei"/>
              </a:defRPr>
            </a:lvl1pPr>
          </a:lstStyle>
          <a:p>
            <a:pPr marL="12700">
              <a:lnSpc>
                <a:spcPts val="1160"/>
              </a:lnSpc>
            </a:pPr>
            <a:r>
              <a:rPr dirty="0"/>
              <a:t>普</a:t>
            </a:r>
            <a:r>
              <a:rPr dirty="0" spc="-5"/>
              <a:t>华</a:t>
            </a:r>
            <a:r>
              <a:rPr dirty="0" spc="-10"/>
              <a:t>永</a:t>
            </a:r>
            <a:r>
              <a:rPr dirty="0" spc="-5"/>
              <a:t>道</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000" b="0" i="0">
                <a:solidFill>
                  <a:schemeClr val="tx1"/>
                </a:solidFill>
                <a:latin typeface="Arial"/>
                <a:cs typeface="Arial"/>
              </a:defRPr>
            </a:lvl1pPr>
          </a:lstStyle>
          <a:p>
            <a:pPr marL="95250">
              <a:lnSpc>
                <a:spcPts val="1110"/>
              </a:lnSpc>
            </a:pPr>
            <a:fld id="{81D60167-4931-47E6-BA6A-407CBD079E47}" type="slidenum">
              <a:rPr dirty="0" spc="-5"/>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A21F1F"/>
            </a:solidFill>
          </a:ln>
        </p:spPr>
        <p:txBody>
          <a:bodyPr wrap="square" lIns="0" tIns="0" rIns="0" bIns="0" rtlCol="0"/>
          <a:lstStyle/>
          <a:p/>
        </p:txBody>
      </p:sp>
      <p:sp>
        <p:nvSpPr>
          <p:cNvPr id="2" name="Holder 2"/>
          <p:cNvSpPr>
            <a:spLocks noGrp="1"/>
          </p:cNvSpPr>
          <p:nvPr>
            <p:ph type="title"/>
          </p:nvPr>
        </p:nvSpPr>
        <p:spPr>
          <a:xfrm>
            <a:off x="520700" y="628650"/>
            <a:ext cx="8102600" cy="476884"/>
          </a:xfrm>
          <a:prstGeom prst="rect">
            <a:avLst/>
          </a:prstGeom>
        </p:spPr>
        <p:txBody>
          <a:bodyPr wrap="square" lIns="0" tIns="0" rIns="0" bIns="0">
            <a:spAutoFit/>
          </a:bodyPr>
          <a:lstStyle>
            <a:lvl1pPr>
              <a:defRPr sz="2400" b="1" i="0">
                <a:solidFill>
                  <a:schemeClr val="tx1"/>
                </a:solidFill>
                <a:latin typeface="SimSun"/>
                <a:cs typeface="SimSun"/>
              </a:defRPr>
            </a:lvl1pPr>
          </a:lstStyle>
          <a:p/>
        </p:txBody>
      </p:sp>
      <p:sp>
        <p:nvSpPr>
          <p:cNvPr id="3" name="Holder 3"/>
          <p:cNvSpPr>
            <a:spLocks noGrp="1"/>
          </p:cNvSpPr>
          <p:nvPr>
            <p:ph type="body" idx="1"/>
          </p:nvPr>
        </p:nvSpPr>
        <p:spPr>
          <a:xfrm>
            <a:off x="519429" y="1749297"/>
            <a:ext cx="8105140" cy="2294890"/>
          </a:xfrm>
          <a:prstGeom prst="rect">
            <a:avLst/>
          </a:prstGeom>
        </p:spPr>
        <p:txBody>
          <a:bodyPr wrap="square" lIns="0" tIns="0" rIns="0" bIns="0">
            <a:spAutoFit/>
          </a:bodyPr>
          <a:lstStyle>
            <a:lvl1pPr>
              <a:defRPr sz="1600" b="0" i="0">
                <a:solidFill>
                  <a:schemeClr val="tx1"/>
                </a:solidFill>
                <a:latin typeface="SimSun"/>
                <a:cs typeface="SimSun"/>
              </a:defRPr>
            </a:lvl1pPr>
          </a:lstStyle>
          <a:p/>
        </p:txBody>
      </p:sp>
      <p:sp>
        <p:nvSpPr>
          <p:cNvPr id="4" name="Holder 4"/>
          <p:cNvSpPr>
            <a:spLocks noGrp="1"/>
          </p:cNvSpPr>
          <p:nvPr>
            <p:ph type="ftr" idx="5" sz="quarter"/>
          </p:nvPr>
        </p:nvSpPr>
        <p:spPr>
          <a:xfrm>
            <a:off x="520700" y="6481521"/>
            <a:ext cx="533400" cy="152400"/>
          </a:xfrm>
          <a:prstGeom prst="rect">
            <a:avLst/>
          </a:prstGeom>
        </p:spPr>
        <p:txBody>
          <a:bodyPr wrap="square" lIns="0" tIns="0" rIns="0" bIns="0">
            <a:spAutoFit/>
          </a:bodyPr>
          <a:lstStyle>
            <a:lvl1pPr>
              <a:defRPr sz="1000" b="0" i="0">
                <a:solidFill>
                  <a:schemeClr val="tx1"/>
                </a:solidFill>
                <a:latin typeface="SimHei"/>
                <a:cs typeface="SimHei"/>
              </a:defRPr>
            </a:lvl1pPr>
          </a:lstStyle>
          <a:p>
            <a:pPr marL="12700">
              <a:lnSpc>
                <a:spcPts val="1160"/>
              </a:lnSpc>
            </a:pPr>
            <a:r>
              <a:rPr dirty="0"/>
              <a:t>普</a:t>
            </a:r>
            <a:r>
              <a:rPr dirty="0" spc="-5"/>
              <a:t>华</a:t>
            </a:r>
            <a:r>
              <a:rPr dirty="0" spc="-10"/>
              <a:t>永</a:t>
            </a:r>
            <a:r>
              <a:rPr dirty="0" spc="-5"/>
              <a:t>道</a:t>
            </a:r>
          </a:p>
        </p:txBody>
      </p:sp>
      <p:sp>
        <p:nvSpPr>
          <p:cNvPr id="5" name="Holder 5"/>
          <p:cNvSpPr>
            <a:spLocks noGrp="1"/>
          </p:cNvSpPr>
          <p:nvPr>
            <p:ph type="dt" idx="6" sz="half"/>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448040" y="6483905"/>
            <a:ext cx="191770" cy="154940"/>
          </a:xfrm>
          <a:prstGeom prst="rect">
            <a:avLst/>
          </a:prstGeom>
        </p:spPr>
        <p:txBody>
          <a:bodyPr wrap="square" lIns="0" tIns="0" rIns="0" bIns="0">
            <a:spAutoFit/>
          </a:bodyPr>
          <a:lstStyle>
            <a:lvl1pPr>
              <a:defRPr sz="1000" b="0" i="0">
                <a:solidFill>
                  <a:schemeClr val="tx1"/>
                </a:solidFill>
                <a:latin typeface="Arial"/>
                <a:cs typeface="Arial"/>
              </a:defRPr>
            </a:lvl1pPr>
          </a:lstStyle>
          <a:p>
            <a:pPr marL="95250">
              <a:lnSpc>
                <a:spcPts val="1110"/>
              </a:lnSpc>
            </a:pPr>
            <a:fld id="{81D60167-4931-47E6-BA6A-407CBD079E47}" type="slidenum">
              <a:rPr dirty="0" spc="-5"/>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wccn.com/" TargetMode="Externa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wc.com/struct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52600" y="4326890"/>
            <a:ext cx="2286000" cy="1850389"/>
          </a:xfrm>
          <a:custGeom>
            <a:avLst/>
            <a:gdLst/>
            <a:ahLst/>
            <a:cxnLst/>
            <a:rect l="l" t="t" r="r" b="b"/>
            <a:pathLst>
              <a:path w="2286000" h="1850389">
                <a:moveTo>
                  <a:pt x="0" y="1849882"/>
                </a:moveTo>
                <a:lnTo>
                  <a:pt x="2286000" y="1849882"/>
                </a:lnTo>
                <a:lnTo>
                  <a:pt x="2286000" y="0"/>
                </a:lnTo>
                <a:lnTo>
                  <a:pt x="0" y="0"/>
                </a:lnTo>
                <a:lnTo>
                  <a:pt x="0" y="1849882"/>
                </a:lnTo>
                <a:close/>
              </a:path>
            </a:pathLst>
          </a:custGeom>
          <a:solidFill>
            <a:srgbClr val="9A1701"/>
          </a:solidFill>
        </p:spPr>
        <p:txBody>
          <a:bodyPr wrap="square" lIns="0" tIns="0" rIns="0" bIns="0" rtlCol="0"/>
          <a:lstStyle/>
          <a:p/>
        </p:txBody>
      </p:sp>
      <p:sp>
        <p:nvSpPr>
          <p:cNvPr id="3" name="object 3"/>
          <p:cNvSpPr/>
          <p:nvPr/>
        </p:nvSpPr>
        <p:spPr>
          <a:xfrm>
            <a:off x="8349995" y="4038600"/>
            <a:ext cx="794385" cy="2136775"/>
          </a:xfrm>
          <a:custGeom>
            <a:avLst/>
            <a:gdLst/>
            <a:ahLst/>
            <a:cxnLst/>
            <a:rect l="l" t="t" r="r" b="b"/>
            <a:pathLst>
              <a:path w="794384" h="2136775">
                <a:moveTo>
                  <a:pt x="0" y="2136648"/>
                </a:moveTo>
                <a:lnTo>
                  <a:pt x="794003" y="2136648"/>
                </a:lnTo>
                <a:lnTo>
                  <a:pt x="794003" y="0"/>
                </a:lnTo>
                <a:lnTo>
                  <a:pt x="0" y="0"/>
                </a:lnTo>
                <a:lnTo>
                  <a:pt x="0" y="2136648"/>
                </a:lnTo>
                <a:close/>
              </a:path>
            </a:pathLst>
          </a:custGeom>
          <a:solidFill>
            <a:srgbClr val="F3BD25"/>
          </a:solidFill>
        </p:spPr>
        <p:txBody>
          <a:bodyPr wrap="square" lIns="0" tIns="0" rIns="0" bIns="0" rtlCol="0"/>
          <a:lstStyle/>
          <a:p/>
        </p:txBody>
      </p:sp>
      <p:sp>
        <p:nvSpPr>
          <p:cNvPr id="4" name="object 4"/>
          <p:cNvSpPr/>
          <p:nvPr/>
        </p:nvSpPr>
        <p:spPr>
          <a:xfrm>
            <a:off x="7712964" y="2900172"/>
            <a:ext cx="637540" cy="1138555"/>
          </a:xfrm>
          <a:custGeom>
            <a:avLst/>
            <a:gdLst/>
            <a:ahLst/>
            <a:cxnLst/>
            <a:rect l="l" t="t" r="r" b="b"/>
            <a:pathLst>
              <a:path w="637540" h="1138554">
                <a:moveTo>
                  <a:pt x="0" y="1138427"/>
                </a:moveTo>
                <a:lnTo>
                  <a:pt x="637031" y="1138427"/>
                </a:lnTo>
                <a:lnTo>
                  <a:pt x="637031" y="0"/>
                </a:lnTo>
                <a:lnTo>
                  <a:pt x="0" y="0"/>
                </a:lnTo>
                <a:lnTo>
                  <a:pt x="0" y="1138427"/>
                </a:lnTo>
                <a:close/>
              </a:path>
            </a:pathLst>
          </a:custGeom>
          <a:solidFill>
            <a:srgbClr val="F3BB86"/>
          </a:solidFill>
        </p:spPr>
        <p:txBody>
          <a:bodyPr wrap="square" lIns="0" tIns="0" rIns="0" bIns="0" rtlCol="0"/>
          <a:lstStyle/>
          <a:p/>
        </p:txBody>
      </p:sp>
      <p:sp>
        <p:nvSpPr>
          <p:cNvPr id="5" name="object 5"/>
          <p:cNvSpPr/>
          <p:nvPr/>
        </p:nvSpPr>
        <p:spPr>
          <a:xfrm>
            <a:off x="7712964" y="4038600"/>
            <a:ext cx="637540" cy="2136775"/>
          </a:xfrm>
          <a:custGeom>
            <a:avLst/>
            <a:gdLst/>
            <a:ahLst/>
            <a:cxnLst/>
            <a:rect l="l" t="t" r="r" b="b"/>
            <a:pathLst>
              <a:path w="637540" h="2136775">
                <a:moveTo>
                  <a:pt x="0" y="2136648"/>
                </a:moveTo>
                <a:lnTo>
                  <a:pt x="637031" y="2136648"/>
                </a:lnTo>
                <a:lnTo>
                  <a:pt x="637031" y="0"/>
                </a:lnTo>
                <a:lnTo>
                  <a:pt x="0" y="0"/>
                </a:lnTo>
                <a:lnTo>
                  <a:pt x="0" y="2136648"/>
                </a:lnTo>
                <a:close/>
              </a:path>
            </a:pathLst>
          </a:custGeom>
          <a:solidFill>
            <a:srgbClr val="E88B13"/>
          </a:solidFill>
        </p:spPr>
        <p:txBody>
          <a:bodyPr wrap="square" lIns="0" tIns="0" rIns="0" bIns="0" rtlCol="0"/>
          <a:lstStyle/>
          <a:p/>
        </p:txBody>
      </p:sp>
      <p:sp>
        <p:nvSpPr>
          <p:cNvPr id="6" name="object 6"/>
          <p:cNvSpPr/>
          <p:nvPr/>
        </p:nvSpPr>
        <p:spPr>
          <a:xfrm>
            <a:off x="7374635" y="696468"/>
            <a:ext cx="338455" cy="2204085"/>
          </a:xfrm>
          <a:custGeom>
            <a:avLst/>
            <a:gdLst/>
            <a:ahLst/>
            <a:cxnLst/>
            <a:rect l="l" t="t" r="r" b="b"/>
            <a:pathLst>
              <a:path w="338454" h="2204085">
                <a:moveTo>
                  <a:pt x="0" y="2203704"/>
                </a:moveTo>
                <a:lnTo>
                  <a:pt x="338327" y="2203704"/>
                </a:lnTo>
                <a:lnTo>
                  <a:pt x="338327" y="0"/>
                </a:lnTo>
                <a:lnTo>
                  <a:pt x="0" y="0"/>
                </a:lnTo>
                <a:lnTo>
                  <a:pt x="0" y="2203704"/>
                </a:lnTo>
                <a:close/>
              </a:path>
            </a:pathLst>
          </a:custGeom>
          <a:solidFill>
            <a:srgbClr val="E669A1"/>
          </a:solidFill>
        </p:spPr>
        <p:txBody>
          <a:bodyPr wrap="square" lIns="0" tIns="0" rIns="0" bIns="0" rtlCol="0"/>
          <a:lstStyle/>
          <a:p/>
        </p:txBody>
      </p:sp>
      <p:sp>
        <p:nvSpPr>
          <p:cNvPr id="7" name="object 7"/>
          <p:cNvSpPr/>
          <p:nvPr/>
        </p:nvSpPr>
        <p:spPr>
          <a:xfrm>
            <a:off x="7374635" y="2900172"/>
            <a:ext cx="338455" cy="1138555"/>
          </a:xfrm>
          <a:custGeom>
            <a:avLst/>
            <a:gdLst/>
            <a:ahLst/>
            <a:cxnLst/>
            <a:rect l="l" t="t" r="r" b="b"/>
            <a:pathLst>
              <a:path w="338454" h="1138554">
                <a:moveTo>
                  <a:pt x="0" y="1138427"/>
                </a:moveTo>
                <a:lnTo>
                  <a:pt x="338327" y="1138427"/>
                </a:lnTo>
                <a:lnTo>
                  <a:pt x="338327" y="0"/>
                </a:lnTo>
                <a:lnTo>
                  <a:pt x="0" y="0"/>
                </a:lnTo>
                <a:lnTo>
                  <a:pt x="0" y="1138427"/>
                </a:lnTo>
                <a:close/>
              </a:path>
            </a:pathLst>
          </a:custGeom>
          <a:solidFill>
            <a:srgbClr val="DB4D55"/>
          </a:solidFill>
        </p:spPr>
        <p:txBody>
          <a:bodyPr wrap="square" lIns="0" tIns="0" rIns="0" bIns="0" rtlCol="0"/>
          <a:lstStyle/>
          <a:p/>
        </p:txBody>
      </p:sp>
      <p:sp>
        <p:nvSpPr>
          <p:cNvPr id="8" name="object 8"/>
          <p:cNvSpPr/>
          <p:nvPr/>
        </p:nvSpPr>
        <p:spPr>
          <a:xfrm>
            <a:off x="7239000" y="4038600"/>
            <a:ext cx="474345" cy="2136775"/>
          </a:xfrm>
          <a:custGeom>
            <a:avLst/>
            <a:gdLst/>
            <a:ahLst/>
            <a:cxnLst/>
            <a:rect l="l" t="t" r="r" b="b"/>
            <a:pathLst>
              <a:path w="474345" h="2136775">
                <a:moveTo>
                  <a:pt x="0" y="2136648"/>
                </a:moveTo>
                <a:lnTo>
                  <a:pt x="473964" y="2136648"/>
                </a:lnTo>
                <a:lnTo>
                  <a:pt x="473964" y="0"/>
                </a:lnTo>
                <a:lnTo>
                  <a:pt x="0" y="0"/>
                </a:lnTo>
                <a:lnTo>
                  <a:pt x="0" y="2136648"/>
                </a:lnTo>
                <a:close/>
              </a:path>
            </a:pathLst>
          </a:custGeom>
          <a:solidFill>
            <a:srgbClr val="D1390D"/>
          </a:solidFill>
        </p:spPr>
        <p:txBody>
          <a:bodyPr wrap="square" lIns="0" tIns="0" rIns="0" bIns="0" rtlCol="0"/>
          <a:lstStyle/>
          <a:p/>
        </p:txBody>
      </p:sp>
      <p:sp>
        <p:nvSpPr>
          <p:cNvPr id="9" name="object 9"/>
          <p:cNvSpPr/>
          <p:nvPr/>
        </p:nvSpPr>
        <p:spPr>
          <a:xfrm>
            <a:off x="1752600" y="696468"/>
            <a:ext cx="5622290" cy="2204085"/>
          </a:xfrm>
          <a:custGeom>
            <a:avLst/>
            <a:gdLst/>
            <a:ahLst/>
            <a:cxnLst/>
            <a:rect l="l" t="t" r="r" b="b"/>
            <a:pathLst>
              <a:path w="5622290" h="2204085">
                <a:moveTo>
                  <a:pt x="0" y="2203704"/>
                </a:moveTo>
                <a:lnTo>
                  <a:pt x="5622036" y="2203704"/>
                </a:lnTo>
                <a:lnTo>
                  <a:pt x="5622036" y="0"/>
                </a:lnTo>
                <a:lnTo>
                  <a:pt x="0" y="0"/>
                </a:lnTo>
                <a:lnTo>
                  <a:pt x="0" y="2203704"/>
                </a:lnTo>
                <a:close/>
              </a:path>
            </a:pathLst>
          </a:custGeom>
          <a:solidFill>
            <a:srgbClr val="D64020"/>
          </a:solidFill>
        </p:spPr>
        <p:txBody>
          <a:bodyPr wrap="square" lIns="0" tIns="0" rIns="0" bIns="0" rtlCol="0"/>
          <a:lstStyle/>
          <a:p/>
        </p:txBody>
      </p:sp>
      <p:sp>
        <p:nvSpPr>
          <p:cNvPr id="10" name="object 10"/>
          <p:cNvSpPr/>
          <p:nvPr/>
        </p:nvSpPr>
        <p:spPr>
          <a:xfrm>
            <a:off x="1752600" y="2900172"/>
            <a:ext cx="5622290" cy="1138555"/>
          </a:xfrm>
          <a:custGeom>
            <a:avLst/>
            <a:gdLst/>
            <a:ahLst/>
            <a:cxnLst/>
            <a:rect l="l" t="t" r="r" b="b"/>
            <a:pathLst>
              <a:path w="5622290" h="1138554">
                <a:moveTo>
                  <a:pt x="0" y="1138427"/>
                </a:moveTo>
                <a:lnTo>
                  <a:pt x="5622036" y="1138427"/>
                </a:lnTo>
                <a:lnTo>
                  <a:pt x="5622036" y="0"/>
                </a:lnTo>
                <a:lnTo>
                  <a:pt x="0" y="0"/>
                </a:lnTo>
                <a:lnTo>
                  <a:pt x="0" y="1138427"/>
                </a:lnTo>
                <a:close/>
              </a:path>
            </a:pathLst>
          </a:custGeom>
          <a:solidFill>
            <a:srgbClr val="CD2E12"/>
          </a:solidFill>
        </p:spPr>
        <p:txBody>
          <a:bodyPr wrap="square" lIns="0" tIns="0" rIns="0" bIns="0" rtlCol="0"/>
          <a:lstStyle/>
          <a:p/>
        </p:txBody>
      </p:sp>
      <p:sp>
        <p:nvSpPr>
          <p:cNvPr id="11" name="object 11"/>
          <p:cNvSpPr/>
          <p:nvPr/>
        </p:nvSpPr>
        <p:spPr>
          <a:xfrm>
            <a:off x="3915028" y="4326890"/>
            <a:ext cx="3460115" cy="1847850"/>
          </a:xfrm>
          <a:custGeom>
            <a:avLst/>
            <a:gdLst/>
            <a:ahLst/>
            <a:cxnLst/>
            <a:rect l="l" t="t" r="r" b="b"/>
            <a:pathLst>
              <a:path w="3460115" h="1847850">
                <a:moveTo>
                  <a:pt x="0" y="1847850"/>
                </a:moveTo>
                <a:lnTo>
                  <a:pt x="3459606" y="1847850"/>
                </a:lnTo>
                <a:lnTo>
                  <a:pt x="3459606" y="0"/>
                </a:lnTo>
                <a:lnTo>
                  <a:pt x="0" y="0"/>
                </a:lnTo>
                <a:lnTo>
                  <a:pt x="0" y="1847850"/>
                </a:lnTo>
                <a:close/>
              </a:path>
            </a:pathLst>
          </a:custGeom>
          <a:solidFill>
            <a:srgbClr val="C42203"/>
          </a:solidFill>
        </p:spPr>
        <p:txBody>
          <a:bodyPr wrap="square" lIns="0" tIns="0" rIns="0" bIns="0" rtlCol="0"/>
          <a:lstStyle/>
          <a:p/>
        </p:txBody>
      </p:sp>
      <p:sp>
        <p:nvSpPr>
          <p:cNvPr id="12" name="object 12"/>
          <p:cNvSpPr/>
          <p:nvPr/>
        </p:nvSpPr>
        <p:spPr>
          <a:xfrm>
            <a:off x="1752600" y="4038600"/>
            <a:ext cx="5622290" cy="288290"/>
          </a:xfrm>
          <a:custGeom>
            <a:avLst/>
            <a:gdLst/>
            <a:ahLst/>
            <a:cxnLst/>
            <a:rect l="l" t="t" r="r" b="b"/>
            <a:pathLst>
              <a:path w="5622290" h="288289">
                <a:moveTo>
                  <a:pt x="0" y="288289"/>
                </a:moveTo>
                <a:lnTo>
                  <a:pt x="5622035" y="288289"/>
                </a:lnTo>
                <a:lnTo>
                  <a:pt x="5622035" y="0"/>
                </a:lnTo>
                <a:lnTo>
                  <a:pt x="0" y="0"/>
                </a:lnTo>
                <a:lnTo>
                  <a:pt x="0" y="288289"/>
                </a:lnTo>
                <a:close/>
              </a:path>
            </a:pathLst>
          </a:custGeom>
          <a:solidFill>
            <a:srgbClr val="C42203"/>
          </a:solidFill>
        </p:spPr>
        <p:txBody>
          <a:bodyPr wrap="square" lIns="0" tIns="0" rIns="0" bIns="0" rtlCol="0"/>
          <a:lstStyle/>
          <a:p/>
        </p:txBody>
      </p:sp>
      <p:sp>
        <p:nvSpPr>
          <p:cNvPr id="13" name="object 13"/>
          <p:cNvSpPr/>
          <p:nvPr/>
        </p:nvSpPr>
        <p:spPr>
          <a:xfrm>
            <a:off x="1752600" y="0"/>
            <a:ext cx="5622290" cy="696595"/>
          </a:xfrm>
          <a:custGeom>
            <a:avLst/>
            <a:gdLst/>
            <a:ahLst/>
            <a:cxnLst/>
            <a:rect l="l" t="t" r="r" b="b"/>
            <a:pathLst>
              <a:path w="5622290" h="696595">
                <a:moveTo>
                  <a:pt x="0" y="696467"/>
                </a:moveTo>
                <a:lnTo>
                  <a:pt x="5622036" y="696467"/>
                </a:lnTo>
                <a:lnTo>
                  <a:pt x="5622036" y="0"/>
                </a:lnTo>
                <a:lnTo>
                  <a:pt x="0" y="0"/>
                </a:lnTo>
                <a:lnTo>
                  <a:pt x="0" y="696467"/>
                </a:lnTo>
                <a:close/>
              </a:path>
            </a:pathLst>
          </a:custGeom>
          <a:solidFill>
            <a:srgbClr val="ED9C34"/>
          </a:solidFill>
        </p:spPr>
        <p:txBody>
          <a:bodyPr wrap="square" lIns="0" tIns="0" rIns="0" bIns="0" rtlCol="0"/>
          <a:lstStyle/>
          <a:p/>
        </p:txBody>
      </p:sp>
      <p:sp>
        <p:nvSpPr>
          <p:cNvPr id="14" name="object 14"/>
          <p:cNvSpPr/>
          <p:nvPr/>
        </p:nvSpPr>
        <p:spPr>
          <a:xfrm>
            <a:off x="1524000" y="6197346"/>
            <a:ext cx="228600" cy="0"/>
          </a:xfrm>
          <a:custGeom>
            <a:avLst/>
            <a:gdLst/>
            <a:ahLst/>
            <a:cxnLst/>
            <a:rect l="l" t="t" r="r" b="b"/>
            <a:pathLst>
              <a:path w="228600" h="0">
                <a:moveTo>
                  <a:pt x="0" y="0"/>
                </a:moveTo>
                <a:lnTo>
                  <a:pt x="228600" y="0"/>
                </a:lnTo>
              </a:path>
            </a:pathLst>
          </a:custGeom>
          <a:ln w="53340">
            <a:solidFill>
              <a:srgbClr val="A00000"/>
            </a:solidFill>
          </a:ln>
        </p:spPr>
        <p:txBody>
          <a:bodyPr wrap="square" lIns="0" tIns="0" rIns="0" bIns="0" rtlCol="0"/>
          <a:lstStyle/>
          <a:p/>
        </p:txBody>
      </p:sp>
      <p:sp>
        <p:nvSpPr>
          <p:cNvPr id="15" name="object 15"/>
          <p:cNvSpPr/>
          <p:nvPr/>
        </p:nvSpPr>
        <p:spPr>
          <a:xfrm>
            <a:off x="969263" y="6359652"/>
            <a:ext cx="914400" cy="344805"/>
          </a:xfrm>
          <a:custGeom>
            <a:avLst/>
            <a:gdLst/>
            <a:ahLst/>
            <a:cxnLst/>
            <a:rect l="l" t="t" r="r" b="b"/>
            <a:pathLst>
              <a:path w="914400" h="344804">
                <a:moveTo>
                  <a:pt x="137807" y="51079"/>
                </a:moveTo>
                <a:lnTo>
                  <a:pt x="37884" y="51079"/>
                </a:lnTo>
                <a:lnTo>
                  <a:pt x="37884" y="314083"/>
                </a:lnTo>
                <a:lnTo>
                  <a:pt x="3987" y="322783"/>
                </a:lnTo>
                <a:lnTo>
                  <a:pt x="3987" y="344424"/>
                </a:lnTo>
                <a:lnTo>
                  <a:pt x="153327" y="344424"/>
                </a:lnTo>
                <a:lnTo>
                  <a:pt x="153327" y="322783"/>
                </a:lnTo>
                <a:lnTo>
                  <a:pt x="115430" y="314083"/>
                </a:lnTo>
                <a:lnTo>
                  <a:pt x="115430" y="238239"/>
                </a:lnTo>
                <a:lnTo>
                  <a:pt x="179324" y="238239"/>
                </a:lnTo>
                <a:lnTo>
                  <a:pt x="184124" y="237566"/>
                </a:lnTo>
                <a:lnTo>
                  <a:pt x="222669" y="224409"/>
                </a:lnTo>
                <a:lnTo>
                  <a:pt x="241211" y="211696"/>
                </a:lnTo>
                <a:lnTo>
                  <a:pt x="119202" y="211696"/>
                </a:lnTo>
                <a:lnTo>
                  <a:pt x="115430" y="211251"/>
                </a:lnTo>
                <a:lnTo>
                  <a:pt x="115430" y="53759"/>
                </a:lnTo>
                <a:lnTo>
                  <a:pt x="122529" y="52425"/>
                </a:lnTo>
                <a:lnTo>
                  <a:pt x="128727" y="51981"/>
                </a:lnTo>
                <a:lnTo>
                  <a:pt x="133604" y="51308"/>
                </a:lnTo>
                <a:lnTo>
                  <a:pt x="137807" y="51079"/>
                </a:lnTo>
                <a:close/>
              </a:path>
              <a:path w="914400" h="344804">
                <a:moveTo>
                  <a:pt x="179324" y="238239"/>
                </a:moveTo>
                <a:lnTo>
                  <a:pt x="115430" y="238239"/>
                </a:lnTo>
                <a:lnTo>
                  <a:pt x="133159" y="239585"/>
                </a:lnTo>
                <a:lnTo>
                  <a:pt x="148450" y="240474"/>
                </a:lnTo>
                <a:lnTo>
                  <a:pt x="154203" y="240474"/>
                </a:lnTo>
                <a:lnTo>
                  <a:pt x="169722" y="239585"/>
                </a:lnTo>
                <a:lnTo>
                  <a:pt x="179324" y="238239"/>
                </a:lnTo>
                <a:close/>
              </a:path>
              <a:path w="914400" h="344804">
                <a:moveTo>
                  <a:pt x="115430" y="673"/>
                </a:moveTo>
                <a:lnTo>
                  <a:pt x="91503" y="673"/>
                </a:lnTo>
                <a:lnTo>
                  <a:pt x="0" y="28549"/>
                </a:lnTo>
                <a:lnTo>
                  <a:pt x="0" y="51079"/>
                </a:lnTo>
                <a:lnTo>
                  <a:pt x="141795" y="51079"/>
                </a:lnTo>
                <a:lnTo>
                  <a:pt x="151993" y="51752"/>
                </a:lnTo>
                <a:lnTo>
                  <a:pt x="188328" y="73393"/>
                </a:lnTo>
                <a:lnTo>
                  <a:pt x="200520" y="112649"/>
                </a:lnTo>
                <a:lnTo>
                  <a:pt x="200964" y="125145"/>
                </a:lnTo>
                <a:lnTo>
                  <a:pt x="200520" y="138747"/>
                </a:lnTo>
                <a:lnTo>
                  <a:pt x="188112" y="181800"/>
                </a:lnTo>
                <a:lnTo>
                  <a:pt x="149999" y="209016"/>
                </a:lnTo>
                <a:lnTo>
                  <a:pt x="128066" y="211696"/>
                </a:lnTo>
                <a:lnTo>
                  <a:pt x="241211" y="211696"/>
                </a:lnTo>
                <a:lnTo>
                  <a:pt x="266992" y="180467"/>
                </a:lnTo>
                <a:lnTo>
                  <a:pt x="280276" y="142989"/>
                </a:lnTo>
                <a:lnTo>
                  <a:pt x="283159" y="114211"/>
                </a:lnTo>
                <a:lnTo>
                  <a:pt x="282270" y="99491"/>
                </a:lnTo>
                <a:lnTo>
                  <a:pt x="273189" y="59778"/>
                </a:lnTo>
                <a:lnTo>
                  <a:pt x="256554" y="31902"/>
                </a:lnTo>
                <a:lnTo>
                  <a:pt x="115430" y="31902"/>
                </a:lnTo>
                <a:lnTo>
                  <a:pt x="115430" y="673"/>
                </a:lnTo>
                <a:close/>
              </a:path>
              <a:path w="914400" h="344804">
                <a:moveTo>
                  <a:pt x="194754" y="1778"/>
                </a:moveTo>
                <a:lnTo>
                  <a:pt x="156641" y="9817"/>
                </a:lnTo>
                <a:lnTo>
                  <a:pt x="115430" y="31902"/>
                </a:lnTo>
                <a:lnTo>
                  <a:pt x="256554" y="31902"/>
                </a:lnTo>
                <a:lnTo>
                  <a:pt x="217131" y="5130"/>
                </a:lnTo>
                <a:lnTo>
                  <a:pt x="194754" y="1778"/>
                </a:lnTo>
                <a:close/>
              </a:path>
              <a:path w="914400" h="344804">
                <a:moveTo>
                  <a:pt x="822198" y="0"/>
                </a:moveTo>
                <a:lnTo>
                  <a:pt x="777240" y="6019"/>
                </a:lnTo>
                <a:lnTo>
                  <a:pt x="740283" y="22758"/>
                </a:lnTo>
                <a:lnTo>
                  <a:pt x="711835" y="48856"/>
                </a:lnTo>
                <a:lnTo>
                  <a:pt x="693547" y="83210"/>
                </a:lnTo>
                <a:lnTo>
                  <a:pt x="687069" y="125145"/>
                </a:lnTo>
                <a:lnTo>
                  <a:pt x="687705" y="137414"/>
                </a:lnTo>
                <a:lnTo>
                  <a:pt x="700532" y="182918"/>
                </a:lnTo>
                <a:lnTo>
                  <a:pt x="729869" y="219506"/>
                </a:lnTo>
                <a:lnTo>
                  <a:pt x="770128" y="239801"/>
                </a:lnTo>
                <a:lnTo>
                  <a:pt x="808990" y="244259"/>
                </a:lnTo>
                <a:lnTo>
                  <a:pt x="819150" y="244043"/>
                </a:lnTo>
                <a:lnTo>
                  <a:pt x="858393" y="238683"/>
                </a:lnTo>
                <a:lnTo>
                  <a:pt x="878713" y="232219"/>
                </a:lnTo>
                <a:lnTo>
                  <a:pt x="889762" y="228422"/>
                </a:lnTo>
                <a:lnTo>
                  <a:pt x="914400" y="217716"/>
                </a:lnTo>
                <a:lnTo>
                  <a:pt x="914400" y="200101"/>
                </a:lnTo>
                <a:lnTo>
                  <a:pt x="840867" y="200101"/>
                </a:lnTo>
                <a:lnTo>
                  <a:pt x="830834" y="199428"/>
                </a:lnTo>
                <a:lnTo>
                  <a:pt x="791210" y="176225"/>
                </a:lnTo>
                <a:lnTo>
                  <a:pt x="774827" y="137629"/>
                </a:lnTo>
                <a:lnTo>
                  <a:pt x="772541" y="113093"/>
                </a:lnTo>
                <a:lnTo>
                  <a:pt x="773049" y="99707"/>
                </a:lnTo>
                <a:lnTo>
                  <a:pt x="784987" y="56438"/>
                </a:lnTo>
                <a:lnTo>
                  <a:pt x="822198" y="27889"/>
                </a:lnTo>
                <a:lnTo>
                  <a:pt x="832358" y="25425"/>
                </a:lnTo>
                <a:lnTo>
                  <a:pt x="897208" y="25425"/>
                </a:lnTo>
                <a:lnTo>
                  <a:pt x="894207" y="22301"/>
                </a:lnTo>
                <a:lnTo>
                  <a:pt x="858774" y="4457"/>
                </a:lnTo>
                <a:lnTo>
                  <a:pt x="835279" y="673"/>
                </a:lnTo>
                <a:lnTo>
                  <a:pt x="822198" y="0"/>
                </a:lnTo>
                <a:close/>
              </a:path>
              <a:path w="914400" h="344804">
                <a:moveTo>
                  <a:pt x="914400" y="175552"/>
                </a:moveTo>
                <a:lnTo>
                  <a:pt x="878332" y="192062"/>
                </a:lnTo>
                <a:lnTo>
                  <a:pt x="840867" y="200101"/>
                </a:lnTo>
                <a:lnTo>
                  <a:pt x="914400" y="200101"/>
                </a:lnTo>
                <a:lnTo>
                  <a:pt x="914400" y="175552"/>
                </a:lnTo>
                <a:close/>
              </a:path>
              <a:path w="914400" h="344804">
                <a:moveTo>
                  <a:pt x="897208" y="25425"/>
                </a:moveTo>
                <a:lnTo>
                  <a:pt x="832358" y="25425"/>
                </a:lnTo>
                <a:lnTo>
                  <a:pt x="832358" y="87896"/>
                </a:lnTo>
                <a:lnTo>
                  <a:pt x="869696" y="99491"/>
                </a:lnTo>
                <a:lnTo>
                  <a:pt x="877569" y="98818"/>
                </a:lnTo>
                <a:lnTo>
                  <a:pt x="909574" y="74510"/>
                </a:lnTo>
                <a:lnTo>
                  <a:pt x="912241" y="60452"/>
                </a:lnTo>
                <a:lnTo>
                  <a:pt x="911352" y="51752"/>
                </a:lnTo>
                <a:lnTo>
                  <a:pt x="909066" y="43281"/>
                </a:lnTo>
                <a:lnTo>
                  <a:pt x="905256" y="35687"/>
                </a:lnTo>
                <a:lnTo>
                  <a:pt x="900430" y="28778"/>
                </a:lnTo>
                <a:lnTo>
                  <a:pt x="897208" y="25425"/>
                </a:lnTo>
                <a:close/>
              </a:path>
              <a:path w="914400" h="344804">
                <a:moveTo>
                  <a:pt x="405892" y="5575"/>
                </a:moveTo>
                <a:lnTo>
                  <a:pt x="374396" y="5575"/>
                </a:lnTo>
                <a:lnTo>
                  <a:pt x="290918" y="26327"/>
                </a:lnTo>
                <a:lnTo>
                  <a:pt x="290918" y="47739"/>
                </a:lnTo>
                <a:lnTo>
                  <a:pt x="336296" y="52197"/>
                </a:lnTo>
                <a:lnTo>
                  <a:pt x="336296" y="240474"/>
                </a:lnTo>
                <a:lnTo>
                  <a:pt x="395224" y="240474"/>
                </a:lnTo>
                <a:lnTo>
                  <a:pt x="444481" y="159054"/>
                </a:lnTo>
                <a:lnTo>
                  <a:pt x="405892" y="159054"/>
                </a:lnTo>
                <a:lnTo>
                  <a:pt x="405892" y="5575"/>
                </a:lnTo>
                <a:close/>
              </a:path>
              <a:path w="914400" h="344804">
                <a:moveTo>
                  <a:pt x="553212" y="94576"/>
                </a:moveTo>
                <a:lnTo>
                  <a:pt x="483489" y="94576"/>
                </a:lnTo>
                <a:lnTo>
                  <a:pt x="483489" y="240474"/>
                </a:lnTo>
                <a:lnTo>
                  <a:pt x="547751" y="240474"/>
                </a:lnTo>
                <a:lnTo>
                  <a:pt x="592026" y="183362"/>
                </a:lnTo>
                <a:lnTo>
                  <a:pt x="553212" y="183362"/>
                </a:lnTo>
                <a:lnTo>
                  <a:pt x="553212" y="94576"/>
                </a:lnTo>
                <a:close/>
              </a:path>
              <a:path w="914400" h="344804">
                <a:moveTo>
                  <a:pt x="644779" y="0"/>
                </a:moveTo>
                <a:lnTo>
                  <a:pt x="611251" y="13830"/>
                </a:lnTo>
                <a:lnTo>
                  <a:pt x="611251" y="105511"/>
                </a:lnTo>
                <a:lnTo>
                  <a:pt x="553212" y="183362"/>
                </a:lnTo>
                <a:lnTo>
                  <a:pt x="592026" y="183362"/>
                </a:lnTo>
                <a:lnTo>
                  <a:pt x="645668" y="114211"/>
                </a:lnTo>
                <a:lnTo>
                  <a:pt x="659765" y="95694"/>
                </a:lnTo>
                <a:lnTo>
                  <a:pt x="665607" y="87668"/>
                </a:lnTo>
                <a:lnTo>
                  <a:pt x="670179" y="80530"/>
                </a:lnTo>
                <a:lnTo>
                  <a:pt x="674497" y="73837"/>
                </a:lnTo>
                <a:lnTo>
                  <a:pt x="685292" y="39712"/>
                </a:lnTo>
                <a:lnTo>
                  <a:pt x="684403" y="31673"/>
                </a:lnTo>
                <a:lnTo>
                  <a:pt x="653161" y="889"/>
                </a:lnTo>
                <a:lnTo>
                  <a:pt x="644779" y="0"/>
                </a:lnTo>
                <a:close/>
              </a:path>
              <a:path w="914400" h="344804">
                <a:moveTo>
                  <a:pt x="553212" y="5575"/>
                </a:moveTo>
                <a:lnTo>
                  <a:pt x="497840" y="5575"/>
                </a:lnTo>
                <a:lnTo>
                  <a:pt x="405892" y="159054"/>
                </a:lnTo>
                <a:lnTo>
                  <a:pt x="444481" y="159054"/>
                </a:lnTo>
                <a:lnTo>
                  <a:pt x="483489" y="94576"/>
                </a:lnTo>
                <a:lnTo>
                  <a:pt x="553212" y="94576"/>
                </a:lnTo>
                <a:lnTo>
                  <a:pt x="553212" y="5575"/>
                </a:lnTo>
                <a:close/>
              </a:path>
            </a:pathLst>
          </a:custGeom>
          <a:solidFill>
            <a:srgbClr val="000000"/>
          </a:solidFill>
        </p:spPr>
        <p:txBody>
          <a:bodyPr wrap="square" lIns="0" tIns="0" rIns="0" bIns="0" rtlCol="0"/>
          <a:lstStyle/>
          <a:p/>
        </p:txBody>
      </p:sp>
      <p:sp>
        <p:nvSpPr>
          <p:cNvPr id="16" name="object 16"/>
          <p:cNvSpPr txBox="1">
            <a:spLocks noGrp="1"/>
          </p:cNvSpPr>
          <p:nvPr>
            <p:ph type="title"/>
          </p:nvPr>
        </p:nvSpPr>
        <p:spPr>
          <a:xfrm>
            <a:off x="1883155" y="837946"/>
            <a:ext cx="4808220" cy="772160"/>
          </a:xfrm>
          <a:prstGeom prst="rect"/>
        </p:spPr>
        <p:txBody>
          <a:bodyPr wrap="square" lIns="0" tIns="0" rIns="0" bIns="0" rtlCol="0" vert="horz">
            <a:spAutoFit/>
          </a:bodyPr>
          <a:lstStyle/>
          <a:p>
            <a:pPr marL="12700" marR="5080">
              <a:lnSpc>
                <a:spcPts val="3020"/>
              </a:lnSpc>
            </a:pPr>
            <a:r>
              <a:rPr dirty="0" sz="2800" spc="-10">
                <a:solidFill>
                  <a:srgbClr val="FFFFFF"/>
                </a:solidFill>
                <a:latin typeface="Georgia"/>
                <a:cs typeface="Georgia"/>
              </a:rPr>
              <a:t>2015</a:t>
            </a:r>
            <a:r>
              <a:rPr dirty="0" sz="2800" spc="-10">
                <a:solidFill>
                  <a:srgbClr val="FFFFFF"/>
                </a:solidFill>
              </a:rPr>
              <a:t>年中国企业并购市场回顾  与</a:t>
            </a:r>
            <a:r>
              <a:rPr dirty="0" sz="2800" spc="-10">
                <a:solidFill>
                  <a:srgbClr val="FFFFFF"/>
                </a:solidFill>
                <a:latin typeface="Georgia"/>
                <a:cs typeface="Georgia"/>
              </a:rPr>
              <a:t>2016</a:t>
            </a:r>
            <a:r>
              <a:rPr dirty="0" sz="2800" spc="-10">
                <a:solidFill>
                  <a:srgbClr val="FFFFFF"/>
                </a:solidFill>
              </a:rPr>
              <a:t>年展望</a:t>
            </a:r>
            <a:endParaRPr sz="2800">
              <a:latin typeface="Georgia"/>
              <a:cs typeface="Georgia"/>
            </a:endParaRPr>
          </a:p>
        </p:txBody>
      </p:sp>
      <p:sp>
        <p:nvSpPr>
          <p:cNvPr id="17" name="object 17"/>
          <p:cNvSpPr txBox="1"/>
          <p:nvPr/>
        </p:nvSpPr>
        <p:spPr>
          <a:xfrm>
            <a:off x="1883155" y="1954910"/>
            <a:ext cx="1737360" cy="316230"/>
          </a:xfrm>
          <a:prstGeom prst="rect">
            <a:avLst/>
          </a:prstGeom>
        </p:spPr>
        <p:txBody>
          <a:bodyPr wrap="square" lIns="0" tIns="0" rIns="0" bIns="0" rtlCol="0" vert="horz">
            <a:spAutoFit/>
          </a:bodyPr>
          <a:lstStyle/>
          <a:p>
            <a:pPr marL="12700">
              <a:lnSpc>
                <a:spcPct val="100000"/>
              </a:lnSpc>
            </a:pPr>
            <a:r>
              <a:rPr dirty="0" sz="2000">
                <a:solidFill>
                  <a:srgbClr val="FFFFFF"/>
                </a:solidFill>
                <a:latin typeface="Georgia"/>
                <a:cs typeface="Georgia"/>
              </a:rPr>
              <a:t>2</a:t>
            </a:r>
            <a:r>
              <a:rPr dirty="0" sz="2000" spc="-10">
                <a:solidFill>
                  <a:srgbClr val="FFFFFF"/>
                </a:solidFill>
                <a:latin typeface="Georgia"/>
                <a:cs typeface="Georgia"/>
              </a:rPr>
              <a:t>0</a:t>
            </a:r>
            <a:r>
              <a:rPr dirty="0" sz="2000">
                <a:solidFill>
                  <a:srgbClr val="FFFFFF"/>
                </a:solidFill>
                <a:latin typeface="Georgia"/>
                <a:cs typeface="Georgia"/>
              </a:rPr>
              <a:t>1</a:t>
            </a:r>
            <a:r>
              <a:rPr dirty="0" sz="2000" spc="5">
                <a:solidFill>
                  <a:srgbClr val="FFFFFF"/>
                </a:solidFill>
                <a:latin typeface="Georgia"/>
                <a:cs typeface="Georgia"/>
              </a:rPr>
              <a:t>6</a:t>
            </a:r>
            <a:r>
              <a:rPr dirty="0" sz="2000">
                <a:solidFill>
                  <a:srgbClr val="FFFFFF"/>
                </a:solidFill>
                <a:latin typeface="SimSun"/>
                <a:cs typeface="SimSun"/>
              </a:rPr>
              <a:t>年</a:t>
            </a:r>
            <a:r>
              <a:rPr dirty="0" sz="2000">
                <a:solidFill>
                  <a:srgbClr val="FFFFFF"/>
                </a:solidFill>
                <a:latin typeface="Georgia"/>
                <a:cs typeface="Georgia"/>
              </a:rPr>
              <a:t>1</a:t>
            </a:r>
            <a:r>
              <a:rPr dirty="0" sz="2000">
                <a:solidFill>
                  <a:srgbClr val="FFFFFF"/>
                </a:solidFill>
                <a:latin typeface="SimSun"/>
                <a:cs typeface="SimSun"/>
              </a:rPr>
              <a:t>月</a:t>
            </a:r>
            <a:r>
              <a:rPr dirty="0" sz="2000" spc="-5">
                <a:solidFill>
                  <a:srgbClr val="FFFFFF"/>
                </a:solidFill>
                <a:latin typeface="Georgia"/>
                <a:cs typeface="Georgia"/>
              </a:rPr>
              <a:t>2</a:t>
            </a:r>
            <a:r>
              <a:rPr dirty="0" sz="2000" spc="5">
                <a:solidFill>
                  <a:srgbClr val="FFFFFF"/>
                </a:solidFill>
                <a:latin typeface="Georgia"/>
                <a:cs typeface="Georgia"/>
              </a:rPr>
              <a:t>6</a:t>
            </a:r>
            <a:r>
              <a:rPr dirty="0" sz="2000">
                <a:solidFill>
                  <a:srgbClr val="FFFFFF"/>
                </a:solidFill>
                <a:latin typeface="SimSun"/>
                <a:cs typeface="SimSun"/>
              </a:rPr>
              <a:t>日</a:t>
            </a:r>
            <a:endParaRPr sz="2000">
              <a:latin typeface="SimSun"/>
              <a:cs typeface="SimSun"/>
            </a:endParaRPr>
          </a:p>
        </p:txBody>
      </p:sp>
      <p:sp>
        <p:nvSpPr>
          <p:cNvPr id="18" name="object 18"/>
          <p:cNvSpPr txBox="1"/>
          <p:nvPr/>
        </p:nvSpPr>
        <p:spPr>
          <a:xfrm>
            <a:off x="1883155" y="370840"/>
            <a:ext cx="1062990" cy="179070"/>
          </a:xfrm>
          <a:prstGeom prst="rect">
            <a:avLst/>
          </a:prstGeom>
        </p:spPr>
        <p:txBody>
          <a:bodyPr wrap="square" lIns="0" tIns="0" rIns="0" bIns="0" rtlCol="0" vert="horz">
            <a:spAutoFit/>
          </a:bodyPr>
          <a:lstStyle/>
          <a:p>
            <a:pPr marL="12700">
              <a:lnSpc>
                <a:spcPct val="100000"/>
              </a:lnSpc>
            </a:pPr>
            <a:r>
              <a:rPr dirty="0" sz="1100" spc="-5">
                <a:solidFill>
                  <a:srgbClr val="FFFFFF"/>
                </a:solidFill>
                <a:latin typeface="Arial"/>
                <a:cs typeface="Arial"/>
                <a:hlinkClick r:id="rId2"/>
              </a:rPr>
              <a:t>www.pwccn.com</a:t>
            </a:r>
            <a:endParaRPr sz="1100">
              <a:latin typeface="Arial"/>
              <a:cs typeface="Arial"/>
            </a:endParaRPr>
          </a:p>
        </p:txBody>
      </p:sp>
      <p:sp>
        <p:nvSpPr>
          <p:cNvPr id="19" name="object 19"/>
          <p:cNvSpPr/>
          <p:nvPr/>
        </p:nvSpPr>
        <p:spPr>
          <a:xfrm>
            <a:off x="7400946" y="6342930"/>
            <a:ext cx="1200974" cy="277523"/>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82497"/>
            <a:ext cx="8082915" cy="732155"/>
          </a:xfrm>
          <a:prstGeom prst="rect">
            <a:avLst/>
          </a:prstGeom>
        </p:spPr>
        <p:txBody>
          <a:bodyPr wrap="square" lIns="0" tIns="0" rIns="0" bIns="0" rtlCol="0" vert="horz">
            <a:spAutoFit/>
          </a:bodyPr>
          <a:lstStyle/>
          <a:p>
            <a:pPr marL="12700" marR="5080">
              <a:lnSpc>
                <a:spcPct val="100000"/>
              </a:lnSpc>
            </a:pPr>
            <a:r>
              <a:rPr dirty="0" sz="1600" b="1">
                <a:latin typeface="Georgia"/>
                <a:cs typeface="Georgia"/>
              </a:rPr>
              <a:t>2015</a:t>
            </a:r>
            <a:r>
              <a:rPr dirty="0" sz="1600" b="1">
                <a:latin typeface="SimSun"/>
                <a:cs typeface="SimSun"/>
              </a:rPr>
              <a:t>年，科技与金融行业持续成为投资热点，其主要驱动因素为投资者对科技行业高增长  的期待、科技行业逐渐发生整合、以及中国金融服务和支付企业务的高速发展而产生的融  </a:t>
            </a:r>
            <a:r>
              <a:rPr dirty="0" sz="1600" spc="-5" b="1">
                <a:latin typeface="SimSun"/>
                <a:cs typeface="SimSun"/>
              </a:rPr>
              <a:t>资需求</a:t>
            </a:r>
            <a:endParaRPr sz="1600">
              <a:latin typeface="SimSun"/>
              <a:cs typeface="SimSun"/>
            </a:endParaRPr>
          </a:p>
        </p:txBody>
      </p:sp>
      <p:sp>
        <p:nvSpPr>
          <p:cNvPr id="3" name="object 3"/>
          <p:cNvSpPr/>
          <p:nvPr/>
        </p:nvSpPr>
        <p:spPr>
          <a:xfrm>
            <a:off x="1232916" y="4596384"/>
            <a:ext cx="875030" cy="59690"/>
          </a:xfrm>
          <a:custGeom>
            <a:avLst/>
            <a:gdLst/>
            <a:ahLst/>
            <a:cxnLst/>
            <a:rect l="l" t="t" r="r" b="b"/>
            <a:pathLst>
              <a:path w="875030" h="59689">
                <a:moveTo>
                  <a:pt x="874776" y="0"/>
                </a:moveTo>
                <a:lnTo>
                  <a:pt x="0" y="0"/>
                </a:lnTo>
                <a:lnTo>
                  <a:pt x="0" y="59436"/>
                </a:lnTo>
                <a:lnTo>
                  <a:pt x="874776" y="59436"/>
                </a:lnTo>
                <a:lnTo>
                  <a:pt x="874776" y="0"/>
                </a:lnTo>
                <a:close/>
              </a:path>
            </a:pathLst>
          </a:custGeom>
          <a:solidFill>
            <a:srgbClr val="A21F1F"/>
          </a:solidFill>
        </p:spPr>
        <p:txBody>
          <a:bodyPr wrap="square" lIns="0" tIns="0" rIns="0" bIns="0" rtlCol="0"/>
          <a:lstStyle/>
          <a:p/>
        </p:txBody>
      </p:sp>
      <p:sp>
        <p:nvSpPr>
          <p:cNvPr id="4" name="object 4"/>
          <p:cNvSpPr/>
          <p:nvPr/>
        </p:nvSpPr>
        <p:spPr>
          <a:xfrm>
            <a:off x="2763011" y="4576571"/>
            <a:ext cx="875030" cy="79375"/>
          </a:xfrm>
          <a:custGeom>
            <a:avLst/>
            <a:gdLst/>
            <a:ahLst/>
            <a:cxnLst/>
            <a:rect l="l" t="t" r="r" b="b"/>
            <a:pathLst>
              <a:path w="875029" h="79375">
                <a:moveTo>
                  <a:pt x="874776" y="0"/>
                </a:moveTo>
                <a:lnTo>
                  <a:pt x="0" y="0"/>
                </a:lnTo>
                <a:lnTo>
                  <a:pt x="0" y="79247"/>
                </a:lnTo>
                <a:lnTo>
                  <a:pt x="874776" y="79247"/>
                </a:lnTo>
                <a:lnTo>
                  <a:pt x="874776" y="0"/>
                </a:lnTo>
                <a:close/>
              </a:path>
            </a:pathLst>
          </a:custGeom>
          <a:solidFill>
            <a:srgbClr val="A21F1F"/>
          </a:solidFill>
        </p:spPr>
        <p:txBody>
          <a:bodyPr wrap="square" lIns="0" tIns="0" rIns="0" bIns="0" rtlCol="0"/>
          <a:lstStyle/>
          <a:p/>
        </p:txBody>
      </p:sp>
      <p:sp>
        <p:nvSpPr>
          <p:cNvPr id="5" name="object 5"/>
          <p:cNvSpPr/>
          <p:nvPr/>
        </p:nvSpPr>
        <p:spPr>
          <a:xfrm>
            <a:off x="4293108" y="4552188"/>
            <a:ext cx="875030" cy="104139"/>
          </a:xfrm>
          <a:custGeom>
            <a:avLst/>
            <a:gdLst/>
            <a:ahLst/>
            <a:cxnLst/>
            <a:rect l="l" t="t" r="r" b="b"/>
            <a:pathLst>
              <a:path w="875029" h="104139">
                <a:moveTo>
                  <a:pt x="874776" y="0"/>
                </a:moveTo>
                <a:lnTo>
                  <a:pt x="0" y="0"/>
                </a:lnTo>
                <a:lnTo>
                  <a:pt x="0" y="103631"/>
                </a:lnTo>
                <a:lnTo>
                  <a:pt x="874776" y="103631"/>
                </a:lnTo>
                <a:lnTo>
                  <a:pt x="874776" y="0"/>
                </a:lnTo>
                <a:close/>
              </a:path>
            </a:pathLst>
          </a:custGeom>
          <a:solidFill>
            <a:srgbClr val="A21F1F"/>
          </a:solidFill>
        </p:spPr>
        <p:txBody>
          <a:bodyPr wrap="square" lIns="0" tIns="0" rIns="0" bIns="0" rtlCol="0"/>
          <a:lstStyle/>
          <a:p/>
        </p:txBody>
      </p:sp>
      <p:sp>
        <p:nvSpPr>
          <p:cNvPr id="6" name="object 6"/>
          <p:cNvSpPr/>
          <p:nvPr/>
        </p:nvSpPr>
        <p:spPr>
          <a:xfrm>
            <a:off x="5823203" y="4477511"/>
            <a:ext cx="875030" cy="178435"/>
          </a:xfrm>
          <a:custGeom>
            <a:avLst/>
            <a:gdLst/>
            <a:ahLst/>
            <a:cxnLst/>
            <a:rect l="l" t="t" r="r" b="b"/>
            <a:pathLst>
              <a:path w="875029" h="178435">
                <a:moveTo>
                  <a:pt x="874776" y="0"/>
                </a:moveTo>
                <a:lnTo>
                  <a:pt x="0" y="0"/>
                </a:lnTo>
                <a:lnTo>
                  <a:pt x="0" y="178307"/>
                </a:lnTo>
                <a:lnTo>
                  <a:pt x="874776" y="178307"/>
                </a:lnTo>
                <a:lnTo>
                  <a:pt x="874776" y="0"/>
                </a:lnTo>
                <a:close/>
              </a:path>
            </a:pathLst>
          </a:custGeom>
          <a:solidFill>
            <a:srgbClr val="A21F1F"/>
          </a:solidFill>
        </p:spPr>
        <p:txBody>
          <a:bodyPr wrap="square" lIns="0" tIns="0" rIns="0" bIns="0" rtlCol="0"/>
          <a:lstStyle/>
          <a:p/>
        </p:txBody>
      </p:sp>
      <p:sp>
        <p:nvSpPr>
          <p:cNvPr id="7" name="object 7"/>
          <p:cNvSpPr/>
          <p:nvPr/>
        </p:nvSpPr>
        <p:spPr>
          <a:xfrm>
            <a:off x="7353300" y="4277867"/>
            <a:ext cx="875030" cy="378460"/>
          </a:xfrm>
          <a:custGeom>
            <a:avLst/>
            <a:gdLst/>
            <a:ahLst/>
            <a:cxnLst/>
            <a:rect l="l" t="t" r="r" b="b"/>
            <a:pathLst>
              <a:path w="875029" h="378460">
                <a:moveTo>
                  <a:pt x="874776" y="0"/>
                </a:moveTo>
                <a:lnTo>
                  <a:pt x="0" y="0"/>
                </a:lnTo>
                <a:lnTo>
                  <a:pt x="0" y="377951"/>
                </a:lnTo>
                <a:lnTo>
                  <a:pt x="874776" y="377951"/>
                </a:lnTo>
                <a:lnTo>
                  <a:pt x="874776" y="0"/>
                </a:lnTo>
                <a:close/>
              </a:path>
            </a:pathLst>
          </a:custGeom>
          <a:solidFill>
            <a:srgbClr val="A21F1F"/>
          </a:solidFill>
        </p:spPr>
        <p:txBody>
          <a:bodyPr wrap="square" lIns="0" tIns="0" rIns="0" bIns="0" rtlCol="0"/>
          <a:lstStyle/>
          <a:p/>
        </p:txBody>
      </p:sp>
      <p:sp>
        <p:nvSpPr>
          <p:cNvPr id="8" name="object 8"/>
          <p:cNvSpPr/>
          <p:nvPr/>
        </p:nvSpPr>
        <p:spPr>
          <a:xfrm>
            <a:off x="2763011" y="4509515"/>
            <a:ext cx="875030" cy="67310"/>
          </a:xfrm>
          <a:custGeom>
            <a:avLst/>
            <a:gdLst/>
            <a:ahLst/>
            <a:cxnLst/>
            <a:rect l="l" t="t" r="r" b="b"/>
            <a:pathLst>
              <a:path w="875029" h="67310">
                <a:moveTo>
                  <a:pt x="874776" y="0"/>
                </a:moveTo>
                <a:lnTo>
                  <a:pt x="0" y="0"/>
                </a:lnTo>
                <a:lnTo>
                  <a:pt x="0" y="67055"/>
                </a:lnTo>
                <a:lnTo>
                  <a:pt x="874776" y="67055"/>
                </a:lnTo>
                <a:lnTo>
                  <a:pt x="874776" y="0"/>
                </a:lnTo>
                <a:close/>
              </a:path>
            </a:pathLst>
          </a:custGeom>
          <a:solidFill>
            <a:srgbClr val="DF2F1E"/>
          </a:solidFill>
        </p:spPr>
        <p:txBody>
          <a:bodyPr wrap="square" lIns="0" tIns="0" rIns="0" bIns="0" rtlCol="0"/>
          <a:lstStyle/>
          <a:p/>
        </p:txBody>
      </p:sp>
      <p:sp>
        <p:nvSpPr>
          <p:cNvPr id="9" name="object 9"/>
          <p:cNvSpPr/>
          <p:nvPr/>
        </p:nvSpPr>
        <p:spPr>
          <a:xfrm>
            <a:off x="4293108" y="4489703"/>
            <a:ext cx="875030" cy="62865"/>
          </a:xfrm>
          <a:custGeom>
            <a:avLst/>
            <a:gdLst/>
            <a:ahLst/>
            <a:cxnLst/>
            <a:rect l="l" t="t" r="r" b="b"/>
            <a:pathLst>
              <a:path w="875029" h="62864">
                <a:moveTo>
                  <a:pt x="874776" y="0"/>
                </a:moveTo>
                <a:lnTo>
                  <a:pt x="0" y="0"/>
                </a:lnTo>
                <a:lnTo>
                  <a:pt x="0" y="62484"/>
                </a:lnTo>
                <a:lnTo>
                  <a:pt x="874776" y="62484"/>
                </a:lnTo>
                <a:lnTo>
                  <a:pt x="874776" y="0"/>
                </a:lnTo>
                <a:close/>
              </a:path>
            </a:pathLst>
          </a:custGeom>
          <a:solidFill>
            <a:srgbClr val="DF2F1E"/>
          </a:solidFill>
        </p:spPr>
        <p:txBody>
          <a:bodyPr wrap="square" lIns="0" tIns="0" rIns="0" bIns="0" rtlCol="0"/>
          <a:lstStyle/>
          <a:p/>
        </p:txBody>
      </p:sp>
      <p:sp>
        <p:nvSpPr>
          <p:cNvPr id="10" name="object 10"/>
          <p:cNvSpPr/>
          <p:nvPr/>
        </p:nvSpPr>
        <p:spPr>
          <a:xfrm>
            <a:off x="5823203" y="4312920"/>
            <a:ext cx="875030" cy="165100"/>
          </a:xfrm>
          <a:custGeom>
            <a:avLst/>
            <a:gdLst/>
            <a:ahLst/>
            <a:cxnLst/>
            <a:rect l="l" t="t" r="r" b="b"/>
            <a:pathLst>
              <a:path w="875029" h="165100">
                <a:moveTo>
                  <a:pt x="874776" y="0"/>
                </a:moveTo>
                <a:lnTo>
                  <a:pt x="0" y="0"/>
                </a:lnTo>
                <a:lnTo>
                  <a:pt x="0" y="164591"/>
                </a:lnTo>
                <a:lnTo>
                  <a:pt x="874776" y="164591"/>
                </a:lnTo>
                <a:lnTo>
                  <a:pt x="874776" y="0"/>
                </a:lnTo>
                <a:close/>
              </a:path>
            </a:pathLst>
          </a:custGeom>
          <a:solidFill>
            <a:srgbClr val="DF2F1E"/>
          </a:solidFill>
        </p:spPr>
        <p:txBody>
          <a:bodyPr wrap="square" lIns="0" tIns="0" rIns="0" bIns="0" rtlCol="0"/>
          <a:lstStyle/>
          <a:p/>
        </p:txBody>
      </p:sp>
      <p:sp>
        <p:nvSpPr>
          <p:cNvPr id="11" name="object 11"/>
          <p:cNvSpPr/>
          <p:nvPr/>
        </p:nvSpPr>
        <p:spPr>
          <a:xfrm>
            <a:off x="7353300" y="3931920"/>
            <a:ext cx="875030" cy="346075"/>
          </a:xfrm>
          <a:custGeom>
            <a:avLst/>
            <a:gdLst/>
            <a:ahLst/>
            <a:cxnLst/>
            <a:rect l="l" t="t" r="r" b="b"/>
            <a:pathLst>
              <a:path w="875029" h="346075">
                <a:moveTo>
                  <a:pt x="874776" y="0"/>
                </a:moveTo>
                <a:lnTo>
                  <a:pt x="0" y="0"/>
                </a:lnTo>
                <a:lnTo>
                  <a:pt x="0" y="345947"/>
                </a:lnTo>
                <a:lnTo>
                  <a:pt x="874776" y="345947"/>
                </a:lnTo>
                <a:lnTo>
                  <a:pt x="874776" y="0"/>
                </a:lnTo>
                <a:close/>
              </a:path>
            </a:pathLst>
          </a:custGeom>
          <a:solidFill>
            <a:srgbClr val="DF2F1E"/>
          </a:solidFill>
        </p:spPr>
        <p:txBody>
          <a:bodyPr wrap="square" lIns="0" tIns="0" rIns="0" bIns="0" rtlCol="0"/>
          <a:lstStyle/>
          <a:p/>
        </p:txBody>
      </p:sp>
      <p:sp>
        <p:nvSpPr>
          <p:cNvPr id="12" name="object 12"/>
          <p:cNvSpPr/>
          <p:nvPr/>
        </p:nvSpPr>
        <p:spPr>
          <a:xfrm>
            <a:off x="2763011" y="4428744"/>
            <a:ext cx="875030" cy="81280"/>
          </a:xfrm>
          <a:custGeom>
            <a:avLst/>
            <a:gdLst/>
            <a:ahLst/>
            <a:cxnLst/>
            <a:rect l="l" t="t" r="r" b="b"/>
            <a:pathLst>
              <a:path w="875029" h="81279">
                <a:moveTo>
                  <a:pt x="874776" y="0"/>
                </a:moveTo>
                <a:lnTo>
                  <a:pt x="0" y="0"/>
                </a:lnTo>
                <a:lnTo>
                  <a:pt x="0" y="80771"/>
                </a:lnTo>
                <a:lnTo>
                  <a:pt x="874776" y="80771"/>
                </a:lnTo>
                <a:lnTo>
                  <a:pt x="874776" y="0"/>
                </a:lnTo>
                <a:close/>
              </a:path>
            </a:pathLst>
          </a:custGeom>
          <a:solidFill>
            <a:srgbClr val="5F221F"/>
          </a:solidFill>
        </p:spPr>
        <p:txBody>
          <a:bodyPr wrap="square" lIns="0" tIns="0" rIns="0" bIns="0" rtlCol="0"/>
          <a:lstStyle/>
          <a:p/>
        </p:txBody>
      </p:sp>
      <p:sp>
        <p:nvSpPr>
          <p:cNvPr id="13" name="object 13"/>
          <p:cNvSpPr/>
          <p:nvPr/>
        </p:nvSpPr>
        <p:spPr>
          <a:xfrm>
            <a:off x="4293108" y="4300728"/>
            <a:ext cx="875030" cy="189230"/>
          </a:xfrm>
          <a:custGeom>
            <a:avLst/>
            <a:gdLst/>
            <a:ahLst/>
            <a:cxnLst/>
            <a:rect l="l" t="t" r="r" b="b"/>
            <a:pathLst>
              <a:path w="875029" h="189229">
                <a:moveTo>
                  <a:pt x="874776" y="0"/>
                </a:moveTo>
                <a:lnTo>
                  <a:pt x="0" y="0"/>
                </a:lnTo>
                <a:lnTo>
                  <a:pt x="0" y="188976"/>
                </a:lnTo>
                <a:lnTo>
                  <a:pt x="874776" y="188976"/>
                </a:lnTo>
                <a:lnTo>
                  <a:pt x="874776" y="0"/>
                </a:lnTo>
                <a:close/>
              </a:path>
            </a:pathLst>
          </a:custGeom>
          <a:solidFill>
            <a:srgbClr val="5F221F"/>
          </a:solidFill>
        </p:spPr>
        <p:txBody>
          <a:bodyPr wrap="square" lIns="0" tIns="0" rIns="0" bIns="0" rtlCol="0"/>
          <a:lstStyle/>
          <a:p/>
        </p:txBody>
      </p:sp>
      <p:sp>
        <p:nvSpPr>
          <p:cNvPr id="14" name="object 14"/>
          <p:cNvSpPr/>
          <p:nvPr/>
        </p:nvSpPr>
        <p:spPr>
          <a:xfrm>
            <a:off x="5823203" y="4017264"/>
            <a:ext cx="875030" cy="295910"/>
          </a:xfrm>
          <a:custGeom>
            <a:avLst/>
            <a:gdLst/>
            <a:ahLst/>
            <a:cxnLst/>
            <a:rect l="l" t="t" r="r" b="b"/>
            <a:pathLst>
              <a:path w="875029" h="295910">
                <a:moveTo>
                  <a:pt x="874776" y="0"/>
                </a:moveTo>
                <a:lnTo>
                  <a:pt x="0" y="0"/>
                </a:lnTo>
                <a:lnTo>
                  <a:pt x="0" y="295656"/>
                </a:lnTo>
                <a:lnTo>
                  <a:pt x="874776" y="295656"/>
                </a:lnTo>
                <a:lnTo>
                  <a:pt x="874776" y="0"/>
                </a:lnTo>
                <a:close/>
              </a:path>
            </a:pathLst>
          </a:custGeom>
          <a:solidFill>
            <a:srgbClr val="5F221F"/>
          </a:solidFill>
        </p:spPr>
        <p:txBody>
          <a:bodyPr wrap="square" lIns="0" tIns="0" rIns="0" bIns="0" rtlCol="0"/>
          <a:lstStyle/>
          <a:p/>
        </p:txBody>
      </p:sp>
      <p:sp>
        <p:nvSpPr>
          <p:cNvPr id="15" name="object 15"/>
          <p:cNvSpPr/>
          <p:nvPr/>
        </p:nvSpPr>
        <p:spPr>
          <a:xfrm>
            <a:off x="7353300" y="3677411"/>
            <a:ext cx="875030" cy="254635"/>
          </a:xfrm>
          <a:custGeom>
            <a:avLst/>
            <a:gdLst/>
            <a:ahLst/>
            <a:cxnLst/>
            <a:rect l="l" t="t" r="r" b="b"/>
            <a:pathLst>
              <a:path w="875029" h="254635">
                <a:moveTo>
                  <a:pt x="874776" y="0"/>
                </a:moveTo>
                <a:lnTo>
                  <a:pt x="0" y="0"/>
                </a:lnTo>
                <a:lnTo>
                  <a:pt x="0" y="254507"/>
                </a:lnTo>
                <a:lnTo>
                  <a:pt x="874776" y="254507"/>
                </a:lnTo>
                <a:lnTo>
                  <a:pt x="874776" y="0"/>
                </a:lnTo>
                <a:close/>
              </a:path>
            </a:pathLst>
          </a:custGeom>
          <a:solidFill>
            <a:srgbClr val="5F221F"/>
          </a:solidFill>
        </p:spPr>
        <p:txBody>
          <a:bodyPr wrap="square" lIns="0" tIns="0" rIns="0" bIns="0" rtlCol="0"/>
          <a:lstStyle/>
          <a:p/>
        </p:txBody>
      </p:sp>
      <p:sp>
        <p:nvSpPr>
          <p:cNvPr id="16" name="object 16"/>
          <p:cNvSpPr/>
          <p:nvPr/>
        </p:nvSpPr>
        <p:spPr>
          <a:xfrm>
            <a:off x="2763011" y="4378452"/>
            <a:ext cx="875030" cy="50800"/>
          </a:xfrm>
          <a:custGeom>
            <a:avLst/>
            <a:gdLst/>
            <a:ahLst/>
            <a:cxnLst/>
            <a:rect l="l" t="t" r="r" b="b"/>
            <a:pathLst>
              <a:path w="875029" h="50800">
                <a:moveTo>
                  <a:pt x="0" y="50292"/>
                </a:moveTo>
                <a:lnTo>
                  <a:pt x="874776" y="50292"/>
                </a:lnTo>
                <a:lnTo>
                  <a:pt x="874776" y="0"/>
                </a:lnTo>
                <a:lnTo>
                  <a:pt x="0" y="0"/>
                </a:lnTo>
                <a:lnTo>
                  <a:pt x="0" y="50292"/>
                </a:lnTo>
                <a:close/>
              </a:path>
            </a:pathLst>
          </a:custGeom>
          <a:solidFill>
            <a:srgbClr val="DB526A"/>
          </a:solidFill>
        </p:spPr>
        <p:txBody>
          <a:bodyPr wrap="square" lIns="0" tIns="0" rIns="0" bIns="0" rtlCol="0"/>
          <a:lstStyle/>
          <a:p/>
        </p:txBody>
      </p:sp>
      <p:sp>
        <p:nvSpPr>
          <p:cNvPr id="17" name="object 17"/>
          <p:cNvSpPr/>
          <p:nvPr/>
        </p:nvSpPr>
        <p:spPr>
          <a:xfrm>
            <a:off x="4293108" y="4200144"/>
            <a:ext cx="875030" cy="100965"/>
          </a:xfrm>
          <a:custGeom>
            <a:avLst/>
            <a:gdLst/>
            <a:ahLst/>
            <a:cxnLst/>
            <a:rect l="l" t="t" r="r" b="b"/>
            <a:pathLst>
              <a:path w="875029" h="100964">
                <a:moveTo>
                  <a:pt x="874776" y="0"/>
                </a:moveTo>
                <a:lnTo>
                  <a:pt x="0" y="0"/>
                </a:lnTo>
                <a:lnTo>
                  <a:pt x="0" y="100583"/>
                </a:lnTo>
                <a:lnTo>
                  <a:pt x="874776" y="100583"/>
                </a:lnTo>
                <a:lnTo>
                  <a:pt x="874776" y="0"/>
                </a:lnTo>
                <a:close/>
              </a:path>
            </a:pathLst>
          </a:custGeom>
          <a:solidFill>
            <a:srgbClr val="DB526A"/>
          </a:solidFill>
        </p:spPr>
        <p:txBody>
          <a:bodyPr wrap="square" lIns="0" tIns="0" rIns="0" bIns="0" rtlCol="0"/>
          <a:lstStyle/>
          <a:p/>
        </p:txBody>
      </p:sp>
      <p:sp>
        <p:nvSpPr>
          <p:cNvPr id="18" name="object 18"/>
          <p:cNvSpPr/>
          <p:nvPr/>
        </p:nvSpPr>
        <p:spPr>
          <a:xfrm>
            <a:off x="5823203" y="3869435"/>
            <a:ext cx="875030" cy="147955"/>
          </a:xfrm>
          <a:custGeom>
            <a:avLst/>
            <a:gdLst/>
            <a:ahLst/>
            <a:cxnLst/>
            <a:rect l="l" t="t" r="r" b="b"/>
            <a:pathLst>
              <a:path w="875029" h="147954">
                <a:moveTo>
                  <a:pt x="874776" y="0"/>
                </a:moveTo>
                <a:lnTo>
                  <a:pt x="0" y="0"/>
                </a:lnTo>
                <a:lnTo>
                  <a:pt x="0" y="147827"/>
                </a:lnTo>
                <a:lnTo>
                  <a:pt x="874776" y="147827"/>
                </a:lnTo>
                <a:lnTo>
                  <a:pt x="874776" y="0"/>
                </a:lnTo>
                <a:close/>
              </a:path>
            </a:pathLst>
          </a:custGeom>
          <a:solidFill>
            <a:srgbClr val="DB526A"/>
          </a:solidFill>
        </p:spPr>
        <p:txBody>
          <a:bodyPr wrap="square" lIns="0" tIns="0" rIns="0" bIns="0" rtlCol="0"/>
          <a:lstStyle/>
          <a:p/>
        </p:txBody>
      </p:sp>
      <p:sp>
        <p:nvSpPr>
          <p:cNvPr id="19" name="object 19"/>
          <p:cNvSpPr/>
          <p:nvPr/>
        </p:nvSpPr>
        <p:spPr>
          <a:xfrm>
            <a:off x="7353300" y="3393947"/>
            <a:ext cx="875030" cy="283845"/>
          </a:xfrm>
          <a:custGeom>
            <a:avLst/>
            <a:gdLst/>
            <a:ahLst/>
            <a:cxnLst/>
            <a:rect l="l" t="t" r="r" b="b"/>
            <a:pathLst>
              <a:path w="875029" h="283845">
                <a:moveTo>
                  <a:pt x="874776" y="0"/>
                </a:moveTo>
                <a:lnTo>
                  <a:pt x="0" y="0"/>
                </a:lnTo>
                <a:lnTo>
                  <a:pt x="0" y="283463"/>
                </a:lnTo>
                <a:lnTo>
                  <a:pt x="874776" y="283463"/>
                </a:lnTo>
                <a:lnTo>
                  <a:pt x="874776" y="0"/>
                </a:lnTo>
                <a:close/>
              </a:path>
            </a:pathLst>
          </a:custGeom>
          <a:solidFill>
            <a:srgbClr val="DB526A"/>
          </a:solidFill>
        </p:spPr>
        <p:txBody>
          <a:bodyPr wrap="square" lIns="0" tIns="0" rIns="0" bIns="0" rtlCol="0"/>
          <a:lstStyle/>
          <a:p/>
        </p:txBody>
      </p:sp>
      <p:sp>
        <p:nvSpPr>
          <p:cNvPr id="20" name="object 20"/>
          <p:cNvSpPr/>
          <p:nvPr/>
        </p:nvSpPr>
        <p:spPr>
          <a:xfrm>
            <a:off x="2763011" y="4347971"/>
            <a:ext cx="875030" cy="30480"/>
          </a:xfrm>
          <a:custGeom>
            <a:avLst/>
            <a:gdLst/>
            <a:ahLst/>
            <a:cxnLst/>
            <a:rect l="l" t="t" r="r" b="b"/>
            <a:pathLst>
              <a:path w="875029" h="30479">
                <a:moveTo>
                  <a:pt x="0" y="30479"/>
                </a:moveTo>
                <a:lnTo>
                  <a:pt x="874776" y="30479"/>
                </a:lnTo>
                <a:lnTo>
                  <a:pt x="874776" y="0"/>
                </a:lnTo>
                <a:lnTo>
                  <a:pt x="0" y="0"/>
                </a:lnTo>
                <a:lnTo>
                  <a:pt x="0" y="30479"/>
                </a:lnTo>
                <a:close/>
              </a:path>
            </a:pathLst>
          </a:custGeom>
          <a:solidFill>
            <a:srgbClr val="DC6900"/>
          </a:solidFill>
        </p:spPr>
        <p:txBody>
          <a:bodyPr wrap="square" lIns="0" tIns="0" rIns="0" bIns="0" rtlCol="0"/>
          <a:lstStyle/>
          <a:p/>
        </p:txBody>
      </p:sp>
      <p:sp>
        <p:nvSpPr>
          <p:cNvPr id="21" name="object 21"/>
          <p:cNvSpPr/>
          <p:nvPr/>
        </p:nvSpPr>
        <p:spPr>
          <a:xfrm>
            <a:off x="4293108" y="4140708"/>
            <a:ext cx="875030" cy="59690"/>
          </a:xfrm>
          <a:custGeom>
            <a:avLst/>
            <a:gdLst/>
            <a:ahLst/>
            <a:cxnLst/>
            <a:rect l="l" t="t" r="r" b="b"/>
            <a:pathLst>
              <a:path w="875029" h="59689">
                <a:moveTo>
                  <a:pt x="874776" y="0"/>
                </a:moveTo>
                <a:lnTo>
                  <a:pt x="0" y="0"/>
                </a:lnTo>
                <a:lnTo>
                  <a:pt x="0" y="59436"/>
                </a:lnTo>
                <a:lnTo>
                  <a:pt x="874776" y="59436"/>
                </a:lnTo>
                <a:lnTo>
                  <a:pt x="874776" y="0"/>
                </a:lnTo>
                <a:close/>
              </a:path>
            </a:pathLst>
          </a:custGeom>
          <a:solidFill>
            <a:srgbClr val="DC6900"/>
          </a:solidFill>
        </p:spPr>
        <p:txBody>
          <a:bodyPr wrap="square" lIns="0" tIns="0" rIns="0" bIns="0" rtlCol="0"/>
          <a:lstStyle/>
          <a:p/>
        </p:txBody>
      </p:sp>
      <p:sp>
        <p:nvSpPr>
          <p:cNvPr id="22" name="object 22"/>
          <p:cNvSpPr/>
          <p:nvPr/>
        </p:nvSpPr>
        <p:spPr>
          <a:xfrm>
            <a:off x="5823203" y="3787140"/>
            <a:ext cx="875030" cy="82550"/>
          </a:xfrm>
          <a:custGeom>
            <a:avLst/>
            <a:gdLst/>
            <a:ahLst/>
            <a:cxnLst/>
            <a:rect l="l" t="t" r="r" b="b"/>
            <a:pathLst>
              <a:path w="875029" h="82550">
                <a:moveTo>
                  <a:pt x="874776" y="0"/>
                </a:moveTo>
                <a:lnTo>
                  <a:pt x="0" y="0"/>
                </a:lnTo>
                <a:lnTo>
                  <a:pt x="0" y="82296"/>
                </a:lnTo>
                <a:lnTo>
                  <a:pt x="874776" y="82296"/>
                </a:lnTo>
                <a:lnTo>
                  <a:pt x="874776" y="0"/>
                </a:lnTo>
                <a:close/>
              </a:path>
            </a:pathLst>
          </a:custGeom>
          <a:solidFill>
            <a:srgbClr val="DC6900"/>
          </a:solidFill>
        </p:spPr>
        <p:txBody>
          <a:bodyPr wrap="square" lIns="0" tIns="0" rIns="0" bIns="0" rtlCol="0"/>
          <a:lstStyle/>
          <a:p/>
        </p:txBody>
      </p:sp>
      <p:sp>
        <p:nvSpPr>
          <p:cNvPr id="23" name="object 23"/>
          <p:cNvSpPr/>
          <p:nvPr/>
        </p:nvSpPr>
        <p:spPr>
          <a:xfrm>
            <a:off x="7353300" y="3142488"/>
            <a:ext cx="875030" cy="251460"/>
          </a:xfrm>
          <a:custGeom>
            <a:avLst/>
            <a:gdLst/>
            <a:ahLst/>
            <a:cxnLst/>
            <a:rect l="l" t="t" r="r" b="b"/>
            <a:pathLst>
              <a:path w="875029" h="251460">
                <a:moveTo>
                  <a:pt x="874776" y="0"/>
                </a:moveTo>
                <a:lnTo>
                  <a:pt x="0" y="0"/>
                </a:lnTo>
                <a:lnTo>
                  <a:pt x="0" y="251460"/>
                </a:lnTo>
                <a:lnTo>
                  <a:pt x="874776" y="251460"/>
                </a:lnTo>
                <a:lnTo>
                  <a:pt x="874776" y="0"/>
                </a:lnTo>
                <a:close/>
              </a:path>
            </a:pathLst>
          </a:custGeom>
          <a:solidFill>
            <a:srgbClr val="DC6900"/>
          </a:solidFill>
        </p:spPr>
        <p:txBody>
          <a:bodyPr wrap="square" lIns="0" tIns="0" rIns="0" bIns="0" rtlCol="0"/>
          <a:lstStyle/>
          <a:p/>
        </p:txBody>
      </p:sp>
      <p:sp>
        <p:nvSpPr>
          <p:cNvPr id="24" name="object 24"/>
          <p:cNvSpPr/>
          <p:nvPr/>
        </p:nvSpPr>
        <p:spPr>
          <a:xfrm>
            <a:off x="2763011" y="4265676"/>
            <a:ext cx="875030" cy="82550"/>
          </a:xfrm>
          <a:custGeom>
            <a:avLst/>
            <a:gdLst/>
            <a:ahLst/>
            <a:cxnLst/>
            <a:rect l="l" t="t" r="r" b="b"/>
            <a:pathLst>
              <a:path w="875029" h="82550">
                <a:moveTo>
                  <a:pt x="874776" y="0"/>
                </a:moveTo>
                <a:lnTo>
                  <a:pt x="0" y="0"/>
                </a:lnTo>
                <a:lnTo>
                  <a:pt x="0" y="82296"/>
                </a:lnTo>
                <a:lnTo>
                  <a:pt x="874776" y="82296"/>
                </a:lnTo>
                <a:lnTo>
                  <a:pt x="874776" y="0"/>
                </a:lnTo>
                <a:close/>
              </a:path>
            </a:pathLst>
          </a:custGeom>
          <a:solidFill>
            <a:srgbClr val="EB8B00"/>
          </a:solidFill>
        </p:spPr>
        <p:txBody>
          <a:bodyPr wrap="square" lIns="0" tIns="0" rIns="0" bIns="0" rtlCol="0"/>
          <a:lstStyle/>
          <a:p/>
        </p:txBody>
      </p:sp>
      <p:sp>
        <p:nvSpPr>
          <p:cNvPr id="25" name="object 25"/>
          <p:cNvSpPr/>
          <p:nvPr/>
        </p:nvSpPr>
        <p:spPr>
          <a:xfrm>
            <a:off x="4293108" y="4041647"/>
            <a:ext cx="875030" cy="99060"/>
          </a:xfrm>
          <a:custGeom>
            <a:avLst/>
            <a:gdLst/>
            <a:ahLst/>
            <a:cxnLst/>
            <a:rect l="l" t="t" r="r" b="b"/>
            <a:pathLst>
              <a:path w="875029" h="99060">
                <a:moveTo>
                  <a:pt x="874776" y="0"/>
                </a:moveTo>
                <a:lnTo>
                  <a:pt x="0" y="0"/>
                </a:lnTo>
                <a:lnTo>
                  <a:pt x="0" y="99059"/>
                </a:lnTo>
                <a:lnTo>
                  <a:pt x="874776" y="99059"/>
                </a:lnTo>
                <a:lnTo>
                  <a:pt x="874776" y="0"/>
                </a:lnTo>
                <a:close/>
              </a:path>
            </a:pathLst>
          </a:custGeom>
          <a:solidFill>
            <a:srgbClr val="EB8B00"/>
          </a:solidFill>
        </p:spPr>
        <p:txBody>
          <a:bodyPr wrap="square" lIns="0" tIns="0" rIns="0" bIns="0" rtlCol="0"/>
          <a:lstStyle/>
          <a:p/>
        </p:txBody>
      </p:sp>
      <p:sp>
        <p:nvSpPr>
          <p:cNvPr id="26" name="object 26"/>
          <p:cNvSpPr/>
          <p:nvPr/>
        </p:nvSpPr>
        <p:spPr>
          <a:xfrm>
            <a:off x="5823203" y="3657600"/>
            <a:ext cx="875030" cy="129539"/>
          </a:xfrm>
          <a:custGeom>
            <a:avLst/>
            <a:gdLst/>
            <a:ahLst/>
            <a:cxnLst/>
            <a:rect l="l" t="t" r="r" b="b"/>
            <a:pathLst>
              <a:path w="875029" h="129539">
                <a:moveTo>
                  <a:pt x="874776" y="0"/>
                </a:moveTo>
                <a:lnTo>
                  <a:pt x="0" y="0"/>
                </a:lnTo>
                <a:lnTo>
                  <a:pt x="0" y="129539"/>
                </a:lnTo>
                <a:lnTo>
                  <a:pt x="874776" y="129539"/>
                </a:lnTo>
                <a:lnTo>
                  <a:pt x="874776" y="0"/>
                </a:lnTo>
                <a:close/>
              </a:path>
            </a:pathLst>
          </a:custGeom>
          <a:solidFill>
            <a:srgbClr val="EB8B00"/>
          </a:solidFill>
        </p:spPr>
        <p:txBody>
          <a:bodyPr wrap="square" lIns="0" tIns="0" rIns="0" bIns="0" rtlCol="0"/>
          <a:lstStyle/>
          <a:p/>
        </p:txBody>
      </p:sp>
      <p:sp>
        <p:nvSpPr>
          <p:cNvPr id="27" name="object 27"/>
          <p:cNvSpPr/>
          <p:nvPr/>
        </p:nvSpPr>
        <p:spPr>
          <a:xfrm>
            <a:off x="7353300" y="2927604"/>
            <a:ext cx="875030" cy="215265"/>
          </a:xfrm>
          <a:custGeom>
            <a:avLst/>
            <a:gdLst/>
            <a:ahLst/>
            <a:cxnLst/>
            <a:rect l="l" t="t" r="r" b="b"/>
            <a:pathLst>
              <a:path w="875029" h="215264">
                <a:moveTo>
                  <a:pt x="874776" y="0"/>
                </a:moveTo>
                <a:lnTo>
                  <a:pt x="0" y="0"/>
                </a:lnTo>
                <a:lnTo>
                  <a:pt x="0" y="214884"/>
                </a:lnTo>
                <a:lnTo>
                  <a:pt x="874776" y="214884"/>
                </a:lnTo>
                <a:lnTo>
                  <a:pt x="874776" y="0"/>
                </a:lnTo>
                <a:close/>
              </a:path>
            </a:pathLst>
          </a:custGeom>
          <a:solidFill>
            <a:srgbClr val="EB8B00"/>
          </a:solidFill>
        </p:spPr>
        <p:txBody>
          <a:bodyPr wrap="square" lIns="0" tIns="0" rIns="0" bIns="0" rtlCol="0"/>
          <a:lstStyle/>
          <a:p/>
        </p:txBody>
      </p:sp>
      <p:sp>
        <p:nvSpPr>
          <p:cNvPr id="28" name="object 28"/>
          <p:cNvSpPr/>
          <p:nvPr/>
        </p:nvSpPr>
        <p:spPr>
          <a:xfrm>
            <a:off x="2763011" y="4204715"/>
            <a:ext cx="875030" cy="60960"/>
          </a:xfrm>
          <a:custGeom>
            <a:avLst/>
            <a:gdLst/>
            <a:ahLst/>
            <a:cxnLst/>
            <a:rect l="l" t="t" r="r" b="b"/>
            <a:pathLst>
              <a:path w="875029" h="60960">
                <a:moveTo>
                  <a:pt x="874776" y="0"/>
                </a:moveTo>
                <a:lnTo>
                  <a:pt x="0" y="0"/>
                </a:lnTo>
                <a:lnTo>
                  <a:pt x="0" y="60959"/>
                </a:lnTo>
                <a:lnTo>
                  <a:pt x="874776" y="60959"/>
                </a:lnTo>
                <a:lnTo>
                  <a:pt x="874776" y="0"/>
                </a:lnTo>
                <a:close/>
              </a:path>
            </a:pathLst>
          </a:custGeom>
          <a:solidFill>
            <a:srgbClr val="DF6060"/>
          </a:solidFill>
        </p:spPr>
        <p:txBody>
          <a:bodyPr wrap="square" lIns="0" tIns="0" rIns="0" bIns="0" rtlCol="0"/>
          <a:lstStyle/>
          <a:p/>
        </p:txBody>
      </p:sp>
      <p:sp>
        <p:nvSpPr>
          <p:cNvPr id="29" name="object 29"/>
          <p:cNvSpPr/>
          <p:nvPr/>
        </p:nvSpPr>
        <p:spPr>
          <a:xfrm>
            <a:off x="4293108" y="3898391"/>
            <a:ext cx="875030" cy="143510"/>
          </a:xfrm>
          <a:custGeom>
            <a:avLst/>
            <a:gdLst/>
            <a:ahLst/>
            <a:cxnLst/>
            <a:rect l="l" t="t" r="r" b="b"/>
            <a:pathLst>
              <a:path w="875029" h="143510">
                <a:moveTo>
                  <a:pt x="874776" y="0"/>
                </a:moveTo>
                <a:lnTo>
                  <a:pt x="0" y="0"/>
                </a:lnTo>
                <a:lnTo>
                  <a:pt x="0" y="143255"/>
                </a:lnTo>
                <a:lnTo>
                  <a:pt x="874776" y="143255"/>
                </a:lnTo>
                <a:lnTo>
                  <a:pt x="874776" y="0"/>
                </a:lnTo>
                <a:close/>
              </a:path>
            </a:pathLst>
          </a:custGeom>
          <a:solidFill>
            <a:srgbClr val="DF6060"/>
          </a:solidFill>
        </p:spPr>
        <p:txBody>
          <a:bodyPr wrap="square" lIns="0" tIns="0" rIns="0" bIns="0" rtlCol="0"/>
          <a:lstStyle/>
          <a:p/>
        </p:txBody>
      </p:sp>
      <p:sp>
        <p:nvSpPr>
          <p:cNvPr id="30" name="object 30"/>
          <p:cNvSpPr/>
          <p:nvPr/>
        </p:nvSpPr>
        <p:spPr>
          <a:xfrm>
            <a:off x="5823203" y="3447288"/>
            <a:ext cx="875030" cy="210820"/>
          </a:xfrm>
          <a:custGeom>
            <a:avLst/>
            <a:gdLst/>
            <a:ahLst/>
            <a:cxnLst/>
            <a:rect l="l" t="t" r="r" b="b"/>
            <a:pathLst>
              <a:path w="875029" h="210820">
                <a:moveTo>
                  <a:pt x="874776" y="0"/>
                </a:moveTo>
                <a:lnTo>
                  <a:pt x="0" y="0"/>
                </a:lnTo>
                <a:lnTo>
                  <a:pt x="0" y="210312"/>
                </a:lnTo>
                <a:lnTo>
                  <a:pt x="874776" y="210312"/>
                </a:lnTo>
                <a:lnTo>
                  <a:pt x="874776" y="0"/>
                </a:lnTo>
                <a:close/>
              </a:path>
            </a:pathLst>
          </a:custGeom>
          <a:solidFill>
            <a:srgbClr val="DF6060"/>
          </a:solidFill>
        </p:spPr>
        <p:txBody>
          <a:bodyPr wrap="square" lIns="0" tIns="0" rIns="0" bIns="0" rtlCol="0"/>
          <a:lstStyle/>
          <a:p/>
        </p:txBody>
      </p:sp>
      <p:sp>
        <p:nvSpPr>
          <p:cNvPr id="31" name="object 31"/>
          <p:cNvSpPr/>
          <p:nvPr/>
        </p:nvSpPr>
        <p:spPr>
          <a:xfrm>
            <a:off x="7353300" y="2723388"/>
            <a:ext cx="875030" cy="204470"/>
          </a:xfrm>
          <a:custGeom>
            <a:avLst/>
            <a:gdLst/>
            <a:ahLst/>
            <a:cxnLst/>
            <a:rect l="l" t="t" r="r" b="b"/>
            <a:pathLst>
              <a:path w="875029" h="204469">
                <a:moveTo>
                  <a:pt x="874776" y="0"/>
                </a:moveTo>
                <a:lnTo>
                  <a:pt x="0" y="0"/>
                </a:lnTo>
                <a:lnTo>
                  <a:pt x="0" y="204215"/>
                </a:lnTo>
                <a:lnTo>
                  <a:pt x="874776" y="204215"/>
                </a:lnTo>
                <a:lnTo>
                  <a:pt x="874776" y="0"/>
                </a:lnTo>
                <a:close/>
              </a:path>
            </a:pathLst>
          </a:custGeom>
          <a:solidFill>
            <a:srgbClr val="DF6060"/>
          </a:solidFill>
        </p:spPr>
        <p:txBody>
          <a:bodyPr wrap="square" lIns="0" tIns="0" rIns="0" bIns="0" rtlCol="0"/>
          <a:lstStyle/>
          <a:p/>
        </p:txBody>
      </p:sp>
      <p:sp>
        <p:nvSpPr>
          <p:cNvPr id="32" name="object 32"/>
          <p:cNvSpPr/>
          <p:nvPr/>
        </p:nvSpPr>
        <p:spPr>
          <a:xfrm>
            <a:off x="2763011" y="4178808"/>
            <a:ext cx="875030" cy="26034"/>
          </a:xfrm>
          <a:custGeom>
            <a:avLst/>
            <a:gdLst/>
            <a:ahLst/>
            <a:cxnLst/>
            <a:rect l="l" t="t" r="r" b="b"/>
            <a:pathLst>
              <a:path w="875029" h="26035">
                <a:moveTo>
                  <a:pt x="0" y="25908"/>
                </a:moveTo>
                <a:lnTo>
                  <a:pt x="874776" y="25908"/>
                </a:lnTo>
                <a:lnTo>
                  <a:pt x="874776" y="0"/>
                </a:lnTo>
                <a:lnTo>
                  <a:pt x="0" y="0"/>
                </a:lnTo>
                <a:lnTo>
                  <a:pt x="0" y="25908"/>
                </a:lnTo>
                <a:close/>
              </a:path>
            </a:pathLst>
          </a:custGeom>
          <a:solidFill>
            <a:srgbClr val="EA9595"/>
          </a:solidFill>
        </p:spPr>
        <p:txBody>
          <a:bodyPr wrap="square" lIns="0" tIns="0" rIns="0" bIns="0" rtlCol="0"/>
          <a:lstStyle/>
          <a:p/>
        </p:txBody>
      </p:sp>
      <p:sp>
        <p:nvSpPr>
          <p:cNvPr id="33" name="object 33"/>
          <p:cNvSpPr/>
          <p:nvPr/>
        </p:nvSpPr>
        <p:spPr>
          <a:xfrm>
            <a:off x="4293108" y="3867911"/>
            <a:ext cx="875030" cy="30480"/>
          </a:xfrm>
          <a:custGeom>
            <a:avLst/>
            <a:gdLst/>
            <a:ahLst/>
            <a:cxnLst/>
            <a:rect l="l" t="t" r="r" b="b"/>
            <a:pathLst>
              <a:path w="875029" h="30479">
                <a:moveTo>
                  <a:pt x="0" y="30479"/>
                </a:moveTo>
                <a:lnTo>
                  <a:pt x="874776" y="30479"/>
                </a:lnTo>
                <a:lnTo>
                  <a:pt x="874776" y="0"/>
                </a:lnTo>
                <a:lnTo>
                  <a:pt x="0" y="0"/>
                </a:lnTo>
                <a:lnTo>
                  <a:pt x="0" y="30479"/>
                </a:lnTo>
                <a:close/>
              </a:path>
            </a:pathLst>
          </a:custGeom>
          <a:solidFill>
            <a:srgbClr val="EA9595"/>
          </a:solidFill>
        </p:spPr>
        <p:txBody>
          <a:bodyPr wrap="square" lIns="0" tIns="0" rIns="0" bIns="0" rtlCol="0"/>
          <a:lstStyle/>
          <a:p/>
        </p:txBody>
      </p:sp>
      <p:sp>
        <p:nvSpPr>
          <p:cNvPr id="34" name="object 34"/>
          <p:cNvSpPr/>
          <p:nvPr/>
        </p:nvSpPr>
        <p:spPr>
          <a:xfrm>
            <a:off x="5823203" y="3381755"/>
            <a:ext cx="875030" cy="66040"/>
          </a:xfrm>
          <a:custGeom>
            <a:avLst/>
            <a:gdLst/>
            <a:ahLst/>
            <a:cxnLst/>
            <a:rect l="l" t="t" r="r" b="b"/>
            <a:pathLst>
              <a:path w="875029" h="66039">
                <a:moveTo>
                  <a:pt x="874776" y="0"/>
                </a:moveTo>
                <a:lnTo>
                  <a:pt x="0" y="0"/>
                </a:lnTo>
                <a:lnTo>
                  <a:pt x="0" y="65532"/>
                </a:lnTo>
                <a:lnTo>
                  <a:pt x="874776" y="65532"/>
                </a:lnTo>
                <a:lnTo>
                  <a:pt x="874776" y="0"/>
                </a:lnTo>
                <a:close/>
              </a:path>
            </a:pathLst>
          </a:custGeom>
          <a:solidFill>
            <a:srgbClr val="EA9595"/>
          </a:solidFill>
        </p:spPr>
        <p:txBody>
          <a:bodyPr wrap="square" lIns="0" tIns="0" rIns="0" bIns="0" rtlCol="0"/>
          <a:lstStyle/>
          <a:p/>
        </p:txBody>
      </p:sp>
      <p:sp>
        <p:nvSpPr>
          <p:cNvPr id="35" name="object 35"/>
          <p:cNvSpPr/>
          <p:nvPr/>
        </p:nvSpPr>
        <p:spPr>
          <a:xfrm>
            <a:off x="7353300" y="2566416"/>
            <a:ext cx="875030" cy="157480"/>
          </a:xfrm>
          <a:custGeom>
            <a:avLst/>
            <a:gdLst/>
            <a:ahLst/>
            <a:cxnLst/>
            <a:rect l="l" t="t" r="r" b="b"/>
            <a:pathLst>
              <a:path w="875029" h="157480">
                <a:moveTo>
                  <a:pt x="874776" y="0"/>
                </a:moveTo>
                <a:lnTo>
                  <a:pt x="0" y="0"/>
                </a:lnTo>
                <a:lnTo>
                  <a:pt x="0" y="156972"/>
                </a:lnTo>
                <a:lnTo>
                  <a:pt x="874776" y="156972"/>
                </a:lnTo>
                <a:lnTo>
                  <a:pt x="874776" y="0"/>
                </a:lnTo>
                <a:close/>
              </a:path>
            </a:pathLst>
          </a:custGeom>
          <a:solidFill>
            <a:srgbClr val="EA9595"/>
          </a:solidFill>
        </p:spPr>
        <p:txBody>
          <a:bodyPr wrap="square" lIns="0" tIns="0" rIns="0" bIns="0" rtlCol="0"/>
          <a:lstStyle/>
          <a:p/>
        </p:txBody>
      </p:sp>
      <p:sp>
        <p:nvSpPr>
          <p:cNvPr id="36" name="object 36"/>
          <p:cNvSpPr/>
          <p:nvPr/>
        </p:nvSpPr>
        <p:spPr>
          <a:xfrm>
            <a:off x="2763011" y="4137659"/>
            <a:ext cx="875030" cy="41275"/>
          </a:xfrm>
          <a:custGeom>
            <a:avLst/>
            <a:gdLst/>
            <a:ahLst/>
            <a:cxnLst/>
            <a:rect l="l" t="t" r="r" b="b"/>
            <a:pathLst>
              <a:path w="875029" h="41275">
                <a:moveTo>
                  <a:pt x="0" y="41148"/>
                </a:moveTo>
                <a:lnTo>
                  <a:pt x="874776" y="41148"/>
                </a:lnTo>
                <a:lnTo>
                  <a:pt x="874776" y="0"/>
                </a:lnTo>
                <a:lnTo>
                  <a:pt x="0" y="0"/>
                </a:lnTo>
                <a:lnTo>
                  <a:pt x="0" y="41148"/>
                </a:lnTo>
                <a:close/>
              </a:path>
            </a:pathLst>
          </a:custGeom>
          <a:solidFill>
            <a:srgbClr val="A6A6A6"/>
          </a:solidFill>
        </p:spPr>
        <p:txBody>
          <a:bodyPr wrap="square" lIns="0" tIns="0" rIns="0" bIns="0" rtlCol="0"/>
          <a:lstStyle/>
          <a:p/>
        </p:txBody>
      </p:sp>
      <p:sp>
        <p:nvSpPr>
          <p:cNvPr id="37" name="object 37"/>
          <p:cNvSpPr/>
          <p:nvPr/>
        </p:nvSpPr>
        <p:spPr>
          <a:xfrm>
            <a:off x="4293108" y="3776471"/>
            <a:ext cx="875030" cy="91440"/>
          </a:xfrm>
          <a:custGeom>
            <a:avLst/>
            <a:gdLst/>
            <a:ahLst/>
            <a:cxnLst/>
            <a:rect l="l" t="t" r="r" b="b"/>
            <a:pathLst>
              <a:path w="875029" h="91439">
                <a:moveTo>
                  <a:pt x="874776" y="0"/>
                </a:moveTo>
                <a:lnTo>
                  <a:pt x="0" y="0"/>
                </a:lnTo>
                <a:lnTo>
                  <a:pt x="0" y="91439"/>
                </a:lnTo>
                <a:lnTo>
                  <a:pt x="874776" y="91439"/>
                </a:lnTo>
                <a:lnTo>
                  <a:pt x="874776" y="0"/>
                </a:lnTo>
                <a:close/>
              </a:path>
            </a:pathLst>
          </a:custGeom>
          <a:solidFill>
            <a:srgbClr val="A6A6A6"/>
          </a:solidFill>
        </p:spPr>
        <p:txBody>
          <a:bodyPr wrap="square" lIns="0" tIns="0" rIns="0" bIns="0" rtlCol="0"/>
          <a:lstStyle/>
          <a:p/>
        </p:txBody>
      </p:sp>
      <p:sp>
        <p:nvSpPr>
          <p:cNvPr id="38" name="object 38"/>
          <p:cNvSpPr/>
          <p:nvPr/>
        </p:nvSpPr>
        <p:spPr>
          <a:xfrm>
            <a:off x="5823203" y="3285744"/>
            <a:ext cx="875030" cy="96520"/>
          </a:xfrm>
          <a:custGeom>
            <a:avLst/>
            <a:gdLst/>
            <a:ahLst/>
            <a:cxnLst/>
            <a:rect l="l" t="t" r="r" b="b"/>
            <a:pathLst>
              <a:path w="875029" h="96520">
                <a:moveTo>
                  <a:pt x="874776" y="0"/>
                </a:moveTo>
                <a:lnTo>
                  <a:pt x="0" y="0"/>
                </a:lnTo>
                <a:lnTo>
                  <a:pt x="0" y="96011"/>
                </a:lnTo>
                <a:lnTo>
                  <a:pt x="874776" y="96011"/>
                </a:lnTo>
                <a:lnTo>
                  <a:pt x="874776" y="0"/>
                </a:lnTo>
                <a:close/>
              </a:path>
            </a:pathLst>
          </a:custGeom>
          <a:solidFill>
            <a:srgbClr val="A6A6A6"/>
          </a:solidFill>
        </p:spPr>
        <p:txBody>
          <a:bodyPr wrap="square" lIns="0" tIns="0" rIns="0" bIns="0" rtlCol="0"/>
          <a:lstStyle/>
          <a:p/>
        </p:txBody>
      </p:sp>
      <p:sp>
        <p:nvSpPr>
          <p:cNvPr id="39" name="object 39"/>
          <p:cNvSpPr/>
          <p:nvPr/>
        </p:nvSpPr>
        <p:spPr>
          <a:xfrm>
            <a:off x="7353300" y="2417064"/>
            <a:ext cx="875030" cy="149860"/>
          </a:xfrm>
          <a:custGeom>
            <a:avLst/>
            <a:gdLst/>
            <a:ahLst/>
            <a:cxnLst/>
            <a:rect l="l" t="t" r="r" b="b"/>
            <a:pathLst>
              <a:path w="875029" h="149860">
                <a:moveTo>
                  <a:pt x="874776" y="0"/>
                </a:moveTo>
                <a:lnTo>
                  <a:pt x="0" y="0"/>
                </a:lnTo>
                <a:lnTo>
                  <a:pt x="0" y="149351"/>
                </a:lnTo>
                <a:lnTo>
                  <a:pt x="874776" y="149351"/>
                </a:lnTo>
                <a:lnTo>
                  <a:pt x="874776" y="0"/>
                </a:lnTo>
                <a:close/>
              </a:path>
            </a:pathLst>
          </a:custGeom>
          <a:solidFill>
            <a:srgbClr val="A6A6A6"/>
          </a:solidFill>
        </p:spPr>
        <p:txBody>
          <a:bodyPr wrap="square" lIns="0" tIns="0" rIns="0" bIns="0" rtlCol="0"/>
          <a:lstStyle/>
          <a:p/>
        </p:txBody>
      </p:sp>
      <p:sp>
        <p:nvSpPr>
          <p:cNvPr id="40" name="object 40"/>
          <p:cNvSpPr/>
          <p:nvPr/>
        </p:nvSpPr>
        <p:spPr>
          <a:xfrm>
            <a:off x="905255" y="2220467"/>
            <a:ext cx="0" cy="2435860"/>
          </a:xfrm>
          <a:custGeom>
            <a:avLst/>
            <a:gdLst/>
            <a:ahLst/>
            <a:cxnLst/>
            <a:rect l="l" t="t" r="r" b="b"/>
            <a:pathLst>
              <a:path w="0" h="2435860">
                <a:moveTo>
                  <a:pt x="0" y="2435352"/>
                </a:moveTo>
                <a:lnTo>
                  <a:pt x="0" y="0"/>
                </a:lnTo>
              </a:path>
            </a:pathLst>
          </a:custGeom>
          <a:ln w="9144">
            <a:solidFill>
              <a:srgbClr val="858585"/>
            </a:solidFill>
          </a:ln>
        </p:spPr>
        <p:txBody>
          <a:bodyPr wrap="square" lIns="0" tIns="0" rIns="0" bIns="0" rtlCol="0"/>
          <a:lstStyle/>
          <a:p/>
        </p:txBody>
      </p:sp>
      <p:sp>
        <p:nvSpPr>
          <p:cNvPr id="41" name="object 41"/>
          <p:cNvSpPr/>
          <p:nvPr/>
        </p:nvSpPr>
        <p:spPr>
          <a:xfrm>
            <a:off x="867155" y="465582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2" name="object 42"/>
          <p:cNvSpPr/>
          <p:nvPr/>
        </p:nvSpPr>
        <p:spPr>
          <a:xfrm>
            <a:off x="867155" y="441197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3" name="object 43"/>
          <p:cNvSpPr/>
          <p:nvPr/>
        </p:nvSpPr>
        <p:spPr>
          <a:xfrm>
            <a:off x="867155" y="416814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4" name="object 44"/>
          <p:cNvSpPr/>
          <p:nvPr/>
        </p:nvSpPr>
        <p:spPr>
          <a:xfrm>
            <a:off x="867155" y="39243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5" name="object 45"/>
          <p:cNvSpPr/>
          <p:nvPr/>
        </p:nvSpPr>
        <p:spPr>
          <a:xfrm>
            <a:off x="867155" y="368198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6" name="object 46"/>
          <p:cNvSpPr/>
          <p:nvPr/>
        </p:nvSpPr>
        <p:spPr>
          <a:xfrm>
            <a:off x="867155" y="343814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7" name="object 47"/>
          <p:cNvSpPr/>
          <p:nvPr/>
        </p:nvSpPr>
        <p:spPr>
          <a:xfrm>
            <a:off x="867155" y="319430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8" name="object 48"/>
          <p:cNvSpPr/>
          <p:nvPr/>
        </p:nvSpPr>
        <p:spPr>
          <a:xfrm>
            <a:off x="867155" y="295046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9" name="object 49"/>
          <p:cNvSpPr/>
          <p:nvPr/>
        </p:nvSpPr>
        <p:spPr>
          <a:xfrm>
            <a:off x="867155" y="27081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0" name="object 50"/>
          <p:cNvSpPr/>
          <p:nvPr/>
        </p:nvSpPr>
        <p:spPr>
          <a:xfrm>
            <a:off x="867155" y="246430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1" name="object 51"/>
          <p:cNvSpPr/>
          <p:nvPr/>
        </p:nvSpPr>
        <p:spPr>
          <a:xfrm>
            <a:off x="867155" y="222046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2" name="object 52"/>
          <p:cNvSpPr/>
          <p:nvPr/>
        </p:nvSpPr>
        <p:spPr>
          <a:xfrm>
            <a:off x="905255" y="4655820"/>
            <a:ext cx="7650480" cy="0"/>
          </a:xfrm>
          <a:custGeom>
            <a:avLst/>
            <a:gdLst/>
            <a:ahLst/>
            <a:cxnLst/>
            <a:rect l="l" t="t" r="r" b="b"/>
            <a:pathLst>
              <a:path w="7650480" h="0">
                <a:moveTo>
                  <a:pt x="0" y="0"/>
                </a:moveTo>
                <a:lnTo>
                  <a:pt x="7650480" y="0"/>
                </a:lnTo>
              </a:path>
            </a:pathLst>
          </a:custGeom>
          <a:ln w="9144">
            <a:solidFill>
              <a:srgbClr val="858585"/>
            </a:solidFill>
          </a:ln>
        </p:spPr>
        <p:txBody>
          <a:bodyPr wrap="square" lIns="0" tIns="0" rIns="0" bIns="0" rtlCol="0"/>
          <a:lstStyle/>
          <a:p/>
        </p:txBody>
      </p:sp>
      <p:sp>
        <p:nvSpPr>
          <p:cNvPr id="53" name="object 53"/>
          <p:cNvSpPr txBox="1"/>
          <p:nvPr/>
        </p:nvSpPr>
        <p:spPr>
          <a:xfrm>
            <a:off x="1603628" y="4532757"/>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12.3</a:t>
            </a:r>
            <a:endParaRPr sz="1000">
              <a:latin typeface="Arial"/>
              <a:cs typeface="Arial"/>
            </a:endParaRPr>
          </a:p>
        </p:txBody>
      </p:sp>
      <p:sp>
        <p:nvSpPr>
          <p:cNvPr id="54" name="object 54"/>
          <p:cNvSpPr txBox="1"/>
          <p:nvPr/>
        </p:nvSpPr>
        <p:spPr>
          <a:xfrm>
            <a:off x="2968879" y="4522978"/>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16.2</a:t>
            </a:r>
            <a:endParaRPr sz="1000">
              <a:latin typeface="Arial"/>
              <a:cs typeface="Arial"/>
            </a:endParaRPr>
          </a:p>
        </p:txBody>
      </p:sp>
      <p:sp>
        <p:nvSpPr>
          <p:cNvPr id="55" name="object 55"/>
          <p:cNvSpPr txBox="1"/>
          <p:nvPr/>
        </p:nvSpPr>
        <p:spPr>
          <a:xfrm>
            <a:off x="4613275" y="4523613"/>
            <a:ext cx="27178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21</a:t>
            </a:r>
            <a:r>
              <a:rPr dirty="0" sz="1000" spc="-5">
                <a:solidFill>
                  <a:srgbClr val="FFFFFF"/>
                </a:solidFill>
                <a:latin typeface="Arial"/>
                <a:cs typeface="Arial"/>
              </a:rPr>
              <a:t>.1</a:t>
            </a:r>
            <a:endParaRPr sz="1000">
              <a:latin typeface="Arial"/>
              <a:cs typeface="Arial"/>
            </a:endParaRPr>
          </a:p>
        </p:txBody>
      </p:sp>
      <p:sp>
        <p:nvSpPr>
          <p:cNvPr id="56" name="object 56"/>
          <p:cNvSpPr txBox="1"/>
          <p:nvPr/>
        </p:nvSpPr>
        <p:spPr>
          <a:xfrm>
            <a:off x="6143625" y="448678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36.4</a:t>
            </a:r>
            <a:endParaRPr sz="1000">
              <a:latin typeface="Arial"/>
              <a:cs typeface="Arial"/>
            </a:endParaRPr>
          </a:p>
        </p:txBody>
      </p:sp>
      <p:sp>
        <p:nvSpPr>
          <p:cNvPr id="57" name="object 57"/>
          <p:cNvSpPr txBox="1"/>
          <p:nvPr/>
        </p:nvSpPr>
        <p:spPr>
          <a:xfrm>
            <a:off x="7674102" y="4386833"/>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77.4</a:t>
            </a:r>
            <a:endParaRPr sz="1000">
              <a:latin typeface="Arial"/>
              <a:cs typeface="Arial"/>
            </a:endParaRPr>
          </a:p>
        </p:txBody>
      </p:sp>
      <p:sp>
        <p:nvSpPr>
          <p:cNvPr id="58" name="object 58"/>
          <p:cNvSpPr txBox="1"/>
          <p:nvPr/>
        </p:nvSpPr>
        <p:spPr>
          <a:xfrm>
            <a:off x="3260852" y="4450207"/>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13.8</a:t>
            </a:r>
            <a:endParaRPr sz="1000">
              <a:latin typeface="Arial"/>
              <a:cs typeface="Arial"/>
            </a:endParaRPr>
          </a:p>
        </p:txBody>
      </p:sp>
      <p:sp>
        <p:nvSpPr>
          <p:cNvPr id="59" name="object 59"/>
          <p:cNvSpPr txBox="1"/>
          <p:nvPr/>
        </p:nvSpPr>
        <p:spPr>
          <a:xfrm>
            <a:off x="4422775" y="4441063"/>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12.8</a:t>
            </a:r>
            <a:endParaRPr sz="1000">
              <a:latin typeface="Arial"/>
              <a:cs typeface="Arial"/>
            </a:endParaRPr>
          </a:p>
        </p:txBody>
      </p:sp>
      <p:sp>
        <p:nvSpPr>
          <p:cNvPr id="60" name="object 60"/>
          <p:cNvSpPr txBox="1"/>
          <p:nvPr/>
        </p:nvSpPr>
        <p:spPr>
          <a:xfrm>
            <a:off x="6143625" y="4315459"/>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33.9</a:t>
            </a:r>
            <a:endParaRPr sz="1000">
              <a:latin typeface="Arial"/>
              <a:cs typeface="Arial"/>
            </a:endParaRPr>
          </a:p>
        </p:txBody>
      </p:sp>
      <p:sp>
        <p:nvSpPr>
          <p:cNvPr id="61" name="object 61"/>
          <p:cNvSpPr txBox="1"/>
          <p:nvPr/>
        </p:nvSpPr>
        <p:spPr>
          <a:xfrm>
            <a:off x="7674102" y="4024629"/>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71.2</a:t>
            </a:r>
            <a:endParaRPr sz="1000">
              <a:latin typeface="Arial"/>
              <a:cs typeface="Arial"/>
            </a:endParaRPr>
          </a:p>
        </p:txBody>
      </p:sp>
      <p:sp>
        <p:nvSpPr>
          <p:cNvPr id="62" name="object 62"/>
          <p:cNvSpPr txBox="1"/>
          <p:nvPr/>
        </p:nvSpPr>
        <p:spPr>
          <a:xfrm>
            <a:off x="2841751" y="4389246"/>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16.5</a:t>
            </a:r>
            <a:endParaRPr sz="1000">
              <a:latin typeface="Arial"/>
              <a:cs typeface="Arial"/>
            </a:endParaRPr>
          </a:p>
        </p:txBody>
      </p:sp>
      <p:sp>
        <p:nvSpPr>
          <p:cNvPr id="63" name="object 63"/>
          <p:cNvSpPr txBox="1"/>
          <p:nvPr/>
        </p:nvSpPr>
        <p:spPr>
          <a:xfrm>
            <a:off x="4613275" y="4314825"/>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39.0</a:t>
            </a:r>
            <a:endParaRPr sz="1000">
              <a:latin typeface="Arial"/>
              <a:cs typeface="Arial"/>
            </a:endParaRPr>
          </a:p>
        </p:txBody>
      </p:sp>
      <p:sp>
        <p:nvSpPr>
          <p:cNvPr id="64" name="object 64"/>
          <p:cNvSpPr txBox="1"/>
          <p:nvPr/>
        </p:nvSpPr>
        <p:spPr>
          <a:xfrm>
            <a:off x="6143625" y="408508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60.6</a:t>
            </a:r>
            <a:endParaRPr sz="1000">
              <a:latin typeface="Arial"/>
              <a:cs typeface="Arial"/>
            </a:endParaRPr>
          </a:p>
        </p:txBody>
      </p:sp>
      <p:sp>
        <p:nvSpPr>
          <p:cNvPr id="65" name="object 65"/>
          <p:cNvSpPr txBox="1"/>
          <p:nvPr/>
        </p:nvSpPr>
        <p:spPr>
          <a:xfrm>
            <a:off x="7674102" y="3724147"/>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52.3</a:t>
            </a:r>
            <a:endParaRPr sz="1000">
              <a:latin typeface="Arial"/>
              <a:cs typeface="Arial"/>
            </a:endParaRPr>
          </a:p>
        </p:txBody>
      </p:sp>
      <p:sp>
        <p:nvSpPr>
          <p:cNvPr id="66" name="object 66"/>
          <p:cNvSpPr txBox="1"/>
          <p:nvPr/>
        </p:nvSpPr>
        <p:spPr>
          <a:xfrm>
            <a:off x="4613275" y="4170045"/>
            <a:ext cx="27178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20</a:t>
            </a:r>
            <a:r>
              <a:rPr dirty="0" sz="1000" spc="-5">
                <a:solidFill>
                  <a:srgbClr val="FFFFFF"/>
                </a:solidFill>
                <a:latin typeface="Arial"/>
                <a:cs typeface="Arial"/>
              </a:rPr>
              <a:t>.5</a:t>
            </a:r>
            <a:endParaRPr sz="1000">
              <a:latin typeface="Arial"/>
              <a:cs typeface="Arial"/>
            </a:endParaRPr>
          </a:p>
        </p:txBody>
      </p:sp>
      <p:sp>
        <p:nvSpPr>
          <p:cNvPr id="67" name="object 67"/>
          <p:cNvSpPr txBox="1"/>
          <p:nvPr/>
        </p:nvSpPr>
        <p:spPr>
          <a:xfrm>
            <a:off x="6143625" y="3863720"/>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30.3</a:t>
            </a:r>
            <a:endParaRPr sz="1000">
              <a:latin typeface="Arial"/>
              <a:cs typeface="Arial"/>
            </a:endParaRPr>
          </a:p>
        </p:txBody>
      </p:sp>
      <p:sp>
        <p:nvSpPr>
          <p:cNvPr id="68" name="object 68"/>
          <p:cNvSpPr txBox="1"/>
          <p:nvPr/>
        </p:nvSpPr>
        <p:spPr>
          <a:xfrm>
            <a:off x="7674102" y="3455289"/>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58.0</a:t>
            </a:r>
            <a:endParaRPr sz="1000">
              <a:latin typeface="Arial"/>
              <a:cs typeface="Arial"/>
            </a:endParaRPr>
          </a:p>
        </p:txBody>
      </p:sp>
      <p:sp>
        <p:nvSpPr>
          <p:cNvPr id="69" name="object 69"/>
          <p:cNvSpPr txBox="1"/>
          <p:nvPr/>
        </p:nvSpPr>
        <p:spPr>
          <a:xfrm>
            <a:off x="1752980" y="4161282"/>
            <a:ext cx="20066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9.5</a:t>
            </a:r>
            <a:endParaRPr sz="1000">
              <a:latin typeface="Arial"/>
              <a:cs typeface="Arial"/>
            </a:endParaRPr>
          </a:p>
        </p:txBody>
      </p:sp>
      <p:sp>
        <p:nvSpPr>
          <p:cNvPr id="70" name="object 70"/>
          <p:cNvSpPr txBox="1"/>
          <p:nvPr/>
        </p:nvSpPr>
        <p:spPr>
          <a:xfrm>
            <a:off x="3057905" y="4310633"/>
            <a:ext cx="476884"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10.6</a:t>
            </a:r>
            <a:r>
              <a:rPr dirty="0" sz="1000" spc="-114">
                <a:solidFill>
                  <a:srgbClr val="FFFFFF"/>
                </a:solidFill>
                <a:latin typeface="Arial"/>
                <a:cs typeface="Arial"/>
              </a:rPr>
              <a:t> </a:t>
            </a:r>
            <a:r>
              <a:rPr dirty="0" baseline="5555" sz="1500" spc="-15">
                <a:solidFill>
                  <a:srgbClr val="FFFFFF"/>
                </a:solidFill>
                <a:latin typeface="Arial"/>
                <a:cs typeface="Arial"/>
              </a:rPr>
              <a:t>6.3</a:t>
            </a:r>
            <a:endParaRPr baseline="5555" sz="1500">
              <a:latin typeface="Arial"/>
              <a:cs typeface="Arial"/>
            </a:endParaRPr>
          </a:p>
        </p:txBody>
      </p:sp>
      <p:sp>
        <p:nvSpPr>
          <p:cNvPr id="71" name="object 71"/>
          <p:cNvSpPr txBox="1"/>
          <p:nvPr/>
        </p:nvSpPr>
        <p:spPr>
          <a:xfrm>
            <a:off x="6143625" y="374853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17.0</a:t>
            </a:r>
            <a:endParaRPr sz="1000">
              <a:latin typeface="Arial"/>
              <a:cs typeface="Arial"/>
            </a:endParaRPr>
          </a:p>
        </p:txBody>
      </p:sp>
      <p:sp>
        <p:nvSpPr>
          <p:cNvPr id="72" name="object 72"/>
          <p:cNvSpPr txBox="1"/>
          <p:nvPr/>
        </p:nvSpPr>
        <p:spPr>
          <a:xfrm>
            <a:off x="7674102" y="3187700"/>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51.8</a:t>
            </a:r>
            <a:endParaRPr sz="1000">
              <a:latin typeface="Arial"/>
              <a:cs typeface="Arial"/>
            </a:endParaRPr>
          </a:p>
        </p:txBody>
      </p:sp>
      <p:sp>
        <p:nvSpPr>
          <p:cNvPr id="73" name="object 73"/>
          <p:cNvSpPr txBox="1"/>
          <p:nvPr/>
        </p:nvSpPr>
        <p:spPr>
          <a:xfrm>
            <a:off x="4594986" y="4011295"/>
            <a:ext cx="518159" cy="24257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20.1</a:t>
            </a:r>
            <a:r>
              <a:rPr dirty="0" baseline="-33333" sz="1500" spc="-15">
                <a:solidFill>
                  <a:srgbClr val="FFFFFF"/>
                </a:solidFill>
                <a:latin typeface="Arial"/>
                <a:cs typeface="Arial"/>
              </a:rPr>
              <a:t>12.4</a:t>
            </a:r>
            <a:endParaRPr baseline="-33333" sz="1500">
              <a:latin typeface="Arial"/>
              <a:cs typeface="Arial"/>
            </a:endParaRPr>
          </a:p>
        </p:txBody>
      </p:sp>
      <p:sp>
        <p:nvSpPr>
          <p:cNvPr id="74" name="object 74"/>
          <p:cNvSpPr txBox="1"/>
          <p:nvPr/>
        </p:nvSpPr>
        <p:spPr>
          <a:xfrm>
            <a:off x="6125336" y="3642486"/>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26.6</a:t>
            </a:r>
            <a:endParaRPr sz="1000">
              <a:latin typeface="Arial"/>
              <a:cs typeface="Arial"/>
            </a:endParaRPr>
          </a:p>
        </p:txBody>
      </p:sp>
      <p:sp>
        <p:nvSpPr>
          <p:cNvPr id="75" name="object 75"/>
          <p:cNvSpPr txBox="1"/>
          <p:nvPr/>
        </p:nvSpPr>
        <p:spPr>
          <a:xfrm>
            <a:off x="7655814" y="2954528"/>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44.0</a:t>
            </a:r>
            <a:endParaRPr sz="1000">
              <a:latin typeface="Arial"/>
              <a:cs typeface="Arial"/>
            </a:endParaRPr>
          </a:p>
        </p:txBody>
      </p:sp>
      <p:sp>
        <p:nvSpPr>
          <p:cNvPr id="76" name="object 76"/>
          <p:cNvSpPr txBox="1"/>
          <p:nvPr/>
        </p:nvSpPr>
        <p:spPr>
          <a:xfrm>
            <a:off x="2874391" y="4155185"/>
            <a:ext cx="517525" cy="234950"/>
          </a:xfrm>
          <a:prstGeom prst="rect">
            <a:avLst/>
          </a:prstGeom>
        </p:spPr>
        <p:txBody>
          <a:bodyPr wrap="square" lIns="0" tIns="0" rIns="0" bIns="0" rtlCol="0" vert="horz">
            <a:spAutoFit/>
          </a:bodyPr>
          <a:lstStyle/>
          <a:p>
            <a:pPr marL="12700">
              <a:lnSpc>
                <a:spcPct val="100000"/>
              </a:lnSpc>
            </a:pPr>
            <a:r>
              <a:rPr dirty="0" baseline="-30555" sz="1500" spc="-15">
                <a:solidFill>
                  <a:srgbClr val="FFFFFF"/>
                </a:solidFill>
                <a:latin typeface="Arial"/>
                <a:cs typeface="Arial"/>
              </a:rPr>
              <a:t>16.7</a:t>
            </a:r>
            <a:r>
              <a:rPr dirty="0" sz="1000" spc="-10">
                <a:solidFill>
                  <a:srgbClr val="FFFFFF"/>
                </a:solidFill>
                <a:latin typeface="Arial"/>
                <a:cs typeface="Arial"/>
              </a:rPr>
              <a:t>12.5</a:t>
            </a:r>
            <a:endParaRPr sz="1000">
              <a:latin typeface="Arial"/>
              <a:cs typeface="Arial"/>
            </a:endParaRPr>
          </a:p>
        </p:txBody>
      </p:sp>
      <p:sp>
        <p:nvSpPr>
          <p:cNvPr id="77" name="object 77"/>
          <p:cNvSpPr txBox="1"/>
          <p:nvPr/>
        </p:nvSpPr>
        <p:spPr>
          <a:xfrm>
            <a:off x="4613275" y="3890264"/>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29.5</a:t>
            </a:r>
            <a:endParaRPr sz="1000">
              <a:latin typeface="Arial"/>
              <a:cs typeface="Arial"/>
            </a:endParaRPr>
          </a:p>
        </p:txBody>
      </p:sp>
      <p:sp>
        <p:nvSpPr>
          <p:cNvPr id="78" name="object 78"/>
          <p:cNvSpPr txBox="1"/>
          <p:nvPr/>
        </p:nvSpPr>
        <p:spPr>
          <a:xfrm>
            <a:off x="6143625" y="3472053"/>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43.3</a:t>
            </a:r>
            <a:endParaRPr sz="1000">
              <a:latin typeface="Arial"/>
              <a:cs typeface="Arial"/>
            </a:endParaRPr>
          </a:p>
        </p:txBody>
      </p:sp>
      <p:sp>
        <p:nvSpPr>
          <p:cNvPr id="79" name="object 79"/>
          <p:cNvSpPr txBox="1"/>
          <p:nvPr/>
        </p:nvSpPr>
        <p:spPr>
          <a:xfrm>
            <a:off x="7674102" y="2744851"/>
            <a:ext cx="27178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42</a:t>
            </a:r>
            <a:r>
              <a:rPr dirty="0" sz="1000" spc="-5">
                <a:solidFill>
                  <a:srgbClr val="FFFFFF"/>
                </a:solidFill>
                <a:latin typeface="Arial"/>
                <a:cs typeface="Arial"/>
              </a:rPr>
              <a:t>.0</a:t>
            </a:r>
            <a:endParaRPr sz="1000">
              <a:latin typeface="Arial"/>
              <a:cs typeface="Arial"/>
            </a:endParaRPr>
          </a:p>
        </p:txBody>
      </p:sp>
      <p:sp>
        <p:nvSpPr>
          <p:cNvPr id="80" name="object 80"/>
          <p:cNvSpPr txBox="1"/>
          <p:nvPr/>
        </p:nvSpPr>
        <p:spPr>
          <a:xfrm>
            <a:off x="2921889" y="4099305"/>
            <a:ext cx="20066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5.3</a:t>
            </a:r>
            <a:endParaRPr sz="1000">
              <a:latin typeface="Arial"/>
              <a:cs typeface="Arial"/>
            </a:endParaRPr>
          </a:p>
        </p:txBody>
      </p:sp>
      <p:sp>
        <p:nvSpPr>
          <p:cNvPr id="81" name="object 81"/>
          <p:cNvSpPr txBox="1"/>
          <p:nvPr/>
        </p:nvSpPr>
        <p:spPr>
          <a:xfrm>
            <a:off x="6125336" y="3333750"/>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13.5</a:t>
            </a:r>
            <a:endParaRPr sz="1000">
              <a:latin typeface="Arial"/>
              <a:cs typeface="Arial"/>
            </a:endParaRPr>
          </a:p>
        </p:txBody>
      </p:sp>
      <p:sp>
        <p:nvSpPr>
          <p:cNvPr id="82" name="object 82"/>
          <p:cNvSpPr txBox="1"/>
          <p:nvPr/>
        </p:nvSpPr>
        <p:spPr>
          <a:xfrm>
            <a:off x="7655814" y="2564384"/>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32.1</a:t>
            </a:r>
            <a:endParaRPr sz="1000">
              <a:latin typeface="Arial"/>
              <a:cs typeface="Arial"/>
            </a:endParaRPr>
          </a:p>
        </p:txBody>
      </p:sp>
      <p:graphicFrame>
        <p:nvGraphicFramePr>
          <p:cNvPr id="83" name="object 83"/>
          <p:cNvGraphicFramePr>
            <a:graphicFrameLocks noGrp="1"/>
          </p:cNvGraphicFramePr>
          <p:nvPr/>
        </p:nvGraphicFramePr>
        <p:xfrm>
          <a:off x="1193291" y="3938015"/>
          <a:ext cx="993775" cy="658495"/>
        </p:xfrm>
        <a:graphic>
          <a:graphicData uri="http://schemas.openxmlformats.org/drawingml/2006/table">
            <a:tbl>
              <a:tblPr firstRow="1" bandRow="1">
                <a:tableStyleId>{2D5ABB26-0587-4C30-8999-92F81FD0307C}</a:tableStyleId>
              </a:tblPr>
              <a:tblGrid>
                <a:gridCol w="874776"/>
              </a:tblGrid>
              <a:tr h="147066">
                <a:tc>
                  <a:txBody>
                    <a:bodyPr/>
                    <a:lstStyle/>
                    <a:p>
                      <a:pPr marL="103505">
                        <a:lnSpc>
                          <a:spcPts val="270"/>
                        </a:lnSpc>
                      </a:pPr>
                      <a:r>
                        <a:rPr dirty="0" sz="1000" spc="-10">
                          <a:solidFill>
                            <a:srgbClr val="FFFFFF"/>
                          </a:solidFill>
                          <a:latin typeface="Arial"/>
                          <a:cs typeface="Arial"/>
                        </a:rPr>
                        <a:t>11.1</a:t>
                      </a:r>
                      <a:r>
                        <a:rPr dirty="0" baseline="-11111" sz="1500" spc="-15">
                          <a:solidFill>
                            <a:srgbClr val="FFFFFF"/>
                          </a:solidFill>
                          <a:latin typeface="Arial"/>
                          <a:cs typeface="Arial"/>
                        </a:rPr>
                        <a:t>4.8</a:t>
                      </a:r>
                      <a:r>
                        <a:rPr dirty="0" baseline="-27777" sz="1500" spc="-15">
                          <a:solidFill>
                            <a:srgbClr val="FFFFFF"/>
                          </a:solidFill>
                          <a:latin typeface="Arial"/>
                          <a:cs typeface="Arial"/>
                        </a:rPr>
                        <a:t>22.2</a:t>
                      </a:r>
                      <a:endParaRPr baseline="-27777" sz="1500">
                        <a:latin typeface="Arial"/>
                        <a:cs typeface="Arial"/>
                      </a:endParaRPr>
                    </a:p>
                  </a:txBody>
                  <a:tcPr marL="0" marR="0" marB="0" marT="0">
                    <a:lnT w="77723">
                      <a:solidFill>
                        <a:srgbClr val="A6A6A6"/>
                      </a:solidFill>
                      <a:prstDash val="solid"/>
                    </a:lnT>
                    <a:solidFill>
                      <a:srgbClr val="DF6060"/>
                    </a:solidFill>
                  </a:tcPr>
                </a:tc>
              </a:tr>
              <a:tr h="130302">
                <a:tc>
                  <a:txBody>
                    <a:bodyPr/>
                    <a:lstStyle/>
                    <a:p>
                      <a:pPr marL="149225">
                        <a:lnSpc>
                          <a:spcPts val="985"/>
                        </a:lnSpc>
                      </a:pPr>
                      <a:r>
                        <a:rPr dirty="0" sz="1000" spc="-10">
                          <a:solidFill>
                            <a:srgbClr val="FFFFFF"/>
                          </a:solidFill>
                          <a:latin typeface="Arial"/>
                          <a:cs typeface="Arial"/>
                        </a:rPr>
                        <a:t>22.1</a:t>
                      </a:r>
                      <a:endParaRPr sz="1000">
                        <a:latin typeface="Arial"/>
                        <a:cs typeface="Arial"/>
                      </a:endParaRPr>
                    </a:p>
                  </a:txBody>
                  <a:tcPr marL="0" marR="0" marB="0" marT="0">
                    <a:lnB w="47244">
                      <a:solidFill>
                        <a:srgbClr val="DC6900"/>
                      </a:solidFill>
                      <a:prstDash val="solid"/>
                    </a:lnB>
                    <a:solidFill>
                      <a:srgbClr val="EB8B00"/>
                    </a:solidFill>
                  </a:tcPr>
                </a:tc>
              </a:tr>
              <a:tr h="112013">
                <a:tc>
                  <a:txBody>
                    <a:bodyPr/>
                    <a:lstStyle/>
                    <a:p>
                      <a:pPr marL="243840">
                        <a:lnSpc>
                          <a:spcPts val="894"/>
                        </a:lnSpc>
                      </a:pPr>
                      <a:r>
                        <a:rPr dirty="0" sz="1000" spc="-10">
                          <a:solidFill>
                            <a:srgbClr val="FFFFFF"/>
                          </a:solidFill>
                          <a:latin typeface="Arial"/>
                          <a:cs typeface="Arial"/>
                        </a:rPr>
                        <a:t>18.1</a:t>
                      </a:r>
                      <a:endParaRPr sz="1000">
                        <a:latin typeface="Arial"/>
                        <a:cs typeface="Arial"/>
                      </a:endParaRPr>
                    </a:p>
                  </a:txBody>
                  <a:tcPr marL="0" marR="0" marB="0" marT="0">
                    <a:lnT w="47244">
                      <a:solidFill>
                        <a:srgbClr val="DC6900"/>
                      </a:solidFill>
                      <a:prstDash val="solid"/>
                    </a:lnT>
                    <a:solidFill>
                      <a:srgbClr val="DB526A"/>
                    </a:solidFill>
                  </a:tcPr>
                </a:tc>
              </a:tr>
              <a:tr h="190500">
                <a:tc>
                  <a:txBody>
                    <a:bodyPr/>
                    <a:lstStyle/>
                    <a:p>
                      <a:pPr algn="ctr" marL="34925">
                        <a:lnSpc>
                          <a:spcPts val="915"/>
                        </a:lnSpc>
                      </a:pPr>
                      <a:r>
                        <a:rPr dirty="0" sz="1000" spc="-10">
                          <a:solidFill>
                            <a:srgbClr val="FFFFFF"/>
                          </a:solidFill>
                          <a:latin typeface="Arial"/>
                          <a:cs typeface="Arial"/>
                        </a:rPr>
                        <a:t>31.1</a:t>
                      </a:r>
                      <a:endParaRPr sz="1000">
                        <a:latin typeface="Arial"/>
                        <a:cs typeface="Arial"/>
                      </a:endParaRPr>
                    </a:p>
                    <a:p>
                      <a:pPr marL="179705">
                        <a:lnSpc>
                          <a:spcPts val="475"/>
                        </a:lnSpc>
                      </a:pPr>
                      <a:r>
                        <a:rPr dirty="0" sz="1000" spc="-10">
                          <a:solidFill>
                            <a:srgbClr val="FFFFFF"/>
                          </a:solidFill>
                          <a:latin typeface="Arial"/>
                          <a:cs typeface="Arial"/>
                        </a:rPr>
                        <a:t>16.1</a:t>
                      </a:r>
                      <a:endParaRPr sz="1000">
                        <a:latin typeface="Arial"/>
                        <a:cs typeface="Arial"/>
                      </a:endParaRPr>
                    </a:p>
                  </a:txBody>
                  <a:tcPr marL="0" marR="0" marB="0" marT="0">
                    <a:lnB w="79247">
                      <a:solidFill>
                        <a:srgbClr val="DF2F1E"/>
                      </a:solidFill>
                      <a:prstDash val="solid"/>
                    </a:lnB>
                    <a:solidFill>
                      <a:srgbClr val="5F221F"/>
                    </a:solidFill>
                  </a:tcPr>
                </a:tc>
              </a:tr>
            </a:tbl>
          </a:graphicData>
        </a:graphic>
      </p:graphicFrame>
      <p:sp>
        <p:nvSpPr>
          <p:cNvPr id="84" name="object 84"/>
          <p:cNvSpPr txBox="1"/>
          <p:nvPr/>
        </p:nvSpPr>
        <p:spPr>
          <a:xfrm>
            <a:off x="3346830" y="4077970"/>
            <a:ext cx="20066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8.6</a:t>
            </a:r>
            <a:endParaRPr sz="1000">
              <a:latin typeface="Arial"/>
              <a:cs typeface="Arial"/>
            </a:endParaRPr>
          </a:p>
        </p:txBody>
      </p:sp>
      <p:sp>
        <p:nvSpPr>
          <p:cNvPr id="85" name="object 85"/>
          <p:cNvSpPr txBox="1"/>
          <p:nvPr/>
        </p:nvSpPr>
        <p:spPr>
          <a:xfrm>
            <a:off x="4426965" y="3741546"/>
            <a:ext cx="457200" cy="225425"/>
          </a:xfrm>
          <a:prstGeom prst="rect">
            <a:avLst/>
          </a:prstGeom>
        </p:spPr>
        <p:txBody>
          <a:bodyPr wrap="square" lIns="0" tIns="0" rIns="0" bIns="0" rtlCol="0" vert="horz">
            <a:spAutoFit/>
          </a:bodyPr>
          <a:lstStyle/>
          <a:p>
            <a:pPr marL="12700">
              <a:lnSpc>
                <a:spcPct val="100000"/>
              </a:lnSpc>
            </a:pPr>
            <a:r>
              <a:rPr dirty="0" baseline="-27777" sz="1500" spc="-15">
                <a:solidFill>
                  <a:srgbClr val="FFFFFF"/>
                </a:solidFill>
                <a:latin typeface="Arial"/>
                <a:cs typeface="Arial"/>
              </a:rPr>
              <a:t>6.</a:t>
            </a:r>
            <a:r>
              <a:rPr dirty="0" baseline="-27777" sz="1500" spc="112">
                <a:solidFill>
                  <a:srgbClr val="FFFFFF"/>
                </a:solidFill>
                <a:latin typeface="Arial"/>
                <a:cs typeface="Arial"/>
              </a:rPr>
              <a:t>4</a:t>
            </a:r>
            <a:r>
              <a:rPr dirty="0" sz="1000" spc="-10">
                <a:solidFill>
                  <a:srgbClr val="FFFFFF"/>
                </a:solidFill>
                <a:latin typeface="Arial"/>
                <a:cs typeface="Arial"/>
              </a:rPr>
              <a:t>18.9</a:t>
            </a:r>
            <a:endParaRPr sz="1000">
              <a:latin typeface="Arial"/>
              <a:cs typeface="Arial"/>
            </a:endParaRPr>
          </a:p>
        </p:txBody>
      </p:sp>
      <p:sp>
        <p:nvSpPr>
          <p:cNvPr id="86" name="object 86"/>
          <p:cNvSpPr txBox="1"/>
          <p:nvPr/>
        </p:nvSpPr>
        <p:spPr>
          <a:xfrm>
            <a:off x="6143625" y="3252978"/>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19.7</a:t>
            </a:r>
            <a:endParaRPr sz="1000">
              <a:latin typeface="Arial"/>
              <a:cs typeface="Arial"/>
            </a:endParaRPr>
          </a:p>
        </p:txBody>
      </p:sp>
      <p:sp>
        <p:nvSpPr>
          <p:cNvPr id="87" name="object 87"/>
          <p:cNvSpPr txBox="1"/>
          <p:nvPr/>
        </p:nvSpPr>
        <p:spPr>
          <a:xfrm>
            <a:off x="7674102" y="2411348"/>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30.8</a:t>
            </a:r>
            <a:endParaRPr sz="1000">
              <a:latin typeface="Arial"/>
              <a:cs typeface="Arial"/>
            </a:endParaRPr>
          </a:p>
        </p:txBody>
      </p:sp>
      <p:sp>
        <p:nvSpPr>
          <p:cNvPr id="88" name="object 88"/>
          <p:cNvSpPr txBox="1"/>
          <p:nvPr/>
        </p:nvSpPr>
        <p:spPr>
          <a:xfrm>
            <a:off x="571601" y="2133727"/>
            <a:ext cx="237490" cy="2599055"/>
          </a:xfrm>
          <a:prstGeom prst="rect">
            <a:avLst/>
          </a:prstGeom>
        </p:spPr>
        <p:txBody>
          <a:bodyPr wrap="square" lIns="0" tIns="0" rIns="0" bIns="0" rtlCol="0" vert="horz">
            <a:spAutoFit/>
          </a:bodyPr>
          <a:lstStyle/>
          <a:p>
            <a:pPr algn="ctr">
              <a:lnSpc>
                <a:spcPct val="100000"/>
              </a:lnSpc>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4</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3</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15"/>
              </a:spcBef>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a:p>
            <a:pPr algn="ctr" marL="69215">
              <a:lnSpc>
                <a:spcPct val="100000"/>
              </a:lnSpc>
              <a:spcBef>
                <a:spcPts val="715"/>
              </a:spcBef>
            </a:pPr>
            <a:r>
              <a:rPr dirty="0" sz="1000" spc="-10">
                <a:latin typeface="Arial"/>
                <a:cs typeface="Arial"/>
              </a:rPr>
              <a:t>50</a:t>
            </a:r>
            <a:endParaRPr sz="1000">
              <a:latin typeface="Arial"/>
              <a:cs typeface="Arial"/>
            </a:endParaRPr>
          </a:p>
          <a:p>
            <a:pPr algn="ctr" marL="140970">
              <a:lnSpc>
                <a:spcPct val="100000"/>
              </a:lnSpc>
              <a:spcBef>
                <a:spcPts val="715"/>
              </a:spcBef>
            </a:pPr>
            <a:r>
              <a:rPr dirty="0" sz="1000" spc="-5">
                <a:latin typeface="Arial"/>
                <a:cs typeface="Arial"/>
              </a:rPr>
              <a:t>0</a:t>
            </a:r>
            <a:endParaRPr sz="1000">
              <a:latin typeface="Arial"/>
              <a:cs typeface="Arial"/>
            </a:endParaRPr>
          </a:p>
        </p:txBody>
      </p:sp>
      <p:sp>
        <p:nvSpPr>
          <p:cNvPr id="89" name="object 89"/>
          <p:cNvSpPr txBox="1"/>
          <p:nvPr/>
        </p:nvSpPr>
        <p:spPr>
          <a:xfrm>
            <a:off x="1516761" y="472020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90" name="object 90"/>
          <p:cNvSpPr txBox="1"/>
          <p:nvPr/>
        </p:nvSpPr>
        <p:spPr>
          <a:xfrm>
            <a:off x="3046857" y="472020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91" name="object 91"/>
          <p:cNvSpPr txBox="1"/>
          <p:nvPr/>
        </p:nvSpPr>
        <p:spPr>
          <a:xfrm>
            <a:off x="4577334" y="472020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92" name="object 92"/>
          <p:cNvSpPr txBox="1"/>
          <p:nvPr/>
        </p:nvSpPr>
        <p:spPr>
          <a:xfrm>
            <a:off x="6107684" y="472020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93" name="object 93"/>
          <p:cNvSpPr txBox="1"/>
          <p:nvPr/>
        </p:nvSpPr>
        <p:spPr>
          <a:xfrm>
            <a:off x="7637780" y="472020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94" name="object 94"/>
          <p:cNvSpPr txBox="1"/>
          <p:nvPr/>
        </p:nvSpPr>
        <p:spPr>
          <a:xfrm>
            <a:off x="2807589" y="1925065"/>
            <a:ext cx="2472055" cy="186690"/>
          </a:xfrm>
          <a:prstGeom prst="rect">
            <a:avLst/>
          </a:prstGeom>
        </p:spPr>
        <p:txBody>
          <a:bodyPr wrap="square" lIns="0" tIns="0" rIns="0" bIns="0" rtlCol="0" vert="horz">
            <a:spAutoFit/>
          </a:bodyPr>
          <a:lstStyle/>
          <a:p>
            <a:pPr marL="12700">
              <a:lnSpc>
                <a:spcPct val="100000"/>
              </a:lnSpc>
            </a:pPr>
            <a:r>
              <a:rPr dirty="0" sz="1200" spc="-5" b="1">
                <a:latin typeface="SimHei"/>
                <a:cs typeface="SimHei"/>
              </a:rPr>
              <a:t>战略投资者并购交易按投资行业分类</a:t>
            </a:r>
            <a:endParaRPr sz="1200">
              <a:latin typeface="SimHei"/>
              <a:cs typeface="SimHei"/>
            </a:endParaRPr>
          </a:p>
        </p:txBody>
      </p:sp>
      <p:sp>
        <p:nvSpPr>
          <p:cNvPr id="95" name="object 95"/>
          <p:cNvSpPr/>
          <p:nvPr/>
        </p:nvSpPr>
        <p:spPr>
          <a:xfrm>
            <a:off x="1095755" y="5076444"/>
            <a:ext cx="64135" cy="64135"/>
          </a:xfrm>
          <a:custGeom>
            <a:avLst/>
            <a:gdLst/>
            <a:ahLst/>
            <a:cxnLst/>
            <a:rect l="l" t="t" r="r" b="b"/>
            <a:pathLst>
              <a:path w="64134" h="64135">
                <a:moveTo>
                  <a:pt x="0" y="64007"/>
                </a:moveTo>
                <a:lnTo>
                  <a:pt x="64008" y="64007"/>
                </a:lnTo>
                <a:lnTo>
                  <a:pt x="64008" y="0"/>
                </a:lnTo>
                <a:lnTo>
                  <a:pt x="0" y="0"/>
                </a:lnTo>
                <a:lnTo>
                  <a:pt x="0" y="64007"/>
                </a:lnTo>
                <a:close/>
              </a:path>
            </a:pathLst>
          </a:custGeom>
          <a:solidFill>
            <a:srgbClr val="A21F1F"/>
          </a:solidFill>
        </p:spPr>
        <p:txBody>
          <a:bodyPr wrap="square" lIns="0" tIns="0" rIns="0" bIns="0" rtlCol="0"/>
          <a:lstStyle/>
          <a:p/>
        </p:txBody>
      </p:sp>
      <p:sp>
        <p:nvSpPr>
          <p:cNvPr id="96" name="object 96"/>
          <p:cNvSpPr txBox="1"/>
          <p:nvPr/>
        </p:nvSpPr>
        <p:spPr>
          <a:xfrm>
            <a:off x="1174191" y="5023866"/>
            <a:ext cx="40957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高科技</a:t>
            </a:r>
            <a:endParaRPr sz="1000">
              <a:latin typeface="SimHei"/>
              <a:cs typeface="SimHei"/>
            </a:endParaRPr>
          </a:p>
        </p:txBody>
      </p:sp>
      <p:sp>
        <p:nvSpPr>
          <p:cNvPr id="97" name="object 97"/>
          <p:cNvSpPr/>
          <p:nvPr/>
        </p:nvSpPr>
        <p:spPr>
          <a:xfrm>
            <a:off x="1947672" y="5076444"/>
            <a:ext cx="64135" cy="64135"/>
          </a:xfrm>
          <a:custGeom>
            <a:avLst/>
            <a:gdLst/>
            <a:ahLst/>
            <a:cxnLst/>
            <a:rect l="l" t="t" r="r" b="b"/>
            <a:pathLst>
              <a:path w="64135" h="64135">
                <a:moveTo>
                  <a:pt x="0" y="64007"/>
                </a:moveTo>
                <a:lnTo>
                  <a:pt x="64007" y="64007"/>
                </a:lnTo>
                <a:lnTo>
                  <a:pt x="64007" y="0"/>
                </a:lnTo>
                <a:lnTo>
                  <a:pt x="0" y="0"/>
                </a:lnTo>
                <a:lnTo>
                  <a:pt x="0" y="64007"/>
                </a:lnTo>
                <a:close/>
              </a:path>
            </a:pathLst>
          </a:custGeom>
          <a:solidFill>
            <a:srgbClr val="DF2F1E"/>
          </a:solidFill>
        </p:spPr>
        <p:txBody>
          <a:bodyPr wrap="square" lIns="0" tIns="0" rIns="0" bIns="0" rtlCol="0"/>
          <a:lstStyle/>
          <a:p/>
        </p:txBody>
      </p:sp>
      <p:sp>
        <p:nvSpPr>
          <p:cNvPr id="98" name="object 98"/>
          <p:cNvSpPr txBox="1"/>
          <p:nvPr/>
        </p:nvSpPr>
        <p:spPr>
          <a:xfrm>
            <a:off x="2026411" y="5023866"/>
            <a:ext cx="53784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金融服务</a:t>
            </a:r>
            <a:endParaRPr sz="1000">
              <a:latin typeface="SimHei"/>
              <a:cs typeface="SimHei"/>
            </a:endParaRPr>
          </a:p>
        </p:txBody>
      </p:sp>
      <p:sp>
        <p:nvSpPr>
          <p:cNvPr id="99" name="object 99"/>
          <p:cNvSpPr/>
          <p:nvPr/>
        </p:nvSpPr>
        <p:spPr>
          <a:xfrm>
            <a:off x="2891027" y="5076444"/>
            <a:ext cx="64135" cy="64135"/>
          </a:xfrm>
          <a:custGeom>
            <a:avLst/>
            <a:gdLst/>
            <a:ahLst/>
            <a:cxnLst/>
            <a:rect l="l" t="t" r="r" b="b"/>
            <a:pathLst>
              <a:path w="64135" h="64135">
                <a:moveTo>
                  <a:pt x="0" y="64007"/>
                </a:moveTo>
                <a:lnTo>
                  <a:pt x="64007" y="64007"/>
                </a:lnTo>
                <a:lnTo>
                  <a:pt x="64007" y="0"/>
                </a:lnTo>
                <a:lnTo>
                  <a:pt x="0" y="0"/>
                </a:lnTo>
                <a:lnTo>
                  <a:pt x="0" y="64007"/>
                </a:lnTo>
                <a:close/>
              </a:path>
            </a:pathLst>
          </a:custGeom>
          <a:solidFill>
            <a:srgbClr val="5F221F"/>
          </a:solidFill>
        </p:spPr>
        <p:txBody>
          <a:bodyPr wrap="square" lIns="0" tIns="0" rIns="0" bIns="0" rtlCol="0"/>
          <a:lstStyle/>
          <a:p/>
        </p:txBody>
      </p:sp>
      <p:sp>
        <p:nvSpPr>
          <p:cNvPr id="100" name="object 100"/>
          <p:cNvSpPr txBox="1"/>
          <p:nvPr/>
        </p:nvSpPr>
        <p:spPr>
          <a:xfrm>
            <a:off x="2970657" y="5023866"/>
            <a:ext cx="28194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其他</a:t>
            </a:r>
            <a:endParaRPr sz="1000">
              <a:latin typeface="SimHei"/>
              <a:cs typeface="SimHei"/>
            </a:endParaRPr>
          </a:p>
        </p:txBody>
      </p:sp>
      <p:sp>
        <p:nvSpPr>
          <p:cNvPr id="101" name="object 101"/>
          <p:cNvSpPr/>
          <p:nvPr/>
        </p:nvSpPr>
        <p:spPr>
          <a:xfrm>
            <a:off x="3546347" y="5076444"/>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DB526A"/>
          </a:solidFill>
        </p:spPr>
        <p:txBody>
          <a:bodyPr wrap="square" lIns="0" tIns="0" rIns="0" bIns="0" rtlCol="0"/>
          <a:lstStyle/>
          <a:p/>
        </p:txBody>
      </p:sp>
      <p:sp>
        <p:nvSpPr>
          <p:cNvPr id="102" name="object 102"/>
          <p:cNvSpPr txBox="1"/>
          <p:nvPr/>
        </p:nvSpPr>
        <p:spPr>
          <a:xfrm>
            <a:off x="3625341" y="5023866"/>
            <a:ext cx="28194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工业</a:t>
            </a:r>
            <a:endParaRPr sz="1000">
              <a:latin typeface="SimHei"/>
              <a:cs typeface="SimHei"/>
            </a:endParaRPr>
          </a:p>
        </p:txBody>
      </p:sp>
      <p:sp>
        <p:nvSpPr>
          <p:cNvPr id="103" name="object 103"/>
          <p:cNvSpPr/>
          <p:nvPr/>
        </p:nvSpPr>
        <p:spPr>
          <a:xfrm>
            <a:off x="4232909" y="5076444"/>
            <a:ext cx="0" cy="64135"/>
          </a:xfrm>
          <a:custGeom>
            <a:avLst/>
            <a:gdLst/>
            <a:ahLst/>
            <a:cxnLst/>
            <a:rect l="l" t="t" r="r" b="b"/>
            <a:pathLst>
              <a:path w="0" h="64135">
                <a:moveTo>
                  <a:pt x="0" y="0"/>
                </a:moveTo>
                <a:lnTo>
                  <a:pt x="0" y="64007"/>
                </a:lnTo>
              </a:path>
            </a:pathLst>
          </a:custGeom>
          <a:ln w="62484">
            <a:solidFill>
              <a:srgbClr val="DC6900"/>
            </a:solidFill>
          </a:ln>
        </p:spPr>
        <p:txBody>
          <a:bodyPr wrap="square" lIns="0" tIns="0" rIns="0" bIns="0" rtlCol="0"/>
          <a:lstStyle/>
          <a:p/>
        </p:txBody>
      </p:sp>
      <p:sp>
        <p:nvSpPr>
          <p:cNvPr id="104" name="object 104"/>
          <p:cNvSpPr txBox="1"/>
          <p:nvPr/>
        </p:nvSpPr>
        <p:spPr>
          <a:xfrm>
            <a:off x="4280153" y="5023866"/>
            <a:ext cx="66103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能</a:t>
            </a:r>
            <a:r>
              <a:rPr dirty="0" sz="1000" spc="-5">
                <a:latin typeface="SimHei"/>
                <a:cs typeface="SimHei"/>
              </a:rPr>
              <a:t>源和</a:t>
            </a:r>
            <a:r>
              <a:rPr dirty="0" sz="1000" spc="0">
                <a:latin typeface="SimHei"/>
                <a:cs typeface="SimHei"/>
              </a:rPr>
              <a:t>电</a:t>
            </a:r>
            <a:r>
              <a:rPr dirty="0" sz="1000" spc="-5">
                <a:latin typeface="SimHei"/>
                <a:cs typeface="SimHei"/>
              </a:rPr>
              <a:t>力</a:t>
            </a:r>
            <a:endParaRPr sz="1000">
              <a:latin typeface="SimHei"/>
              <a:cs typeface="SimHei"/>
            </a:endParaRPr>
          </a:p>
        </p:txBody>
      </p:sp>
      <p:sp>
        <p:nvSpPr>
          <p:cNvPr id="105" name="object 105"/>
          <p:cNvSpPr/>
          <p:nvPr/>
        </p:nvSpPr>
        <p:spPr>
          <a:xfrm>
            <a:off x="5236464" y="5076444"/>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EB8B00"/>
          </a:solidFill>
        </p:spPr>
        <p:txBody>
          <a:bodyPr wrap="square" lIns="0" tIns="0" rIns="0" bIns="0" rtlCol="0"/>
          <a:lstStyle/>
          <a:p/>
        </p:txBody>
      </p:sp>
      <p:sp>
        <p:nvSpPr>
          <p:cNvPr id="106" name="object 106"/>
          <p:cNvSpPr txBox="1"/>
          <p:nvPr/>
        </p:nvSpPr>
        <p:spPr>
          <a:xfrm>
            <a:off x="5315839" y="5023866"/>
            <a:ext cx="28194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材料</a:t>
            </a:r>
            <a:endParaRPr sz="1000">
              <a:latin typeface="SimHei"/>
              <a:cs typeface="SimHei"/>
            </a:endParaRPr>
          </a:p>
        </p:txBody>
      </p:sp>
      <p:sp>
        <p:nvSpPr>
          <p:cNvPr id="107" name="object 107"/>
          <p:cNvSpPr/>
          <p:nvPr/>
        </p:nvSpPr>
        <p:spPr>
          <a:xfrm>
            <a:off x="5961888" y="5076444"/>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DF6060"/>
          </a:solidFill>
        </p:spPr>
        <p:txBody>
          <a:bodyPr wrap="square" lIns="0" tIns="0" rIns="0" bIns="0" rtlCol="0"/>
          <a:lstStyle/>
          <a:p/>
        </p:txBody>
      </p:sp>
      <p:sp>
        <p:nvSpPr>
          <p:cNvPr id="108" name="object 108"/>
          <p:cNvSpPr txBox="1"/>
          <p:nvPr/>
        </p:nvSpPr>
        <p:spPr>
          <a:xfrm>
            <a:off x="6041263" y="5023866"/>
            <a:ext cx="40640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房</a:t>
            </a:r>
            <a:r>
              <a:rPr dirty="0" sz="1000" spc="-5">
                <a:latin typeface="SimHei"/>
                <a:cs typeface="SimHei"/>
              </a:rPr>
              <a:t>地产</a:t>
            </a:r>
            <a:endParaRPr sz="1000">
              <a:latin typeface="SimHei"/>
              <a:cs typeface="SimHei"/>
            </a:endParaRPr>
          </a:p>
        </p:txBody>
      </p:sp>
      <p:sp>
        <p:nvSpPr>
          <p:cNvPr id="109" name="object 109"/>
          <p:cNvSpPr/>
          <p:nvPr/>
        </p:nvSpPr>
        <p:spPr>
          <a:xfrm>
            <a:off x="6743700" y="5076444"/>
            <a:ext cx="64135" cy="64135"/>
          </a:xfrm>
          <a:custGeom>
            <a:avLst/>
            <a:gdLst/>
            <a:ahLst/>
            <a:cxnLst/>
            <a:rect l="l" t="t" r="r" b="b"/>
            <a:pathLst>
              <a:path w="64134" h="64135">
                <a:moveTo>
                  <a:pt x="0" y="64007"/>
                </a:moveTo>
                <a:lnTo>
                  <a:pt x="64007" y="64007"/>
                </a:lnTo>
                <a:lnTo>
                  <a:pt x="64007" y="0"/>
                </a:lnTo>
                <a:lnTo>
                  <a:pt x="0" y="0"/>
                </a:lnTo>
                <a:lnTo>
                  <a:pt x="0" y="64007"/>
                </a:lnTo>
                <a:close/>
              </a:path>
            </a:pathLst>
          </a:custGeom>
          <a:solidFill>
            <a:srgbClr val="EA9595"/>
          </a:solidFill>
        </p:spPr>
        <p:txBody>
          <a:bodyPr wrap="square" lIns="0" tIns="0" rIns="0" bIns="0" rtlCol="0"/>
          <a:lstStyle/>
          <a:p/>
        </p:txBody>
      </p:sp>
      <p:sp>
        <p:nvSpPr>
          <p:cNvPr id="110" name="object 110"/>
          <p:cNvSpPr txBox="1"/>
          <p:nvPr/>
        </p:nvSpPr>
        <p:spPr>
          <a:xfrm>
            <a:off x="6822693" y="5023866"/>
            <a:ext cx="53784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医疗健康</a:t>
            </a:r>
            <a:endParaRPr sz="1000">
              <a:latin typeface="SimHei"/>
              <a:cs typeface="SimHei"/>
            </a:endParaRPr>
          </a:p>
        </p:txBody>
      </p:sp>
      <p:sp>
        <p:nvSpPr>
          <p:cNvPr id="111" name="object 111"/>
          <p:cNvSpPr/>
          <p:nvPr/>
        </p:nvSpPr>
        <p:spPr>
          <a:xfrm>
            <a:off x="7722107" y="5076444"/>
            <a:ext cx="64135" cy="64135"/>
          </a:xfrm>
          <a:custGeom>
            <a:avLst/>
            <a:gdLst/>
            <a:ahLst/>
            <a:cxnLst/>
            <a:rect l="l" t="t" r="r" b="b"/>
            <a:pathLst>
              <a:path w="64134" h="64135">
                <a:moveTo>
                  <a:pt x="0" y="64007"/>
                </a:moveTo>
                <a:lnTo>
                  <a:pt x="64007" y="64007"/>
                </a:lnTo>
                <a:lnTo>
                  <a:pt x="64007" y="0"/>
                </a:lnTo>
                <a:lnTo>
                  <a:pt x="0" y="0"/>
                </a:lnTo>
                <a:lnTo>
                  <a:pt x="0" y="64007"/>
                </a:lnTo>
                <a:close/>
              </a:path>
            </a:pathLst>
          </a:custGeom>
          <a:solidFill>
            <a:srgbClr val="A6A6A6"/>
          </a:solidFill>
        </p:spPr>
        <p:txBody>
          <a:bodyPr wrap="square" lIns="0" tIns="0" rIns="0" bIns="0" rtlCol="0"/>
          <a:lstStyle/>
          <a:p/>
        </p:txBody>
      </p:sp>
      <p:sp>
        <p:nvSpPr>
          <p:cNvPr id="112" name="object 112"/>
          <p:cNvSpPr txBox="1"/>
          <p:nvPr/>
        </p:nvSpPr>
        <p:spPr>
          <a:xfrm>
            <a:off x="7802118" y="5023866"/>
            <a:ext cx="407034"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消</a:t>
            </a:r>
            <a:r>
              <a:rPr dirty="0" sz="1000" spc="-5">
                <a:latin typeface="SimHei"/>
                <a:cs typeface="SimHei"/>
              </a:rPr>
              <a:t>费类</a:t>
            </a:r>
            <a:endParaRPr sz="1000">
              <a:latin typeface="SimHei"/>
              <a:cs typeface="SimHei"/>
            </a:endParaRPr>
          </a:p>
        </p:txBody>
      </p:sp>
      <p:sp>
        <p:nvSpPr>
          <p:cNvPr id="115" name="object 11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116" name="object 11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113" name="object 113"/>
          <p:cNvSpPr txBox="1"/>
          <p:nvPr/>
        </p:nvSpPr>
        <p:spPr>
          <a:xfrm>
            <a:off x="551789" y="1919732"/>
            <a:ext cx="549910"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spc="5" b="1">
                <a:latin typeface="SimHei"/>
                <a:cs typeface="SimHei"/>
              </a:rPr>
              <a:t>亿</a:t>
            </a:r>
            <a:r>
              <a:rPr dirty="0" sz="1000" b="1">
                <a:latin typeface="SimHei"/>
                <a:cs typeface="SimHei"/>
              </a:rPr>
              <a:t>美</a:t>
            </a:r>
            <a:r>
              <a:rPr dirty="0" sz="1000" spc="-10" b="1">
                <a:latin typeface="SimHei"/>
                <a:cs typeface="SimHei"/>
              </a:rPr>
              <a:t>元</a:t>
            </a:r>
            <a:endParaRPr sz="1000">
              <a:latin typeface="SimHei"/>
              <a:cs typeface="SimHei"/>
            </a:endParaRPr>
          </a:p>
        </p:txBody>
      </p:sp>
      <p:sp>
        <p:nvSpPr>
          <p:cNvPr id="114" name="object 114"/>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21F1F"/>
          </a:solidFill>
        </p:spPr>
        <p:txBody>
          <a:bodyPr wrap="square" lIns="0" tIns="0" rIns="0" bIns="0" rtlCol="0"/>
          <a:lstStyle/>
          <a:p/>
        </p:txBody>
      </p:sp>
      <p:sp>
        <p:nvSpPr>
          <p:cNvPr id="3" name="object 3"/>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FFFFFF"/>
            </a:solidFill>
          </a:ln>
        </p:spPr>
        <p:txBody>
          <a:bodyPr wrap="square" lIns="0" tIns="0" rIns="0" bIns="0" rtlCol="0"/>
          <a:lstStyle/>
          <a:p/>
        </p:txBody>
      </p:sp>
      <p:sp>
        <p:nvSpPr>
          <p:cNvPr id="4" name="object 4"/>
          <p:cNvSpPr txBox="1">
            <a:spLocks noGrp="1"/>
          </p:cNvSpPr>
          <p:nvPr>
            <p:ph type="title"/>
          </p:nvPr>
        </p:nvSpPr>
        <p:spPr>
          <a:prstGeom prst="rect"/>
        </p:spPr>
        <p:txBody>
          <a:bodyPr wrap="square" lIns="0" tIns="0" rIns="0" bIns="0" rtlCol="0" vert="horz">
            <a:spAutoFit/>
          </a:bodyPr>
          <a:lstStyle/>
          <a:p>
            <a:pPr marL="12700">
              <a:lnSpc>
                <a:spcPct val="100000"/>
              </a:lnSpc>
            </a:pPr>
            <a:r>
              <a:rPr dirty="0" sz="3200" spc="-5">
                <a:solidFill>
                  <a:srgbClr val="FFFFFF"/>
                </a:solidFill>
              </a:rPr>
              <a:t>私募股权</a:t>
            </a:r>
            <a:r>
              <a:rPr dirty="0" sz="3200" spc="-5">
                <a:solidFill>
                  <a:srgbClr val="FFFFFF"/>
                </a:solidFill>
                <a:latin typeface="Georgia"/>
                <a:cs typeface="Georgia"/>
              </a:rPr>
              <a:t>/</a:t>
            </a:r>
            <a:r>
              <a:rPr dirty="0" sz="3200" spc="-5">
                <a:solidFill>
                  <a:srgbClr val="FFFFFF"/>
                </a:solidFill>
              </a:rPr>
              <a:t>风险资本与财务投资者</a:t>
            </a:r>
            <a:endParaRPr sz="3200">
              <a:latin typeface="Georgia"/>
              <a:cs typeface="Georgia"/>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9324" y="4180332"/>
            <a:ext cx="810895" cy="756285"/>
          </a:xfrm>
          <a:custGeom>
            <a:avLst/>
            <a:gdLst/>
            <a:ahLst/>
            <a:cxnLst/>
            <a:rect l="l" t="t" r="r" b="b"/>
            <a:pathLst>
              <a:path w="810894" h="756285">
                <a:moveTo>
                  <a:pt x="810768" y="0"/>
                </a:moveTo>
                <a:lnTo>
                  <a:pt x="0" y="0"/>
                </a:lnTo>
                <a:lnTo>
                  <a:pt x="0" y="755904"/>
                </a:lnTo>
                <a:lnTo>
                  <a:pt x="810768" y="755904"/>
                </a:lnTo>
                <a:lnTo>
                  <a:pt x="810768" y="0"/>
                </a:lnTo>
                <a:close/>
              </a:path>
            </a:pathLst>
          </a:custGeom>
          <a:solidFill>
            <a:srgbClr val="A21F1F"/>
          </a:solidFill>
        </p:spPr>
        <p:txBody>
          <a:bodyPr wrap="square" lIns="0" tIns="0" rIns="0" bIns="0" rtlCol="0"/>
          <a:lstStyle/>
          <a:p/>
        </p:txBody>
      </p:sp>
      <p:sp>
        <p:nvSpPr>
          <p:cNvPr id="3" name="object 3"/>
          <p:cNvSpPr/>
          <p:nvPr/>
        </p:nvSpPr>
        <p:spPr>
          <a:xfrm>
            <a:off x="2869692" y="4008120"/>
            <a:ext cx="810895" cy="928369"/>
          </a:xfrm>
          <a:custGeom>
            <a:avLst/>
            <a:gdLst/>
            <a:ahLst/>
            <a:cxnLst/>
            <a:rect l="l" t="t" r="r" b="b"/>
            <a:pathLst>
              <a:path w="810895" h="928370">
                <a:moveTo>
                  <a:pt x="810768" y="0"/>
                </a:moveTo>
                <a:lnTo>
                  <a:pt x="0" y="0"/>
                </a:lnTo>
                <a:lnTo>
                  <a:pt x="0" y="928115"/>
                </a:lnTo>
                <a:lnTo>
                  <a:pt x="810768" y="928115"/>
                </a:lnTo>
                <a:lnTo>
                  <a:pt x="810768" y="0"/>
                </a:lnTo>
                <a:close/>
              </a:path>
            </a:pathLst>
          </a:custGeom>
          <a:solidFill>
            <a:srgbClr val="A21F1F"/>
          </a:solidFill>
        </p:spPr>
        <p:txBody>
          <a:bodyPr wrap="square" lIns="0" tIns="0" rIns="0" bIns="0" rtlCol="0"/>
          <a:lstStyle/>
          <a:p/>
        </p:txBody>
      </p:sp>
      <p:sp>
        <p:nvSpPr>
          <p:cNvPr id="4" name="object 4"/>
          <p:cNvSpPr/>
          <p:nvPr/>
        </p:nvSpPr>
        <p:spPr>
          <a:xfrm>
            <a:off x="4288535" y="4082796"/>
            <a:ext cx="812800" cy="853440"/>
          </a:xfrm>
          <a:custGeom>
            <a:avLst/>
            <a:gdLst/>
            <a:ahLst/>
            <a:cxnLst/>
            <a:rect l="l" t="t" r="r" b="b"/>
            <a:pathLst>
              <a:path w="812800" h="853439">
                <a:moveTo>
                  <a:pt x="812291" y="0"/>
                </a:moveTo>
                <a:lnTo>
                  <a:pt x="0" y="0"/>
                </a:lnTo>
                <a:lnTo>
                  <a:pt x="0" y="853439"/>
                </a:lnTo>
                <a:lnTo>
                  <a:pt x="812291" y="853439"/>
                </a:lnTo>
                <a:lnTo>
                  <a:pt x="812291" y="0"/>
                </a:lnTo>
                <a:close/>
              </a:path>
            </a:pathLst>
          </a:custGeom>
          <a:solidFill>
            <a:srgbClr val="A21F1F"/>
          </a:solidFill>
        </p:spPr>
        <p:txBody>
          <a:bodyPr wrap="square" lIns="0" tIns="0" rIns="0" bIns="0" rtlCol="0"/>
          <a:lstStyle/>
          <a:p/>
        </p:txBody>
      </p:sp>
      <p:sp>
        <p:nvSpPr>
          <p:cNvPr id="5" name="object 5"/>
          <p:cNvSpPr/>
          <p:nvPr/>
        </p:nvSpPr>
        <p:spPr>
          <a:xfrm>
            <a:off x="5708903" y="3653028"/>
            <a:ext cx="812800" cy="1283335"/>
          </a:xfrm>
          <a:custGeom>
            <a:avLst/>
            <a:gdLst/>
            <a:ahLst/>
            <a:cxnLst/>
            <a:rect l="l" t="t" r="r" b="b"/>
            <a:pathLst>
              <a:path w="812800" h="1283335">
                <a:moveTo>
                  <a:pt x="812292" y="0"/>
                </a:moveTo>
                <a:lnTo>
                  <a:pt x="0" y="0"/>
                </a:lnTo>
                <a:lnTo>
                  <a:pt x="0" y="1283208"/>
                </a:lnTo>
                <a:lnTo>
                  <a:pt x="812292" y="1283208"/>
                </a:lnTo>
                <a:lnTo>
                  <a:pt x="812292" y="0"/>
                </a:lnTo>
                <a:close/>
              </a:path>
            </a:pathLst>
          </a:custGeom>
          <a:solidFill>
            <a:srgbClr val="A21F1F"/>
          </a:solidFill>
        </p:spPr>
        <p:txBody>
          <a:bodyPr wrap="square" lIns="0" tIns="0" rIns="0" bIns="0" rtlCol="0"/>
          <a:lstStyle/>
          <a:p/>
        </p:txBody>
      </p:sp>
      <p:sp>
        <p:nvSpPr>
          <p:cNvPr id="6" name="object 6"/>
          <p:cNvSpPr/>
          <p:nvPr/>
        </p:nvSpPr>
        <p:spPr>
          <a:xfrm>
            <a:off x="7129271" y="3653028"/>
            <a:ext cx="810895" cy="1283335"/>
          </a:xfrm>
          <a:custGeom>
            <a:avLst/>
            <a:gdLst/>
            <a:ahLst/>
            <a:cxnLst/>
            <a:rect l="l" t="t" r="r" b="b"/>
            <a:pathLst>
              <a:path w="810895" h="1283335">
                <a:moveTo>
                  <a:pt x="810768" y="0"/>
                </a:moveTo>
                <a:lnTo>
                  <a:pt x="0" y="0"/>
                </a:lnTo>
                <a:lnTo>
                  <a:pt x="0" y="1283208"/>
                </a:lnTo>
                <a:lnTo>
                  <a:pt x="810768" y="1283208"/>
                </a:lnTo>
                <a:lnTo>
                  <a:pt x="810768" y="0"/>
                </a:lnTo>
                <a:close/>
              </a:path>
            </a:pathLst>
          </a:custGeom>
          <a:solidFill>
            <a:srgbClr val="A21F1F"/>
          </a:solidFill>
        </p:spPr>
        <p:txBody>
          <a:bodyPr wrap="square" lIns="0" tIns="0" rIns="0" bIns="0" rtlCol="0"/>
          <a:lstStyle/>
          <a:p/>
        </p:txBody>
      </p:sp>
      <p:sp>
        <p:nvSpPr>
          <p:cNvPr id="7" name="object 7"/>
          <p:cNvSpPr/>
          <p:nvPr/>
        </p:nvSpPr>
        <p:spPr>
          <a:xfrm>
            <a:off x="1449324" y="2862072"/>
            <a:ext cx="810895" cy="1318260"/>
          </a:xfrm>
          <a:custGeom>
            <a:avLst/>
            <a:gdLst/>
            <a:ahLst/>
            <a:cxnLst/>
            <a:rect l="l" t="t" r="r" b="b"/>
            <a:pathLst>
              <a:path w="810894" h="1318260">
                <a:moveTo>
                  <a:pt x="810768" y="0"/>
                </a:moveTo>
                <a:lnTo>
                  <a:pt x="0" y="0"/>
                </a:lnTo>
                <a:lnTo>
                  <a:pt x="0" y="1318259"/>
                </a:lnTo>
                <a:lnTo>
                  <a:pt x="810768" y="1318259"/>
                </a:lnTo>
                <a:lnTo>
                  <a:pt x="810768" y="0"/>
                </a:lnTo>
                <a:close/>
              </a:path>
            </a:pathLst>
          </a:custGeom>
          <a:solidFill>
            <a:srgbClr val="DF2F1E"/>
          </a:solidFill>
        </p:spPr>
        <p:txBody>
          <a:bodyPr wrap="square" lIns="0" tIns="0" rIns="0" bIns="0" rtlCol="0"/>
          <a:lstStyle/>
          <a:p/>
        </p:txBody>
      </p:sp>
      <p:sp>
        <p:nvSpPr>
          <p:cNvPr id="8" name="object 8"/>
          <p:cNvSpPr/>
          <p:nvPr/>
        </p:nvSpPr>
        <p:spPr>
          <a:xfrm>
            <a:off x="2869692" y="3112007"/>
            <a:ext cx="810895" cy="896619"/>
          </a:xfrm>
          <a:custGeom>
            <a:avLst/>
            <a:gdLst/>
            <a:ahLst/>
            <a:cxnLst/>
            <a:rect l="l" t="t" r="r" b="b"/>
            <a:pathLst>
              <a:path w="810895" h="896620">
                <a:moveTo>
                  <a:pt x="810768" y="0"/>
                </a:moveTo>
                <a:lnTo>
                  <a:pt x="0" y="0"/>
                </a:lnTo>
                <a:lnTo>
                  <a:pt x="0" y="896111"/>
                </a:lnTo>
                <a:lnTo>
                  <a:pt x="810768" y="896111"/>
                </a:lnTo>
                <a:lnTo>
                  <a:pt x="810768" y="0"/>
                </a:lnTo>
                <a:close/>
              </a:path>
            </a:pathLst>
          </a:custGeom>
          <a:solidFill>
            <a:srgbClr val="DF2F1E"/>
          </a:solidFill>
        </p:spPr>
        <p:txBody>
          <a:bodyPr wrap="square" lIns="0" tIns="0" rIns="0" bIns="0" rtlCol="0"/>
          <a:lstStyle/>
          <a:p/>
        </p:txBody>
      </p:sp>
      <p:sp>
        <p:nvSpPr>
          <p:cNvPr id="9" name="object 9"/>
          <p:cNvSpPr/>
          <p:nvPr/>
        </p:nvSpPr>
        <p:spPr>
          <a:xfrm>
            <a:off x="4288535" y="3511296"/>
            <a:ext cx="812800" cy="571500"/>
          </a:xfrm>
          <a:custGeom>
            <a:avLst/>
            <a:gdLst/>
            <a:ahLst/>
            <a:cxnLst/>
            <a:rect l="l" t="t" r="r" b="b"/>
            <a:pathLst>
              <a:path w="812800" h="571500">
                <a:moveTo>
                  <a:pt x="812291" y="0"/>
                </a:moveTo>
                <a:lnTo>
                  <a:pt x="0" y="0"/>
                </a:lnTo>
                <a:lnTo>
                  <a:pt x="0" y="571499"/>
                </a:lnTo>
                <a:lnTo>
                  <a:pt x="812291" y="571499"/>
                </a:lnTo>
                <a:lnTo>
                  <a:pt x="812291" y="0"/>
                </a:lnTo>
                <a:close/>
              </a:path>
            </a:pathLst>
          </a:custGeom>
          <a:solidFill>
            <a:srgbClr val="DF2F1E"/>
          </a:solidFill>
        </p:spPr>
        <p:txBody>
          <a:bodyPr wrap="square" lIns="0" tIns="0" rIns="0" bIns="0" rtlCol="0"/>
          <a:lstStyle/>
          <a:p/>
        </p:txBody>
      </p:sp>
      <p:sp>
        <p:nvSpPr>
          <p:cNvPr id="10" name="object 10"/>
          <p:cNvSpPr/>
          <p:nvPr/>
        </p:nvSpPr>
        <p:spPr>
          <a:xfrm>
            <a:off x="5708903" y="2720339"/>
            <a:ext cx="812800" cy="932815"/>
          </a:xfrm>
          <a:custGeom>
            <a:avLst/>
            <a:gdLst/>
            <a:ahLst/>
            <a:cxnLst/>
            <a:rect l="l" t="t" r="r" b="b"/>
            <a:pathLst>
              <a:path w="812800" h="932814">
                <a:moveTo>
                  <a:pt x="812292" y="0"/>
                </a:moveTo>
                <a:lnTo>
                  <a:pt x="0" y="0"/>
                </a:lnTo>
                <a:lnTo>
                  <a:pt x="0" y="932688"/>
                </a:lnTo>
                <a:lnTo>
                  <a:pt x="812292" y="932688"/>
                </a:lnTo>
                <a:lnTo>
                  <a:pt x="812292" y="0"/>
                </a:lnTo>
                <a:close/>
              </a:path>
            </a:pathLst>
          </a:custGeom>
          <a:solidFill>
            <a:srgbClr val="DF2F1E"/>
          </a:solidFill>
        </p:spPr>
        <p:txBody>
          <a:bodyPr wrap="square" lIns="0" tIns="0" rIns="0" bIns="0" rtlCol="0"/>
          <a:lstStyle/>
          <a:p/>
        </p:txBody>
      </p:sp>
      <p:sp>
        <p:nvSpPr>
          <p:cNvPr id="11" name="object 11"/>
          <p:cNvSpPr/>
          <p:nvPr/>
        </p:nvSpPr>
        <p:spPr>
          <a:xfrm>
            <a:off x="7129271" y="2782823"/>
            <a:ext cx="810895" cy="870585"/>
          </a:xfrm>
          <a:custGeom>
            <a:avLst/>
            <a:gdLst/>
            <a:ahLst/>
            <a:cxnLst/>
            <a:rect l="l" t="t" r="r" b="b"/>
            <a:pathLst>
              <a:path w="810895" h="870585">
                <a:moveTo>
                  <a:pt x="810768" y="0"/>
                </a:moveTo>
                <a:lnTo>
                  <a:pt x="0" y="0"/>
                </a:lnTo>
                <a:lnTo>
                  <a:pt x="0" y="870203"/>
                </a:lnTo>
                <a:lnTo>
                  <a:pt x="810768" y="870203"/>
                </a:lnTo>
                <a:lnTo>
                  <a:pt x="810768" y="0"/>
                </a:lnTo>
                <a:close/>
              </a:path>
            </a:pathLst>
          </a:custGeom>
          <a:solidFill>
            <a:srgbClr val="DF2F1E"/>
          </a:solidFill>
        </p:spPr>
        <p:txBody>
          <a:bodyPr wrap="square" lIns="0" tIns="0" rIns="0" bIns="0" rtlCol="0"/>
          <a:lstStyle/>
          <a:p/>
        </p:txBody>
      </p:sp>
      <p:sp>
        <p:nvSpPr>
          <p:cNvPr id="12" name="object 12"/>
          <p:cNvSpPr/>
          <p:nvPr/>
        </p:nvSpPr>
        <p:spPr>
          <a:xfrm>
            <a:off x="8244840" y="2298192"/>
            <a:ext cx="0" cy="2638425"/>
          </a:xfrm>
          <a:custGeom>
            <a:avLst/>
            <a:gdLst/>
            <a:ahLst/>
            <a:cxnLst/>
            <a:rect l="l" t="t" r="r" b="b"/>
            <a:pathLst>
              <a:path w="0" h="2638425">
                <a:moveTo>
                  <a:pt x="0" y="2638044"/>
                </a:moveTo>
                <a:lnTo>
                  <a:pt x="0" y="0"/>
                </a:lnTo>
              </a:path>
            </a:pathLst>
          </a:custGeom>
          <a:ln w="9144">
            <a:solidFill>
              <a:srgbClr val="858585"/>
            </a:solidFill>
          </a:ln>
        </p:spPr>
        <p:txBody>
          <a:bodyPr wrap="square" lIns="0" tIns="0" rIns="0" bIns="0" rtlCol="0"/>
          <a:lstStyle/>
          <a:p/>
        </p:txBody>
      </p:sp>
      <p:sp>
        <p:nvSpPr>
          <p:cNvPr id="13" name="object 13"/>
          <p:cNvSpPr/>
          <p:nvPr/>
        </p:nvSpPr>
        <p:spPr>
          <a:xfrm>
            <a:off x="8244840" y="49362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4" name="object 14"/>
          <p:cNvSpPr/>
          <p:nvPr/>
        </p:nvSpPr>
        <p:spPr>
          <a:xfrm>
            <a:off x="8244840" y="44958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5" name="object 15"/>
          <p:cNvSpPr/>
          <p:nvPr/>
        </p:nvSpPr>
        <p:spPr>
          <a:xfrm>
            <a:off x="8244840" y="405688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6" name="object 16"/>
          <p:cNvSpPr/>
          <p:nvPr/>
        </p:nvSpPr>
        <p:spPr>
          <a:xfrm>
            <a:off x="8244840" y="36179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7" name="object 17"/>
          <p:cNvSpPr/>
          <p:nvPr/>
        </p:nvSpPr>
        <p:spPr>
          <a:xfrm>
            <a:off x="8244840" y="317753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8" name="object 18"/>
          <p:cNvSpPr/>
          <p:nvPr/>
        </p:nvSpPr>
        <p:spPr>
          <a:xfrm>
            <a:off x="8244840" y="273862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9" name="object 19"/>
          <p:cNvSpPr/>
          <p:nvPr/>
        </p:nvSpPr>
        <p:spPr>
          <a:xfrm>
            <a:off x="8244840" y="229819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0" name="object 20"/>
          <p:cNvSpPr/>
          <p:nvPr/>
        </p:nvSpPr>
        <p:spPr>
          <a:xfrm>
            <a:off x="1144524" y="2298192"/>
            <a:ext cx="0" cy="2638425"/>
          </a:xfrm>
          <a:custGeom>
            <a:avLst/>
            <a:gdLst/>
            <a:ahLst/>
            <a:cxnLst/>
            <a:rect l="l" t="t" r="r" b="b"/>
            <a:pathLst>
              <a:path w="0" h="2638425">
                <a:moveTo>
                  <a:pt x="0" y="2638044"/>
                </a:moveTo>
                <a:lnTo>
                  <a:pt x="0" y="0"/>
                </a:lnTo>
              </a:path>
            </a:pathLst>
          </a:custGeom>
          <a:ln w="9144">
            <a:solidFill>
              <a:srgbClr val="858585"/>
            </a:solidFill>
          </a:ln>
        </p:spPr>
        <p:txBody>
          <a:bodyPr wrap="square" lIns="0" tIns="0" rIns="0" bIns="0" rtlCol="0"/>
          <a:lstStyle/>
          <a:p/>
        </p:txBody>
      </p:sp>
      <p:sp>
        <p:nvSpPr>
          <p:cNvPr id="21" name="object 21"/>
          <p:cNvSpPr/>
          <p:nvPr/>
        </p:nvSpPr>
        <p:spPr>
          <a:xfrm>
            <a:off x="1106424" y="49362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2" name="object 22"/>
          <p:cNvSpPr/>
          <p:nvPr/>
        </p:nvSpPr>
        <p:spPr>
          <a:xfrm>
            <a:off x="1106424" y="44958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3" name="object 23"/>
          <p:cNvSpPr/>
          <p:nvPr/>
        </p:nvSpPr>
        <p:spPr>
          <a:xfrm>
            <a:off x="1106424" y="405688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4" name="object 24"/>
          <p:cNvSpPr/>
          <p:nvPr/>
        </p:nvSpPr>
        <p:spPr>
          <a:xfrm>
            <a:off x="1106424" y="36179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5" name="object 25"/>
          <p:cNvSpPr/>
          <p:nvPr/>
        </p:nvSpPr>
        <p:spPr>
          <a:xfrm>
            <a:off x="1106424" y="317753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6" name="object 26"/>
          <p:cNvSpPr/>
          <p:nvPr/>
        </p:nvSpPr>
        <p:spPr>
          <a:xfrm>
            <a:off x="1106424" y="273862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7" name="object 27"/>
          <p:cNvSpPr/>
          <p:nvPr/>
        </p:nvSpPr>
        <p:spPr>
          <a:xfrm>
            <a:off x="1106424" y="229819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1144524" y="4936235"/>
            <a:ext cx="7100570" cy="0"/>
          </a:xfrm>
          <a:custGeom>
            <a:avLst/>
            <a:gdLst/>
            <a:ahLst/>
            <a:cxnLst/>
            <a:rect l="l" t="t" r="r" b="b"/>
            <a:pathLst>
              <a:path w="7100570" h="0">
                <a:moveTo>
                  <a:pt x="0" y="0"/>
                </a:moveTo>
                <a:lnTo>
                  <a:pt x="7100316" y="0"/>
                </a:lnTo>
              </a:path>
            </a:pathLst>
          </a:custGeom>
          <a:ln w="9144">
            <a:solidFill>
              <a:srgbClr val="858585"/>
            </a:solidFill>
          </a:ln>
        </p:spPr>
        <p:txBody>
          <a:bodyPr wrap="square" lIns="0" tIns="0" rIns="0" bIns="0" rtlCol="0"/>
          <a:lstStyle/>
          <a:p/>
        </p:txBody>
      </p:sp>
      <p:sp>
        <p:nvSpPr>
          <p:cNvPr id="29" name="object 29"/>
          <p:cNvSpPr/>
          <p:nvPr/>
        </p:nvSpPr>
        <p:spPr>
          <a:xfrm>
            <a:off x="1854707" y="2500883"/>
            <a:ext cx="5680075" cy="1397635"/>
          </a:xfrm>
          <a:custGeom>
            <a:avLst/>
            <a:gdLst/>
            <a:ahLst/>
            <a:cxnLst/>
            <a:rect l="l" t="t" r="r" b="b"/>
            <a:pathLst>
              <a:path w="5680075" h="1397635">
                <a:moveTo>
                  <a:pt x="0" y="0"/>
                </a:moveTo>
                <a:lnTo>
                  <a:pt x="1420368" y="1353311"/>
                </a:lnTo>
                <a:lnTo>
                  <a:pt x="2840736" y="1292352"/>
                </a:lnTo>
                <a:lnTo>
                  <a:pt x="4259580" y="1397508"/>
                </a:lnTo>
                <a:lnTo>
                  <a:pt x="5679948" y="1231391"/>
                </a:lnTo>
              </a:path>
            </a:pathLst>
          </a:custGeom>
          <a:ln w="27431">
            <a:solidFill>
              <a:srgbClr val="5F201D"/>
            </a:solidFill>
          </a:ln>
        </p:spPr>
        <p:txBody>
          <a:bodyPr wrap="square" lIns="0" tIns="0" rIns="0" bIns="0" rtlCol="0"/>
          <a:lstStyle/>
          <a:p/>
        </p:txBody>
      </p:sp>
      <p:sp>
        <p:nvSpPr>
          <p:cNvPr id="30" name="object 30"/>
          <p:cNvSpPr txBox="1"/>
          <p:nvPr/>
        </p:nvSpPr>
        <p:spPr>
          <a:xfrm>
            <a:off x="1718817" y="4477639"/>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17.2</a:t>
            </a:r>
            <a:endParaRPr sz="1000">
              <a:latin typeface="Arial"/>
              <a:cs typeface="Arial"/>
            </a:endParaRPr>
          </a:p>
        </p:txBody>
      </p:sp>
      <p:sp>
        <p:nvSpPr>
          <p:cNvPr id="31" name="object 31"/>
          <p:cNvSpPr txBox="1"/>
          <p:nvPr/>
        </p:nvSpPr>
        <p:spPr>
          <a:xfrm>
            <a:off x="3139185" y="4391914"/>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21.1</a:t>
            </a:r>
            <a:endParaRPr sz="1000">
              <a:latin typeface="Arial"/>
              <a:cs typeface="Arial"/>
            </a:endParaRPr>
          </a:p>
        </p:txBody>
      </p:sp>
      <p:sp>
        <p:nvSpPr>
          <p:cNvPr id="32" name="object 32"/>
          <p:cNvSpPr txBox="1"/>
          <p:nvPr/>
        </p:nvSpPr>
        <p:spPr>
          <a:xfrm>
            <a:off x="4559300" y="4429505"/>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19.4</a:t>
            </a:r>
            <a:endParaRPr sz="1000">
              <a:latin typeface="Arial"/>
              <a:cs typeface="Arial"/>
            </a:endParaRPr>
          </a:p>
        </p:txBody>
      </p:sp>
      <p:sp>
        <p:nvSpPr>
          <p:cNvPr id="33" name="object 33"/>
          <p:cNvSpPr txBox="1"/>
          <p:nvPr/>
        </p:nvSpPr>
        <p:spPr>
          <a:xfrm>
            <a:off x="7400035" y="4213986"/>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29.2</a:t>
            </a:r>
            <a:endParaRPr sz="1000">
              <a:latin typeface="Arial"/>
              <a:cs typeface="Arial"/>
            </a:endParaRPr>
          </a:p>
        </p:txBody>
      </p:sp>
      <p:sp>
        <p:nvSpPr>
          <p:cNvPr id="34" name="object 34"/>
          <p:cNvSpPr txBox="1"/>
          <p:nvPr/>
        </p:nvSpPr>
        <p:spPr>
          <a:xfrm>
            <a:off x="1718817" y="3440429"/>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30.0</a:t>
            </a:r>
            <a:endParaRPr sz="1000">
              <a:latin typeface="Arial"/>
              <a:cs typeface="Arial"/>
            </a:endParaRPr>
          </a:p>
        </p:txBody>
      </p:sp>
      <p:sp>
        <p:nvSpPr>
          <p:cNvPr id="35" name="object 35"/>
          <p:cNvSpPr txBox="1"/>
          <p:nvPr/>
        </p:nvSpPr>
        <p:spPr>
          <a:xfrm>
            <a:off x="3139185" y="3479672"/>
            <a:ext cx="27178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20</a:t>
            </a:r>
            <a:r>
              <a:rPr dirty="0" sz="1000" spc="-5">
                <a:solidFill>
                  <a:srgbClr val="FFFFFF"/>
                </a:solidFill>
                <a:latin typeface="Arial"/>
                <a:cs typeface="Arial"/>
              </a:rPr>
              <a:t>.4</a:t>
            </a:r>
            <a:endParaRPr sz="1000">
              <a:latin typeface="Arial"/>
              <a:cs typeface="Arial"/>
            </a:endParaRPr>
          </a:p>
        </p:txBody>
      </p:sp>
      <p:sp>
        <p:nvSpPr>
          <p:cNvPr id="36" name="object 36"/>
          <p:cNvSpPr txBox="1"/>
          <p:nvPr/>
        </p:nvSpPr>
        <p:spPr>
          <a:xfrm>
            <a:off x="5979667" y="310629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21.2</a:t>
            </a:r>
            <a:endParaRPr sz="1000">
              <a:latin typeface="Arial"/>
              <a:cs typeface="Arial"/>
            </a:endParaRPr>
          </a:p>
        </p:txBody>
      </p:sp>
      <p:sp>
        <p:nvSpPr>
          <p:cNvPr id="37" name="object 37"/>
          <p:cNvSpPr txBox="1"/>
          <p:nvPr/>
        </p:nvSpPr>
        <p:spPr>
          <a:xfrm>
            <a:off x="7400035" y="3137153"/>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19.8</a:t>
            </a:r>
            <a:endParaRPr sz="1000">
              <a:latin typeface="Arial"/>
              <a:cs typeface="Arial"/>
            </a:endParaRPr>
          </a:p>
        </p:txBody>
      </p:sp>
      <p:sp>
        <p:nvSpPr>
          <p:cNvPr id="38" name="object 38"/>
          <p:cNvSpPr txBox="1"/>
          <p:nvPr/>
        </p:nvSpPr>
        <p:spPr>
          <a:xfrm>
            <a:off x="3157473" y="3936238"/>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123</a:t>
            </a:r>
            <a:endParaRPr sz="1000">
              <a:latin typeface="Arial"/>
              <a:cs typeface="Arial"/>
            </a:endParaRPr>
          </a:p>
        </p:txBody>
      </p:sp>
      <p:sp>
        <p:nvSpPr>
          <p:cNvPr id="39" name="object 39"/>
          <p:cNvSpPr txBox="1"/>
          <p:nvPr/>
        </p:nvSpPr>
        <p:spPr>
          <a:xfrm>
            <a:off x="4559300" y="3717163"/>
            <a:ext cx="271145" cy="32131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13.0</a:t>
            </a:r>
            <a:endParaRPr sz="1000">
              <a:latin typeface="Arial"/>
              <a:cs typeface="Arial"/>
            </a:endParaRPr>
          </a:p>
          <a:p>
            <a:pPr marL="30480">
              <a:lnSpc>
                <a:spcPct val="100000"/>
              </a:lnSpc>
              <a:spcBef>
                <a:spcPts val="40"/>
              </a:spcBef>
            </a:pPr>
            <a:r>
              <a:rPr dirty="0" sz="1000" spc="-10">
                <a:solidFill>
                  <a:srgbClr val="FFFFFF"/>
                </a:solidFill>
                <a:latin typeface="Arial"/>
                <a:cs typeface="Arial"/>
              </a:rPr>
              <a:t>130</a:t>
            </a:r>
            <a:endParaRPr sz="1000">
              <a:latin typeface="Arial"/>
              <a:cs typeface="Arial"/>
            </a:endParaRPr>
          </a:p>
        </p:txBody>
      </p:sp>
      <p:sp>
        <p:nvSpPr>
          <p:cNvPr id="40" name="object 40"/>
          <p:cNvSpPr txBox="1"/>
          <p:nvPr/>
        </p:nvSpPr>
        <p:spPr>
          <a:xfrm>
            <a:off x="5979667" y="3980179"/>
            <a:ext cx="271145" cy="397510"/>
          </a:xfrm>
          <a:prstGeom prst="rect">
            <a:avLst/>
          </a:prstGeom>
        </p:spPr>
        <p:txBody>
          <a:bodyPr wrap="square" lIns="0" tIns="0" rIns="0" bIns="0" rtlCol="0" vert="horz">
            <a:spAutoFit/>
          </a:bodyPr>
          <a:lstStyle/>
          <a:p>
            <a:pPr marL="30480">
              <a:lnSpc>
                <a:spcPct val="100000"/>
              </a:lnSpc>
            </a:pPr>
            <a:r>
              <a:rPr dirty="0" sz="1000" spc="-10">
                <a:solidFill>
                  <a:srgbClr val="FFFFFF"/>
                </a:solidFill>
                <a:latin typeface="Arial"/>
                <a:cs typeface="Arial"/>
              </a:rPr>
              <a:t>118</a:t>
            </a:r>
            <a:endParaRPr sz="1000">
              <a:latin typeface="Arial"/>
              <a:cs typeface="Arial"/>
            </a:endParaRPr>
          </a:p>
          <a:p>
            <a:pPr marL="12700">
              <a:lnSpc>
                <a:spcPct val="100000"/>
              </a:lnSpc>
              <a:spcBef>
                <a:spcPts val="640"/>
              </a:spcBef>
            </a:pPr>
            <a:r>
              <a:rPr dirty="0" sz="1000" spc="-10">
                <a:solidFill>
                  <a:srgbClr val="FFFFFF"/>
                </a:solidFill>
                <a:latin typeface="Arial"/>
                <a:cs typeface="Arial"/>
              </a:rPr>
              <a:t>29.2</a:t>
            </a:r>
            <a:endParaRPr sz="1000">
              <a:latin typeface="Arial"/>
              <a:cs typeface="Arial"/>
            </a:endParaRPr>
          </a:p>
        </p:txBody>
      </p:sp>
      <p:sp>
        <p:nvSpPr>
          <p:cNvPr id="41" name="object 41"/>
          <p:cNvSpPr txBox="1"/>
          <p:nvPr/>
        </p:nvSpPr>
        <p:spPr>
          <a:xfrm>
            <a:off x="7418323" y="3813175"/>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137</a:t>
            </a:r>
            <a:endParaRPr sz="1000">
              <a:latin typeface="Arial"/>
              <a:cs typeface="Arial"/>
            </a:endParaRPr>
          </a:p>
        </p:txBody>
      </p:sp>
      <p:sp>
        <p:nvSpPr>
          <p:cNvPr id="42" name="object 42"/>
          <p:cNvSpPr txBox="1"/>
          <p:nvPr/>
        </p:nvSpPr>
        <p:spPr>
          <a:xfrm>
            <a:off x="8343138" y="4849495"/>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43" name="object 43"/>
          <p:cNvSpPr txBox="1"/>
          <p:nvPr/>
        </p:nvSpPr>
        <p:spPr>
          <a:xfrm>
            <a:off x="8343138" y="4409947"/>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a:t>
            </a:r>
            <a:endParaRPr sz="1000">
              <a:latin typeface="Arial"/>
              <a:cs typeface="Arial"/>
            </a:endParaRPr>
          </a:p>
        </p:txBody>
      </p:sp>
      <p:sp>
        <p:nvSpPr>
          <p:cNvPr id="44" name="object 44"/>
          <p:cNvSpPr txBox="1"/>
          <p:nvPr/>
        </p:nvSpPr>
        <p:spPr>
          <a:xfrm>
            <a:off x="8343138" y="3970401"/>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45" name="object 45"/>
          <p:cNvSpPr txBox="1"/>
          <p:nvPr/>
        </p:nvSpPr>
        <p:spPr>
          <a:xfrm>
            <a:off x="8343138" y="3530854"/>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p:txBody>
      </p:sp>
      <p:sp>
        <p:nvSpPr>
          <p:cNvPr id="46" name="object 46"/>
          <p:cNvSpPr txBox="1"/>
          <p:nvPr/>
        </p:nvSpPr>
        <p:spPr>
          <a:xfrm>
            <a:off x="8343138" y="309105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47" name="object 47"/>
          <p:cNvSpPr txBox="1"/>
          <p:nvPr/>
        </p:nvSpPr>
        <p:spPr>
          <a:xfrm>
            <a:off x="8343138" y="265150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p:txBody>
      </p:sp>
      <p:sp>
        <p:nvSpPr>
          <p:cNvPr id="48" name="object 48"/>
          <p:cNvSpPr txBox="1"/>
          <p:nvPr/>
        </p:nvSpPr>
        <p:spPr>
          <a:xfrm>
            <a:off x="8343138" y="221208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p:txBody>
      </p:sp>
      <p:sp>
        <p:nvSpPr>
          <p:cNvPr id="49" name="object 49"/>
          <p:cNvSpPr txBox="1"/>
          <p:nvPr/>
        </p:nvSpPr>
        <p:spPr>
          <a:xfrm>
            <a:off x="846226" y="4849495"/>
            <a:ext cx="20256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r>
              <a:rPr dirty="0" sz="1000">
                <a:latin typeface="Arial"/>
                <a:cs typeface="Arial"/>
              </a:rPr>
              <a:t>.</a:t>
            </a:r>
            <a:r>
              <a:rPr dirty="0" sz="1000" spc="-5">
                <a:latin typeface="Arial"/>
                <a:cs typeface="Arial"/>
              </a:rPr>
              <a:t>0</a:t>
            </a:r>
            <a:endParaRPr sz="1000">
              <a:latin typeface="Arial"/>
              <a:cs typeface="Arial"/>
            </a:endParaRPr>
          </a:p>
        </p:txBody>
      </p:sp>
      <p:sp>
        <p:nvSpPr>
          <p:cNvPr id="50" name="object 50"/>
          <p:cNvSpPr txBox="1"/>
          <p:nvPr/>
        </p:nvSpPr>
        <p:spPr>
          <a:xfrm>
            <a:off x="775512" y="4409947"/>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51" name="object 51"/>
          <p:cNvSpPr txBox="1"/>
          <p:nvPr/>
        </p:nvSpPr>
        <p:spPr>
          <a:xfrm>
            <a:off x="775512" y="3970401"/>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52" name="object 52"/>
          <p:cNvSpPr txBox="1"/>
          <p:nvPr/>
        </p:nvSpPr>
        <p:spPr>
          <a:xfrm>
            <a:off x="775512" y="3530854"/>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p:txBody>
      </p:sp>
      <p:sp>
        <p:nvSpPr>
          <p:cNvPr id="53" name="object 53"/>
          <p:cNvSpPr txBox="1"/>
          <p:nvPr/>
        </p:nvSpPr>
        <p:spPr>
          <a:xfrm>
            <a:off x="775512" y="3091053"/>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p:txBody>
      </p:sp>
      <p:sp>
        <p:nvSpPr>
          <p:cNvPr id="54" name="object 54"/>
          <p:cNvSpPr txBox="1"/>
          <p:nvPr/>
        </p:nvSpPr>
        <p:spPr>
          <a:xfrm>
            <a:off x="775512" y="2651505"/>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p:txBody>
      </p:sp>
      <p:sp>
        <p:nvSpPr>
          <p:cNvPr id="55" name="object 55"/>
          <p:cNvSpPr txBox="1"/>
          <p:nvPr/>
        </p:nvSpPr>
        <p:spPr>
          <a:xfrm>
            <a:off x="775512" y="2212085"/>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6</a:t>
            </a:r>
            <a:r>
              <a:rPr dirty="0" sz="1000">
                <a:latin typeface="Arial"/>
                <a:cs typeface="Arial"/>
              </a:rPr>
              <a:t>0</a:t>
            </a:r>
            <a:r>
              <a:rPr dirty="0" sz="1000" spc="-5">
                <a:latin typeface="Arial"/>
                <a:cs typeface="Arial"/>
              </a:rPr>
              <a:t>.0</a:t>
            </a:r>
            <a:endParaRPr sz="1000">
              <a:latin typeface="Arial"/>
              <a:cs typeface="Arial"/>
            </a:endParaRPr>
          </a:p>
        </p:txBody>
      </p:sp>
      <p:sp>
        <p:nvSpPr>
          <p:cNvPr id="56" name="object 56"/>
          <p:cNvSpPr txBox="1"/>
          <p:nvPr/>
        </p:nvSpPr>
        <p:spPr>
          <a:xfrm>
            <a:off x="1700910" y="500100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57" name="object 57"/>
          <p:cNvSpPr txBox="1"/>
          <p:nvPr/>
        </p:nvSpPr>
        <p:spPr>
          <a:xfrm>
            <a:off x="3121279" y="500100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58" name="object 58"/>
          <p:cNvSpPr txBox="1"/>
          <p:nvPr/>
        </p:nvSpPr>
        <p:spPr>
          <a:xfrm>
            <a:off x="4541646" y="500100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59" name="object 59"/>
          <p:cNvSpPr txBox="1"/>
          <p:nvPr/>
        </p:nvSpPr>
        <p:spPr>
          <a:xfrm>
            <a:off x="5962015" y="500100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60" name="object 60"/>
          <p:cNvSpPr txBox="1"/>
          <p:nvPr/>
        </p:nvSpPr>
        <p:spPr>
          <a:xfrm>
            <a:off x="7382382" y="500100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61" name="object 61"/>
          <p:cNvSpPr txBox="1"/>
          <p:nvPr/>
        </p:nvSpPr>
        <p:spPr>
          <a:xfrm>
            <a:off x="520700" y="693165"/>
            <a:ext cx="8002905" cy="1297305"/>
          </a:xfrm>
          <a:prstGeom prst="rect">
            <a:avLst/>
          </a:prstGeom>
        </p:spPr>
        <p:txBody>
          <a:bodyPr wrap="square" lIns="0" tIns="5080" rIns="0" bIns="0" rtlCol="0" vert="horz">
            <a:spAutoFit/>
          </a:bodyPr>
          <a:lstStyle/>
          <a:p>
            <a:pPr algn="just" marL="12700" marR="5080">
              <a:lnSpc>
                <a:spcPct val="97800"/>
              </a:lnSpc>
              <a:spcBef>
                <a:spcPts val="40"/>
              </a:spcBef>
            </a:pPr>
            <a:r>
              <a:rPr dirty="0" sz="1600" b="1">
                <a:latin typeface="SimSun"/>
                <a:cs typeface="SimSun"/>
              </a:rPr>
              <a:t>私募股权基金与风险投资融资仍然保持健康的水平；由于保险公司、其它金融机构及类金  融机构（包括政府和产业基金、国有企业基金、私有企业基金和高净值人士等）都大力开  展直接投资活动，财务投资可用资本要远远高于这些数字</a:t>
            </a:r>
            <a:endParaRPr sz="1600">
              <a:latin typeface="SimSun"/>
              <a:cs typeface="SimSun"/>
            </a:endParaRPr>
          </a:p>
          <a:p>
            <a:pPr>
              <a:lnSpc>
                <a:spcPct val="100000"/>
              </a:lnSpc>
            </a:pPr>
            <a:endParaRPr sz="1600">
              <a:latin typeface="Times New Roman"/>
              <a:cs typeface="Times New Roman"/>
            </a:endParaRPr>
          </a:p>
          <a:p>
            <a:pPr marL="2383155">
              <a:lnSpc>
                <a:spcPct val="100000"/>
              </a:lnSpc>
              <a:spcBef>
                <a:spcPts val="1170"/>
              </a:spcBef>
            </a:pPr>
            <a:r>
              <a:rPr dirty="0" sz="1200" b="1">
                <a:latin typeface="SimHei"/>
                <a:cs typeface="SimHei"/>
              </a:rPr>
              <a:t>私募股权基金</a:t>
            </a:r>
            <a:r>
              <a:rPr dirty="0" sz="1200" b="1">
                <a:latin typeface="Arial"/>
                <a:cs typeface="Arial"/>
              </a:rPr>
              <a:t>/</a:t>
            </a:r>
            <a:r>
              <a:rPr dirty="0" sz="1200" b="1">
                <a:latin typeface="SimHei"/>
                <a:cs typeface="SimHei"/>
              </a:rPr>
              <a:t>风险资本募集资金情况</a:t>
            </a:r>
            <a:endParaRPr sz="1200">
              <a:latin typeface="SimHei"/>
              <a:cs typeface="SimHei"/>
            </a:endParaRPr>
          </a:p>
        </p:txBody>
      </p:sp>
      <p:sp>
        <p:nvSpPr>
          <p:cNvPr id="62" name="object 62"/>
          <p:cNvSpPr/>
          <p:nvPr/>
        </p:nvSpPr>
        <p:spPr>
          <a:xfrm>
            <a:off x="1944623" y="5433059"/>
            <a:ext cx="243840" cy="64135"/>
          </a:xfrm>
          <a:custGeom>
            <a:avLst/>
            <a:gdLst/>
            <a:ahLst/>
            <a:cxnLst/>
            <a:rect l="l" t="t" r="r" b="b"/>
            <a:pathLst>
              <a:path w="243839" h="64135">
                <a:moveTo>
                  <a:pt x="0" y="64007"/>
                </a:moveTo>
                <a:lnTo>
                  <a:pt x="243839" y="64007"/>
                </a:lnTo>
                <a:lnTo>
                  <a:pt x="243839" y="0"/>
                </a:lnTo>
                <a:lnTo>
                  <a:pt x="0" y="0"/>
                </a:lnTo>
                <a:lnTo>
                  <a:pt x="0" y="64007"/>
                </a:lnTo>
                <a:close/>
              </a:path>
            </a:pathLst>
          </a:custGeom>
          <a:solidFill>
            <a:srgbClr val="A21F1F"/>
          </a:solidFill>
        </p:spPr>
        <p:txBody>
          <a:bodyPr wrap="square" lIns="0" tIns="0" rIns="0" bIns="0" rtlCol="0"/>
          <a:lstStyle/>
          <a:p/>
        </p:txBody>
      </p:sp>
      <p:sp>
        <p:nvSpPr>
          <p:cNvPr id="63" name="object 63"/>
          <p:cNvSpPr txBox="1"/>
          <p:nvPr/>
        </p:nvSpPr>
        <p:spPr>
          <a:xfrm>
            <a:off x="2201672" y="5380735"/>
            <a:ext cx="79375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外币基金规模</a:t>
            </a:r>
            <a:endParaRPr sz="1000">
              <a:latin typeface="SimHei"/>
              <a:cs typeface="SimHei"/>
            </a:endParaRPr>
          </a:p>
        </p:txBody>
      </p:sp>
      <p:sp>
        <p:nvSpPr>
          <p:cNvPr id="64" name="object 64"/>
          <p:cNvSpPr/>
          <p:nvPr/>
        </p:nvSpPr>
        <p:spPr>
          <a:xfrm>
            <a:off x="4223003" y="5433059"/>
            <a:ext cx="243840" cy="64135"/>
          </a:xfrm>
          <a:custGeom>
            <a:avLst/>
            <a:gdLst/>
            <a:ahLst/>
            <a:cxnLst/>
            <a:rect l="l" t="t" r="r" b="b"/>
            <a:pathLst>
              <a:path w="243839" h="64135">
                <a:moveTo>
                  <a:pt x="0" y="64007"/>
                </a:moveTo>
                <a:lnTo>
                  <a:pt x="243839" y="64007"/>
                </a:lnTo>
                <a:lnTo>
                  <a:pt x="243839" y="0"/>
                </a:lnTo>
                <a:lnTo>
                  <a:pt x="0" y="0"/>
                </a:lnTo>
                <a:lnTo>
                  <a:pt x="0" y="64007"/>
                </a:lnTo>
                <a:close/>
              </a:path>
            </a:pathLst>
          </a:custGeom>
          <a:solidFill>
            <a:srgbClr val="DF2F1E"/>
          </a:solidFill>
        </p:spPr>
        <p:txBody>
          <a:bodyPr wrap="square" lIns="0" tIns="0" rIns="0" bIns="0" rtlCol="0"/>
          <a:lstStyle/>
          <a:p/>
        </p:txBody>
      </p:sp>
      <p:sp>
        <p:nvSpPr>
          <p:cNvPr id="65" name="object 65"/>
          <p:cNvSpPr txBox="1"/>
          <p:nvPr/>
        </p:nvSpPr>
        <p:spPr>
          <a:xfrm>
            <a:off x="4480305" y="5380735"/>
            <a:ext cx="91821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人民币基金</a:t>
            </a:r>
            <a:r>
              <a:rPr dirty="0" sz="1000" spc="-5">
                <a:latin typeface="SimHei"/>
                <a:cs typeface="SimHei"/>
              </a:rPr>
              <a:t>规模</a:t>
            </a:r>
            <a:endParaRPr sz="1000">
              <a:latin typeface="SimHei"/>
              <a:cs typeface="SimHei"/>
            </a:endParaRPr>
          </a:p>
        </p:txBody>
      </p:sp>
      <p:sp>
        <p:nvSpPr>
          <p:cNvPr id="66" name="object 66"/>
          <p:cNvSpPr/>
          <p:nvPr/>
        </p:nvSpPr>
        <p:spPr>
          <a:xfrm>
            <a:off x="6662928" y="5465064"/>
            <a:ext cx="243840" cy="0"/>
          </a:xfrm>
          <a:custGeom>
            <a:avLst/>
            <a:gdLst/>
            <a:ahLst/>
            <a:cxnLst/>
            <a:rect l="l" t="t" r="r" b="b"/>
            <a:pathLst>
              <a:path w="243840" h="0">
                <a:moveTo>
                  <a:pt x="0" y="0"/>
                </a:moveTo>
                <a:lnTo>
                  <a:pt x="243840" y="0"/>
                </a:lnTo>
              </a:path>
            </a:pathLst>
          </a:custGeom>
          <a:ln w="27432">
            <a:solidFill>
              <a:srgbClr val="5F201D"/>
            </a:solidFill>
          </a:ln>
        </p:spPr>
        <p:txBody>
          <a:bodyPr wrap="square" lIns="0" tIns="0" rIns="0" bIns="0" rtlCol="0"/>
          <a:lstStyle/>
          <a:p/>
        </p:txBody>
      </p:sp>
      <p:sp>
        <p:nvSpPr>
          <p:cNvPr id="67" name="object 67"/>
          <p:cNvSpPr txBox="1"/>
          <p:nvPr/>
        </p:nvSpPr>
        <p:spPr>
          <a:xfrm>
            <a:off x="6921500" y="5380735"/>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基</a:t>
            </a:r>
            <a:r>
              <a:rPr dirty="0" sz="1000" spc="-5">
                <a:latin typeface="SimHei"/>
                <a:cs typeface="SimHei"/>
              </a:rPr>
              <a:t>金数量</a:t>
            </a:r>
            <a:endParaRPr sz="1000">
              <a:latin typeface="SimHei"/>
              <a:cs typeface="SimHei"/>
            </a:endParaRPr>
          </a:p>
        </p:txBody>
      </p:sp>
      <p:sp>
        <p:nvSpPr>
          <p:cNvPr id="71" name="object 71"/>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72" name="object 72"/>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68" name="object 68"/>
          <p:cNvSpPr txBox="1"/>
          <p:nvPr/>
        </p:nvSpPr>
        <p:spPr>
          <a:xfrm>
            <a:off x="8161401" y="2069084"/>
            <a:ext cx="320040" cy="163830"/>
          </a:xfrm>
          <a:prstGeom prst="rect">
            <a:avLst/>
          </a:prstGeom>
        </p:spPr>
        <p:txBody>
          <a:bodyPr wrap="square" lIns="0" tIns="0" rIns="0" bIns="0" rtlCol="0" vert="horz">
            <a:spAutoFit/>
          </a:bodyPr>
          <a:lstStyle/>
          <a:p>
            <a:pPr marL="12700">
              <a:lnSpc>
                <a:spcPct val="100000"/>
              </a:lnSpc>
            </a:pPr>
            <a:r>
              <a:rPr dirty="0" sz="1000" spc="5" b="1">
                <a:latin typeface="SimHei"/>
                <a:cs typeface="SimHei"/>
              </a:rPr>
              <a:t>数</a:t>
            </a:r>
            <a:r>
              <a:rPr dirty="0" sz="1000" spc="15" b="1">
                <a:latin typeface="SimHei"/>
                <a:cs typeface="SimHei"/>
              </a:rPr>
              <a:t>量</a:t>
            </a:r>
            <a:r>
              <a:rPr dirty="0" sz="1000" spc="-5" b="1">
                <a:latin typeface="Arial"/>
                <a:cs typeface="Arial"/>
              </a:rPr>
              <a:t>.</a:t>
            </a:r>
            <a:endParaRPr sz="1000">
              <a:latin typeface="Arial"/>
              <a:cs typeface="Arial"/>
            </a:endParaRPr>
          </a:p>
        </p:txBody>
      </p:sp>
      <p:sp>
        <p:nvSpPr>
          <p:cNvPr id="69" name="object 69"/>
          <p:cNvSpPr txBox="1"/>
          <p:nvPr/>
        </p:nvSpPr>
        <p:spPr>
          <a:xfrm>
            <a:off x="1094943" y="2000758"/>
            <a:ext cx="550545"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spc="15" b="1">
                <a:latin typeface="SimHei"/>
                <a:cs typeface="SimHei"/>
              </a:rPr>
              <a:t>亿</a:t>
            </a:r>
            <a:r>
              <a:rPr dirty="0" sz="1000" b="1">
                <a:latin typeface="SimHei"/>
                <a:cs typeface="SimHei"/>
              </a:rPr>
              <a:t>美</a:t>
            </a:r>
            <a:r>
              <a:rPr dirty="0" sz="1000" spc="-10" b="1">
                <a:latin typeface="SimHei"/>
                <a:cs typeface="SimHei"/>
              </a:rPr>
              <a:t>元</a:t>
            </a:r>
            <a:endParaRPr sz="1000">
              <a:latin typeface="SimHei"/>
              <a:cs typeface="SimHei"/>
            </a:endParaRPr>
          </a:p>
        </p:txBody>
      </p:sp>
      <p:sp>
        <p:nvSpPr>
          <p:cNvPr id="70" name="object 70"/>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2352" y="3750564"/>
            <a:ext cx="832485" cy="1193800"/>
          </a:xfrm>
          <a:custGeom>
            <a:avLst/>
            <a:gdLst/>
            <a:ahLst/>
            <a:cxnLst/>
            <a:rect l="l" t="t" r="r" b="b"/>
            <a:pathLst>
              <a:path w="832485" h="1193800">
                <a:moveTo>
                  <a:pt x="832104" y="0"/>
                </a:moveTo>
                <a:lnTo>
                  <a:pt x="0" y="0"/>
                </a:lnTo>
                <a:lnTo>
                  <a:pt x="0" y="1193292"/>
                </a:lnTo>
                <a:lnTo>
                  <a:pt x="832104" y="1193292"/>
                </a:lnTo>
                <a:lnTo>
                  <a:pt x="832104" y="0"/>
                </a:lnTo>
                <a:close/>
              </a:path>
            </a:pathLst>
          </a:custGeom>
          <a:solidFill>
            <a:srgbClr val="A21F1F"/>
          </a:solidFill>
        </p:spPr>
        <p:txBody>
          <a:bodyPr wrap="square" lIns="0" tIns="0" rIns="0" bIns="0" rtlCol="0"/>
          <a:lstStyle/>
          <a:p/>
        </p:txBody>
      </p:sp>
      <p:sp>
        <p:nvSpPr>
          <p:cNvPr id="3" name="object 3"/>
          <p:cNvSpPr/>
          <p:nvPr/>
        </p:nvSpPr>
        <p:spPr>
          <a:xfrm>
            <a:off x="2750820" y="4136135"/>
            <a:ext cx="832485" cy="807720"/>
          </a:xfrm>
          <a:custGeom>
            <a:avLst/>
            <a:gdLst/>
            <a:ahLst/>
            <a:cxnLst/>
            <a:rect l="l" t="t" r="r" b="b"/>
            <a:pathLst>
              <a:path w="832485" h="807720">
                <a:moveTo>
                  <a:pt x="832104" y="0"/>
                </a:moveTo>
                <a:lnTo>
                  <a:pt x="0" y="0"/>
                </a:lnTo>
                <a:lnTo>
                  <a:pt x="0" y="807719"/>
                </a:lnTo>
                <a:lnTo>
                  <a:pt x="832104" y="807719"/>
                </a:lnTo>
                <a:lnTo>
                  <a:pt x="832104" y="0"/>
                </a:lnTo>
                <a:close/>
              </a:path>
            </a:pathLst>
          </a:custGeom>
          <a:solidFill>
            <a:srgbClr val="A21F1F"/>
          </a:solidFill>
        </p:spPr>
        <p:txBody>
          <a:bodyPr wrap="square" lIns="0" tIns="0" rIns="0" bIns="0" rtlCol="0"/>
          <a:lstStyle/>
          <a:p/>
        </p:txBody>
      </p:sp>
      <p:sp>
        <p:nvSpPr>
          <p:cNvPr id="4" name="object 4"/>
          <p:cNvSpPr/>
          <p:nvPr/>
        </p:nvSpPr>
        <p:spPr>
          <a:xfrm>
            <a:off x="4207764" y="4059935"/>
            <a:ext cx="833755" cy="883919"/>
          </a:xfrm>
          <a:custGeom>
            <a:avLst/>
            <a:gdLst/>
            <a:ahLst/>
            <a:cxnLst/>
            <a:rect l="l" t="t" r="r" b="b"/>
            <a:pathLst>
              <a:path w="833754" h="883920">
                <a:moveTo>
                  <a:pt x="833627" y="0"/>
                </a:moveTo>
                <a:lnTo>
                  <a:pt x="0" y="0"/>
                </a:lnTo>
                <a:lnTo>
                  <a:pt x="0" y="883919"/>
                </a:lnTo>
                <a:lnTo>
                  <a:pt x="833627" y="883919"/>
                </a:lnTo>
                <a:lnTo>
                  <a:pt x="833627" y="0"/>
                </a:lnTo>
                <a:close/>
              </a:path>
            </a:pathLst>
          </a:custGeom>
          <a:solidFill>
            <a:srgbClr val="A21F1F"/>
          </a:solidFill>
        </p:spPr>
        <p:txBody>
          <a:bodyPr wrap="square" lIns="0" tIns="0" rIns="0" bIns="0" rtlCol="0"/>
          <a:lstStyle/>
          <a:p/>
        </p:txBody>
      </p:sp>
      <p:sp>
        <p:nvSpPr>
          <p:cNvPr id="5" name="object 5"/>
          <p:cNvSpPr/>
          <p:nvPr/>
        </p:nvSpPr>
        <p:spPr>
          <a:xfrm>
            <a:off x="5666232" y="3605784"/>
            <a:ext cx="833755" cy="1338580"/>
          </a:xfrm>
          <a:custGeom>
            <a:avLst/>
            <a:gdLst/>
            <a:ahLst/>
            <a:cxnLst/>
            <a:rect l="l" t="t" r="r" b="b"/>
            <a:pathLst>
              <a:path w="833754" h="1338579">
                <a:moveTo>
                  <a:pt x="833627" y="0"/>
                </a:moveTo>
                <a:lnTo>
                  <a:pt x="0" y="0"/>
                </a:lnTo>
                <a:lnTo>
                  <a:pt x="0" y="1338071"/>
                </a:lnTo>
                <a:lnTo>
                  <a:pt x="833627" y="1338071"/>
                </a:lnTo>
                <a:lnTo>
                  <a:pt x="833627" y="0"/>
                </a:lnTo>
                <a:close/>
              </a:path>
            </a:pathLst>
          </a:custGeom>
          <a:solidFill>
            <a:srgbClr val="A21F1F"/>
          </a:solidFill>
        </p:spPr>
        <p:txBody>
          <a:bodyPr wrap="square" lIns="0" tIns="0" rIns="0" bIns="0" rtlCol="0"/>
          <a:lstStyle/>
          <a:p/>
        </p:txBody>
      </p:sp>
      <p:sp>
        <p:nvSpPr>
          <p:cNvPr id="6" name="object 6"/>
          <p:cNvSpPr/>
          <p:nvPr/>
        </p:nvSpPr>
        <p:spPr>
          <a:xfrm>
            <a:off x="7124700" y="2548127"/>
            <a:ext cx="833755" cy="2395855"/>
          </a:xfrm>
          <a:custGeom>
            <a:avLst/>
            <a:gdLst/>
            <a:ahLst/>
            <a:cxnLst/>
            <a:rect l="l" t="t" r="r" b="b"/>
            <a:pathLst>
              <a:path w="833754" h="2395854">
                <a:moveTo>
                  <a:pt x="833627" y="0"/>
                </a:moveTo>
                <a:lnTo>
                  <a:pt x="0" y="0"/>
                </a:lnTo>
                <a:lnTo>
                  <a:pt x="0" y="2395728"/>
                </a:lnTo>
                <a:lnTo>
                  <a:pt x="833627" y="2395728"/>
                </a:lnTo>
                <a:lnTo>
                  <a:pt x="833627" y="0"/>
                </a:lnTo>
                <a:close/>
              </a:path>
            </a:pathLst>
          </a:custGeom>
          <a:solidFill>
            <a:srgbClr val="A21F1F"/>
          </a:solidFill>
        </p:spPr>
        <p:txBody>
          <a:bodyPr wrap="square" lIns="0" tIns="0" rIns="0" bIns="0" rtlCol="0"/>
          <a:lstStyle/>
          <a:p/>
        </p:txBody>
      </p:sp>
      <p:sp>
        <p:nvSpPr>
          <p:cNvPr id="7" name="object 7"/>
          <p:cNvSpPr/>
          <p:nvPr/>
        </p:nvSpPr>
        <p:spPr>
          <a:xfrm>
            <a:off x="8270747" y="2462783"/>
            <a:ext cx="0" cy="2481580"/>
          </a:xfrm>
          <a:custGeom>
            <a:avLst/>
            <a:gdLst/>
            <a:ahLst/>
            <a:cxnLst/>
            <a:rect l="l" t="t" r="r" b="b"/>
            <a:pathLst>
              <a:path w="0" h="2481579">
                <a:moveTo>
                  <a:pt x="0" y="2481072"/>
                </a:moveTo>
                <a:lnTo>
                  <a:pt x="0" y="0"/>
                </a:lnTo>
              </a:path>
            </a:pathLst>
          </a:custGeom>
          <a:ln w="9144">
            <a:solidFill>
              <a:srgbClr val="858585"/>
            </a:solidFill>
          </a:ln>
        </p:spPr>
        <p:txBody>
          <a:bodyPr wrap="square" lIns="0" tIns="0" rIns="0" bIns="0" rtlCol="0"/>
          <a:lstStyle/>
          <a:p/>
        </p:txBody>
      </p:sp>
      <p:sp>
        <p:nvSpPr>
          <p:cNvPr id="8" name="object 8"/>
          <p:cNvSpPr/>
          <p:nvPr/>
        </p:nvSpPr>
        <p:spPr>
          <a:xfrm>
            <a:off x="8270747" y="494385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9" name="object 9"/>
          <p:cNvSpPr/>
          <p:nvPr/>
        </p:nvSpPr>
        <p:spPr>
          <a:xfrm>
            <a:off x="8270747" y="444703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0" name="object 10"/>
          <p:cNvSpPr/>
          <p:nvPr/>
        </p:nvSpPr>
        <p:spPr>
          <a:xfrm>
            <a:off x="8270747" y="395173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1" name="object 11"/>
          <p:cNvSpPr/>
          <p:nvPr/>
        </p:nvSpPr>
        <p:spPr>
          <a:xfrm>
            <a:off x="8270747" y="345490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2" name="object 12"/>
          <p:cNvSpPr/>
          <p:nvPr/>
        </p:nvSpPr>
        <p:spPr>
          <a:xfrm>
            <a:off x="8270747" y="295808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3" name="object 13"/>
          <p:cNvSpPr/>
          <p:nvPr/>
        </p:nvSpPr>
        <p:spPr>
          <a:xfrm>
            <a:off x="8270747" y="246278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4" name="object 14"/>
          <p:cNvSpPr/>
          <p:nvPr/>
        </p:nvSpPr>
        <p:spPr>
          <a:xfrm>
            <a:off x="979932" y="2462783"/>
            <a:ext cx="0" cy="2481580"/>
          </a:xfrm>
          <a:custGeom>
            <a:avLst/>
            <a:gdLst/>
            <a:ahLst/>
            <a:cxnLst/>
            <a:rect l="l" t="t" r="r" b="b"/>
            <a:pathLst>
              <a:path w="0" h="2481579">
                <a:moveTo>
                  <a:pt x="0" y="2481072"/>
                </a:moveTo>
                <a:lnTo>
                  <a:pt x="0" y="0"/>
                </a:lnTo>
              </a:path>
            </a:pathLst>
          </a:custGeom>
          <a:ln w="9144">
            <a:solidFill>
              <a:srgbClr val="858585"/>
            </a:solidFill>
          </a:ln>
        </p:spPr>
        <p:txBody>
          <a:bodyPr wrap="square" lIns="0" tIns="0" rIns="0" bIns="0" rtlCol="0"/>
          <a:lstStyle/>
          <a:p/>
        </p:txBody>
      </p:sp>
      <p:sp>
        <p:nvSpPr>
          <p:cNvPr id="15" name="object 15"/>
          <p:cNvSpPr/>
          <p:nvPr/>
        </p:nvSpPr>
        <p:spPr>
          <a:xfrm>
            <a:off x="941832" y="494385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6" name="object 16"/>
          <p:cNvSpPr/>
          <p:nvPr/>
        </p:nvSpPr>
        <p:spPr>
          <a:xfrm>
            <a:off x="941832" y="471830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7" name="object 17"/>
          <p:cNvSpPr/>
          <p:nvPr/>
        </p:nvSpPr>
        <p:spPr>
          <a:xfrm>
            <a:off x="941832" y="449275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8" name="object 18"/>
          <p:cNvSpPr/>
          <p:nvPr/>
        </p:nvSpPr>
        <p:spPr>
          <a:xfrm>
            <a:off x="941832" y="42672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9" name="object 19"/>
          <p:cNvSpPr/>
          <p:nvPr/>
        </p:nvSpPr>
        <p:spPr>
          <a:xfrm>
            <a:off x="941832" y="404164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0" name="object 20"/>
          <p:cNvSpPr/>
          <p:nvPr/>
        </p:nvSpPr>
        <p:spPr>
          <a:xfrm>
            <a:off x="941832" y="381609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1" name="object 21"/>
          <p:cNvSpPr/>
          <p:nvPr/>
        </p:nvSpPr>
        <p:spPr>
          <a:xfrm>
            <a:off x="941832" y="359054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2" name="object 22"/>
          <p:cNvSpPr/>
          <p:nvPr/>
        </p:nvSpPr>
        <p:spPr>
          <a:xfrm>
            <a:off x="941832" y="336499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3" name="object 23"/>
          <p:cNvSpPr/>
          <p:nvPr/>
        </p:nvSpPr>
        <p:spPr>
          <a:xfrm>
            <a:off x="941832" y="313943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4" name="object 24"/>
          <p:cNvSpPr/>
          <p:nvPr/>
        </p:nvSpPr>
        <p:spPr>
          <a:xfrm>
            <a:off x="941832" y="291388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5" name="object 25"/>
          <p:cNvSpPr/>
          <p:nvPr/>
        </p:nvSpPr>
        <p:spPr>
          <a:xfrm>
            <a:off x="941832" y="26883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6" name="object 26"/>
          <p:cNvSpPr/>
          <p:nvPr/>
        </p:nvSpPr>
        <p:spPr>
          <a:xfrm>
            <a:off x="941832" y="246278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7" name="object 27"/>
          <p:cNvSpPr/>
          <p:nvPr/>
        </p:nvSpPr>
        <p:spPr>
          <a:xfrm>
            <a:off x="979932" y="4943855"/>
            <a:ext cx="7291070" cy="0"/>
          </a:xfrm>
          <a:custGeom>
            <a:avLst/>
            <a:gdLst/>
            <a:ahLst/>
            <a:cxnLst/>
            <a:rect l="l" t="t" r="r" b="b"/>
            <a:pathLst>
              <a:path w="7291070" h="0">
                <a:moveTo>
                  <a:pt x="0" y="0"/>
                </a:moveTo>
                <a:lnTo>
                  <a:pt x="7290816" y="0"/>
                </a:lnTo>
              </a:path>
            </a:pathLst>
          </a:custGeom>
          <a:ln w="9144">
            <a:solidFill>
              <a:srgbClr val="858585"/>
            </a:solidFill>
          </a:ln>
        </p:spPr>
        <p:txBody>
          <a:bodyPr wrap="square" lIns="0" tIns="0" rIns="0" bIns="0" rtlCol="0"/>
          <a:lstStyle/>
          <a:p/>
        </p:txBody>
      </p:sp>
      <p:sp>
        <p:nvSpPr>
          <p:cNvPr id="28" name="object 28"/>
          <p:cNvSpPr/>
          <p:nvPr/>
        </p:nvSpPr>
        <p:spPr>
          <a:xfrm>
            <a:off x="1708404" y="3037332"/>
            <a:ext cx="5832475" cy="1554480"/>
          </a:xfrm>
          <a:custGeom>
            <a:avLst/>
            <a:gdLst/>
            <a:ahLst/>
            <a:cxnLst/>
            <a:rect l="l" t="t" r="r" b="b"/>
            <a:pathLst>
              <a:path w="5832475" h="1554479">
                <a:moveTo>
                  <a:pt x="0" y="1455419"/>
                </a:moveTo>
                <a:lnTo>
                  <a:pt x="1458468" y="1455419"/>
                </a:lnTo>
                <a:lnTo>
                  <a:pt x="2916935" y="1554479"/>
                </a:lnTo>
                <a:lnTo>
                  <a:pt x="4375404" y="1196339"/>
                </a:lnTo>
                <a:lnTo>
                  <a:pt x="5832348" y="0"/>
                </a:lnTo>
              </a:path>
            </a:pathLst>
          </a:custGeom>
          <a:ln w="27431">
            <a:solidFill>
              <a:srgbClr val="FFC000"/>
            </a:solidFill>
          </a:ln>
        </p:spPr>
        <p:txBody>
          <a:bodyPr wrap="square" lIns="0" tIns="0" rIns="0" bIns="0" rtlCol="0"/>
          <a:lstStyle/>
          <a:p/>
        </p:txBody>
      </p:sp>
      <p:sp>
        <p:nvSpPr>
          <p:cNvPr id="29" name="object 29"/>
          <p:cNvSpPr txBox="1"/>
          <p:nvPr/>
        </p:nvSpPr>
        <p:spPr>
          <a:xfrm>
            <a:off x="1620647" y="4266692"/>
            <a:ext cx="210820" cy="151130"/>
          </a:xfrm>
          <a:prstGeom prst="rect">
            <a:avLst/>
          </a:prstGeom>
        </p:spPr>
        <p:txBody>
          <a:bodyPr wrap="square" lIns="0" tIns="0" rIns="0" bIns="0" rtlCol="0" vert="horz">
            <a:spAutoFit/>
          </a:bodyPr>
          <a:lstStyle/>
          <a:p>
            <a:pPr>
              <a:lnSpc>
                <a:spcPts val="1190"/>
              </a:lnSpc>
            </a:pPr>
            <a:r>
              <a:rPr dirty="0" sz="1000" spc="-10">
                <a:solidFill>
                  <a:srgbClr val="FFFFFF"/>
                </a:solidFill>
                <a:latin typeface="Arial"/>
                <a:cs typeface="Arial"/>
              </a:rPr>
              <a:t>529</a:t>
            </a:r>
            <a:endParaRPr sz="1000">
              <a:latin typeface="Arial"/>
              <a:cs typeface="Arial"/>
            </a:endParaRPr>
          </a:p>
        </p:txBody>
      </p:sp>
      <p:sp>
        <p:nvSpPr>
          <p:cNvPr id="30" name="object 30"/>
          <p:cNvSpPr txBox="1"/>
          <p:nvPr/>
        </p:nvSpPr>
        <p:spPr>
          <a:xfrm>
            <a:off x="5995670" y="4194429"/>
            <a:ext cx="210820" cy="151130"/>
          </a:xfrm>
          <a:prstGeom prst="rect">
            <a:avLst/>
          </a:prstGeom>
        </p:spPr>
        <p:txBody>
          <a:bodyPr wrap="square" lIns="0" tIns="0" rIns="0" bIns="0" rtlCol="0" vert="horz">
            <a:spAutoFit/>
          </a:bodyPr>
          <a:lstStyle/>
          <a:p>
            <a:pPr>
              <a:lnSpc>
                <a:spcPts val="1190"/>
              </a:lnSpc>
            </a:pPr>
            <a:r>
              <a:rPr dirty="0" sz="1000" spc="-10">
                <a:solidFill>
                  <a:srgbClr val="FFFFFF"/>
                </a:solidFill>
                <a:latin typeface="Arial"/>
                <a:cs typeface="Arial"/>
              </a:rPr>
              <a:t>593</a:t>
            </a:r>
            <a:endParaRPr sz="1000">
              <a:latin typeface="Arial"/>
              <a:cs typeface="Arial"/>
            </a:endParaRPr>
          </a:p>
        </p:txBody>
      </p:sp>
      <p:sp>
        <p:nvSpPr>
          <p:cNvPr id="31" name="object 31"/>
          <p:cNvSpPr txBox="1"/>
          <p:nvPr/>
        </p:nvSpPr>
        <p:spPr>
          <a:xfrm>
            <a:off x="3078733" y="4459351"/>
            <a:ext cx="340360" cy="321310"/>
          </a:xfrm>
          <a:prstGeom prst="rect">
            <a:avLst/>
          </a:prstGeom>
        </p:spPr>
        <p:txBody>
          <a:bodyPr wrap="square" lIns="0" tIns="0" rIns="0" bIns="0" rtlCol="0" vert="horz">
            <a:spAutoFit/>
          </a:bodyPr>
          <a:lstStyle/>
          <a:p>
            <a:pPr>
              <a:lnSpc>
                <a:spcPct val="100000"/>
              </a:lnSpc>
            </a:pPr>
            <a:r>
              <a:rPr dirty="0" sz="1000" spc="-10">
                <a:solidFill>
                  <a:srgbClr val="FFFFFF"/>
                </a:solidFill>
                <a:latin typeface="Arial"/>
                <a:cs typeface="Arial"/>
              </a:rPr>
              <a:t>358</a:t>
            </a:r>
            <a:endParaRPr sz="1000">
              <a:latin typeface="Arial"/>
              <a:cs typeface="Arial"/>
            </a:endParaRPr>
          </a:p>
          <a:p>
            <a:pPr marL="94615">
              <a:lnSpc>
                <a:spcPts val="1190"/>
              </a:lnSpc>
              <a:spcBef>
                <a:spcPts val="135"/>
              </a:spcBef>
            </a:pPr>
            <a:r>
              <a:rPr dirty="0" sz="1000" spc="-10">
                <a:solidFill>
                  <a:srgbClr val="FFFFFF"/>
                </a:solidFill>
                <a:latin typeface="Arial"/>
                <a:cs typeface="Arial"/>
              </a:rPr>
              <a:t>45.4</a:t>
            </a:r>
            <a:endParaRPr sz="1000">
              <a:latin typeface="Arial"/>
              <a:cs typeface="Arial"/>
            </a:endParaRPr>
          </a:p>
        </p:txBody>
      </p:sp>
      <p:sp>
        <p:nvSpPr>
          <p:cNvPr id="32" name="object 32"/>
          <p:cNvSpPr txBox="1"/>
          <p:nvPr/>
        </p:nvSpPr>
        <p:spPr>
          <a:xfrm>
            <a:off x="4537202" y="4420870"/>
            <a:ext cx="365760" cy="361315"/>
          </a:xfrm>
          <a:prstGeom prst="rect">
            <a:avLst/>
          </a:prstGeom>
        </p:spPr>
        <p:txBody>
          <a:bodyPr wrap="square" lIns="0" tIns="0" rIns="0" bIns="0" rtlCol="0" vert="horz">
            <a:spAutoFit/>
          </a:bodyPr>
          <a:lstStyle/>
          <a:p>
            <a:pPr>
              <a:lnSpc>
                <a:spcPct val="100000"/>
              </a:lnSpc>
            </a:pPr>
            <a:r>
              <a:rPr dirty="0" sz="1000" spc="-10">
                <a:solidFill>
                  <a:srgbClr val="FFFFFF"/>
                </a:solidFill>
                <a:latin typeface="Arial"/>
                <a:cs typeface="Arial"/>
              </a:rPr>
              <a:t>392</a:t>
            </a:r>
            <a:endParaRPr sz="1000">
              <a:latin typeface="Arial"/>
              <a:cs typeface="Arial"/>
            </a:endParaRPr>
          </a:p>
          <a:p>
            <a:pPr marL="120014">
              <a:lnSpc>
                <a:spcPts val="1190"/>
              </a:lnSpc>
              <a:spcBef>
                <a:spcPts val="450"/>
              </a:spcBef>
            </a:pPr>
            <a:r>
              <a:rPr dirty="0" sz="1000" spc="-10">
                <a:solidFill>
                  <a:srgbClr val="FFFFFF"/>
                </a:solidFill>
                <a:latin typeface="Arial"/>
                <a:cs typeface="Arial"/>
              </a:rPr>
              <a:t>35.4</a:t>
            </a:r>
            <a:endParaRPr sz="1000">
              <a:latin typeface="Arial"/>
              <a:cs typeface="Arial"/>
            </a:endParaRPr>
          </a:p>
        </p:txBody>
      </p:sp>
      <p:sp>
        <p:nvSpPr>
          <p:cNvPr id="33" name="object 33"/>
          <p:cNvSpPr txBox="1"/>
          <p:nvPr/>
        </p:nvSpPr>
        <p:spPr>
          <a:xfrm>
            <a:off x="1613661" y="4121022"/>
            <a:ext cx="4874895" cy="583565"/>
          </a:xfrm>
          <a:prstGeom prst="rect">
            <a:avLst/>
          </a:prstGeom>
        </p:spPr>
        <p:txBody>
          <a:bodyPr wrap="square" lIns="0" tIns="0" rIns="0" bIns="0" rtlCol="0" vert="horz">
            <a:spAutoFit/>
          </a:bodyPr>
          <a:lstStyle/>
          <a:p>
            <a:pPr algn="r">
              <a:lnSpc>
                <a:spcPct val="100000"/>
              </a:lnSpc>
            </a:pPr>
            <a:r>
              <a:rPr dirty="0" sz="1000" spc="-10">
                <a:solidFill>
                  <a:srgbClr val="FFFFFF"/>
                </a:solidFill>
                <a:latin typeface="Arial"/>
                <a:cs typeface="Arial"/>
              </a:rPr>
              <a:t>71.5</a:t>
            </a:r>
            <a:endParaRPr sz="1000">
              <a:latin typeface="Arial"/>
              <a:cs typeface="Arial"/>
            </a:endParaRPr>
          </a:p>
          <a:p>
            <a:pPr>
              <a:lnSpc>
                <a:spcPct val="100000"/>
              </a:lnSpc>
            </a:pPr>
            <a:endParaRPr sz="1000">
              <a:latin typeface="Times New Roman"/>
              <a:cs typeface="Times New Roman"/>
            </a:endParaRPr>
          </a:p>
          <a:p>
            <a:pPr>
              <a:lnSpc>
                <a:spcPct val="100000"/>
              </a:lnSpc>
              <a:spcBef>
                <a:spcPts val="15"/>
              </a:spcBef>
            </a:pPr>
            <a:endParaRPr sz="900">
              <a:latin typeface="Times New Roman"/>
              <a:cs typeface="Times New Roman"/>
            </a:endParaRPr>
          </a:p>
          <a:p>
            <a:pPr>
              <a:lnSpc>
                <a:spcPts val="1190"/>
              </a:lnSpc>
            </a:pPr>
            <a:r>
              <a:rPr dirty="0" sz="1000" spc="-10">
                <a:solidFill>
                  <a:srgbClr val="FFFFFF"/>
                </a:solidFill>
                <a:latin typeface="Arial"/>
                <a:cs typeface="Arial"/>
              </a:rPr>
              <a:t>45.4</a:t>
            </a:r>
            <a:endParaRPr sz="1000">
              <a:latin typeface="Arial"/>
              <a:cs typeface="Arial"/>
            </a:endParaRPr>
          </a:p>
        </p:txBody>
      </p:sp>
      <p:sp>
        <p:nvSpPr>
          <p:cNvPr id="34" name="object 34"/>
          <p:cNvSpPr txBox="1"/>
          <p:nvPr/>
        </p:nvSpPr>
        <p:spPr>
          <a:xfrm>
            <a:off x="7124700" y="2548127"/>
            <a:ext cx="833755" cy="2395855"/>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409575">
              <a:lnSpc>
                <a:spcPct val="100000"/>
              </a:lnSpc>
              <a:spcBef>
                <a:spcPts val="5"/>
              </a:spcBef>
            </a:pPr>
            <a:r>
              <a:rPr dirty="0" sz="1000" spc="-5">
                <a:solidFill>
                  <a:srgbClr val="FFFFFF"/>
                </a:solidFill>
                <a:latin typeface="Arial"/>
                <a:cs typeface="Arial"/>
              </a:rPr>
              <a:t>192.1</a:t>
            </a:r>
            <a:endParaRPr sz="10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0"/>
              </a:spcBef>
            </a:pPr>
            <a:endParaRPr sz="1450">
              <a:latin typeface="Times New Roman"/>
              <a:cs typeface="Times New Roman"/>
            </a:endParaRPr>
          </a:p>
          <a:p>
            <a:pPr marL="277495">
              <a:lnSpc>
                <a:spcPct val="100000"/>
              </a:lnSpc>
            </a:pPr>
            <a:r>
              <a:rPr dirty="0" sz="1000" spc="-10">
                <a:solidFill>
                  <a:srgbClr val="FFFFFF"/>
                </a:solidFill>
                <a:latin typeface="Arial"/>
                <a:cs typeface="Arial"/>
              </a:rPr>
              <a:t>1,062</a:t>
            </a:r>
            <a:endParaRPr sz="1000">
              <a:latin typeface="Arial"/>
              <a:cs typeface="Arial"/>
            </a:endParaRPr>
          </a:p>
        </p:txBody>
      </p:sp>
      <p:sp>
        <p:nvSpPr>
          <p:cNvPr id="35" name="object 35"/>
          <p:cNvSpPr txBox="1"/>
          <p:nvPr/>
        </p:nvSpPr>
        <p:spPr>
          <a:xfrm>
            <a:off x="8368410" y="4857115"/>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36" name="object 36"/>
          <p:cNvSpPr txBox="1"/>
          <p:nvPr/>
        </p:nvSpPr>
        <p:spPr>
          <a:xfrm>
            <a:off x="8368410" y="4360545"/>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a:t>
            </a:r>
            <a:endParaRPr sz="1000">
              <a:latin typeface="Arial"/>
              <a:cs typeface="Arial"/>
            </a:endParaRPr>
          </a:p>
        </p:txBody>
      </p:sp>
      <p:sp>
        <p:nvSpPr>
          <p:cNvPr id="37" name="object 37"/>
          <p:cNvSpPr txBox="1"/>
          <p:nvPr/>
        </p:nvSpPr>
        <p:spPr>
          <a:xfrm>
            <a:off x="8368410" y="386435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38" name="object 38"/>
          <p:cNvSpPr txBox="1"/>
          <p:nvPr/>
        </p:nvSpPr>
        <p:spPr>
          <a:xfrm>
            <a:off x="8368410" y="3368166"/>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p:txBody>
      </p:sp>
      <p:sp>
        <p:nvSpPr>
          <p:cNvPr id="39" name="object 39"/>
          <p:cNvSpPr txBox="1"/>
          <p:nvPr/>
        </p:nvSpPr>
        <p:spPr>
          <a:xfrm>
            <a:off x="8368410" y="2871978"/>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40" name="object 40"/>
          <p:cNvSpPr txBox="1"/>
          <p:nvPr/>
        </p:nvSpPr>
        <p:spPr>
          <a:xfrm>
            <a:off x="8368410" y="2375661"/>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p:txBody>
      </p:sp>
      <p:sp>
        <p:nvSpPr>
          <p:cNvPr id="41" name="object 41"/>
          <p:cNvSpPr txBox="1"/>
          <p:nvPr/>
        </p:nvSpPr>
        <p:spPr>
          <a:xfrm>
            <a:off x="1554861" y="500824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42" name="object 42"/>
          <p:cNvSpPr txBox="1"/>
          <p:nvPr/>
        </p:nvSpPr>
        <p:spPr>
          <a:xfrm>
            <a:off x="3013329" y="500824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43" name="object 43"/>
          <p:cNvSpPr txBox="1"/>
          <p:nvPr/>
        </p:nvSpPr>
        <p:spPr>
          <a:xfrm>
            <a:off x="4471796" y="500824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44" name="object 44"/>
          <p:cNvSpPr txBox="1"/>
          <p:nvPr/>
        </p:nvSpPr>
        <p:spPr>
          <a:xfrm>
            <a:off x="5930265" y="500824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45" name="object 45"/>
          <p:cNvSpPr txBox="1"/>
          <p:nvPr/>
        </p:nvSpPr>
        <p:spPr>
          <a:xfrm>
            <a:off x="7388732" y="500824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46" name="object 46"/>
          <p:cNvSpPr txBox="1"/>
          <p:nvPr/>
        </p:nvSpPr>
        <p:spPr>
          <a:xfrm>
            <a:off x="520700" y="693165"/>
            <a:ext cx="8040370" cy="1351280"/>
          </a:xfrm>
          <a:prstGeom prst="rect">
            <a:avLst/>
          </a:prstGeom>
        </p:spPr>
        <p:txBody>
          <a:bodyPr wrap="square" lIns="0" tIns="3175" rIns="0" bIns="0" rtlCol="0" vert="horz">
            <a:spAutoFit/>
          </a:bodyPr>
          <a:lstStyle/>
          <a:p>
            <a:pPr algn="just" marL="12700" marR="5080">
              <a:lnSpc>
                <a:spcPct val="98500"/>
              </a:lnSpc>
              <a:spcBef>
                <a:spcPts val="25"/>
              </a:spcBef>
            </a:pPr>
            <a:r>
              <a:rPr dirty="0" sz="1600" b="1">
                <a:latin typeface="SimSun"/>
                <a:cs typeface="SimSun"/>
              </a:rPr>
              <a:t>得益于众多活跃财务投资者的参与，私募股权基金（其中包括其他类别的财务投资者）交  易的数量与金额分别增长了</a:t>
            </a:r>
            <a:r>
              <a:rPr dirty="0" sz="1600" b="1">
                <a:latin typeface="Georgia"/>
                <a:cs typeface="Georgia"/>
              </a:rPr>
              <a:t>79%</a:t>
            </a:r>
            <a:r>
              <a:rPr dirty="0" sz="1600" b="1">
                <a:latin typeface="SimSun"/>
                <a:cs typeface="SimSun"/>
              </a:rPr>
              <a:t>（数量）和</a:t>
            </a:r>
            <a:r>
              <a:rPr dirty="0" sz="1600" b="1">
                <a:latin typeface="Georgia"/>
                <a:cs typeface="Georgia"/>
              </a:rPr>
              <a:t>169%</a:t>
            </a:r>
            <a:r>
              <a:rPr dirty="0" sz="1600" b="1">
                <a:latin typeface="SimSun"/>
                <a:cs typeface="SimSun"/>
              </a:rPr>
              <a:t>（金额）；国内投资者表现尤为活跃，  而国外私募股权基金则普遍面临更为严峻的环境；随着大规模交易趋势的持续，共有</a:t>
            </a:r>
            <a:r>
              <a:rPr dirty="0" sz="1600" b="1">
                <a:latin typeface="Georgia"/>
                <a:cs typeface="Georgia"/>
              </a:rPr>
              <a:t>27</a:t>
            </a:r>
            <a:r>
              <a:rPr dirty="0" sz="1600" b="1">
                <a:latin typeface="SimSun"/>
                <a:cs typeface="SimSun"/>
              </a:rPr>
              <a:t>笔  私募股权基金交易的单笔规模超过</a:t>
            </a:r>
            <a:r>
              <a:rPr dirty="0" sz="1600" b="1">
                <a:latin typeface="Georgia"/>
                <a:cs typeface="Georgia"/>
              </a:rPr>
              <a:t>10</a:t>
            </a:r>
            <a:r>
              <a:rPr dirty="0" sz="1600" b="1">
                <a:latin typeface="SimSun"/>
                <a:cs typeface="SimSun"/>
              </a:rPr>
              <a:t>亿美元（创下了另一项记录）</a:t>
            </a:r>
            <a:endParaRPr sz="1600">
              <a:latin typeface="SimSun"/>
              <a:cs typeface="SimSun"/>
            </a:endParaRPr>
          </a:p>
          <a:p>
            <a:pPr algn="ctr" marL="62230">
              <a:lnSpc>
                <a:spcPct val="100000"/>
              </a:lnSpc>
              <a:spcBef>
                <a:spcPts val="1510"/>
              </a:spcBef>
            </a:pPr>
            <a:r>
              <a:rPr dirty="0" sz="1200" spc="-5" b="1">
                <a:latin typeface="SimHei"/>
                <a:cs typeface="SimHei"/>
              </a:rPr>
              <a:t>私募股权基金交易，</a:t>
            </a:r>
            <a:r>
              <a:rPr dirty="0" sz="1200" spc="-5" b="1">
                <a:latin typeface="Arial"/>
                <a:cs typeface="Arial"/>
              </a:rPr>
              <a:t>2011</a:t>
            </a:r>
            <a:r>
              <a:rPr dirty="0" sz="1200" spc="-5" b="1">
                <a:latin typeface="SimHei"/>
                <a:cs typeface="SimHei"/>
              </a:rPr>
              <a:t>年至</a:t>
            </a:r>
            <a:r>
              <a:rPr dirty="0" sz="1200" spc="-5" b="1">
                <a:latin typeface="Arial"/>
                <a:cs typeface="Arial"/>
              </a:rPr>
              <a:t>2015</a:t>
            </a:r>
            <a:r>
              <a:rPr dirty="0" sz="1200" spc="-5" b="1">
                <a:latin typeface="SimHei"/>
                <a:cs typeface="SimHei"/>
              </a:rPr>
              <a:t>年</a:t>
            </a:r>
            <a:endParaRPr sz="1200">
              <a:latin typeface="SimHei"/>
              <a:cs typeface="SimHei"/>
            </a:endParaRPr>
          </a:p>
        </p:txBody>
      </p:sp>
      <p:sp>
        <p:nvSpPr>
          <p:cNvPr id="47" name="object 47"/>
          <p:cNvSpPr/>
          <p:nvPr/>
        </p:nvSpPr>
        <p:spPr>
          <a:xfrm>
            <a:off x="3360420" y="5369052"/>
            <a:ext cx="243840" cy="64135"/>
          </a:xfrm>
          <a:custGeom>
            <a:avLst/>
            <a:gdLst/>
            <a:ahLst/>
            <a:cxnLst/>
            <a:rect l="l" t="t" r="r" b="b"/>
            <a:pathLst>
              <a:path w="243839" h="64135">
                <a:moveTo>
                  <a:pt x="0" y="64008"/>
                </a:moveTo>
                <a:lnTo>
                  <a:pt x="243839" y="64008"/>
                </a:lnTo>
                <a:lnTo>
                  <a:pt x="243839" y="0"/>
                </a:lnTo>
                <a:lnTo>
                  <a:pt x="0" y="0"/>
                </a:lnTo>
                <a:lnTo>
                  <a:pt x="0" y="64008"/>
                </a:lnTo>
                <a:close/>
              </a:path>
            </a:pathLst>
          </a:custGeom>
          <a:solidFill>
            <a:srgbClr val="A21F1F"/>
          </a:solidFill>
        </p:spPr>
        <p:txBody>
          <a:bodyPr wrap="square" lIns="0" tIns="0" rIns="0" bIns="0" rtlCol="0"/>
          <a:lstStyle/>
          <a:p/>
        </p:txBody>
      </p:sp>
      <p:sp>
        <p:nvSpPr>
          <p:cNvPr id="48" name="object 48"/>
          <p:cNvSpPr txBox="1"/>
          <p:nvPr/>
        </p:nvSpPr>
        <p:spPr>
          <a:xfrm>
            <a:off x="3617467" y="5316473"/>
            <a:ext cx="53784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交易数量</a:t>
            </a:r>
            <a:endParaRPr sz="1000">
              <a:latin typeface="SimHei"/>
              <a:cs typeface="SimHei"/>
            </a:endParaRPr>
          </a:p>
        </p:txBody>
      </p:sp>
      <p:sp>
        <p:nvSpPr>
          <p:cNvPr id="49" name="object 49"/>
          <p:cNvSpPr/>
          <p:nvPr/>
        </p:nvSpPr>
        <p:spPr>
          <a:xfrm>
            <a:off x="4994147" y="5401055"/>
            <a:ext cx="243840" cy="0"/>
          </a:xfrm>
          <a:custGeom>
            <a:avLst/>
            <a:gdLst/>
            <a:ahLst/>
            <a:cxnLst/>
            <a:rect l="l" t="t" r="r" b="b"/>
            <a:pathLst>
              <a:path w="243839" h="0">
                <a:moveTo>
                  <a:pt x="0" y="0"/>
                </a:moveTo>
                <a:lnTo>
                  <a:pt x="243839" y="0"/>
                </a:lnTo>
              </a:path>
            </a:pathLst>
          </a:custGeom>
          <a:ln w="27432">
            <a:solidFill>
              <a:srgbClr val="FFC000"/>
            </a:solidFill>
          </a:ln>
        </p:spPr>
        <p:txBody>
          <a:bodyPr wrap="square" lIns="0" tIns="0" rIns="0" bIns="0" rtlCol="0"/>
          <a:lstStyle/>
          <a:p/>
        </p:txBody>
      </p:sp>
      <p:sp>
        <p:nvSpPr>
          <p:cNvPr id="50" name="object 50"/>
          <p:cNvSpPr txBox="1"/>
          <p:nvPr/>
        </p:nvSpPr>
        <p:spPr>
          <a:xfrm>
            <a:off x="5251830" y="5316473"/>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a:t>
            </a:r>
            <a:r>
              <a:rPr dirty="0" sz="1000" spc="-5">
                <a:latin typeface="SimHei"/>
                <a:cs typeface="SimHei"/>
              </a:rPr>
              <a:t>易金额</a:t>
            </a:r>
            <a:endParaRPr sz="1000">
              <a:latin typeface="SimHei"/>
              <a:cs typeface="SimHei"/>
            </a:endParaRPr>
          </a:p>
        </p:txBody>
      </p:sp>
      <p:sp>
        <p:nvSpPr>
          <p:cNvPr id="54" name="object 5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5" name="object 5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51" name="object 51"/>
          <p:cNvSpPr txBox="1"/>
          <p:nvPr/>
        </p:nvSpPr>
        <p:spPr>
          <a:xfrm>
            <a:off x="539902" y="2165730"/>
            <a:ext cx="393065" cy="2855595"/>
          </a:xfrm>
          <a:prstGeom prst="rect">
            <a:avLst/>
          </a:prstGeom>
        </p:spPr>
        <p:txBody>
          <a:bodyPr wrap="square" lIns="0" tIns="0" rIns="0" bIns="0" rtlCol="0" vert="horz">
            <a:spAutoFit/>
          </a:bodyPr>
          <a:lstStyle/>
          <a:p>
            <a:pPr marL="123825">
              <a:lnSpc>
                <a:spcPct val="100000"/>
              </a:lnSpc>
            </a:pPr>
            <a:r>
              <a:rPr dirty="0" sz="1000" b="1">
                <a:latin typeface="SimSun"/>
                <a:cs typeface="SimSun"/>
              </a:rPr>
              <a:t>数量</a:t>
            </a:r>
            <a:endParaRPr sz="1000">
              <a:latin typeface="SimSun"/>
              <a:cs typeface="SimSun"/>
            </a:endParaRPr>
          </a:p>
          <a:p>
            <a:pPr algn="ctr" marR="42545">
              <a:lnSpc>
                <a:spcPct val="100000"/>
              </a:lnSpc>
              <a:spcBef>
                <a:spcPts val="450"/>
              </a:spcBef>
            </a:pPr>
            <a:r>
              <a:rPr dirty="0" sz="1000" spc="-5">
                <a:latin typeface="Arial"/>
                <a:cs typeface="Arial"/>
              </a:rPr>
              <a:t>1</a:t>
            </a:r>
            <a:r>
              <a:rPr dirty="0" sz="1000">
                <a:latin typeface="Arial"/>
                <a:cs typeface="Arial"/>
              </a:rPr>
              <a:t>,</a:t>
            </a:r>
            <a:r>
              <a:rPr dirty="0" sz="1000" spc="-5">
                <a:latin typeface="Arial"/>
                <a:cs typeface="Arial"/>
              </a:rPr>
              <a:t>1</a:t>
            </a:r>
            <a:r>
              <a:rPr dirty="0" sz="1000" spc="-10">
                <a:latin typeface="Arial"/>
                <a:cs typeface="Arial"/>
              </a:rPr>
              <a:t>0</a:t>
            </a:r>
            <a:r>
              <a:rPr dirty="0" sz="1000" spc="-5">
                <a:latin typeface="Arial"/>
                <a:cs typeface="Arial"/>
              </a:rPr>
              <a:t>0</a:t>
            </a:r>
            <a:endParaRPr sz="1000">
              <a:latin typeface="Arial"/>
              <a:cs typeface="Arial"/>
            </a:endParaRPr>
          </a:p>
          <a:p>
            <a:pPr algn="ctr" marR="42545">
              <a:lnSpc>
                <a:spcPct val="100000"/>
              </a:lnSpc>
              <a:spcBef>
                <a:spcPts val="575"/>
              </a:spcBef>
            </a:pPr>
            <a:r>
              <a:rPr dirty="0" sz="1000" spc="-5">
                <a:latin typeface="Arial"/>
                <a:cs typeface="Arial"/>
              </a:rPr>
              <a:t>1</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a:p>
            <a:pPr algn="ctr" marL="55244">
              <a:lnSpc>
                <a:spcPct val="100000"/>
              </a:lnSpc>
              <a:spcBef>
                <a:spcPts val="575"/>
              </a:spcBef>
            </a:pPr>
            <a:r>
              <a:rPr dirty="0" sz="1000" spc="-5">
                <a:latin typeface="Arial"/>
                <a:cs typeface="Arial"/>
              </a:rPr>
              <a:t>900</a:t>
            </a:r>
            <a:endParaRPr sz="1000">
              <a:latin typeface="Arial"/>
              <a:cs typeface="Arial"/>
            </a:endParaRPr>
          </a:p>
          <a:p>
            <a:pPr algn="ctr" marL="55244">
              <a:lnSpc>
                <a:spcPct val="100000"/>
              </a:lnSpc>
              <a:spcBef>
                <a:spcPts val="575"/>
              </a:spcBef>
            </a:pPr>
            <a:r>
              <a:rPr dirty="0" sz="1000" spc="-5">
                <a:latin typeface="Arial"/>
                <a:cs typeface="Arial"/>
              </a:rPr>
              <a:t>800</a:t>
            </a:r>
            <a:endParaRPr sz="1000">
              <a:latin typeface="Arial"/>
              <a:cs typeface="Arial"/>
            </a:endParaRPr>
          </a:p>
          <a:p>
            <a:pPr algn="ctr" marL="55244">
              <a:lnSpc>
                <a:spcPct val="100000"/>
              </a:lnSpc>
              <a:spcBef>
                <a:spcPts val="575"/>
              </a:spcBef>
            </a:pPr>
            <a:r>
              <a:rPr dirty="0" sz="1000" spc="-5">
                <a:latin typeface="Arial"/>
                <a:cs typeface="Arial"/>
              </a:rPr>
              <a:t>700</a:t>
            </a:r>
            <a:endParaRPr sz="1000">
              <a:latin typeface="Arial"/>
              <a:cs typeface="Arial"/>
            </a:endParaRPr>
          </a:p>
          <a:p>
            <a:pPr algn="ctr" marL="55244">
              <a:lnSpc>
                <a:spcPct val="100000"/>
              </a:lnSpc>
              <a:spcBef>
                <a:spcPts val="575"/>
              </a:spcBef>
            </a:pPr>
            <a:r>
              <a:rPr dirty="0" sz="1000" spc="-5">
                <a:latin typeface="Arial"/>
                <a:cs typeface="Arial"/>
              </a:rPr>
              <a:t>600</a:t>
            </a:r>
            <a:endParaRPr sz="1000">
              <a:latin typeface="Arial"/>
              <a:cs typeface="Arial"/>
            </a:endParaRPr>
          </a:p>
          <a:p>
            <a:pPr algn="ctr" marL="55244">
              <a:lnSpc>
                <a:spcPct val="100000"/>
              </a:lnSpc>
              <a:spcBef>
                <a:spcPts val="575"/>
              </a:spcBef>
            </a:pPr>
            <a:r>
              <a:rPr dirty="0" sz="1000" spc="-5">
                <a:latin typeface="Arial"/>
                <a:cs typeface="Arial"/>
              </a:rPr>
              <a:t>500</a:t>
            </a:r>
            <a:endParaRPr sz="1000">
              <a:latin typeface="Arial"/>
              <a:cs typeface="Arial"/>
            </a:endParaRPr>
          </a:p>
          <a:p>
            <a:pPr algn="ctr" marL="55244">
              <a:lnSpc>
                <a:spcPct val="100000"/>
              </a:lnSpc>
              <a:spcBef>
                <a:spcPts val="575"/>
              </a:spcBef>
            </a:pPr>
            <a:r>
              <a:rPr dirty="0" sz="1000" spc="-5">
                <a:latin typeface="Arial"/>
                <a:cs typeface="Arial"/>
              </a:rPr>
              <a:t>400</a:t>
            </a:r>
            <a:endParaRPr sz="1000">
              <a:latin typeface="Arial"/>
              <a:cs typeface="Arial"/>
            </a:endParaRPr>
          </a:p>
          <a:p>
            <a:pPr algn="ctr" marL="55244">
              <a:lnSpc>
                <a:spcPct val="100000"/>
              </a:lnSpc>
              <a:spcBef>
                <a:spcPts val="575"/>
              </a:spcBef>
            </a:pPr>
            <a:r>
              <a:rPr dirty="0" sz="1000" spc="-5">
                <a:latin typeface="Arial"/>
                <a:cs typeface="Arial"/>
              </a:rPr>
              <a:t>300</a:t>
            </a:r>
            <a:endParaRPr sz="1000">
              <a:latin typeface="Arial"/>
              <a:cs typeface="Arial"/>
            </a:endParaRPr>
          </a:p>
          <a:p>
            <a:pPr algn="ctr" marL="55880">
              <a:lnSpc>
                <a:spcPct val="100000"/>
              </a:lnSpc>
              <a:spcBef>
                <a:spcPts val="575"/>
              </a:spcBef>
            </a:pPr>
            <a:r>
              <a:rPr dirty="0" sz="1000" spc="-5">
                <a:latin typeface="Arial"/>
                <a:cs typeface="Arial"/>
              </a:rPr>
              <a:t>200</a:t>
            </a:r>
            <a:endParaRPr sz="1000">
              <a:latin typeface="Arial"/>
              <a:cs typeface="Arial"/>
            </a:endParaRPr>
          </a:p>
          <a:p>
            <a:pPr algn="ctr" marL="55880">
              <a:lnSpc>
                <a:spcPct val="100000"/>
              </a:lnSpc>
              <a:spcBef>
                <a:spcPts val="575"/>
              </a:spcBef>
            </a:pPr>
            <a:r>
              <a:rPr dirty="0" sz="1000" spc="-5">
                <a:latin typeface="Arial"/>
                <a:cs typeface="Arial"/>
              </a:rPr>
              <a:t>100</a:t>
            </a:r>
            <a:endParaRPr sz="1000">
              <a:latin typeface="Arial"/>
              <a:cs typeface="Arial"/>
            </a:endParaRPr>
          </a:p>
          <a:p>
            <a:pPr marL="259715">
              <a:lnSpc>
                <a:spcPct val="100000"/>
              </a:lnSpc>
              <a:spcBef>
                <a:spcPts val="575"/>
              </a:spcBef>
            </a:pPr>
            <a:r>
              <a:rPr dirty="0" sz="1000" spc="-5">
                <a:latin typeface="Arial"/>
                <a:cs typeface="Arial"/>
              </a:rPr>
              <a:t>0</a:t>
            </a:r>
            <a:endParaRPr sz="1000">
              <a:latin typeface="Arial"/>
              <a:cs typeface="Arial"/>
            </a:endParaRPr>
          </a:p>
        </p:txBody>
      </p:sp>
      <p:sp>
        <p:nvSpPr>
          <p:cNvPr id="52" name="object 52"/>
          <p:cNvSpPr txBox="1"/>
          <p:nvPr/>
        </p:nvSpPr>
        <p:spPr>
          <a:xfrm>
            <a:off x="8055609" y="2136140"/>
            <a:ext cx="549910"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b="1">
                <a:latin typeface="SimSun"/>
                <a:cs typeface="SimSun"/>
              </a:rPr>
              <a:t>亿美元</a:t>
            </a:r>
            <a:endParaRPr sz="1000">
              <a:latin typeface="SimSun"/>
              <a:cs typeface="SimSun"/>
            </a:endParaRPr>
          </a:p>
        </p:txBody>
      </p:sp>
      <p:sp>
        <p:nvSpPr>
          <p:cNvPr id="53" name="object 53"/>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9932" y="2435351"/>
            <a:ext cx="0" cy="2356485"/>
          </a:xfrm>
          <a:custGeom>
            <a:avLst/>
            <a:gdLst/>
            <a:ahLst/>
            <a:cxnLst/>
            <a:rect l="l" t="t" r="r" b="b"/>
            <a:pathLst>
              <a:path w="0" h="2356485">
                <a:moveTo>
                  <a:pt x="0" y="2356104"/>
                </a:moveTo>
                <a:lnTo>
                  <a:pt x="0" y="0"/>
                </a:lnTo>
              </a:path>
            </a:pathLst>
          </a:custGeom>
          <a:ln w="9144">
            <a:solidFill>
              <a:srgbClr val="858585"/>
            </a:solidFill>
          </a:ln>
        </p:spPr>
        <p:txBody>
          <a:bodyPr wrap="square" lIns="0" tIns="0" rIns="0" bIns="0" rtlCol="0"/>
          <a:lstStyle/>
          <a:p/>
        </p:txBody>
      </p:sp>
      <p:sp>
        <p:nvSpPr>
          <p:cNvPr id="3" name="object 3"/>
          <p:cNvSpPr/>
          <p:nvPr/>
        </p:nvSpPr>
        <p:spPr>
          <a:xfrm>
            <a:off x="941832" y="479145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 name="object 4"/>
          <p:cNvSpPr/>
          <p:nvPr/>
        </p:nvSpPr>
        <p:spPr>
          <a:xfrm>
            <a:off x="941832" y="439978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 name="object 5"/>
          <p:cNvSpPr/>
          <p:nvPr/>
        </p:nvSpPr>
        <p:spPr>
          <a:xfrm>
            <a:off x="941832" y="400659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6" name="object 6"/>
          <p:cNvSpPr/>
          <p:nvPr/>
        </p:nvSpPr>
        <p:spPr>
          <a:xfrm>
            <a:off x="941832" y="361340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7" name="object 7"/>
          <p:cNvSpPr/>
          <p:nvPr/>
        </p:nvSpPr>
        <p:spPr>
          <a:xfrm>
            <a:off x="941832" y="32202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8" name="object 8"/>
          <p:cNvSpPr/>
          <p:nvPr/>
        </p:nvSpPr>
        <p:spPr>
          <a:xfrm>
            <a:off x="941832" y="282854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9" name="object 9"/>
          <p:cNvSpPr/>
          <p:nvPr/>
        </p:nvSpPr>
        <p:spPr>
          <a:xfrm>
            <a:off x="941832" y="243535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0" name="object 10"/>
          <p:cNvSpPr/>
          <p:nvPr/>
        </p:nvSpPr>
        <p:spPr>
          <a:xfrm>
            <a:off x="979932" y="4791455"/>
            <a:ext cx="7341234" cy="0"/>
          </a:xfrm>
          <a:custGeom>
            <a:avLst/>
            <a:gdLst/>
            <a:ahLst/>
            <a:cxnLst/>
            <a:rect l="l" t="t" r="r" b="b"/>
            <a:pathLst>
              <a:path w="7341234" h="0">
                <a:moveTo>
                  <a:pt x="0" y="0"/>
                </a:moveTo>
                <a:lnTo>
                  <a:pt x="7341108" y="0"/>
                </a:lnTo>
              </a:path>
            </a:pathLst>
          </a:custGeom>
          <a:ln w="9144">
            <a:solidFill>
              <a:srgbClr val="858585"/>
            </a:solidFill>
          </a:ln>
        </p:spPr>
        <p:txBody>
          <a:bodyPr wrap="square" lIns="0" tIns="0" rIns="0" bIns="0" rtlCol="0"/>
          <a:lstStyle/>
          <a:p/>
        </p:txBody>
      </p:sp>
      <p:sp>
        <p:nvSpPr>
          <p:cNvPr id="11" name="object 11"/>
          <p:cNvSpPr txBox="1"/>
          <p:nvPr/>
        </p:nvSpPr>
        <p:spPr>
          <a:xfrm>
            <a:off x="1293875" y="4082796"/>
            <a:ext cx="840105" cy="708660"/>
          </a:xfrm>
          <a:prstGeom prst="rect">
            <a:avLst/>
          </a:prstGeom>
          <a:solidFill>
            <a:srgbClr val="A21F1F"/>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spcBef>
                <a:spcPts val="30"/>
              </a:spcBef>
            </a:pPr>
            <a:endParaRPr sz="850">
              <a:latin typeface="Times New Roman"/>
              <a:cs typeface="Times New Roman"/>
            </a:endParaRPr>
          </a:p>
          <a:p>
            <a:pPr algn="ctr" marL="33655">
              <a:lnSpc>
                <a:spcPct val="100000"/>
              </a:lnSpc>
            </a:pPr>
            <a:r>
              <a:rPr dirty="0" sz="1000" spc="-10">
                <a:solidFill>
                  <a:srgbClr val="FFFFFF"/>
                </a:solidFill>
                <a:latin typeface="Arial"/>
                <a:cs typeface="Arial"/>
              </a:rPr>
              <a:t>903</a:t>
            </a:r>
            <a:endParaRPr sz="1000">
              <a:latin typeface="Arial"/>
              <a:cs typeface="Arial"/>
            </a:endParaRPr>
          </a:p>
        </p:txBody>
      </p:sp>
      <p:sp>
        <p:nvSpPr>
          <p:cNvPr id="12" name="object 12"/>
          <p:cNvSpPr txBox="1"/>
          <p:nvPr/>
        </p:nvSpPr>
        <p:spPr>
          <a:xfrm>
            <a:off x="2763011" y="4410455"/>
            <a:ext cx="838200" cy="381000"/>
          </a:xfrm>
          <a:prstGeom prst="rect">
            <a:avLst/>
          </a:prstGeom>
          <a:solidFill>
            <a:srgbClr val="A21F1F"/>
          </a:solidFill>
        </p:spPr>
        <p:txBody>
          <a:bodyPr wrap="square" lIns="0" tIns="110490" rIns="0" bIns="0" rtlCol="0" vert="horz">
            <a:spAutoFit/>
          </a:bodyPr>
          <a:lstStyle/>
          <a:p>
            <a:pPr algn="ctr" marL="33655">
              <a:lnSpc>
                <a:spcPct val="100000"/>
              </a:lnSpc>
              <a:spcBef>
                <a:spcPts val="870"/>
              </a:spcBef>
            </a:pPr>
            <a:r>
              <a:rPr dirty="0" sz="1000" spc="-10">
                <a:solidFill>
                  <a:srgbClr val="FFFFFF"/>
                </a:solidFill>
                <a:latin typeface="Arial"/>
                <a:cs typeface="Arial"/>
              </a:rPr>
              <a:t>486</a:t>
            </a:r>
            <a:endParaRPr sz="1000">
              <a:latin typeface="Arial"/>
              <a:cs typeface="Arial"/>
            </a:endParaRPr>
          </a:p>
        </p:txBody>
      </p:sp>
      <p:sp>
        <p:nvSpPr>
          <p:cNvPr id="13" name="object 13"/>
          <p:cNvSpPr txBox="1"/>
          <p:nvPr/>
        </p:nvSpPr>
        <p:spPr>
          <a:xfrm>
            <a:off x="4230623" y="4212335"/>
            <a:ext cx="840105" cy="579120"/>
          </a:xfrm>
          <a:prstGeom prst="rect">
            <a:avLst/>
          </a:prstGeom>
          <a:solidFill>
            <a:srgbClr val="A21F1F"/>
          </a:solidFill>
        </p:spPr>
        <p:txBody>
          <a:bodyPr wrap="square" lIns="0" tIns="5080" rIns="0" bIns="0" rtlCol="0" vert="horz">
            <a:spAutoFit/>
          </a:bodyPr>
          <a:lstStyle/>
          <a:p>
            <a:pPr>
              <a:lnSpc>
                <a:spcPct val="100000"/>
              </a:lnSpc>
              <a:spcBef>
                <a:spcPts val="40"/>
              </a:spcBef>
            </a:pPr>
            <a:endParaRPr sz="1400">
              <a:latin typeface="Times New Roman"/>
              <a:cs typeface="Times New Roman"/>
            </a:endParaRPr>
          </a:p>
          <a:p>
            <a:pPr algn="ctr" marL="34925">
              <a:lnSpc>
                <a:spcPct val="100000"/>
              </a:lnSpc>
            </a:pPr>
            <a:r>
              <a:rPr dirty="0" sz="1000" spc="-10">
                <a:solidFill>
                  <a:srgbClr val="FFFFFF"/>
                </a:solidFill>
                <a:latin typeface="Arial"/>
                <a:cs typeface="Arial"/>
              </a:rPr>
              <a:t>738</a:t>
            </a:r>
            <a:endParaRPr sz="1000">
              <a:latin typeface="Arial"/>
              <a:cs typeface="Arial"/>
            </a:endParaRPr>
          </a:p>
        </p:txBody>
      </p:sp>
      <p:sp>
        <p:nvSpPr>
          <p:cNvPr id="14" name="object 14"/>
          <p:cNvSpPr txBox="1"/>
          <p:nvPr/>
        </p:nvSpPr>
        <p:spPr>
          <a:xfrm>
            <a:off x="5699759" y="3744467"/>
            <a:ext cx="838200" cy="1047115"/>
          </a:xfrm>
          <a:prstGeom prst="rect">
            <a:avLst/>
          </a:prstGeom>
          <a:solidFill>
            <a:srgbClr val="A21F1F"/>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40"/>
              </a:spcBef>
            </a:pPr>
            <a:endParaRPr sz="1000">
              <a:latin typeface="Times New Roman"/>
              <a:cs typeface="Times New Roman"/>
            </a:endParaRPr>
          </a:p>
          <a:p>
            <a:pPr marL="279400">
              <a:lnSpc>
                <a:spcPct val="100000"/>
              </a:lnSpc>
            </a:pPr>
            <a:r>
              <a:rPr dirty="0" sz="1000" spc="-10">
                <a:solidFill>
                  <a:srgbClr val="FFFFFF"/>
                </a:solidFill>
                <a:latin typeface="Arial"/>
                <a:cs typeface="Arial"/>
              </a:rPr>
              <a:t>1,334</a:t>
            </a:r>
            <a:endParaRPr sz="1000">
              <a:latin typeface="Arial"/>
              <a:cs typeface="Arial"/>
            </a:endParaRPr>
          </a:p>
        </p:txBody>
      </p:sp>
      <p:sp>
        <p:nvSpPr>
          <p:cNvPr id="15" name="object 15"/>
          <p:cNvSpPr txBox="1"/>
          <p:nvPr/>
        </p:nvSpPr>
        <p:spPr>
          <a:xfrm>
            <a:off x="7167371" y="2644139"/>
            <a:ext cx="840105" cy="2147570"/>
          </a:xfrm>
          <a:prstGeom prst="rect">
            <a:avLst/>
          </a:prstGeom>
          <a:solidFill>
            <a:srgbClr val="A21F1F"/>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800">
              <a:latin typeface="Times New Roman"/>
              <a:cs typeface="Times New Roman"/>
            </a:endParaRPr>
          </a:p>
          <a:p>
            <a:pPr marL="280670">
              <a:lnSpc>
                <a:spcPct val="100000"/>
              </a:lnSpc>
            </a:pPr>
            <a:r>
              <a:rPr dirty="0" sz="1000" spc="-10">
                <a:solidFill>
                  <a:srgbClr val="FFFFFF"/>
                </a:solidFill>
                <a:latin typeface="Arial"/>
                <a:cs typeface="Arial"/>
              </a:rPr>
              <a:t>2,735</a:t>
            </a:r>
            <a:endParaRPr sz="1000">
              <a:latin typeface="Arial"/>
              <a:cs typeface="Arial"/>
            </a:endParaRPr>
          </a:p>
        </p:txBody>
      </p:sp>
      <p:sp>
        <p:nvSpPr>
          <p:cNvPr id="16" name="object 16"/>
          <p:cNvSpPr txBox="1"/>
          <p:nvPr/>
        </p:nvSpPr>
        <p:spPr>
          <a:xfrm>
            <a:off x="787095" y="4705604"/>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17" name="object 17"/>
          <p:cNvSpPr txBox="1"/>
          <p:nvPr/>
        </p:nvSpPr>
        <p:spPr>
          <a:xfrm>
            <a:off x="645668" y="4312666"/>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p:txBody>
      </p:sp>
      <p:sp>
        <p:nvSpPr>
          <p:cNvPr id="18" name="object 18"/>
          <p:cNvSpPr txBox="1"/>
          <p:nvPr/>
        </p:nvSpPr>
        <p:spPr>
          <a:xfrm>
            <a:off x="539902" y="3919854"/>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19" name="object 19"/>
          <p:cNvSpPr txBox="1"/>
          <p:nvPr/>
        </p:nvSpPr>
        <p:spPr>
          <a:xfrm>
            <a:off x="539902" y="3526917"/>
            <a:ext cx="34290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a:t>
            </a:r>
            <a:r>
              <a:rPr dirty="0" sz="1000">
                <a:latin typeface="Arial"/>
                <a:cs typeface="Arial"/>
              </a:rPr>
              <a:t>,</a:t>
            </a:r>
            <a:r>
              <a:rPr dirty="0" sz="1000" spc="-10">
                <a:latin typeface="Arial"/>
                <a:cs typeface="Arial"/>
              </a:rPr>
              <a:t>50</a:t>
            </a:r>
            <a:r>
              <a:rPr dirty="0" sz="1000" spc="-5">
                <a:latin typeface="Arial"/>
                <a:cs typeface="Arial"/>
              </a:rPr>
              <a:t>0</a:t>
            </a:r>
            <a:endParaRPr sz="1000">
              <a:latin typeface="Arial"/>
              <a:cs typeface="Arial"/>
            </a:endParaRPr>
          </a:p>
        </p:txBody>
      </p:sp>
      <p:sp>
        <p:nvSpPr>
          <p:cNvPr id="20" name="object 20"/>
          <p:cNvSpPr txBox="1"/>
          <p:nvPr/>
        </p:nvSpPr>
        <p:spPr>
          <a:xfrm>
            <a:off x="539902" y="3134359"/>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21" name="object 21"/>
          <p:cNvSpPr txBox="1"/>
          <p:nvPr/>
        </p:nvSpPr>
        <p:spPr>
          <a:xfrm>
            <a:off x="539902" y="2741421"/>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a:t>
            </a:r>
            <a:r>
              <a:rPr dirty="0" sz="1000" spc="-5">
                <a:latin typeface="Arial"/>
                <a:cs typeface="Arial"/>
              </a:rPr>
              <a:t>5</a:t>
            </a:r>
            <a:r>
              <a:rPr dirty="0" sz="1000" spc="-10">
                <a:latin typeface="Arial"/>
                <a:cs typeface="Arial"/>
              </a:rPr>
              <a:t>0</a:t>
            </a:r>
            <a:r>
              <a:rPr dirty="0" sz="1000" spc="-5">
                <a:latin typeface="Arial"/>
                <a:cs typeface="Arial"/>
              </a:rPr>
              <a:t>0</a:t>
            </a:r>
            <a:endParaRPr sz="1000">
              <a:latin typeface="Arial"/>
              <a:cs typeface="Arial"/>
            </a:endParaRPr>
          </a:p>
        </p:txBody>
      </p:sp>
      <p:sp>
        <p:nvSpPr>
          <p:cNvPr id="22" name="object 22"/>
          <p:cNvSpPr txBox="1"/>
          <p:nvPr/>
        </p:nvSpPr>
        <p:spPr>
          <a:xfrm>
            <a:off x="1560067" y="4856733"/>
            <a:ext cx="3079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0</a:t>
            </a:r>
            <a:r>
              <a:rPr dirty="0" sz="1000" spc="-10">
                <a:latin typeface="Arial"/>
                <a:cs typeface="Arial"/>
              </a:rPr>
              <a:t>1</a:t>
            </a:r>
            <a:r>
              <a:rPr dirty="0" sz="1000" spc="-5">
                <a:latin typeface="Arial"/>
                <a:cs typeface="Arial"/>
              </a:rPr>
              <a:t>1</a:t>
            </a:r>
            <a:endParaRPr sz="1000">
              <a:latin typeface="Arial"/>
              <a:cs typeface="Arial"/>
            </a:endParaRPr>
          </a:p>
        </p:txBody>
      </p:sp>
      <p:sp>
        <p:nvSpPr>
          <p:cNvPr id="23" name="object 23"/>
          <p:cNvSpPr txBox="1"/>
          <p:nvPr/>
        </p:nvSpPr>
        <p:spPr>
          <a:xfrm>
            <a:off x="3028569" y="4856733"/>
            <a:ext cx="3079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0</a:t>
            </a:r>
            <a:r>
              <a:rPr dirty="0" sz="1000" spc="-10">
                <a:latin typeface="Arial"/>
                <a:cs typeface="Arial"/>
              </a:rPr>
              <a:t>1</a:t>
            </a:r>
            <a:r>
              <a:rPr dirty="0" sz="1000" spc="-5">
                <a:latin typeface="Arial"/>
                <a:cs typeface="Arial"/>
              </a:rPr>
              <a:t>2</a:t>
            </a:r>
            <a:endParaRPr sz="1000">
              <a:latin typeface="Arial"/>
              <a:cs typeface="Arial"/>
            </a:endParaRPr>
          </a:p>
        </p:txBody>
      </p:sp>
      <p:sp>
        <p:nvSpPr>
          <p:cNvPr id="24" name="object 24"/>
          <p:cNvSpPr txBox="1"/>
          <p:nvPr/>
        </p:nvSpPr>
        <p:spPr>
          <a:xfrm>
            <a:off x="4497070" y="4856733"/>
            <a:ext cx="3079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0</a:t>
            </a:r>
            <a:r>
              <a:rPr dirty="0" sz="1000" spc="-10">
                <a:latin typeface="Arial"/>
                <a:cs typeface="Arial"/>
              </a:rPr>
              <a:t>1</a:t>
            </a:r>
            <a:r>
              <a:rPr dirty="0" sz="1000" spc="-5">
                <a:latin typeface="Arial"/>
                <a:cs typeface="Arial"/>
              </a:rPr>
              <a:t>3</a:t>
            </a:r>
            <a:endParaRPr sz="1000">
              <a:latin typeface="Arial"/>
              <a:cs typeface="Arial"/>
            </a:endParaRPr>
          </a:p>
        </p:txBody>
      </p:sp>
      <p:sp>
        <p:nvSpPr>
          <p:cNvPr id="25" name="object 25"/>
          <p:cNvSpPr txBox="1"/>
          <p:nvPr/>
        </p:nvSpPr>
        <p:spPr>
          <a:xfrm>
            <a:off x="5965697" y="4856733"/>
            <a:ext cx="3079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0</a:t>
            </a:r>
            <a:r>
              <a:rPr dirty="0" sz="1000" spc="-10">
                <a:latin typeface="Arial"/>
                <a:cs typeface="Arial"/>
              </a:rPr>
              <a:t>1</a:t>
            </a:r>
            <a:r>
              <a:rPr dirty="0" sz="1000" spc="-5">
                <a:latin typeface="Arial"/>
                <a:cs typeface="Arial"/>
              </a:rPr>
              <a:t>4</a:t>
            </a:r>
            <a:endParaRPr sz="1000">
              <a:latin typeface="Arial"/>
              <a:cs typeface="Arial"/>
            </a:endParaRPr>
          </a:p>
        </p:txBody>
      </p:sp>
      <p:sp>
        <p:nvSpPr>
          <p:cNvPr id="26" name="object 26"/>
          <p:cNvSpPr txBox="1"/>
          <p:nvPr/>
        </p:nvSpPr>
        <p:spPr>
          <a:xfrm>
            <a:off x="7434453" y="4856733"/>
            <a:ext cx="30797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0</a:t>
            </a:r>
            <a:r>
              <a:rPr dirty="0" sz="1000" spc="-10">
                <a:latin typeface="Arial"/>
                <a:cs typeface="Arial"/>
              </a:rPr>
              <a:t>1</a:t>
            </a:r>
            <a:r>
              <a:rPr dirty="0" sz="1000" spc="-5">
                <a:latin typeface="Arial"/>
                <a:cs typeface="Arial"/>
              </a:rPr>
              <a:t>5</a:t>
            </a:r>
            <a:endParaRPr sz="1000">
              <a:latin typeface="Arial"/>
              <a:cs typeface="Arial"/>
            </a:endParaRPr>
          </a:p>
        </p:txBody>
      </p:sp>
      <p:sp>
        <p:nvSpPr>
          <p:cNvPr id="27" name="object 27"/>
          <p:cNvSpPr txBox="1"/>
          <p:nvPr/>
        </p:nvSpPr>
        <p:spPr>
          <a:xfrm>
            <a:off x="520700" y="693165"/>
            <a:ext cx="8002905" cy="1351280"/>
          </a:xfrm>
          <a:prstGeom prst="rect">
            <a:avLst/>
          </a:prstGeom>
        </p:spPr>
        <p:txBody>
          <a:bodyPr wrap="square" lIns="0" tIns="3175" rIns="0" bIns="0" rtlCol="0" vert="horz">
            <a:spAutoFit/>
          </a:bodyPr>
          <a:lstStyle/>
          <a:p>
            <a:pPr algn="just" marL="12700" marR="5080">
              <a:lnSpc>
                <a:spcPct val="98500"/>
              </a:lnSpc>
              <a:spcBef>
                <a:spcPts val="25"/>
              </a:spcBef>
            </a:pPr>
            <a:r>
              <a:rPr dirty="0" sz="1600" b="1">
                <a:latin typeface="SimSun"/>
                <a:cs typeface="SimSun"/>
              </a:rPr>
              <a:t>风险投资行业（以及科技行业投资）受到投资者的热捧，他们希望抓住中国科技行业的机  遇，在经济放缓的大背景下寻找可见的增长机会；完成的交易中不乏一些大规模交易，既  有早期融资，也有随科技行业开始整合而发生的成熟型公司交易（纳入我们的“私募股权  </a:t>
            </a:r>
            <a:r>
              <a:rPr dirty="0" sz="1600" spc="-5" b="1">
                <a:latin typeface="SimSun"/>
                <a:cs typeface="SimSun"/>
              </a:rPr>
              <a:t>基金”交易数量）</a:t>
            </a:r>
            <a:endParaRPr sz="1600">
              <a:latin typeface="SimSun"/>
              <a:cs typeface="SimSun"/>
            </a:endParaRPr>
          </a:p>
          <a:p>
            <a:pPr>
              <a:lnSpc>
                <a:spcPct val="100000"/>
              </a:lnSpc>
              <a:spcBef>
                <a:spcPts val="15"/>
              </a:spcBef>
            </a:pPr>
            <a:endParaRPr sz="1300">
              <a:latin typeface="Times New Roman"/>
              <a:cs typeface="Times New Roman"/>
            </a:endParaRPr>
          </a:p>
          <a:p>
            <a:pPr algn="ctr" marL="99695">
              <a:lnSpc>
                <a:spcPct val="100000"/>
              </a:lnSpc>
            </a:pPr>
            <a:r>
              <a:rPr dirty="0" sz="1200" spc="-5" b="1">
                <a:latin typeface="SimHei"/>
                <a:cs typeface="SimHei"/>
              </a:rPr>
              <a:t>风险投资交易数量，</a:t>
            </a:r>
            <a:r>
              <a:rPr dirty="0" sz="1200" spc="-5" b="1">
                <a:latin typeface="Arial"/>
                <a:cs typeface="Arial"/>
              </a:rPr>
              <a:t>2011</a:t>
            </a:r>
            <a:r>
              <a:rPr dirty="0" sz="1200" spc="-5" b="1">
                <a:latin typeface="SimHei"/>
                <a:cs typeface="SimHei"/>
              </a:rPr>
              <a:t>年至</a:t>
            </a:r>
            <a:r>
              <a:rPr dirty="0" sz="1200" spc="-5" b="1">
                <a:latin typeface="Arial"/>
                <a:cs typeface="Arial"/>
              </a:rPr>
              <a:t>2015</a:t>
            </a:r>
            <a:r>
              <a:rPr dirty="0" sz="1200" spc="-5" b="1">
                <a:latin typeface="SimHei"/>
                <a:cs typeface="SimHei"/>
              </a:rPr>
              <a:t>年</a:t>
            </a:r>
            <a:endParaRPr sz="1200">
              <a:latin typeface="SimHei"/>
              <a:cs typeface="SimHei"/>
            </a:endParaRPr>
          </a:p>
        </p:txBody>
      </p:sp>
      <p:sp>
        <p:nvSpPr>
          <p:cNvPr id="28" name="object 28"/>
          <p:cNvSpPr/>
          <p:nvPr/>
        </p:nvSpPr>
        <p:spPr>
          <a:xfrm>
            <a:off x="3638550" y="5207508"/>
            <a:ext cx="0" cy="62865"/>
          </a:xfrm>
          <a:custGeom>
            <a:avLst/>
            <a:gdLst/>
            <a:ahLst/>
            <a:cxnLst/>
            <a:rect l="l" t="t" r="r" b="b"/>
            <a:pathLst>
              <a:path w="0" h="62864">
                <a:moveTo>
                  <a:pt x="0" y="0"/>
                </a:moveTo>
                <a:lnTo>
                  <a:pt x="0" y="62484"/>
                </a:lnTo>
              </a:path>
            </a:pathLst>
          </a:custGeom>
          <a:ln w="62484">
            <a:solidFill>
              <a:srgbClr val="A21F1F"/>
            </a:solidFill>
          </a:ln>
        </p:spPr>
        <p:txBody>
          <a:bodyPr wrap="square" lIns="0" tIns="0" rIns="0" bIns="0" rtlCol="0"/>
          <a:lstStyle/>
          <a:p/>
        </p:txBody>
      </p:sp>
      <p:sp>
        <p:nvSpPr>
          <p:cNvPr id="29" name="object 29"/>
          <p:cNvSpPr txBox="1"/>
          <p:nvPr/>
        </p:nvSpPr>
        <p:spPr>
          <a:xfrm>
            <a:off x="3685413" y="5154548"/>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a:t>
            </a:r>
            <a:r>
              <a:rPr dirty="0" sz="1000" spc="-5">
                <a:latin typeface="SimHei"/>
                <a:cs typeface="SimHei"/>
              </a:rPr>
              <a:t>易数量</a:t>
            </a:r>
            <a:endParaRPr sz="1000">
              <a:latin typeface="SimHei"/>
              <a:cs typeface="SimHei"/>
            </a:endParaRPr>
          </a:p>
        </p:txBody>
      </p:sp>
      <p:sp>
        <p:nvSpPr>
          <p:cNvPr id="32" name="object 32"/>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0" name="object 30"/>
          <p:cNvSpPr txBox="1"/>
          <p:nvPr/>
        </p:nvSpPr>
        <p:spPr>
          <a:xfrm>
            <a:off x="539902" y="2148332"/>
            <a:ext cx="342900" cy="364490"/>
          </a:xfrm>
          <a:prstGeom prst="rect">
            <a:avLst/>
          </a:prstGeom>
        </p:spPr>
        <p:txBody>
          <a:bodyPr wrap="square" lIns="0" tIns="0" rIns="0" bIns="0" rtlCol="0" vert="horz">
            <a:spAutoFit/>
          </a:bodyPr>
          <a:lstStyle/>
          <a:p>
            <a:pPr marL="12700" indent="111125">
              <a:lnSpc>
                <a:spcPct val="100000"/>
              </a:lnSpc>
            </a:pPr>
            <a:r>
              <a:rPr dirty="0" sz="1000" spc="-5" b="1">
                <a:latin typeface="Arial"/>
                <a:cs typeface="Arial"/>
              </a:rPr>
              <a:t>No</a:t>
            </a:r>
            <a:r>
              <a:rPr dirty="0" sz="1000" spc="-5" b="1">
                <a:latin typeface="Arial"/>
                <a:cs typeface="Arial"/>
              </a:rPr>
              <a:t>.</a:t>
            </a:r>
            <a:endParaRPr sz="1000">
              <a:latin typeface="Arial"/>
              <a:cs typeface="Arial"/>
            </a:endParaRPr>
          </a:p>
          <a:p>
            <a:pPr marL="12700">
              <a:lnSpc>
                <a:spcPct val="100000"/>
              </a:lnSpc>
              <a:spcBef>
                <a:spcPts val="375"/>
              </a:spcBef>
            </a:pPr>
            <a:r>
              <a:rPr dirty="0" sz="1000" spc="-5">
                <a:latin typeface="Arial"/>
                <a:cs typeface="Arial"/>
              </a:rPr>
              <a:t>3</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31" name="object 31"/>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82497"/>
            <a:ext cx="8088630" cy="488315"/>
          </a:xfrm>
          <a:prstGeom prst="rect">
            <a:avLst/>
          </a:prstGeom>
        </p:spPr>
        <p:txBody>
          <a:bodyPr wrap="square" lIns="0" tIns="0" rIns="0" bIns="0" rtlCol="0" vert="horz">
            <a:spAutoFit/>
          </a:bodyPr>
          <a:lstStyle/>
          <a:p>
            <a:pPr marL="12700" marR="5080">
              <a:lnSpc>
                <a:spcPct val="100000"/>
              </a:lnSpc>
            </a:pPr>
            <a:r>
              <a:rPr dirty="0" sz="1600" b="1">
                <a:latin typeface="SimSun"/>
                <a:cs typeface="SimSun"/>
              </a:rPr>
              <a:t>私募股权基金与财务投资者的国外并购趋势已经非常显著，</a:t>
            </a:r>
            <a:r>
              <a:rPr dirty="0" sz="1600" b="1">
                <a:latin typeface="Georgia"/>
                <a:cs typeface="Georgia"/>
              </a:rPr>
              <a:t>2015</a:t>
            </a:r>
            <a:r>
              <a:rPr dirty="0" sz="1600" b="1">
                <a:latin typeface="SimSun"/>
                <a:cs typeface="SimSun"/>
              </a:rPr>
              <a:t>年的数量相比前期的高点  几乎翻了一番；这些投资者主要希望寻找具有“中国视角”的海外资产</a:t>
            </a:r>
            <a:endParaRPr sz="1600">
              <a:latin typeface="SimSun"/>
              <a:cs typeface="SimSun"/>
            </a:endParaRPr>
          </a:p>
        </p:txBody>
      </p:sp>
      <p:sp>
        <p:nvSpPr>
          <p:cNvPr id="3" name="object 3"/>
          <p:cNvSpPr/>
          <p:nvPr/>
        </p:nvSpPr>
        <p:spPr>
          <a:xfrm>
            <a:off x="1255775" y="4341876"/>
            <a:ext cx="829310" cy="673735"/>
          </a:xfrm>
          <a:custGeom>
            <a:avLst/>
            <a:gdLst/>
            <a:ahLst/>
            <a:cxnLst/>
            <a:rect l="l" t="t" r="r" b="b"/>
            <a:pathLst>
              <a:path w="829310" h="673735">
                <a:moveTo>
                  <a:pt x="829056" y="0"/>
                </a:moveTo>
                <a:lnTo>
                  <a:pt x="0" y="0"/>
                </a:lnTo>
                <a:lnTo>
                  <a:pt x="0" y="673607"/>
                </a:lnTo>
                <a:lnTo>
                  <a:pt x="829056" y="673607"/>
                </a:lnTo>
                <a:lnTo>
                  <a:pt x="829056" y="0"/>
                </a:lnTo>
                <a:close/>
              </a:path>
            </a:pathLst>
          </a:custGeom>
          <a:solidFill>
            <a:srgbClr val="A21F1F"/>
          </a:solidFill>
        </p:spPr>
        <p:txBody>
          <a:bodyPr wrap="square" lIns="0" tIns="0" rIns="0" bIns="0" rtlCol="0"/>
          <a:lstStyle/>
          <a:p/>
        </p:txBody>
      </p:sp>
      <p:sp>
        <p:nvSpPr>
          <p:cNvPr id="4" name="object 4"/>
          <p:cNvSpPr/>
          <p:nvPr/>
        </p:nvSpPr>
        <p:spPr>
          <a:xfrm>
            <a:off x="2706623" y="4366259"/>
            <a:ext cx="829310" cy="649605"/>
          </a:xfrm>
          <a:custGeom>
            <a:avLst/>
            <a:gdLst/>
            <a:ahLst/>
            <a:cxnLst/>
            <a:rect l="l" t="t" r="r" b="b"/>
            <a:pathLst>
              <a:path w="829310" h="649604">
                <a:moveTo>
                  <a:pt x="829055" y="0"/>
                </a:moveTo>
                <a:lnTo>
                  <a:pt x="0" y="0"/>
                </a:lnTo>
                <a:lnTo>
                  <a:pt x="0" y="649223"/>
                </a:lnTo>
                <a:lnTo>
                  <a:pt x="829055" y="649223"/>
                </a:lnTo>
                <a:lnTo>
                  <a:pt x="829055" y="0"/>
                </a:lnTo>
                <a:close/>
              </a:path>
            </a:pathLst>
          </a:custGeom>
          <a:solidFill>
            <a:srgbClr val="A21F1F"/>
          </a:solidFill>
        </p:spPr>
        <p:txBody>
          <a:bodyPr wrap="square" lIns="0" tIns="0" rIns="0" bIns="0" rtlCol="0"/>
          <a:lstStyle/>
          <a:p/>
        </p:txBody>
      </p:sp>
      <p:sp>
        <p:nvSpPr>
          <p:cNvPr id="5" name="object 5"/>
          <p:cNvSpPr/>
          <p:nvPr/>
        </p:nvSpPr>
        <p:spPr>
          <a:xfrm>
            <a:off x="4157471" y="4392167"/>
            <a:ext cx="829310" cy="623570"/>
          </a:xfrm>
          <a:custGeom>
            <a:avLst/>
            <a:gdLst/>
            <a:ahLst/>
            <a:cxnLst/>
            <a:rect l="l" t="t" r="r" b="b"/>
            <a:pathLst>
              <a:path w="829310" h="623570">
                <a:moveTo>
                  <a:pt x="829055" y="0"/>
                </a:moveTo>
                <a:lnTo>
                  <a:pt x="0" y="0"/>
                </a:lnTo>
                <a:lnTo>
                  <a:pt x="0" y="623315"/>
                </a:lnTo>
                <a:lnTo>
                  <a:pt x="829055" y="623315"/>
                </a:lnTo>
                <a:lnTo>
                  <a:pt x="829055" y="0"/>
                </a:lnTo>
                <a:close/>
              </a:path>
            </a:pathLst>
          </a:custGeom>
          <a:solidFill>
            <a:srgbClr val="A21F1F"/>
          </a:solidFill>
        </p:spPr>
        <p:txBody>
          <a:bodyPr wrap="square" lIns="0" tIns="0" rIns="0" bIns="0" rtlCol="0"/>
          <a:lstStyle/>
          <a:p/>
        </p:txBody>
      </p:sp>
      <p:sp>
        <p:nvSpPr>
          <p:cNvPr id="6" name="object 6"/>
          <p:cNvSpPr/>
          <p:nvPr/>
        </p:nvSpPr>
        <p:spPr>
          <a:xfrm>
            <a:off x="5608320" y="3793235"/>
            <a:ext cx="829310" cy="1222375"/>
          </a:xfrm>
          <a:custGeom>
            <a:avLst/>
            <a:gdLst/>
            <a:ahLst/>
            <a:cxnLst/>
            <a:rect l="l" t="t" r="r" b="b"/>
            <a:pathLst>
              <a:path w="829310" h="1222375">
                <a:moveTo>
                  <a:pt x="829055" y="0"/>
                </a:moveTo>
                <a:lnTo>
                  <a:pt x="0" y="0"/>
                </a:lnTo>
                <a:lnTo>
                  <a:pt x="0" y="1222247"/>
                </a:lnTo>
                <a:lnTo>
                  <a:pt x="829055" y="1222247"/>
                </a:lnTo>
                <a:lnTo>
                  <a:pt x="829055" y="0"/>
                </a:lnTo>
                <a:close/>
              </a:path>
            </a:pathLst>
          </a:custGeom>
          <a:solidFill>
            <a:srgbClr val="A21F1F"/>
          </a:solidFill>
        </p:spPr>
        <p:txBody>
          <a:bodyPr wrap="square" lIns="0" tIns="0" rIns="0" bIns="0" rtlCol="0"/>
          <a:lstStyle/>
          <a:p/>
        </p:txBody>
      </p:sp>
      <p:sp>
        <p:nvSpPr>
          <p:cNvPr id="7" name="object 7"/>
          <p:cNvSpPr/>
          <p:nvPr/>
        </p:nvSpPr>
        <p:spPr>
          <a:xfrm>
            <a:off x="7059168" y="2645664"/>
            <a:ext cx="829310" cy="2369820"/>
          </a:xfrm>
          <a:custGeom>
            <a:avLst/>
            <a:gdLst/>
            <a:ahLst/>
            <a:cxnLst/>
            <a:rect l="l" t="t" r="r" b="b"/>
            <a:pathLst>
              <a:path w="829309" h="2369820">
                <a:moveTo>
                  <a:pt x="829055" y="0"/>
                </a:moveTo>
                <a:lnTo>
                  <a:pt x="0" y="0"/>
                </a:lnTo>
                <a:lnTo>
                  <a:pt x="0" y="2369820"/>
                </a:lnTo>
                <a:lnTo>
                  <a:pt x="829055" y="2369820"/>
                </a:lnTo>
                <a:lnTo>
                  <a:pt x="829055" y="0"/>
                </a:lnTo>
                <a:close/>
              </a:path>
            </a:pathLst>
          </a:custGeom>
          <a:solidFill>
            <a:srgbClr val="A21F1F"/>
          </a:solidFill>
        </p:spPr>
        <p:txBody>
          <a:bodyPr wrap="square" lIns="0" tIns="0" rIns="0" bIns="0" rtlCol="0"/>
          <a:lstStyle/>
          <a:p/>
        </p:txBody>
      </p:sp>
      <p:sp>
        <p:nvSpPr>
          <p:cNvPr id="8" name="object 8"/>
          <p:cNvSpPr/>
          <p:nvPr/>
        </p:nvSpPr>
        <p:spPr>
          <a:xfrm>
            <a:off x="944880" y="2520695"/>
            <a:ext cx="0" cy="2494915"/>
          </a:xfrm>
          <a:custGeom>
            <a:avLst/>
            <a:gdLst/>
            <a:ahLst/>
            <a:cxnLst/>
            <a:rect l="l" t="t" r="r" b="b"/>
            <a:pathLst>
              <a:path w="0" h="2494915">
                <a:moveTo>
                  <a:pt x="0" y="2494787"/>
                </a:moveTo>
                <a:lnTo>
                  <a:pt x="0" y="0"/>
                </a:lnTo>
              </a:path>
            </a:pathLst>
          </a:custGeom>
          <a:ln w="9144">
            <a:solidFill>
              <a:srgbClr val="858585"/>
            </a:solidFill>
          </a:ln>
        </p:spPr>
        <p:txBody>
          <a:bodyPr wrap="square" lIns="0" tIns="0" rIns="0" bIns="0" rtlCol="0"/>
          <a:lstStyle/>
          <a:p/>
        </p:txBody>
      </p:sp>
      <p:sp>
        <p:nvSpPr>
          <p:cNvPr id="9" name="object 9"/>
          <p:cNvSpPr/>
          <p:nvPr/>
        </p:nvSpPr>
        <p:spPr>
          <a:xfrm>
            <a:off x="905255" y="5015484"/>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0" name="object 10"/>
          <p:cNvSpPr/>
          <p:nvPr/>
        </p:nvSpPr>
        <p:spPr>
          <a:xfrm>
            <a:off x="905255" y="4765547"/>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1" name="object 11"/>
          <p:cNvSpPr/>
          <p:nvPr/>
        </p:nvSpPr>
        <p:spPr>
          <a:xfrm>
            <a:off x="905255" y="4517135"/>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2" name="object 12"/>
          <p:cNvSpPr/>
          <p:nvPr/>
        </p:nvSpPr>
        <p:spPr>
          <a:xfrm>
            <a:off x="905255" y="4267200"/>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3" name="object 13"/>
          <p:cNvSpPr/>
          <p:nvPr/>
        </p:nvSpPr>
        <p:spPr>
          <a:xfrm>
            <a:off x="905255" y="4017264"/>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4" name="object 14"/>
          <p:cNvSpPr/>
          <p:nvPr/>
        </p:nvSpPr>
        <p:spPr>
          <a:xfrm>
            <a:off x="905255" y="3767328"/>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5" name="object 15"/>
          <p:cNvSpPr/>
          <p:nvPr/>
        </p:nvSpPr>
        <p:spPr>
          <a:xfrm>
            <a:off x="905255" y="3518915"/>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6" name="object 16"/>
          <p:cNvSpPr/>
          <p:nvPr/>
        </p:nvSpPr>
        <p:spPr>
          <a:xfrm>
            <a:off x="905255" y="3268979"/>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7" name="object 17"/>
          <p:cNvSpPr/>
          <p:nvPr/>
        </p:nvSpPr>
        <p:spPr>
          <a:xfrm>
            <a:off x="905255" y="3019044"/>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8" name="object 18"/>
          <p:cNvSpPr/>
          <p:nvPr/>
        </p:nvSpPr>
        <p:spPr>
          <a:xfrm>
            <a:off x="905255" y="2769107"/>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19" name="object 19"/>
          <p:cNvSpPr/>
          <p:nvPr/>
        </p:nvSpPr>
        <p:spPr>
          <a:xfrm>
            <a:off x="905255" y="2520695"/>
            <a:ext cx="40005" cy="0"/>
          </a:xfrm>
          <a:custGeom>
            <a:avLst/>
            <a:gdLst/>
            <a:ahLst/>
            <a:cxnLst/>
            <a:rect l="l" t="t" r="r" b="b"/>
            <a:pathLst>
              <a:path w="40005" h="0">
                <a:moveTo>
                  <a:pt x="0" y="0"/>
                </a:moveTo>
                <a:lnTo>
                  <a:pt x="39624" y="0"/>
                </a:lnTo>
              </a:path>
            </a:pathLst>
          </a:custGeom>
          <a:ln w="9144">
            <a:solidFill>
              <a:srgbClr val="858585"/>
            </a:solidFill>
          </a:ln>
        </p:spPr>
        <p:txBody>
          <a:bodyPr wrap="square" lIns="0" tIns="0" rIns="0" bIns="0" rtlCol="0"/>
          <a:lstStyle/>
          <a:p/>
        </p:txBody>
      </p:sp>
      <p:sp>
        <p:nvSpPr>
          <p:cNvPr id="20" name="object 20"/>
          <p:cNvSpPr/>
          <p:nvPr/>
        </p:nvSpPr>
        <p:spPr>
          <a:xfrm>
            <a:off x="944880" y="5015484"/>
            <a:ext cx="7254240" cy="0"/>
          </a:xfrm>
          <a:custGeom>
            <a:avLst/>
            <a:gdLst/>
            <a:ahLst/>
            <a:cxnLst/>
            <a:rect l="l" t="t" r="r" b="b"/>
            <a:pathLst>
              <a:path w="7254240" h="0">
                <a:moveTo>
                  <a:pt x="0" y="0"/>
                </a:moveTo>
                <a:lnTo>
                  <a:pt x="7254240" y="0"/>
                </a:lnTo>
              </a:path>
            </a:pathLst>
          </a:custGeom>
          <a:ln w="9144">
            <a:solidFill>
              <a:srgbClr val="858585"/>
            </a:solidFill>
          </a:ln>
        </p:spPr>
        <p:txBody>
          <a:bodyPr wrap="square" lIns="0" tIns="0" rIns="0" bIns="0" rtlCol="0"/>
          <a:lstStyle/>
          <a:p/>
        </p:txBody>
      </p:sp>
      <p:sp>
        <p:nvSpPr>
          <p:cNvPr id="21" name="object 21"/>
          <p:cNvSpPr/>
          <p:nvPr/>
        </p:nvSpPr>
        <p:spPr>
          <a:xfrm>
            <a:off x="944880" y="5015484"/>
            <a:ext cx="0" cy="38100"/>
          </a:xfrm>
          <a:custGeom>
            <a:avLst/>
            <a:gdLst/>
            <a:ahLst/>
            <a:cxnLst/>
            <a:rect l="l" t="t" r="r" b="b"/>
            <a:pathLst>
              <a:path w="0" h="38100">
                <a:moveTo>
                  <a:pt x="0" y="0"/>
                </a:moveTo>
                <a:lnTo>
                  <a:pt x="0" y="38100"/>
                </a:lnTo>
              </a:path>
            </a:pathLst>
          </a:custGeom>
          <a:ln w="9144">
            <a:solidFill>
              <a:srgbClr val="858585"/>
            </a:solidFill>
          </a:ln>
        </p:spPr>
        <p:txBody>
          <a:bodyPr wrap="square" lIns="0" tIns="0" rIns="0" bIns="0" rtlCol="0"/>
          <a:lstStyle/>
          <a:p/>
        </p:txBody>
      </p:sp>
      <p:sp>
        <p:nvSpPr>
          <p:cNvPr id="22" name="object 22"/>
          <p:cNvSpPr/>
          <p:nvPr/>
        </p:nvSpPr>
        <p:spPr>
          <a:xfrm>
            <a:off x="2395727" y="5015484"/>
            <a:ext cx="0" cy="38100"/>
          </a:xfrm>
          <a:custGeom>
            <a:avLst/>
            <a:gdLst/>
            <a:ahLst/>
            <a:cxnLst/>
            <a:rect l="l" t="t" r="r" b="b"/>
            <a:pathLst>
              <a:path w="0" h="38100">
                <a:moveTo>
                  <a:pt x="0" y="0"/>
                </a:moveTo>
                <a:lnTo>
                  <a:pt x="0" y="38100"/>
                </a:lnTo>
              </a:path>
            </a:pathLst>
          </a:custGeom>
          <a:ln w="9144">
            <a:solidFill>
              <a:srgbClr val="858585"/>
            </a:solidFill>
          </a:ln>
        </p:spPr>
        <p:txBody>
          <a:bodyPr wrap="square" lIns="0" tIns="0" rIns="0" bIns="0" rtlCol="0"/>
          <a:lstStyle/>
          <a:p/>
        </p:txBody>
      </p:sp>
      <p:sp>
        <p:nvSpPr>
          <p:cNvPr id="23" name="object 23"/>
          <p:cNvSpPr/>
          <p:nvPr/>
        </p:nvSpPr>
        <p:spPr>
          <a:xfrm>
            <a:off x="3846576" y="5015484"/>
            <a:ext cx="0" cy="38100"/>
          </a:xfrm>
          <a:custGeom>
            <a:avLst/>
            <a:gdLst/>
            <a:ahLst/>
            <a:cxnLst/>
            <a:rect l="l" t="t" r="r" b="b"/>
            <a:pathLst>
              <a:path w="0" h="38100">
                <a:moveTo>
                  <a:pt x="0" y="0"/>
                </a:moveTo>
                <a:lnTo>
                  <a:pt x="0" y="38100"/>
                </a:lnTo>
              </a:path>
            </a:pathLst>
          </a:custGeom>
          <a:ln w="9144">
            <a:solidFill>
              <a:srgbClr val="858585"/>
            </a:solidFill>
          </a:ln>
        </p:spPr>
        <p:txBody>
          <a:bodyPr wrap="square" lIns="0" tIns="0" rIns="0" bIns="0" rtlCol="0"/>
          <a:lstStyle/>
          <a:p/>
        </p:txBody>
      </p:sp>
      <p:sp>
        <p:nvSpPr>
          <p:cNvPr id="24" name="object 24"/>
          <p:cNvSpPr/>
          <p:nvPr/>
        </p:nvSpPr>
        <p:spPr>
          <a:xfrm>
            <a:off x="5297423" y="5015484"/>
            <a:ext cx="0" cy="38100"/>
          </a:xfrm>
          <a:custGeom>
            <a:avLst/>
            <a:gdLst/>
            <a:ahLst/>
            <a:cxnLst/>
            <a:rect l="l" t="t" r="r" b="b"/>
            <a:pathLst>
              <a:path w="0" h="38100">
                <a:moveTo>
                  <a:pt x="0" y="0"/>
                </a:moveTo>
                <a:lnTo>
                  <a:pt x="0" y="38100"/>
                </a:lnTo>
              </a:path>
            </a:pathLst>
          </a:custGeom>
          <a:ln w="9144">
            <a:solidFill>
              <a:srgbClr val="858585"/>
            </a:solidFill>
          </a:ln>
        </p:spPr>
        <p:txBody>
          <a:bodyPr wrap="square" lIns="0" tIns="0" rIns="0" bIns="0" rtlCol="0"/>
          <a:lstStyle/>
          <a:p/>
        </p:txBody>
      </p:sp>
      <p:sp>
        <p:nvSpPr>
          <p:cNvPr id="25" name="object 25"/>
          <p:cNvSpPr/>
          <p:nvPr/>
        </p:nvSpPr>
        <p:spPr>
          <a:xfrm>
            <a:off x="6748271" y="5015484"/>
            <a:ext cx="0" cy="38100"/>
          </a:xfrm>
          <a:custGeom>
            <a:avLst/>
            <a:gdLst/>
            <a:ahLst/>
            <a:cxnLst/>
            <a:rect l="l" t="t" r="r" b="b"/>
            <a:pathLst>
              <a:path w="0" h="38100">
                <a:moveTo>
                  <a:pt x="0" y="0"/>
                </a:moveTo>
                <a:lnTo>
                  <a:pt x="0" y="38100"/>
                </a:lnTo>
              </a:path>
            </a:pathLst>
          </a:custGeom>
          <a:ln w="9144">
            <a:solidFill>
              <a:srgbClr val="858585"/>
            </a:solidFill>
          </a:ln>
        </p:spPr>
        <p:txBody>
          <a:bodyPr wrap="square" lIns="0" tIns="0" rIns="0" bIns="0" rtlCol="0"/>
          <a:lstStyle/>
          <a:p/>
        </p:txBody>
      </p:sp>
      <p:sp>
        <p:nvSpPr>
          <p:cNvPr id="26" name="object 26"/>
          <p:cNvSpPr/>
          <p:nvPr/>
        </p:nvSpPr>
        <p:spPr>
          <a:xfrm>
            <a:off x="8199119" y="5015484"/>
            <a:ext cx="0" cy="38100"/>
          </a:xfrm>
          <a:custGeom>
            <a:avLst/>
            <a:gdLst/>
            <a:ahLst/>
            <a:cxnLst/>
            <a:rect l="l" t="t" r="r" b="b"/>
            <a:pathLst>
              <a:path w="0" h="38100">
                <a:moveTo>
                  <a:pt x="0" y="0"/>
                </a:moveTo>
                <a:lnTo>
                  <a:pt x="0" y="38100"/>
                </a:lnTo>
              </a:path>
            </a:pathLst>
          </a:custGeom>
          <a:ln w="9144">
            <a:solidFill>
              <a:srgbClr val="858585"/>
            </a:solidFill>
          </a:ln>
        </p:spPr>
        <p:txBody>
          <a:bodyPr wrap="square" lIns="0" tIns="0" rIns="0" bIns="0" rtlCol="0"/>
          <a:lstStyle/>
          <a:p/>
        </p:txBody>
      </p:sp>
      <p:sp>
        <p:nvSpPr>
          <p:cNvPr id="27" name="object 27"/>
          <p:cNvSpPr/>
          <p:nvPr/>
        </p:nvSpPr>
        <p:spPr>
          <a:xfrm>
            <a:off x="8199119" y="2520695"/>
            <a:ext cx="0" cy="2494915"/>
          </a:xfrm>
          <a:custGeom>
            <a:avLst/>
            <a:gdLst/>
            <a:ahLst/>
            <a:cxnLst/>
            <a:rect l="l" t="t" r="r" b="b"/>
            <a:pathLst>
              <a:path w="0" h="2494915">
                <a:moveTo>
                  <a:pt x="0" y="2494787"/>
                </a:moveTo>
                <a:lnTo>
                  <a:pt x="0" y="0"/>
                </a:lnTo>
              </a:path>
            </a:pathLst>
          </a:custGeom>
          <a:ln w="9144">
            <a:solidFill>
              <a:srgbClr val="858585"/>
            </a:solidFill>
          </a:ln>
        </p:spPr>
        <p:txBody>
          <a:bodyPr wrap="square" lIns="0" tIns="0" rIns="0" bIns="0" rtlCol="0"/>
          <a:lstStyle/>
          <a:p/>
        </p:txBody>
      </p:sp>
      <p:sp>
        <p:nvSpPr>
          <p:cNvPr id="28" name="object 28"/>
          <p:cNvSpPr/>
          <p:nvPr/>
        </p:nvSpPr>
        <p:spPr>
          <a:xfrm>
            <a:off x="8199119" y="5015484"/>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29" name="object 29"/>
          <p:cNvSpPr/>
          <p:nvPr/>
        </p:nvSpPr>
        <p:spPr>
          <a:xfrm>
            <a:off x="8199119" y="4738115"/>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0" name="object 30"/>
          <p:cNvSpPr/>
          <p:nvPr/>
        </p:nvSpPr>
        <p:spPr>
          <a:xfrm>
            <a:off x="8199119" y="4460747"/>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1" name="object 31"/>
          <p:cNvSpPr/>
          <p:nvPr/>
        </p:nvSpPr>
        <p:spPr>
          <a:xfrm>
            <a:off x="8199119" y="4183379"/>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2" name="object 32"/>
          <p:cNvSpPr/>
          <p:nvPr/>
        </p:nvSpPr>
        <p:spPr>
          <a:xfrm>
            <a:off x="8199119" y="3906011"/>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3" name="object 33"/>
          <p:cNvSpPr/>
          <p:nvPr/>
        </p:nvSpPr>
        <p:spPr>
          <a:xfrm>
            <a:off x="8199119" y="3630167"/>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4" name="object 34"/>
          <p:cNvSpPr/>
          <p:nvPr/>
        </p:nvSpPr>
        <p:spPr>
          <a:xfrm>
            <a:off x="8199119" y="3352800"/>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5" name="object 35"/>
          <p:cNvSpPr/>
          <p:nvPr/>
        </p:nvSpPr>
        <p:spPr>
          <a:xfrm>
            <a:off x="8199119" y="3075432"/>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6" name="object 36"/>
          <p:cNvSpPr/>
          <p:nvPr/>
        </p:nvSpPr>
        <p:spPr>
          <a:xfrm>
            <a:off x="8199119" y="2798064"/>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7" name="object 37"/>
          <p:cNvSpPr/>
          <p:nvPr/>
        </p:nvSpPr>
        <p:spPr>
          <a:xfrm>
            <a:off x="8199119" y="2520695"/>
            <a:ext cx="40005" cy="0"/>
          </a:xfrm>
          <a:custGeom>
            <a:avLst/>
            <a:gdLst/>
            <a:ahLst/>
            <a:cxnLst/>
            <a:rect l="l" t="t" r="r" b="b"/>
            <a:pathLst>
              <a:path w="40004" h="0">
                <a:moveTo>
                  <a:pt x="0" y="0"/>
                </a:moveTo>
                <a:lnTo>
                  <a:pt x="39624" y="0"/>
                </a:lnTo>
              </a:path>
            </a:pathLst>
          </a:custGeom>
          <a:ln w="9144">
            <a:solidFill>
              <a:srgbClr val="858585"/>
            </a:solidFill>
          </a:ln>
        </p:spPr>
        <p:txBody>
          <a:bodyPr wrap="square" lIns="0" tIns="0" rIns="0" bIns="0" rtlCol="0"/>
          <a:lstStyle/>
          <a:p/>
        </p:txBody>
      </p:sp>
      <p:sp>
        <p:nvSpPr>
          <p:cNvPr id="38" name="object 38"/>
          <p:cNvSpPr/>
          <p:nvPr/>
        </p:nvSpPr>
        <p:spPr>
          <a:xfrm>
            <a:off x="1670304" y="2784348"/>
            <a:ext cx="5803900" cy="2078989"/>
          </a:xfrm>
          <a:custGeom>
            <a:avLst/>
            <a:gdLst/>
            <a:ahLst/>
            <a:cxnLst/>
            <a:rect l="l" t="t" r="r" b="b"/>
            <a:pathLst>
              <a:path w="5803900" h="2078989">
                <a:moveTo>
                  <a:pt x="0" y="387096"/>
                </a:moveTo>
                <a:lnTo>
                  <a:pt x="1450847" y="582167"/>
                </a:lnTo>
                <a:lnTo>
                  <a:pt x="2901696" y="2078735"/>
                </a:lnTo>
                <a:lnTo>
                  <a:pt x="4352544" y="291084"/>
                </a:lnTo>
                <a:lnTo>
                  <a:pt x="5803392" y="0"/>
                </a:lnTo>
              </a:path>
            </a:pathLst>
          </a:custGeom>
          <a:ln w="27432">
            <a:solidFill>
              <a:srgbClr val="FFB600"/>
            </a:solidFill>
          </a:ln>
        </p:spPr>
        <p:txBody>
          <a:bodyPr wrap="square" lIns="0" tIns="0" rIns="0" bIns="0" rtlCol="0"/>
          <a:lstStyle/>
          <a:p/>
        </p:txBody>
      </p:sp>
      <p:sp>
        <p:nvSpPr>
          <p:cNvPr id="39" name="object 39"/>
          <p:cNvSpPr txBox="1"/>
          <p:nvPr/>
        </p:nvSpPr>
        <p:spPr>
          <a:xfrm>
            <a:off x="1255775" y="4341876"/>
            <a:ext cx="829310" cy="673735"/>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gn="ctr" marL="32384">
              <a:lnSpc>
                <a:spcPct val="100000"/>
              </a:lnSpc>
              <a:spcBef>
                <a:spcPts val="869"/>
              </a:spcBef>
            </a:pPr>
            <a:r>
              <a:rPr dirty="0" sz="1000" spc="-10">
                <a:solidFill>
                  <a:srgbClr val="FFFFFF"/>
                </a:solidFill>
                <a:latin typeface="Arial"/>
                <a:cs typeface="Arial"/>
              </a:rPr>
              <a:t>27</a:t>
            </a:r>
            <a:endParaRPr sz="1000">
              <a:latin typeface="Arial"/>
              <a:cs typeface="Arial"/>
            </a:endParaRPr>
          </a:p>
        </p:txBody>
      </p:sp>
      <p:sp>
        <p:nvSpPr>
          <p:cNvPr id="40" name="object 40"/>
          <p:cNvSpPr txBox="1"/>
          <p:nvPr/>
        </p:nvSpPr>
        <p:spPr>
          <a:xfrm>
            <a:off x="2706623" y="4366259"/>
            <a:ext cx="829310" cy="649605"/>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gn="ctr" marL="33655">
              <a:lnSpc>
                <a:spcPct val="100000"/>
              </a:lnSpc>
              <a:spcBef>
                <a:spcPts val="775"/>
              </a:spcBef>
            </a:pPr>
            <a:r>
              <a:rPr dirty="0" sz="1000" spc="-10">
                <a:solidFill>
                  <a:srgbClr val="FFFFFF"/>
                </a:solidFill>
                <a:latin typeface="Arial"/>
                <a:cs typeface="Arial"/>
              </a:rPr>
              <a:t>26</a:t>
            </a:r>
            <a:endParaRPr sz="1000">
              <a:latin typeface="Arial"/>
              <a:cs typeface="Arial"/>
            </a:endParaRPr>
          </a:p>
        </p:txBody>
      </p:sp>
      <p:sp>
        <p:nvSpPr>
          <p:cNvPr id="41" name="object 41"/>
          <p:cNvSpPr txBox="1"/>
          <p:nvPr/>
        </p:nvSpPr>
        <p:spPr>
          <a:xfrm>
            <a:off x="5608320" y="3793235"/>
            <a:ext cx="829310" cy="1222375"/>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gn="ctr" marL="35560">
              <a:lnSpc>
                <a:spcPct val="100000"/>
              </a:lnSpc>
              <a:spcBef>
                <a:spcPts val="730"/>
              </a:spcBef>
            </a:pPr>
            <a:r>
              <a:rPr dirty="0" sz="1000" spc="-10">
                <a:solidFill>
                  <a:srgbClr val="FFFFFF"/>
                </a:solidFill>
                <a:latin typeface="Arial"/>
                <a:cs typeface="Arial"/>
              </a:rPr>
              <a:t>49</a:t>
            </a:r>
            <a:endParaRPr sz="1000">
              <a:latin typeface="Arial"/>
              <a:cs typeface="Arial"/>
            </a:endParaRPr>
          </a:p>
        </p:txBody>
      </p:sp>
      <p:sp>
        <p:nvSpPr>
          <p:cNvPr id="42" name="object 42"/>
          <p:cNvSpPr txBox="1"/>
          <p:nvPr/>
        </p:nvSpPr>
        <p:spPr>
          <a:xfrm>
            <a:off x="1790826" y="2989326"/>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13.3</a:t>
            </a:r>
            <a:endParaRPr sz="1000">
              <a:latin typeface="Arial"/>
              <a:cs typeface="Arial"/>
            </a:endParaRPr>
          </a:p>
        </p:txBody>
      </p:sp>
      <p:sp>
        <p:nvSpPr>
          <p:cNvPr id="43" name="object 43"/>
          <p:cNvSpPr txBox="1"/>
          <p:nvPr/>
        </p:nvSpPr>
        <p:spPr>
          <a:xfrm>
            <a:off x="3216655" y="3285490"/>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11.9</a:t>
            </a:r>
            <a:endParaRPr sz="1000">
              <a:latin typeface="Arial"/>
              <a:cs typeface="Arial"/>
            </a:endParaRPr>
          </a:p>
        </p:txBody>
      </p:sp>
      <p:sp>
        <p:nvSpPr>
          <p:cNvPr id="44" name="object 44"/>
          <p:cNvSpPr txBox="1"/>
          <p:nvPr/>
        </p:nvSpPr>
        <p:spPr>
          <a:xfrm>
            <a:off x="4157471" y="4392167"/>
            <a:ext cx="829310" cy="623570"/>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gn="ctr" marL="34290">
              <a:lnSpc>
                <a:spcPct val="100000"/>
              </a:lnSpc>
              <a:spcBef>
                <a:spcPts val="670"/>
              </a:spcBef>
            </a:pPr>
            <a:r>
              <a:rPr dirty="0" sz="1000" spc="-10">
                <a:solidFill>
                  <a:srgbClr val="FFFFFF"/>
                </a:solidFill>
                <a:latin typeface="Arial"/>
                <a:cs typeface="Arial"/>
              </a:rPr>
              <a:t>25</a:t>
            </a:r>
            <a:endParaRPr sz="1000">
              <a:latin typeface="Arial"/>
              <a:cs typeface="Arial"/>
            </a:endParaRPr>
          </a:p>
          <a:p>
            <a:pPr marL="522605">
              <a:lnSpc>
                <a:spcPct val="100000"/>
              </a:lnSpc>
              <a:spcBef>
                <a:spcPts val="55"/>
              </a:spcBef>
            </a:pPr>
            <a:r>
              <a:rPr dirty="0" sz="1000" spc="-10">
                <a:solidFill>
                  <a:srgbClr val="FFFFFF"/>
                </a:solidFill>
                <a:latin typeface="Arial"/>
                <a:cs typeface="Arial"/>
              </a:rPr>
              <a:t>1.1</a:t>
            </a:r>
            <a:endParaRPr sz="1000">
              <a:latin typeface="Arial"/>
              <a:cs typeface="Arial"/>
            </a:endParaRPr>
          </a:p>
        </p:txBody>
      </p:sp>
      <p:sp>
        <p:nvSpPr>
          <p:cNvPr id="45" name="object 45"/>
          <p:cNvSpPr txBox="1"/>
          <p:nvPr/>
        </p:nvSpPr>
        <p:spPr>
          <a:xfrm>
            <a:off x="6119621" y="3039871"/>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14.0</a:t>
            </a:r>
            <a:endParaRPr sz="1000">
              <a:latin typeface="Arial"/>
              <a:cs typeface="Arial"/>
            </a:endParaRPr>
          </a:p>
        </p:txBody>
      </p:sp>
      <p:sp>
        <p:nvSpPr>
          <p:cNvPr id="46" name="object 46"/>
          <p:cNvSpPr txBox="1"/>
          <p:nvPr/>
        </p:nvSpPr>
        <p:spPr>
          <a:xfrm>
            <a:off x="7059168" y="2645664"/>
            <a:ext cx="829310" cy="2369820"/>
          </a:xfrm>
          <a:prstGeom prst="rect">
            <a:avLst/>
          </a:prstGeom>
        </p:spPr>
        <p:txBody>
          <a:bodyPr wrap="square" lIns="0" tIns="6985" rIns="0" bIns="0" rtlCol="0" vert="horz">
            <a:spAutoFit/>
          </a:bodyPr>
          <a:lstStyle/>
          <a:p>
            <a:pPr>
              <a:lnSpc>
                <a:spcPct val="100000"/>
              </a:lnSpc>
              <a:spcBef>
                <a:spcPts val="55"/>
              </a:spcBef>
            </a:pPr>
            <a:endParaRPr sz="1200">
              <a:latin typeface="Times New Roman"/>
              <a:cs typeface="Times New Roman"/>
            </a:endParaRPr>
          </a:p>
          <a:p>
            <a:pPr marL="396875">
              <a:lnSpc>
                <a:spcPct val="100000"/>
              </a:lnSpc>
            </a:pPr>
            <a:r>
              <a:rPr dirty="0" sz="1000" spc="-10">
                <a:solidFill>
                  <a:srgbClr val="FFFFFF"/>
                </a:solidFill>
                <a:latin typeface="Arial"/>
                <a:cs typeface="Arial"/>
              </a:rPr>
              <a:t>16.1</a:t>
            </a:r>
            <a:endParaRPr sz="10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20"/>
              </a:spcBef>
            </a:pPr>
            <a:endParaRPr sz="1250">
              <a:latin typeface="Times New Roman"/>
              <a:cs typeface="Times New Roman"/>
            </a:endParaRPr>
          </a:p>
          <a:p>
            <a:pPr algn="ctr" marL="36830">
              <a:lnSpc>
                <a:spcPct val="100000"/>
              </a:lnSpc>
            </a:pPr>
            <a:r>
              <a:rPr dirty="0" sz="1000" spc="-10">
                <a:solidFill>
                  <a:srgbClr val="FFFFFF"/>
                </a:solidFill>
                <a:latin typeface="Arial"/>
                <a:cs typeface="Arial"/>
              </a:rPr>
              <a:t>95</a:t>
            </a:r>
            <a:endParaRPr sz="1000">
              <a:latin typeface="Arial"/>
              <a:cs typeface="Arial"/>
            </a:endParaRPr>
          </a:p>
        </p:txBody>
      </p:sp>
      <p:sp>
        <p:nvSpPr>
          <p:cNvPr id="47" name="object 47"/>
          <p:cNvSpPr txBox="1"/>
          <p:nvPr/>
        </p:nvSpPr>
        <p:spPr>
          <a:xfrm>
            <a:off x="575151" y="2433320"/>
            <a:ext cx="238125" cy="2660015"/>
          </a:xfrm>
          <a:prstGeom prst="rect">
            <a:avLst/>
          </a:prstGeom>
        </p:spPr>
        <p:txBody>
          <a:bodyPr wrap="square" lIns="0" tIns="0" rIns="0" bIns="0" rtlCol="0" vert="horz">
            <a:spAutoFit/>
          </a:bodyPr>
          <a:lstStyle/>
          <a:p>
            <a:pPr algn="ctr">
              <a:lnSpc>
                <a:spcPct val="100000"/>
              </a:lnSpc>
            </a:pPr>
            <a:r>
              <a:rPr dirty="0" sz="1000">
                <a:latin typeface="Arial"/>
                <a:cs typeface="Arial"/>
              </a:rPr>
              <a:t>1</a:t>
            </a:r>
            <a:r>
              <a:rPr dirty="0" sz="1000" spc="-10">
                <a:latin typeface="Arial"/>
                <a:cs typeface="Arial"/>
              </a:rPr>
              <a:t>0</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9</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8</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7</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6</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5</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4</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3</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2</a:t>
            </a:r>
            <a:r>
              <a:rPr dirty="0" sz="1000" spc="-5">
                <a:latin typeface="Arial"/>
                <a:cs typeface="Arial"/>
              </a:rPr>
              <a:t>0</a:t>
            </a:r>
            <a:endParaRPr sz="1000">
              <a:latin typeface="Arial"/>
              <a:cs typeface="Arial"/>
            </a:endParaRPr>
          </a:p>
          <a:p>
            <a:pPr algn="ctr" marL="70485">
              <a:lnSpc>
                <a:spcPct val="100000"/>
              </a:lnSpc>
              <a:spcBef>
                <a:spcPts val="765"/>
              </a:spcBef>
            </a:pPr>
            <a:r>
              <a:rPr dirty="0" sz="1000">
                <a:latin typeface="Arial"/>
                <a:cs typeface="Arial"/>
              </a:rPr>
              <a:t>1</a:t>
            </a:r>
            <a:r>
              <a:rPr dirty="0" sz="1000" spc="-5">
                <a:latin typeface="Arial"/>
                <a:cs typeface="Arial"/>
              </a:rPr>
              <a:t>0</a:t>
            </a:r>
            <a:endParaRPr sz="1000">
              <a:latin typeface="Arial"/>
              <a:cs typeface="Arial"/>
            </a:endParaRPr>
          </a:p>
          <a:p>
            <a:pPr algn="r" marR="5715">
              <a:lnSpc>
                <a:spcPct val="100000"/>
              </a:lnSpc>
              <a:spcBef>
                <a:spcPts val="765"/>
              </a:spcBef>
            </a:pPr>
            <a:r>
              <a:rPr dirty="0" sz="1000" spc="-5">
                <a:latin typeface="Arial"/>
                <a:cs typeface="Arial"/>
              </a:rPr>
              <a:t>-</a:t>
            </a:r>
            <a:endParaRPr sz="1000">
              <a:latin typeface="Arial"/>
              <a:cs typeface="Arial"/>
            </a:endParaRPr>
          </a:p>
        </p:txBody>
      </p:sp>
      <p:sp>
        <p:nvSpPr>
          <p:cNvPr id="48" name="object 48"/>
          <p:cNvSpPr txBox="1"/>
          <p:nvPr/>
        </p:nvSpPr>
        <p:spPr>
          <a:xfrm>
            <a:off x="1516125"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49" name="object 49"/>
          <p:cNvSpPr txBox="1"/>
          <p:nvPr/>
        </p:nvSpPr>
        <p:spPr>
          <a:xfrm>
            <a:off x="2967354"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50" name="object 50"/>
          <p:cNvSpPr txBox="1"/>
          <p:nvPr/>
        </p:nvSpPr>
        <p:spPr>
          <a:xfrm>
            <a:off x="4418838"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51" name="object 51"/>
          <p:cNvSpPr txBox="1"/>
          <p:nvPr/>
        </p:nvSpPr>
        <p:spPr>
          <a:xfrm>
            <a:off x="5870194"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52" name="object 52"/>
          <p:cNvSpPr txBox="1"/>
          <p:nvPr/>
        </p:nvSpPr>
        <p:spPr>
          <a:xfrm>
            <a:off x="7321422"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53" name="object 53"/>
          <p:cNvSpPr txBox="1"/>
          <p:nvPr/>
        </p:nvSpPr>
        <p:spPr>
          <a:xfrm>
            <a:off x="8297671" y="4929632"/>
            <a:ext cx="20256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r>
              <a:rPr dirty="0" sz="1000">
                <a:latin typeface="Arial"/>
                <a:cs typeface="Arial"/>
              </a:rPr>
              <a:t>.</a:t>
            </a:r>
            <a:r>
              <a:rPr dirty="0" sz="1000" spc="-5">
                <a:latin typeface="Arial"/>
                <a:cs typeface="Arial"/>
              </a:rPr>
              <a:t>0</a:t>
            </a:r>
            <a:endParaRPr sz="1000">
              <a:latin typeface="Arial"/>
              <a:cs typeface="Arial"/>
            </a:endParaRPr>
          </a:p>
        </p:txBody>
      </p:sp>
      <p:sp>
        <p:nvSpPr>
          <p:cNvPr id="54" name="object 54"/>
          <p:cNvSpPr txBox="1"/>
          <p:nvPr/>
        </p:nvSpPr>
        <p:spPr>
          <a:xfrm>
            <a:off x="8297671" y="4652264"/>
            <a:ext cx="20256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a:t>
            </a:r>
            <a:r>
              <a:rPr dirty="0" sz="1000" spc="-5">
                <a:latin typeface="Arial"/>
                <a:cs typeface="Arial"/>
              </a:rPr>
              <a:t>0</a:t>
            </a:r>
            <a:endParaRPr sz="1000">
              <a:latin typeface="Arial"/>
              <a:cs typeface="Arial"/>
            </a:endParaRPr>
          </a:p>
        </p:txBody>
      </p:sp>
      <p:sp>
        <p:nvSpPr>
          <p:cNvPr id="55" name="object 55"/>
          <p:cNvSpPr txBox="1"/>
          <p:nvPr/>
        </p:nvSpPr>
        <p:spPr>
          <a:xfrm>
            <a:off x="8297671" y="4374895"/>
            <a:ext cx="20256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a:t>
            </a:r>
            <a:r>
              <a:rPr dirty="0" sz="1000" spc="-5">
                <a:latin typeface="Arial"/>
                <a:cs typeface="Arial"/>
              </a:rPr>
              <a:t>0</a:t>
            </a:r>
            <a:endParaRPr sz="1000">
              <a:latin typeface="Arial"/>
              <a:cs typeface="Arial"/>
            </a:endParaRPr>
          </a:p>
        </p:txBody>
      </p:sp>
      <p:sp>
        <p:nvSpPr>
          <p:cNvPr id="56" name="object 56"/>
          <p:cNvSpPr txBox="1"/>
          <p:nvPr/>
        </p:nvSpPr>
        <p:spPr>
          <a:xfrm>
            <a:off x="8297671" y="4097528"/>
            <a:ext cx="20256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6</a:t>
            </a:r>
            <a:r>
              <a:rPr dirty="0" sz="1000">
                <a:latin typeface="Arial"/>
                <a:cs typeface="Arial"/>
              </a:rPr>
              <a:t>.</a:t>
            </a:r>
            <a:r>
              <a:rPr dirty="0" sz="1000" spc="-5">
                <a:latin typeface="Arial"/>
                <a:cs typeface="Arial"/>
              </a:rPr>
              <a:t>0</a:t>
            </a:r>
            <a:endParaRPr sz="1000">
              <a:latin typeface="Arial"/>
              <a:cs typeface="Arial"/>
            </a:endParaRPr>
          </a:p>
        </p:txBody>
      </p:sp>
      <p:sp>
        <p:nvSpPr>
          <p:cNvPr id="57" name="object 57"/>
          <p:cNvSpPr txBox="1"/>
          <p:nvPr/>
        </p:nvSpPr>
        <p:spPr>
          <a:xfrm>
            <a:off x="8297671" y="3820159"/>
            <a:ext cx="20256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8</a:t>
            </a:r>
            <a:r>
              <a:rPr dirty="0" sz="1000">
                <a:latin typeface="Arial"/>
                <a:cs typeface="Arial"/>
              </a:rPr>
              <a:t>.</a:t>
            </a:r>
            <a:r>
              <a:rPr dirty="0" sz="1000" spc="-5">
                <a:latin typeface="Arial"/>
                <a:cs typeface="Arial"/>
              </a:rPr>
              <a:t>0</a:t>
            </a:r>
            <a:endParaRPr sz="1000">
              <a:latin typeface="Arial"/>
              <a:cs typeface="Arial"/>
            </a:endParaRPr>
          </a:p>
        </p:txBody>
      </p:sp>
      <p:sp>
        <p:nvSpPr>
          <p:cNvPr id="58" name="object 58"/>
          <p:cNvSpPr txBox="1"/>
          <p:nvPr/>
        </p:nvSpPr>
        <p:spPr>
          <a:xfrm>
            <a:off x="8297671" y="3542792"/>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59" name="object 59"/>
          <p:cNvSpPr txBox="1"/>
          <p:nvPr/>
        </p:nvSpPr>
        <p:spPr>
          <a:xfrm>
            <a:off x="8297671" y="3265423"/>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2</a:t>
            </a:r>
            <a:r>
              <a:rPr dirty="0" sz="1000" spc="-5">
                <a:latin typeface="Arial"/>
                <a:cs typeface="Arial"/>
              </a:rPr>
              <a:t>.0</a:t>
            </a:r>
            <a:endParaRPr sz="1000">
              <a:latin typeface="Arial"/>
              <a:cs typeface="Arial"/>
            </a:endParaRPr>
          </a:p>
        </p:txBody>
      </p:sp>
      <p:sp>
        <p:nvSpPr>
          <p:cNvPr id="60" name="object 60"/>
          <p:cNvSpPr txBox="1"/>
          <p:nvPr/>
        </p:nvSpPr>
        <p:spPr>
          <a:xfrm>
            <a:off x="8297671" y="2988055"/>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4</a:t>
            </a:r>
            <a:r>
              <a:rPr dirty="0" sz="1000" spc="-5">
                <a:latin typeface="Arial"/>
                <a:cs typeface="Arial"/>
              </a:rPr>
              <a:t>.0</a:t>
            </a:r>
            <a:endParaRPr sz="1000">
              <a:latin typeface="Arial"/>
              <a:cs typeface="Arial"/>
            </a:endParaRPr>
          </a:p>
        </p:txBody>
      </p:sp>
      <p:sp>
        <p:nvSpPr>
          <p:cNvPr id="61" name="object 61"/>
          <p:cNvSpPr txBox="1"/>
          <p:nvPr/>
        </p:nvSpPr>
        <p:spPr>
          <a:xfrm>
            <a:off x="8297671" y="2710688"/>
            <a:ext cx="27305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6</a:t>
            </a:r>
            <a:r>
              <a:rPr dirty="0" sz="1000" spc="-5">
                <a:latin typeface="Arial"/>
                <a:cs typeface="Arial"/>
              </a:rPr>
              <a:t>.0</a:t>
            </a:r>
            <a:endParaRPr sz="1000">
              <a:latin typeface="Arial"/>
              <a:cs typeface="Arial"/>
            </a:endParaRPr>
          </a:p>
        </p:txBody>
      </p:sp>
      <p:sp>
        <p:nvSpPr>
          <p:cNvPr id="62" name="object 62"/>
          <p:cNvSpPr txBox="1"/>
          <p:nvPr/>
        </p:nvSpPr>
        <p:spPr>
          <a:xfrm>
            <a:off x="8297671" y="2433320"/>
            <a:ext cx="27305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a:t>
            </a:r>
            <a:r>
              <a:rPr dirty="0" sz="1000">
                <a:latin typeface="Arial"/>
                <a:cs typeface="Arial"/>
              </a:rPr>
              <a:t>8</a:t>
            </a:r>
            <a:r>
              <a:rPr dirty="0" sz="1000" spc="-5">
                <a:latin typeface="Arial"/>
                <a:cs typeface="Arial"/>
              </a:rPr>
              <a:t>.0</a:t>
            </a:r>
            <a:endParaRPr sz="1000">
              <a:latin typeface="Arial"/>
              <a:cs typeface="Arial"/>
            </a:endParaRPr>
          </a:p>
        </p:txBody>
      </p:sp>
      <p:sp>
        <p:nvSpPr>
          <p:cNvPr id="63" name="object 63"/>
          <p:cNvSpPr txBox="1"/>
          <p:nvPr/>
        </p:nvSpPr>
        <p:spPr>
          <a:xfrm>
            <a:off x="2853054" y="1849882"/>
            <a:ext cx="3437890" cy="194310"/>
          </a:xfrm>
          <a:prstGeom prst="rect">
            <a:avLst/>
          </a:prstGeom>
        </p:spPr>
        <p:txBody>
          <a:bodyPr wrap="square" lIns="0" tIns="0" rIns="0" bIns="0" rtlCol="0" vert="horz">
            <a:spAutoFit/>
          </a:bodyPr>
          <a:lstStyle/>
          <a:p>
            <a:pPr marL="12700">
              <a:lnSpc>
                <a:spcPct val="100000"/>
              </a:lnSpc>
            </a:pPr>
            <a:r>
              <a:rPr dirty="0" sz="1200" spc="0" b="1">
                <a:latin typeface="SimHei"/>
                <a:cs typeface="SimHei"/>
              </a:rPr>
              <a:t>中国大陆私</a:t>
            </a:r>
            <a:r>
              <a:rPr dirty="0" sz="1200" spc="-5" b="1">
                <a:latin typeface="SimHei"/>
                <a:cs typeface="SimHei"/>
              </a:rPr>
              <a:t>募</a:t>
            </a:r>
            <a:r>
              <a:rPr dirty="0" sz="1200" spc="0" b="1">
                <a:latin typeface="SimHei"/>
                <a:cs typeface="SimHei"/>
              </a:rPr>
              <a:t>股</a:t>
            </a:r>
            <a:r>
              <a:rPr dirty="0" sz="1200" spc="-5" b="1">
                <a:latin typeface="SimHei"/>
                <a:cs typeface="SimHei"/>
              </a:rPr>
              <a:t>权基</a:t>
            </a:r>
            <a:r>
              <a:rPr dirty="0" sz="1200" spc="10" b="1">
                <a:latin typeface="SimHei"/>
                <a:cs typeface="SimHei"/>
              </a:rPr>
              <a:t>金</a:t>
            </a:r>
            <a:r>
              <a:rPr dirty="0" sz="1200" b="1">
                <a:latin typeface="Arial"/>
                <a:cs typeface="Arial"/>
              </a:rPr>
              <a:t>/</a:t>
            </a:r>
            <a:r>
              <a:rPr dirty="0" sz="1200" spc="-5" b="1">
                <a:latin typeface="SimHei"/>
                <a:cs typeface="SimHei"/>
              </a:rPr>
              <a:t>财务</a:t>
            </a:r>
            <a:r>
              <a:rPr dirty="0" sz="1200" spc="0" b="1">
                <a:latin typeface="SimHei"/>
                <a:cs typeface="SimHei"/>
              </a:rPr>
              <a:t>投</a:t>
            </a:r>
            <a:r>
              <a:rPr dirty="0" sz="1200" spc="-5" b="1">
                <a:latin typeface="SimHei"/>
                <a:cs typeface="SimHei"/>
              </a:rPr>
              <a:t>资者</a:t>
            </a:r>
            <a:r>
              <a:rPr dirty="0" sz="1200" spc="0" b="1">
                <a:latin typeface="SimHei"/>
                <a:cs typeface="SimHei"/>
              </a:rPr>
              <a:t>的</a:t>
            </a:r>
            <a:r>
              <a:rPr dirty="0" sz="1200" spc="-5" b="1">
                <a:latin typeface="SimHei"/>
                <a:cs typeface="SimHei"/>
              </a:rPr>
              <a:t>海</a:t>
            </a:r>
            <a:r>
              <a:rPr dirty="0" sz="1200" spc="0" b="1">
                <a:latin typeface="SimHei"/>
                <a:cs typeface="SimHei"/>
              </a:rPr>
              <a:t>外</a:t>
            </a:r>
            <a:r>
              <a:rPr dirty="0" sz="1200" spc="-5" b="1">
                <a:latin typeface="SimHei"/>
                <a:cs typeface="SimHei"/>
              </a:rPr>
              <a:t>并购</a:t>
            </a:r>
            <a:r>
              <a:rPr dirty="0" sz="1200" spc="0" b="1">
                <a:latin typeface="SimHei"/>
                <a:cs typeface="SimHei"/>
              </a:rPr>
              <a:t>交</a:t>
            </a:r>
            <a:r>
              <a:rPr dirty="0" sz="1200" spc="-5" b="1">
                <a:latin typeface="SimHei"/>
                <a:cs typeface="SimHei"/>
              </a:rPr>
              <a:t>易</a:t>
            </a:r>
            <a:endParaRPr sz="1200">
              <a:latin typeface="SimHei"/>
              <a:cs typeface="SimHei"/>
            </a:endParaRPr>
          </a:p>
        </p:txBody>
      </p:sp>
      <p:sp>
        <p:nvSpPr>
          <p:cNvPr id="64" name="object 64"/>
          <p:cNvSpPr/>
          <p:nvPr/>
        </p:nvSpPr>
        <p:spPr>
          <a:xfrm>
            <a:off x="3339084" y="5399532"/>
            <a:ext cx="243840" cy="64135"/>
          </a:xfrm>
          <a:custGeom>
            <a:avLst/>
            <a:gdLst/>
            <a:ahLst/>
            <a:cxnLst/>
            <a:rect l="l" t="t" r="r" b="b"/>
            <a:pathLst>
              <a:path w="243839" h="64135">
                <a:moveTo>
                  <a:pt x="0" y="64008"/>
                </a:moveTo>
                <a:lnTo>
                  <a:pt x="243839" y="64008"/>
                </a:lnTo>
                <a:lnTo>
                  <a:pt x="243839" y="0"/>
                </a:lnTo>
                <a:lnTo>
                  <a:pt x="0" y="0"/>
                </a:lnTo>
                <a:lnTo>
                  <a:pt x="0" y="64008"/>
                </a:lnTo>
                <a:close/>
              </a:path>
            </a:pathLst>
          </a:custGeom>
          <a:solidFill>
            <a:srgbClr val="A21F1F"/>
          </a:solidFill>
        </p:spPr>
        <p:txBody>
          <a:bodyPr wrap="square" lIns="0" tIns="0" rIns="0" bIns="0" rtlCol="0"/>
          <a:lstStyle/>
          <a:p/>
        </p:txBody>
      </p:sp>
      <p:sp>
        <p:nvSpPr>
          <p:cNvPr id="65" name="object 65"/>
          <p:cNvSpPr txBox="1"/>
          <p:nvPr/>
        </p:nvSpPr>
        <p:spPr>
          <a:xfrm>
            <a:off x="3595878" y="5346953"/>
            <a:ext cx="53784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交易数量</a:t>
            </a:r>
            <a:endParaRPr sz="1000">
              <a:latin typeface="SimHei"/>
              <a:cs typeface="SimHei"/>
            </a:endParaRPr>
          </a:p>
        </p:txBody>
      </p:sp>
      <p:sp>
        <p:nvSpPr>
          <p:cNvPr id="66" name="object 66"/>
          <p:cNvSpPr/>
          <p:nvPr/>
        </p:nvSpPr>
        <p:spPr>
          <a:xfrm>
            <a:off x="4902708" y="5431535"/>
            <a:ext cx="243840" cy="0"/>
          </a:xfrm>
          <a:custGeom>
            <a:avLst/>
            <a:gdLst/>
            <a:ahLst/>
            <a:cxnLst/>
            <a:rect l="l" t="t" r="r" b="b"/>
            <a:pathLst>
              <a:path w="243839" h="0">
                <a:moveTo>
                  <a:pt x="0" y="0"/>
                </a:moveTo>
                <a:lnTo>
                  <a:pt x="243839" y="0"/>
                </a:lnTo>
              </a:path>
            </a:pathLst>
          </a:custGeom>
          <a:ln w="27432">
            <a:solidFill>
              <a:srgbClr val="FFB600"/>
            </a:solidFill>
          </a:ln>
        </p:spPr>
        <p:txBody>
          <a:bodyPr wrap="square" lIns="0" tIns="0" rIns="0" bIns="0" rtlCol="0"/>
          <a:lstStyle/>
          <a:p/>
        </p:txBody>
      </p:sp>
      <p:sp>
        <p:nvSpPr>
          <p:cNvPr id="67" name="object 67"/>
          <p:cNvSpPr txBox="1"/>
          <p:nvPr/>
        </p:nvSpPr>
        <p:spPr>
          <a:xfrm>
            <a:off x="5161026" y="5346953"/>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a:t>
            </a:r>
            <a:r>
              <a:rPr dirty="0" sz="1000" spc="-5">
                <a:latin typeface="SimHei"/>
                <a:cs typeface="SimHei"/>
              </a:rPr>
              <a:t>易金额</a:t>
            </a:r>
            <a:endParaRPr sz="1000">
              <a:latin typeface="SimHei"/>
              <a:cs typeface="SimHei"/>
            </a:endParaRPr>
          </a:p>
        </p:txBody>
      </p:sp>
      <p:sp>
        <p:nvSpPr>
          <p:cNvPr id="71" name="object 71"/>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72" name="object 72"/>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68" name="object 68"/>
          <p:cNvSpPr txBox="1"/>
          <p:nvPr/>
        </p:nvSpPr>
        <p:spPr>
          <a:xfrm>
            <a:off x="635609" y="2215388"/>
            <a:ext cx="320040" cy="163830"/>
          </a:xfrm>
          <a:prstGeom prst="rect">
            <a:avLst/>
          </a:prstGeom>
        </p:spPr>
        <p:txBody>
          <a:bodyPr wrap="square" lIns="0" tIns="0" rIns="0" bIns="0" rtlCol="0" vert="horz">
            <a:spAutoFit/>
          </a:bodyPr>
          <a:lstStyle/>
          <a:p>
            <a:pPr marL="12700">
              <a:lnSpc>
                <a:spcPct val="100000"/>
              </a:lnSpc>
            </a:pPr>
            <a:r>
              <a:rPr dirty="0" sz="1000" spc="5" b="1">
                <a:latin typeface="SimHei"/>
                <a:cs typeface="SimHei"/>
              </a:rPr>
              <a:t>数量</a:t>
            </a:r>
            <a:r>
              <a:rPr dirty="0" sz="1000" spc="-5" b="1">
                <a:latin typeface="Arial"/>
                <a:cs typeface="Arial"/>
              </a:rPr>
              <a:t>.</a:t>
            </a:r>
            <a:endParaRPr sz="1000">
              <a:latin typeface="Arial"/>
              <a:cs typeface="Arial"/>
            </a:endParaRPr>
          </a:p>
        </p:txBody>
      </p:sp>
      <p:sp>
        <p:nvSpPr>
          <p:cNvPr id="69" name="object 69"/>
          <p:cNvSpPr txBox="1"/>
          <p:nvPr/>
        </p:nvSpPr>
        <p:spPr>
          <a:xfrm>
            <a:off x="7785354" y="2215388"/>
            <a:ext cx="549910"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spc="5" b="1">
                <a:latin typeface="SimHei"/>
                <a:cs typeface="SimHei"/>
              </a:rPr>
              <a:t>亿</a:t>
            </a:r>
            <a:r>
              <a:rPr dirty="0" sz="1000" b="1">
                <a:latin typeface="SimHei"/>
                <a:cs typeface="SimHei"/>
              </a:rPr>
              <a:t>美</a:t>
            </a:r>
            <a:r>
              <a:rPr dirty="0" sz="1000" spc="-10" b="1">
                <a:latin typeface="SimHei"/>
                <a:cs typeface="SimHei"/>
              </a:rPr>
              <a:t>元</a:t>
            </a:r>
            <a:endParaRPr sz="1000">
              <a:latin typeface="SimHei"/>
              <a:cs typeface="SimHei"/>
            </a:endParaRPr>
          </a:p>
        </p:txBody>
      </p:sp>
      <p:sp>
        <p:nvSpPr>
          <p:cNvPr id="70" name="object 70"/>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82497"/>
            <a:ext cx="4932680" cy="244475"/>
          </a:xfrm>
          <a:prstGeom prst="rect">
            <a:avLst/>
          </a:prstGeom>
        </p:spPr>
        <p:txBody>
          <a:bodyPr wrap="square" lIns="0" tIns="0" rIns="0" bIns="0" rtlCol="0" vert="horz">
            <a:spAutoFit/>
          </a:bodyPr>
          <a:lstStyle/>
          <a:p>
            <a:pPr marL="12700">
              <a:lnSpc>
                <a:spcPct val="100000"/>
              </a:lnSpc>
            </a:pPr>
            <a:r>
              <a:rPr dirty="0" sz="1600" b="1">
                <a:latin typeface="SimSun"/>
                <a:cs typeface="SimSun"/>
              </a:rPr>
              <a:t>退出活动低于预期，主要归因于股权资本市场的动荡。</a:t>
            </a:r>
            <a:endParaRPr sz="1600">
              <a:latin typeface="SimSun"/>
              <a:cs typeface="SimSun"/>
            </a:endParaRPr>
          </a:p>
        </p:txBody>
      </p:sp>
      <p:sp>
        <p:nvSpPr>
          <p:cNvPr id="3" name="object 3"/>
          <p:cNvSpPr/>
          <p:nvPr/>
        </p:nvSpPr>
        <p:spPr>
          <a:xfrm>
            <a:off x="1255775" y="3777996"/>
            <a:ext cx="875030" cy="1237615"/>
          </a:xfrm>
          <a:custGeom>
            <a:avLst/>
            <a:gdLst/>
            <a:ahLst/>
            <a:cxnLst/>
            <a:rect l="l" t="t" r="r" b="b"/>
            <a:pathLst>
              <a:path w="875030" h="1237614">
                <a:moveTo>
                  <a:pt x="874776" y="0"/>
                </a:moveTo>
                <a:lnTo>
                  <a:pt x="0" y="0"/>
                </a:lnTo>
                <a:lnTo>
                  <a:pt x="0" y="1237487"/>
                </a:lnTo>
                <a:lnTo>
                  <a:pt x="874776" y="1237487"/>
                </a:lnTo>
                <a:lnTo>
                  <a:pt x="874776" y="0"/>
                </a:lnTo>
                <a:close/>
              </a:path>
            </a:pathLst>
          </a:custGeom>
          <a:solidFill>
            <a:srgbClr val="A21F1F"/>
          </a:solidFill>
        </p:spPr>
        <p:txBody>
          <a:bodyPr wrap="square" lIns="0" tIns="0" rIns="0" bIns="0" rtlCol="0"/>
          <a:lstStyle/>
          <a:p/>
        </p:txBody>
      </p:sp>
      <p:sp>
        <p:nvSpPr>
          <p:cNvPr id="4" name="object 4"/>
          <p:cNvSpPr/>
          <p:nvPr/>
        </p:nvSpPr>
        <p:spPr>
          <a:xfrm>
            <a:off x="2784348" y="4311396"/>
            <a:ext cx="875030" cy="704215"/>
          </a:xfrm>
          <a:custGeom>
            <a:avLst/>
            <a:gdLst/>
            <a:ahLst/>
            <a:cxnLst/>
            <a:rect l="l" t="t" r="r" b="b"/>
            <a:pathLst>
              <a:path w="875029" h="704214">
                <a:moveTo>
                  <a:pt x="874776" y="0"/>
                </a:moveTo>
                <a:lnTo>
                  <a:pt x="0" y="0"/>
                </a:lnTo>
                <a:lnTo>
                  <a:pt x="0" y="704087"/>
                </a:lnTo>
                <a:lnTo>
                  <a:pt x="874776" y="704087"/>
                </a:lnTo>
                <a:lnTo>
                  <a:pt x="874776" y="0"/>
                </a:lnTo>
                <a:close/>
              </a:path>
            </a:pathLst>
          </a:custGeom>
          <a:solidFill>
            <a:srgbClr val="A21F1F"/>
          </a:solidFill>
        </p:spPr>
        <p:txBody>
          <a:bodyPr wrap="square" lIns="0" tIns="0" rIns="0" bIns="0" rtlCol="0"/>
          <a:lstStyle/>
          <a:p/>
        </p:txBody>
      </p:sp>
      <p:sp>
        <p:nvSpPr>
          <p:cNvPr id="5" name="object 5"/>
          <p:cNvSpPr/>
          <p:nvPr/>
        </p:nvSpPr>
        <p:spPr>
          <a:xfrm>
            <a:off x="4314444" y="4764023"/>
            <a:ext cx="873760" cy="251460"/>
          </a:xfrm>
          <a:custGeom>
            <a:avLst/>
            <a:gdLst/>
            <a:ahLst/>
            <a:cxnLst/>
            <a:rect l="l" t="t" r="r" b="b"/>
            <a:pathLst>
              <a:path w="873760" h="251460">
                <a:moveTo>
                  <a:pt x="873251" y="0"/>
                </a:moveTo>
                <a:lnTo>
                  <a:pt x="0" y="0"/>
                </a:lnTo>
                <a:lnTo>
                  <a:pt x="0" y="251459"/>
                </a:lnTo>
                <a:lnTo>
                  <a:pt x="873251" y="251459"/>
                </a:lnTo>
                <a:lnTo>
                  <a:pt x="873251" y="0"/>
                </a:lnTo>
                <a:close/>
              </a:path>
            </a:pathLst>
          </a:custGeom>
          <a:solidFill>
            <a:srgbClr val="A21F1F"/>
          </a:solidFill>
        </p:spPr>
        <p:txBody>
          <a:bodyPr wrap="square" lIns="0" tIns="0" rIns="0" bIns="0" rtlCol="0"/>
          <a:lstStyle/>
          <a:p/>
        </p:txBody>
      </p:sp>
      <p:sp>
        <p:nvSpPr>
          <p:cNvPr id="6" name="object 6"/>
          <p:cNvSpPr/>
          <p:nvPr/>
        </p:nvSpPr>
        <p:spPr>
          <a:xfrm>
            <a:off x="5843015" y="4195571"/>
            <a:ext cx="873760" cy="820419"/>
          </a:xfrm>
          <a:custGeom>
            <a:avLst/>
            <a:gdLst/>
            <a:ahLst/>
            <a:cxnLst/>
            <a:rect l="l" t="t" r="r" b="b"/>
            <a:pathLst>
              <a:path w="873759" h="820420">
                <a:moveTo>
                  <a:pt x="873252" y="0"/>
                </a:moveTo>
                <a:lnTo>
                  <a:pt x="0" y="0"/>
                </a:lnTo>
                <a:lnTo>
                  <a:pt x="0" y="819911"/>
                </a:lnTo>
                <a:lnTo>
                  <a:pt x="873252" y="819911"/>
                </a:lnTo>
                <a:lnTo>
                  <a:pt x="873252" y="0"/>
                </a:lnTo>
                <a:close/>
              </a:path>
            </a:pathLst>
          </a:custGeom>
          <a:solidFill>
            <a:srgbClr val="A21F1F"/>
          </a:solidFill>
        </p:spPr>
        <p:txBody>
          <a:bodyPr wrap="square" lIns="0" tIns="0" rIns="0" bIns="0" rtlCol="0"/>
          <a:lstStyle/>
          <a:p/>
        </p:txBody>
      </p:sp>
      <p:sp>
        <p:nvSpPr>
          <p:cNvPr id="7" name="object 7"/>
          <p:cNvSpPr/>
          <p:nvPr/>
        </p:nvSpPr>
        <p:spPr>
          <a:xfrm>
            <a:off x="7371588" y="4160520"/>
            <a:ext cx="873760" cy="855344"/>
          </a:xfrm>
          <a:custGeom>
            <a:avLst/>
            <a:gdLst/>
            <a:ahLst/>
            <a:cxnLst/>
            <a:rect l="l" t="t" r="r" b="b"/>
            <a:pathLst>
              <a:path w="873759" h="855345">
                <a:moveTo>
                  <a:pt x="873251" y="0"/>
                </a:moveTo>
                <a:lnTo>
                  <a:pt x="0" y="0"/>
                </a:lnTo>
                <a:lnTo>
                  <a:pt x="0" y="854963"/>
                </a:lnTo>
                <a:lnTo>
                  <a:pt x="873251" y="854963"/>
                </a:lnTo>
                <a:lnTo>
                  <a:pt x="873251" y="0"/>
                </a:lnTo>
                <a:close/>
              </a:path>
            </a:pathLst>
          </a:custGeom>
          <a:solidFill>
            <a:srgbClr val="A21F1F"/>
          </a:solidFill>
        </p:spPr>
        <p:txBody>
          <a:bodyPr wrap="square" lIns="0" tIns="0" rIns="0" bIns="0" rtlCol="0"/>
          <a:lstStyle/>
          <a:p/>
        </p:txBody>
      </p:sp>
      <p:sp>
        <p:nvSpPr>
          <p:cNvPr id="8" name="object 8"/>
          <p:cNvSpPr/>
          <p:nvPr/>
        </p:nvSpPr>
        <p:spPr>
          <a:xfrm>
            <a:off x="1255775" y="3425952"/>
            <a:ext cx="875030" cy="352425"/>
          </a:xfrm>
          <a:custGeom>
            <a:avLst/>
            <a:gdLst/>
            <a:ahLst/>
            <a:cxnLst/>
            <a:rect l="l" t="t" r="r" b="b"/>
            <a:pathLst>
              <a:path w="875030" h="352425">
                <a:moveTo>
                  <a:pt x="874776" y="0"/>
                </a:moveTo>
                <a:lnTo>
                  <a:pt x="0" y="0"/>
                </a:lnTo>
                <a:lnTo>
                  <a:pt x="0" y="352044"/>
                </a:lnTo>
                <a:lnTo>
                  <a:pt x="874776" y="352044"/>
                </a:lnTo>
                <a:lnTo>
                  <a:pt x="874776" y="0"/>
                </a:lnTo>
                <a:close/>
              </a:path>
            </a:pathLst>
          </a:custGeom>
          <a:solidFill>
            <a:srgbClr val="DF2F1E"/>
          </a:solidFill>
        </p:spPr>
        <p:txBody>
          <a:bodyPr wrap="square" lIns="0" tIns="0" rIns="0" bIns="0" rtlCol="0"/>
          <a:lstStyle/>
          <a:p/>
        </p:txBody>
      </p:sp>
      <p:sp>
        <p:nvSpPr>
          <p:cNvPr id="9" name="object 9"/>
          <p:cNvSpPr/>
          <p:nvPr/>
        </p:nvSpPr>
        <p:spPr>
          <a:xfrm>
            <a:off x="2784348" y="4044696"/>
            <a:ext cx="875030" cy="266700"/>
          </a:xfrm>
          <a:custGeom>
            <a:avLst/>
            <a:gdLst/>
            <a:ahLst/>
            <a:cxnLst/>
            <a:rect l="l" t="t" r="r" b="b"/>
            <a:pathLst>
              <a:path w="875029" h="266700">
                <a:moveTo>
                  <a:pt x="874776" y="0"/>
                </a:moveTo>
                <a:lnTo>
                  <a:pt x="0" y="0"/>
                </a:lnTo>
                <a:lnTo>
                  <a:pt x="0" y="266699"/>
                </a:lnTo>
                <a:lnTo>
                  <a:pt x="874776" y="266699"/>
                </a:lnTo>
                <a:lnTo>
                  <a:pt x="874776" y="0"/>
                </a:lnTo>
                <a:close/>
              </a:path>
            </a:pathLst>
          </a:custGeom>
          <a:solidFill>
            <a:srgbClr val="DF2F1E"/>
          </a:solidFill>
        </p:spPr>
        <p:txBody>
          <a:bodyPr wrap="square" lIns="0" tIns="0" rIns="0" bIns="0" rtlCol="0"/>
          <a:lstStyle/>
          <a:p/>
        </p:txBody>
      </p:sp>
      <p:sp>
        <p:nvSpPr>
          <p:cNvPr id="10" name="object 10"/>
          <p:cNvSpPr/>
          <p:nvPr/>
        </p:nvSpPr>
        <p:spPr>
          <a:xfrm>
            <a:off x="4314444" y="4340352"/>
            <a:ext cx="873760" cy="424180"/>
          </a:xfrm>
          <a:custGeom>
            <a:avLst/>
            <a:gdLst/>
            <a:ahLst/>
            <a:cxnLst/>
            <a:rect l="l" t="t" r="r" b="b"/>
            <a:pathLst>
              <a:path w="873760" h="424179">
                <a:moveTo>
                  <a:pt x="873251" y="0"/>
                </a:moveTo>
                <a:lnTo>
                  <a:pt x="0" y="0"/>
                </a:lnTo>
                <a:lnTo>
                  <a:pt x="0" y="423672"/>
                </a:lnTo>
                <a:lnTo>
                  <a:pt x="873251" y="423672"/>
                </a:lnTo>
                <a:lnTo>
                  <a:pt x="873251" y="0"/>
                </a:lnTo>
                <a:close/>
              </a:path>
            </a:pathLst>
          </a:custGeom>
          <a:solidFill>
            <a:srgbClr val="DF2F1E"/>
          </a:solidFill>
        </p:spPr>
        <p:txBody>
          <a:bodyPr wrap="square" lIns="0" tIns="0" rIns="0" bIns="0" rtlCol="0"/>
          <a:lstStyle/>
          <a:p/>
        </p:txBody>
      </p:sp>
      <p:sp>
        <p:nvSpPr>
          <p:cNvPr id="11" name="object 11"/>
          <p:cNvSpPr/>
          <p:nvPr/>
        </p:nvSpPr>
        <p:spPr>
          <a:xfrm>
            <a:off x="5843015" y="3613403"/>
            <a:ext cx="873760" cy="582295"/>
          </a:xfrm>
          <a:custGeom>
            <a:avLst/>
            <a:gdLst/>
            <a:ahLst/>
            <a:cxnLst/>
            <a:rect l="l" t="t" r="r" b="b"/>
            <a:pathLst>
              <a:path w="873759" h="582295">
                <a:moveTo>
                  <a:pt x="873252" y="0"/>
                </a:moveTo>
                <a:lnTo>
                  <a:pt x="0" y="0"/>
                </a:lnTo>
                <a:lnTo>
                  <a:pt x="0" y="582168"/>
                </a:lnTo>
                <a:lnTo>
                  <a:pt x="873252" y="582168"/>
                </a:lnTo>
                <a:lnTo>
                  <a:pt x="873252" y="0"/>
                </a:lnTo>
                <a:close/>
              </a:path>
            </a:pathLst>
          </a:custGeom>
          <a:solidFill>
            <a:srgbClr val="DF2F1E"/>
          </a:solidFill>
        </p:spPr>
        <p:txBody>
          <a:bodyPr wrap="square" lIns="0" tIns="0" rIns="0" bIns="0" rtlCol="0"/>
          <a:lstStyle/>
          <a:p/>
        </p:txBody>
      </p:sp>
      <p:sp>
        <p:nvSpPr>
          <p:cNvPr id="12" name="object 12"/>
          <p:cNvSpPr/>
          <p:nvPr/>
        </p:nvSpPr>
        <p:spPr>
          <a:xfrm>
            <a:off x="7371588" y="3698747"/>
            <a:ext cx="873760" cy="462280"/>
          </a:xfrm>
          <a:custGeom>
            <a:avLst/>
            <a:gdLst/>
            <a:ahLst/>
            <a:cxnLst/>
            <a:rect l="l" t="t" r="r" b="b"/>
            <a:pathLst>
              <a:path w="873759" h="462279">
                <a:moveTo>
                  <a:pt x="873251" y="0"/>
                </a:moveTo>
                <a:lnTo>
                  <a:pt x="0" y="0"/>
                </a:lnTo>
                <a:lnTo>
                  <a:pt x="0" y="461771"/>
                </a:lnTo>
                <a:lnTo>
                  <a:pt x="873251" y="461771"/>
                </a:lnTo>
                <a:lnTo>
                  <a:pt x="873251" y="0"/>
                </a:lnTo>
                <a:close/>
              </a:path>
            </a:pathLst>
          </a:custGeom>
          <a:solidFill>
            <a:srgbClr val="DF2F1E"/>
          </a:solidFill>
        </p:spPr>
        <p:txBody>
          <a:bodyPr wrap="square" lIns="0" tIns="0" rIns="0" bIns="0" rtlCol="0"/>
          <a:lstStyle/>
          <a:p/>
        </p:txBody>
      </p:sp>
      <p:sp>
        <p:nvSpPr>
          <p:cNvPr id="13" name="object 13"/>
          <p:cNvSpPr/>
          <p:nvPr/>
        </p:nvSpPr>
        <p:spPr>
          <a:xfrm>
            <a:off x="1255775" y="2994660"/>
            <a:ext cx="875030" cy="431800"/>
          </a:xfrm>
          <a:custGeom>
            <a:avLst/>
            <a:gdLst/>
            <a:ahLst/>
            <a:cxnLst/>
            <a:rect l="l" t="t" r="r" b="b"/>
            <a:pathLst>
              <a:path w="875030" h="431800">
                <a:moveTo>
                  <a:pt x="874776" y="0"/>
                </a:moveTo>
                <a:lnTo>
                  <a:pt x="0" y="0"/>
                </a:lnTo>
                <a:lnTo>
                  <a:pt x="0" y="431291"/>
                </a:lnTo>
                <a:lnTo>
                  <a:pt x="874776" y="431291"/>
                </a:lnTo>
                <a:lnTo>
                  <a:pt x="874776" y="0"/>
                </a:lnTo>
                <a:close/>
              </a:path>
            </a:pathLst>
          </a:custGeom>
          <a:solidFill>
            <a:srgbClr val="5F221F"/>
          </a:solidFill>
        </p:spPr>
        <p:txBody>
          <a:bodyPr wrap="square" lIns="0" tIns="0" rIns="0" bIns="0" rtlCol="0"/>
          <a:lstStyle/>
          <a:p/>
        </p:txBody>
      </p:sp>
      <p:sp>
        <p:nvSpPr>
          <p:cNvPr id="14" name="object 14"/>
          <p:cNvSpPr/>
          <p:nvPr/>
        </p:nvSpPr>
        <p:spPr>
          <a:xfrm>
            <a:off x="2784348" y="3462528"/>
            <a:ext cx="875030" cy="582295"/>
          </a:xfrm>
          <a:custGeom>
            <a:avLst/>
            <a:gdLst/>
            <a:ahLst/>
            <a:cxnLst/>
            <a:rect l="l" t="t" r="r" b="b"/>
            <a:pathLst>
              <a:path w="875029" h="582295">
                <a:moveTo>
                  <a:pt x="874776" y="0"/>
                </a:moveTo>
                <a:lnTo>
                  <a:pt x="0" y="0"/>
                </a:lnTo>
                <a:lnTo>
                  <a:pt x="0" y="582168"/>
                </a:lnTo>
                <a:lnTo>
                  <a:pt x="874776" y="582168"/>
                </a:lnTo>
                <a:lnTo>
                  <a:pt x="874776" y="0"/>
                </a:lnTo>
                <a:close/>
              </a:path>
            </a:pathLst>
          </a:custGeom>
          <a:solidFill>
            <a:srgbClr val="5F221F"/>
          </a:solidFill>
        </p:spPr>
        <p:txBody>
          <a:bodyPr wrap="square" lIns="0" tIns="0" rIns="0" bIns="0" rtlCol="0"/>
          <a:lstStyle/>
          <a:p/>
        </p:txBody>
      </p:sp>
      <p:sp>
        <p:nvSpPr>
          <p:cNvPr id="15" name="object 15"/>
          <p:cNvSpPr/>
          <p:nvPr/>
        </p:nvSpPr>
        <p:spPr>
          <a:xfrm>
            <a:off x="4314444" y="3713988"/>
            <a:ext cx="873760" cy="626745"/>
          </a:xfrm>
          <a:custGeom>
            <a:avLst/>
            <a:gdLst/>
            <a:ahLst/>
            <a:cxnLst/>
            <a:rect l="l" t="t" r="r" b="b"/>
            <a:pathLst>
              <a:path w="873760" h="626745">
                <a:moveTo>
                  <a:pt x="873251" y="0"/>
                </a:moveTo>
                <a:lnTo>
                  <a:pt x="0" y="0"/>
                </a:lnTo>
                <a:lnTo>
                  <a:pt x="0" y="626363"/>
                </a:lnTo>
                <a:lnTo>
                  <a:pt x="873251" y="626363"/>
                </a:lnTo>
                <a:lnTo>
                  <a:pt x="873251" y="0"/>
                </a:lnTo>
                <a:close/>
              </a:path>
            </a:pathLst>
          </a:custGeom>
          <a:solidFill>
            <a:srgbClr val="5F221F"/>
          </a:solidFill>
        </p:spPr>
        <p:txBody>
          <a:bodyPr wrap="square" lIns="0" tIns="0" rIns="0" bIns="0" rtlCol="0"/>
          <a:lstStyle/>
          <a:p/>
        </p:txBody>
      </p:sp>
      <p:sp>
        <p:nvSpPr>
          <p:cNvPr id="16" name="object 16"/>
          <p:cNvSpPr/>
          <p:nvPr/>
        </p:nvSpPr>
        <p:spPr>
          <a:xfrm>
            <a:off x="5843015" y="3217164"/>
            <a:ext cx="873760" cy="396240"/>
          </a:xfrm>
          <a:custGeom>
            <a:avLst/>
            <a:gdLst/>
            <a:ahLst/>
            <a:cxnLst/>
            <a:rect l="l" t="t" r="r" b="b"/>
            <a:pathLst>
              <a:path w="873759" h="396239">
                <a:moveTo>
                  <a:pt x="873252" y="0"/>
                </a:moveTo>
                <a:lnTo>
                  <a:pt x="0" y="0"/>
                </a:lnTo>
                <a:lnTo>
                  <a:pt x="0" y="396240"/>
                </a:lnTo>
                <a:lnTo>
                  <a:pt x="873252" y="396240"/>
                </a:lnTo>
                <a:lnTo>
                  <a:pt x="873252" y="0"/>
                </a:lnTo>
                <a:close/>
              </a:path>
            </a:pathLst>
          </a:custGeom>
          <a:solidFill>
            <a:srgbClr val="5F221F"/>
          </a:solidFill>
        </p:spPr>
        <p:txBody>
          <a:bodyPr wrap="square" lIns="0" tIns="0" rIns="0" bIns="0" rtlCol="0"/>
          <a:lstStyle/>
          <a:p/>
        </p:txBody>
      </p:sp>
      <p:sp>
        <p:nvSpPr>
          <p:cNvPr id="17" name="object 17"/>
          <p:cNvSpPr/>
          <p:nvPr/>
        </p:nvSpPr>
        <p:spPr>
          <a:xfrm>
            <a:off x="7371588" y="3518915"/>
            <a:ext cx="873760" cy="180340"/>
          </a:xfrm>
          <a:custGeom>
            <a:avLst/>
            <a:gdLst/>
            <a:ahLst/>
            <a:cxnLst/>
            <a:rect l="l" t="t" r="r" b="b"/>
            <a:pathLst>
              <a:path w="873759" h="180339">
                <a:moveTo>
                  <a:pt x="873251" y="0"/>
                </a:moveTo>
                <a:lnTo>
                  <a:pt x="0" y="0"/>
                </a:lnTo>
                <a:lnTo>
                  <a:pt x="0" y="179832"/>
                </a:lnTo>
                <a:lnTo>
                  <a:pt x="873251" y="179832"/>
                </a:lnTo>
                <a:lnTo>
                  <a:pt x="873251" y="0"/>
                </a:lnTo>
                <a:close/>
              </a:path>
            </a:pathLst>
          </a:custGeom>
          <a:solidFill>
            <a:srgbClr val="5F221F"/>
          </a:solidFill>
        </p:spPr>
        <p:txBody>
          <a:bodyPr wrap="square" lIns="0" tIns="0" rIns="0" bIns="0" rtlCol="0"/>
          <a:lstStyle/>
          <a:p/>
        </p:txBody>
      </p:sp>
      <p:sp>
        <p:nvSpPr>
          <p:cNvPr id="18" name="object 18"/>
          <p:cNvSpPr/>
          <p:nvPr/>
        </p:nvSpPr>
        <p:spPr>
          <a:xfrm>
            <a:off x="1255775" y="2936748"/>
            <a:ext cx="875030" cy="58419"/>
          </a:xfrm>
          <a:custGeom>
            <a:avLst/>
            <a:gdLst/>
            <a:ahLst/>
            <a:cxnLst/>
            <a:rect l="l" t="t" r="r" b="b"/>
            <a:pathLst>
              <a:path w="875030" h="58419">
                <a:moveTo>
                  <a:pt x="874776" y="0"/>
                </a:moveTo>
                <a:lnTo>
                  <a:pt x="0" y="0"/>
                </a:lnTo>
                <a:lnTo>
                  <a:pt x="0" y="57912"/>
                </a:lnTo>
                <a:lnTo>
                  <a:pt x="874776" y="57912"/>
                </a:lnTo>
                <a:lnTo>
                  <a:pt x="874776" y="0"/>
                </a:lnTo>
                <a:close/>
              </a:path>
            </a:pathLst>
          </a:custGeom>
          <a:solidFill>
            <a:srgbClr val="DB526A"/>
          </a:solidFill>
        </p:spPr>
        <p:txBody>
          <a:bodyPr wrap="square" lIns="0" tIns="0" rIns="0" bIns="0" rtlCol="0"/>
          <a:lstStyle/>
          <a:p/>
        </p:txBody>
      </p:sp>
      <p:sp>
        <p:nvSpPr>
          <p:cNvPr id="19" name="object 19"/>
          <p:cNvSpPr/>
          <p:nvPr/>
        </p:nvSpPr>
        <p:spPr>
          <a:xfrm>
            <a:off x="2784348" y="3368040"/>
            <a:ext cx="875030" cy="94615"/>
          </a:xfrm>
          <a:custGeom>
            <a:avLst/>
            <a:gdLst/>
            <a:ahLst/>
            <a:cxnLst/>
            <a:rect l="l" t="t" r="r" b="b"/>
            <a:pathLst>
              <a:path w="875029" h="94614">
                <a:moveTo>
                  <a:pt x="874776" y="0"/>
                </a:moveTo>
                <a:lnTo>
                  <a:pt x="0" y="0"/>
                </a:lnTo>
                <a:lnTo>
                  <a:pt x="0" y="94487"/>
                </a:lnTo>
                <a:lnTo>
                  <a:pt x="874776" y="94487"/>
                </a:lnTo>
                <a:lnTo>
                  <a:pt x="874776" y="0"/>
                </a:lnTo>
                <a:close/>
              </a:path>
            </a:pathLst>
          </a:custGeom>
          <a:solidFill>
            <a:srgbClr val="DB526A"/>
          </a:solidFill>
        </p:spPr>
        <p:txBody>
          <a:bodyPr wrap="square" lIns="0" tIns="0" rIns="0" bIns="0" rtlCol="0"/>
          <a:lstStyle/>
          <a:p/>
        </p:txBody>
      </p:sp>
      <p:sp>
        <p:nvSpPr>
          <p:cNvPr id="20" name="object 20"/>
          <p:cNvSpPr/>
          <p:nvPr/>
        </p:nvSpPr>
        <p:spPr>
          <a:xfrm>
            <a:off x="4314444" y="3598164"/>
            <a:ext cx="873760" cy="116205"/>
          </a:xfrm>
          <a:custGeom>
            <a:avLst/>
            <a:gdLst/>
            <a:ahLst/>
            <a:cxnLst/>
            <a:rect l="l" t="t" r="r" b="b"/>
            <a:pathLst>
              <a:path w="873760" h="116204">
                <a:moveTo>
                  <a:pt x="873251" y="0"/>
                </a:moveTo>
                <a:lnTo>
                  <a:pt x="0" y="0"/>
                </a:lnTo>
                <a:lnTo>
                  <a:pt x="0" y="115824"/>
                </a:lnTo>
                <a:lnTo>
                  <a:pt x="873251" y="115824"/>
                </a:lnTo>
                <a:lnTo>
                  <a:pt x="873251" y="0"/>
                </a:lnTo>
                <a:close/>
              </a:path>
            </a:pathLst>
          </a:custGeom>
          <a:solidFill>
            <a:srgbClr val="DB526A"/>
          </a:solidFill>
        </p:spPr>
        <p:txBody>
          <a:bodyPr wrap="square" lIns="0" tIns="0" rIns="0" bIns="0" rtlCol="0"/>
          <a:lstStyle/>
          <a:p/>
        </p:txBody>
      </p:sp>
      <p:sp>
        <p:nvSpPr>
          <p:cNvPr id="21" name="object 21"/>
          <p:cNvSpPr/>
          <p:nvPr/>
        </p:nvSpPr>
        <p:spPr>
          <a:xfrm>
            <a:off x="5843015" y="3145535"/>
            <a:ext cx="873760" cy="71755"/>
          </a:xfrm>
          <a:custGeom>
            <a:avLst/>
            <a:gdLst/>
            <a:ahLst/>
            <a:cxnLst/>
            <a:rect l="l" t="t" r="r" b="b"/>
            <a:pathLst>
              <a:path w="873759" h="71755">
                <a:moveTo>
                  <a:pt x="873252" y="0"/>
                </a:moveTo>
                <a:lnTo>
                  <a:pt x="0" y="0"/>
                </a:lnTo>
                <a:lnTo>
                  <a:pt x="0" y="71627"/>
                </a:lnTo>
                <a:lnTo>
                  <a:pt x="873252" y="71627"/>
                </a:lnTo>
                <a:lnTo>
                  <a:pt x="873252" y="0"/>
                </a:lnTo>
                <a:close/>
              </a:path>
            </a:pathLst>
          </a:custGeom>
          <a:solidFill>
            <a:srgbClr val="DB526A"/>
          </a:solidFill>
        </p:spPr>
        <p:txBody>
          <a:bodyPr wrap="square" lIns="0" tIns="0" rIns="0" bIns="0" rtlCol="0"/>
          <a:lstStyle/>
          <a:p/>
        </p:txBody>
      </p:sp>
      <p:sp>
        <p:nvSpPr>
          <p:cNvPr id="22" name="object 22"/>
          <p:cNvSpPr/>
          <p:nvPr/>
        </p:nvSpPr>
        <p:spPr>
          <a:xfrm>
            <a:off x="7371588" y="3441191"/>
            <a:ext cx="873760" cy="78105"/>
          </a:xfrm>
          <a:custGeom>
            <a:avLst/>
            <a:gdLst/>
            <a:ahLst/>
            <a:cxnLst/>
            <a:rect l="l" t="t" r="r" b="b"/>
            <a:pathLst>
              <a:path w="873759" h="78104">
                <a:moveTo>
                  <a:pt x="873251" y="0"/>
                </a:moveTo>
                <a:lnTo>
                  <a:pt x="0" y="0"/>
                </a:lnTo>
                <a:lnTo>
                  <a:pt x="0" y="77724"/>
                </a:lnTo>
                <a:lnTo>
                  <a:pt x="873251" y="77724"/>
                </a:lnTo>
                <a:lnTo>
                  <a:pt x="873251" y="0"/>
                </a:lnTo>
                <a:close/>
              </a:path>
            </a:pathLst>
          </a:custGeom>
          <a:solidFill>
            <a:srgbClr val="DB526A"/>
          </a:solidFill>
        </p:spPr>
        <p:txBody>
          <a:bodyPr wrap="square" lIns="0" tIns="0" rIns="0" bIns="0" rtlCol="0"/>
          <a:lstStyle/>
          <a:p/>
        </p:txBody>
      </p:sp>
      <p:sp>
        <p:nvSpPr>
          <p:cNvPr id="23" name="object 23"/>
          <p:cNvSpPr/>
          <p:nvPr/>
        </p:nvSpPr>
        <p:spPr>
          <a:xfrm>
            <a:off x="1255775" y="2932938"/>
            <a:ext cx="875030" cy="0"/>
          </a:xfrm>
          <a:custGeom>
            <a:avLst/>
            <a:gdLst/>
            <a:ahLst/>
            <a:cxnLst/>
            <a:rect l="l" t="t" r="r" b="b"/>
            <a:pathLst>
              <a:path w="875030" h="0">
                <a:moveTo>
                  <a:pt x="0" y="0"/>
                </a:moveTo>
                <a:lnTo>
                  <a:pt x="874776" y="0"/>
                </a:lnTo>
              </a:path>
            </a:pathLst>
          </a:custGeom>
          <a:ln w="7620">
            <a:solidFill>
              <a:srgbClr val="DC6900"/>
            </a:solidFill>
          </a:ln>
        </p:spPr>
        <p:txBody>
          <a:bodyPr wrap="square" lIns="0" tIns="0" rIns="0" bIns="0" rtlCol="0"/>
          <a:lstStyle/>
          <a:p/>
        </p:txBody>
      </p:sp>
      <p:sp>
        <p:nvSpPr>
          <p:cNvPr id="24" name="object 24"/>
          <p:cNvSpPr/>
          <p:nvPr/>
        </p:nvSpPr>
        <p:spPr>
          <a:xfrm>
            <a:off x="2784348" y="3364991"/>
            <a:ext cx="875030" cy="0"/>
          </a:xfrm>
          <a:custGeom>
            <a:avLst/>
            <a:gdLst/>
            <a:ahLst/>
            <a:cxnLst/>
            <a:rect l="l" t="t" r="r" b="b"/>
            <a:pathLst>
              <a:path w="875029" h="0">
                <a:moveTo>
                  <a:pt x="0" y="0"/>
                </a:moveTo>
                <a:lnTo>
                  <a:pt x="874776" y="0"/>
                </a:lnTo>
              </a:path>
            </a:pathLst>
          </a:custGeom>
          <a:ln w="6095">
            <a:solidFill>
              <a:srgbClr val="DC6900"/>
            </a:solidFill>
          </a:ln>
        </p:spPr>
        <p:txBody>
          <a:bodyPr wrap="square" lIns="0" tIns="0" rIns="0" bIns="0" rtlCol="0"/>
          <a:lstStyle/>
          <a:p/>
        </p:txBody>
      </p:sp>
      <p:sp>
        <p:nvSpPr>
          <p:cNvPr id="25" name="object 25"/>
          <p:cNvSpPr/>
          <p:nvPr/>
        </p:nvSpPr>
        <p:spPr>
          <a:xfrm>
            <a:off x="5843015" y="3141726"/>
            <a:ext cx="873760" cy="0"/>
          </a:xfrm>
          <a:custGeom>
            <a:avLst/>
            <a:gdLst/>
            <a:ahLst/>
            <a:cxnLst/>
            <a:rect l="l" t="t" r="r" b="b"/>
            <a:pathLst>
              <a:path w="873759" h="0">
                <a:moveTo>
                  <a:pt x="0" y="0"/>
                </a:moveTo>
                <a:lnTo>
                  <a:pt x="873252" y="0"/>
                </a:lnTo>
              </a:path>
            </a:pathLst>
          </a:custGeom>
          <a:ln w="7620">
            <a:solidFill>
              <a:srgbClr val="DC6900"/>
            </a:solidFill>
          </a:ln>
        </p:spPr>
        <p:txBody>
          <a:bodyPr wrap="square" lIns="0" tIns="0" rIns="0" bIns="0" rtlCol="0"/>
          <a:lstStyle/>
          <a:p/>
        </p:txBody>
      </p:sp>
      <p:sp>
        <p:nvSpPr>
          <p:cNvPr id="26" name="object 26"/>
          <p:cNvSpPr/>
          <p:nvPr/>
        </p:nvSpPr>
        <p:spPr>
          <a:xfrm>
            <a:off x="928116" y="2497835"/>
            <a:ext cx="0" cy="2517775"/>
          </a:xfrm>
          <a:custGeom>
            <a:avLst/>
            <a:gdLst/>
            <a:ahLst/>
            <a:cxnLst/>
            <a:rect l="l" t="t" r="r" b="b"/>
            <a:pathLst>
              <a:path w="0" h="2517775">
                <a:moveTo>
                  <a:pt x="0" y="2517647"/>
                </a:moveTo>
                <a:lnTo>
                  <a:pt x="0" y="0"/>
                </a:lnTo>
              </a:path>
            </a:pathLst>
          </a:custGeom>
          <a:ln w="9144">
            <a:solidFill>
              <a:srgbClr val="858585"/>
            </a:solidFill>
          </a:ln>
        </p:spPr>
        <p:txBody>
          <a:bodyPr wrap="square" lIns="0" tIns="0" rIns="0" bIns="0" rtlCol="0"/>
          <a:lstStyle/>
          <a:p/>
        </p:txBody>
      </p:sp>
      <p:sp>
        <p:nvSpPr>
          <p:cNvPr id="27" name="object 27"/>
          <p:cNvSpPr/>
          <p:nvPr/>
        </p:nvSpPr>
        <p:spPr>
          <a:xfrm>
            <a:off x="890016" y="501548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890016" y="465582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9" name="object 29"/>
          <p:cNvSpPr/>
          <p:nvPr/>
        </p:nvSpPr>
        <p:spPr>
          <a:xfrm>
            <a:off x="890016" y="429615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0" name="object 30"/>
          <p:cNvSpPr/>
          <p:nvPr/>
        </p:nvSpPr>
        <p:spPr>
          <a:xfrm>
            <a:off x="890016" y="393649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1" name="object 31"/>
          <p:cNvSpPr/>
          <p:nvPr/>
        </p:nvSpPr>
        <p:spPr>
          <a:xfrm>
            <a:off x="890016" y="357682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2" name="object 32"/>
          <p:cNvSpPr/>
          <p:nvPr/>
        </p:nvSpPr>
        <p:spPr>
          <a:xfrm>
            <a:off x="890016" y="321716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3" name="object 33"/>
          <p:cNvSpPr/>
          <p:nvPr/>
        </p:nvSpPr>
        <p:spPr>
          <a:xfrm>
            <a:off x="890016" y="28575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4" name="object 34"/>
          <p:cNvSpPr/>
          <p:nvPr/>
        </p:nvSpPr>
        <p:spPr>
          <a:xfrm>
            <a:off x="890016" y="24978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5" name="object 35"/>
          <p:cNvSpPr/>
          <p:nvPr/>
        </p:nvSpPr>
        <p:spPr>
          <a:xfrm>
            <a:off x="928116" y="5015484"/>
            <a:ext cx="7644765" cy="0"/>
          </a:xfrm>
          <a:custGeom>
            <a:avLst/>
            <a:gdLst/>
            <a:ahLst/>
            <a:cxnLst/>
            <a:rect l="l" t="t" r="r" b="b"/>
            <a:pathLst>
              <a:path w="7644765" h="0">
                <a:moveTo>
                  <a:pt x="0" y="0"/>
                </a:moveTo>
                <a:lnTo>
                  <a:pt x="7644383" y="0"/>
                </a:lnTo>
              </a:path>
            </a:pathLst>
          </a:custGeom>
          <a:ln w="9144">
            <a:solidFill>
              <a:srgbClr val="858585"/>
            </a:solidFill>
          </a:ln>
        </p:spPr>
        <p:txBody>
          <a:bodyPr wrap="square" lIns="0" tIns="0" rIns="0" bIns="0" rtlCol="0"/>
          <a:lstStyle/>
          <a:p/>
        </p:txBody>
      </p:sp>
      <p:sp>
        <p:nvSpPr>
          <p:cNvPr id="36" name="object 36"/>
          <p:cNvSpPr txBox="1"/>
          <p:nvPr/>
        </p:nvSpPr>
        <p:spPr>
          <a:xfrm>
            <a:off x="1592325" y="4316983"/>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172</a:t>
            </a:r>
            <a:endParaRPr sz="1000">
              <a:latin typeface="Arial"/>
              <a:cs typeface="Arial"/>
            </a:endParaRPr>
          </a:p>
        </p:txBody>
      </p:sp>
      <p:sp>
        <p:nvSpPr>
          <p:cNvPr id="37" name="object 37"/>
          <p:cNvSpPr txBox="1"/>
          <p:nvPr/>
        </p:nvSpPr>
        <p:spPr>
          <a:xfrm>
            <a:off x="3156330" y="4583048"/>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98</a:t>
            </a:r>
            <a:endParaRPr sz="1000">
              <a:latin typeface="Arial"/>
              <a:cs typeface="Arial"/>
            </a:endParaRPr>
          </a:p>
        </p:txBody>
      </p:sp>
      <p:sp>
        <p:nvSpPr>
          <p:cNvPr id="38" name="object 38"/>
          <p:cNvSpPr txBox="1"/>
          <p:nvPr/>
        </p:nvSpPr>
        <p:spPr>
          <a:xfrm>
            <a:off x="4685538" y="480987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35</a:t>
            </a:r>
            <a:endParaRPr sz="1000">
              <a:latin typeface="Arial"/>
              <a:cs typeface="Arial"/>
            </a:endParaRPr>
          </a:p>
        </p:txBody>
      </p:sp>
      <p:sp>
        <p:nvSpPr>
          <p:cNvPr id="39" name="object 39"/>
          <p:cNvSpPr txBox="1"/>
          <p:nvPr/>
        </p:nvSpPr>
        <p:spPr>
          <a:xfrm>
            <a:off x="6179311" y="4525771"/>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114</a:t>
            </a:r>
            <a:endParaRPr sz="1000">
              <a:latin typeface="Arial"/>
              <a:cs typeface="Arial"/>
            </a:endParaRPr>
          </a:p>
        </p:txBody>
      </p:sp>
      <p:sp>
        <p:nvSpPr>
          <p:cNvPr id="40" name="object 40"/>
          <p:cNvSpPr txBox="1"/>
          <p:nvPr/>
        </p:nvSpPr>
        <p:spPr>
          <a:xfrm>
            <a:off x="7708138" y="4507738"/>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119</a:t>
            </a:r>
            <a:endParaRPr sz="1000">
              <a:latin typeface="Arial"/>
              <a:cs typeface="Arial"/>
            </a:endParaRPr>
          </a:p>
        </p:txBody>
      </p:sp>
      <p:sp>
        <p:nvSpPr>
          <p:cNvPr id="41" name="object 41"/>
          <p:cNvSpPr txBox="1"/>
          <p:nvPr/>
        </p:nvSpPr>
        <p:spPr>
          <a:xfrm>
            <a:off x="1627377" y="3522091"/>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49</a:t>
            </a:r>
            <a:endParaRPr sz="1000">
              <a:latin typeface="Arial"/>
              <a:cs typeface="Arial"/>
            </a:endParaRPr>
          </a:p>
        </p:txBody>
      </p:sp>
      <p:sp>
        <p:nvSpPr>
          <p:cNvPr id="42" name="object 42"/>
          <p:cNvSpPr txBox="1"/>
          <p:nvPr/>
        </p:nvSpPr>
        <p:spPr>
          <a:xfrm>
            <a:off x="3156330" y="4097528"/>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37</a:t>
            </a:r>
            <a:endParaRPr sz="1000">
              <a:latin typeface="Arial"/>
              <a:cs typeface="Arial"/>
            </a:endParaRPr>
          </a:p>
        </p:txBody>
      </p:sp>
      <p:sp>
        <p:nvSpPr>
          <p:cNvPr id="43" name="object 43"/>
          <p:cNvSpPr txBox="1"/>
          <p:nvPr/>
        </p:nvSpPr>
        <p:spPr>
          <a:xfrm>
            <a:off x="4685538" y="447154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59</a:t>
            </a:r>
            <a:endParaRPr sz="1000">
              <a:latin typeface="Arial"/>
              <a:cs typeface="Arial"/>
            </a:endParaRPr>
          </a:p>
        </p:txBody>
      </p:sp>
      <p:sp>
        <p:nvSpPr>
          <p:cNvPr id="44" name="object 44"/>
          <p:cNvSpPr txBox="1"/>
          <p:nvPr/>
        </p:nvSpPr>
        <p:spPr>
          <a:xfrm>
            <a:off x="6214364" y="382409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81</a:t>
            </a:r>
            <a:endParaRPr sz="1000">
              <a:latin typeface="Arial"/>
              <a:cs typeface="Arial"/>
            </a:endParaRPr>
          </a:p>
        </p:txBody>
      </p:sp>
      <p:sp>
        <p:nvSpPr>
          <p:cNvPr id="45" name="object 45"/>
          <p:cNvSpPr txBox="1"/>
          <p:nvPr/>
        </p:nvSpPr>
        <p:spPr>
          <a:xfrm>
            <a:off x="7743190" y="384937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64</a:t>
            </a:r>
            <a:endParaRPr sz="1000">
              <a:latin typeface="Arial"/>
              <a:cs typeface="Arial"/>
            </a:endParaRPr>
          </a:p>
        </p:txBody>
      </p:sp>
      <p:sp>
        <p:nvSpPr>
          <p:cNvPr id="46" name="object 46"/>
          <p:cNvSpPr txBox="1"/>
          <p:nvPr/>
        </p:nvSpPr>
        <p:spPr>
          <a:xfrm>
            <a:off x="1627377" y="3129788"/>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60</a:t>
            </a:r>
            <a:endParaRPr sz="1000">
              <a:latin typeface="Arial"/>
              <a:cs typeface="Arial"/>
            </a:endParaRPr>
          </a:p>
        </p:txBody>
      </p:sp>
      <p:sp>
        <p:nvSpPr>
          <p:cNvPr id="47" name="object 47"/>
          <p:cNvSpPr txBox="1"/>
          <p:nvPr/>
        </p:nvSpPr>
        <p:spPr>
          <a:xfrm>
            <a:off x="3156330" y="3672967"/>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81</a:t>
            </a:r>
            <a:endParaRPr sz="1000">
              <a:latin typeface="Arial"/>
              <a:cs typeface="Arial"/>
            </a:endParaRPr>
          </a:p>
        </p:txBody>
      </p:sp>
      <p:sp>
        <p:nvSpPr>
          <p:cNvPr id="48" name="object 48"/>
          <p:cNvSpPr txBox="1"/>
          <p:nvPr/>
        </p:nvSpPr>
        <p:spPr>
          <a:xfrm>
            <a:off x="4685538" y="3946397"/>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87</a:t>
            </a:r>
            <a:endParaRPr sz="1000">
              <a:latin typeface="Arial"/>
              <a:cs typeface="Arial"/>
            </a:endParaRPr>
          </a:p>
        </p:txBody>
      </p:sp>
      <p:sp>
        <p:nvSpPr>
          <p:cNvPr id="49" name="object 49"/>
          <p:cNvSpPr txBox="1"/>
          <p:nvPr/>
        </p:nvSpPr>
        <p:spPr>
          <a:xfrm>
            <a:off x="6214364" y="333489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62</a:t>
            </a:r>
            <a:endParaRPr sz="1000">
              <a:latin typeface="Arial"/>
              <a:cs typeface="Arial"/>
            </a:endParaRPr>
          </a:p>
        </p:txBody>
      </p:sp>
      <p:sp>
        <p:nvSpPr>
          <p:cNvPr id="50" name="object 50"/>
          <p:cNvSpPr txBox="1"/>
          <p:nvPr/>
        </p:nvSpPr>
        <p:spPr>
          <a:xfrm>
            <a:off x="7743190" y="352907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25</a:t>
            </a:r>
            <a:endParaRPr sz="1000">
              <a:latin typeface="Arial"/>
              <a:cs typeface="Arial"/>
            </a:endParaRPr>
          </a:p>
        </p:txBody>
      </p:sp>
      <p:sp>
        <p:nvSpPr>
          <p:cNvPr id="51" name="object 51"/>
          <p:cNvSpPr txBox="1"/>
          <p:nvPr/>
        </p:nvSpPr>
        <p:spPr>
          <a:xfrm>
            <a:off x="1662429" y="2885313"/>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8</a:t>
            </a:r>
            <a:endParaRPr sz="1000">
              <a:latin typeface="Arial"/>
              <a:cs typeface="Arial"/>
            </a:endParaRPr>
          </a:p>
        </p:txBody>
      </p:sp>
      <p:sp>
        <p:nvSpPr>
          <p:cNvPr id="52" name="object 52"/>
          <p:cNvSpPr txBox="1"/>
          <p:nvPr/>
        </p:nvSpPr>
        <p:spPr>
          <a:xfrm>
            <a:off x="3156330" y="333489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a:t>
            </a:r>
            <a:endParaRPr sz="1000">
              <a:latin typeface="Arial"/>
              <a:cs typeface="Arial"/>
            </a:endParaRPr>
          </a:p>
        </p:txBody>
      </p:sp>
      <p:sp>
        <p:nvSpPr>
          <p:cNvPr id="53" name="object 53"/>
          <p:cNvSpPr txBox="1"/>
          <p:nvPr/>
        </p:nvSpPr>
        <p:spPr>
          <a:xfrm>
            <a:off x="4685538" y="357606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16</a:t>
            </a:r>
            <a:endParaRPr sz="1000">
              <a:latin typeface="Arial"/>
              <a:cs typeface="Arial"/>
            </a:endParaRPr>
          </a:p>
        </p:txBody>
      </p:sp>
      <p:sp>
        <p:nvSpPr>
          <p:cNvPr id="54" name="object 54"/>
          <p:cNvSpPr txBox="1"/>
          <p:nvPr/>
        </p:nvSpPr>
        <p:spPr>
          <a:xfrm>
            <a:off x="6214364" y="3101085"/>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a:t>
            </a:r>
            <a:endParaRPr sz="1000">
              <a:latin typeface="Arial"/>
              <a:cs typeface="Arial"/>
            </a:endParaRPr>
          </a:p>
        </p:txBody>
      </p:sp>
      <p:sp>
        <p:nvSpPr>
          <p:cNvPr id="55" name="object 55"/>
          <p:cNvSpPr txBox="1"/>
          <p:nvPr/>
        </p:nvSpPr>
        <p:spPr>
          <a:xfrm>
            <a:off x="7743190" y="339979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a:t>
            </a:r>
            <a:endParaRPr sz="1000">
              <a:latin typeface="Arial"/>
              <a:cs typeface="Arial"/>
            </a:endParaRPr>
          </a:p>
        </p:txBody>
      </p:sp>
      <p:sp>
        <p:nvSpPr>
          <p:cNvPr id="56" name="object 56"/>
          <p:cNvSpPr txBox="1"/>
          <p:nvPr/>
        </p:nvSpPr>
        <p:spPr>
          <a:xfrm>
            <a:off x="736193" y="4929632"/>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57" name="object 57"/>
          <p:cNvSpPr txBox="1"/>
          <p:nvPr/>
        </p:nvSpPr>
        <p:spPr>
          <a:xfrm>
            <a:off x="665480" y="4569714"/>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a:t>
            </a:r>
            <a:endParaRPr sz="1000">
              <a:latin typeface="Arial"/>
              <a:cs typeface="Arial"/>
            </a:endParaRPr>
          </a:p>
        </p:txBody>
      </p:sp>
      <p:sp>
        <p:nvSpPr>
          <p:cNvPr id="58" name="object 58"/>
          <p:cNvSpPr txBox="1"/>
          <p:nvPr/>
        </p:nvSpPr>
        <p:spPr>
          <a:xfrm>
            <a:off x="595071" y="4210050"/>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59" name="object 59"/>
          <p:cNvSpPr txBox="1"/>
          <p:nvPr/>
        </p:nvSpPr>
        <p:spPr>
          <a:xfrm>
            <a:off x="595071" y="385038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p:txBody>
      </p:sp>
      <p:sp>
        <p:nvSpPr>
          <p:cNvPr id="60" name="object 60"/>
          <p:cNvSpPr txBox="1"/>
          <p:nvPr/>
        </p:nvSpPr>
        <p:spPr>
          <a:xfrm>
            <a:off x="595071" y="3490721"/>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61" name="object 61"/>
          <p:cNvSpPr txBox="1"/>
          <p:nvPr/>
        </p:nvSpPr>
        <p:spPr>
          <a:xfrm>
            <a:off x="595071" y="3131058"/>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p:txBody>
      </p:sp>
      <p:sp>
        <p:nvSpPr>
          <p:cNvPr id="62" name="object 62"/>
          <p:cNvSpPr txBox="1"/>
          <p:nvPr/>
        </p:nvSpPr>
        <p:spPr>
          <a:xfrm>
            <a:off x="595071" y="277101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p:txBody>
      </p:sp>
      <p:sp>
        <p:nvSpPr>
          <p:cNvPr id="63" name="object 63"/>
          <p:cNvSpPr txBox="1"/>
          <p:nvPr/>
        </p:nvSpPr>
        <p:spPr>
          <a:xfrm>
            <a:off x="1539366"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64" name="object 64"/>
          <p:cNvSpPr txBox="1"/>
          <p:nvPr/>
        </p:nvSpPr>
        <p:spPr>
          <a:xfrm>
            <a:off x="3068573"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65" name="object 65"/>
          <p:cNvSpPr txBox="1"/>
          <p:nvPr/>
        </p:nvSpPr>
        <p:spPr>
          <a:xfrm>
            <a:off x="4597400"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66" name="object 66"/>
          <p:cNvSpPr txBox="1"/>
          <p:nvPr/>
        </p:nvSpPr>
        <p:spPr>
          <a:xfrm>
            <a:off x="6126607"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67" name="object 67"/>
          <p:cNvSpPr txBox="1"/>
          <p:nvPr/>
        </p:nvSpPr>
        <p:spPr>
          <a:xfrm>
            <a:off x="7655432" y="5080761"/>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68" name="object 68"/>
          <p:cNvSpPr/>
          <p:nvPr/>
        </p:nvSpPr>
        <p:spPr>
          <a:xfrm>
            <a:off x="2977895" y="5458967"/>
            <a:ext cx="64135" cy="64135"/>
          </a:xfrm>
          <a:custGeom>
            <a:avLst/>
            <a:gdLst/>
            <a:ahLst/>
            <a:cxnLst/>
            <a:rect l="l" t="t" r="r" b="b"/>
            <a:pathLst>
              <a:path w="64135" h="64135">
                <a:moveTo>
                  <a:pt x="0" y="64008"/>
                </a:moveTo>
                <a:lnTo>
                  <a:pt x="64007" y="64008"/>
                </a:lnTo>
                <a:lnTo>
                  <a:pt x="64007" y="0"/>
                </a:lnTo>
                <a:lnTo>
                  <a:pt x="0" y="0"/>
                </a:lnTo>
                <a:lnTo>
                  <a:pt x="0" y="64008"/>
                </a:lnTo>
                <a:close/>
              </a:path>
            </a:pathLst>
          </a:custGeom>
          <a:solidFill>
            <a:srgbClr val="A21F1F"/>
          </a:solidFill>
        </p:spPr>
        <p:txBody>
          <a:bodyPr wrap="square" lIns="0" tIns="0" rIns="0" bIns="0" rtlCol="0"/>
          <a:lstStyle/>
          <a:p/>
        </p:txBody>
      </p:sp>
      <p:sp>
        <p:nvSpPr>
          <p:cNvPr id="69" name="object 69"/>
          <p:cNvSpPr txBox="1"/>
          <p:nvPr/>
        </p:nvSpPr>
        <p:spPr>
          <a:xfrm>
            <a:off x="3057270" y="5406897"/>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上</a:t>
            </a:r>
            <a:r>
              <a:rPr dirty="0" sz="1000" spc="-5">
                <a:latin typeface="SimHei"/>
                <a:cs typeface="SimHei"/>
              </a:rPr>
              <a:t>市退出</a:t>
            </a:r>
            <a:endParaRPr sz="1000">
              <a:latin typeface="SimHei"/>
              <a:cs typeface="SimHei"/>
            </a:endParaRPr>
          </a:p>
        </p:txBody>
      </p:sp>
      <p:sp>
        <p:nvSpPr>
          <p:cNvPr id="70" name="object 70"/>
          <p:cNvSpPr/>
          <p:nvPr/>
        </p:nvSpPr>
        <p:spPr>
          <a:xfrm>
            <a:off x="3770376" y="5458967"/>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DF2F1E"/>
          </a:solidFill>
        </p:spPr>
        <p:txBody>
          <a:bodyPr wrap="square" lIns="0" tIns="0" rIns="0" bIns="0" rtlCol="0"/>
          <a:lstStyle/>
          <a:p/>
        </p:txBody>
      </p:sp>
      <p:sp>
        <p:nvSpPr>
          <p:cNvPr id="71" name="object 71"/>
          <p:cNvSpPr txBox="1"/>
          <p:nvPr/>
        </p:nvSpPr>
        <p:spPr>
          <a:xfrm>
            <a:off x="3848861" y="5406897"/>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并</a:t>
            </a:r>
            <a:r>
              <a:rPr dirty="0" sz="1000" spc="-5">
                <a:latin typeface="SimHei"/>
                <a:cs typeface="SimHei"/>
              </a:rPr>
              <a:t>购退出</a:t>
            </a:r>
            <a:endParaRPr sz="1000">
              <a:latin typeface="SimHei"/>
              <a:cs typeface="SimHei"/>
            </a:endParaRPr>
          </a:p>
        </p:txBody>
      </p:sp>
      <p:sp>
        <p:nvSpPr>
          <p:cNvPr id="72" name="object 72"/>
          <p:cNvSpPr/>
          <p:nvPr/>
        </p:nvSpPr>
        <p:spPr>
          <a:xfrm>
            <a:off x="4561332" y="5458967"/>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5F221F"/>
          </a:solidFill>
        </p:spPr>
        <p:txBody>
          <a:bodyPr wrap="square" lIns="0" tIns="0" rIns="0" bIns="0" rtlCol="0"/>
          <a:lstStyle/>
          <a:p/>
        </p:txBody>
      </p:sp>
      <p:sp>
        <p:nvSpPr>
          <p:cNvPr id="73" name="object 73"/>
          <p:cNvSpPr txBox="1"/>
          <p:nvPr/>
        </p:nvSpPr>
        <p:spPr>
          <a:xfrm>
            <a:off x="4640326" y="5406897"/>
            <a:ext cx="1042035"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公开市场交易退出</a:t>
            </a:r>
            <a:endParaRPr sz="1000">
              <a:latin typeface="SimHei"/>
              <a:cs typeface="SimHei"/>
            </a:endParaRPr>
          </a:p>
        </p:txBody>
      </p:sp>
      <p:sp>
        <p:nvSpPr>
          <p:cNvPr id="74" name="object 74"/>
          <p:cNvSpPr/>
          <p:nvPr/>
        </p:nvSpPr>
        <p:spPr>
          <a:xfrm>
            <a:off x="5861303" y="5458967"/>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DB526A"/>
          </a:solidFill>
        </p:spPr>
        <p:txBody>
          <a:bodyPr wrap="square" lIns="0" tIns="0" rIns="0" bIns="0" rtlCol="0"/>
          <a:lstStyle/>
          <a:p/>
        </p:txBody>
      </p:sp>
      <p:sp>
        <p:nvSpPr>
          <p:cNvPr id="75" name="object 75"/>
          <p:cNvSpPr txBox="1"/>
          <p:nvPr/>
        </p:nvSpPr>
        <p:spPr>
          <a:xfrm>
            <a:off x="5940044" y="5406897"/>
            <a:ext cx="78740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股</a:t>
            </a:r>
            <a:r>
              <a:rPr dirty="0" sz="1000" spc="-5">
                <a:latin typeface="SimHei"/>
                <a:cs typeface="SimHei"/>
              </a:rPr>
              <a:t>分回</a:t>
            </a:r>
            <a:r>
              <a:rPr dirty="0" sz="1000" spc="0">
                <a:latin typeface="SimHei"/>
                <a:cs typeface="SimHei"/>
              </a:rPr>
              <a:t>购</a:t>
            </a:r>
            <a:r>
              <a:rPr dirty="0" sz="1000" spc="-5">
                <a:latin typeface="SimHei"/>
                <a:cs typeface="SimHei"/>
              </a:rPr>
              <a:t>退出</a:t>
            </a:r>
            <a:endParaRPr sz="1000">
              <a:latin typeface="SimHei"/>
              <a:cs typeface="SimHei"/>
            </a:endParaRPr>
          </a:p>
        </p:txBody>
      </p:sp>
      <p:sp>
        <p:nvSpPr>
          <p:cNvPr id="76" name="object 76"/>
          <p:cNvSpPr/>
          <p:nvPr/>
        </p:nvSpPr>
        <p:spPr>
          <a:xfrm>
            <a:off x="6906768" y="5458967"/>
            <a:ext cx="64135" cy="64135"/>
          </a:xfrm>
          <a:custGeom>
            <a:avLst/>
            <a:gdLst/>
            <a:ahLst/>
            <a:cxnLst/>
            <a:rect l="l" t="t" r="r" b="b"/>
            <a:pathLst>
              <a:path w="64134" h="64135">
                <a:moveTo>
                  <a:pt x="0" y="64008"/>
                </a:moveTo>
                <a:lnTo>
                  <a:pt x="64007" y="64008"/>
                </a:lnTo>
                <a:lnTo>
                  <a:pt x="64007" y="0"/>
                </a:lnTo>
                <a:lnTo>
                  <a:pt x="0" y="0"/>
                </a:lnTo>
                <a:lnTo>
                  <a:pt x="0" y="64008"/>
                </a:lnTo>
                <a:close/>
              </a:path>
            </a:pathLst>
          </a:custGeom>
          <a:solidFill>
            <a:srgbClr val="DC6900"/>
          </a:solidFill>
        </p:spPr>
        <p:txBody>
          <a:bodyPr wrap="square" lIns="0" tIns="0" rIns="0" bIns="0" rtlCol="0"/>
          <a:lstStyle/>
          <a:p/>
        </p:txBody>
      </p:sp>
      <p:sp>
        <p:nvSpPr>
          <p:cNvPr id="77" name="object 77"/>
          <p:cNvSpPr txBox="1"/>
          <p:nvPr/>
        </p:nvSpPr>
        <p:spPr>
          <a:xfrm>
            <a:off x="6985761" y="5406897"/>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清</a:t>
            </a:r>
            <a:r>
              <a:rPr dirty="0" sz="1000" spc="-5">
                <a:latin typeface="SimHei"/>
                <a:cs typeface="SimHei"/>
              </a:rPr>
              <a:t>算退出</a:t>
            </a:r>
            <a:endParaRPr sz="1000">
              <a:latin typeface="SimHei"/>
              <a:cs typeface="SimHei"/>
            </a:endParaRPr>
          </a:p>
        </p:txBody>
      </p:sp>
      <p:sp>
        <p:nvSpPr>
          <p:cNvPr id="80" name="object 80"/>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81" name="object 81"/>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78" name="object 78"/>
          <p:cNvSpPr txBox="1"/>
          <p:nvPr/>
        </p:nvSpPr>
        <p:spPr>
          <a:xfrm>
            <a:off x="595071" y="1849882"/>
            <a:ext cx="5847715" cy="725170"/>
          </a:xfrm>
          <a:prstGeom prst="rect">
            <a:avLst/>
          </a:prstGeom>
        </p:spPr>
        <p:txBody>
          <a:bodyPr wrap="square" lIns="0" tIns="0" rIns="0" bIns="0" rtlCol="0" vert="horz">
            <a:spAutoFit/>
          </a:bodyPr>
          <a:lstStyle/>
          <a:p>
            <a:pPr marL="2117725">
              <a:lnSpc>
                <a:spcPct val="100000"/>
              </a:lnSpc>
            </a:pPr>
            <a:r>
              <a:rPr dirty="0" sz="1200" spc="-5" b="1">
                <a:latin typeface="SimHei"/>
                <a:cs typeface="SimHei"/>
              </a:rPr>
              <a:t>私募股权基金</a:t>
            </a:r>
            <a:r>
              <a:rPr dirty="0" sz="1200" spc="-5" b="1">
                <a:latin typeface="Arial"/>
                <a:cs typeface="Arial"/>
              </a:rPr>
              <a:t>/</a:t>
            </a:r>
            <a:r>
              <a:rPr dirty="0" sz="1200" spc="-5" b="1">
                <a:latin typeface="SimHei"/>
                <a:cs typeface="SimHei"/>
              </a:rPr>
              <a:t>风险投资基金退出交易数量（按类型分）</a:t>
            </a:r>
            <a:endParaRPr sz="1200">
              <a:latin typeface="SimHei"/>
              <a:cs typeface="SimHei"/>
            </a:endParaRPr>
          </a:p>
          <a:p>
            <a:pPr marL="88265">
              <a:lnSpc>
                <a:spcPct val="100000"/>
              </a:lnSpc>
              <a:spcBef>
                <a:spcPts val="204"/>
              </a:spcBef>
            </a:pPr>
            <a:r>
              <a:rPr dirty="0" sz="1000" spc="5" b="1">
                <a:latin typeface="SimHei"/>
                <a:cs typeface="SimHei"/>
              </a:rPr>
              <a:t>数量</a:t>
            </a:r>
            <a:r>
              <a:rPr dirty="0" sz="1000" spc="5" b="1">
                <a:latin typeface="Arial"/>
                <a:cs typeface="Arial"/>
              </a:rPr>
              <a:t>.</a:t>
            </a:r>
            <a:endParaRPr sz="1000">
              <a:latin typeface="Arial"/>
              <a:cs typeface="Arial"/>
            </a:endParaRPr>
          </a:p>
          <a:p>
            <a:pPr>
              <a:lnSpc>
                <a:spcPct val="100000"/>
              </a:lnSpc>
              <a:spcBef>
                <a:spcPts val="15"/>
              </a:spcBef>
            </a:pPr>
            <a:endParaRPr sz="1350">
              <a:latin typeface="Times New Roman"/>
              <a:cs typeface="Times New Roman"/>
            </a:endParaRPr>
          </a:p>
          <a:p>
            <a:pPr marL="12700">
              <a:lnSpc>
                <a:spcPct val="100000"/>
              </a:lnSpc>
              <a:spcBef>
                <a:spcPts val="5"/>
              </a:spcBef>
            </a:pPr>
            <a:r>
              <a:rPr dirty="0" sz="1000" spc="-5">
                <a:latin typeface="Arial"/>
                <a:cs typeface="Arial"/>
              </a:rPr>
              <a:t>350</a:t>
            </a:r>
            <a:endParaRPr sz="1000">
              <a:latin typeface="Arial"/>
              <a:cs typeface="Arial"/>
            </a:endParaRPr>
          </a:p>
        </p:txBody>
      </p:sp>
      <p:sp>
        <p:nvSpPr>
          <p:cNvPr id="79" name="object 79"/>
          <p:cNvSpPr txBox="1"/>
          <p:nvPr/>
        </p:nvSpPr>
        <p:spPr>
          <a:xfrm>
            <a:off x="522833" y="6018072"/>
            <a:ext cx="236410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来源：亚洲</a:t>
            </a:r>
            <a:r>
              <a:rPr dirty="0" sz="1000" spc="-5">
                <a:latin typeface="SimHei"/>
                <a:cs typeface="SimHei"/>
              </a:rPr>
              <a:t>创</a:t>
            </a:r>
            <a:r>
              <a:rPr dirty="0" sz="1000" spc="0">
                <a:latin typeface="SimHei"/>
                <a:cs typeface="SimHei"/>
              </a:rPr>
              <a:t>业</a:t>
            </a:r>
            <a:r>
              <a:rPr dirty="0" sz="1000" spc="-5">
                <a:latin typeface="SimHei"/>
                <a:cs typeface="SimHei"/>
              </a:rPr>
              <a:t>基金</a:t>
            </a:r>
            <a:r>
              <a:rPr dirty="0" sz="1000" spc="0">
                <a:latin typeface="SimHei"/>
                <a:cs typeface="SimHei"/>
              </a:rPr>
              <a:t>期</a:t>
            </a:r>
            <a:r>
              <a:rPr dirty="0" sz="1000" spc="-5">
                <a:latin typeface="SimHei"/>
                <a:cs typeface="SimHei"/>
              </a:rPr>
              <a:t>刊及</a:t>
            </a:r>
            <a:r>
              <a:rPr dirty="0" sz="1000" spc="0">
                <a:latin typeface="SimHei"/>
                <a:cs typeface="SimHei"/>
              </a:rPr>
              <a:t>普</a:t>
            </a:r>
            <a:r>
              <a:rPr dirty="0" sz="1000" spc="-5">
                <a:latin typeface="SimHei"/>
                <a:cs typeface="SimHei"/>
              </a:rPr>
              <a:t>华永</a:t>
            </a:r>
            <a:r>
              <a:rPr dirty="0" sz="1000" spc="0">
                <a:latin typeface="SimHei"/>
                <a:cs typeface="SimHei"/>
              </a:rPr>
              <a:t>道</a:t>
            </a:r>
            <a:r>
              <a:rPr dirty="0" sz="1000" spc="-5">
                <a:latin typeface="SimHei"/>
                <a:cs typeface="SimHei"/>
              </a:rPr>
              <a:t>分析</a:t>
            </a:r>
            <a:endParaRPr sz="1000">
              <a:latin typeface="SimHei"/>
              <a:cs typeface="SimHe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82497"/>
            <a:ext cx="7941945" cy="499109"/>
          </a:xfrm>
          <a:prstGeom prst="rect">
            <a:avLst/>
          </a:prstGeom>
        </p:spPr>
        <p:txBody>
          <a:bodyPr wrap="square" lIns="0" tIns="0" rIns="0" bIns="0" rtlCol="0" vert="horz">
            <a:spAutoFit/>
          </a:bodyPr>
          <a:lstStyle/>
          <a:p>
            <a:pPr marL="12700" marR="5080">
              <a:lnSpc>
                <a:spcPct val="100000"/>
              </a:lnSpc>
            </a:pPr>
            <a:r>
              <a:rPr dirty="0" sz="1600" b="1">
                <a:latin typeface="SimSun"/>
                <a:cs typeface="SimSun"/>
              </a:rPr>
              <a:t>国内（</a:t>
            </a:r>
            <a:r>
              <a:rPr dirty="0" sz="1600" b="1">
                <a:latin typeface="Georgia"/>
                <a:cs typeface="Georgia"/>
              </a:rPr>
              <a:t>A</a:t>
            </a:r>
            <a:r>
              <a:rPr dirty="0" sz="1600" b="1">
                <a:latin typeface="SimSun"/>
                <a:cs typeface="SimSun"/>
              </a:rPr>
              <a:t>股）</a:t>
            </a:r>
            <a:r>
              <a:rPr dirty="0" sz="1600" b="1">
                <a:latin typeface="Georgia"/>
                <a:cs typeface="Georgia"/>
              </a:rPr>
              <a:t>IPO</a:t>
            </a:r>
            <a:r>
              <a:rPr dirty="0" sz="1600" b="1">
                <a:latin typeface="SimSun"/>
                <a:cs typeface="SimSun"/>
              </a:rPr>
              <a:t>将继续成为首选的退出路径。由于私募股权基金投资的发行人会寻求估  值最大化，因此香港和美国等市场的增长将变得不如</a:t>
            </a:r>
            <a:r>
              <a:rPr dirty="0" sz="1600" b="1">
                <a:latin typeface="Georgia"/>
                <a:cs typeface="Georgia"/>
              </a:rPr>
              <a:t>A</a:t>
            </a:r>
            <a:r>
              <a:rPr dirty="0" sz="1600" b="1">
                <a:latin typeface="SimSun"/>
                <a:cs typeface="SimSun"/>
              </a:rPr>
              <a:t>股市场那么旺盛</a:t>
            </a:r>
            <a:endParaRPr sz="1600">
              <a:latin typeface="SimSun"/>
              <a:cs typeface="SimSun"/>
            </a:endParaRPr>
          </a:p>
        </p:txBody>
      </p:sp>
      <p:sp>
        <p:nvSpPr>
          <p:cNvPr id="3" name="object 3"/>
          <p:cNvSpPr/>
          <p:nvPr/>
        </p:nvSpPr>
        <p:spPr>
          <a:xfrm>
            <a:off x="1255775" y="3561588"/>
            <a:ext cx="875030" cy="1592580"/>
          </a:xfrm>
          <a:custGeom>
            <a:avLst/>
            <a:gdLst/>
            <a:ahLst/>
            <a:cxnLst/>
            <a:rect l="l" t="t" r="r" b="b"/>
            <a:pathLst>
              <a:path w="875030" h="1592579">
                <a:moveTo>
                  <a:pt x="874776" y="0"/>
                </a:moveTo>
                <a:lnTo>
                  <a:pt x="0" y="0"/>
                </a:lnTo>
                <a:lnTo>
                  <a:pt x="0" y="1592580"/>
                </a:lnTo>
                <a:lnTo>
                  <a:pt x="874776" y="1592580"/>
                </a:lnTo>
                <a:lnTo>
                  <a:pt x="874776" y="0"/>
                </a:lnTo>
                <a:close/>
              </a:path>
            </a:pathLst>
          </a:custGeom>
          <a:solidFill>
            <a:srgbClr val="A21F1F"/>
          </a:solidFill>
        </p:spPr>
        <p:txBody>
          <a:bodyPr wrap="square" lIns="0" tIns="0" rIns="0" bIns="0" rtlCol="0"/>
          <a:lstStyle/>
          <a:p/>
        </p:txBody>
      </p:sp>
      <p:sp>
        <p:nvSpPr>
          <p:cNvPr id="4" name="object 4"/>
          <p:cNvSpPr/>
          <p:nvPr/>
        </p:nvSpPr>
        <p:spPr>
          <a:xfrm>
            <a:off x="2784348" y="4102608"/>
            <a:ext cx="875030" cy="1051560"/>
          </a:xfrm>
          <a:custGeom>
            <a:avLst/>
            <a:gdLst/>
            <a:ahLst/>
            <a:cxnLst/>
            <a:rect l="l" t="t" r="r" b="b"/>
            <a:pathLst>
              <a:path w="875029" h="1051560">
                <a:moveTo>
                  <a:pt x="874776" y="0"/>
                </a:moveTo>
                <a:lnTo>
                  <a:pt x="0" y="0"/>
                </a:lnTo>
                <a:lnTo>
                  <a:pt x="0" y="1051560"/>
                </a:lnTo>
                <a:lnTo>
                  <a:pt x="874776" y="1051560"/>
                </a:lnTo>
                <a:lnTo>
                  <a:pt x="874776" y="0"/>
                </a:lnTo>
                <a:close/>
              </a:path>
            </a:pathLst>
          </a:custGeom>
          <a:solidFill>
            <a:srgbClr val="A21F1F"/>
          </a:solidFill>
        </p:spPr>
        <p:txBody>
          <a:bodyPr wrap="square" lIns="0" tIns="0" rIns="0" bIns="0" rtlCol="0"/>
          <a:lstStyle/>
          <a:p/>
        </p:txBody>
      </p:sp>
      <p:sp>
        <p:nvSpPr>
          <p:cNvPr id="5" name="object 5"/>
          <p:cNvSpPr/>
          <p:nvPr/>
        </p:nvSpPr>
        <p:spPr>
          <a:xfrm>
            <a:off x="4314444" y="4792979"/>
            <a:ext cx="873760" cy="361315"/>
          </a:xfrm>
          <a:custGeom>
            <a:avLst/>
            <a:gdLst/>
            <a:ahLst/>
            <a:cxnLst/>
            <a:rect l="l" t="t" r="r" b="b"/>
            <a:pathLst>
              <a:path w="873760" h="361314">
                <a:moveTo>
                  <a:pt x="873251" y="0"/>
                </a:moveTo>
                <a:lnTo>
                  <a:pt x="0" y="0"/>
                </a:lnTo>
                <a:lnTo>
                  <a:pt x="0" y="361188"/>
                </a:lnTo>
                <a:lnTo>
                  <a:pt x="873251" y="361188"/>
                </a:lnTo>
                <a:lnTo>
                  <a:pt x="873251" y="0"/>
                </a:lnTo>
                <a:close/>
              </a:path>
            </a:pathLst>
          </a:custGeom>
          <a:solidFill>
            <a:srgbClr val="A21F1F"/>
          </a:solidFill>
        </p:spPr>
        <p:txBody>
          <a:bodyPr wrap="square" lIns="0" tIns="0" rIns="0" bIns="0" rtlCol="0"/>
          <a:lstStyle/>
          <a:p/>
        </p:txBody>
      </p:sp>
      <p:sp>
        <p:nvSpPr>
          <p:cNvPr id="6" name="object 6"/>
          <p:cNvSpPr/>
          <p:nvPr/>
        </p:nvSpPr>
        <p:spPr>
          <a:xfrm>
            <a:off x="5843015" y="4582667"/>
            <a:ext cx="873760" cy="571500"/>
          </a:xfrm>
          <a:custGeom>
            <a:avLst/>
            <a:gdLst/>
            <a:ahLst/>
            <a:cxnLst/>
            <a:rect l="l" t="t" r="r" b="b"/>
            <a:pathLst>
              <a:path w="873759" h="571500">
                <a:moveTo>
                  <a:pt x="873252" y="0"/>
                </a:moveTo>
                <a:lnTo>
                  <a:pt x="0" y="0"/>
                </a:lnTo>
                <a:lnTo>
                  <a:pt x="0" y="571499"/>
                </a:lnTo>
                <a:lnTo>
                  <a:pt x="873252" y="571499"/>
                </a:lnTo>
                <a:lnTo>
                  <a:pt x="873252" y="0"/>
                </a:lnTo>
                <a:close/>
              </a:path>
            </a:pathLst>
          </a:custGeom>
          <a:solidFill>
            <a:srgbClr val="A21F1F"/>
          </a:solidFill>
        </p:spPr>
        <p:txBody>
          <a:bodyPr wrap="square" lIns="0" tIns="0" rIns="0" bIns="0" rtlCol="0"/>
          <a:lstStyle/>
          <a:p/>
        </p:txBody>
      </p:sp>
      <p:sp>
        <p:nvSpPr>
          <p:cNvPr id="7" name="object 7"/>
          <p:cNvSpPr/>
          <p:nvPr/>
        </p:nvSpPr>
        <p:spPr>
          <a:xfrm>
            <a:off x="7371588" y="4251959"/>
            <a:ext cx="873760" cy="902335"/>
          </a:xfrm>
          <a:custGeom>
            <a:avLst/>
            <a:gdLst/>
            <a:ahLst/>
            <a:cxnLst/>
            <a:rect l="l" t="t" r="r" b="b"/>
            <a:pathLst>
              <a:path w="873759" h="902335">
                <a:moveTo>
                  <a:pt x="873251" y="0"/>
                </a:moveTo>
                <a:lnTo>
                  <a:pt x="0" y="0"/>
                </a:lnTo>
                <a:lnTo>
                  <a:pt x="0" y="902207"/>
                </a:lnTo>
                <a:lnTo>
                  <a:pt x="873251" y="902207"/>
                </a:lnTo>
                <a:lnTo>
                  <a:pt x="873251" y="0"/>
                </a:lnTo>
                <a:close/>
              </a:path>
            </a:pathLst>
          </a:custGeom>
          <a:solidFill>
            <a:srgbClr val="A21F1F"/>
          </a:solidFill>
        </p:spPr>
        <p:txBody>
          <a:bodyPr wrap="square" lIns="0" tIns="0" rIns="0" bIns="0" rtlCol="0"/>
          <a:lstStyle/>
          <a:p/>
        </p:txBody>
      </p:sp>
      <p:sp>
        <p:nvSpPr>
          <p:cNvPr id="8" name="object 8"/>
          <p:cNvSpPr/>
          <p:nvPr/>
        </p:nvSpPr>
        <p:spPr>
          <a:xfrm>
            <a:off x="1255775" y="3275076"/>
            <a:ext cx="875030" cy="287020"/>
          </a:xfrm>
          <a:custGeom>
            <a:avLst/>
            <a:gdLst/>
            <a:ahLst/>
            <a:cxnLst/>
            <a:rect l="l" t="t" r="r" b="b"/>
            <a:pathLst>
              <a:path w="875030" h="287020">
                <a:moveTo>
                  <a:pt x="874776" y="0"/>
                </a:moveTo>
                <a:lnTo>
                  <a:pt x="0" y="0"/>
                </a:lnTo>
                <a:lnTo>
                  <a:pt x="0" y="286512"/>
                </a:lnTo>
                <a:lnTo>
                  <a:pt x="874776" y="286512"/>
                </a:lnTo>
                <a:lnTo>
                  <a:pt x="874776" y="0"/>
                </a:lnTo>
                <a:close/>
              </a:path>
            </a:pathLst>
          </a:custGeom>
          <a:solidFill>
            <a:srgbClr val="DF2F1E"/>
          </a:solidFill>
        </p:spPr>
        <p:txBody>
          <a:bodyPr wrap="square" lIns="0" tIns="0" rIns="0" bIns="0" rtlCol="0"/>
          <a:lstStyle/>
          <a:p/>
        </p:txBody>
      </p:sp>
      <p:sp>
        <p:nvSpPr>
          <p:cNvPr id="9" name="object 9"/>
          <p:cNvSpPr/>
          <p:nvPr/>
        </p:nvSpPr>
        <p:spPr>
          <a:xfrm>
            <a:off x="2784348" y="3936491"/>
            <a:ext cx="875030" cy="166370"/>
          </a:xfrm>
          <a:custGeom>
            <a:avLst/>
            <a:gdLst/>
            <a:ahLst/>
            <a:cxnLst/>
            <a:rect l="l" t="t" r="r" b="b"/>
            <a:pathLst>
              <a:path w="875029" h="166370">
                <a:moveTo>
                  <a:pt x="874776" y="0"/>
                </a:moveTo>
                <a:lnTo>
                  <a:pt x="0" y="0"/>
                </a:lnTo>
                <a:lnTo>
                  <a:pt x="0" y="166115"/>
                </a:lnTo>
                <a:lnTo>
                  <a:pt x="874776" y="166115"/>
                </a:lnTo>
                <a:lnTo>
                  <a:pt x="874776" y="0"/>
                </a:lnTo>
                <a:close/>
              </a:path>
            </a:pathLst>
          </a:custGeom>
          <a:solidFill>
            <a:srgbClr val="DF2F1E"/>
          </a:solidFill>
        </p:spPr>
        <p:txBody>
          <a:bodyPr wrap="square" lIns="0" tIns="0" rIns="0" bIns="0" rtlCol="0"/>
          <a:lstStyle/>
          <a:p/>
        </p:txBody>
      </p:sp>
      <p:sp>
        <p:nvSpPr>
          <p:cNvPr id="10" name="object 10"/>
          <p:cNvSpPr/>
          <p:nvPr/>
        </p:nvSpPr>
        <p:spPr>
          <a:xfrm>
            <a:off x="5843015" y="3906011"/>
            <a:ext cx="873760" cy="676910"/>
          </a:xfrm>
          <a:custGeom>
            <a:avLst/>
            <a:gdLst/>
            <a:ahLst/>
            <a:cxnLst/>
            <a:rect l="l" t="t" r="r" b="b"/>
            <a:pathLst>
              <a:path w="873759" h="676910">
                <a:moveTo>
                  <a:pt x="873252" y="0"/>
                </a:moveTo>
                <a:lnTo>
                  <a:pt x="0" y="0"/>
                </a:lnTo>
                <a:lnTo>
                  <a:pt x="0" y="676656"/>
                </a:lnTo>
                <a:lnTo>
                  <a:pt x="873252" y="676656"/>
                </a:lnTo>
                <a:lnTo>
                  <a:pt x="873252" y="0"/>
                </a:lnTo>
                <a:close/>
              </a:path>
            </a:pathLst>
          </a:custGeom>
          <a:solidFill>
            <a:srgbClr val="DF2F1E"/>
          </a:solidFill>
        </p:spPr>
        <p:txBody>
          <a:bodyPr wrap="square" lIns="0" tIns="0" rIns="0" bIns="0" rtlCol="0"/>
          <a:lstStyle/>
          <a:p/>
        </p:txBody>
      </p:sp>
      <p:sp>
        <p:nvSpPr>
          <p:cNvPr id="11" name="object 11"/>
          <p:cNvSpPr/>
          <p:nvPr/>
        </p:nvSpPr>
        <p:spPr>
          <a:xfrm>
            <a:off x="7371588" y="3695700"/>
            <a:ext cx="873760" cy="556260"/>
          </a:xfrm>
          <a:custGeom>
            <a:avLst/>
            <a:gdLst/>
            <a:ahLst/>
            <a:cxnLst/>
            <a:rect l="l" t="t" r="r" b="b"/>
            <a:pathLst>
              <a:path w="873759" h="556260">
                <a:moveTo>
                  <a:pt x="873251" y="0"/>
                </a:moveTo>
                <a:lnTo>
                  <a:pt x="0" y="0"/>
                </a:lnTo>
                <a:lnTo>
                  <a:pt x="0" y="556260"/>
                </a:lnTo>
                <a:lnTo>
                  <a:pt x="873251" y="556260"/>
                </a:lnTo>
                <a:lnTo>
                  <a:pt x="873251" y="0"/>
                </a:lnTo>
                <a:close/>
              </a:path>
            </a:pathLst>
          </a:custGeom>
          <a:solidFill>
            <a:srgbClr val="DF2F1E"/>
          </a:solidFill>
        </p:spPr>
        <p:txBody>
          <a:bodyPr wrap="square" lIns="0" tIns="0" rIns="0" bIns="0" rtlCol="0"/>
          <a:lstStyle/>
          <a:p/>
        </p:txBody>
      </p:sp>
      <p:sp>
        <p:nvSpPr>
          <p:cNvPr id="12" name="object 12"/>
          <p:cNvSpPr/>
          <p:nvPr/>
        </p:nvSpPr>
        <p:spPr>
          <a:xfrm>
            <a:off x="1255775" y="2884932"/>
            <a:ext cx="875030" cy="390525"/>
          </a:xfrm>
          <a:custGeom>
            <a:avLst/>
            <a:gdLst/>
            <a:ahLst/>
            <a:cxnLst/>
            <a:rect l="l" t="t" r="r" b="b"/>
            <a:pathLst>
              <a:path w="875030" h="390525">
                <a:moveTo>
                  <a:pt x="874776" y="0"/>
                </a:moveTo>
                <a:lnTo>
                  <a:pt x="0" y="0"/>
                </a:lnTo>
                <a:lnTo>
                  <a:pt x="0" y="390143"/>
                </a:lnTo>
                <a:lnTo>
                  <a:pt x="874776" y="390143"/>
                </a:lnTo>
                <a:lnTo>
                  <a:pt x="874776" y="0"/>
                </a:lnTo>
                <a:close/>
              </a:path>
            </a:pathLst>
          </a:custGeom>
          <a:solidFill>
            <a:srgbClr val="5F221F"/>
          </a:solidFill>
        </p:spPr>
        <p:txBody>
          <a:bodyPr wrap="square" lIns="0" tIns="0" rIns="0" bIns="0" rtlCol="0"/>
          <a:lstStyle/>
          <a:p/>
        </p:txBody>
      </p:sp>
      <p:sp>
        <p:nvSpPr>
          <p:cNvPr id="13" name="object 13"/>
          <p:cNvSpPr/>
          <p:nvPr/>
        </p:nvSpPr>
        <p:spPr>
          <a:xfrm>
            <a:off x="2784348" y="3771900"/>
            <a:ext cx="875030" cy="165100"/>
          </a:xfrm>
          <a:custGeom>
            <a:avLst/>
            <a:gdLst/>
            <a:ahLst/>
            <a:cxnLst/>
            <a:rect l="l" t="t" r="r" b="b"/>
            <a:pathLst>
              <a:path w="875029" h="165100">
                <a:moveTo>
                  <a:pt x="874776" y="0"/>
                </a:moveTo>
                <a:lnTo>
                  <a:pt x="0" y="0"/>
                </a:lnTo>
                <a:lnTo>
                  <a:pt x="0" y="164592"/>
                </a:lnTo>
                <a:lnTo>
                  <a:pt x="874776" y="164592"/>
                </a:lnTo>
                <a:lnTo>
                  <a:pt x="874776" y="0"/>
                </a:lnTo>
                <a:close/>
              </a:path>
            </a:pathLst>
          </a:custGeom>
          <a:solidFill>
            <a:srgbClr val="5F221F"/>
          </a:solidFill>
        </p:spPr>
        <p:txBody>
          <a:bodyPr wrap="square" lIns="0" tIns="0" rIns="0" bIns="0" rtlCol="0"/>
          <a:lstStyle/>
          <a:p/>
        </p:txBody>
      </p:sp>
      <p:sp>
        <p:nvSpPr>
          <p:cNvPr id="14" name="object 14"/>
          <p:cNvSpPr/>
          <p:nvPr/>
        </p:nvSpPr>
        <p:spPr>
          <a:xfrm>
            <a:off x="4314444" y="4718303"/>
            <a:ext cx="873760" cy="74930"/>
          </a:xfrm>
          <a:custGeom>
            <a:avLst/>
            <a:gdLst/>
            <a:ahLst/>
            <a:cxnLst/>
            <a:rect l="l" t="t" r="r" b="b"/>
            <a:pathLst>
              <a:path w="873760" h="74929">
                <a:moveTo>
                  <a:pt x="873251" y="0"/>
                </a:moveTo>
                <a:lnTo>
                  <a:pt x="0" y="0"/>
                </a:lnTo>
                <a:lnTo>
                  <a:pt x="0" y="74676"/>
                </a:lnTo>
                <a:lnTo>
                  <a:pt x="873251" y="74676"/>
                </a:lnTo>
                <a:lnTo>
                  <a:pt x="873251" y="0"/>
                </a:lnTo>
                <a:close/>
              </a:path>
            </a:pathLst>
          </a:custGeom>
          <a:solidFill>
            <a:srgbClr val="5F221F"/>
          </a:solidFill>
        </p:spPr>
        <p:txBody>
          <a:bodyPr wrap="square" lIns="0" tIns="0" rIns="0" bIns="0" rtlCol="0"/>
          <a:lstStyle/>
          <a:p/>
        </p:txBody>
      </p:sp>
      <p:sp>
        <p:nvSpPr>
          <p:cNvPr id="15" name="object 15"/>
          <p:cNvSpPr/>
          <p:nvPr/>
        </p:nvSpPr>
        <p:spPr>
          <a:xfrm>
            <a:off x="5843015" y="3651503"/>
            <a:ext cx="873760" cy="254635"/>
          </a:xfrm>
          <a:custGeom>
            <a:avLst/>
            <a:gdLst/>
            <a:ahLst/>
            <a:cxnLst/>
            <a:rect l="l" t="t" r="r" b="b"/>
            <a:pathLst>
              <a:path w="873759" h="254635">
                <a:moveTo>
                  <a:pt x="873252" y="0"/>
                </a:moveTo>
                <a:lnTo>
                  <a:pt x="0" y="0"/>
                </a:lnTo>
                <a:lnTo>
                  <a:pt x="0" y="254508"/>
                </a:lnTo>
                <a:lnTo>
                  <a:pt x="873252" y="254508"/>
                </a:lnTo>
                <a:lnTo>
                  <a:pt x="873252" y="0"/>
                </a:lnTo>
                <a:close/>
              </a:path>
            </a:pathLst>
          </a:custGeom>
          <a:solidFill>
            <a:srgbClr val="5F221F"/>
          </a:solidFill>
        </p:spPr>
        <p:txBody>
          <a:bodyPr wrap="square" lIns="0" tIns="0" rIns="0" bIns="0" rtlCol="0"/>
          <a:lstStyle/>
          <a:p/>
        </p:txBody>
      </p:sp>
      <p:sp>
        <p:nvSpPr>
          <p:cNvPr id="16" name="object 16"/>
          <p:cNvSpPr/>
          <p:nvPr/>
        </p:nvSpPr>
        <p:spPr>
          <a:xfrm>
            <a:off x="7371588" y="3410711"/>
            <a:ext cx="873760" cy="285115"/>
          </a:xfrm>
          <a:custGeom>
            <a:avLst/>
            <a:gdLst/>
            <a:ahLst/>
            <a:cxnLst/>
            <a:rect l="l" t="t" r="r" b="b"/>
            <a:pathLst>
              <a:path w="873759" h="285114">
                <a:moveTo>
                  <a:pt x="873251" y="0"/>
                </a:moveTo>
                <a:lnTo>
                  <a:pt x="0" y="0"/>
                </a:lnTo>
                <a:lnTo>
                  <a:pt x="0" y="284988"/>
                </a:lnTo>
                <a:lnTo>
                  <a:pt x="873251" y="284988"/>
                </a:lnTo>
                <a:lnTo>
                  <a:pt x="873251" y="0"/>
                </a:lnTo>
                <a:close/>
              </a:path>
            </a:pathLst>
          </a:custGeom>
          <a:solidFill>
            <a:srgbClr val="5F221F"/>
          </a:solidFill>
        </p:spPr>
        <p:txBody>
          <a:bodyPr wrap="square" lIns="0" tIns="0" rIns="0" bIns="0" rtlCol="0"/>
          <a:lstStyle/>
          <a:p/>
        </p:txBody>
      </p:sp>
      <p:sp>
        <p:nvSpPr>
          <p:cNvPr id="17" name="object 17"/>
          <p:cNvSpPr/>
          <p:nvPr/>
        </p:nvSpPr>
        <p:spPr>
          <a:xfrm>
            <a:off x="1255775" y="2705100"/>
            <a:ext cx="875030" cy="180340"/>
          </a:xfrm>
          <a:custGeom>
            <a:avLst/>
            <a:gdLst/>
            <a:ahLst/>
            <a:cxnLst/>
            <a:rect l="l" t="t" r="r" b="b"/>
            <a:pathLst>
              <a:path w="875030" h="180339">
                <a:moveTo>
                  <a:pt x="874776" y="0"/>
                </a:moveTo>
                <a:lnTo>
                  <a:pt x="0" y="0"/>
                </a:lnTo>
                <a:lnTo>
                  <a:pt x="0" y="179832"/>
                </a:lnTo>
                <a:lnTo>
                  <a:pt x="874776" y="179832"/>
                </a:lnTo>
                <a:lnTo>
                  <a:pt x="874776" y="0"/>
                </a:lnTo>
                <a:close/>
              </a:path>
            </a:pathLst>
          </a:custGeom>
          <a:solidFill>
            <a:srgbClr val="DB526A"/>
          </a:solidFill>
        </p:spPr>
        <p:txBody>
          <a:bodyPr wrap="square" lIns="0" tIns="0" rIns="0" bIns="0" rtlCol="0"/>
          <a:lstStyle/>
          <a:p/>
        </p:txBody>
      </p:sp>
      <p:sp>
        <p:nvSpPr>
          <p:cNvPr id="18" name="object 18"/>
          <p:cNvSpPr/>
          <p:nvPr/>
        </p:nvSpPr>
        <p:spPr>
          <a:xfrm>
            <a:off x="2784348" y="3741420"/>
            <a:ext cx="875030" cy="30480"/>
          </a:xfrm>
          <a:custGeom>
            <a:avLst/>
            <a:gdLst/>
            <a:ahLst/>
            <a:cxnLst/>
            <a:rect l="l" t="t" r="r" b="b"/>
            <a:pathLst>
              <a:path w="875029" h="30479">
                <a:moveTo>
                  <a:pt x="0" y="30479"/>
                </a:moveTo>
                <a:lnTo>
                  <a:pt x="874776" y="30479"/>
                </a:lnTo>
                <a:lnTo>
                  <a:pt x="874776" y="0"/>
                </a:lnTo>
                <a:lnTo>
                  <a:pt x="0" y="0"/>
                </a:lnTo>
                <a:lnTo>
                  <a:pt x="0" y="30479"/>
                </a:lnTo>
                <a:close/>
              </a:path>
            </a:pathLst>
          </a:custGeom>
          <a:solidFill>
            <a:srgbClr val="DB526A"/>
          </a:solidFill>
        </p:spPr>
        <p:txBody>
          <a:bodyPr wrap="square" lIns="0" tIns="0" rIns="0" bIns="0" rtlCol="0"/>
          <a:lstStyle/>
          <a:p/>
        </p:txBody>
      </p:sp>
      <p:sp>
        <p:nvSpPr>
          <p:cNvPr id="19" name="object 19"/>
          <p:cNvSpPr/>
          <p:nvPr/>
        </p:nvSpPr>
        <p:spPr>
          <a:xfrm>
            <a:off x="4314444" y="4628388"/>
            <a:ext cx="873760" cy="90170"/>
          </a:xfrm>
          <a:custGeom>
            <a:avLst/>
            <a:gdLst/>
            <a:ahLst/>
            <a:cxnLst/>
            <a:rect l="l" t="t" r="r" b="b"/>
            <a:pathLst>
              <a:path w="873760" h="90170">
                <a:moveTo>
                  <a:pt x="873251" y="0"/>
                </a:moveTo>
                <a:lnTo>
                  <a:pt x="0" y="0"/>
                </a:lnTo>
                <a:lnTo>
                  <a:pt x="0" y="89916"/>
                </a:lnTo>
                <a:lnTo>
                  <a:pt x="873251" y="89916"/>
                </a:lnTo>
                <a:lnTo>
                  <a:pt x="873251" y="0"/>
                </a:lnTo>
                <a:close/>
              </a:path>
            </a:pathLst>
          </a:custGeom>
          <a:solidFill>
            <a:srgbClr val="DB526A"/>
          </a:solidFill>
        </p:spPr>
        <p:txBody>
          <a:bodyPr wrap="square" lIns="0" tIns="0" rIns="0" bIns="0" rtlCol="0"/>
          <a:lstStyle/>
          <a:p/>
        </p:txBody>
      </p:sp>
      <p:sp>
        <p:nvSpPr>
          <p:cNvPr id="20" name="object 20"/>
          <p:cNvSpPr/>
          <p:nvPr/>
        </p:nvSpPr>
        <p:spPr>
          <a:xfrm>
            <a:off x="5843015" y="3456432"/>
            <a:ext cx="873760" cy="195580"/>
          </a:xfrm>
          <a:custGeom>
            <a:avLst/>
            <a:gdLst/>
            <a:ahLst/>
            <a:cxnLst/>
            <a:rect l="l" t="t" r="r" b="b"/>
            <a:pathLst>
              <a:path w="873759" h="195579">
                <a:moveTo>
                  <a:pt x="873252" y="0"/>
                </a:moveTo>
                <a:lnTo>
                  <a:pt x="0" y="0"/>
                </a:lnTo>
                <a:lnTo>
                  <a:pt x="0" y="195071"/>
                </a:lnTo>
                <a:lnTo>
                  <a:pt x="873252" y="195071"/>
                </a:lnTo>
                <a:lnTo>
                  <a:pt x="873252" y="0"/>
                </a:lnTo>
                <a:close/>
              </a:path>
            </a:pathLst>
          </a:custGeom>
          <a:solidFill>
            <a:srgbClr val="DB526A"/>
          </a:solidFill>
        </p:spPr>
        <p:txBody>
          <a:bodyPr wrap="square" lIns="0" tIns="0" rIns="0" bIns="0" rtlCol="0"/>
          <a:lstStyle/>
          <a:p/>
        </p:txBody>
      </p:sp>
      <p:sp>
        <p:nvSpPr>
          <p:cNvPr id="21" name="object 21"/>
          <p:cNvSpPr/>
          <p:nvPr/>
        </p:nvSpPr>
        <p:spPr>
          <a:xfrm>
            <a:off x="7371588" y="3395471"/>
            <a:ext cx="873760" cy="15240"/>
          </a:xfrm>
          <a:custGeom>
            <a:avLst/>
            <a:gdLst/>
            <a:ahLst/>
            <a:cxnLst/>
            <a:rect l="l" t="t" r="r" b="b"/>
            <a:pathLst>
              <a:path w="873759" h="15239">
                <a:moveTo>
                  <a:pt x="0" y="15240"/>
                </a:moveTo>
                <a:lnTo>
                  <a:pt x="873251" y="15240"/>
                </a:lnTo>
                <a:lnTo>
                  <a:pt x="873251" y="0"/>
                </a:lnTo>
                <a:lnTo>
                  <a:pt x="0" y="0"/>
                </a:lnTo>
                <a:lnTo>
                  <a:pt x="0" y="15240"/>
                </a:lnTo>
                <a:close/>
              </a:path>
            </a:pathLst>
          </a:custGeom>
          <a:solidFill>
            <a:srgbClr val="DB526A"/>
          </a:solidFill>
        </p:spPr>
        <p:txBody>
          <a:bodyPr wrap="square" lIns="0" tIns="0" rIns="0" bIns="0" rtlCol="0"/>
          <a:lstStyle/>
          <a:p/>
        </p:txBody>
      </p:sp>
      <p:sp>
        <p:nvSpPr>
          <p:cNvPr id="22" name="object 22"/>
          <p:cNvSpPr/>
          <p:nvPr/>
        </p:nvSpPr>
        <p:spPr>
          <a:xfrm>
            <a:off x="1255775" y="2569464"/>
            <a:ext cx="875030" cy="135890"/>
          </a:xfrm>
          <a:custGeom>
            <a:avLst/>
            <a:gdLst/>
            <a:ahLst/>
            <a:cxnLst/>
            <a:rect l="l" t="t" r="r" b="b"/>
            <a:pathLst>
              <a:path w="875030" h="135889">
                <a:moveTo>
                  <a:pt x="874776" y="0"/>
                </a:moveTo>
                <a:lnTo>
                  <a:pt x="0" y="0"/>
                </a:lnTo>
                <a:lnTo>
                  <a:pt x="0" y="135636"/>
                </a:lnTo>
                <a:lnTo>
                  <a:pt x="874776" y="135636"/>
                </a:lnTo>
                <a:lnTo>
                  <a:pt x="874776" y="0"/>
                </a:lnTo>
                <a:close/>
              </a:path>
            </a:pathLst>
          </a:custGeom>
          <a:solidFill>
            <a:srgbClr val="DC6900"/>
          </a:solidFill>
        </p:spPr>
        <p:txBody>
          <a:bodyPr wrap="square" lIns="0" tIns="0" rIns="0" bIns="0" rtlCol="0"/>
          <a:lstStyle/>
          <a:p/>
        </p:txBody>
      </p:sp>
      <p:sp>
        <p:nvSpPr>
          <p:cNvPr id="23" name="object 23"/>
          <p:cNvSpPr/>
          <p:nvPr/>
        </p:nvSpPr>
        <p:spPr>
          <a:xfrm>
            <a:off x="2784348" y="3681984"/>
            <a:ext cx="875030" cy="59690"/>
          </a:xfrm>
          <a:custGeom>
            <a:avLst/>
            <a:gdLst/>
            <a:ahLst/>
            <a:cxnLst/>
            <a:rect l="l" t="t" r="r" b="b"/>
            <a:pathLst>
              <a:path w="875029" h="59689">
                <a:moveTo>
                  <a:pt x="874776" y="0"/>
                </a:moveTo>
                <a:lnTo>
                  <a:pt x="0" y="0"/>
                </a:lnTo>
                <a:lnTo>
                  <a:pt x="0" y="59436"/>
                </a:lnTo>
                <a:lnTo>
                  <a:pt x="874776" y="59436"/>
                </a:lnTo>
                <a:lnTo>
                  <a:pt x="874776" y="0"/>
                </a:lnTo>
                <a:close/>
              </a:path>
            </a:pathLst>
          </a:custGeom>
          <a:solidFill>
            <a:srgbClr val="DC6900"/>
          </a:solidFill>
        </p:spPr>
        <p:txBody>
          <a:bodyPr wrap="square" lIns="0" tIns="0" rIns="0" bIns="0" rtlCol="0"/>
          <a:lstStyle/>
          <a:p/>
        </p:txBody>
      </p:sp>
      <p:sp>
        <p:nvSpPr>
          <p:cNvPr id="24" name="object 24"/>
          <p:cNvSpPr/>
          <p:nvPr/>
        </p:nvSpPr>
        <p:spPr>
          <a:xfrm>
            <a:off x="5843015" y="3441191"/>
            <a:ext cx="873760" cy="15240"/>
          </a:xfrm>
          <a:custGeom>
            <a:avLst/>
            <a:gdLst/>
            <a:ahLst/>
            <a:cxnLst/>
            <a:rect l="l" t="t" r="r" b="b"/>
            <a:pathLst>
              <a:path w="873759" h="15239">
                <a:moveTo>
                  <a:pt x="0" y="15240"/>
                </a:moveTo>
                <a:lnTo>
                  <a:pt x="873252" y="15240"/>
                </a:lnTo>
                <a:lnTo>
                  <a:pt x="873252" y="0"/>
                </a:lnTo>
                <a:lnTo>
                  <a:pt x="0" y="0"/>
                </a:lnTo>
                <a:lnTo>
                  <a:pt x="0" y="15240"/>
                </a:lnTo>
                <a:close/>
              </a:path>
            </a:pathLst>
          </a:custGeom>
          <a:solidFill>
            <a:srgbClr val="DC6900"/>
          </a:solidFill>
        </p:spPr>
        <p:txBody>
          <a:bodyPr wrap="square" lIns="0" tIns="0" rIns="0" bIns="0" rtlCol="0"/>
          <a:lstStyle/>
          <a:p/>
        </p:txBody>
      </p:sp>
      <p:sp>
        <p:nvSpPr>
          <p:cNvPr id="25" name="object 25"/>
          <p:cNvSpPr/>
          <p:nvPr/>
        </p:nvSpPr>
        <p:spPr>
          <a:xfrm>
            <a:off x="7371588" y="3366515"/>
            <a:ext cx="873760" cy="29209"/>
          </a:xfrm>
          <a:custGeom>
            <a:avLst/>
            <a:gdLst/>
            <a:ahLst/>
            <a:cxnLst/>
            <a:rect l="l" t="t" r="r" b="b"/>
            <a:pathLst>
              <a:path w="873759" h="29210">
                <a:moveTo>
                  <a:pt x="0" y="28955"/>
                </a:moveTo>
                <a:lnTo>
                  <a:pt x="873251" y="28955"/>
                </a:lnTo>
                <a:lnTo>
                  <a:pt x="873251" y="0"/>
                </a:lnTo>
                <a:lnTo>
                  <a:pt x="0" y="0"/>
                </a:lnTo>
                <a:lnTo>
                  <a:pt x="0" y="28955"/>
                </a:lnTo>
                <a:close/>
              </a:path>
            </a:pathLst>
          </a:custGeom>
          <a:solidFill>
            <a:srgbClr val="DC6900"/>
          </a:solidFill>
        </p:spPr>
        <p:txBody>
          <a:bodyPr wrap="square" lIns="0" tIns="0" rIns="0" bIns="0" rtlCol="0"/>
          <a:lstStyle/>
          <a:p/>
        </p:txBody>
      </p:sp>
      <p:sp>
        <p:nvSpPr>
          <p:cNvPr id="26" name="object 26"/>
          <p:cNvSpPr/>
          <p:nvPr/>
        </p:nvSpPr>
        <p:spPr>
          <a:xfrm>
            <a:off x="928116" y="2148839"/>
            <a:ext cx="0" cy="3005455"/>
          </a:xfrm>
          <a:custGeom>
            <a:avLst/>
            <a:gdLst/>
            <a:ahLst/>
            <a:cxnLst/>
            <a:rect l="l" t="t" r="r" b="b"/>
            <a:pathLst>
              <a:path w="0" h="3005454">
                <a:moveTo>
                  <a:pt x="0" y="3005328"/>
                </a:moveTo>
                <a:lnTo>
                  <a:pt x="0" y="0"/>
                </a:lnTo>
              </a:path>
            </a:pathLst>
          </a:custGeom>
          <a:ln w="9144">
            <a:solidFill>
              <a:srgbClr val="858585"/>
            </a:solidFill>
          </a:ln>
        </p:spPr>
        <p:txBody>
          <a:bodyPr wrap="square" lIns="0" tIns="0" rIns="0" bIns="0" rtlCol="0"/>
          <a:lstStyle/>
          <a:p/>
        </p:txBody>
      </p:sp>
      <p:sp>
        <p:nvSpPr>
          <p:cNvPr id="27" name="object 27"/>
          <p:cNvSpPr/>
          <p:nvPr/>
        </p:nvSpPr>
        <p:spPr>
          <a:xfrm>
            <a:off x="890016" y="515416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890016" y="485394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9" name="object 29"/>
          <p:cNvSpPr/>
          <p:nvPr/>
        </p:nvSpPr>
        <p:spPr>
          <a:xfrm>
            <a:off x="890016" y="455218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0" name="object 30"/>
          <p:cNvSpPr/>
          <p:nvPr/>
        </p:nvSpPr>
        <p:spPr>
          <a:xfrm>
            <a:off x="890016" y="42519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1" name="object 31"/>
          <p:cNvSpPr/>
          <p:nvPr/>
        </p:nvSpPr>
        <p:spPr>
          <a:xfrm>
            <a:off x="890016" y="395173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2" name="object 32"/>
          <p:cNvSpPr/>
          <p:nvPr/>
        </p:nvSpPr>
        <p:spPr>
          <a:xfrm>
            <a:off x="890016" y="365150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3" name="object 33"/>
          <p:cNvSpPr/>
          <p:nvPr/>
        </p:nvSpPr>
        <p:spPr>
          <a:xfrm>
            <a:off x="890016" y="33512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4" name="object 34"/>
          <p:cNvSpPr/>
          <p:nvPr/>
        </p:nvSpPr>
        <p:spPr>
          <a:xfrm>
            <a:off x="890016" y="30510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5" name="object 35"/>
          <p:cNvSpPr/>
          <p:nvPr/>
        </p:nvSpPr>
        <p:spPr>
          <a:xfrm>
            <a:off x="890016" y="274929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6" name="object 36"/>
          <p:cNvSpPr/>
          <p:nvPr/>
        </p:nvSpPr>
        <p:spPr>
          <a:xfrm>
            <a:off x="890016" y="244906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7" name="object 37"/>
          <p:cNvSpPr/>
          <p:nvPr/>
        </p:nvSpPr>
        <p:spPr>
          <a:xfrm>
            <a:off x="890016" y="214883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8" name="object 38"/>
          <p:cNvSpPr/>
          <p:nvPr/>
        </p:nvSpPr>
        <p:spPr>
          <a:xfrm>
            <a:off x="928116" y="5154167"/>
            <a:ext cx="7644765" cy="0"/>
          </a:xfrm>
          <a:custGeom>
            <a:avLst/>
            <a:gdLst/>
            <a:ahLst/>
            <a:cxnLst/>
            <a:rect l="l" t="t" r="r" b="b"/>
            <a:pathLst>
              <a:path w="7644765" h="0">
                <a:moveTo>
                  <a:pt x="0" y="0"/>
                </a:moveTo>
                <a:lnTo>
                  <a:pt x="7644383" y="0"/>
                </a:lnTo>
              </a:path>
            </a:pathLst>
          </a:custGeom>
          <a:ln w="9144">
            <a:solidFill>
              <a:srgbClr val="858585"/>
            </a:solidFill>
          </a:ln>
        </p:spPr>
        <p:txBody>
          <a:bodyPr wrap="square" lIns="0" tIns="0" rIns="0" bIns="0" rtlCol="0"/>
          <a:lstStyle/>
          <a:p/>
        </p:txBody>
      </p:sp>
      <p:sp>
        <p:nvSpPr>
          <p:cNvPr id="39" name="object 39"/>
          <p:cNvSpPr txBox="1"/>
          <p:nvPr/>
        </p:nvSpPr>
        <p:spPr>
          <a:xfrm>
            <a:off x="1592325" y="4277359"/>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106</a:t>
            </a:r>
            <a:endParaRPr sz="1000">
              <a:latin typeface="Arial"/>
              <a:cs typeface="Arial"/>
            </a:endParaRPr>
          </a:p>
        </p:txBody>
      </p:sp>
      <p:sp>
        <p:nvSpPr>
          <p:cNvPr id="40" name="object 40"/>
          <p:cNvSpPr txBox="1"/>
          <p:nvPr/>
        </p:nvSpPr>
        <p:spPr>
          <a:xfrm>
            <a:off x="3156330" y="454774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70</a:t>
            </a:r>
            <a:endParaRPr sz="1000">
              <a:latin typeface="Arial"/>
              <a:cs typeface="Arial"/>
            </a:endParaRPr>
          </a:p>
        </p:txBody>
      </p:sp>
      <p:sp>
        <p:nvSpPr>
          <p:cNvPr id="41" name="object 41"/>
          <p:cNvSpPr txBox="1"/>
          <p:nvPr/>
        </p:nvSpPr>
        <p:spPr>
          <a:xfrm>
            <a:off x="4685538" y="489330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24</a:t>
            </a:r>
            <a:endParaRPr sz="1000">
              <a:latin typeface="Arial"/>
              <a:cs typeface="Arial"/>
            </a:endParaRPr>
          </a:p>
        </p:txBody>
      </p:sp>
      <p:sp>
        <p:nvSpPr>
          <p:cNvPr id="42" name="object 42"/>
          <p:cNvSpPr txBox="1"/>
          <p:nvPr/>
        </p:nvSpPr>
        <p:spPr>
          <a:xfrm>
            <a:off x="6214364" y="478815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38</a:t>
            </a:r>
            <a:endParaRPr sz="1000">
              <a:latin typeface="Arial"/>
              <a:cs typeface="Arial"/>
            </a:endParaRPr>
          </a:p>
        </p:txBody>
      </p:sp>
      <p:sp>
        <p:nvSpPr>
          <p:cNvPr id="43" name="object 43"/>
          <p:cNvSpPr txBox="1"/>
          <p:nvPr/>
        </p:nvSpPr>
        <p:spPr>
          <a:xfrm>
            <a:off x="7743190" y="462305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60</a:t>
            </a:r>
            <a:endParaRPr sz="1000">
              <a:latin typeface="Arial"/>
              <a:cs typeface="Arial"/>
            </a:endParaRPr>
          </a:p>
        </p:txBody>
      </p:sp>
      <p:sp>
        <p:nvSpPr>
          <p:cNvPr id="44" name="object 44"/>
          <p:cNvSpPr txBox="1"/>
          <p:nvPr/>
        </p:nvSpPr>
        <p:spPr>
          <a:xfrm>
            <a:off x="1627377" y="333794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a:t>
            </a:r>
            <a:endParaRPr sz="1000">
              <a:latin typeface="Arial"/>
              <a:cs typeface="Arial"/>
            </a:endParaRPr>
          </a:p>
        </p:txBody>
      </p:sp>
      <p:sp>
        <p:nvSpPr>
          <p:cNvPr id="45" name="object 45"/>
          <p:cNvSpPr txBox="1"/>
          <p:nvPr/>
        </p:nvSpPr>
        <p:spPr>
          <a:xfrm>
            <a:off x="3156330" y="393903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a:t>
            </a:r>
            <a:endParaRPr sz="1000">
              <a:latin typeface="Arial"/>
              <a:cs typeface="Arial"/>
            </a:endParaRPr>
          </a:p>
        </p:txBody>
      </p:sp>
      <p:sp>
        <p:nvSpPr>
          <p:cNvPr id="46" name="object 46"/>
          <p:cNvSpPr txBox="1"/>
          <p:nvPr/>
        </p:nvSpPr>
        <p:spPr>
          <a:xfrm>
            <a:off x="6214364" y="416458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45</a:t>
            </a:r>
            <a:endParaRPr sz="1000">
              <a:latin typeface="Arial"/>
              <a:cs typeface="Arial"/>
            </a:endParaRPr>
          </a:p>
        </p:txBody>
      </p:sp>
      <p:sp>
        <p:nvSpPr>
          <p:cNvPr id="47" name="object 47"/>
          <p:cNvSpPr txBox="1"/>
          <p:nvPr/>
        </p:nvSpPr>
        <p:spPr>
          <a:xfrm>
            <a:off x="7743190" y="389394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37</a:t>
            </a:r>
            <a:endParaRPr sz="1000">
              <a:latin typeface="Arial"/>
              <a:cs typeface="Arial"/>
            </a:endParaRPr>
          </a:p>
        </p:txBody>
      </p:sp>
      <p:sp>
        <p:nvSpPr>
          <p:cNvPr id="48" name="object 48"/>
          <p:cNvSpPr txBox="1"/>
          <p:nvPr/>
        </p:nvSpPr>
        <p:spPr>
          <a:xfrm>
            <a:off x="1627377" y="299999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26</a:t>
            </a:r>
            <a:endParaRPr sz="1000">
              <a:latin typeface="Arial"/>
              <a:cs typeface="Arial"/>
            </a:endParaRPr>
          </a:p>
        </p:txBody>
      </p:sp>
      <p:sp>
        <p:nvSpPr>
          <p:cNvPr id="49" name="object 49"/>
          <p:cNvSpPr txBox="1"/>
          <p:nvPr/>
        </p:nvSpPr>
        <p:spPr>
          <a:xfrm>
            <a:off x="3156330" y="377380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a:t>
            </a:r>
            <a:endParaRPr sz="1000">
              <a:latin typeface="Arial"/>
              <a:cs typeface="Arial"/>
            </a:endParaRPr>
          </a:p>
        </p:txBody>
      </p:sp>
      <p:sp>
        <p:nvSpPr>
          <p:cNvPr id="50" name="object 50"/>
          <p:cNvSpPr txBox="1"/>
          <p:nvPr/>
        </p:nvSpPr>
        <p:spPr>
          <a:xfrm>
            <a:off x="4758690" y="4675378"/>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5</a:t>
            </a:r>
            <a:endParaRPr sz="1000">
              <a:latin typeface="Arial"/>
              <a:cs typeface="Arial"/>
            </a:endParaRPr>
          </a:p>
        </p:txBody>
      </p:sp>
      <p:sp>
        <p:nvSpPr>
          <p:cNvPr id="51" name="object 51"/>
          <p:cNvSpPr txBox="1"/>
          <p:nvPr/>
        </p:nvSpPr>
        <p:spPr>
          <a:xfrm>
            <a:off x="6214364" y="369849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17</a:t>
            </a:r>
            <a:endParaRPr sz="1000">
              <a:latin typeface="Arial"/>
              <a:cs typeface="Arial"/>
            </a:endParaRPr>
          </a:p>
        </p:txBody>
      </p:sp>
      <p:sp>
        <p:nvSpPr>
          <p:cNvPr id="52" name="object 52"/>
          <p:cNvSpPr txBox="1"/>
          <p:nvPr/>
        </p:nvSpPr>
        <p:spPr>
          <a:xfrm>
            <a:off x="7743190" y="347332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a:t>
            </a:r>
            <a:endParaRPr sz="1000">
              <a:latin typeface="Arial"/>
              <a:cs typeface="Arial"/>
            </a:endParaRPr>
          </a:p>
        </p:txBody>
      </p:sp>
      <p:sp>
        <p:nvSpPr>
          <p:cNvPr id="53" name="object 53"/>
          <p:cNvSpPr txBox="1"/>
          <p:nvPr/>
        </p:nvSpPr>
        <p:spPr>
          <a:xfrm>
            <a:off x="1627377" y="2714371"/>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a:t>
            </a:r>
            <a:endParaRPr sz="1000">
              <a:latin typeface="Arial"/>
              <a:cs typeface="Arial"/>
            </a:endParaRPr>
          </a:p>
        </p:txBody>
      </p:sp>
      <p:sp>
        <p:nvSpPr>
          <p:cNvPr id="54" name="object 54"/>
          <p:cNvSpPr txBox="1"/>
          <p:nvPr/>
        </p:nvSpPr>
        <p:spPr>
          <a:xfrm>
            <a:off x="3191382" y="3676015"/>
            <a:ext cx="96520"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2</a:t>
            </a:r>
            <a:endParaRPr sz="1000">
              <a:latin typeface="Arial"/>
              <a:cs typeface="Arial"/>
            </a:endParaRPr>
          </a:p>
        </p:txBody>
      </p:sp>
      <p:sp>
        <p:nvSpPr>
          <p:cNvPr id="55" name="object 55"/>
          <p:cNvSpPr txBox="1"/>
          <p:nvPr/>
        </p:nvSpPr>
        <p:spPr>
          <a:xfrm>
            <a:off x="6214364" y="3473322"/>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a:t>
            </a:r>
            <a:endParaRPr sz="1000">
              <a:latin typeface="Arial"/>
              <a:cs typeface="Arial"/>
            </a:endParaRPr>
          </a:p>
        </p:txBody>
      </p:sp>
      <p:sp>
        <p:nvSpPr>
          <p:cNvPr id="56" name="object 56"/>
          <p:cNvSpPr txBox="1"/>
          <p:nvPr/>
        </p:nvSpPr>
        <p:spPr>
          <a:xfrm>
            <a:off x="1662429" y="2556509"/>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9</a:t>
            </a:r>
            <a:endParaRPr sz="1000">
              <a:latin typeface="Arial"/>
              <a:cs typeface="Arial"/>
            </a:endParaRPr>
          </a:p>
        </p:txBody>
      </p:sp>
      <p:sp>
        <p:nvSpPr>
          <p:cNvPr id="57" name="object 57"/>
          <p:cNvSpPr txBox="1"/>
          <p:nvPr/>
        </p:nvSpPr>
        <p:spPr>
          <a:xfrm>
            <a:off x="3204210" y="3528186"/>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endParaRPr sz="1000">
              <a:latin typeface="Arial"/>
              <a:cs typeface="Arial"/>
            </a:endParaRPr>
          </a:p>
        </p:txBody>
      </p:sp>
      <p:sp>
        <p:nvSpPr>
          <p:cNvPr id="58" name="object 58"/>
          <p:cNvSpPr txBox="1"/>
          <p:nvPr/>
        </p:nvSpPr>
        <p:spPr>
          <a:xfrm>
            <a:off x="4720590" y="4547742"/>
            <a:ext cx="81280" cy="208915"/>
          </a:xfrm>
          <a:prstGeom prst="rect">
            <a:avLst/>
          </a:prstGeom>
        </p:spPr>
        <p:txBody>
          <a:bodyPr wrap="square" lIns="0" tIns="0" rIns="0" bIns="0" rtlCol="0" vert="horz">
            <a:spAutoFit/>
          </a:bodyPr>
          <a:lstStyle/>
          <a:p>
            <a:pPr marL="12700">
              <a:lnSpc>
                <a:spcPct val="100000"/>
              </a:lnSpc>
            </a:pPr>
            <a:r>
              <a:rPr dirty="0" baseline="-19444" sz="1500" spc="-682">
                <a:solidFill>
                  <a:srgbClr val="FFFFFF"/>
                </a:solidFill>
                <a:latin typeface="Arial"/>
                <a:cs typeface="Arial"/>
              </a:rPr>
              <a:t>6</a:t>
            </a:r>
            <a:r>
              <a:rPr dirty="0" sz="1000" spc="-5">
                <a:latin typeface="Arial"/>
                <a:cs typeface="Arial"/>
              </a:rPr>
              <a:t>-</a:t>
            </a:r>
            <a:endParaRPr sz="1000">
              <a:latin typeface="Arial"/>
              <a:cs typeface="Arial"/>
            </a:endParaRPr>
          </a:p>
        </p:txBody>
      </p:sp>
      <p:sp>
        <p:nvSpPr>
          <p:cNvPr id="59" name="object 59"/>
          <p:cNvSpPr txBox="1"/>
          <p:nvPr/>
        </p:nvSpPr>
        <p:spPr>
          <a:xfrm>
            <a:off x="6236589" y="3322446"/>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endParaRPr sz="1000">
              <a:latin typeface="Arial"/>
              <a:cs typeface="Arial"/>
            </a:endParaRPr>
          </a:p>
        </p:txBody>
      </p:sp>
      <p:sp>
        <p:nvSpPr>
          <p:cNvPr id="60" name="object 60"/>
          <p:cNvSpPr txBox="1"/>
          <p:nvPr/>
        </p:nvSpPr>
        <p:spPr>
          <a:xfrm>
            <a:off x="7740142" y="3231896"/>
            <a:ext cx="133985" cy="255270"/>
          </a:xfrm>
          <a:prstGeom prst="rect">
            <a:avLst/>
          </a:prstGeom>
        </p:spPr>
        <p:txBody>
          <a:bodyPr wrap="square" lIns="0" tIns="0" rIns="0" bIns="0" rtlCol="0" vert="horz">
            <a:spAutoFit/>
          </a:bodyPr>
          <a:lstStyle/>
          <a:p>
            <a:pPr marL="12700">
              <a:lnSpc>
                <a:spcPts val="960"/>
              </a:lnSpc>
            </a:pPr>
            <a:r>
              <a:rPr dirty="0" sz="1000" spc="-5">
                <a:latin typeface="Arial"/>
                <a:cs typeface="Arial"/>
              </a:rPr>
              <a:t>2</a:t>
            </a:r>
            <a:endParaRPr sz="1000">
              <a:latin typeface="Arial"/>
              <a:cs typeface="Arial"/>
            </a:endParaRPr>
          </a:p>
          <a:p>
            <a:pPr marL="50800">
              <a:lnSpc>
                <a:spcPts val="960"/>
              </a:lnSpc>
            </a:pPr>
            <a:r>
              <a:rPr dirty="0" sz="1000" spc="-5">
                <a:solidFill>
                  <a:srgbClr val="FFFFFF"/>
                </a:solidFill>
                <a:latin typeface="Arial"/>
                <a:cs typeface="Arial"/>
              </a:rPr>
              <a:t>1</a:t>
            </a:r>
            <a:endParaRPr sz="1000">
              <a:latin typeface="Arial"/>
              <a:cs typeface="Arial"/>
            </a:endParaRPr>
          </a:p>
        </p:txBody>
      </p:sp>
      <p:sp>
        <p:nvSpPr>
          <p:cNvPr id="61" name="object 61"/>
          <p:cNvSpPr txBox="1"/>
          <p:nvPr/>
        </p:nvSpPr>
        <p:spPr>
          <a:xfrm>
            <a:off x="736193" y="5067680"/>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62" name="object 62"/>
          <p:cNvSpPr txBox="1"/>
          <p:nvPr/>
        </p:nvSpPr>
        <p:spPr>
          <a:xfrm>
            <a:off x="665480" y="4766817"/>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20</a:t>
            </a:r>
            <a:endParaRPr sz="1000">
              <a:latin typeface="Arial"/>
              <a:cs typeface="Arial"/>
            </a:endParaRPr>
          </a:p>
        </p:txBody>
      </p:sp>
      <p:sp>
        <p:nvSpPr>
          <p:cNvPr id="63" name="object 63"/>
          <p:cNvSpPr txBox="1"/>
          <p:nvPr/>
        </p:nvSpPr>
        <p:spPr>
          <a:xfrm>
            <a:off x="665480" y="4466335"/>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40</a:t>
            </a:r>
            <a:endParaRPr sz="1000">
              <a:latin typeface="Arial"/>
              <a:cs typeface="Arial"/>
            </a:endParaRPr>
          </a:p>
        </p:txBody>
      </p:sp>
      <p:sp>
        <p:nvSpPr>
          <p:cNvPr id="64" name="object 64"/>
          <p:cNvSpPr txBox="1"/>
          <p:nvPr/>
        </p:nvSpPr>
        <p:spPr>
          <a:xfrm>
            <a:off x="665480" y="4165854"/>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60</a:t>
            </a:r>
            <a:endParaRPr sz="1000">
              <a:latin typeface="Arial"/>
              <a:cs typeface="Arial"/>
            </a:endParaRPr>
          </a:p>
        </p:txBody>
      </p:sp>
      <p:sp>
        <p:nvSpPr>
          <p:cNvPr id="65" name="object 65"/>
          <p:cNvSpPr txBox="1"/>
          <p:nvPr/>
        </p:nvSpPr>
        <p:spPr>
          <a:xfrm>
            <a:off x="665480" y="3865245"/>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80</a:t>
            </a:r>
            <a:endParaRPr sz="1000">
              <a:latin typeface="Arial"/>
              <a:cs typeface="Arial"/>
            </a:endParaRPr>
          </a:p>
        </p:txBody>
      </p:sp>
      <p:sp>
        <p:nvSpPr>
          <p:cNvPr id="66" name="object 66"/>
          <p:cNvSpPr txBox="1"/>
          <p:nvPr/>
        </p:nvSpPr>
        <p:spPr>
          <a:xfrm>
            <a:off x="595071" y="356476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67" name="object 67"/>
          <p:cNvSpPr txBox="1"/>
          <p:nvPr/>
        </p:nvSpPr>
        <p:spPr>
          <a:xfrm>
            <a:off x="595071" y="326415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2</a:t>
            </a:r>
            <a:r>
              <a:rPr dirty="0" sz="1000" spc="-5">
                <a:latin typeface="Arial"/>
                <a:cs typeface="Arial"/>
              </a:rPr>
              <a:t>0</a:t>
            </a:r>
            <a:endParaRPr sz="1000">
              <a:latin typeface="Arial"/>
              <a:cs typeface="Arial"/>
            </a:endParaRPr>
          </a:p>
        </p:txBody>
      </p:sp>
      <p:sp>
        <p:nvSpPr>
          <p:cNvPr id="68" name="object 68"/>
          <p:cNvSpPr txBox="1"/>
          <p:nvPr/>
        </p:nvSpPr>
        <p:spPr>
          <a:xfrm>
            <a:off x="595071" y="2963671"/>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4</a:t>
            </a:r>
            <a:r>
              <a:rPr dirty="0" sz="1000" spc="-5">
                <a:latin typeface="Arial"/>
                <a:cs typeface="Arial"/>
              </a:rPr>
              <a:t>0</a:t>
            </a:r>
            <a:endParaRPr sz="1000">
              <a:latin typeface="Arial"/>
              <a:cs typeface="Arial"/>
            </a:endParaRPr>
          </a:p>
        </p:txBody>
      </p:sp>
      <p:sp>
        <p:nvSpPr>
          <p:cNvPr id="69" name="object 69"/>
          <p:cNvSpPr txBox="1"/>
          <p:nvPr/>
        </p:nvSpPr>
        <p:spPr>
          <a:xfrm>
            <a:off x="595071" y="2663190"/>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6</a:t>
            </a:r>
            <a:r>
              <a:rPr dirty="0" sz="1000" spc="-5">
                <a:latin typeface="Arial"/>
                <a:cs typeface="Arial"/>
              </a:rPr>
              <a:t>0</a:t>
            </a:r>
            <a:endParaRPr sz="1000">
              <a:latin typeface="Arial"/>
              <a:cs typeface="Arial"/>
            </a:endParaRPr>
          </a:p>
        </p:txBody>
      </p:sp>
      <p:sp>
        <p:nvSpPr>
          <p:cNvPr id="70" name="object 70"/>
          <p:cNvSpPr txBox="1"/>
          <p:nvPr/>
        </p:nvSpPr>
        <p:spPr>
          <a:xfrm>
            <a:off x="595071" y="2362327"/>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8</a:t>
            </a:r>
            <a:r>
              <a:rPr dirty="0" sz="1000" spc="-5">
                <a:latin typeface="Arial"/>
                <a:cs typeface="Arial"/>
              </a:rPr>
              <a:t>0</a:t>
            </a:r>
            <a:endParaRPr sz="1000">
              <a:latin typeface="Arial"/>
              <a:cs typeface="Arial"/>
            </a:endParaRPr>
          </a:p>
        </p:txBody>
      </p:sp>
      <p:sp>
        <p:nvSpPr>
          <p:cNvPr id="71" name="object 71"/>
          <p:cNvSpPr txBox="1"/>
          <p:nvPr/>
        </p:nvSpPr>
        <p:spPr>
          <a:xfrm>
            <a:off x="1539366" y="521893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72" name="object 72"/>
          <p:cNvSpPr txBox="1"/>
          <p:nvPr/>
        </p:nvSpPr>
        <p:spPr>
          <a:xfrm>
            <a:off x="4597400" y="521893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73" name="object 73"/>
          <p:cNvSpPr txBox="1"/>
          <p:nvPr/>
        </p:nvSpPr>
        <p:spPr>
          <a:xfrm>
            <a:off x="7655432" y="5218938"/>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74" name="object 74"/>
          <p:cNvSpPr txBox="1"/>
          <p:nvPr/>
        </p:nvSpPr>
        <p:spPr>
          <a:xfrm>
            <a:off x="2264410" y="1849882"/>
            <a:ext cx="4613910" cy="186690"/>
          </a:xfrm>
          <a:prstGeom prst="rect">
            <a:avLst/>
          </a:prstGeom>
        </p:spPr>
        <p:txBody>
          <a:bodyPr wrap="square" lIns="0" tIns="0" rIns="0" bIns="0" rtlCol="0" vert="horz">
            <a:spAutoFit/>
          </a:bodyPr>
          <a:lstStyle/>
          <a:p>
            <a:pPr marL="12700">
              <a:lnSpc>
                <a:spcPct val="100000"/>
              </a:lnSpc>
            </a:pPr>
            <a:r>
              <a:rPr dirty="0" sz="1200" spc="-5" b="1">
                <a:latin typeface="SimHei"/>
                <a:cs typeface="SimHei"/>
              </a:rPr>
              <a:t>私募股权和风险投资基金投资交易的退出交易数量（按交易所分布）</a:t>
            </a:r>
            <a:endParaRPr sz="1200">
              <a:latin typeface="SimHei"/>
              <a:cs typeface="SimHei"/>
            </a:endParaRPr>
          </a:p>
        </p:txBody>
      </p:sp>
      <p:sp>
        <p:nvSpPr>
          <p:cNvPr id="75" name="object 75"/>
          <p:cNvSpPr/>
          <p:nvPr/>
        </p:nvSpPr>
        <p:spPr>
          <a:xfrm>
            <a:off x="3180588" y="5530596"/>
            <a:ext cx="64135" cy="64135"/>
          </a:xfrm>
          <a:custGeom>
            <a:avLst/>
            <a:gdLst/>
            <a:ahLst/>
            <a:cxnLst/>
            <a:rect l="l" t="t" r="r" b="b"/>
            <a:pathLst>
              <a:path w="64135" h="64135">
                <a:moveTo>
                  <a:pt x="0" y="64007"/>
                </a:moveTo>
                <a:lnTo>
                  <a:pt x="64007" y="64007"/>
                </a:lnTo>
                <a:lnTo>
                  <a:pt x="64007" y="0"/>
                </a:lnTo>
                <a:lnTo>
                  <a:pt x="0" y="0"/>
                </a:lnTo>
                <a:lnTo>
                  <a:pt x="0" y="64007"/>
                </a:lnTo>
                <a:close/>
              </a:path>
            </a:pathLst>
          </a:custGeom>
          <a:solidFill>
            <a:srgbClr val="A21F1F"/>
          </a:solidFill>
        </p:spPr>
        <p:txBody>
          <a:bodyPr wrap="square" lIns="0" tIns="0" rIns="0" bIns="0" rtlCol="0"/>
          <a:lstStyle/>
          <a:p/>
        </p:txBody>
      </p:sp>
      <p:sp>
        <p:nvSpPr>
          <p:cNvPr id="76" name="object 76"/>
          <p:cNvSpPr txBox="1"/>
          <p:nvPr/>
        </p:nvSpPr>
        <p:spPr>
          <a:xfrm>
            <a:off x="3068573" y="5218938"/>
            <a:ext cx="472440" cy="417195"/>
          </a:xfrm>
          <a:prstGeom prst="rect">
            <a:avLst/>
          </a:prstGeom>
        </p:spPr>
        <p:txBody>
          <a:bodyPr wrap="square" lIns="0" tIns="0" rIns="0" bIns="0" rtlCol="0" vert="horz">
            <a:spAutoFit/>
          </a:bodyPr>
          <a:lstStyle/>
          <a:p>
            <a:pPr marL="12700">
              <a:lnSpc>
                <a:spcPct val="100000"/>
              </a:lnSpc>
            </a:pPr>
            <a:r>
              <a:rPr dirty="0" sz="1000" spc="-5">
                <a:latin typeface="Arial"/>
                <a:cs typeface="Arial"/>
              </a:rPr>
              <a:t>2012</a:t>
            </a:r>
            <a:endParaRPr sz="1000">
              <a:latin typeface="Arial"/>
              <a:cs typeface="Arial"/>
            </a:endParaRPr>
          </a:p>
          <a:p>
            <a:pPr marL="203200">
              <a:lnSpc>
                <a:spcPct val="100000"/>
              </a:lnSpc>
              <a:spcBef>
                <a:spcPts val="845"/>
              </a:spcBef>
            </a:pPr>
            <a:r>
              <a:rPr dirty="0" sz="1000" spc="0">
                <a:latin typeface="SimHei"/>
                <a:cs typeface="SimHei"/>
              </a:rPr>
              <a:t>深圳</a:t>
            </a:r>
            <a:endParaRPr sz="1000">
              <a:latin typeface="SimHei"/>
              <a:cs typeface="SimHei"/>
            </a:endParaRPr>
          </a:p>
        </p:txBody>
      </p:sp>
      <p:sp>
        <p:nvSpPr>
          <p:cNvPr id="77" name="object 77"/>
          <p:cNvSpPr/>
          <p:nvPr/>
        </p:nvSpPr>
        <p:spPr>
          <a:xfrm>
            <a:off x="3953255" y="5530596"/>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DF2F1E"/>
          </a:solidFill>
        </p:spPr>
        <p:txBody>
          <a:bodyPr wrap="square" lIns="0" tIns="0" rIns="0" bIns="0" rtlCol="0"/>
          <a:lstStyle/>
          <a:p/>
        </p:txBody>
      </p:sp>
      <p:sp>
        <p:nvSpPr>
          <p:cNvPr id="78" name="object 78"/>
          <p:cNvSpPr txBox="1"/>
          <p:nvPr/>
        </p:nvSpPr>
        <p:spPr>
          <a:xfrm>
            <a:off x="4031741" y="5478576"/>
            <a:ext cx="366395" cy="163830"/>
          </a:xfrm>
          <a:prstGeom prst="rect">
            <a:avLst/>
          </a:prstGeom>
        </p:spPr>
        <p:txBody>
          <a:bodyPr wrap="square" lIns="0" tIns="0" rIns="0" bIns="0" rtlCol="0" vert="horz">
            <a:spAutoFit/>
          </a:bodyPr>
          <a:lstStyle/>
          <a:p>
            <a:pPr marL="12700">
              <a:lnSpc>
                <a:spcPct val="100000"/>
              </a:lnSpc>
            </a:pPr>
            <a:r>
              <a:rPr dirty="0" sz="1000" spc="0">
                <a:latin typeface="SimHei"/>
                <a:cs typeface="SimHei"/>
              </a:rPr>
              <a:t>上海</a:t>
            </a:r>
            <a:r>
              <a:rPr dirty="0" sz="1000" spc="-5">
                <a:latin typeface="Arial"/>
                <a:cs typeface="Arial"/>
              </a:rPr>
              <a:t>A</a:t>
            </a:r>
            <a:endParaRPr sz="1000">
              <a:latin typeface="Arial"/>
              <a:cs typeface="Arial"/>
            </a:endParaRPr>
          </a:p>
        </p:txBody>
      </p:sp>
      <p:sp>
        <p:nvSpPr>
          <p:cNvPr id="79" name="object 79"/>
          <p:cNvSpPr/>
          <p:nvPr/>
        </p:nvSpPr>
        <p:spPr>
          <a:xfrm>
            <a:off x="4809744" y="5530596"/>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5F221F"/>
          </a:solidFill>
        </p:spPr>
        <p:txBody>
          <a:bodyPr wrap="square" lIns="0" tIns="0" rIns="0" bIns="0" rtlCol="0"/>
          <a:lstStyle/>
          <a:p/>
        </p:txBody>
      </p:sp>
      <p:sp>
        <p:nvSpPr>
          <p:cNvPr id="80" name="object 80"/>
          <p:cNvSpPr txBox="1"/>
          <p:nvPr/>
        </p:nvSpPr>
        <p:spPr>
          <a:xfrm>
            <a:off x="4888738" y="5478576"/>
            <a:ext cx="28194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香港</a:t>
            </a:r>
            <a:endParaRPr sz="1000">
              <a:latin typeface="SimHei"/>
              <a:cs typeface="SimHei"/>
            </a:endParaRPr>
          </a:p>
        </p:txBody>
      </p:sp>
      <p:sp>
        <p:nvSpPr>
          <p:cNvPr id="81" name="object 81"/>
          <p:cNvSpPr/>
          <p:nvPr/>
        </p:nvSpPr>
        <p:spPr>
          <a:xfrm>
            <a:off x="5582411" y="5530596"/>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DB526A"/>
          </a:solidFill>
        </p:spPr>
        <p:txBody>
          <a:bodyPr wrap="square" lIns="0" tIns="0" rIns="0" bIns="0" rtlCol="0"/>
          <a:lstStyle/>
          <a:p/>
        </p:txBody>
      </p:sp>
      <p:sp>
        <p:nvSpPr>
          <p:cNvPr id="82" name="object 82"/>
          <p:cNvSpPr txBox="1"/>
          <p:nvPr/>
        </p:nvSpPr>
        <p:spPr>
          <a:xfrm>
            <a:off x="5661152" y="5218938"/>
            <a:ext cx="953769" cy="423545"/>
          </a:xfrm>
          <a:prstGeom prst="rect">
            <a:avLst/>
          </a:prstGeom>
        </p:spPr>
        <p:txBody>
          <a:bodyPr wrap="square" lIns="0" tIns="0" rIns="0" bIns="0" rtlCol="0" vert="horz">
            <a:spAutoFit/>
          </a:bodyPr>
          <a:lstStyle/>
          <a:p>
            <a:pPr marL="478155">
              <a:lnSpc>
                <a:spcPct val="100000"/>
              </a:lnSpc>
            </a:pPr>
            <a:r>
              <a:rPr dirty="0" sz="1000" spc="-5">
                <a:latin typeface="Arial"/>
                <a:cs typeface="Arial"/>
              </a:rPr>
              <a:t>2014</a:t>
            </a:r>
            <a:endParaRPr sz="1000">
              <a:latin typeface="Arial"/>
              <a:cs typeface="Arial"/>
            </a:endParaRPr>
          </a:p>
          <a:p>
            <a:pPr marL="12700">
              <a:lnSpc>
                <a:spcPct val="100000"/>
              </a:lnSpc>
              <a:spcBef>
                <a:spcPts val="845"/>
              </a:spcBef>
            </a:pPr>
            <a:r>
              <a:rPr dirty="0" sz="1000" spc="0">
                <a:latin typeface="SimHei"/>
                <a:cs typeface="SimHei"/>
              </a:rPr>
              <a:t>纽交所</a:t>
            </a:r>
            <a:r>
              <a:rPr dirty="0" sz="1000" spc="-10">
                <a:latin typeface="Arial"/>
                <a:cs typeface="Arial"/>
              </a:rPr>
              <a:t>/</a:t>
            </a:r>
            <a:r>
              <a:rPr dirty="0" sz="1000" spc="0">
                <a:latin typeface="SimHei"/>
                <a:cs typeface="SimHei"/>
              </a:rPr>
              <a:t>纳斯</a:t>
            </a:r>
            <a:r>
              <a:rPr dirty="0" sz="1000" spc="-5">
                <a:latin typeface="SimHei"/>
                <a:cs typeface="SimHei"/>
              </a:rPr>
              <a:t>达克</a:t>
            </a:r>
            <a:endParaRPr sz="1000">
              <a:latin typeface="SimHei"/>
              <a:cs typeface="SimHei"/>
            </a:endParaRPr>
          </a:p>
        </p:txBody>
      </p:sp>
      <p:sp>
        <p:nvSpPr>
          <p:cNvPr id="83" name="object 83"/>
          <p:cNvSpPr/>
          <p:nvPr/>
        </p:nvSpPr>
        <p:spPr>
          <a:xfrm>
            <a:off x="6954011" y="5530596"/>
            <a:ext cx="64135" cy="64135"/>
          </a:xfrm>
          <a:custGeom>
            <a:avLst/>
            <a:gdLst/>
            <a:ahLst/>
            <a:cxnLst/>
            <a:rect l="l" t="t" r="r" b="b"/>
            <a:pathLst>
              <a:path w="64134" h="64135">
                <a:moveTo>
                  <a:pt x="0" y="64007"/>
                </a:moveTo>
                <a:lnTo>
                  <a:pt x="64007" y="64007"/>
                </a:lnTo>
                <a:lnTo>
                  <a:pt x="64007" y="0"/>
                </a:lnTo>
                <a:lnTo>
                  <a:pt x="0" y="0"/>
                </a:lnTo>
                <a:lnTo>
                  <a:pt x="0" y="64007"/>
                </a:lnTo>
                <a:close/>
              </a:path>
            </a:pathLst>
          </a:custGeom>
          <a:solidFill>
            <a:srgbClr val="DC6900"/>
          </a:solidFill>
        </p:spPr>
        <p:txBody>
          <a:bodyPr wrap="square" lIns="0" tIns="0" rIns="0" bIns="0" rtlCol="0"/>
          <a:lstStyle/>
          <a:p/>
        </p:txBody>
      </p:sp>
      <p:sp>
        <p:nvSpPr>
          <p:cNvPr id="84" name="object 84"/>
          <p:cNvSpPr txBox="1"/>
          <p:nvPr/>
        </p:nvSpPr>
        <p:spPr>
          <a:xfrm>
            <a:off x="7033006" y="5478576"/>
            <a:ext cx="28194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其他</a:t>
            </a:r>
            <a:endParaRPr sz="1000">
              <a:latin typeface="SimHei"/>
              <a:cs typeface="SimHei"/>
            </a:endParaRPr>
          </a:p>
        </p:txBody>
      </p:sp>
      <p:sp>
        <p:nvSpPr>
          <p:cNvPr id="87" name="object 87"/>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88" name="object 88"/>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85" name="object 85"/>
          <p:cNvSpPr txBox="1"/>
          <p:nvPr/>
        </p:nvSpPr>
        <p:spPr>
          <a:xfrm>
            <a:off x="595071" y="1843278"/>
            <a:ext cx="285750" cy="382270"/>
          </a:xfrm>
          <a:prstGeom prst="rect">
            <a:avLst/>
          </a:prstGeom>
        </p:spPr>
        <p:txBody>
          <a:bodyPr wrap="square" lIns="0" tIns="0" rIns="0" bIns="0" rtlCol="0" vert="horz">
            <a:spAutoFit/>
          </a:bodyPr>
          <a:lstStyle/>
          <a:p>
            <a:pPr marL="12700" indent="3810">
              <a:lnSpc>
                <a:spcPct val="100000"/>
              </a:lnSpc>
            </a:pPr>
            <a:r>
              <a:rPr dirty="0" sz="1000" b="1">
                <a:latin typeface="SimHei"/>
                <a:cs typeface="SimHei"/>
              </a:rPr>
              <a:t>数量</a:t>
            </a:r>
            <a:endParaRPr sz="1000">
              <a:latin typeface="SimHei"/>
              <a:cs typeface="SimHei"/>
            </a:endParaRPr>
          </a:p>
          <a:p>
            <a:pPr marL="12700">
              <a:lnSpc>
                <a:spcPct val="100000"/>
              </a:lnSpc>
              <a:spcBef>
                <a:spcPts val="520"/>
              </a:spcBef>
            </a:pPr>
            <a:r>
              <a:rPr dirty="0" sz="1000" spc="-5">
                <a:latin typeface="Arial"/>
                <a:cs typeface="Arial"/>
              </a:rPr>
              <a:t>200</a:t>
            </a:r>
            <a:endParaRPr sz="1000">
              <a:latin typeface="Arial"/>
              <a:cs typeface="Arial"/>
            </a:endParaRPr>
          </a:p>
        </p:txBody>
      </p:sp>
      <p:sp>
        <p:nvSpPr>
          <p:cNvPr id="86" name="object 86"/>
          <p:cNvSpPr txBox="1"/>
          <p:nvPr/>
        </p:nvSpPr>
        <p:spPr>
          <a:xfrm>
            <a:off x="522833" y="6018072"/>
            <a:ext cx="236410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来源：亚洲</a:t>
            </a:r>
            <a:r>
              <a:rPr dirty="0" sz="1000" spc="-5">
                <a:latin typeface="SimHei"/>
                <a:cs typeface="SimHei"/>
              </a:rPr>
              <a:t>创</a:t>
            </a:r>
            <a:r>
              <a:rPr dirty="0" sz="1000" spc="0">
                <a:latin typeface="SimHei"/>
                <a:cs typeface="SimHei"/>
              </a:rPr>
              <a:t>业</a:t>
            </a:r>
            <a:r>
              <a:rPr dirty="0" sz="1000" spc="-5">
                <a:latin typeface="SimHei"/>
                <a:cs typeface="SimHei"/>
              </a:rPr>
              <a:t>基金</a:t>
            </a:r>
            <a:r>
              <a:rPr dirty="0" sz="1000" spc="0">
                <a:latin typeface="SimHei"/>
                <a:cs typeface="SimHei"/>
              </a:rPr>
              <a:t>期</a:t>
            </a:r>
            <a:r>
              <a:rPr dirty="0" sz="1000" spc="-5">
                <a:latin typeface="SimHei"/>
                <a:cs typeface="SimHei"/>
              </a:rPr>
              <a:t>刊及</a:t>
            </a:r>
            <a:r>
              <a:rPr dirty="0" sz="1000" spc="0">
                <a:latin typeface="SimHei"/>
                <a:cs typeface="SimHei"/>
              </a:rPr>
              <a:t>普</a:t>
            </a:r>
            <a:r>
              <a:rPr dirty="0" sz="1000" spc="-5">
                <a:latin typeface="SimHei"/>
                <a:cs typeface="SimHei"/>
              </a:rPr>
              <a:t>华永</a:t>
            </a:r>
            <a:r>
              <a:rPr dirty="0" sz="1000" spc="0">
                <a:latin typeface="SimHei"/>
                <a:cs typeface="SimHei"/>
              </a:rPr>
              <a:t>道</a:t>
            </a:r>
            <a:r>
              <a:rPr dirty="0" sz="1000" spc="-5">
                <a:latin typeface="SimHei"/>
                <a:cs typeface="SimHei"/>
              </a:rPr>
              <a:t>分析</a:t>
            </a:r>
            <a:endParaRPr sz="1000">
              <a:latin typeface="SimHei"/>
              <a:cs typeface="SimHe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9932" y="4381500"/>
            <a:ext cx="329565" cy="341630"/>
          </a:xfrm>
          <a:custGeom>
            <a:avLst/>
            <a:gdLst/>
            <a:ahLst/>
            <a:cxnLst/>
            <a:rect l="l" t="t" r="r" b="b"/>
            <a:pathLst>
              <a:path w="329565" h="341629">
                <a:moveTo>
                  <a:pt x="329184" y="0"/>
                </a:moveTo>
                <a:lnTo>
                  <a:pt x="0" y="0"/>
                </a:lnTo>
                <a:lnTo>
                  <a:pt x="0" y="341375"/>
                </a:lnTo>
                <a:lnTo>
                  <a:pt x="329184" y="341375"/>
                </a:lnTo>
                <a:lnTo>
                  <a:pt x="329184" y="0"/>
                </a:lnTo>
                <a:close/>
              </a:path>
            </a:pathLst>
          </a:custGeom>
          <a:solidFill>
            <a:srgbClr val="A21F1F"/>
          </a:solidFill>
        </p:spPr>
        <p:txBody>
          <a:bodyPr wrap="square" lIns="0" tIns="0" rIns="0" bIns="0" rtlCol="0"/>
          <a:lstStyle/>
          <a:p/>
        </p:txBody>
      </p:sp>
      <p:sp>
        <p:nvSpPr>
          <p:cNvPr id="3" name="object 3"/>
          <p:cNvSpPr/>
          <p:nvPr/>
        </p:nvSpPr>
        <p:spPr>
          <a:xfrm>
            <a:off x="1969007" y="4372355"/>
            <a:ext cx="330835" cy="350520"/>
          </a:xfrm>
          <a:custGeom>
            <a:avLst/>
            <a:gdLst/>
            <a:ahLst/>
            <a:cxnLst/>
            <a:rect l="l" t="t" r="r" b="b"/>
            <a:pathLst>
              <a:path w="330835" h="350520">
                <a:moveTo>
                  <a:pt x="330708" y="0"/>
                </a:moveTo>
                <a:lnTo>
                  <a:pt x="0" y="0"/>
                </a:lnTo>
                <a:lnTo>
                  <a:pt x="0" y="350520"/>
                </a:lnTo>
                <a:lnTo>
                  <a:pt x="330708" y="350520"/>
                </a:lnTo>
                <a:lnTo>
                  <a:pt x="330708" y="0"/>
                </a:lnTo>
                <a:close/>
              </a:path>
            </a:pathLst>
          </a:custGeom>
          <a:solidFill>
            <a:srgbClr val="A21F1F"/>
          </a:solidFill>
        </p:spPr>
        <p:txBody>
          <a:bodyPr wrap="square" lIns="0" tIns="0" rIns="0" bIns="0" rtlCol="0"/>
          <a:lstStyle/>
          <a:p/>
        </p:txBody>
      </p:sp>
      <p:sp>
        <p:nvSpPr>
          <p:cNvPr id="4" name="object 4"/>
          <p:cNvSpPr/>
          <p:nvPr/>
        </p:nvSpPr>
        <p:spPr>
          <a:xfrm>
            <a:off x="2959607" y="4226052"/>
            <a:ext cx="329565" cy="497205"/>
          </a:xfrm>
          <a:custGeom>
            <a:avLst/>
            <a:gdLst/>
            <a:ahLst/>
            <a:cxnLst/>
            <a:rect l="l" t="t" r="r" b="b"/>
            <a:pathLst>
              <a:path w="329564" h="497204">
                <a:moveTo>
                  <a:pt x="329183" y="0"/>
                </a:moveTo>
                <a:lnTo>
                  <a:pt x="0" y="0"/>
                </a:lnTo>
                <a:lnTo>
                  <a:pt x="0" y="496824"/>
                </a:lnTo>
                <a:lnTo>
                  <a:pt x="329183" y="496824"/>
                </a:lnTo>
                <a:lnTo>
                  <a:pt x="329183" y="0"/>
                </a:lnTo>
                <a:close/>
              </a:path>
            </a:pathLst>
          </a:custGeom>
          <a:solidFill>
            <a:srgbClr val="A21F1F"/>
          </a:solidFill>
        </p:spPr>
        <p:txBody>
          <a:bodyPr wrap="square" lIns="0" tIns="0" rIns="0" bIns="0" rtlCol="0"/>
          <a:lstStyle/>
          <a:p/>
        </p:txBody>
      </p:sp>
      <p:sp>
        <p:nvSpPr>
          <p:cNvPr id="5" name="object 5"/>
          <p:cNvSpPr/>
          <p:nvPr/>
        </p:nvSpPr>
        <p:spPr>
          <a:xfrm>
            <a:off x="3948684" y="4279391"/>
            <a:ext cx="330835" cy="443865"/>
          </a:xfrm>
          <a:custGeom>
            <a:avLst/>
            <a:gdLst/>
            <a:ahLst/>
            <a:cxnLst/>
            <a:rect l="l" t="t" r="r" b="b"/>
            <a:pathLst>
              <a:path w="330835" h="443864">
                <a:moveTo>
                  <a:pt x="330707" y="0"/>
                </a:moveTo>
                <a:lnTo>
                  <a:pt x="0" y="0"/>
                </a:lnTo>
                <a:lnTo>
                  <a:pt x="0" y="443483"/>
                </a:lnTo>
                <a:lnTo>
                  <a:pt x="330707" y="443483"/>
                </a:lnTo>
                <a:lnTo>
                  <a:pt x="330707" y="0"/>
                </a:lnTo>
                <a:close/>
              </a:path>
            </a:pathLst>
          </a:custGeom>
          <a:solidFill>
            <a:srgbClr val="A21F1F"/>
          </a:solidFill>
        </p:spPr>
        <p:txBody>
          <a:bodyPr wrap="square" lIns="0" tIns="0" rIns="0" bIns="0" rtlCol="0"/>
          <a:lstStyle/>
          <a:p/>
        </p:txBody>
      </p:sp>
      <p:sp>
        <p:nvSpPr>
          <p:cNvPr id="6" name="object 6"/>
          <p:cNvSpPr/>
          <p:nvPr/>
        </p:nvSpPr>
        <p:spPr>
          <a:xfrm>
            <a:off x="4939284" y="4489703"/>
            <a:ext cx="329565" cy="233679"/>
          </a:xfrm>
          <a:custGeom>
            <a:avLst/>
            <a:gdLst/>
            <a:ahLst/>
            <a:cxnLst/>
            <a:rect l="l" t="t" r="r" b="b"/>
            <a:pathLst>
              <a:path w="329564" h="233679">
                <a:moveTo>
                  <a:pt x="329183" y="0"/>
                </a:moveTo>
                <a:lnTo>
                  <a:pt x="0" y="0"/>
                </a:lnTo>
                <a:lnTo>
                  <a:pt x="0" y="233172"/>
                </a:lnTo>
                <a:lnTo>
                  <a:pt x="329183" y="233172"/>
                </a:lnTo>
                <a:lnTo>
                  <a:pt x="329183" y="0"/>
                </a:lnTo>
                <a:close/>
              </a:path>
            </a:pathLst>
          </a:custGeom>
          <a:solidFill>
            <a:srgbClr val="A21F1F"/>
          </a:solidFill>
        </p:spPr>
        <p:txBody>
          <a:bodyPr wrap="square" lIns="0" tIns="0" rIns="0" bIns="0" rtlCol="0"/>
          <a:lstStyle/>
          <a:p/>
        </p:txBody>
      </p:sp>
      <p:sp>
        <p:nvSpPr>
          <p:cNvPr id="7" name="object 7"/>
          <p:cNvSpPr/>
          <p:nvPr/>
        </p:nvSpPr>
        <p:spPr>
          <a:xfrm>
            <a:off x="5928359" y="4360164"/>
            <a:ext cx="330835" cy="363220"/>
          </a:xfrm>
          <a:custGeom>
            <a:avLst/>
            <a:gdLst/>
            <a:ahLst/>
            <a:cxnLst/>
            <a:rect l="l" t="t" r="r" b="b"/>
            <a:pathLst>
              <a:path w="330835" h="363220">
                <a:moveTo>
                  <a:pt x="330707" y="0"/>
                </a:moveTo>
                <a:lnTo>
                  <a:pt x="0" y="0"/>
                </a:lnTo>
                <a:lnTo>
                  <a:pt x="0" y="362712"/>
                </a:lnTo>
                <a:lnTo>
                  <a:pt x="330707" y="362712"/>
                </a:lnTo>
                <a:lnTo>
                  <a:pt x="330707" y="0"/>
                </a:lnTo>
                <a:close/>
              </a:path>
            </a:pathLst>
          </a:custGeom>
          <a:solidFill>
            <a:srgbClr val="A21F1F"/>
          </a:solidFill>
        </p:spPr>
        <p:txBody>
          <a:bodyPr wrap="square" lIns="0" tIns="0" rIns="0" bIns="0" rtlCol="0"/>
          <a:lstStyle/>
          <a:p/>
        </p:txBody>
      </p:sp>
      <p:sp>
        <p:nvSpPr>
          <p:cNvPr id="8" name="object 8"/>
          <p:cNvSpPr/>
          <p:nvPr/>
        </p:nvSpPr>
        <p:spPr>
          <a:xfrm>
            <a:off x="6918959" y="4067555"/>
            <a:ext cx="329565" cy="655320"/>
          </a:xfrm>
          <a:custGeom>
            <a:avLst/>
            <a:gdLst/>
            <a:ahLst/>
            <a:cxnLst/>
            <a:rect l="l" t="t" r="r" b="b"/>
            <a:pathLst>
              <a:path w="329565" h="655320">
                <a:moveTo>
                  <a:pt x="329184" y="0"/>
                </a:moveTo>
                <a:lnTo>
                  <a:pt x="0" y="0"/>
                </a:lnTo>
                <a:lnTo>
                  <a:pt x="0" y="655320"/>
                </a:lnTo>
                <a:lnTo>
                  <a:pt x="329184" y="655320"/>
                </a:lnTo>
                <a:lnTo>
                  <a:pt x="329184" y="0"/>
                </a:lnTo>
                <a:close/>
              </a:path>
            </a:pathLst>
          </a:custGeom>
          <a:solidFill>
            <a:srgbClr val="A21F1F"/>
          </a:solidFill>
        </p:spPr>
        <p:txBody>
          <a:bodyPr wrap="square" lIns="0" tIns="0" rIns="0" bIns="0" rtlCol="0"/>
          <a:lstStyle/>
          <a:p/>
        </p:txBody>
      </p:sp>
      <p:sp>
        <p:nvSpPr>
          <p:cNvPr id="9" name="object 9"/>
          <p:cNvSpPr/>
          <p:nvPr/>
        </p:nvSpPr>
        <p:spPr>
          <a:xfrm>
            <a:off x="7909559" y="3378708"/>
            <a:ext cx="329565" cy="1344295"/>
          </a:xfrm>
          <a:custGeom>
            <a:avLst/>
            <a:gdLst/>
            <a:ahLst/>
            <a:cxnLst/>
            <a:rect l="l" t="t" r="r" b="b"/>
            <a:pathLst>
              <a:path w="329565" h="1344295">
                <a:moveTo>
                  <a:pt x="329184" y="0"/>
                </a:moveTo>
                <a:lnTo>
                  <a:pt x="0" y="0"/>
                </a:lnTo>
                <a:lnTo>
                  <a:pt x="0" y="1344167"/>
                </a:lnTo>
                <a:lnTo>
                  <a:pt x="329184" y="1344167"/>
                </a:lnTo>
                <a:lnTo>
                  <a:pt x="329184" y="0"/>
                </a:lnTo>
                <a:close/>
              </a:path>
            </a:pathLst>
          </a:custGeom>
          <a:solidFill>
            <a:srgbClr val="A21F1F"/>
          </a:solidFill>
        </p:spPr>
        <p:txBody>
          <a:bodyPr wrap="square" lIns="0" tIns="0" rIns="0" bIns="0" rtlCol="0"/>
          <a:lstStyle/>
          <a:p/>
        </p:txBody>
      </p:sp>
      <p:sp>
        <p:nvSpPr>
          <p:cNvPr id="10" name="object 10"/>
          <p:cNvSpPr/>
          <p:nvPr/>
        </p:nvSpPr>
        <p:spPr>
          <a:xfrm>
            <a:off x="979932" y="4200144"/>
            <a:ext cx="329565" cy="181610"/>
          </a:xfrm>
          <a:custGeom>
            <a:avLst/>
            <a:gdLst/>
            <a:ahLst/>
            <a:cxnLst/>
            <a:rect l="l" t="t" r="r" b="b"/>
            <a:pathLst>
              <a:path w="329565" h="181610">
                <a:moveTo>
                  <a:pt x="329184" y="0"/>
                </a:moveTo>
                <a:lnTo>
                  <a:pt x="0" y="0"/>
                </a:lnTo>
                <a:lnTo>
                  <a:pt x="0" y="181355"/>
                </a:lnTo>
                <a:lnTo>
                  <a:pt x="329184" y="181355"/>
                </a:lnTo>
                <a:lnTo>
                  <a:pt x="329184" y="0"/>
                </a:lnTo>
                <a:close/>
              </a:path>
            </a:pathLst>
          </a:custGeom>
          <a:solidFill>
            <a:srgbClr val="DF2F1E"/>
          </a:solidFill>
        </p:spPr>
        <p:txBody>
          <a:bodyPr wrap="square" lIns="0" tIns="0" rIns="0" bIns="0" rtlCol="0"/>
          <a:lstStyle/>
          <a:p/>
        </p:txBody>
      </p:sp>
      <p:sp>
        <p:nvSpPr>
          <p:cNvPr id="11" name="object 11"/>
          <p:cNvSpPr/>
          <p:nvPr/>
        </p:nvSpPr>
        <p:spPr>
          <a:xfrm>
            <a:off x="1969007" y="4242815"/>
            <a:ext cx="330835" cy="129539"/>
          </a:xfrm>
          <a:custGeom>
            <a:avLst/>
            <a:gdLst/>
            <a:ahLst/>
            <a:cxnLst/>
            <a:rect l="l" t="t" r="r" b="b"/>
            <a:pathLst>
              <a:path w="330835" h="129539">
                <a:moveTo>
                  <a:pt x="330708" y="0"/>
                </a:moveTo>
                <a:lnTo>
                  <a:pt x="0" y="0"/>
                </a:lnTo>
                <a:lnTo>
                  <a:pt x="0" y="129539"/>
                </a:lnTo>
                <a:lnTo>
                  <a:pt x="330708" y="129539"/>
                </a:lnTo>
                <a:lnTo>
                  <a:pt x="330708" y="0"/>
                </a:lnTo>
                <a:close/>
              </a:path>
            </a:pathLst>
          </a:custGeom>
          <a:solidFill>
            <a:srgbClr val="DF2F1E"/>
          </a:solidFill>
        </p:spPr>
        <p:txBody>
          <a:bodyPr wrap="square" lIns="0" tIns="0" rIns="0" bIns="0" rtlCol="0"/>
          <a:lstStyle/>
          <a:p/>
        </p:txBody>
      </p:sp>
      <p:sp>
        <p:nvSpPr>
          <p:cNvPr id="12" name="object 12"/>
          <p:cNvSpPr/>
          <p:nvPr/>
        </p:nvSpPr>
        <p:spPr>
          <a:xfrm>
            <a:off x="2959607" y="4011167"/>
            <a:ext cx="329565" cy="215265"/>
          </a:xfrm>
          <a:custGeom>
            <a:avLst/>
            <a:gdLst/>
            <a:ahLst/>
            <a:cxnLst/>
            <a:rect l="l" t="t" r="r" b="b"/>
            <a:pathLst>
              <a:path w="329564" h="215264">
                <a:moveTo>
                  <a:pt x="329183" y="0"/>
                </a:moveTo>
                <a:lnTo>
                  <a:pt x="0" y="0"/>
                </a:lnTo>
                <a:lnTo>
                  <a:pt x="0" y="214883"/>
                </a:lnTo>
                <a:lnTo>
                  <a:pt x="329183" y="214883"/>
                </a:lnTo>
                <a:lnTo>
                  <a:pt x="329183" y="0"/>
                </a:lnTo>
                <a:close/>
              </a:path>
            </a:pathLst>
          </a:custGeom>
          <a:solidFill>
            <a:srgbClr val="DF2F1E"/>
          </a:solidFill>
        </p:spPr>
        <p:txBody>
          <a:bodyPr wrap="square" lIns="0" tIns="0" rIns="0" bIns="0" rtlCol="0"/>
          <a:lstStyle/>
          <a:p/>
        </p:txBody>
      </p:sp>
      <p:sp>
        <p:nvSpPr>
          <p:cNvPr id="13" name="object 13"/>
          <p:cNvSpPr/>
          <p:nvPr/>
        </p:nvSpPr>
        <p:spPr>
          <a:xfrm>
            <a:off x="3948684" y="4018788"/>
            <a:ext cx="330835" cy="260985"/>
          </a:xfrm>
          <a:custGeom>
            <a:avLst/>
            <a:gdLst/>
            <a:ahLst/>
            <a:cxnLst/>
            <a:rect l="l" t="t" r="r" b="b"/>
            <a:pathLst>
              <a:path w="330835" h="260985">
                <a:moveTo>
                  <a:pt x="330707" y="0"/>
                </a:moveTo>
                <a:lnTo>
                  <a:pt x="0" y="0"/>
                </a:lnTo>
                <a:lnTo>
                  <a:pt x="0" y="260604"/>
                </a:lnTo>
                <a:lnTo>
                  <a:pt x="330707" y="260604"/>
                </a:lnTo>
                <a:lnTo>
                  <a:pt x="330707" y="0"/>
                </a:lnTo>
                <a:close/>
              </a:path>
            </a:pathLst>
          </a:custGeom>
          <a:solidFill>
            <a:srgbClr val="DF2F1E"/>
          </a:solidFill>
        </p:spPr>
        <p:txBody>
          <a:bodyPr wrap="square" lIns="0" tIns="0" rIns="0" bIns="0" rtlCol="0"/>
          <a:lstStyle/>
          <a:p/>
        </p:txBody>
      </p:sp>
      <p:sp>
        <p:nvSpPr>
          <p:cNvPr id="14" name="object 14"/>
          <p:cNvSpPr/>
          <p:nvPr/>
        </p:nvSpPr>
        <p:spPr>
          <a:xfrm>
            <a:off x="4939284" y="4314444"/>
            <a:ext cx="329565" cy="175260"/>
          </a:xfrm>
          <a:custGeom>
            <a:avLst/>
            <a:gdLst/>
            <a:ahLst/>
            <a:cxnLst/>
            <a:rect l="l" t="t" r="r" b="b"/>
            <a:pathLst>
              <a:path w="329564" h="175260">
                <a:moveTo>
                  <a:pt x="329183" y="0"/>
                </a:moveTo>
                <a:lnTo>
                  <a:pt x="0" y="0"/>
                </a:lnTo>
                <a:lnTo>
                  <a:pt x="0" y="175259"/>
                </a:lnTo>
                <a:lnTo>
                  <a:pt x="329183" y="175259"/>
                </a:lnTo>
                <a:lnTo>
                  <a:pt x="329183" y="0"/>
                </a:lnTo>
                <a:close/>
              </a:path>
            </a:pathLst>
          </a:custGeom>
          <a:solidFill>
            <a:srgbClr val="DF2F1E"/>
          </a:solidFill>
        </p:spPr>
        <p:txBody>
          <a:bodyPr wrap="square" lIns="0" tIns="0" rIns="0" bIns="0" rtlCol="0"/>
          <a:lstStyle/>
          <a:p/>
        </p:txBody>
      </p:sp>
      <p:sp>
        <p:nvSpPr>
          <p:cNvPr id="15" name="object 15"/>
          <p:cNvSpPr/>
          <p:nvPr/>
        </p:nvSpPr>
        <p:spPr>
          <a:xfrm>
            <a:off x="5928359" y="4166615"/>
            <a:ext cx="330835" cy="193675"/>
          </a:xfrm>
          <a:custGeom>
            <a:avLst/>
            <a:gdLst/>
            <a:ahLst/>
            <a:cxnLst/>
            <a:rect l="l" t="t" r="r" b="b"/>
            <a:pathLst>
              <a:path w="330835" h="193675">
                <a:moveTo>
                  <a:pt x="330707" y="0"/>
                </a:moveTo>
                <a:lnTo>
                  <a:pt x="0" y="0"/>
                </a:lnTo>
                <a:lnTo>
                  <a:pt x="0" y="193547"/>
                </a:lnTo>
                <a:lnTo>
                  <a:pt x="330707" y="193547"/>
                </a:lnTo>
                <a:lnTo>
                  <a:pt x="330707" y="0"/>
                </a:lnTo>
                <a:close/>
              </a:path>
            </a:pathLst>
          </a:custGeom>
          <a:solidFill>
            <a:srgbClr val="DF2F1E"/>
          </a:solidFill>
        </p:spPr>
        <p:txBody>
          <a:bodyPr wrap="square" lIns="0" tIns="0" rIns="0" bIns="0" rtlCol="0"/>
          <a:lstStyle/>
          <a:p/>
        </p:txBody>
      </p:sp>
      <p:sp>
        <p:nvSpPr>
          <p:cNvPr id="16" name="object 16"/>
          <p:cNvSpPr/>
          <p:nvPr/>
        </p:nvSpPr>
        <p:spPr>
          <a:xfrm>
            <a:off x="6918959" y="3774947"/>
            <a:ext cx="329565" cy="292735"/>
          </a:xfrm>
          <a:custGeom>
            <a:avLst/>
            <a:gdLst/>
            <a:ahLst/>
            <a:cxnLst/>
            <a:rect l="l" t="t" r="r" b="b"/>
            <a:pathLst>
              <a:path w="329565" h="292735">
                <a:moveTo>
                  <a:pt x="329184" y="0"/>
                </a:moveTo>
                <a:lnTo>
                  <a:pt x="0" y="0"/>
                </a:lnTo>
                <a:lnTo>
                  <a:pt x="0" y="292607"/>
                </a:lnTo>
                <a:lnTo>
                  <a:pt x="329184" y="292607"/>
                </a:lnTo>
                <a:lnTo>
                  <a:pt x="329184" y="0"/>
                </a:lnTo>
                <a:close/>
              </a:path>
            </a:pathLst>
          </a:custGeom>
          <a:solidFill>
            <a:srgbClr val="DF2F1E"/>
          </a:solidFill>
        </p:spPr>
        <p:txBody>
          <a:bodyPr wrap="square" lIns="0" tIns="0" rIns="0" bIns="0" rtlCol="0"/>
          <a:lstStyle/>
          <a:p/>
        </p:txBody>
      </p:sp>
      <p:sp>
        <p:nvSpPr>
          <p:cNvPr id="17" name="object 17"/>
          <p:cNvSpPr/>
          <p:nvPr/>
        </p:nvSpPr>
        <p:spPr>
          <a:xfrm>
            <a:off x="7909559" y="2855976"/>
            <a:ext cx="329565" cy="523240"/>
          </a:xfrm>
          <a:custGeom>
            <a:avLst/>
            <a:gdLst/>
            <a:ahLst/>
            <a:cxnLst/>
            <a:rect l="l" t="t" r="r" b="b"/>
            <a:pathLst>
              <a:path w="329565" h="523239">
                <a:moveTo>
                  <a:pt x="329184" y="0"/>
                </a:moveTo>
                <a:lnTo>
                  <a:pt x="0" y="0"/>
                </a:lnTo>
                <a:lnTo>
                  <a:pt x="0" y="522732"/>
                </a:lnTo>
                <a:lnTo>
                  <a:pt x="329184" y="522732"/>
                </a:lnTo>
                <a:lnTo>
                  <a:pt x="329184" y="0"/>
                </a:lnTo>
                <a:close/>
              </a:path>
            </a:pathLst>
          </a:custGeom>
          <a:solidFill>
            <a:srgbClr val="DF2F1E"/>
          </a:solidFill>
        </p:spPr>
        <p:txBody>
          <a:bodyPr wrap="square" lIns="0" tIns="0" rIns="0" bIns="0" rtlCol="0"/>
          <a:lstStyle/>
          <a:p/>
        </p:txBody>
      </p:sp>
      <p:sp>
        <p:nvSpPr>
          <p:cNvPr id="18" name="object 18"/>
          <p:cNvSpPr/>
          <p:nvPr/>
        </p:nvSpPr>
        <p:spPr>
          <a:xfrm>
            <a:off x="1309116" y="4695444"/>
            <a:ext cx="330835" cy="0"/>
          </a:xfrm>
          <a:custGeom>
            <a:avLst/>
            <a:gdLst/>
            <a:ahLst/>
            <a:cxnLst/>
            <a:rect l="l" t="t" r="r" b="b"/>
            <a:pathLst>
              <a:path w="330835" h="0">
                <a:moveTo>
                  <a:pt x="0" y="0"/>
                </a:moveTo>
                <a:lnTo>
                  <a:pt x="330708" y="0"/>
                </a:lnTo>
              </a:path>
            </a:pathLst>
          </a:custGeom>
          <a:ln w="54863">
            <a:solidFill>
              <a:srgbClr val="5F221F"/>
            </a:solidFill>
          </a:ln>
        </p:spPr>
        <p:txBody>
          <a:bodyPr wrap="square" lIns="0" tIns="0" rIns="0" bIns="0" rtlCol="0"/>
          <a:lstStyle/>
          <a:p/>
        </p:txBody>
      </p:sp>
      <p:sp>
        <p:nvSpPr>
          <p:cNvPr id="19" name="object 19"/>
          <p:cNvSpPr/>
          <p:nvPr/>
        </p:nvSpPr>
        <p:spPr>
          <a:xfrm>
            <a:off x="2299716" y="4632959"/>
            <a:ext cx="329565" cy="90170"/>
          </a:xfrm>
          <a:custGeom>
            <a:avLst/>
            <a:gdLst/>
            <a:ahLst/>
            <a:cxnLst/>
            <a:rect l="l" t="t" r="r" b="b"/>
            <a:pathLst>
              <a:path w="329564" h="90170">
                <a:moveTo>
                  <a:pt x="329183" y="0"/>
                </a:moveTo>
                <a:lnTo>
                  <a:pt x="0" y="0"/>
                </a:lnTo>
                <a:lnTo>
                  <a:pt x="0" y="89915"/>
                </a:lnTo>
                <a:lnTo>
                  <a:pt x="329183" y="89915"/>
                </a:lnTo>
                <a:lnTo>
                  <a:pt x="329183" y="0"/>
                </a:lnTo>
                <a:close/>
              </a:path>
            </a:pathLst>
          </a:custGeom>
          <a:solidFill>
            <a:srgbClr val="5F221F"/>
          </a:solidFill>
        </p:spPr>
        <p:txBody>
          <a:bodyPr wrap="square" lIns="0" tIns="0" rIns="0" bIns="0" rtlCol="0"/>
          <a:lstStyle/>
          <a:p/>
        </p:txBody>
      </p:sp>
      <p:sp>
        <p:nvSpPr>
          <p:cNvPr id="20" name="object 20"/>
          <p:cNvSpPr/>
          <p:nvPr/>
        </p:nvSpPr>
        <p:spPr>
          <a:xfrm>
            <a:off x="3288791" y="4565903"/>
            <a:ext cx="330835" cy="157480"/>
          </a:xfrm>
          <a:custGeom>
            <a:avLst/>
            <a:gdLst/>
            <a:ahLst/>
            <a:cxnLst/>
            <a:rect l="l" t="t" r="r" b="b"/>
            <a:pathLst>
              <a:path w="330835" h="157479">
                <a:moveTo>
                  <a:pt x="330708" y="0"/>
                </a:moveTo>
                <a:lnTo>
                  <a:pt x="0" y="0"/>
                </a:lnTo>
                <a:lnTo>
                  <a:pt x="0" y="156972"/>
                </a:lnTo>
                <a:lnTo>
                  <a:pt x="330708" y="156972"/>
                </a:lnTo>
                <a:lnTo>
                  <a:pt x="330708" y="0"/>
                </a:lnTo>
                <a:close/>
              </a:path>
            </a:pathLst>
          </a:custGeom>
          <a:solidFill>
            <a:srgbClr val="5F221F"/>
          </a:solidFill>
        </p:spPr>
        <p:txBody>
          <a:bodyPr wrap="square" lIns="0" tIns="0" rIns="0" bIns="0" rtlCol="0"/>
          <a:lstStyle/>
          <a:p/>
        </p:txBody>
      </p:sp>
      <p:sp>
        <p:nvSpPr>
          <p:cNvPr id="21" name="object 21"/>
          <p:cNvSpPr/>
          <p:nvPr/>
        </p:nvSpPr>
        <p:spPr>
          <a:xfrm>
            <a:off x="4279391" y="4581144"/>
            <a:ext cx="329565" cy="142240"/>
          </a:xfrm>
          <a:custGeom>
            <a:avLst/>
            <a:gdLst/>
            <a:ahLst/>
            <a:cxnLst/>
            <a:rect l="l" t="t" r="r" b="b"/>
            <a:pathLst>
              <a:path w="329564" h="142239">
                <a:moveTo>
                  <a:pt x="329184" y="0"/>
                </a:moveTo>
                <a:lnTo>
                  <a:pt x="0" y="0"/>
                </a:lnTo>
                <a:lnTo>
                  <a:pt x="0" y="141731"/>
                </a:lnTo>
                <a:lnTo>
                  <a:pt x="329184" y="141731"/>
                </a:lnTo>
                <a:lnTo>
                  <a:pt x="329184" y="0"/>
                </a:lnTo>
                <a:close/>
              </a:path>
            </a:pathLst>
          </a:custGeom>
          <a:solidFill>
            <a:srgbClr val="5F221F"/>
          </a:solidFill>
        </p:spPr>
        <p:txBody>
          <a:bodyPr wrap="square" lIns="0" tIns="0" rIns="0" bIns="0" rtlCol="0"/>
          <a:lstStyle/>
          <a:p/>
        </p:txBody>
      </p:sp>
      <p:sp>
        <p:nvSpPr>
          <p:cNvPr id="22" name="object 22"/>
          <p:cNvSpPr/>
          <p:nvPr/>
        </p:nvSpPr>
        <p:spPr>
          <a:xfrm>
            <a:off x="5268467" y="4610100"/>
            <a:ext cx="330835" cy="113030"/>
          </a:xfrm>
          <a:custGeom>
            <a:avLst/>
            <a:gdLst/>
            <a:ahLst/>
            <a:cxnLst/>
            <a:rect l="l" t="t" r="r" b="b"/>
            <a:pathLst>
              <a:path w="330835" h="113029">
                <a:moveTo>
                  <a:pt x="330708" y="0"/>
                </a:moveTo>
                <a:lnTo>
                  <a:pt x="0" y="0"/>
                </a:lnTo>
                <a:lnTo>
                  <a:pt x="0" y="112775"/>
                </a:lnTo>
                <a:lnTo>
                  <a:pt x="330708" y="112775"/>
                </a:lnTo>
                <a:lnTo>
                  <a:pt x="330708" y="0"/>
                </a:lnTo>
                <a:close/>
              </a:path>
            </a:pathLst>
          </a:custGeom>
          <a:solidFill>
            <a:srgbClr val="5F221F"/>
          </a:solidFill>
        </p:spPr>
        <p:txBody>
          <a:bodyPr wrap="square" lIns="0" tIns="0" rIns="0" bIns="0" rtlCol="0"/>
          <a:lstStyle/>
          <a:p/>
        </p:txBody>
      </p:sp>
      <p:sp>
        <p:nvSpPr>
          <p:cNvPr id="23" name="object 23"/>
          <p:cNvSpPr/>
          <p:nvPr/>
        </p:nvSpPr>
        <p:spPr>
          <a:xfrm>
            <a:off x="6259067" y="4625340"/>
            <a:ext cx="329565" cy="97790"/>
          </a:xfrm>
          <a:custGeom>
            <a:avLst/>
            <a:gdLst/>
            <a:ahLst/>
            <a:cxnLst/>
            <a:rect l="l" t="t" r="r" b="b"/>
            <a:pathLst>
              <a:path w="329565" h="97789">
                <a:moveTo>
                  <a:pt x="329184" y="0"/>
                </a:moveTo>
                <a:lnTo>
                  <a:pt x="0" y="0"/>
                </a:lnTo>
                <a:lnTo>
                  <a:pt x="0" y="97536"/>
                </a:lnTo>
                <a:lnTo>
                  <a:pt x="329184" y="97536"/>
                </a:lnTo>
                <a:lnTo>
                  <a:pt x="329184" y="0"/>
                </a:lnTo>
                <a:close/>
              </a:path>
            </a:pathLst>
          </a:custGeom>
          <a:solidFill>
            <a:srgbClr val="5F221F"/>
          </a:solidFill>
        </p:spPr>
        <p:txBody>
          <a:bodyPr wrap="square" lIns="0" tIns="0" rIns="0" bIns="0" rtlCol="0"/>
          <a:lstStyle/>
          <a:p/>
        </p:txBody>
      </p:sp>
      <p:sp>
        <p:nvSpPr>
          <p:cNvPr id="24" name="object 24"/>
          <p:cNvSpPr/>
          <p:nvPr/>
        </p:nvSpPr>
        <p:spPr>
          <a:xfrm>
            <a:off x="7248143" y="4594859"/>
            <a:ext cx="330835" cy="128270"/>
          </a:xfrm>
          <a:custGeom>
            <a:avLst/>
            <a:gdLst/>
            <a:ahLst/>
            <a:cxnLst/>
            <a:rect l="l" t="t" r="r" b="b"/>
            <a:pathLst>
              <a:path w="330834" h="128270">
                <a:moveTo>
                  <a:pt x="330707" y="0"/>
                </a:moveTo>
                <a:lnTo>
                  <a:pt x="0" y="0"/>
                </a:lnTo>
                <a:lnTo>
                  <a:pt x="0" y="128015"/>
                </a:lnTo>
                <a:lnTo>
                  <a:pt x="330707" y="128015"/>
                </a:lnTo>
                <a:lnTo>
                  <a:pt x="330707" y="0"/>
                </a:lnTo>
                <a:close/>
              </a:path>
            </a:pathLst>
          </a:custGeom>
          <a:solidFill>
            <a:srgbClr val="5F221F"/>
          </a:solidFill>
        </p:spPr>
        <p:txBody>
          <a:bodyPr wrap="square" lIns="0" tIns="0" rIns="0" bIns="0" rtlCol="0"/>
          <a:lstStyle/>
          <a:p/>
        </p:txBody>
      </p:sp>
      <p:sp>
        <p:nvSpPr>
          <p:cNvPr id="25" name="object 25"/>
          <p:cNvSpPr/>
          <p:nvPr/>
        </p:nvSpPr>
        <p:spPr>
          <a:xfrm>
            <a:off x="8238743" y="4614671"/>
            <a:ext cx="330835" cy="108585"/>
          </a:xfrm>
          <a:custGeom>
            <a:avLst/>
            <a:gdLst/>
            <a:ahLst/>
            <a:cxnLst/>
            <a:rect l="l" t="t" r="r" b="b"/>
            <a:pathLst>
              <a:path w="330834" h="108585">
                <a:moveTo>
                  <a:pt x="330707" y="0"/>
                </a:moveTo>
                <a:lnTo>
                  <a:pt x="0" y="0"/>
                </a:lnTo>
                <a:lnTo>
                  <a:pt x="0" y="108203"/>
                </a:lnTo>
                <a:lnTo>
                  <a:pt x="330707" y="108203"/>
                </a:lnTo>
                <a:lnTo>
                  <a:pt x="330707" y="0"/>
                </a:lnTo>
                <a:close/>
              </a:path>
            </a:pathLst>
          </a:custGeom>
          <a:solidFill>
            <a:srgbClr val="5F221F"/>
          </a:solidFill>
        </p:spPr>
        <p:txBody>
          <a:bodyPr wrap="square" lIns="0" tIns="0" rIns="0" bIns="0" rtlCol="0"/>
          <a:lstStyle/>
          <a:p/>
        </p:txBody>
      </p:sp>
      <p:sp>
        <p:nvSpPr>
          <p:cNvPr id="26" name="object 26"/>
          <p:cNvSpPr/>
          <p:nvPr/>
        </p:nvSpPr>
        <p:spPr>
          <a:xfrm>
            <a:off x="979932" y="2756916"/>
            <a:ext cx="0" cy="1965960"/>
          </a:xfrm>
          <a:custGeom>
            <a:avLst/>
            <a:gdLst/>
            <a:ahLst/>
            <a:cxnLst/>
            <a:rect l="l" t="t" r="r" b="b"/>
            <a:pathLst>
              <a:path w="0" h="1965960">
                <a:moveTo>
                  <a:pt x="0" y="1965960"/>
                </a:moveTo>
                <a:lnTo>
                  <a:pt x="0" y="0"/>
                </a:lnTo>
              </a:path>
            </a:pathLst>
          </a:custGeom>
          <a:ln w="9144">
            <a:solidFill>
              <a:srgbClr val="858585"/>
            </a:solidFill>
          </a:ln>
        </p:spPr>
        <p:txBody>
          <a:bodyPr wrap="square" lIns="0" tIns="0" rIns="0" bIns="0" rtlCol="0"/>
          <a:lstStyle/>
          <a:p/>
        </p:txBody>
      </p:sp>
      <p:sp>
        <p:nvSpPr>
          <p:cNvPr id="27" name="object 27"/>
          <p:cNvSpPr/>
          <p:nvPr/>
        </p:nvSpPr>
        <p:spPr>
          <a:xfrm>
            <a:off x="941832" y="47228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941832" y="44775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9" name="object 29"/>
          <p:cNvSpPr/>
          <p:nvPr/>
        </p:nvSpPr>
        <p:spPr>
          <a:xfrm>
            <a:off x="941832" y="423062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0" name="object 30"/>
          <p:cNvSpPr/>
          <p:nvPr/>
        </p:nvSpPr>
        <p:spPr>
          <a:xfrm>
            <a:off x="941832" y="39852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1" name="object 31"/>
          <p:cNvSpPr/>
          <p:nvPr/>
        </p:nvSpPr>
        <p:spPr>
          <a:xfrm>
            <a:off x="941832" y="373989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2" name="object 32"/>
          <p:cNvSpPr/>
          <p:nvPr/>
        </p:nvSpPr>
        <p:spPr>
          <a:xfrm>
            <a:off x="941832" y="349300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3" name="object 33"/>
          <p:cNvSpPr/>
          <p:nvPr/>
        </p:nvSpPr>
        <p:spPr>
          <a:xfrm>
            <a:off x="941832" y="324764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4" name="object 34"/>
          <p:cNvSpPr/>
          <p:nvPr/>
        </p:nvSpPr>
        <p:spPr>
          <a:xfrm>
            <a:off x="941832" y="300227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5" name="object 35"/>
          <p:cNvSpPr/>
          <p:nvPr/>
        </p:nvSpPr>
        <p:spPr>
          <a:xfrm>
            <a:off x="941832" y="275691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6" name="object 36"/>
          <p:cNvSpPr/>
          <p:nvPr/>
        </p:nvSpPr>
        <p:spPr>
          <a:xfrm>
            <a:off x="979932" y="4722876"/>
            <a:ext cx="7589520" cy="0"/>
          </a:xfrm>
          <a:custGeom>
            <a:avLst/>
            <a:gdLst/>
            <a:ahLst/>
            <a:cxnLst/>
            <a:rect l="l" t="t" r="r" b="b"/>
            <a:pathLst>
              <a:path w="7589520" h="0">
                <a:moveTo>
                  <a:pt x="0" y="0"/>
                </a:moveTo>
                <a:lnTo>
                  <a:pt x="7589520" y="0"/>
                </a:lnTo>
              </a:path>
            </a:pathLst>
          </a:custGeom>
          <a:ln w="9144">
            <a:solidFill>
              <a:srgbClr val="858585"/>
            </a:solidFill>
          </a:ln>
        </p:spPr>
        <p:txBody>
          <a:bodyPr wrap="square" lIns="0" tIns="0" rIns="0" bIns="0" rtlCol="0"/>
          <a:lstStyle/>
          <a:p/>
        </p:txBody>
      </p:sp>
      <p:sp>
        <p:nvSpPr>
          <p:cNvPr id="37" name="object 37"/>
          <p:cNvSpPr txBox="1"/>
          <p:nvPr/>
        </p:nvSpPr>
        <p:spPr>
          <a:xfrm>
            <a:off x="1026667" y="4472178"/>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694</a:t>
            </a:r>
            <a:endParaRPr sz="1000">
              <a:latin typeface="Arial"/>
              <a:cs typeface="Arial"/>
            </a:endParaRPr>
          </a:p>
        </p:txBody>
      </p:sp>
      <p:sp>
        <p:nvSpPr>
          <p:cNvPr id="38" name="object 38"/>
          <p:cNvSpPr txBox="1"/>
          <p:nvPr/>
        </p:nvSpPr>
        <p:spPr>
          <a:xfrm>
            <a:off x="2017014" y="4467605"/>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712</a:t>
            </a:r>
            <a:endParaRPr sz="1000">
              <a:latin typeface="Arial"/>
              <a:cs typeface="Arial"/>
            </a:endParaRPr>
          </a:p>
        </p:txBody>
      </p:sp>
      <p:sp>
        <p:nvSpPr>
          <p:cNvPr id="39" name="object 39"/>
          <p:cNvSpPr txBox="1"/>
          <p:nvPr/>
        </p:nvSpPr>
        <p:spPr>
          <a:xfrm>
            <a:off x="2953639" y="4394072"/>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1,011</a:t>
            </a:r>
            <a:endParaRPr sz="1000">
              <a:latin typeface="Arial"/>
              <a:cs typeface="Arial"/>
            </a:endParaRPr>
          </a:p>
        </p:txBody>
      </p:sp>
      <p:sp>
        <p:nvSpPr>
          <p:cNvPr id="40" name="object 40"/>
          <p:cNvSpPr txBox="1"/>
          <p:nvPr/>
        </p:nvSpPr>
        <p:spPr>
          <a:xfrm>
            <a:off x="3996944" y="4420616"/>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903</a:t>
            </a:r>
            <a:endParaRPr sz="1000">
              <a:latin typeface="Arial"/>
              <a:cs typeface="Arial"/>
            </a:endParaRPr>
          </a:p>
        </p:txBody>
      </p:sp>
      <p:sp>
        <p:nvSpPr>
          <p:cNvPr id="41" name="object 41"/>
          <p:cNvSpPr txBox="1"/>
          <p:nvPr/>
        </p:nvSpPr>
        <p:spPr>
          <a:xfrm>
            <a:off x="4986909" y="4526407"/>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473</a:t>
            </a:r>
            <a:endParaRPr sz="1000">
              <a:latin typeface="Arial"/>
              <a:cs typeface="Arial"/>
            </a:endParaRPr>
          </a:p>
        </p:txBody>
      </p:sp>
      <p:sp>
        <p:nvSpPr>
          <p:cNvPr id="42" name="object 42"/>
          <p:cNvSpPr txBox="1"/>
          <p:nvPr/>
        </p:nvSpPr>
        <p:spPr>
          <a:xfrm>
            <a:off x="5977254" y="4461129"/>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738</a:t>
            </a:r>
            <a:endParaRPr sz="1000">
              <a:latin typeface="Arial"/>
              <a:cs typeface="Arial"/>
            </a:endParaRPr>
          </a:p>
        </p:txBody>
      </p:sp>
      <p:sp>
        <p:nvSpPr>
          <p:cNvPr id="43" name="object 43"/>
          <p:cNvSpPr txBox="1"/>
          <p:nvPr/>
        </p:nvSpPr>
        <p:spPr>
          <a:xfrm>
            <a:off x="6913880" y="4314570"/>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1,334</a:t>
            </a:r>
            <a:endParaRPr sz="1000">
              <a:latin typeface="Arial"/>
              <a:cs typeface="Arial"/>
            </a:endParaRPr>
          </a:p>
        </p:txBody>
      </p:sp>
      <p:sp>
        <p:nvSpPr>
          <p:cNvPr id="44" name="object 44"/>
          <p:cNvSpPr txBox="1"/>
          <p:nvPr/>
        </p:nvSpPr>
        <p:spPr>
          <a:xfrm>
            <a:off x="7903844" y="3970146"/>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2,735</a:t>
            </a:r>
            <a:endParaRPr sz="1000">
              <a:latin typeface="Arial"/>
              <a:cs typeface="Arial"/>
            </a:endParaRPr>
          </a:p>
        </p:txBody>
      </p:sp>
      <p:sp>
        <p:nvSpPr>
          <p:cNvPr id="45" name="object 45"/>
          <p:cNvSpPr txBox="1"/>
          <p:nvPr/>
        </p:nvSpPr>
        <p:spPr>
          <a:xfrm>
            <a:off x="1026667" y="4210557"/>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369</a:t>
            </a:r>
            <a:endParaRPr sz="1000">
              <a:latin typeface="Arial"/>
              <a:cs typeface="Arial"/>
            </a:endParaRPr>
          </a:p>
        </p:txBody>
      </p:sp>
      <p:sp>
        <p:nvSpPr>
          <p:cNvPr id="46" name="object 46"/>
          <p:cNvSpPr txBox="1"/>
          <p:nvPr/>
        </p:nvSpPr>
        <p:spPr>
          <a:xfrm>
            <a:off x="2017014" y="4227703"/>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264</a:t>
            </a:r>
            <a:endParaRPr sz="1000">
              <a:latin typeface="Arial"/>
              <a:cs typeface="Arial"/>
            </a:endParaRPr>
          </a:p>
        </p:txBody>
      </p:sp>
      <p:sp>
        <p:nvSpPr>
          <p:cNvPr id="47" name="object 47"/>
          <p:cNvSpPr txBox="1"/>
          <p:nvPr/>
        </p:nvSpPr>
        <p:spPr>
          <a:xfrm>
            <a:off x="3006979" y="4038092"/>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437</a:t>
            </a:r>
            <a:endParaRPr sz="1000">
              <a:latin typeface="Arial"/>
              <a:cs typeface="Arial"/>
            </a:endParaRPr>
          </a:p>
        </p:txBody>
      </p:sp>
      <p:sp>
        <p:nvSpPr>
          <p:cNvPr id="48" name="object 48"/>
          <p:cNvSpPr txBox="1"/>
          <p:nvPr/>
        </p:nvSpPr>
        <p:spPr>
          <a:xfrm>
            <a:off x="3996944" y="4068571"/>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529</a:t>
            </a:r>
            <a:endParaRPr sz="1000">
              <a:latin typeface="Arial"/>
              <a:cs typeface="Arial"/>
            </a:endParaRPr>
          </a:p>
        </p:txBody>
      </p:sp>
      <p:sp>
        <p:nvSpPr>
          <p:cNvPr id="49" name="object 49"/>
          <p:cNvSpPr txBox="1"/>
          <p:nvPr/>
        </p:nvSpPr>
        <p:spPr>
          <a:xfrm>
            <a:off x="4986909" y="4321809"/>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358</a:t>
            </a:r>
            <a:endParaRPr sz="1000">
              <a:latin typeface="Arial"/>
              <a:cs typeface="Arial"/>
            </a:endParaRPr>
          </a:p>
        </p:txBody>
      </p:sp>
      <p:sp>
        <p:nvSpPr>
          <p:cNvPr id="50" name="object 50"/>
          <p:cNvSpPr txBox="1"/>
          <p:nvPr/>
        </p:nvSpPr>
        <p:spPr>
          <a:xfrm>
            <a:off x="5977254" y="4183507"/>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392</a:t>
            </a:r>
            <a:endParaRPr sz="1000">
              <a:latin typeface="Arial"/>
              <a:cs typeface="Arial"/>
            </a:endParaRPr>
          </a:p>
        </p:txBody>
      </p:sp>
      <p:sp>
        <p:nvSpPr>
          <p:cNvPr id="51" name="object 51"/>
          <p:cNvSpPr txBox="1"/>
          <p:nvPr/>
        </p:nvSpPr>
        <p:spPr>
          <a:xfrm>
            <a:off x="6967219" y="3840860"/>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593</a:t>
            </a:r>
            <a:endParaRPr sz="1000">
              <a:latin typeface="Arial"/>
              <a:cs typeface="Arial"/>
            </a:endParaRPr>
          </a:p>
        </p:txBody>
      </p:sp>
      <p:sp>
        <p:nvSpPr>
          <p:cNvPr id="52" name="object 52"/>
          <p:cNvSpPr txBox="1"/>
          <p:nvPr/>
        </p:nvSpPr>
        <p:spPr>
          <a:xfrm>
            <a:off x="7903844" y="3036570"/>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1,063</a:t>
            </a:r>
            <a:endParaRPr sz="1000">
              <a:latin typeface="Arial"/>
              <a:cs typeface="Arial"/>
            </a:endParaRPr>
          </a:p>
        </p:txBody>
      </p:sp>
      <p:sp>
        <p:nvSpPr>
          <p:cNvPr id="53" name="object 53"/>
          <p:cNvSpPr txBox="1"/>
          <p:nvPr/>
        </p:nvSpPr>
        <p:spPr>
          <a:xfrm>
            <a:off x="1356741" y="4615433"/>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111</a:t>
            </a:r>
            <a:endParaRPr sz="1000">
              <a:latin typeface="Arial"/>
              <a:cs typeface="Arial"/>
            </a:endParaRPr>
          </a:p>
        </p:txBody>
      </p:sp>
      <p:sp>
        <p:nvSpPr>
          <p:cNvPr id="54" name="object 54"/>
          <p:cNvSpPr txBox="1"/>
          <p:nvPr/>
        </p:nvSpPr>
        <p:spPr>
          <a:xfrm>
            <a:off x="2346705" y="4598034"/>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182</a:t>
            </a:r>
            <a:endParaRPr sz="1000">
              <a:latin typeface="Arial"/>
              <a:cs typeface="Arial"/>
            </a:endParaRPr>
          </a:p>
        </p:txBody>
      </p:sp>
      <p:sp>
        <p:nvSpPr>
          <p:cNvPr id="55" name="object 55"/>
          <p:cNvSpPr txBox="1"/>
          <p:nvPr/>
        </p:nvSpPr>
        <p:spPr>
          <a:xfrm>
            <a:off x="3337052" y="4564507"/>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318</a:t>
            </a:r>
            <a:endParaRPr sz="1000">
              <a:latin typeface="Arial"/>
              <a:cs typeface="Arial"/>
            </a:endParaRPr>
          </a:p>
        </p:txBody>
      </p:sp>
      <p:sp>
        <p:nvSpPr>
          <p:cNvPr id="56" name="object 56"/>
          <p:cNvSpPr txBox="1"/>
          <p:nvPr/>
        </p:nvSpPr>
        <p:spPr>
          <a:xfrm>
            <a:off x="4327016" y="4571492"/>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289</a:t>
            </a:r>
            <a:endParaRPr sz="1000">
              <a:latin typeface="Arial"/>
              <a:cs typeface="Arial"/>
            </a:endParaRPr>
          </a:p>
        </p:txBody>
      </p:sp>
      <p:sp>
        <p:nvSpPr>
          <p:cNvPr id="57" name="object 57"/>
          <p:cNvSpPr txBox="1"/>
          <p:nvPr/>
        </p:nvSpPr>
        <p:spPr>
          <a:xfrm>
            <a:off x="5316982" y="4586478"/>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229</a:t>
            </a:r>
            <a:endParaRPr sz="1000">
              <a:latin typeface="Arial"/>
              <a:cs typeface="Arial"/>
            </a:endParaRPr>
          </a:p>
        </p:txBody>
      </p:sp>
      <p:sp>
        <p:nvSpPr>
          <p:cNvPr id="58" name="object 58"/>
          <p:cNvSpPr txBox="1"/>
          <p:nvPr/>
        </p:nvSpPr>
        <p:spPr>
          <a:xfrm>
            <a:off x="6307073" y="4594097"/>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197</a:t>
            </a:r>
            <a:endParaRPr sz="1000">
              <a:latin typeface="Arial"/>
              <a:cs typeface="Arial"/>
            </a:endParaRPr>
          </a:p>
        </p:txBody>
      </p:sp>
      <p:sp>
        <p:nvSpPr>
          <p:cNvPr id="59" name="object 59"/>
          <p:cNvSpPr txBox="1"/>
          <p:nvPr/>
        </p:nvSpPr>
        <p:spPr>
          <a:xfrm>
            <a:off x="7297293" y="4578857"/>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260</a:t>
            </a:r>
            <a:endParaRPr sz="1000">
              <a:latin typeface="Arial"/>
              <a:cs typeface="Arial"/>
            </a:endParaRPr>
          </a:p>
        </p:txBody>
      </p:sp>
      <p:sp>
        <p:nvSpPr>
          <p:cNvPr id="60" name="object 60"/>
          <p:cNvSpPr txBox="1"/>
          <p:nvPr/>
        </p:nvSpPr>
        <p:spPr>
          <a:xfrm>
            <a:off x="8287257" y="4588891"/>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219</a:t>
            </a:r>
            <a:endParaRPr sz="1000">
              <a:latin typeface="Arial"/>
              <a:cs typeface="Arial"/>
            </a:endParaRPr>
          </a:p>
        </p:txBody>
      </p:sp>
      <p:sp>
        <p:nvSpPr>
          <p:cNvPr id="61" name="object 61"/>
          <p:cNvSpPr txBox="1"/>
          <p:nvPr/>
        </p:nvSpPr>
        <p:spPr>
          <a:xfrm>
            <a:off x="990701"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08</a:t>
            </a:r>
            <a:endParaRPr sz="1000">
              <a:latin typeface="Arial"/>
              <a:cs typeface="Arial"/>
            </a:endParaRPr>
          </a:p>
        </p:txBody>
      </p:sp>
      <p:sp>
        <p:nvSpPr>
          <p:cNvPr id="62" name="object 62"/>
          <p:cNvSpPr txBox="1"/>
          <p:nvPr/>
        </p:nvSpPr>
        <p:spPr>
          <a:xfrm>
            <a:off x="1980692"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09</a:t>
            </a:r>
            <a:endParaRPr sz="1000">
              <a:latin typeface="Arial"/>
              <a:cs typeface="Arial"/>
            </a:endParaRPr>
          </a:p>
        </p:txBody>
      </p:sp>
      <p:sp>
        <p:nvSpPr>
          <p:cNvPr id="63" name="object 63"/>
          <p:cNvSpPr txBox="1"/>
          <p:nvPr/>
        </p:nvSpPr>
        <p:spPr>
          <a:xfrm>
            <a:off x="2971038"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10</a:t>
            </a:r>
            <a:endParaRPr sz="1000">
              <a:latin typeface="Arial"/>
              <a:cs typeface="Arial"/>
            </a:endParaRPr>
          </a:p>
        </p:txBody>
      </p:sp>
      <p:sp>
        <p:nvSpPr>
          <p:cNvPr id="64" name="object 64"/>
          <p:cNvSpPr txBox="1"/>
          <p:nvPr/>
        </p:nvSpPr>
        <p:spPr>
          <a:xfrm>
            <a:off x="3961003"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65" name="object 65"/>
          <p:cNvSpPr txBox="1"/>
          <p:nvPr/>
        </p:nvSpPr>
        <p:spPr>
          <a:xfrm>
            <a:off x="4950967"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66" name="object 66"/>
          <p:cNvSpPr txBox="1"/>
          <p:nvPr/>
        </p:nvSpPr>
        <p:spPr>
          <a:xfrm>
            <a:off x="5940933"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67" name="object 67"/>
          <p:cNvSpPr txBox="1"/>
          <p:nvPr/>
        </p:nvSpPr>
        <p:spPr>
          <a:xfrm>
            <a:off x="6931279"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68" name="object 68"/>
          <p:cNvSpPr txBox="1"/>
          <p:nvPr/>
        </p:nvSpPr>
        <p:spPr>
          <a:xfrm>
            <a:off x="7921243" y="4787900"/>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69" name="object 69"/>
          <p:cNvSpPr txBox="1"/>
          <p:nvPr/>
        </p:nvSpPr>
        <p:spPr>
          <a:xfrm>
            <a:off x="3454400" y="2086102"/>
            <a:ext cx="3283585" cy="194310"/>
          </a:xfrm>
          <a:prstGeom prst="rect">
            <a:avLst/>
          </a:prstGeom>
        </p:spPr>
        <p:txBody>
          <a:bodyPr wrap="square" lIns="0" tIns="0" rIns="0" bIns="0" rtlCol="0" vert="horz">
            <a:spAutoFit/>
          </a:bodyPr>
          <a:lstStyle/>
          <a:p>
            <a:pPr marL="12700">
              <a:lnSpc>
                <a:spcPct val="100000"/>
              </a:lnSpc>
            </a:pPr>
            <a:r>
              <a:rPr dirty="0" sz="1200" spc="0" b="1">
                <a:latin typeface="SimHei"/>
                <a:cs typeface="SimHei"/>
              </a:rPr>
              <a:t>私募股权基</a:t>
            </a:r>
            <a:r>
              <a:rPr dirty="0" sz="1200" spc="-5" b="1">
                <a:latin typeface="SimHei"/>
                <a:cs typeface="SimHei"/>
              </a:rPr>
              <a:t>金</a:t>
            </a:r>
            <a:r>
              <a:rPr dirty="0" sz="1200" b="1">
                <a:latin typeface="Arial"/>
                <a:cs typeface="Arial"/>
              </a:rPr>
              <a:t>/</a:t>
            </a:r>
            <a:r>
              <a:rPr dirty="0" sz="1200" spc="-5" b="1">
                <a:latin typeface="SimHei"/>
                <a:cs typeface="SimHei"/>
              </a:rPr>
              <a:t>风</a:t>
            </a:r>
            <a:r>
              <a:rPr dirty="0" sz="1200" spc="0" b="1">
                <a:latin typeface="SimHei"/>
                <a:cs typeface="SimHei"/>
              </a:rPr>
              <a:t>险</a:t>
            </a:r>
            <a:r>
              <a:rPr dirty="0" sz="1200" spc="-5" b="1">
                <a:latin typeface="SimHei"/>
                <a:cs typeface="SimHei"/>
              </a:rPr>
              <a:t>投</a:t>
            </a:r>
            <a:r>
              <a:rPr dirty="0" sz="1200" spc="0" b="1">
                <a:latin typeface="SimHei"/>
                <a:cs typeface="SimHei"/>
              </a:rPr>
              <a:t>资</a:t>
            </a:r>
            <a:r>
              <a:rPr dirty="0" sz="1200" spc="-5" b="1">
                <a:latin typeface="SimHei"/>
                <a:cs typeface="SimHei"/>
              </a:rPr>
              <a:t>基金</a:t>
            </a:r>
            <a:r>
              <a:rPr dirty="0" sz="1200" spc="0" b="1">
                <a:latin typeface="SimHei"/>
                <a:cs typeface="SimHei"/>
              </a:rPr>
              <a:t>投</a:t>
            </a:r>
            <a:r>
              <a:rPr dirty="0" sz="1200" spc="-5" b="1">
                <a:latin typeface="SimHei"/>
                <a:cs typeface="SimHei"/>
              </a:rPr>
              <a:t>资交</a:t>
            </a:r>
            <a:r>
              <a:rPr dirty="0" sz="1200" spc="0" b="1">
                <a:latin typeface="SimHei"/>
                <a:cs typeface="SimHei"/>
              </a:rPr>
              <a:t>易</a:t>
            </a:r>
            <a:r>
              <a:rPr dirty="0" sz="1200" spc="-5" b="1">
                <a:latin typeface="SimHei"/>
                <a:cs typeface="SimHei"/>
              </a:rPr>
              <a:t>与</a:t>
            </a:r>
            <a:r>
              <a:rPr dirty="0" sz="1200" spc="0" b="1">
                <a:latin typeface="SimHei"/>
                <a:cs typeface="SimHei"/>
              </a:rPr>
              <a:t>退</a:t>
            </a:r>
            <a:r>
              <a:rPr dirty="0" sz="1200" spc="-5" b="1">
                <a:latin typeface="SimHei"/>
                <a:cs typeface="SimHei"/>
              </a:rPr>
              <a:t>出数量</a:t>
            </a:r>
            <a:endParaRPr sz="1200">
              <a:latin typeface="SimHei"/>
              <a:cs typeface="SimHei"/>
            </a:endParaRPr>
          </a:p>
        </p:txBody>
      </p:sp>
      <p:sp>
        <p:nvSpPr>
          <p:cNvPr id="70" name="object 70"/>
          <p:cNvSpPr/>
          <p:nvPr/>
        </p:nvSpPr>
        <p:spPr>
          <a:xfrm>
            <a:off x="3044951" y="5196840"/>
            <a:ext cx="64135" cy="64135"/>
          </a:xfrm>
          <a:custGeom>
            <a:avLst/>
            <a:gdLst/>
            <a:ahLst/>
            <a:cxnLst/>
            <a:rect l="l" t="t" r="r" b="b"/>
            <a:pathLst>
              <a:path w="64135" h="64135">
                <a:moveTo>
                  <a:pt x="0" y="64008"/>
                </a:moveTo>
                <a:lnTo>
                  <a:pt x="64007" y="64008"/>
                </a:lnTo>
                <a:lnTo>
                  <a:pt x="64007" y="0"/>
                </a:lnTo>
                <a:lnTo>
                  <a:pt x="0" y="0"/>
                </a:lnTo>
                <a:lnTo>
                  <a:pt x="0" y="64008"/>
                </a:lnTo>
                <a:close/>
              </a:path>
            </a:pathLst>
          </a:custGeom>
          <a:solidFill>
            <a:srgbClr val="A21F1F"/>
          </a:solidFill>
        </p:spPr>
        <p:txBody>
          <a:bodyPr wrap="square" lIns="0" tIns="0" rIns="0" bIns="0" rtlCol="0"/>
          <a:lstStyle/>
          <a:p/>
        </p:txBody>
      </p:sp>
      <p:sp>
        <p:nvSpPr>
          <p:cNvPr id="71" name="object 71"/>
          <p:cNvSpPr txBox="1"/>
          <p:nvPr/>
        </p:nvSpPr>
        <p:spPr>
          <a:xfrm>
            <a:off x="3123438" y="5144261"/>
            <a:ext cx="53784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风险投资</a:t>
            </a:r>
            <a:endParaRPr sz="1000">
              <a:latin typeface="SimHei"/>
              <a:cs typeface="SimHei"/>
            </a:endParaRPr>
          </a:p>
        </p:txBody>
      </p:sp>
      <p:sp>
        <p:nvSpPr>
          <p:cNvPr id="72" name="object 72"/>
          <p:cNvSpPr/>
          <p:nvPr/>
        </p:nvSpPr>
        <p:spPr>
          <a:xfrm>
            <a:off x="4610100" y="5196840"/>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DF2F1E"/>
          </a:solidFill>
        </p:spPr>
        <p:txBody>
          <a:bodyPr wrap="square" lIns="0" tIns="0" rIns="0" bIns="0" rtlCol="0"/>
          <a:lstStyle/>
          <a:p/>
        </p:txBody>
      </p:sp>
      <p:sp>
        <p:nvSpPr>
          <p:cNvPr id="73" name="object 73"/>
          <p:cNvSpPr txBox="1"/>
          <p:nvPr/>
        </p:nvSpPr>
        <p:spPr>
          <a:xfrm>
            <a:off x="4689728" y="5144261"/>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私</a:t>
            </a:r>
            <a:r>
              <a:rPr dirty="0" sz="1000" spc="-5">
                <a:latin typeface="SimHei"/>
                <a:cs typeface="SimHei"/>
              </a:rPr>
              <a:t>募基金</a:t>
            </a:r>
            <a:endParaRPr sz="1000">
              <a:latin typeface="SimHei"/>
              <a:cs typeface="SimHei"/>
            </a:endParaRPr>
          </a:p>
        </p:txBody>
      </p:sp>
      <p:sp>
        <p:nvSpPr>
          <p:cNvPr id="74" name="object 74"/>
          <p:cNvSpPr/>
          <p:nvPr/>
        </p:nvSpPr>
        <p:spPr>
          <a:xfrm>
            <a:off x="6141720" y="5196840"/>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5F221F"/>
          </a:solidFill>
        </p:spPr>
        <p:txBody>
          <a:bodyPr wrap="square" lIns="0" tIns="0" rIns="0" bIns="0" rtlCol="0"/>
          <a:lstStyle/>
          <a:p/>
        </p:txBody>
      </p:sp>
      <p:sp>
        <p:nvSpPr>
          <p:cNvPr id="75" name="object 75"/>
          <p:cNvSpPr txBox="1"/>
          <p:nvPr/>
        </p:nvSpPr>
        <p:spPr>
          <a:xfrm>
            <a:off x="6220714" y="5144261"/>
            <a:ext cx="28194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退出</a:t>
            </a:r>
            <a:endParaRPr sz="1000">
              <a:latin typeface="SimHei"/>
              <a:cs typeface="SimHei"/>
            </a:endParaRPr>
          </a:p>
        </p:txBody>
      </p:sp>
      <p:sp>
        <p:nvSpPr>
          <p:cNvPr id="79" name="object 79"/>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80" name="object 80"/>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76" name="object 76"/>
          <p:cNvSpPr txBox="1"/>
          <p:nvPr/>
        </p:nvSpPr>
        <p:spPr>
          <a:xfrm>
            <a:off x="520700" y="693165"/>
            <a:ext cx="8002905" cy="478155"/>
          </a:xfrm>
          <a:prstGeom prst="rect">
            <a:avLst/>
          </a:prstGeom>
        </p:spPr>
        <p:txBody>
          <a:bodyPr wrap="square" lIns="0" tIns="15875" rIns="0" bIns="0" rtlCol="0" vert="horz">
            <a:spAutoFit/>
          </a:bodyPr>
          <a:lstStyle/>
          <a:p>
            <a:pPr marL="12700" marR="5080">
              <a:lnSpc>
                <a:spcPts val="1839"/>
              </a:lnSpc>
              <a:spcBef>
                <a:spcPts val="125"/>
              </a:spcBef>
            </a:pPr>
            <a:r>
              <a:rPr dirty="0" sz="1600" b="1">
                <a:latin typeface="SimSun"/>
                <a:cs typeface="SimSun"/>
              </a:rPr>
              <a:t>即便考虑到失败交易的正常比例和长期投资者的影响，大量历史积累投资等待退出依然是  </a:t>
            </a:r>
            <a:r>
              <a:rPr dirty="0" sz="1600" spc="-5" b="1">
                <a:latin typeface="SimSun"/>
                <a:cs typeface="SimSun"/>
              </a:rPr>
              <a:t>一个行业性的问题</a:t>
            </a:r>
            <a:endParaRPr sz="1600">
              <a:latin typeface="SimSun"/>
              <a:cs typeface="SimSun"/>
            </a:endParaRPr>
          </a:p>
        </p:txBody>
      </p:sp>
      <p:sp>
        <p:nvSpPr>
          <p:cNvPr id="77" name="object 77"/>
          <p:cNvSpPr txBox="1"/>
          <p:nvPr/>
        </p:nvSpPr>
        <p:spPr>
          <a:xfrm>
            <a:off x="539902" y="2444877"/>
            <a:ext cx="343535" cy="2355215"/>
          </a:xfrm>
          <a:prstGeom prst="rect">
            <a:avLst/>
          </a:prstGeom>
        </p:spPr>
        <p:txBody>
          <a:bodyPr wrap="square" lIns="0" tIns="0" rIns="0" bIns="0" rtlCol="0" vert="horz">
            <a:spAutoFit/>
          </a:bodyPr>
          <a:lstStyle/>
          <a:p>
            <a:pPr marL="12700" indent="41910">
              <a:lnSpc>
                <a:spcPct val="100000"/>
              </a:lnSpc>
            </a:pPr>
            <a:r>
              <a:rPr dirty="0" sz="1000" b="1">
                <a:latin typeface="SimHei"/>
                <a:cs typeface="SimHei"/>
              </a:rPr>
              <a:t>数量</a:t>
            </a:r>
            <a:endParaRPr sz="1000">
              <a:latin typeface="SimHei"/>
              <a:cs typeface="SimHei"/>
            </a:endParaRPr>
          </a:p>
          <a:p>
            <a:pPr algn="ctr">
              <a:lnSpc>
                <a:spcPct val="100000"/>
              </a:lnSpc>
              <a:spcBef>
                <a:spcPts val="570"/>
              </a:spcBef>
            </a:pPr>
            <a:r>
              <a:rPr dirty="0" sz="1000" spc="-5">
                <a:latin typeface="Arial"/>
                <a:cs typeface="Arial"/>
              </a:rPr>
              <a:t>4</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a:p>
            <a:pPr algn="ctr">
              <a:lnSpc>
                <a:spcPct val="100000"/>
              </a:lnSpc>
              <a:spcBef>
                <a:spcPts val="735"/>
              </a:spcBef>
            </a:pPr>
            <a:r>
              <a:rPr dirty="0" sz="1000" spc="-5">
                <a:latin typeface="Arial"/>
                <a:cs typeface="Arial"/>
              </a:rPr>
              <a:t>3</a:t>
            </a:r>
            <a:r>
              <a:rPr dirty="0" sz="1000">
                <a:latin typeface="Arial"/>
                <a:cs typeface="Arial"/>
              </a:rPr>
              <a:t>,</a:t>
            </a:r>
            <a:r>
              <a:rPr dirty="0" sz="1000" spc="-5">
                <a:latin typeface="Arial"/>
                <a:cs typeface="Arial"/>
              </a:rPr>
              <a:t>5</a:t>
            </a:r>
            <a:r>
              <a:rPr dirty="0" sz="1000" spc="-10">
                <a:latin typeface="Arial"/>
                <a:cs typeface="Arial"/>
              </a:rPr>
              <a:t>0</a:t>
            </a:r>
            <a:r>
              <a:rPr dirty="0" sz="1000" spc="-5">
                <a:latin typeface="Arial"/>
                <a:cs typeface="Arial"/>
              </a:rPr>
              <a:t>0</a:t>
            </a:r>
            <a:endParaRPr sz="1000">
              <a:latin typeface="Arial"/>
              <a:cs typeface="Arial"/>
            </a:endParaRPr>
          </a:p>
          <a:p>
            <a:pPr algn="ctr">
              <a:lnSpc>
                <a:spcPct val="100000"/>
              </a:lnSpc>
              <a:spcBef>
                <a:spcPts val="730"/>
              </a:spcBef>
            </a:pPr>
            <a:r>
              <a:rPr dirty="0" sz="1000" spc="-5">
                <a:latin typeface="Arial"/>
                <a:cs typeface="Arial"/>
              </a:rPr>
              <a:t>3</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a:p>
            <a:pPr algn="ctr">
              <a:lnSpc>
                <a:spcPct val="100000"/>
              </a:lnSpc>
              <a:spcBef>
                <a:spcPts val="735"/>
              </a:spcBef>
            </a:pPr>
            <a:r>
              <a:rPr dirty="0" sz="1000" spc="-5">
                <a:latin typeface="Arial"/>
                <a:cs typeface="Arial"/>
              </a:rPr>
              <a:t>2</a:t>
            </a:r>
            <a:r>
              <a:rPr dirty="0" sz="1000">
                <a:latin typeface="Arial"/>
                <a:cs typeface="Arial"/>
              </a:rPr>
              <a:t>,</a:t>
            </a:r>
            <a:r>
              <a:rPr dirty="0" sz="1000" spc="-5">
                <a:latin typeface="Arial"/>
                <a:cs typeface="Arial"/>
              </a:rPr>
              <a:t>5</a:t>
            </a:r>
            <a:r>
              <a:rPr dirty="0" sz="1000" spc="-10">
                <a:latin typeface="Arial"/>
                <a:cs typeface="Arial"/>
              </a:rPr>
              <a:t>0</a:t>
            </a:r>
            <a:r>
              <a:rPr dirty="0" sz="1000" spc="-5">
                <a:latin typeface="Arial"/>
                <a:cs typeface="Arial"/>
              </a:rPr>
              <a:t>0</a:t>
            </a:r>
            <a:endParaRPr sz="1000">
              <a:latin typeface="Arial"/>
              <a:cs typeface="Arial"/>
            </a:endParaRPr>
          </a:p>
          <a:p>
            <a:pPr algn="ctr">
              <a:lnSpc>
                <a:spcPct val="100000"/>
              </a:lnSpc>
              <a:spcBef>
                <a:spcPts val="730"/>
              </a:spcBef>
            </a:pPr>
            <a:r>
              <a:rPr dirty="0" sz="1000" spc="-5">
                <a:latin typeface="Arial"/>
                <a:cs typeface="Arial"/>
              </a:rPr>
              <a:t>2</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a:p>
            <a:pPr algn="ctr">
              <a:lnSpc>
                <a:spcPct val="100000"/>
              </a:lnSpc>
              <a:spcBef>
                <a:spcPts val="735"/>
              </a:spcBef>
            </a:pPr>
            <a:r>
              <a:rPr dirty="0" sz="1000" spc="-5">
                <a:latin typeface="Arial"/>
                <a:cs typeface="Arial"/>
              </a:rPr>
              <a:t>1</a:t>
            </a:r>
            <a:r>
              <a:rPr dirty="0" sz="1000">
                <a:latin typeface="Arial"/>
                <a:cs typeface="Arial"/>
              </a:rPr>
              <a:t>,</a:t>
            </a:r>
            <a:r>
              <a:rPr dirty="0" sz="1000" spc="-5">
                <a:latin typeface="Arial"/>
                <a:cs typeface="Arial"/>
              </a:rPr>
              <a:t>5</a:t>
            </a:r>
            <a:r>
              <a:rPr dirty="0" sz="1000" spc="-10">
                <a:latin typeface="Arial"/>
                <a:cs typeface="Arial"/>
              </a:rPr>
              <a:t>0</a:t>
            </a:r>
            <a:r>
              <a:rPr dirty="0" sz="1000" spc="-5">
                <a:latin typeface="Arial"/>
                <a:cs typeface="Arial"/>
              </a:rPr>
              <a:t>0</a:t>
            </a:r>
            <a:endParaRPr sz="1000">
              <a:latin typeface="Arial"/>
              <a:cs typeface="Arial"/>
            </a:endParaRPr>
          </a:p>
          <a:p>
            <a:pPr algn="ctr">
              <a:lnSpc>
                <a:spcPct val="100000"/>
              </a:lnSpc>
              <a:spcBef>
                <a:spcPts val="735"/>
              </a:spcBef>
            </a:pPr>
            <a:r>
              <a:rPr dirty="0" sz="1000" spc="-5">
                <a:latin typeface="Arial"/>
                <a:cs typeface="Arial"/>
              </a:rPr>
              <a:t>1</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a:p>
            <a:pPr algn="ctr" marL="105410">
              <a:lnSpc>
                <a:spcPct val="100000"/>
              </a:lnSpc>
              <a:spcBef>
                <a:spcPts val="730"/>
              </a:spcBef>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a:p>
            <a:pPr algn="r" marR="5080">
              <a:lnSpc>
                <a:spcPct val="100000"/>
              </a:lnSpc>
              <a:spcBef>
                <a:spcPts val="735"/>
              </a:spcBef>
            </a:pPr>
            <a:r>
              <a:rPr dirty="0" sz="1000" spc="-5">
                <a:latin typeface="Arial"/>
                <a:cs typeface="Arial"/>
              </a:rPr>
              <a:t>0</a:t>
            </a:r>
            <a:endParaRPr sz="1000">
              <a:latin typeface="Arial"/>
              <a:cs typeface="Arial"/>
            </a:endParaRPr>
          </a:p>
        </p:txBody>
      </p:sp>
      <p:sp>
        <p:nvSpPr>
          <p:cNvPr id="78" name="object 78"/>
          <p:cNvSpPr txBox="1"/>
          <p:nvPr/>
        </p:nvSpPr>
        <p:spPr>
          <a:xfrm>
            <a:off x="522833" y="6018072"/>
            <a:ext cx="36328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a:t>
            </a:r>
            <a:r>
              <a:rPr dirty="0" sz="1000" spc="-5">
                <a:latin typeface="SimHei"/>
                <a:cs typeface="SimHei"/>
              </a:rPr>
              <a:t>亚洲</a:t>
            </a:r>
            <a:r>
              <a:rPr dirty="0" sz="1000" spc="0">
                <a:latin typeface="SimHei"/>
                <a:cs typeface="SimHei"/>
              </a:rPr>
              <a:t>创</a:t>
            </a:r>
            <a:r>
              <a:rPr dirty="0" sz="1000" spc="-5">
                <a:latin typeface="SimHei"/>
                <a:cs typeface="SimHei"/>
              </a:rPr>
              <a:t>业基</a:t>
            </a:r>
            <a:r>
              <a:rPr dirty="0" sz="1000" spc="0">
                <a:latin typeface="SimHei"/>
                <a:cs typeface="SimHei"/>
              </a:rPr>
              <a:t>金</a:t>
            </a:r>
            <a:r>
              <a:rPr dirty="0" sz="1000" spc="-5">
                <a:latin typeface="SimHei"/>
                <a:cs typeface="SimHei"/>
              </a:rPr>
              <a:t>期刊</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21F1F"/>
          </a:solidFill>
        </p:spPr>
        <p:txBody>
          <a:bodyPr wrap="square" lIns="0" tIns="0" rIns="0" bIns="0" rtlCol="0"/>
          <a:lstStyle/>
          <a:p/>
        </p:txBody>
      </p:sp>
      <p:sp>
        <p:nvSpPr>
          <p:cNvPr id="3" name="object 3"/>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FFFFFF"/>
            </a:solidFill>
          </a:ln>
        </p:spPr>
        <p:txBody>
          <a:bodyPr wrap="square" lIns="0" tIns="0" rIns="0" bIns="0" rtlCol="0"/>
          <a:lstStyle/>
          <a:p/>
        </p:txBody>
      </p:sp>
      <p:sp>
        <p:nvSpPr>
          <p:cNvPr id="4" name="object 4"/>
          <p:cNvSpPr txBox="1">
            <a:spLocks noGrp="1"/>
          </p:cNvSpPr>
          <p:nvPr>
            <p:ph type="title"/>
          </p:nvPr>
        </p:nvSpPr>
        <p:spPr>
          <a:prstGeom prst="rect"/>
        </p:spPr>
        <p:txBody>
          <a:bodyPr wrap="square" lIns="0" tIns="0" rIns="0" bIns="0" rtlCol="0" vert="horz">
            <a:spAutoFit/>
          </a:bodyPr>
          <a:lstStyle/>
          <a:p>
            <a:pPr marL="12700">
              <a:lnSpc>
                <a:spcPts val="3750"/>
              </a:lnSpc>
            </a:pPr>
            <a:r>
              <a:rPr dirty="0" sz="3200">
                <a:solidFill>
                  <a:srgbClr val="FFFFFF"/>
                </a:solidFill>
              </a:rPr>
              <a:t>中国大陆企业海外并购</a:t>
            </a:r>
            <a:endParaRPr sz="3200"/>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1749297"/>
            <a:ext cx="8305800" cy="3484245"/>
          </a:xfrm>
          <a:prstGeom prst="rect">
            <a:avLst/>
          </a:prstGeom>
        </p:spPr>
        <p:txBody>
          <a:bodyPr wrap="square" lIns="0" tIns="0" rIns="0" bIns="0" rtlCol="0" vert="horz">
            <a:spAutoFit/>
          </a:bodyPr>
          <a:lstStyle/>
          <a:p>
            <a:pPr marL="12700">
              <a:lnSpc>
                <a:spcPct val="100000"/>
              </a:lnSpc>
              <a:tabLst>
                <a:tab pos="286385" algn="l"/>
              </a:tabLst>
            </a:pPr>
            <a:r>
              <a:rPr dirty="0" sz="1600" spc="-5">
                <a:latin typeface="Georgia"/>
                <a:cs typeface="Georgia"/>
              </a:rPr>
              <a:t>•	</a:t>
            </a:r>
            <a:r>
              <a:rPr dirty="0" sz="1600" spc="-5">
                <a:latin typeface="SimSun"/>
                <a:cs typeface="SimSun"/>
              </a:rPr>
              <a:t>报告中数据除注明外均基于《汤森路透》、《投资中国》及普华永道分析提供的信息</a:t>
            </a:r>
            <a:endParaRPr sz="1600">
              <a:latin typeface="SimSun"/>
              <a:cs typeface="SimSun"/>
            </a:endParaRPr>
          </a:p>
          <a:p>
            <a:pPr marL="287020" marR="208915" indent="-274320">
              <a:lnSpc>
                <a:spcPts val="1839"/>
              </a:lnSpc>
              <a:spcBef>
                <a:spcPts val="1115"/>
              </a:spcBef>
              <a:tabLst>
                <a:tab pos="286385" algn="l"/>
              </a:tabLst>
            </a:pPr>
            <a:r>
              <a:rPr dirty="0" sz="1600" spc="-5">
                <a:latin typeface="Georgia"/>
                <a:cs typeface="Georgia"/>
              </a:rPr>
              <a:t>•	</a:t>
            </a:r>
            <a:r>
              <a:rPr dirty="0" sz="1600" spc="10">
                <a:latin typeface="SimSun"/>
                <a:cs typeface="SimSun"/>
              </a:rPr>
              <a:t>《汤森路透》与《投资中国》仅记录对外公布的交易，有些已对外公布的交易有可能无  </a:t>
            </a:r>
            <a:r>
              <a:rPr dirty="0" sz="1600" spc="-5">
                <a:latin typeface="SimSun"/>
                <a:cs typeface="SimSun"/>
              </a:rPr>
              <a:t>法完成</a:t>
            </a:r>
            <a:endParaRPr sz="1600">
              <a:latin typeface="SimSun"/>
              <a:cs typeface="SimSun"/>
            </a:endParaRPr>
          </a:p>
          <a:p>
            <a:pPr marL="12700">
              <a:lnSpc>
                <a:spcPct val="100000"/>
              </a:lnSpc>
              <a:spcBef>
                <a:spcPts val="850"/>
              </a:spcBef>
              <a:tabLst>
                <a:tab pos="286385" algn="l"/>
              </a:tabLst>
            </a:pPr>
            <a:r>
              <a:rPr dirty="0" sz="1600" spc="-5">
                <a:latin typeface="Georgia"/>
                <a:cs typeface="Georgia"/>
              </a:rPr>
              <a:t>•	</a:t>
            </a:r>
            <a:r>
              <a:rPr dirty="0" sz="1600" spc="-5">
                <a:latin typeface="SimSun"/>
                <a:cs typeface="SimSun"/>
              </a:rPr>
              <a:t>报告中提及的交易数量指对外公布交易的数量，无论其交易金额是否披露</a:t>
            </a:r>
            <a:endParaRPr sz="1600">
              <a:latin typeface="SimSun"/>
              <a:cs typeface="SimSun"/>
            </a:endParaRPr>
          </a:p>
          <a:p>
            <a:pPr marL="12700">
              <a:lnSpc>
                <a:spcPct val="100000"/>
              </a:lnSpc>
              <a:spcBef>
                <a:spcPts val="900"/>
              </a:spcBef>
              <a:tabLst>
                <a:tab pos="286385" algn="l"/>
              </a:tabLst>
            </a:pPr>
            <a:r>
              <a:rPr dirty="0" sz="1600" spc="-5">
                <a:latin typeface="Georgia"/>
                <a:cs typeface="Georgia"/>
              </a:rPr>
              <a:t>•	</a:t>
            </a:r>
            <a:r>
              <a:rPr dirty="0" sz="1600" spc="-5">
                <a:latin typeface="SimSun"/>
                <a:cs typeface="SimSun"/>
              </a:rPr>
              <a:t>报告中提及的交易金额仅包含已披露金额的交易（在报告中称为“披露金额”）</a:t>
            </a:r>
            <a:endParaRPr sz="1600">
              <a:latin typeface="SimSun"/>
              <a:cs typeface="SimSun"/>
            </a:endParaRPr>
          </a:p>
          <a:p>
            <a:pPr marL="12700">
              <a:lnSpc>
                <a:spcPct val="100000"/>
              </a:lnSpc>
              <a:spcBef>
                <a:spcPts val="900"/>
              </a:spcBef>
              <a:tabLst>
                <a:tab pos="286385" algn="l"/>
              </a:tabLst>
            </a:pPr>
            <a:r>
              <a:rPr dirty="0" sz="1600">
                <a:latin typeface="Georgia"/>
                <a:cs typeface="Georgia"/>
              </a:rPr>
              <a:t>•	</a:t>
            </a:r>
            <a:r>
              <a:rPr dirty="0" sz="1600" spc="-5">
                <a:latin typeface="SimSun"/>
                <a:cs typeface="SimSun"/>
              </a:rPr>
              <a:t>“国内”是指中国大陆、香港和澳门特别行政区</a:t>
            </a:r>
            <a:endParaRPr sz="1600">
              <a:latin typeface="SimSun"/>
              <a:cs typeface="SimSun"/>
            </a:endParaRPr>
          </a:p>
          <a:p>
            <a:pPr marL="12700">
              <a:lnSpc>
                <a:spcPct val="100000"/>
              </a:lnSpc>
              <a:spcBef>
                <a:spcPts val="900"/>
              </a:spcBef>
              <a:tabLst>
                <a:tab pos="286385" algn="l"/>
              </a:tabLst>
            </a:pPr>
            <a:r>
              <a:rPr dirty="0" sz="1600" spc="-5">
                <a:latin typeface="Georgia"/>
                <a:cs typeface="Georgia"/>
              </a:rPr>
              <a:t>•	</a:t>
            </a:r>
            <a:r>
              <a:rPr dirty="0" sz="1600" spc="-5">
                <a:latin typeface="SimSun"/>
                <a:cs typeface="SimSun"/>
              </a:rPr>
              <a:t>“海外并购”是指中国大陆企业在境外进行收购</a:t>
            </a:r>
            <a:endParaRPr sz="1600">
              <a:latin typeface="SimSun"/>
              <a:cs typeface="SimSun"/>
            </a:endParaRPr>
          </a:p>
          <a:p>
            <a:pPr marL="12700">
              <a:lnSpc>
                <a:spcPct val="100000"/>
              </a:lnSpc>
              <a:spcBef>
                <a:spcPts val="900"/>
              </a:spcBef>
              <a:tabLst>
                <a:tab pos="286385" algn="l"/>
              </a:tabLst>
            </a:pPr>
            <a:r>
              <a:rPr dirty="0" sz="1600" spc="-5">
                <a:latin typeface="Georgia"/>
                <a:cs typeface="Georgia"/>
              </a:rPr>
              <a:t>•	</a:t>
            </a:r>
            <a:r>
              <a:rPr dirty="0" sz="1600" spc="-5">
                <a:latin typeface="SimSun"/>
                <a:cs typeface="SimSun"/>
              </a:rPr>
              <a:t>“入境并购”是指境外企业收购国内企业</a:t>
            </a:r>
            <a:endParaRPr sz="1600">
              <a:latin typeface="SimSun"/>
              <a:cs typeface="SimSun"/>
            </a:endParaRPr>
          </a:p>
          <a:p>
            <a:pPr marL="287020" marR="5080" indent="-274320">
              <a:lnSpc>
                <a:spcPct val="100099"/>
              </a:lnSpc>
              <a:spcBef>
                <a:spcPts val="894"/>
              </a:spcBef>
              <a:tabLst>
                <a:tab pos="286385" algn="l"/>
              </a:tabLst>
            </a:pPr>
            <a:r>
              <a:rPr dirty="0" sz="1600" spc="-5">
                <a:latin typeface="Georgia"/>
                <a:cs typeface="Georgia"/>
              </a:rPr>
              <a:t>•	</a:t>
            </a:r>
            <a:r>
              <a:rPr dirty="0" sz="1600" spc="30">
                <a:latin typeface="SimSun"/>
                <a:cs typeface="SimSun"/>
              </a:rPr>
              <a:t>“私募股权基金交易”特指交易金额在</a:t>
            </a:r>
            <a:r>
              <a:rPr dirty="0" sz="1600" spc="30">
                <a:latin typeface="Georgia"/>
                <a:cs typeface="Georgia"/>
              </a:rPr>
              <a:t>1,000</a:t>
            </a:r>
            <a:r>
              <a:rPr dirty="0" sz="1600" spc="30">
                <a:latin typeface="SimSun"/>
                <a:cs typeface="SimSun"/>
              </a:rPr>
              <a:t>万美元以上由财务投资者进行的股权交易、  </a:t>
            </a:r>
            <a:r>
              <a:rPr dirty="0" sz="1600" spc="15">
                <a:latin typeface="SimSun"/>
                <a:cs typeface="SimSun"/>
              </a:rPr>
              <a:t>未披露交易金额但由私募股权基金进行的交易，这其中大多数是由私募股权基金管理公  </a:t>
            </a:r>
            <a:r>
              <a:rPr dirty="0" sz="1600" spc="-55">
                <a:latin typeface="SimSun"/>
                <a:cs typeface="SimSun"/>
              </a:rPr>
              <a:t>司进行的交易，但也包含了由金融机构和集团公司进行的本质是私募股权投资性质的交易</a:t>
            </a:r>
            <a:endParaRPr sz="1600">
              <a:latin typeface="SimSun"/>
              <a:cs typeface="SimSun"/>
            </a:endParaRP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95250">
              <a:lnSpc>
                <a:spcPts val="1110"/>
              </a:lnSpc>
            </a:pPr>
            <a:fld id="{81D60167-4931-47E6-BA6A-407CBD079E47}" type="slidenum">
              <a:rPr dirty="0" spc="-5"/>
              <a:t>2</a:t>
            </a:fld>
          </a:p>
        </p:txBody>
      </p:sp>
      <p:sp>
        <p:nvSpPr>
          <p:cNvPr id="3" name="object 3"/>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前言 </a:t>
            </a:r>
            <a:r>
              <a:rPr dirty="0">
                <a:latin typeface="Georgia"/>
                <a:cs typeface="Georgia"/>
              </a:rPr>
              <a:t>— </a:t>
            </a:r>
            <a:r>
              <a:rPr dirty="0" spc="-5"/>
              <a:t>报告中所列示数据的说明</a:t>
            </a:r>
            <a:r>
              <a:rPr dirty="0" spc="-590"/>
              <a:t> </a:t>
            </a:r>
            <a:r>
              <a:rPr dirty="0" spc="-5">
                <a:latin typeface="Georgia"/>
                <a:cs typeface="Georgia"/>
              </a:rPr>
              <a:t>(1/2)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82497"/>
            <a:ext cx="6814820" cy="255270"/>
          </a:xfrm>
          <a:prstGeom prst="rect">
            <a:avLst/>
          </a:prstGeom>
        </p:spPr>
        <p:txBody>
          <a:bodyPr wrap="square" lIns="0" tIns="0" rIns="0" bIns="0" rtlCol="0" vert="horz">
            <a:spAutoFit/>
          </a:bodyPr>
          <a:lstStyle/>
          <a:p>
            <a:pPr marL="12700">
              <a:lnSpc>
                <a:spcPct val="100000"/>
              </a:lnSpc>
            </a:pPr>
            <a:r>
              <a:rPr dirty="0" sz="1600" b="1">
                <a:latin typeface="SimSun"/>
                <a:cs typeface="SimSun"/>
              </a:rPr>
              <a:t>中国大陆企业海外并购交易数量增长</a:t>
            </a:r>
            <a:r>
              <a:rPr dirty="0" sz="1600" b="1">
                <a:latin typeface="Georgia"/>
                <a:cs typeface="Georgia"/>
              </a:rPr>
              <a:t>40%</a:t>
            </a:r>
            <a:r>
              <a:rPr dirty="0" sz="1600" b="1">
                <a:latin typeface="SimSun"/>
                <a:cs typeface="SimSun"/>
              </a:rPr>
              <a:t>，金额增长</a:t>
            </a:r>
            <a:r>
              <a:rPr dirty="0" sz="1600" b="1">
                <a:latin typeface="Georgia"/>
                <a:cs typeface="Georgia"/>
              </a:rPr>
              <a:t>21%</a:t>
            </a:r>
            <a:r>
              <a:rPr dirty="0" sz="1600" b="1">
                <a:latin typeface="SimSun"/>
                <a:cs typeface="SimSun"/>
              </a:rPr>
              <a:t>起，创下历史新高</a:t>
            </a:r>
            <a:endParaRPr sz="1600">
              <a:latin typeface="SimSun"/>
              <a:cs typeface="SimSun"/>
            </a:endParaRPr>
          </a:p>
        </p:txBody>
      </p:sp>
      <p:sp>
        <p:nvSpPr>
          <p:cNvPr id="3" name="object 3"/>
          <p:cNvSpPr/>
          <p:nvPr/>
        </p:nvSpPr>
        <p:spPr>
          <a:xfrm>
            <a:off x="5602223" y="3377184"/>
            <a:ext cx="836930" cy="1580515"/>
          </a:xfrm>
          <a:custGeom>
            <a:avLst/>
            <a:gdLst/>
            <a:ahLst/>
            <a:cxnLst/>
            <a:rect l="l" t="t" r="r" b="b"/>
            <a:pathLst>
              <a:path w="836929" h="1580514">
                <a:moveTo>
                  <a:pt x="836676" y="0"/>
                </a:moveTo>
                <a:lnTo>
                  <a:pt x="0" y="0"/>
                </a:lnTo>
                <a:lnTo>
                  <a:pt x="0" y="1580388"/>
                </a:lnTo>
                <a:lnTo>
                  <a:pt x="836676" y="1580388"/>
                </a:lnTo>
                <a:lnTo>
                  <a:pt x="836676" y="0"/>
                </a:lnTo>
                <a:close/>
              </a:path>
            </a:pathLst>
          </a:custGeom>
          <a:solidFill>
            <a:srgbClr val="A21F1F"/>
          </a:solidFill>
        </p:spPr>
        <p:txBody>
          <a:bodyPr wrap="square" lIns="0" tIns="0" rIns="0" bIns="0" rtlCol="0"/>
          <a:lstStyle/>
          <a:p/>
        </p:txBody>
      </p:sp>
      <p:sp>
        <p:nvSpPr>
          <p:cNvPr id="4" name="object 4"/>
          <p:cNvSpPr/>
          <p:nvPr/>
        </p:nvSpPr>
        <p:spPr>
          <a:xfrm>
            <a:off x="7068311" y="2738627"/>
            <a:ext cx="836930" cy="2219325"/>
          </a:xfrm>
          <a:custGeom>
            <a:avLst/>
            <a:gdLst/>
            <a:ahLst/>
            <a:cxnLst/>
            <a:rect l="l" t="t" r="r" b="b"/>
            <a:pathLst>
              <a:path w="836929" h="2219325">
                <a:moveTo>
                  <a:pt x="836676" y="0"/>
                </a:moveTo>
                <a:lnTo>
                  <a:pt x="0" y="0"/>
                </a:lnTo>
                <a:lnTo>
                  <a:pt x="0" y="2218944"/>
                </a:lnTo>
                <a:lnTo>
                  <a:pt x="836676" y="2218944"/>
                </a:lnTo>
                <a:lnTo>
                  <a:pt x="836676" y="0"/>
                </a:lnTo>
                <a:close/>
              </a:path>
            </a:pathLst>
          </a:custGeom>
          <a:solidFill>
            <a:srgbClr val="A21F1F"/>
          </a:solidFill>
        </p:spPr>
        <p:txBody>
          <a:bodyPr wrap="square" lIns="0" tIns="0" rIns="0" bIns="0" rtlCol="0"/>
          <a:lstStyle/>
          <a:p/>
        </p:txBody>
      </p:sp>
      <p:sp>
        <p:nvSpPr>
          <p:cNvPr id="5" name="object 5"/>
          <p:cNvSpPr/>
          <p:nvPr/>
        </p:nvSpPr>
        <p:spPr>
          <a:xfrm>
            <a:off x="8218931" y="2343911"/>
            <a:ext cx="0" cy="2613660"/>
          </a:xfrm>
          <a:custGeom>
            <a:avLst/>
            <a:gdLst/>
            <a:ahLst/>
            <a:cxnLst/>
            <a:rect l="l" t="t" r="r" b="b"/>
            <a:pathLst>
              <a:path w="0" h="2613660">
                <a:moveTo>
                  <a:pt x="0" y="2613660"/>
                </a:moveTo>
                <a:lnTo>
                  <a:pt x="0" y="0"/>
                </a:lnTo>
              </a:path>
            </a:pathLst>
          </a:custGeom>
          <a:ln w="9144">
            <a:solidFill>
              <a:srgbClr val="858585"/>
            </a:solidFill>
          </a:ln>
        </p:spPr>
        <p:txBody>
          <a:bodyPr wrap="square" lIns="0" tIns="0" rIns="0" bIns="0" rtlCol="0"/>
          <a:lstStyle/>
          <a:p/>
        </p:txBody>
      </p:sp>
      <p:sp>
        <p:nvSpPr>
          <p:cNvPr id="6" name="object 6"/>
          <p:cNvSpPr/>
          <p:nvPr/>
        </p:nvSpPr>
        <p:spPr>
          <a:xfrm>
            <a:off x="8218931" y="495757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7" name="object 7"/>
          <p:cNvSpPr/>
          <p:nvPr/>
        </p:nvSpPr>
        <p:spPr>
          <a:xfrm>
            <a:off x="8218931" y="46314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8" name="object 8"/>
          <p:cNvSpPr/>
          <p:nvPr/>
        </p:nvSpPr>
        <p:spPr>
          <a:xfrm>
            <a:off x="8218931" y="43037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9" name="object 9"/>
          <p:cNvSpPr/>
          <p:nvPr/>
        </p:nvSpPr>
        <p:spPr>
          <a:xfrm>
            <a:off x="8218931" y="397764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0" name="object 10"/>
          <p:cNvSpPr/>
          <p:nvPr/>
        </p:nvSpPr>
        <p:spPr>
          <a:xfrm>
            <a:off x="8218931" y="364997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1" name="object 11"/>
          <p:cNvSpPr/>
          <p:nvPr/>
        </p:nvSpPr>
        <p:spPr>
          <a:xfrm>
            <a:off x="8218931" y="332384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2" name="object 12"/>
          <p:cNvSpPr/>
          <p:nvPr/>
        </p:nvSpPr>
        <p:spPr>
          <a:xfrm>
            <a:off x="8218931" y="299770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3" name="object 13"/>
          <p:cNvSpPr/>
          <p:nvPr/>
        </p:nvSpPr>
        <p:spPr>
          <a:xfrm>
            <a:off x="8218931" y="26700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4" name="object 14"/>
          <p:cNvSpPr/>
          <p:nvPr/>
        </p:nvSpPr>
        <p:spPr>
          <a:xfrm>
            <a:off x="8218931" y="23439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5" name="object 15"/>
          <p:cNvSpPr/>
          <p:nvPr/>
        </p:nvSpPr>
        <p:spPr>
          <a:xfrm>
            <a:off x="890016" y="2343911"/>
            <a:ext cx="0" cy="2613660"/>
          </a:xfrm>
          <a:custGeom>
            <a:avLst/>
            <a:gdLst/>
            <a:ahLst/>
            <a:cxnLst/>
            <a:rect l="l" t="t" r="r" b="b"/>
            <a:pathLst>
              <a:path w="0" h="2613660">
                <a:moveTo>
                  <a:pt x="0" y="2613660"/>
                </a:moveTo>
                <a:lnTo>
                  <a:pt x="0" y="0"/>
                </a:lnTo>
              </a:path>
            </a:pathLst>
          </a:custGeom>
          <a:ln w="9144">
            <a:solidFill>
              <a:srgbClr val="858585"/>
            </a:solidFill>
          </a:ln>
        </p:spPr>
        <p:txBody>
          <a:bodyPr wrap="square" lIns="0" tIns="0" rIns="0" bIns="0" rtlCol="0"/>
          <a:lstStyle/>
          <a:p/>
        </p:txBody>
      </p:sp>
      <p:sp>
        <p:nvSpPr>
          <p:cNvPr id="16" name="object 16"/>
          <p:cNvSpPr/>
          <p:nvPr/>
        </p:nvSpPr>
        <p:spPr>
          <a:xfrm>
            <a:off x="851916" y="495757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7" name="object 17"/>
          <p:cNvSpPr/>
          <p:nvPr/>
        </p:nvSpPr>
        <p:spPr>
          <a:xfrm>
            <a:off x="851916" y="466648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8" name="object 18"/>
          <p:cNvSpPr/>
          <p:nvPr/>
        </p:nvSpPr>
        <p:spPr>
          <a:xfrm>
            <a:off x="851916" y="437692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9" name="object 19"/>
          <p:cNvSpPr/>
          <p:nvPr/>
        </p:nvSpPr>
        <p:spPr>
          <a:xfrm>
            <a:off x="851916" y="408584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0" name="object 20"/>
          <p:cNvSpPr/>
          <p:nvPr/>
        </p:nvSpPr>
        <p:spPr>
          <a:xfrm>
            <a:off x="851916" y="379628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1" name="object 21"/>
          <p:cNvSpPr/>
          <p:nvPr/>
        </p:nvSpPr>
        <p:spPr>
          <a:xfrm>
            <a:off x="851916" y="35052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2" name="object 22"/>
          <p:cNvSpPr/>
          <p:nvPr/>
        </p:nvSpPr>
        <p:spPr>
          <a:xfrm>
            <a:off x="851916" y="321563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3" name="object 23"/>
          <p:cNvSpPr/>
          <p:nvPr/>
        </p:nvSpPr>
        <p:spPr>
          <a:xfrm>
            <a:off x="851916" y="292455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4" name="object 24"/>
          <p:cNvSpPr/>
          <p:nvPr/>
        </p:nvSpPr>
        <p:spPr>
          <a:xfrm>
            <a:off x="851916" y="263347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5" name="object 25"/>
          <p:cNvSpPr/>
          <p:nvPr/>
        </p:nvSpPr>
        <p:spPr>
          <a:xfrm>
            <a:off x="851916" y="23439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6" name="object 26"/>
          <p:cNvSpPr/>
          <p:nvPr/>
        </p:nvSpPr>
        <p:spPr>
          <a:xfrm>
            <a:off x="890016" y="4957571"/>
            <a:ext cx="7329170" cy="0"/>
          </a:xfrm>
          <a:custGeom>
            <a:avLst/>
            <a:gdLst/>
            <a:ahLst/>
            <a:cxnLst/>
            <a:rect l="l" t="t" r="r" b="b"/>
            <a:pathLst>
              <a:path w="7329170" h="0">
                <a:moveTo>
                  <a:pt x="0" y="0"/>
                </a:moveTo>
                <a:lnTo>
                  <a:pt x="7328915" y="0"/>
                </a:lnTo>
              </a:path>
            </a:pathLst>
          </a:custGeom>
          <a:ln w="9144">
            <a:solidFill>
              <a:srgbClr val="858585"/>
            </a:solidFill>
          </a:ln>
        </p:spPr>
        <p:txBody>
          <a:bodyPr wrap="square" lIns="0" tIns="0" rIns="0" bIns="0" rtlCol="0"/>
          <a:lstStyle/>
          <a:p/>
        </p:txBody>
      </p:sp>
      <p:sp>
        <p:nvSpPr>
          <p:cNvPr id="27" name="object 27"/>
          <p:cNvSpPr/>
          <p:nvPr/>
        </p:nvSpPr>
        <p:spPr>
          <a:xfrm>
            <a:off x="1623060" y="2755392"/>
            <a:ext cx="5862955" cy="814069"/>
          </a:xfrm>
          <a:custGeom>
            <a:avLst/>
            <a:gdLst/>
            <a:ahLst/>
            <a:cxnLst/>
            <a:rect l="l" t="t" r="r" b="b"/>
            <a:pathLst>
              <a:path w="5862955" h="814070">
                <a:moveTo>
                  <a:pt x="0" y="813816"/>
                </a:moveTo>
                <a:lnTo>
                  <a:pt x="1466088" y="231648"/>
                </a:lnTo>
                <a:lnTo>
                  <a:pt x="2932176" y="548640"/>
                </a:lnTo>
                <a:lnTo>
                  <a:pt x="4398264" y="382524"/>
                </a:lnTo>
                <a:lnTo>
                  <a:pt x="5862828" y="0"/>
                </a:lnTo>
              </a:path>
            </a:pathLst>
          </a:custGeom>
          <a:ln w="27432">
            <a:solidFill>
              <a:srgbClr val="FFC000"/>
            </a:solidFill>
          </a:ln>
        </p:spPr>
        <p:txBody>
          <a:bodyPr wrap="square" lIns="0" tIns="0" rIns="0" bIns="0" rtlCol="0"/>
          <a:lstStyle/>
          <a:p/>
        </p:txBody>
      </p:sp>
      <p:sp>
        <p:nvSpPr>
          <p:cNvPr id="28" name="object 28"/>
          <p:cNvSpPr txBox="1"/>
          <p:nvPr/>
        </p:nvSpPr>
        <p:spPr>
          <a:xfrm>
            <a:off x="1203960" y="3761232"/>
            <a:ext cx="838200" cy="1196340"/>
          </a:xfrm>
          <a:prstGeom prst="rect">
            <a:avLst/>
          </a:prstGeom>
          <a:solidFill>
            <a:srgbClr val="A21F1F"/>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gn="ctr" marL="33655">
              <a:lnSpc>
                <a:spcPct val="100000"/>
              </a:lnSpc>
              <a:spcBef>
                <a:spcPts val="625"/>
              </a:spcBef>
            </a:pPr>
            <a:r>
              <a:rPr dirty="0" sz="1000" spc="-10">
                <a:solidFill>
                  <a:srgbClr val="FFFFFF"/>
                </a:solidFill>
                <a:latin typeface="Arial"/>
                <a:cs typeface="Arial"/>
              </a:rPr>
              <a:t>206</a:t>
            </a:r>
            <a:endParaRPr sz="1000">
              <a:latin typeface="Arial"/>
              <a:cs typeface="Arial"/>
            </a:endParaRPr>
          </a:p>
        </p:txBody>
      </p:sp>
      <p:sp>
        <p:nvSpPr>
          <p:cNvPr id="29" name="object 29"/>
          <p:cNvSpPr txBox="1"/>
          <p:nvPr/>
        </p:nvSpPr>
        <p:spPr>
          <a:xfrm>
            <a:off x="2670048" y="3848100"/>
            <a:ext cx="838200" cy="1109980"/>
          </a:xfrm>
          <a:prstGeom prst="rect">
            <a:avLst/>
          </a:prstGeom>
          <a:solidFill>
            <a:srgbClr val="A21F1F"/>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55"/>
              </a:spcBef>
            </a:pPr>
            <a:endParaRPr sz="1200">
              <a:latin typeface="Times New Roman"/>
              <a:cs typeface="Times New Roman"/>
            </a:endParaRPr>
          </a:p>
          <a:p>
            <a:pPr algn="ctr" marL="33655">
              <a:lnSpc>
                <a:spcPct val="100000"/>
              </a:lnSpc>
            </a:pPr>
            <a:r>
              <a:rPr dirty="0" sz="1000" spc="-10">
                <a:solidFill>
                  <a:srgbClr val="FFFFFF"/>
                </a:solidFill>
                <a:latin typeface="Arial"/>
                <a:cs typeface="Arial"/>
              </a:rPr>
              <a:t>191</a:t>
            </a:r>
            <a:endParaRPr sz="1000">
              <a:latin typeface="Arial"/>
              <a:cs typeface="Arial"/>
            </a:endParaRPr>
          </a:p>
        </p:txBody>
      </p:sp>
      <p:sp>
        <p:nvSpPr>
          <p:cNvPr id="30" name="object 30"/>
          <p:cNvSpPr txBox="1"/>
          <p:nvPr/>
        </p:nvSpPr>
        <p:spPr>
          <a:xfrm>
            <a:off x="4136135" y="3796284"/>
            <a:ext cx="838200" cy="1161415"/>
          </a:xfrm>
          <a:prstGeom prst="rect">
            <a:avLst/>
          </a:prstGeom>
          <a:solidFill>
            <a:srgbClr val="A21F1F"/>
          </a:solidFill>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25"/>
              </a:spcBef>
            </a:pPr>
            <a:endParaRPr sz="1400">
              <a:latin typeface="Times New Roman"/>
              <a:cs typeface="Times New Roman"/>
            </a:endParaRPr>
          </a:p>
          <a:p>
            <a:pPr algn="ctr" marL="33655">
              <a:lnSpc>
                <a:spcPct val="100000"/>
              </a:lnSpc>
            </a:pPr>
            <a:r>
              <a:rPr dirty="0" sz="1000" spc="-10">
                <a:solidFill>
                  <a:srgbClr val="FFFFFF"/>
                </a:solidFill>
                <a:latin typeface="Arial"/>
                <a:cs typeface="Arial"/>
              </a:rPr>
              <a:t>200</a:t>
            </a:r>
            <a:endParaRPr sz="1000">
              <a:latin typeface="Arial"/>
              <a:cs typeface="Arial"/>
            </a:endParaRPr>
          </a:p>
        </p:txBody>
      </p:sp>
      <p:sp>
        <p:nvSpPr>
          <p:cNvPr id="31" name="object 31"/>
          <p:cNvSpPr txBox="1"/>
          <p:nvPr/>
        </p:nvSpPr>
        <p:spPr>
          <a:xfrm>
            <a:off x="5602223" y="3377184"/>
            <a:ext cx="836930" cy="1580515"/>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10"/>
              </a:spcBef>
            </a:pPr>
            <a:endParaRPr sz="850">
              <a:latin typeface="Times New Roman"/>
              <a:cs typeface="Times New Roman"/>
            </a:endParaRPr>
          </a:p>
          <a:p>
            <a:pPr algn="ctr" marL="34925">
              <a:lnSpc>
                <a:spcPct val="100000"/>
              </a:lnSpc>
            </a:pPr>
            <a:r>
              <a:rPr dirty="0" sz="1000" spc="-10">
                <a:solidFill>
                  <a:srgbClr val="FFFFFF"/>
                </a:solidFill>
                <a:latin typeface="Arial"/>
                <a:cs typeface="Arial"/>
              </a:rPr>
              <a:t>272</a:t>
            </a:r>
            <a:endParaRPr sz="1000">
              <a:latin typeface="Arial"/>
              <a:cs typeface="Arial"/>
            </a:endParaRPr>
          </a:p>
        </p:txBody>
      </p:sp>
      <p:sp>
        <p:nvSpPr>
          <p:cNvPr id="32" name="object 32"/>
          <p:cNvSpPr txBox="1"/>
          <p:nvPr/>
        </p:nvSpPr>
        <p:spPr>
          <a:xfrm>
            <a:off x="7068311" y="2738627"/>
            <a:ext cx="836930" cy="2219325"/>
          </a:xfrm>
          <a:prstGeom prst="rect">
            <a:avLst/>
          </a:prstGeom>
        </p:spPr>
        <p:txBody>
          <a:bodyPr wrap="square" lIns="0" tIns="0" rIns="0" bIns="0" rtlCol="0" vert="horz">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50"/>
              </a:spcBef>
            </a:pPr>
            <a:endParaRPr sz="1000">
              <a:latin typeface="Times New Roman"/>
              <a:cs typeface="Times New Roman"/>
            </a:endParaRPr>
          </a:p>
          <a:p>
            <a:pPr algn="ctr" marL="34925">
              <a:lnSpc>
                <a:spcPct val="100000"/>
              </a:lnSpc>
            </a:pPr>
            <a:r>
              <a:rPr dirty="0" sz="1000" spc="-10">
                <a:solidFill>
                  <a:srgbClr val="FFFFFF"/>
                </a:solidFill>
                <a:latin typeface="Arial"/>
                <a:cs typeface="Arial"/>
              </a:rPr>
              <a:t>382</a:t>
            </a:r>
            <a:endParaRPr sz="1000">
              <a:latin typeface="Arial"/>
              <a:cs typeface="Arial"/>
            </a:endParaRPr>
          </a:p>
        </p:txBody>
      </p:sp>
      <p:sp>
        <p:nvSpPr>
          <p:cNvPr id="33" name="object 33"/>
          <p:cNvSpPr txBox="1"/>
          <p:nvPr/>
        </p:nvSpPr>
        <p:spPr>
          <a:xfrm>
            <a:off x="2034285" y="3443732"/>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42.5</a:t>
            </a:r>
            <a:endParaRPr sz="1000">
              <a:latin typeface="Arial"/>
              <a:cs typeface="Arial"/>
            </a:endParaRPr>
          </a:p>
        </p:txBody>
      </p:sp>
      <p:sp>
        <p:nvSpPr>
          <p:cNvPr id="34" name="object 34"/>
          <p:cNvSpPr txBox="1"/>
          <p:nvPr/>
        </p:nvSpPr>
        <p:spPr>
          <a:xfrm>
            <a:off x="3551046" y="2951734"/>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60.3</a:t>
            </a:r>
            <a:endParaRPr sz="1000">
              <a:latin typeface="Arial"/>
              <a:cs typeface="Arial"/>
            </a:endParaRPr>
          </a:p>
        </p:txBody>
      </p:sp>
      <p:sp>
        <p:nvSpPr>
          <p:cNvPr id="35" name="object 35"/>
          <p:cNvSpPr txBox="1"/>
          <p:nvPr/>
        </p:nvSpPr>
        <p:spPr>
          <a:xfrm>
            <a:off x="4928108" y="3324859"/>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50.6</a:t>
            </a:r>
            <a:endParaRPr sz="1000">
              <a:latin typeface="Arial"/>
              <a:cs typeface="Arial"/>
            </a:endParaRPr>
          </a:p>
        </p:txBody>
      </p:sp>
      <p:sp>
        <p:nvSpPr>
          <p:cNvPr id="36" name="object 36"/>
          <p:cNvSpPr txBox="1"/>
          <p:nvPr/>
        </p:nvSpPr>
        <p:spPr>
          <a:xfrm>
            <a:off x="6394196" y="3090798"/>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55.7</a:t>
            </a:r>
            <a:endParaRPr sz="1000">
              <a:latin typeface="Arial"/>
              <a:cs typeface="Arial"/>
            </a:endParaRPr>
          </a:p>
        </p:txBody>
      </p:sp>
      <p:sp>
        <p:nvSpPr>
          <p:cNvPr id="37" name="object 37"/>
          <p:cNvSpPr txBox="1"/>
          <p:nvPr/>
        </p:nvSpPr>
        <p:spPr>
          <a:xfrm>
            <a:off x="7568310" y="2573782"/>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67.4</a:t>
            </a:r>
            <a:endParaRPr sz="1000">
              <a:latin typeface="Arial"/>
              <a:cs typeface="Arial"/>
            </a:endParaRPr>
          </a:p>
        </p:txBody>
      </p:sp>
      <p:sp>
        <p:nvSpPr>
          <p:cNvPr id="38" name="object 38"/>
          <p:cNvSpPr txBox="1"/>
          <p:nvPr/>
        </p:nvSpPr>
        <p:spPr>
          <a:xfrm>
            <a:off x="8317230" y="4871084"/>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39" name="object 39"/>
          <p:cNvSpPr txBox="1"/>
          <p:nvPr/>
        </p:nvSpPr>
        <p:spPr>
          <a:xfrm>
            <a:off x="8317230" y="4544314"/>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10</a:t>
            </a:r>
            <a:endParaRPr sz="1000">
              <a:latin typeface="Arial"/>
              <a:cs typeface="Arial"/>
            </a:endParaRPr>
          </a:p>
        </p:txBody>
      </p:sp>
      <p:sp>
        <p:nvSpPr>
          <p:cNvPr id="40" name="object 40"/>
          <p:cNvSpPr txBox="1"/>
          <p:nvPr/>
        </p:nvSpPr>
        <p:spPr>
          <a:xfrm>
            <a:off x="8317230" y="4217670"/>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20</a:t>
            </a:r>
            <a:endParaRPr sz="1000">
              <a:latin typeface="Arial"/>
              <a:cs typeface="Arial"/>
            </a:endParaRPr>
          </a:p>
        </p:txBody>
      </p:sp>
      <p:sp>
        <p:nvSpPr>
          <p:cNvPr id="41" name="object 41"/>
          <p:cNvSpPr txBox="1"/>
          <p:nvPr/>
        </p:nvSpPr>
        <p:spPr>
          <a:xfrm>
            <a:off x="8317230" y="3890898"/>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30</a:t>
            </a:r>
            <a:endParaRPr sz="1000">
              <a:latin typeface="Arial"/>
              <a:cs typeface="Arial"/>
            </a:endParaRPr>
          </a:p>
        </p:txBody>
      </p:sp>
      <p:sp>
        <p:nvSpPr>
          <p:cNvPr id="42" name="object 42"/>
          <p:cNvSpPr txBox="1"/>
          <p:nvPr/>
        </p:nvSpPr>
        <p:spPr>
          <a:xfrm>
            <a:off x="8317230" y="3564128"/>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40</a:t>
            </a:r>
            <a:endParaRPr sz="1000">
              <a:latin typeface="Arial"/>
              <a:cs typeface="Arial"/>
            </a:endParaRPr>
          </a:p>
        </p:txBody>
      </p:sp>
      <p:sp>
        <p:nvSpPr>
          <p:cNvPr id="43" name="object 43"/>
          <p:cNvSpPr txBox="1"/>
          <p:nvPr/>
        </p:nvSpPr>
        <p:spPr>
          <a:xfrm>
            <a:off x="8317230" y="3237103"/>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a:t>
            </a:r>
            <a:endParaRPr sz="1000">
              <a:latin typeface="Arial"/>
              <a:cs typeface="Arial"/>
            </a:endParaRPr>
          </a:p>
        </p:txBody>
      </p:sp>
      <p:sp>
        <p:nvSpPr>
          <p:cNvPr id="44" name="object 44"/>
          <p:cNvSpPr txBox="1"/>
          <p:nvPr/>
        </p:nvSpPr>
        <p:spPr>
          <a:xfrm>
            <a:off x="8317230" y="2910332"/>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60</a:t>
            </a:r>
            <a:endParaRPr sz="1000">
              <a:latin typeface="Arial"/>
              <a:cs typeface="Arial"/>
            </a:endParaRPr>
          </a:p>
        </p:txBody>
      </p:sp>
      <p:sp>
        <p:nvSpPr>
          <p:cNvPr id="45" name="object 45"/>
          <p:cNvSpPr txBox="1"/>
          <p:nvPr/>
        </p:nvSpPr>
        <p:spPr>
          <a:xfrm>
            <a:off x="8317230" y="2583560"/>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70</a:t>
            </a:r>
            <a:endParaRPr sz="1000">
              <a:latin typeface="Arial"/>
              <a:cs typeface="Arial"/>
            </a:endParaRPr>
          </a:p>
        </p:txBody>
      </p:sp>
      <p:sp>
        <p:nvSpPr>
          <p:cNvPr id="46" name="object 46"/>
          <p:cNvSpPr txBox="1"/>
          <p:nvPr/>
        </p:nvSpPr>
        <p:spPr>
          <a:xfrm>
            <a:off x="8317230" y="2256790"/>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80</a:t>
            </a:r>
            <a:endParaRPr sz="1000">
              <a:latin typeface="Arial"/>
              <a:cs typeface="Arial"/>
            </a:endParaRPr>
          </a:p>
        </p:txBody>
      </p:sp>
      <p:sp>
        <p:nvSpPr>
          <p:cNvPr id="47" name="object 47"/>
          <p:cNvSpPr txBox="1"/>
          <p:nvPr/>
        </p:nvSpPr>
        <p:spPr>
          <a:xfrm>
            <a:off x="697788" y="4871084"/>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48" name="object 48"/>
          <p:cNvSpPr txBox="1"/>
          <p:nvPr/>
        </p:nvSpPr>
        <p:spPr>
          <a:xfrm>
            <a:off x="627075" y="4580635"/>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a:t>
            </a:r>
            <a:endParaRPr sz="1000">
              <a:latin typeface="Arial"/>
              <a:cs typeface="Arial"/>
            </a:endParaRPr>
          </a:p>
        </p:txBody>
      </p:sp>
      <p:sp>
        <p:nvSpPr>
          <p:cNvPr id="49" name="object 49"/>
          <p:cNvSpPr txBox="1"/>
          <p:nvPr/>
        </p:nvSpPr>
        <p:spPr>
          <a:xfrm>
            <a:off x="556666" y="4290186"/>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50" name="object 50"/>
          <p:cNvSpPr txBox="1"/>
          <p:nvPr/>
        </p:nvSpPr>
        <p:spPr>
          <a:xfrm>
            <a:off x="556666" y="3999738"/>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p:txBody>
      </p:sp>
      <p:sp>
        <p:nvSpPr>
          <p:cNvPr id="51" name="object 51"/>
          <p:cNvSpPr txBox="1"/>
          <p:nvPr/>
        </p:nvSpPr>
        <p:spPr>
          <a:xfrm>
            <a:off x="556666" y="3709161"/>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52" name="object 52"/>
          <p:cNvSpPr txBox="1"/>
          <p:nvPr/>
        </p:nvSpPr>
        <p:spPr>
          <a:xfrm>
            <a:off x="556666" y="341871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p:txBody>
      </p:sp>
      <p:sp>
        <p:nvSpPr>
          <p:cNvPr id="53" name="object 53"/>
          <p:cNvSpPr txBox="1"/>
          <p:nvPr/>
        </p:nvSpPr>
        <p:spPr>
          <a:xfrm>
            <a:off x="556666" y="3128264"/>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p:txBody>
      </p:sp>
      <p:sp>
        <p:nvSpPr>
          <p:cNvPr id="54" name="object 54"/>
          <p:cNvSpPr txBox="1"/>
          <p:nvPr/>
        </p:nvSpPr>
        <p:spPr>
          <a:xfrm>
            <a:off x="556666" y="283781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5</a:t>
            </a:r>
            <a:r>
              <a:rPr dirty="0" sz="1000" spc="-5">
                <a:latin typeface="Arial"/>
                <a:cs typeface="Arial"/>
              </a:rPr>
              <a:t>0</a:t>
            </a:r>
            <a:endParaRPr sz="1000">
              <a:latin typeface="Arial"/>
              <a:cs typeface="Arial"/>
            </a:endParaRPr>
          </a:p>
        </p:txBody>
      </p:sp>
      <p:sp>
        <p:nvSpPr>
          <p:cNvPr id="55" name="object 55"/>
          <p:cNvSpPr txBox="1"/>
          <p:nvPr/>
        </p:nvSpPr>
        <p:spPr>
          <a:xfrm>
            <a:off x="556666" y="254736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p:txBody>
      </p:sp>
      <p:sp>
        <p:nvSpPr>
          <p:cNvPr id="56" name="object 56"/>
          <p:cNvSpPr txBox="1"/>
          <p:nvPr/>
        </p:nvSpPr>
        <p:spPr>
          <a:xfrm>
            <a:off x="556666" y="2256790"/>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5</a:t>
            </a:r>
            <a:r>
              <a:rPr dirty="0" sz="1000" spc="-5">
                <a:latin typeface="Arial"/>
                <a:cs typeface="Arial"/>
              </a:rPr>
              <a:t>0</a:t>
            </a:r>
            <a:endParaRPr sz="1000">
              <a:latin typeface="Arial"/>
              <a:cs typeface="Arial"/>
            </a:endParaRPr>
          </a:p>
        </p:txBody>
      </p:sp>
      <p:sp>
        <p:nvSpPr>
          <p:cNvPr id="57" name="object 57"/>
          <p:cNvSpPr txBox="1"/>
          <p:nvPr/>
        </p:nvSpPr>
        <p:spPr>
          <a:xfrm>
            <a:off x="1469516" y="50225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58" name="object 58"/>
          <p:cNvSpPr txBox="1"/>
          <p:nvPr/>
        </p:nvSpPr>
        <p:spPr>
          <a:xfrm>
            <a:off x="2935604" y="50225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59" name="object 59"/>
          <p:cNvSpPr txBox="1"/>
          <p:nvPr/>
        </p:nvSpPr>
        <p:spPr>
          <a:xfrm>
            <a:off x="4401692" y="50225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60" name="object 60"/>
          <p:cNvSpPr txBox="1"/>
          <p:nvPr/>
        </p:nvSpPr>
        <p:spPr>
          <a:xfrm>
            <a:off x="5867780" y="50225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61" name="object 61"/>
          <p:cNvSpPr txBox="1"/>
          <p:nvPr/>
        </p:nvSpPr>
        <p:spPr>
          <a:xfrm>
            <a:off x="7316075" y="5022595"/>
            <a:ext cx="342900" cy="163830"/>
          </a:xfrm>
          <a:prstGeom prst="rect">
            <a:avLst/>
          </a:prstGeom>
        </p:spPr>
        <p:txBody>
          <a:bodyPr wrap="square" lIns="0" tIns="0" rIns="0" bIns="0" rtlCol="0" vert="horz">
            <a:spAutoFit/>
          </a:bodyPr>
          <a:lstStyle/>
          <a:p>
            <a:pPr marL="12700">
              <a:lnSpc>
                <a:spcPct val="100000"/>
              </a:lnSpc>
            </a:pPr>
            <a:r>
              <a:rPr dirty="0" sz="1000">
                <a:latin typeface="Arial"/>
                <a:cs typeface="Arial"/>
              </a:rPr>
              <a:t>2</a:t>
            </a:r>
            <a:r>
              <a:rPr dirty="0" sz="1000" spc="-5">
                <a:latin typeface="Arial"/>
                <a:cs typeface="Arial"/>
              </a:rPr>
              <a:t>,0</a:t>
            </a:r>
            <a:r>
              <a:rPr dirty="0" sz="1000" spc="-10">
                <a:latin typeface="Arial"/>
                <a:cs typeface="Arial"/>
              </a:rPr>
              <a:t>1</a:t>
            </a:r>
            <a:r>
              <a:rPr dirty="0" sz="1000" spc="-5">
                <a:latin typeface="Arial"/>
                <a:cs typeface="Arial"/>
              </a:rPr>
              <a:t>5</a:t>
            </a:r>
            <a:endParaRPr sz="1000">
              <a:latin typeface="Arial"/>
              <a:cs typeface="Arial"/>
            </a:endParaRPr>
          </a:p>
        </p:txBody>
      </p:sp>
      <p:sp>
        <p:nvSpPr>
          <p:cNvPr id="62" name="object 62"/>
          <p:cNvSpPr txBox="1"/>
          <p:nvPr/>
        </p:nvSpPr>
        <p:spPr>
          <a:xfrm>
            <a:off x="2997835" y="1849882"/>
            <a:ext cx="3147060" cy="194310"/>
          </a:xfrm>
          <a:prstGeom prst="rect">
            <a:avLst/>
          </a:prstGeom>
        </p:spPr>
        <p:txBody>
          <a:bodyPr wrap="square" lIns="0" tIns="0" rIns="0" bIns="0" rtlCol="0" vert="horz">
            <a:spAutoFit/>
          </a:bodyPr>
          <a:lstStyle/>
          <a:p>
            <a:pPr marL="12700">
              <a:lnSpc>
                <a:spcPct val="100000"/>
              </a:lnSpc>
            </a:pPr>
            <a:r>
              <a:rPr dirty="0" sz="1200" spc="-5" b="1">
                <a:latin typeface="SimHei"/>
                <a:cs typeface="SimHei"/>
              </a:rPr>
              <a:t>中国大陆企业海外并购交易，</a:t>
            </a:r>
            <a:r>
              <a:rPr dirty="0" sz="1200" spc="-5" b="1">
                <a:latin typeface="Arial"/>
                <a:cs typeface="Arial"/>
              </a:rPr>
              <a:t>2011</a:t>
            </a:r>
            <a:r>
              <a:rPr dirty="0" sz="1200" spc="-5" b="1">
                <a:latin typeface="SimHei"/>
                <a:cs typeface="SimHei"/>
              </a:rPr>
              <a:t>年至</a:t>
            </a:r>
            <a:r>
              <a:rPr dirty="0" sz="1200" spc="-5" b="1">
                <a:latin typeface="Arial"/>
                <a:cs typeface="Arial"/>
              </a:rPr>
              <a:t>2015</a:t>
            </a:r>
            <a:r>
              <a:rPr dirty="0" sz="1200" spc="-5" b="1">
                <a:latin typeface="SimHei"/>
                <a:cs typeface="SimHei"/>
              </a:rPr>
              <a:t>年</a:t>
            </a:r>
            <a:endParaRPr sz="1200">
              <a:latin typeface="SimHei"/>
              <a:cs typeface="SimHei"/>
            </a:endParaRPr>
          </a:p>
        </p:txBody>
      </p:sp>
      <p:sp>
        <p:nvSpPr>
          <p:cNvPr id="63" name="object 63"/>
          <p:cNvSpPr/>
          <p:nvPr/>
        </p:nvSpPr>
        <p:spPr>
          <a:xfrm>
            <a:off x="3744467" y="5445252"/>
            <a:ext cx="243840" cy="64135"/>
          </a:xfrm>
          <a:custGeom>
            <a:avLst/>
            <a:gdLst/>
            <a:ahLst/>
            <a:cxnLst/>
            <a:rect l="l" t="t" r="r" b="b"/>
            <a:pathLst>
              <a:path w="243839" h="64135">
                <a:moveTo>
                  <a:pt x="0" y="64008"/>
                </a:moveTo>
                <a:lnTo>
                  <a:pt x="243839" y="64008"/>
                </a:lnTo>
                <a:lnTo>
                  <a:pt x="243839" y="0"/>
                </a:lnTo>
                <a:lnTo>
                  <a:pt x="0" y="0"/>
                </a:lnTo>
                <a:lnTo>
                  <a:pt x="0" y="64008"/>
                </a:lnTo>
                <a:close/>
              </a:path>
            </a:pathLst>
          </a:custGeom>
          <a:solidFill>
            <a:srgbClr val="A21F1F"/>
          </a:solidFill>
        </p:spPr>
        <p:txBody>
          <a:bodyPr wrap="square" lIns="0" tIns="0" rIns="0" bIns="0" rtlCol="0"/>
          <a:lstStyle/>
          <a:p/>
        </p:txBody>
      </p:sp>
      <p:sp>
        <p:nvSpPr>
          <p:cNvPr id="64" name="object 64"/>
          <p:cNvSpPr txBox="1"/>
          <p:nvPr/>
        </p:nvSpPr>
        <p:spPr>
          <a:xfrm>
            <a:off x="4002404" y="5392673"/>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a:t>
            </a:r>
            <a:r>
              <a:rPr dirty="0" sz="1000" spc="-5">
                <a:latin typeface="SimHei"/>
                <a:cs typeface="SimHei"/>
              </a:rPr>
              <a:t>易数量</a:t>
            </a:r>
            <a:endParaRPr sz="1000">
              <a:latin typeface="SimHei"/>
              <a:cs typeface="SimHei"/>
            </a:endParaRPr>
          </a:p>
        </p:txBody>
      </p:sp>
      <p:sp>
        <p:nvSpPr>
          <p:cNvPr id="65" name="object 65"/>
          <p:cNvSpPr/>
          <p:nvPr/>
        </p:nvSpPr>
        <p:spPr>
          <a:xfrm>
            <a:off x="4666488" y="5477255"/>
            <a:ext cx="243840" cy="0"/>
          </a:xfrm>
          <a:custGeom>
            <a:avLst/>
            <a:gdLst/>
            <a:ahLst/>
            <a:cxnLst/>
            <a:rect l="l" t="t" r="r" b="b"/>
            <a:pathLst>
              <a:path w="243839" h="0">
                <a:moveTo>
                  <a:pt x="0" y="0"/>
                </a:moveTo>
                <a:lnTo>
                  <a:pt x="243839" y="0"/>
                </a:lnTo>
              </a:path>
            </a:pathLst>
          </a:custGeom>
          <a:ln w="27432">
            <a:solidFill>
              <a:srgbClr val="FFC000"/>
            </a:solidFill>
          </a:ln>
        </p:spPr>
        <p:txBody>
          <a:bodyPr wrap="square" lIns="0" tIns="0" rIns="0" bIns="0" rtlCol="0"/>
          <a:lstStyle/>
          <a:p/>
        </p:txBody>
      </p:sp>
      <p:sp>
        <p:nvSpPr>
          <p:cNvPr id="66" name="object 66"/>
          <p:cNvSpPr txBox="1"/>
          <p:nvPr/>
        </p:nvSpPr>
        <p:spPr>
          <a:xfrm>
            <a:off x="4923790" y="5392673"/>
            <a:ext cx="532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交</a:t>
            </a:r>
            <a:r>
              <a:rPr dirty="0" sz="1000" spc="-5">
                <a:latin typeface="SimHei"/>
                <a:cs typeface="SimHei"/>
              </a:rPr>
              <a:t>易金额</a:t>
            </a:r>
            <a:endParaRPr sz="1000">
              <a:latin typeface="SimHei"/>
              <a:cs typeface="SimHei"/>
            </a:endParaRPr>
          </a:p>
        </p:txBody>
      </p:sp>
      <p:sp>
        <p:nvSpPr>
          <p:cNvPr id="70" name="object 70"/>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71" name="object 71"/>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67" name="object 67"/>
          <p:cNvSpPr txBox="1"/>
          <p:nvPr/>
        </p:nvSpPr>
        <p:spPr>
          <a:xfrm>
            <a:off x="735279" y="2044953"/>
            <a:ext cx="320040" cy="163830"/>
          </a:xfrm>
          <a:prstGeom prst="rect">
            <a:avLst/>
          </a:prstGeom>
        </p:spPr>
        <p:txBody>
          <a:bodyPr wrap="square" lIns="0" tIns="0" rIns="0" bIns="0" rtlCol="0" vert="horz">
            <a:spAutoFit/>
          </a:bodyPr>
          <a:lstStyle/>
          <a:p>
            <a:pPr marL="12700">
              <a:lnSpc>
                <a:spcPct val="100000"/>
              </a:lnSpc>
            </a:pPr>
            <a:r>
              <a:rPr dirty="0" sz="1000" spc="5" b="1">
                <a:latin typeface="SimHei"/>
                <a:cs typeface="SimHei"/>
              </a:rPr>
              <a:t>数量</a:t>
            </a:r>
            <a:r>
              <a:rPr dirty="0" sz="1000" spc="-5" b="1">
                <a:latin typeface="Arial"/>
                <a:cs typeface="Arial"/>
              </a:rPr>
              <a:t>.</a:t>
            </a:r>
            <a:endParaRPr sz="1000">
              <a:latin typeface="Arial"/>
              <a:cs typeface="Arial"/>
            </a:endParaRPr>
          </a:p>
        </p:txBody>
      </p:sp>
      <p:sp>
        <p:nvSpPr>
          <p:cNvPr id="68" name="object 68"/>
          <p:cNvSpPr txBox="1"/>
          <p:nvPr/>
        </p:nvSpPr>
        <p:spPr>
          <a:xfrm>
            <a:off x="7988045" y="2044953"/>
            <a:ext cx="549910"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spc="5" b="1">
                <a:latin typeface="SimHei"/>
                <a:cs typeface="SimHei"/>
              </a:rPr>
              <a:t>亿</a:t>
            </a:r>
            <a:r>
              <a:rPr dirty="0" sz="1000" b="1">
                <a:latin typeface="SimHei"/>
                <a:cs typeface="SimHei"/>
              </a:rPr>
              <a:t>美</a:t>
            </a:r>
            <a:r>
              <a:rPr dirty="0" sz="1000" spc="-10" b="1">
                <a:latin typeface="SimHei"/>
                <a:cs typeface="SimHei"/>
              </a:rPr>
              <a:t>元</a:t>
            </a:r>
            <a:endParaRPr sz="1000">
              <a:latin typeface="SimHei"/>
              <a:cs typeface="SimHei"/>
            </a:endParaRPr>
          </a:p>
        </p:txBody>
      </p:sp>
      <p:sp>
        <p:nvSpPr>
          <p:cNvPr id="69" name="object 69"/>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93165"/>
            <a:ext cx="8002905" cy="478155"/>
          </a:xfrm>
          <a:prstGeom prst="rect">
            <a:avLst/>
          </a:prstGeom>
        </p:spPr>
        <p:txBody>
          <a:bodyPr wrap="square" lIns="0" tIns="15875" rIns="0" bIns="0" rtlCol="0" vert="horz">
            <a:spAutoFit/>
          </a:bodyPr>
          <a:lstStyle/>
          <a:p>
            <a:pPr marL="12700" marR="5080">
              <a:lnSpc>
                <a:spcPts val="1839"/>
              </a:lnSpc>
              <a:spcBef>
                <a:spcPts val="125"/>
              </a:spcBef>
            </a:pPr>
            <a:r>
              <a:rPr dirty="0" sz="1600" b="1">
                <a:latin typeface="SimSun"/>
                <a:cs typeface="SimSun"/>
              </a:rPr>
              <a:t>民营企业海外并购继续领跑，财务投资者与私募股权基金依然非常活跃，但是国有企业的  </a:t>
            </a:r>
            <a:r>
              <a:rPr dirty="0" sz="1600" spc="-5" b="1">
                <a:latin typeface="SimSun"/>
                <a:cs typeface="SimSun"/>
              </a:rPr>
              <a:t>参与持续略显缓慢。</a:t>
            </a:r>
            <a:endParaRPr sz="1600">
              <a:latin typeface="SimSun"/>
              <a:cs typeface="SimSun"/>
            </a:endParaRPr>
          </a:p>
        </p:txBody>
      </p:sp>
      <p:sp>
        <p:nvSpPr>
          <p:cNvPr id="3" name="object 3"/>
          <p:cNvSpPr/>
          <p:nvPr/>
        </p:nvSpPr>
        <p:spPr>
          <a:xfrm>
            <a:off x="1353311" y="4168140"/>
            <a:ext cx="563880" cy="196850"/>
          </a:xfrm>
          <a:custGeom>
            <a:avLst/>
            <a:gdLst/>
            <a:ahLst/>
            <a:cxnLst/>
            <a:rect l="l" t="t" r="r" b="b"/>
            <a:pathLst>
              <a:path w="563880" h="196850">
                <a:moveTo>
                  <a:pt x="563880" y="0"/>
                </a:moveTo>
                <a:lnTo>
                  <a:pt x="0" y="0"/>
                </a:lnTo>
                <a:lnTo>
                  <a:pt x="0" y="196596"/>
                </a:lnTo>
                <a:lnTo>
                  <a:pt x="563880" y="196596"/>
                </a:lnTo>
                <a:lnTo>
                  <a:pt x="563880" y="0"/>
                </a:lnTo>
                <a:close/>
              </a:path>
            </a:pathLst>
          </a:custGeom>
          <a:solidFill>
            <a:srgbClr val="A21F1F"/>
          </a:solidFill>
        </p:spPr>
        <p:txBody>
          <a:bodyPr wrap="square" lIns="0" tIns="0" rIns="0" bIns="0" rtlCol="0"/>
          <a:lstStyle/>
          <a:p/>
        </p:txBody>
      </p:sp>
      <p:sp>
        <p:nvSpPr>
          <p:cNvPr id="4" name="object 4"/>
          <p:cNvSpPr/>
          <p:nvPr/>
        </p:nvSpPr>
        <p:spPr>
          <a:xfrm>
            <a:off x="2764535" y="4168140"/>
            <a:ext cx="563880" cy="196850"/>
          </a:xfrm>
          <a:custGeom>
            <a:avLst/>
            <a:gdLst/>
            <a:ahLst/>
            <a:cxnLst/>
            <a:rect l="l" t="t" r="r" b="b"/>
            <a:pathLst>
              <a:path w="563879" h="196850">
                <a:moveTo>
                  <a:pt x="563879" y="0"/>
                </a:moveTo>
                <a:lnTo>
                  <a:pt x="0" y="0"/>
                </a:lnTo>
                <a:lnTo>
                  <a:pt x="0" y="196596"/>
                </a:lnTo>
                <a:lnTo>
                  <a:pt x="563879" y="196596"/>
                </a:lnTo>
                <a:lnTo>
                  <a:pt x="563879" y="0"/>
                </a:lnTo>
                <a:close/>
              </a:path>
            </a:pathLst>
          </a:custGeom>
          <a:solidFill>
            <a:srgbClr val="A21F1F"/>
          </a:solidFill>
        </p:spPr>
        <p:txBody>
          <a:bodyPr wrap="square" lIns="0" tIns="0" rIns="0" bIns="0" rtlCol="0"/>
          <a:lstStyle/>
          <a:p/>
        </p:txBody>
      </p:sp>
      <p:sp>
        <p:nvSpPr>
          <p:cNvPr id="5" name="object 5"/>
          <p:cNvSpPr/>
          <p:nvPr/>
        </p:nvSpPr>
        <p:spPr>
          <a:xfrm>
            <a:off x="4175759" y="4082796"/>
            <a:ext cx="563880" cy="281940"/>
          </a:xfrm>
          <a:custGeom>
            <a:avLst/>
            <a:gdLst/>
            <a:ahLst/>
            <a:cxnLst/>
            <a:rect l="l" t="t" r="r" b="b"/>
            <a:pathLst>
              <a:path w="563879" h="281939">
                <a:moveTo>
                  <a:pt x="563879" y="0"/>
                </a:moveTo>
                <a:lnTo>
                  <a:pt x="0" y="0"/>
                </a:lnTo>
                <a:lnTo>
                  <a:pt x="0" y="281939"/>
                </a:lnTo>
                <a:lnTo>
                  <a:pt x="563879" y="281939"/>
                </a:lnTo>
                <a:lnTo>
                  <a:pt x="563879" y="0"/>
                </a:lnTo>
                <a:close/>
              </a:path>
            </a:pathLst>
          </a:custGeom>
          <a:solidFill>
            <a:srgbClr val="A21F1F"/>
          </a:solidFill>
        </p:spPr>
        <p:txBody>
          <a:bodyPr wrap="square" lIns="0" tIns="0" rIns="0" bIns="0" rtlCol="0"/>
          <a:lstStyle/>
          <a:p/>
        </p:txBody>
      </p:sp>
      <p:sp>
        <p:nvSpPr>
          <p:cNvPr id="6" name="object 6"/>
          <p:cNvSpPr/>
          <p:nvPr/>
        </p:nvSpPr>
        <p:spPr>
          <a:xfrm>
            <a:off x="5586984" y="3979164"/>
            <a:ext cx="563880" cy="386080"/>
          </a:xfrm>
          <a:custGeom>
            <a:avLst/>
            <a:gdLst/>
            <a:ahLst/>
            <a:cxnLst/>
            <a:rect l="l" t="t" r="r" b="b"/>
            <a:pathLst>
              <a:path w="563879" h="386079">
                <a:moveTo>
                  <a:pt x="563879" y="0"/>
                </a:moveTo>
                <a:lnTo>
                  <a:pt x="0" y="0"/>
                </a:lnTo>
                <a:lnTo>
                  <a:pt x="0" y="385572"/>
                </a:lnTo>
                <a:lnTo>
                  <a:pt x="563879" y="385572"/>
                </a:lnTo>
                <a:lnTo>
                  <a:pt x="563879" y="0"/>
                </a:lnTo>
                <a:close/>
              </a:path>
            </a:pathLst>
          </a:custGeom>
          <a:solidFill>
            <a:srgbClr val="A21F1F"/>
          </a:solidFill>
        </p:spPr>
        <p:txBody>
          <a:bodyPr wrap="square" lIns="0" tIns="0" rIns="0" bIns="0" rtlCol="0"/>
          <a:lstStyle/>
          <a:p/>
        </p:txBody>
      </p:sp>
      <p:sp>
        <p:nvSpPr>
          <p:cNvPr id="7" name="object 7"/>
          <p:cNvSpPr/>
          <p:nvPr/>
        </p:nvSpPr>
        <p:spPr>
          <a:xfrm>
            <a:off x="6998207" y="3970020"/>
            <a:ext cx="563880" cy="394970"/>
          </a:xfrm>
          <a:custGeom>
            <a:avLst/>
            <a:gdLst/>
            <a:ahLst/>
            <a:cxnLst/>
            <a:rect l="l" t="t" r="r" b="b"/>
            <a:pathLst>
              <a:path w="563879" h="394970">
                <a:moveTo>
                  <a:pt x="563880" y="0"/>
                </a:moveTo>
                <a:lnTo>
                  <a:pt x="0" y="0"/>
                </a:lnTo>
                <a:lnTo>
                  <a:pt x="0" y="394715"/>
                </a:lnTo>
                <a:lnTo>
                  <a:pt x="563880" y="394715"/>
                </a:lnTo>
                <a:lnTo>
                  <a:pt x="563880" y="0"/>
                </a:lnTo>
                <a:close/>
              </a:path>
            </a:pathLst>
          </a:custGeom>
          <a:solidFill>
            <a:srgbClr val="A21F1F"/>
          </a:solidFill>
        </p:spPr>
        <p:txBody>
          <a:bodyPr wrap="square" lIns="0" tIns="0" rIns="0" bIns="0" rtlCol="0"/>
          <a:lstStyle/>
          <a:p/>
        </p:txBody>
      </p:sp>
      <p:sp>
        <p:nvSpPr>
          <p:cNvPr id="8" name="object 8"/>
          <p:cNvSpPr/>
          <p:nvPr/>
        </p:nvSpPr>
        <p:spPr>
          <a:xfrm>
            <a:off x="1353311" y="3479291"/>
            <a:ext cx="563880" cy="688975"/>
          </a:xfrm>
          <a:custGeom>
            <a:avLst/>
            <a:gdLst/>
            <a:ahLst/>
            <a:cxnLst/>
            <a:rect l="l" t="t" r="r" b="b"/>
            <a:pathLst>
              <a:path w="563880" h="688975">
                <a:moveTo>
                  <a:pt x="563880" y="0"/>
                </a:moveTo>
                <a:lnTo>
                  <a:pt x="0" y="0"/>
                </a:lnTo>
                <a:lnTo>
                  <a:pt x="0" y="688848"/>
                </a:lnTo>
                <a:lnTo>
                  <a:pt x="563880" y="688848"/>
                </a:lnTo>
                <a:lnTo>
                  <a:pt x="563880" y="0"/>
                </a:lnTo>
                <a:close/>
              </a:path>
            </a:pathLst>
          </a:custGeom>
          <a:solidFill>
            <a:srgbClr val="DF2F1E"/>
          </a:solidFill>
        </p:spPr>
        <p:txBody>
          <a:bodyPr wrap="square" lIns="0" tIns="0" rIns="0" bIns="0" rtlCol="0"/>
          <a:lstStyle/>
          <a:p/>
        </p:txBody>
      </p:sp>
      <p:sp>
        <p:nvSpPr>
          <p:cNvPr id="9" name="object 9"/>
          <p:cNvSpPr/>
          <p:nvPr/>
        </p:nvSpPr>
        <p:spPr>
          <a:xfrm>
            <a:off x="2764535" y="3547871"/>
            <a:ext cx="563880" cy="620395"/>
          </a:xfrm>
          <a:custGeom>
            <a:avLst/>
            <a:gdLst/>
            <a:ahLst/>
            <a:cxnLst/>
            <a:rect l="l" t="t" r="r" b="b"/>
            <a:pathLst>
              <a:path w="563879" h="620395">
                <a:moveTo>
                  <a:pt x="563879" y="0"/>
                </a:moveTo>
                <a:lnTo>
                  <a:pt x="0" y="0"/>
                </a:lnTo>
                <a:lnTo>
                  <a:pt x="0" y="620267"/>
                </a:lnTo>
                <a:lnTo>
                  <a:pt x="563879" y="620267"/>
                </a:lnTo>
                <a:lnTo>
                  <a:pt x="563879" y="0"/>
                </a:lnTo>
                <a:close/>
              </a:path>
            </a:pathLst>
          </a:custGeom>
          <a:solidFill>
            <a:srgbClr val="DF2F1E"/>
          </a:solidFill>
        </p:spPr>
        <p:txBody>
          <a:bodyPr wrap="square" lIns="0" tIns="0" rIns="0" bIns="0" rtlCol="0"/>
          <a:lstStyle/>
          <a:p/>
        </p:txBody>
      </p:sp>
      <p:sp>
        <p:nvSpPr>
          <p:cNvPr id="10" name="object 10"/>
          <p:cNvSpPr/>
          <p:nvPr/>
        </p:nvSpPr>
        <p:spPr>
          <a:xfrm>
            <a:off x="4175759" y="3499103"/>
            <a:ext cx="563880" cy="584200"/>
          </a:xfrm>
          <a:custGeom>
            <a:avLst/>
            <a:gdLst/>
            <a:ahLst/>
            <a:cxnLst/>
            <a:rect l="l" t="t" r="r" b="b"/>
            <a:pathLst>
              <a:path w="563879" h="584200">
                <a:moveTo>
                  <a:pt x="563879" y="0"/>
                </a:moveTo>
                <a:lnTo>
                  <a:pt x="0" y="0"/>
                </a:lnTo>
                <a:lnTo>
                  <a:pt x="0" y="583692"/>
                </a:lnTo>
                <a:lnTo>
                  <a:pt x="563879" y="583692"/>
                </a:lnTo>
                <a:lnTo>
                  <a:pt x="563879" y="0"/>
                </a:lnTo>
                <a:close/>
              </a:path>
            </a:pathLst>
          </a:custGeom>
          <a:solidFill>
            <a:srgbClr val="DF2F1E"/>
          </a:solidFill>
        </p:spPr>
        <p:txBody>
          <a:bodyPr wrap="square" lIns="0" tIns="0" rIns="0" bIns="0" rtlCol="0"/>
          <a:lstStyle/>
          <a:p/>
        </p:txBody>
      </p:sp>
      <p:sp>
        <p:nvSpPr>
          <p:cNvPr id="11" name="object 11"/>
          <p:cNvSpPr/>
          <p:nvPr/>
        </p:nvSpPr>
        <p:spPr>
          <a:xfrm>
            <a:off x="5586984" y="3261359"/>
            <a:ext cx="563880" cy="718185"/>
          </a:xfrm>
          <a:custGeom>
            <a:avLst/>
            <a:gdLst/>
            <a:ahLst/>
            <a:cxnLst/>
            <a:rect l="l" t="t" r="r" b="b"/>
            <a:pathLst>
              <a:path w="563879" h="718185">
                <a:moveTo>
                  <a:pt x="563879" y="0"/>
                </a:moveTo>
                <a:lnTo>
                  <a:pt x="0" y="0"/>
                </a:lnTo>
                <a:lnTo>
                  <a:pt x="0" y="717803"/>
                </a:lnTo>
                <a:lnTo>
                  <a:pt x="563879" y="717803"/>
                </a:lnTo>
                <a:lnTo>
                  <a:pt x="563879" y="0"/>
                </a:lnTo>
                <a:close/>
              </a:path>
            </a:pathLst>
          </a:custGeom>
          <a:solidFill>
            <a:srgbClr val="DF2F1E"/>
          </a:solidFill>
        </p:spPr>
        <p:txBody>
          <a:bodyPr wrap="square" lIns="0" tIns="0" rIns="0" bIns="0" rtlCol="0"/>
          <a:lstStyle/>
          <a:p/>
        </p:txBody>
      </p:sp>
      <p:sp>
        <p:nvSpPr>
          <p:cNvPr id="12" name="object 12"/>
          <p:cNvSpPr/>
          <p:nvPr/>
        </p:nvSpPr>
        <p:spPr>
          <a:xfrm>
            <a:off x="6998207" y="2944367"/>
            <a:ext cx="563880" cy="1026160"/>
          </a:xfrm>
          <a:custGeom>
            <a:avLst/>
            <a:gdLst/>
            <a:ahLst/>
            <a:cxnLst/>
            <a:rect l="l" t="t" r="r" b="b"/>
            <a:pathLst>
              <a:path w="563879" h="1026160">
                <a:moveTo>
                  <a:pt x="563880" y="0"/>
                </a:moveTo>
                <a:lnTo>
                  <a:pt x="0" y="0"/>
                </a:lnTo>
                <a:lnTo>
                  <a:pt x="0" y="1025652"/>
                </a:lnTo>
                <a:lnTo>
                  <a:pt x="563880" y="1025652"/>
                </a:lnTo>
                <a:lnTo>
                  <a:pt x="563880" y="0"/>
                </a:lnTo>
                <a:close/>
              </a:path>
            </a:pathLst>
          </a:custGeom>
          <a:solidFill>
            <a:srgbClr val="DF2F1E"/>
          </a:solidFill>
        </p:spPr>
        <p:txBody>
          <a:bodyPr wrap="square" lIns="0" tIns="0" rIns="0" bIns="0" rtlCol="0"/>
          <a:lstStyle/>
          <a:p/>
        </p:txBody>
      </p:sp>
      <p:sp>
        <p:nvSpPr>
          <p:cNvPr id="13" name="object 13"/>
          <p:cNvSpPr/>
          <p:nvPr/>
        </p:nvSpPr>
        <p:spPr>
          <a:xfrm>
            <a:off x="1353311" y="3345179"/>
            <a:ext cx="563880" cy="134620"/>
          </a:xfrm>
          <a:custGeom>
            <a:avLst/>
            <a:gdLst/>
            <a:ahLst/>
            <a:cxnLst/>
            <a:rect l="l" t="t" r="r" b="b"/>
            <a:pathLst>
              <a:path w="563880" h="134620">
                <a:moveTo>
                  <a:pt x="563880" y="0"/>
                </a:moveTo>
                <a:lnTo>
                  <a:pt x="0" y="0"/>
                </a:lnTo>
                <a:lnTo>
                  <a:pt x="0" y="134112"/>
                </a:lnTo>
                <a:lnTo>
                  <a:pt x="563880" y="134112"/>
                </a:lnTo>
                <a:lnTo>
                  <a:pt x="563880" y="0"/>
                </a:lnTo>
                <a:close/>
              </a:path>
            </a:pathLst>
          </a:custGeom>
          <a:solidFill>
            <a:srgbClr val="5F221F"/>
          </a:solidFill>
        </p:spPr>
        <p:txBody>
          <a:bodyPr wrap="square" lIns="0" tIns="0" rIns="0" bIns="0" rtlCol="0"/>
          <a:lstStyle/>
          <a:p/>
        </p:txBody>
      </p:sp>
      <p:sp>
        <p:nvSpPr>
          <p:cNvPr id="14" name="object 14"/>
          <p:cNvSpPr/>
          <p:nvPr/>
        </p:nvSpPr>
        <p:spPr>
          <a:xfrm>
            <a:off x="2764535" y="3419855"/>
            <a:ext cx="563880" cy="128270"/>
          </a:xfrm>
          <a:custGeom>
            <a:avLst/>
            <a:gdLst/>
            <a:ahLst/>
            <a:cxnLst/>
            <a:rect l="l" t="t" r="r" b="b"/>
            <a:pathLst>
              <a:path w="563879" h="128270">
                <a:moveTo>
                  <a:pt x="563879" y="0"/>
                </a:moveTo>
                <a:lnTo>
                  <a:pt x="0" y="0"/>
                </a:lnTo>
                <a:lnTo>
                  <a:pt x="0" y="128016"/>
                </a:lnTo>
                <a:lnTo>
                  <a:pt x="563879" y="128016"/>
                </a:lnTo>
                <a:lnTo>
                  <a:pt x="563879" y="0"/>
                </a:lnTo>
                <a:close/>
              </a:path>
            </a:pathLst>
          </a:custGeom>
          <a:solidFill>
            <a:srgbClr val="5F221F"/>
          </a:solidFill>
        </p:spPr>
        <p:txBody>
          <a:bodyPr wrap="square" lIns="0" tIns="0" rIns="0" bIns="0" rtlCol="0"/>
          <a:lstStyle/>
          <a:p/>
        </p:txBody>
      </p:sp>
      <p:sp>
        <p:nvSpPr>
          <p:cNvPr id="15" name="object 15"/>
          <p:cNvSpPr/>
          <p:nvPr/>
        </p:nvSpPr>
        <p:spPr>
          <a:xfrm>
            <a:off x="4175759" y="3375659"/>
            <a:ext cx="563880" cy="123825"/>
          </a:xfrm>
          <a:custGeom>
            <a:avLst/>
            <a:gdLst/>
            <a:ahLst/>
            <a:cxnLst/>
            <a:rect l="l" t="t" r="r" b="b"/>
            <a:pathLst>
              <a:path w="563879" h="123825">
                <a:moveTo>
                  <a:pt x="563879" y="0"/>
                </a:moveTo>
                <a:lnTo>
                  <a:pt x="0" y="0"/>
                </a:lnTo>
                <a:lnTo>
                  <a:pt x="0" y="123443"/>
                </a:lnTo>
                <a:lnTo>
                  <a:pt x="563879" y="123443"/>
                </a:lnTo>
                <a:lnTo>
                  <a:pt x="563879" y="0"/>
                </a:lnTo>
                <a:close/>
              </a:path>
            </a:pathLst>
          </a:custGeom>
          <a:solidFill>
            <a:srgbClr val="5F221F"/>
          </a:solidFill>
        </p:spPr>
        <p:txBody>
          <a:bodyPr wrap="square" lIns="0" tIns="0" rIns="0" bIns="0" rtlCol="0"/>
          <a:lstStyle/>
          <a:p/>
        </p:txBody>
      </p:sp>
      <p:sp>
        <p:nvSpPr>
          <p:cNvPr id="16" name="object 16"/>
          <p:cNvSpPr/>
          <p:nvPr/>
        </p:nvSpPr>
        <p:spPr>
          <a:xfrm>
            <a:off x="5586984" y="3019044"/>
            <a:ext cx="563880" cy="242570"/>
          </a:xfrm>
          <a:custGeom>
            <a:avLst/>
            <a:gdLst/>
            <a:ahLst/>
            <a:cxnLst/>
            <a:rect l="l" t="t" r="r" b="b"/>
            <a:pathLst>
              <a:path w="563879" h="242570">
                <a:moveTo>
                  <a:pt x="563879" y="0"/>
                </a:moveTo>
                <a:lnTo>
                  <a:pt x="0" y="0"/>
                </a:lnTo>
                <a:lnTo>
                  <a:pt x="0" y="242315"/>
                </a:lnTo>
                <a:lnTo>
                  <a:pt x="563879" y="242315"/>
                </a:lnTo>
                <a:lnTo>
                  <a:pt x="563879" y="0"/>
                </a:lnTo>
                <a:close/>
              </a:path>
            </a:pathLst>
          </a:custGeom>
          <a:solidFill>
            <a:srgbClr val="5F221F"/>
          </a:solidFill>
        </p:spPr>
        <p:txBody>
          <a:bodyPr wrap="square" lIns="0" tIns="0" rIns="0" bIns="0" rtlCol="0"/>
          <a:lstStyle/>
          <a:p/>
        </p:txBody>
      </p:sp>
      <p:sp>
        <p:nvSpPr>
          <p:cNvPr id="17" name="object 17"/>
          <p:cNvSpPr/>
          <p:nvPr/>
        </p:nvSpPr>
        <p:spPr>
          <a:xfrm>
            <a:off x="6998207" y="2473451"/>
            <a:ext cx="563880" cy="471170"/>
          </a:xfrm>
          <a:custGeom>
            <a:avLst/>
            <a:gdLst/>
            <a:ahLst/>
            <a:cxnLst/>
            <a:rect l="l" t="t" r="r" b="b"/>
            <a:pathLst>
              <a:path w="563879" h="471169">
                <a:moveTo>
                  <a:pt x="563880" y="0"/>
                </a:moveTo>
                <a:lnTo>
                  <a:pt x="0" y="0"/>
                </a:lnTo>
                <a:lnTo>
                  <a:pt x="0" y="470915"/>
                </a:lnTo>
                <a:lnTo>
                  <a:pt x="563880" y="470915"/>
                </a:lnTo>
                <a:lnTo>
                  <a:pt x="563880" y="0"/>
                </a:lnTo>
                <a:close/>
              </a:path>
            </a:pathLst>
          </a:custGeom>
          <a:solidFill>
            <a:srgbClr val="5F221F"/>
          </a:solidFill>
        </p:spPr>
        <p:txBody>
          <a:bodyPr wrap="square" lIns="0" tIns="0" rIns="0" bIns="0" rtlCol="0"/>
          <a:lstStyle/>
          <a:p/>
        </p:txBody>
      </p:sp>
      <p:sp>
        <p:nvSpPr>
          <p:cNvPr id="18" name="object 18"/>
          <p:cNvSpPr/>
          <p:nvPr/>
        </p:nvSpPr>
        <p:spPr>
          <a:xfrm>
            <a:off x="7985759" y="2136648"/>
            <a:ext cx="0" cy="2228215"/>
          </a:xfrm>
          <a:custGeom>
            <a:avLst/>
            <a:gdLst/>
            <a:ahLst/>
            <a:cxnLst/>
            <a:rect l="l" t="t" r="r" b="b"/>
            <a:pathLst>
              <a:path w="0" h="2228215">
                <a:moveTo>
                  <a:pt x="0" y="2228088"/>
                </a:moveTo>
                <a:lnTo>
                  <a:pt x="0" y="0"/>
                </a:lnTo>
              </a:path>
            </a:pathLst>
          </a:custGeom>
          <a:ln w="9144">
            <a:solidFill>
              <a:srgbClr val="858585"/>
            </a:solidFill>
          </a:ln>
        </p:spPr>
        <p:txBody>
          <a:bodyPr wrap="square" lIns="0" tIns="0" rIns="0" bIns="0" rtlCol="0"/>
          <a:lstStyle/>
          <a:p/>
        </p:txBody>
      </p:sp>
      <p:sp>
        <p:nvSpPr>
          <p:cNvPr id="19" name="object 19"/>
          <p:cNvSpPr/>
          <p:nvPr/>
        </p:nvSpPr>
        <p:spPr>
          <a:xfrm>
            <a:off x="7985759" y="43647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0" name="object 20"/>
          <p:cNvSpPr/>
          <p:nvPr/>
        </p:nvSpPr>
        <p:spPr>
          <a:xfrm>
            <a:off x="7985759" y="411784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1" name="object 21"/>
          <p:cNvSpPr/>
          <p:nvPr/>
        </p:nvSpPr>
        <p:spPr>
          <a:xfrm>
            <a:off x="7985759" y="38709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2" name="object 22"/>
          <p:cNvSpPr/>
          <p:nvPr/>
        </p:nvSpPr>
        <p:spPr>
          <a:xfrm>
            <a:off x="7985759" y="362254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3" name="object 23"/>
          <p:cNvSpPr/>
          <p:nvPr/>
        </p:nvSpPr>
        <p:spPr>
          <a:xfrm>
            <a:off x="7985759" y="33756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4" name="object 24"/>
          <p:cNvSpPr/>
          <p:nvPr/>
        </p:nvSpPr>
        <p:spPr>
          <a:xfrm>
            <a:off x="7985759" y="31272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5" name="object 25"/>
          <p:cNvSpPr/>
          <p:nvPr/>
        </p:nvSpPr>
        <p:spPr>
          <a:xfrm>
            <a:off x="7985759" y="288036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6" name="object 26"/>
          <p:cNvSpPr/>
          <p:nvPr/>
        </p:nvSpPr>
        <p:spPr>
          <a:xfrm>
            <a:off x="7985759" y="26319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7" name="object 27"/>
          <p:cNvSpPr/>
          <p:nvPr/>
        </p:nvSpPr>
        <p:spPr>
          <a:xfrm>
            <a:off x="7985759" y="238506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7985759" y="21366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9" name="object 29"/>
          <p:cNvSpPr/>
          <p:nvPr/>
        </p:nvSpPr>
        <p:spPr>
          <a:xfrm>
            <a:off x="929639" y="2136648"/>
            <a:ext cx="0" cy="2228215"/>
          </a:xfrm>
          <a:custGeom>
            <a:avLst/>
            <a:gdLst/>
            <a:ahLst/>
            <a:cxnLst/>
            <a:rect l="l" t="t" r="r" b="b"/>
            <a:pathLst>
              <a:path w="0" h="2228215">
                <a:moveTo>
                  <a:pt x="0" y="2228088"/>
                </a:moveTo>
                <a:lnTo>
                  <a:pt x="0" y="0"/>
                </a:lnTo>
              </a:path>
            </a:pathLst>
          </a:custGeom>
          <a:ln w="9144">
            <a:solidFill>
              <a:srgbClr val="858585"/>
            </a:solidFill>
          </a:ln>
        </p:spPr>
        <p:txBody>
          <a:bodyPr wrap="square" lIns="0" tIns="0" rIns="0" bIns="0" rtlCol="0"/>
          <a:lstStyle/>
          <a:p/>
        </p:txBody>
      </p:sp>
      <p:sp>
        <p:nvSpPr>
          <p:cNvPr id="30" name="object 30"/>
          <p:cNvSpPr/>
          <p:nvPr/>
        </p:nvSpPr>
        <p:spPr>
          <a:xfrm>
            <a:off x="891539" y="43647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1" name="object 31"/>
          <p:cNvSpPr/>
          <p:nvPr/>
        </p:nvSpPr>
        <p:spPr>
          <a:xfrm>
            <a:off x="891539" y="411784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2" name="object 32"/>
          <p:cNvSpPr/>
          <p:nvPr/>
        </p:nvSpPr>
        <p:spPr>
          <a:xfrm>
            <a:off x="891539" y="38709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3" name="object 33"/>
          <p:cNvSpPr/>
          <p:nvPr/>
        </p:nvSpPr>
        <p:spPr>
          <a:xfrm>
            <a:off x="891539" y="362254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4" name="object 34"/>
          <p:cNvSpPr/>
          <p:nvPr/>
        </p:nvSpPr>
        <p:spPr>
          <a:xfrm>
            <a:off x="891539" y="33756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5" name="object 35"/>
          <p:cNvSpPr/>
          <p:nvPr/>
        </p:nvSpPr>
        <p:spPr>
          <a:xfrm>
            <a:off x="891539" y="31272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6" name="object 36"/>
          <p:cNvSpPr/>
          <p:nvPr/>
        </p:nvSpPr>
        <p:spPr>
          <a:xfrm>
            <a:off x="891539" y="288036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7" name="object 37"/>
          <p:cNvSpPr/>
          <p:nvPr/>
        </p:nvSpPr>
        <p:spPr>
          <a:xfrm>
            <a:off x="891539" y="26319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8" name="object 38"/>
          <p:cNvSpPr/>
          <p:nvPr/>
        </p:nvSpPr>
        <p:spPr>
          <a:xfrm>
            <a:off x="891539" y="238506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9" name="object 39"/>
          <p:cNvSpPr/>
          <p:nvPr/>
        </p:nvSpPr>
        <p:spPr>
          <a:xfrm>
            <a:off x="891539" y="21366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0" name="object 40"/>
          <p:cNvSpPr/>
          <p:nvPr/>
        </p:nvSpPr>
        <p:spPr>
          <a:xfrm>
            <a:off x="929639" y="4364735"/>
            <a:ext cx="7056120" cy="1905"/>
          </a:xfrm>
          <a:custGeom>
            <a:avLst/>
            <a:gdLst/>
            <a:ahLst/>
            <a:cxnLst/>
            <a:rect l="l" t="t" r="r" b="b"/>
            <a:pathLst>
              <a:path w="7056120" h="1904">
                <a:moveTo>
                  <a:pt x="0" y="0"/>
                </a:moveTo>
                <a:lnTo>
                  <a:pt x="7056119" y="1524"/>
                </a:lnTo>
              </a:path>
            </a:pathLst>
          </a:custGeom>
          <a:ln w="9144">
            <a:solidFill>
              <a:srgbClr val="858585"/>
            </a:solidFill>
          </a:ln>
        </p:spPr>
        <p:txBody>
          <a:bodyPr wrap="square" lIns="0" tIns="0" rIns="0" bIns="0" rtlCol="0"/>
          <a:lstStyle/>
          <a:p/>
        </p:txBody>
      </p:sp>
      <p:sp>
        <p:nvSpPr>
          <p:cNvPr id="41" name="object 41"/>
          <p:cNvSpPr/>
          <p:nvPr/>
        </p:nvSpPr>
        <p:spPr>
          <a:xfrm>
            <a:off x="929639" y="4364735"/>
            <a:ext cx="0" cy="40005"/>
          </a:xfrm>
          <a:custGeom>
            <a:avLst/>
            <a:gdLst/>
            <a:ahLst/>
            <a:cxnLst/>
            <a:rect l="l" t="t" r="r" b="b"/>
            <a:pathLst>
              <a:path w="0" h="40004">
                <a:moveTo>
                  <a:pt x="0" y="0"/>
                </a:moveTo>
                <a:lnTo>
                  <a:pt x="0" y="39624"/>
                </a:lnTo>
              </a:path>
            </a:pathLst>
          </a:custGeom>
          <a:ln w="9144">
            <a:solidFill>
              <a:srgbClr val="858585"/>
            </a:solidFill>
          </a:ln>
        </p:spPr>
        <p:txBody>
          <a:bodyPr wrap="square" lIns="0" tIns="0" rIns="0" bIns="0" rtlCol="0"/>
          <a:lstStyle/>
          <a:p/>
        </p:txBody>
      </p:sp>
      <p:sp>
        <p:nvSpPr>
          <p:cNvPr id="42" name="object 42"/>
          <p:cNvSpPr/>
          <p:nvPr/>
        </p:nvSpPr>
        <p:spPr>
          <a:xfrm>
            <a:off x="2340864" y="4364735"/>
            <a:ext cx="0" cy="40005"/>
          </a:xfrm>
          <a:custGeom>
            <a:avLst/>
            <a:gdLst/>
            <a:ahLst/>
            <a:cxnLst/>
            <a:rect l="l" t="t" r="r" b="b"/>
            <a:pathLst>
              <a:path w="0" h="40004">
                <a:moveTo>
                  <a:pt x="0" y="0"/>
                </a:moveTo>
                <a:lnTo>
                  <a:pt x="0" y="39624"/>
                </a:lnTo>
              </a:path>
            </a:pathLst>
          </a:custGeom>
          <a:ln w="9144">
            <a:solidFill>
              <a:srgbClr val="858585"/>
            </a:solidFill>
          </a:ln>
        </p:spPr>
        <p:txBody>
          <a:bodyPr wrap="square" lIns="0" tIns="0" rIns="0" bIns="0" rtlCol="0"/>
          <a:lstStyle/>
          <a:p/>
        </p:txBody>
      </p:sp>
      <p:sp>
        <p:nvSpPr>
          <p:cNvPr id="43" name="object 43"/>
          <p:cNvSpPr/>
          <p:nvPr/>
        </p:nvSpPr>
        <p:spPr>
          <a:xfrm>
            <a:off x="3752088" y="4364735"/>
            <a:ext cx="0" cy="40005"/>
          </a:xfrm>
          <a:custGeom>
            <a:avLst/>
            <a:gdLst/>
            <a:ahLst/>
            <a:cxnLst/>
            <a:rect l="l" t="t" r="r" b="b"/>
            <a:pathLst>
              <a:path w="0" h="40004">
                <a:moveTo>
                  <a:pt x="0" y="0"/>
                </a:moveTo>
                <a:lnTo>
                  <a:pt x="0" y="39624"/>
                </a:lnTo>
              </a:path>
            </a:pathLst>
          </a:custGeom>
          <a:ln w="9144">
            <a:solidFill>
              <a:srgbClr val="858585"/>
            </a:solidFill>
          </a:ln>
        </p:spPr>
        <p:txBody>
          <a:bodyPr wrap="square" lIns="0" tIns="0" rIns="0" bIns="0" rtlCol="0"/>
          <a:lstStyle/>
          <a:p/>
        </p:txBody>
      </p:sp>
      <p:sp>
        <p:nvSpPr>
          <p:cNvPr id="44" name="object 44"/>
          <p:cNvSpPr/>
          <p:nvPr/>
        </p:nvSpPr>
        <p:spPr>
          <a:xfrm>
            <a:off x="5163311" y="4364735"/>
            <a:ext cx="0" cy="40005"/>
          </a:xfrm>
          <a:custGeom>
            <a:avLst/>
            <a:gdLst/>
            <a:ahLst/>
            <a:cxnLst/>
            <a:rect l="l" t="t" r="r" b="b"/>
            <a:pathLst>
              <a:path w="0" h="40004">
                <a:moveTo>
                  <a:pt x="0" y="0"/>
                </a:moveTo>
                <a:lnTo>
                  <a:pt x="0" y="39624"/>
                </a:lnTo>
              </a:path>
            </a:pathLst>
          </a:custGeom>
          <a:ln w="9144">
            <a:solidFill>
              <a:srgbClr val="858585"/>
            </a:solidFill>
          </a:ln>
        </p:spPr>
        <p:txBody>
          <a:bodyPr wrap="square" lIns="0" tIns="0" rIns="0" bIns="0" rtlCol="0"/>
          <a:lstStyle/>
          <a:p/>
        </p:txBody>
      </p:sp>
      <p:sp>
        <p:nvSpPr>
          <p:cNvPr id="45" name="object 45"/>
          <p:cNvSpPr/>
          <p:nvPr/>
        </p:nvSpPr>
        <p:spPr>
          <a:xfrm>
            <a:off x="6574535" y="4364735"/>
            <a:ext cx="0" cy="40005"/>
          </a:xfrm>
          <a:custGeom>
            <a:avLst/>
            <a:gdLst/>
            <a:ahLst/>
            <a:cxnLst/>
            <a:rect l="l" t="t" r="r" b="b"/>
            <a:pathLst>
              <a:path w="0" h="40004">
                <a:moveTo>
                  <a:pt x="0" y="0"/>
                </a:moveTo>
                <a:lnTo>
                  <a:pt x="0" y="39624"/>
                </a:lnTo>
              </a:path>
            </a:pathLst>
          </a:custGeom>
          <a:ln w="9144">
            <a:solidFill>
              <a:srgbClr val="858585"/>
            </a:solidFill>
          </a:ln>
        </p:spPr>
        <p:txBody>
          <a:bodyPr wrap="square" lIns="0" tIns="0" rIns="0" bIns="0" rtlCol="0"/>
          <a:lstStyle/>
          <a:p/>
        </p:txBody>
      </p:sp>
      <p:sp>
        <p:nvSpPr>
          <p:cNvPr id="46" name="object 46"/>
          <p:cNvSpPr/>
          <p:nvPr/>
        </p:nvSpPr>
        <p:spPr>
          <a:xfrm>
            <a:off x="7985759" y="4364735"/>
            <a:ext cx="0" cy="40005"/>
          </a:xfrm>
          <a:custGeom>
            <a:avLst/>
            <a:gdLst/>
            <a:ahLst/>
            <a:cxnLst/>
            <a:rect l="l" t="t" r="r" b="b"/>
            <a:pathLst>
              <a:path w="0" h="40004">
                <a:moveTo>
                  <a:pt x="0" y="0"/>
                </a:moveTo>
                <a:lnTo>
                  <a:pt x="0" y="39624"/>
                </a:lnTo>
              </a:path>
            </a:pathLst>
          </a:custGeom>
          <a:ln w="9144">
            <a:solidFill>
              <a:srgbClr val="858585"/>
            </a:solidFill>
          </a:ln>
        </p:spPr>
        <p:txBody>
          <a:bodyPr wrap="square" lIns="0" tIns="0" rIns="0" bIns="0" rtlCol="0"/>
          <a:lstStyle/>
          <a:p/>
        </p:txBody>
      </p:sp>
      <p:sp>
        <p:nvSpPr>
          <p:cNvPr id="47" name="object 47"/>
          <p:cNvSpPr/>
          <p:nvPr/>
        </p:nvSpPr>
        <p:spPr>
          <a:xfrm>
            <a:off x="1635251" y="2444495"/>
            <a:ext cx="5645150" cy="571500"/>
          </a:xfrm>
          <a:custGeom>
            <a:avLst/>
            <a:gdLst/>
            <a:ahLst/>
            <a:cxnLst/>
            <a:rect l="l" t="t" r="r" b="b"/>
            <a:pathLst>
              <a:path w="5645150" h="571500">
                <a:moveTo>
                  <a:pt x="0" y="441959"/>
                </a:moveTo>
                <a:lnTo>
                  <a:pt x="1411224" y="99059"/>
                </a:lnTo>
                <a:lnTo>
                  <a:pt x="2822448" y="0"/>
                </a:lnTo>
                <a:lnTo>
                  <a:pt x="4233672" y="571500"/>
                </a:lnTo>
                <a:lnTo>
                  <a:pt x="5644896" y="480059"/>
                </a:lnTo>
              </a:path>
            </a:pathLst>
          </a:custGeom>
          <a:ln w="27432">
            <a:solidFill>
              <a:srgbClr val="BEBEBE"/>
            </a:solidFill>
          </a:ln>
        </p:spPr>
        <p:txBody>
          <a:bodyPr wrap="square" lIns="0" tIns="0" rIns="0" bIns="0" rtlCol="0"/>
          <a:lstStyle/>
          <a:p/>
        </p:txBody>
      </p:sp>
      <p:sp>
        <p:nvSpPr>
          <p:cNvPr id="48" name="object 48"/>
          <p:cNvSpPr/>
          <p:nvPr/>
        </p:nvSpPr>
        <p:spPr>
          <a:xfrm>
            <a:off x="1635251" y="3265932"/>
            <a:ext cx="5645150" cy="784860"/>
          </a:xfrm>
          <a:custGeom>
            <a:avLst/>
            <a:gdLst/>
            <a:ahLst/>
            <a:cxnLst/>
            <a:rect l="l" t="t" r="r" b="b"/>
            <a:pathLst>
              <a:path w="5645150" h="784860">
                <a:moveTo>
                  <a:pt x="0" y="784859"/>
                </a:moveTo>
                <a:lnTo>
                  <a:pt x="1411224" y="111251"/>
                </a:lnTo>
                <a:lnTo>
                  <a:pt x="2822448" y="544067"/>
                </a:lnTo>
                <a:lnTo>
                  <a:pt x="4233672" y="388619"/>
                </a:lnTo>
                <a:lnTo>
                  <a:pt x="5644896" y="0"/>
                </a:lnTo>
              </a:path>
            </a:pathLst>
          </a:custGeom>
          <a:ln w="27432">
            <a:solidFill>
              <a:srgbClr val="EA9595"/>
            </a:solidFill>
          </a:ln>
        </p:spPr>
        <p:txBody>
          <a:bodyPr wrap="square" lIns="0" tIns="0" rIns="0" bIns="0" rtlCol="0"/>
          <a:lstStyle/>
          <a:p/>
        </p:txBody>
      </p:sp>
      <p:sp>
        <p:nvSpPr>
          <p:cNvPr id="49" name="object 49"/>
          <p:cNvSpPr/>
          <p:nvPr/>
        </p:nvSpPr>
        <p:spPr>
          <a:xfrm>
            <a:off x="1635251" y="3567684"/>
            <a:ext cx="5645150" cy="744220"/>
          </a:xfrm>
          <a:custGeom>
            <a:avLst/>
            <a:gdLst/>
            <a:ahLst/>
            <a:cxnLst/>
            <a:rect l="l" t="t" r="r" b="b"/>
            <a:pathLst>
              <a:path w="5645150" h="744220">
                <a:moveTo>
                  <a:pt x="0" y="380999"/>
                </a:moveTo>
                <a:lnTo>
                  <a:pt x="1411224" y="286511"/>
                </a:lnTo>
                <a:lnTo>
                  <a:pt x="2822448" y="743711"/>
                </a:lnTo>
                <a:lnTo>
                  <a:pt x="4233672" y="105155"/>
                </a:lnTo>
                <a:lnTo>
                  <a:pt x="5644896" y="0"/>
                </a:lnTo>
              </a:path>
            </a:pathLst>
          </a:custGeom>
          <a:ln w="27432">
            <a:solidFill>
              <a:srgbClr val="FFB600"/>
            </a:solidFill>
          </a:ln>
        </p:spPr>
        <p:txBody>
          <a:bodyPr wrap="square" lIns="0" tIns="0" rIns="0" bIns="0" rtlCol="0"/>
          <a:lstStyle/>
          <a:p/>
        </p:txBody>
      </p:sp>
      <p:sp>
        <p:nvSpPr>
          <p:cNvPr id="50" name="object 50"/>
          <p:cNvSpPr txBox="1"/>
          <p:nvPr/>
        </p:nvSpPr>
        <p:spPr>
          <a:xfrm>
            <a:off x="1551813" y="418617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40</a:t>
            </a:r>
            <a:endParaRPr sz="1000">
              <a:latin typeface="Arial"/>
              <a:cs typeface="Arial"/>
            </a:endParaRPr>
          </a:p>
        </p:txBody>
      </p:sp>
      <p:sp>
        <p:nvSpPr>
          <p:cNvPr id="51" name="object 51"/>
          <p:cNvSpPr txBox="1"/>
          <p:nvPr/>
        </p:nvSpPr>
        <p:spPr>
          <a:xfrm>
            <a:off x="2963417" y="418617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40</a:t>
            </a:r>
            <a:endParaRPr sz="1000">
              <a:latin typeface="Arial"/>
              <a:cs typeface="Arial"/>
            </a:endParaRPr>
          </a:p>
        </p:txBody>
      </p:sp>
      <p:sp>
        <p:nvSpPr>
          <p:cNvPr id="52" name="object 52"/>
          <p:cNvSpPr txBox="1"/>
          <p:nvPr/>
        </p:nvSpPr>
        <p:spPr>
          <a:xfrm>
            <a:off x="4375150" y="414413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57</a:t>
            </a:r>
            <a:endParaRPr sz="1000">
              <a:latin typeface="Arial"/>
              <a:cs typeface="Arial"/>
            </a:endParaRPr>
          </a:p>
        </p:txBody>
      </p:sp>
      <p:sp>
        <p:nvSpPr>
          <p:cNvPr id="53" name="object 53"/>
          <p:cNvSpPr txBox="1"/>
          <p:nvPr/>
        </p:nvSpPr>
        <p:spPr>
          <a:xfrm>
            <a:off x="5786754" y="4092067"/>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78</a:t>
            </a:r>
            <a:endParaRPr sz="1000">
              <a:latin typeface="Arial"/>
              <a:cs typeface="Arial"/>
            </a:endParaRPr>
          </a:p>
        </p:txBody>
      </p:sp>
      <p:sp>
        <p:nvSpPr>
          <p:cNvPr id="54" name="object 54"/>
          <p:cNvSpPr txBox="1"/>
          <p:nvPr/>
        </p:nvSpPr>
        <p:spPr>
          <a:xfrm>
            <a:off x="7198232" y="408711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80</a:t>
            </a:r>
            <a:endParaRPr sz="1000">
              <a:latin typeface="Arial"/>
              <a:cs typeface="Arial"/>
            </a:endParaRPr>
          </a:p>
        </p:txBody>
      </p:sp>
      <p:sp>
        <p:nvSpPr>
          <p:cNvPr id="55" name="object 55"/>
          <p:cNvSpPr txBox="1"/>
          <p:nvPr/>
        </p:nvSpPr>
        <p:spPr>
          <a:xfrm>
            <a:off x="5751703" y="3539744"/>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145</a:t>
            </a:r>
            <a:endParaRPr sz="1000">
              <a:latin typeface="Arial"/>
              <a:cs typeface="Arial"/>
            </a:endParaRPr>
          </a:p>
        </p:txBody>
      </p:sp>
      <p:sp>
        <p:nvSpPr>
          <p:cNvPr id="56" name="object 56"/>
          <p:cNvSpPr txBox="1"/>
          <p:nvPr/>
        </p:nvSpPr>
        <p:spPr>
          <a:xfrm>
            <a:off x="1551813" y="3331845"/>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27</a:t>
            </a:r>
            <a:endParaRPr sz="1000">
              <a:latin typeface="Arial"/>
              <a:cs typeface="Arial"/>
            </a:endParaRPr>
          </a:p>
        </p:txBody>
      </p:sp>
      <p:sp>
        <p:nvSpPr>
          <p:cNvPr id="57" name="object 57"/>
          <p:cNvSpPr txBox="1"/>
          <p:nvPr/>
        </p:nvSpPr>
        <p:spPr>
          <a:xfrm>
            <a:off x="4375150" y="335660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25</a:t>
            </a:r>
            <a:endParaRPr sz="1000">
              <a:latin typeface="Arial"/>
              <a:cs typeface="Arial"/>
            </a:endParaRPr>
          </a:p>
        </p:txBody>
      </p:sp>
      <p:sp>
        <p:nvSpPr>
          <p:cNvPr id="58" name="object 58"/>
          <p:cNvSpPr txBox="1"/>
          <p:nvPr/>
        </p:nvSpPr>
        <p:spPr>
          <a:xfrm>
            <a:off x="5786754" y="305942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49</a:t>
            </a:r>
            <a:endParaRPr sz="1000">
              <a:latin typeface="Arial"/>
              <a:cs typeface="Arial"/>
            </a:endParaRPr>
          </a:p>
        </p:txBody>
      </p:sp>
      <p:sp>
        <p:nvSpPr>
          <p:cNvPr id="59" name="object 59"/>
          <p:cNvSpPr txBox="1"/>
          <p:nvPr/>
        </p:nvSpPr>
        <p:spPr>
          <a:xfrm>
            <a:off x="7198232" y="2628391"/>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95</a:t>
            </a:r>
            <a:endParaRPr sz="1000">
              <a:latin typeface="Arial"/>
              <a:cs typeface="Arial"/>
            </a:endParaRPr>
          </a:p>
        </p:txBody>
      </p:sp>
      <p:sp>
        <p:nvSpPr>
          <p:cNvPr id="60" name="object 60"/>
          <p:cNvSpPr txBox="1"/>
          <p:nvPr/>
        </p:nvSpPr>
        <p:spPr>
          <a:xfrm>
            <a:off x="1591817" y="2686558"/>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29.9</a:t>
            </a:r>
            <a:endParaRPr sz="1000">
              <a:latin typeface="Arial"/>
              <a:cs typeface="Arial"/>
            </a:endParaRPr>
          </a:p>
        </p:txBody>
      </p:sp>
      <p:sp>
        <p:nvSpPr>
          <p:cNvPr id="61" name="object 61"/>
          <p:cNvSpPr txBox="1"/>
          <p:nvPr/>
        </p:nvSpPr>
        <p:spPr>
          <a:xfrm>
            <a:off x="3143250" y="2364740"/>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36.8</a:t>
            </a:r>
            <a:endParaRPr sz="1000">
              <a:latin typeface="Arial"/>
              <a:cs typeface="Arial"/>
            </a:endParaRPr>
          </a:p>
        </p:txBody>
      </p:sp>
      <p:sp>
        <p:nvSpPr>
          <p:cNvPr id="62" name="object 62"/>
          <p:cNvSpPr txBox="1"/>
          <p:nvPr/>
        </p:nvSpPr>
        <p:spPr>
          <a:xfrm>
            <a:off x="4554728" y="2364485"/>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38.8</a:t>
            </a:r>
            <a:endParaRPr sz="1000">
              <a:latin typeface="Arial"/>
              <a:cs typeface="Arial"/>
            </a:endParaRPr>
          </a:p>
        </p:txBody>
      </p:sp>
      <p:sp>
        <p:nvSpPr>
          <p:cNvPr id="63" name="object 63"/>
          <p:cNvSpPr txBox="1"/>
          <p:nvPr/>
        </p:nvSpPr>
        <p:spPr>
          <a:xfrm>
            <a:off x="5928486" y="2816478"/>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27.3</a:t>
            </a:r>
            <a:endParaRPr sz="1000">
              <a:latin typeface="Arial"/>
              <a:cs typeface="Arial"/>
            </a:endParaRPr>
          </a:p>
        </p:txBody>
      </p:sp>
      <p:sp>
        <p:nvSpPr>
          <p:cNvPr id="64" name="object 64"/>
          <p:cNvSpPr txBox="1"/>
          <p:nvPr/>
        </p:nvSpPr>
        <p:spPr>
          <a:xfrm>
            <a:off x="7581392" y="2824098"/>
            <a:ext cx="27114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29.1</a:t>
            </a:r>
            <a:endParaRPr sz="1000">
              <a:latin typeface="Arial"/>
              <a:cs typeface="Arial"/>
            </a:endParaRPr>
          </a:p>
        </p:txBody>
      </p:sp>
      <p:sp>
        <p:nvSpPr>
          <p:cNvPr id="65" name="object 65"/>
          <p:cNvSpPr txBox="1"/>
          <p:nvPr/>
        </p:nvSpPr>
        <p:spPr>
          <a:xfrm>
            <a:off x="2963417" y="3297428"/>
            <a:ext cx="450850" cy="269875"/>
          </a:xfrm>
          <a:prstGeom prst="rect">
            <a:avLst/>
          </a:prstGeom>
        </p:spPr>
        <p:txBody>
          <a:bodyPr wrap="square" lIns="0" tIns="0" rIns="0" bIns="0" rtlCol="0" vert="horz">
            <a:spAutoFit/>
          </a:bodyPr>
          <a:lstStyle/>
          <a:p>
            <a:pPr marL="192405">
              <a:lnSpc>
                <a:spcPts val="1015"/>
              </a:lnSpc>
            </a:pPr>
            <a:r>
              <a:rPr dirty="0" sz="1000" spc="-10">
                <a:latin typeface="Arial"/>
                <a:cs typeface="Arial"/>
              </a:rPr>
              <a:t>19.9</a:t>
            </a:r>
            <a:endParaRPr sz="1000">
              <a:latin typeface="Arial"/>
              <a:cs typeface="Arial"/>
            </a:endParaRPr>
          </a:p>
          <a:p>
            <a:pPr marL="12700">
              <a:lnSpc>
                <a:spcPts val="1015"/>
              </a:lnSpc>
            </a:pPr>
            <a:r>
              <a:rPr dirty="0" sz="1000" spc="-10">
                <a:solidFill>
                  <a:srgbClr val="FFFFFF"/>
                </a:solidFill>
                <a:latin typeface="Arial"/>
                <a:cs typeface="Arial"/>
              </a:rPr>
              <a:t>26</a:t>
            </a:r>
            <a:endParaRPr sz="1000">
              <a:latin typeface="Arial"/>
              <a:cs typeface="Arial"/>
            </a:endParaRPr>
          </a:p>
        </p:txBody>
      </p:sp>
      <p:sp>
        <p:nvSpPr>
          <p:cNvPr id="66" name="object 66"/>
          <p:cNvSpPr txBox="1"/>
          <p:nvPr/>
        </p:nvSpPr>
        <p:spPr>
          <a:xfrm>
            <a:off x="4340097" y="3710685"/>
            <a:ext cx="396875" cy="261620"/>
          </a:xfrm>
          <a:prstGeom prst="rect">
            <a:avLst/>
          </a:prstGeom>
        </p:spPr>
        <p:txBody>
          <a:bodyPr wrap="square" lIns="0" tIns="0" rIns="0" bIns="0" rtlCol="0" vert="horz">
            <a:spAutoFit/>
          </a:bodyPr>
          <a:lstStyle/>
          <a:p>
            <a:pPr marL="12700">
              <a:lnSpc>
                <a:spcPts val="985"/>
              </a:lnSpc>
            </a:pPr>
            <a:r>
              <a:rPr dirty="0" sz="1000" spc="-10">
                <a:solidFill>
                  <a:srgbClr val="FFFFFF"/>
                </a:solidFill>
                <a:latin typeface="Arial"/>
                <a:cs typeface="Arial"/>
              </a:rPr>
              <a:t>118</a:t>
            </a:r>
            <a:endParaRPr sz="1000">
              <a:latin typeface="Arial"/>
              <a:cs typeface="Arial"/>
            </a:endParaRPr>
          </a:p>
          <a:p>
            <a:pPr marL="138430">
              <a:lnSpc>
                <a:spcPts val="985"/>
              </a:lnSpc>
            </a:pPr>
            <a:r>
              <a:rPr dirty="0" sz="1000" spc="-10">
                <a:solidFill>
                  <a:srgbClr val="FFFFFF"/>
                </a:solidFill>
                <a:latin typeface="Arial"/>
                <a:cs typeface="Arial"/>
              </a:rPr>
              <a:t>11.2</a:t>
            </a:r>
            <a:endParaRPr sz="1000">
              <a:latin typeface="Arial"/>
              <a:cs typeface="Arial"/>
            </a:endParaRPr>
          </a:p>
        </p:txBody>
      </p:sp>
      <p:sp>
        <p:nvSpPr>
          <p:cNvPr id="67" name="object 67"/>
          <p:cNvSpPr txBox="1"/>
          <p:nvPr/>
        </p:nvSpPr>
        <p:spPr>
          <a:xfrm>
            <a:off x="5890386" y="3603497"/>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14.4</a:t>
            </a:r>
            <a:endParaRPr sz="1000">
              <a:latin typeface="Arial"/>
              <a:cs typeface="Arial"/>
            </a:endParaRPr>
          </a:p>
        </p:txBody>
      </p:sp>
      <p:sp>
        <p:nvSpPr>
          <p:cNvPr id="68" name="object 68"/>
          <p:cNvSpPr txBox="1"/>
          <p:nvPr/>
        </p:nvSpPr>
        <p:spPr>
          <a:xfrm>
            <a:off x="7276338" y="3077083"/>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22.2</a:t>
            </a:r>
            <a:endParaRPr sz="1000">
              <a:latin typeface="Arial"/>
              <a:cs typeface="Arial"/>
            </a:endParaRPr>
          </a:p>
        </p:txBody>
      </p:sp>
      <p:sp>
        <p:nvSpPr>
          <p:cNvPr id="69" name="object 69"/>
          <p:cNvSpPr txBox="1"/>
          <p:nvPr/>
        </p:nvSpPr>
        <p:spPr>
          <a:xfrm>
            <a:off x="1439417" y="3742690"/>
            <a:ext cx="416559" cy="430530"/>
          </a:xfrm>
          <a:prstGeom prst="rect">
            <a:avLst/>
          </a:prstGeom>
        </p:spPr>
        <p:txBody>
          <a:bodyPr wrap="square" lIns="0" tIns="0" rIns="0" bIns="0" rtlCol="0" vert="horz">
            <a:spAutoFit/>
          </a:bodyPr>
          <a:lstStyle/>
          <a:p>
            <a:pPr marL="89535">
              <a:lnSpc>
                <a:spcPts val="1095"/>
              </a:lnSpc>
            </a:pPr>
            <a:r>
              <a:rPr dirty="0" sz="1000" spc="-10">
                <a:solidFill>
                  <a:srgbClr val="FFFFFF"/>
                </a:solidFill>
                <a:latin typeface="Arial"/>
                <a:cs typeface="Arial"/>
              </a:rPr>
              <a:t>139</a:t>
            </a:r>
            <a:endParaRPr sz="1000">
              <a:latin typeface="Arial"/>
              <a:cs typeface="Arial"/>
            </a:endParaRPr>
          </a:p>
          <a:p>
            <a:pPr marL="12700">
              <a:lnSpc>
                <a:spcPts val="1050"/>
              </a:lnSpc>
            </a:pPr>
            <a:r>
              <a:rPr dirty="0" sz="1000" spc="-10">
                <a:solidFill>
                  <a:srgbClr val="FFFFFF"/>
                </a:solidFill>
                <a:latin typeface="Arial"/>
                <a:cs typeface="Arial"/>
              </a:rPr>
              <a:t>8.4</a:t>
            </a:r>
            <a:endParaRPr sz="1000">
              <a:latin typeface="Arial"/>
              <a:cs typeface="Arial"/>
            </a:endParaRPr>
          </a:p>
          <a:p>
            <a:pPr marL="227965">
              <a:lnSpc>
                <a:spcPts val="1155"/>
              </a:lnSpc>
            </a:pPr>
            <a:r>
              <a:rPr dirty="0" sz="1000" spc="-10">
                <a:solidFill>
                  <a:srgbClr val="FFFFFF"/>
                </a:solidFill>
                <a:latin typeface="Arial"/>
                <a:cs typeface="Arial"/>
              </a:rPr>
              <a:t>6.4</a:t>
            </a:r>
            <a:endParaRPr sz="1000">
              <a:latin typeface="Arial"/>
              <a:cs typeface="Arial"/>
            </a:endParaRPr>
          </a:p>
        </p:txBody>
      </p:sp>
      <p:sp>
        <p:nvSpPr>
          <p:cNvPr id="70" name="object 70"/>
          <p:cNvSpPr txBox="1"/>
          <p:nvPr/>
        </p:nvSpPr>
        <p:spPr>
          <a:xfrm>
            <a:off x="2928366" y="3645534"/>
            <a:ext cx="307975" cy="295910"/>
          </a:xfrm>
          <a:prstGeom prst="rect">
            <a:avLst/>
          </a:prstGeom>
        </p:spPr>
        <p:txBody>
          <a:bodyPr wrap="square" lIns="0" tIns="0" rIns="0" bIns="0" rtlCol="0" vert="horz">
            <a:spAutoFit/>
          </a:bodyPr>
          <a:lstStyle/>
          <a:p>
            <a:pPr marL="49530">
              <a:lnSpc>
                <a:spcPts val="1120"/>
              </a:lnSpc>
            </a:pPr>
            <a:r>
              <a:rPr dirty="0" sz="1000" spc="-10">
                <a:solidFill>
                  <a:srgbClr val="FFFFFF"/>
                </a:solidFill>
                <a:latin typeface="Arial"/>
                <a:cs typeface="Arial"/>
              </a:rPr>
              <a:t>10.3</a:t>
            </a:r>
            <a:endParaRPr sz="1000">
              <a:latin typeface="Arial"/>
              <a:cs typeface="Arial"/>
            </a:endParaRPr>
          </a:p>
          <a:p>
            <a:pPr marL="12700">
              <a:lnSpc>
                <a:spcPts val="1120"/>
              </a:lnSpc>
            </a:pPr>
            <a:r>
              <a:rPr dirty="0" sz="1000" spc="-10">
                <a:solidFill>
                  <a:srgbClr val="FFFFFF"/>
                </a:solidFill>
                <a:latin typeface="Arial"/>
                <a:cs typeface="Arial"/>
              </a:rPr>
              <a:t>125</a:t>
            </a:r>
            <a:endParaRPr sz="1000">
              <a:latin typeface="Arial"/>
              <a:cs typeface="Arial"/>
            </a:endParaRPr>
          </a:p>
        </p:txBody>
      </p:sp>
      <p:sp>
        <p:nvSpPr>
          <p:cNvPr id="71" name="object 71"/>
          <p:cNvSpPr txBox="1"/>
          <p:nvPr/>
        </p:nvSpPr>
        <p:spPr>
          <a:xfrm>
            <a:off x="4554728" y="4231640"/>
            <a:ext cx="20066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a:t>
            </a:r>
            <a:endParaRPr sz="1000">
              <a:latin typeface="Arial"/>
              <a:cs typeface="Arial"/>
            </a:endParaRPr>
          </a:p>
        </p:txBody>
      </p:sp>
      <p:sp>
        <p:nvSpPr>
          <p:cNvPr id="72" name="object 72"/>
          <p:cNvSpPr txBox="1"/>
          <p:nvPr/>
        </p:nvSpPr>
        <p:spPr>
          <a:xfrm>
            <a:off x="5877559" y="371170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14.0</a:t>
            </a:r>
            <a:endParaRPr sz="1000">
              <a:latin typeface="Arial"/>
              <a:cs typeface="Arial"/>
            </a:endParaRPr>
          </a:p>
        </p:txBody>
      </p:sp>
      <p:sp>
        <p:nvSpPr>
          <p:cNvPr id="73" name="object 73"/>
          <p:cNvSpPr txBox="1"/>
          <p:nvPr/>
        </p:nvSpPr>
        <p:spPr>
          <a:xfrm>
            <a:off x="7163181" y="3376421"/>
            <a:ext cx="307975" cy="40386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207</a:t>
            </a:r>
            <a:endParaRPr sz="1000">
              <a:latin typeface="Arial"/>
              <a:cs typeface="Arial"/>
            </a:endParaRPr>
          </a:p>
          <a:p>
            <a:pPr marL="49530">
              <a:lnSpc>
                <a:spcPct val="100000"/>
              </a:lnSpc>
              <a:spcBef>
                <a:spcPts val="685"/>
              </a:spcBef>
            </a:pPr>
            <a:r>
              <a:rPr dirty="0" sz="1000" spc="-10">
                <a:solidFill>
                  <a:srgbClr val="FFFFFF"/>
                </a:solidFill>
                <a:latin typeface="Arial"/>
                <a:cs typeface="Arial"/>
              </a:rPr>
              <a:t>16.1</a:t>
            </a:r>
            <a:endParaRPr sz="1000">
              <a:latin typeface="Arial"/>
              <a:cs typeface="Arial"/>
            </a:endParaRPr>
          </a:p>
        </p:txBody>
      </p:sp>
      <p:sp>
        <p:nvSpPr>
          <p:cNvPr id="74" name="object 74"/>
          <p:cNvSpPr txBox="1"/>
          <p:nvPr/>
        </p:nvSpPr>
        <p:spPr>
          <a:xfrm>
            <a:off x="8084057" y="2050160"/>
            <a:ext cx="273050" cy="239268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5</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3</a:t>
            </a:r>
            <a:r>
              <a:rPr dirty="0" sz="1000">
                <a:latin typeface="Arial"/>
                <a:cs typeface="Arial"/>
              </a:rPr>
              <a:t>5</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a:p>
            <a:pPr marL="12700">
              <a:lnSpc>
                <a:spcPct val="100000"/>
              </a:lnSpc>
              <a:spcBef>
                <a:spcPts val="750"/>
              </a:spcBef>
            </a:pPr>
            <a:r>
              <a:rPr dirty="0" sz="1000" spc="-5">
                <a:latin typeface="Arial"/>
                <a:cs typeface="Arial"/>
              </a:rPr>
              <a:t>5.0</a:t>
            </a:r>
            <a:endParaRPr sz="1000">
              <a:latin typeface="Arial"/>
              <a:cs typeface="Arial"/>
            </a:endParaRPr>
          </a:p>
          <a:p>
            <a:pPr marL="12700">
              <a:lnSpc>
                <a:spcPct val="100000"/>
              </a:lnSpc>
              <a:spcBef>
                <a:spcPts val="750"/>
              </a:spcBef>
            </a:pPr>
            <a:r>
              <a:rPr dirty="0" sz="1000" spc="-5">
                <a:latin typeface="Arial"/>
                <a:cs typeface="Arial"/>
              </a:rPr>
              <a:t>0.0</a:t>
            </a:r>
            <a:endParaRPr sz="1000">
              <a:latin typeface="Arial"/>
              <a:cs typeface="Arial"/>
            </a:endParaRPr>
          </a:p>
        </p:txBody>
      </p:sp>
      <p:sp>
        <p:nvSpPr>
          <p:cNvPr id="75" name="object 75"/>
          <p:cNvSpPr txBox="1"/>
          <p:nvPr/>
        </p:nvSpPr>
        <p:spPr>
          <a:xfrm>
            <a:off x="595680" y="2050160"/>
            <a:ext cx="237490" cy="2392680"/>
          </a:xfrm>
          <a:prstGeom prst="rect">
            <a:avLst/>
          </a:prstGeom>
        </p:spPr>
        <p:txBody>
          <a:bodyPr wrap="square" lIns="0" tIns="0" rIns="0" bIns="0" rtlCol="0" vert="horz">
            <a:spAutoFit/>
          </a:bodyPr>
          <a:lstStyle/>
          <a:p>
            <a:pPr algn="ctr">
              <a:lnSpc>
                <a:spcPct val="100000"/>
              </a:lnSpc>
            </a:pPr>
            <a:r>
              <a:rPr dirty="0" sz="1000" spc="-5">
                <a:latin typeface="Arial"/>
                <a:cs typeface="Arial"/>
              </a:rPr>
              <a:t>4</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3</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a:p>
            <a:pPr algn="ctr">
              <a:lnSpc>
                <a:spcPct val="100000"/>
              </a:lnSpc>
              <a:spcBef>
                <a:spcPts val="750"/>
              </a:spcBef>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a:p>
            <a:pPr algn="ctr" marL="68580">
              <a:lnSpc>
                <a:spcPct val="100000"/>
              </a:lnSpc>
              <a:spcBef>
                <a:spcPts val="750"/>
              </a:spcBef>
            </a:pPr>
            <a:r>
              <a:rPr dirty="0" sz="1000" spc="-10">
                <a:latin typeface="Arial"/>
                <a:cs typeface="Arial"/>
              </a:rPr>
              <a:t>50</a:t>
            </a:r>
            <a:endParaRPr sz="1000">
              <a:latin typeface="Arial"/>
              <a:cs typeface="Arial"/>
            </a:endParaRPr>
          </a:p>
          <a:p>
            <a:pPr algn="ctr" marL="140335">
              <a:lnSpc>
                <a:spcPct val="100000"/>
              </a:lnSpc>
              <a:spcBef>
                <a:spcPts val="750"/>
              </a:spcBef>
            </a:pPr>
            <a:r>
              <a:rPr dirty="0" sz="1000" spc="-5">
                <a:latin typeface="Arial"/>
                <a:cs typeface="Arial"/>
              </a:rPr>
              <a:t>0</a:t>
            </a:r>
            <a:endParaRPr sz="1000">
              <a:latin typeface="Arial"/>
              <a:cs typeface="Arial"/>
            </a:endParaRPr>
          </a:p>
        </p:txBody>
      </p:sp>
      <p:sp>
        <p:nvSpPr>
          <p:cNvPr id="76" name="object 76"/>
          <p:cNvSpPr txBox="1"/>
          <p:nvPr/>
        </p:nvSpPr>
        <p:spPr>
          <a:xfrm>
            <a:off x="1481074" y="44303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77" name="object 77"/>
          <p:cNvSpPr txBox="1"/>
          <p:nvPr/>
        </p:nvSpPr>
        <p:spPr>
          <a:xfrm>
            <a:off x="2892932" y="44303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78" name="object 78"/>
          <p:cNvSpPr txBox="1"/>
          <p:nvPr/>
        </p:nvSpPr>
        <p:spPr>
          <a:xfrm>
            <a:off x="4304538" y="44303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79" name="object 79"/>
          <p:cNvSpPr txBox="1"/>
          <p:nvPr/>
        </p:nvSpPr>
        <p:spPr>
          <a:xfrm>
            <a:off x="5716015" y="44303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80" name="object 80"/>
          <p:cNvSpPr txBox="1"/>
          <p:nvPr/>
        </p:nvSpPr>
        <p:spPr>
          <a:xfrm>
            <a:off x="7127493" y="4430395"/>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81" name="object 81"/>
          <p:cNvSpPr txBox="1"/>
          <p:nvPr/>
        </p:nvSpPr>
        <p:spPr>
          <a:xfrm>
            <a:off x="1732914" y="4819269"/>
            <a:ext cx="104457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国有企业交</a:t>
            </a:r>
            <a:r>
              <a:rPr dirty="0" sz="1000" spc="-5">
                <a:latin typeface="SimHei"/>
                <a:cs typeface="SimHei"/>
              </a:rPr>
              <a:t>易数量</a:t>
            </a:r>
            <a:endParaRPr sz="1000">
              <a:latin typeface="SimHei"/>
              <a:cs typeface="SimHei"/>
            </a:endParaRPr>
          </a:p>
        </p:txBody>
      </p:sp>
      <p:sp>
        <p:nvSpPr>
          <p:cNvPr id="82" name="object 82"/>
          <p:cNvSpPr txBox="1"/>
          <p:nvPr/>
        </p:nvSpPr>
        <p:spPr>
          <a:xfrm>
            <a:off x="4124325" y="4819269"/>
            <a:ext cx="1042035"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民营企业交易数量</a:t>
            </a:r>
            <a:endParaRPr sz="1000">
              <a:latin typeface="SimHei"/>
              <a:cs typeface="SimHei"/>
            </a:endParaRPr>
          </a:p>
        </p:txBody>
      </p:sp>
      <p:sp>
        <p:nvSpPr>
          <p:cNvPr id="83" name="object 83"/>
          <p:cNvSpPr txBox="1"/>
          <p:nvPr/>
        </p:nvSpPr>
        <p:spPr>
          <a:xfrm>
            <a:off x="6515861" y="4819269"/>
            <a:ext cx="1168400"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财务投资者交易数量</a:t>
            </a:r>
            <a:endParaRPr sz="1000">
              <a:latin typeface="SimHei"/>
              <a:cs typeface="SimHei"/>
            </a:endParaRPr>
          </a:p>
        </p:txBody>
      </p:sp>
      <p:sp>
        <p:nvSpPr>
          <p:cNvPr id="84" name="object 84"/>
          <p:cNvSpPr/>
          <p:nvPr/>
        </p:nvSpPr>
        <p:spPr>
          <a:xfrm>
            <a:off x="1475232" y="5033771"/>
            <a:ext cx="243840" cy="0"/>
          </a:xfrm>
          <a:custGeom>
            <a:avLst/>
            <a:gdLst/>
            <a:ahLst/>
            <a:cxnLst/>
            <a:rect l="l" t="t" r="r" b="b"/>
            <a:pathLst>
              <a:path w="243839" h="0">
                <a:moveTo>
                  <a:pt x="0" y="0"/>
                </a:moveTo>
                <a:lnTo>
                  <a:pt x="243840" y="0"/>
                </a:lnTo>
              </a:path>
            </a:pathLst>
          </a:custGeom>
          <a:ln w="27432">
            <a:solidFill>
              <a:srgbClr val="BEBEBE"/>
            </a:solidFill>
          </a:ln>
        </p:spPr>
        <p:txBody>
          <a:bodyPr wrap="square" lIns="0" tIns="0" rIns="0" bIns="0" rtlCol="0"/>
          <a:lstStyle/>
          <a:p/>
        </p:txBody>
      </p:sp>
      <p:sp>
        <p:nvSpPr>
          <p:cNvPr id="85" name="object 85"/>
          <p:cNvSpPr/>
          <p:nvPr/>
        </p:nvSpPr>
        <p:spPr>
          <a:xfrm>
            <a:off x="3866388" y="5033771"/>
            <a:ext cx="243840" cy="0"/>
          </a:xfrm>
          <a:custGeom>
            <a:avLst/>
            <a:gdLst/>
            <a:ahLst/>
            <a:cxnLst/>
            <a:rect l="l" t="t" r="r" b="b"/>
            <a:pathLst>
              <a:path w="243839" h="0">
                <a:moveTo>
                  <a:pt x="0" y="0"/>
                </a:moveTo>
                <a:lnTo>
                  <a:pt x="243839" y="0"/>
                </a:lnTo>
              </a:path>
            </a:pathLst>
          </a:custGeom>
          <a:ln w="27432">
            <a:solidFill>
              <a:srgbClr val="EA9595"/>
            </a:solidFill>
          </a:ln>
        </p:spPr>
        <p:txBody>
          <a:bodyPr wrap="square" lIns="0" tIns="0" rIns="0" bIns="0" rtlCol="0"/>
          <a:lstStyle/>
          <a:p/>
        </p:txBody>
      </p:sp>
      <p:sp>
        <p:nvSpPr>
          <p:cNvPr id="86" name="object 86"/>
          <p:cNvSpPr/>
          <p:nvPr/>
        </p:nvSpPr>
        <p:spPr>
          <a:xfrm>
            <a:off x="6257544" y="5033771"/>
            <a:ext cx="243840" cy="0"/>
          </a:xfrm>
          <a:custGeom>
            <a:avLst/>
            <a:gdLst/>
            <a:ahLst/>
            <a:cxnLst/>
            <a:rect l="l" t="t" r="r" b="b"/>
            <a:pathLst>
              <a:path w="243839" h="0">
                <a:moveTo>
                  <a:pt x="0" y="0"/>
                </a:moveTo>
                <a:lnTo>
                  <a:pt x="243839" y="0"/>
                </a:lnTo>
              </a:path>
            </a:pathLst>
          </a:custGeom>
          <a:ln w="27432">
            <a:solidFill>
              <a:srgbClr val="FFB600"/>
            </a:solidFill>
          </a:ln>
        </p:spPr>
        <p:txBody>
          <a:bodyPr wrap="square" lIns="0" tIns="0" rIns="0" bIns="0" rtlCol="0"/>
          <a:lstStyle/>
          <a:p/>
        </p:txBody>
      </p:sp>
      <p:graphicFrame>
        <p:nvGraphicFramePr>
          <p:cNvPr id="87" name="object 87"/>
          <p:cNvGraphicFramePr>
            <a:graphicFrameLocks noGrp="1"/>
          </p:cNvGraphicFramePr>
          <p:nvPr/>
        </p:nvGraphicFramePr>
        <p:xfrm>
          <a:off x="1475232" y="4904232"/>
          <a:ext cx="6219190" cy="253365"/>
        </p:xfrm>
        <a:graphic>
          <a:graphicData uri="http://schemas.openxmlformats.org/drawingml/2006/table">
            <a:tbl>
              <a:tblPr firstRow="1" bandRow="1">
                <a:tableStyleId>{2D5ABB26-0587-4C30-8999-92F81FD0307C}</a:tableStyleId>
              </a:tblPr>
              <a:tblGrid>
                <a:gridCol w="243839"/>
                <a:gridCol w="2147316"/>
                <a:gridCol w="243839"/>
                <a:gridCol w="2147316"/>
                <a:gridCol w="243839"/>
                <a:gridCol w="1192729"/>
              </a:tblGrid>
              <a:tr h="29912">
                <a:tc>
                  <a:txBody>
                    <a:bodyPr/>
                    <a:lstStyle/>
                    <a:p>
                      <a:pPr/>
                      <a:endParaRPr sz="1000">
                        <a:latin typeface="SimHei"/>
                        <a:cs typeface="SimHei"/>
                      </a:endParaRPr>
                    </a:p>
                  </a:txBody>
                  <a:tcPr marL="0" marR="0" marB="0" marT="0">
                    <a:solidFill>
                      <a:srgbClr val="A21F1F"/>
                    </a:solidFill>
                  </a:tcPr>
                </a:tc>
                <a:tc>
                  <a:txBody>
                    <a:bodyPr/>
                    <a:lstStyle/>
                    <a:p>
                      <a:pPr/>
                      <a:endParaRPr sz="1000">
                        <a:latin typeface="SimHei"/>
                        <a:cs typeface="SimHei"/>
                      </a:endParaRPr>
                    </a:p>
                  </a:txBody>
                  <a:tcPr marL="0" marR="0" marB="0" marT="0"/>
                </a:tc>
                <a:tc>
                  <a:txBody>
                    <a:bodyPr/>
                    <a:lstStyle/>
                    <a:p>
                      <a:pPr/>
                      <a:endParaRPr sz="1000">
                        <a:latin typeface="SimHei"/>
                        <a:cs typeface="SimHei"/>
                      </a:endParaRPr>
                    </a:p>
                  </a:txBody>
                  <a:tcPr marL="0" marR="0" marB="0" marT="0">
                    <a:solidFill>
                      <a:srgbClr val="DF2F1E"/>
                    </a:solidFill>
                  </a:tcPr>
                </a:tc>
                <a:tc>
                  <a:txBody>
                    <a:bodyPr/>
                    <a:lstStyle/>
                    <a:p>
                      <a:pPr/>
                      <a:endParaRPr sz="1000">
                        <a:latin typeface="SimHei"/>
                        <a:cs typeface="SimHei"/>
                      </a:endParaRPr>
                    </a:p>
                  </a:txBody>
                  <a:tcPr marL="0" marR="0" marB="0" marT="0"/>
                </a:tc>
                <a:tc>
                  <a:txBody>
                    <a:bodyPr/>
                    <a:lstStyle/>
                    <a:p>
                      <a:pPr/>
                      <a:endParaRPr sz="1000">
                        <a:latin typeface="SimHei"/>
                        <a:cs typeface="SimHei"/>
                      </a:endParaRPr>
                    </a:p>
                  </a:txBody>
                  <a:tcPr marL="0" marR="0" marB="0" marT="0">
                    <a:solidFill>
                      <a:srgbClr val="5F221F"/>
                    </a:solidFill>
                  </a:tcPr>
                </a:tc>
                <a:tc>
                  <a:txBody>
                    <a:bodyPr/>
                    <a:lstStyle/>
                    <a:p>
                      <a:pPr/>
                      <a:endParaRPr sz="1000">
                        <a:latin typeface="SimHei"/>
                        <a:cs typeface="SimHei"/>
                      </a:endParaRPr>
                    </a:p>
                  </a:txBody>
                  <a:tcPr marL="0" marR="0" marB="0" marT="0"/>
                </a:tc>
              </a:tr>
              <a:tr h="222995">
                <a:tc>
                  <a:txBody>
                    <a:bodyPr/>
                    <a:lstStyle/>
                    <a:p>
                      <a:pPr/>
                      <a:endParaRPr sz="1000">
                        <a:latin typeface="SimHei"/>
                        <a:cs typeface="SimHei"/>
                      </a:endParaRPr>
                    </a:p>
                  </a:txBody>
                  <a:tcPr marL="0" marR="0" marB="0" marT="0"/>
                </a:tc>
                <a:tc>
                  <a:txBody>
                    <a:bodyPr/>
                    <a:lstStyle/>
                    <a:p>
                      <a:pPr marL="26034">
                        <a:lnSpc>
                          <a:spcPct val="100000"/>
                        </a:lnSpc>
                        <a:spcBef>
                          <a:spcPts val="114"/>
                        </a:spcBef>
                      </a:pPr>
                      <a:r>
                        <a:rPr dirty="0" sz="1000" spc="-5">
                          <a:latin typeface="SimHei"/>
                          <a:cs typeface="SimHei"/>
                        </a:rPr>
                        <a:t>国有企业交易金额</a:t>
                      </a:r>
                      <a:endParaRPr sz="1000">
                        <a:latin typeface="SimHei"/>
                        <a:cs typeface="SimHei"/>
                      </a:endParaRPr>
                    </a:p>
                  </a:txBody>
                  <a:tcPr marL="0" marR="0" marB="0" marT="0"/>
                </a:tc>
                <a:tc>
                  <a:txBody>
                    <a:bodyPr/>
                    <a:lstStyle/>
                    <a:p>
                      <a:pPr/>
                      <a:endParaRPr sz="1000">
                        <a:latin typeface="SimHei"/>
                        <a:cs typeface="SimHei"/>
                      </a:endParaRPr>
                    </a:p>
                  </a:txBody>
                  <a:tcPr marL="0" marR="0" marB="0" marT="0"/>
                </a:tc>
                <a:tc>
                  <a:txBody>
                    <a:bodyPr/>
                    <a:lstStyle/>
                    <a:p>
                      <a:pPr marL="26670">
                        <a:lnSpc>
                          <a:spcPct val="100000"/>
                        </a:lnSpc>
                        <a:spcBef>
                          <a:spcPts val="114"/>
                        </a:spcBef>
                      </a:pPr>
                      <a:r>
                        <a:rPr dirty="0" sz="1000" spc="-5">
                          <a:latin typeface="SimHei"/>
                          <a:cs typeface="SimHei"/>
                        </a:rPr>
                        <a:t>民营企业交易金额</a:t>
                      </a:r>
                      <a:endParaRPr sz="1000">
                        <a:latin typeface="SimHei"/>
                        <a:cs typeface="SimHei"/>
                      </a:endParaRPr>
                    </a:p>
                  </a:txBody>
                  <a:tcPr marL="0" marR="0" marB="0" marT="0"/>
                </a:tc>
                <a:tc>
                  <a:txBody>
                    <a:bodyPr/>
                    <a:lstStyle/>
                    <a:p>
                      <a:pPr/>
                      <a:endParaRPr sz="1000">
                        <a:latin typeface="SimHei"/>
                        <a:cs typeface="SimHei"/>
                      </a:endParaRPr>
                    </a:p>
                  </a:txBody>
                  <a:tcPr marL="0" marR="0" marB="0" marT="0"/>
                </a:tc>
                <a:tc>
                  <a:txBody>
                    <a:bodyPr/>
                    <a:lstStyle/>
                    <a:p>
                      <a:pPr marL="26670">
                        <a:lnSpc>
                          <a:spcPct val="100000"/>
                        </a:lnSpc>
                        <a:spcBef>
                          <a:spcPts val="114"/>
                        </a:spcBef>
                      </a:pPr>
                      <a:r>
                        <a:rPr dirty="0" sz="1000" spc="-5">
                          <a:latin typeface="SimHei"/>
                          <a:cs typeface="SimHei"/>
                        </a:rPr>
                        <a:t>财务投资者交易金额</a:t>
                      </a:r>
                      <a:endParaRPr sz="1000">
                        <a:latin typeface="SimHei"/>
                        <a:cs typeface="SimHei"/>
                      </a:endParaRPr>
                    </a:p>
                  </a:txBody>
                  <a:tcPr marL="0" marR="0" marB="0" marT="0"/>
                </a:tc>
              </a:tr>
            </a:tbl>
          </a:graphicData>
        </a:graphic>
      </p:graphicFrame>
      <p:sp>
        <p:nvSpPr>
          <p:cNvPr id="92" name="object 92"/>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93" name="object 93"/>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88" name="object 88"/>
          <p:cNvSpPr txBox="1"/>
          <p:nvPr/>
        </p:nvSpPr>
        <p:spPr>
          <a:xfrm>
            <a:off x="677672" y="1853310"/>
            <a:ext cx="320040" cy="163830"/>
          </a:xfrm>
          <a:prstGeom prst="rect">
            <a:avLst/>
          </a:prstGeom>
        </p:spPr>
        <p:txBody>
          <a:bodyPr wrap="square" lIns="0" tIns="0" rIns="0" bIns="0" rtlCol="0" vert="horz">
            <a:spAutoFit/>
          </a:bodyPr>
          <a:lstStyle/>
          <a:p>
            <a:pPr marL="12700">
              <a:lnSpc>
                <a:spcPct val="100000"/>
              </a:lnSpc>
            </a:pPr>
            <a:r>
              <a:rPr dirty="0" sz="1000" spc="5" b="1">
                <a:latin typeface="SimHei"/>
                <a:cs typeface="SimHei"/>
              </a:rPr>
              <a:t>数量</a:t>
            </a:r>
            <a:r>
              <a:rPr dirty="0" sz="1000" spc="-5" b="1">
                <a:latin typeface="Arial"/>
                <a:cs typeface="Arial"/>
              </a:rPr>
              <a:t>.</a:t>
            </a:r>
            <a:endParaRPr sz="1000">
              <a:latin typeface="Arial"/>
              <a:cs typeface="Arial"/>
            </a:endParaRPr>
          </a:p>
        </p:txBody>
      </p:sp>
      <p:sp>
        <p:nvSpPr>
          <p:cNvPr id="89" name="object 89"/>
          <p:cNvSpPr txBox="1"/>
          <p:nvPr/>
        </p:nvSpPr>
        <p:spPr>
          <a:xfrm>
            <a:off x="7858506" y="1853310"/>
            <a:ext cx="549910"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spc="5" b="1">
                <a:latin typeface="SimHei"/>
                <a:cs typeface="SimHei"/>
              </a:rPr>
              <a:t>亿</a:t>
            </a:r>
            <a:r>
              <a:rPr dirty="0" sz="1000" b="1">
                <a:latin typeface="SimHei"/>
                <a:cs typeface="SimHei"/>
              </a:rPr>
              <a:t>美</a:t>
            </a:r>
            <a:r>
              <a:rPr dirty="0" sz="1000" spc="-10" b="1">
                <a:latin typeface="SimHei"/>
                <a:cs typeface="SimHei"/>
              </a:rPr>
              <a:t>元</a:t>
            </a:r>
            <a:endParaRPr sz="1000">
              <a:latin typeface="SimHei"/>
              <a:cs typeface="SimHei"/>
            </a:endParaRPr>
          </a:p>
        </p:txBody>
      </p:sp>
      <p:sp>
        <p:nvSpPr>
          <p:cNvPr id="90" name="object 90"/>
          <p:cNvSpPr txBox="1"/>
          <p:nvPr/>
        </p:nvSpPr>
        <p:spPr>
          <a:xfrm>
            <a:off x="2908554" y="1761109"/>
            <a:ext cx="3133090" cy="194310"/>
          </a:xfrm>
          <a:prstGeom prst="rect">
            <a:avLst/>
          </a:prstGeom>
        </p:spPr>
        <p:txBody>
          <a:bodyPr wrap="square" lIns="0" tIns="0" rIns="0" bIns="0" rtlCol="0" vert="horz">
            <a:spAutoFit/>
          </a:bodyPr>
          <a:lstStyle/>
          <a:p>
            <a:pPr marL="12700">
              <a:lnSpc>
                <a:spcPct val="100000"/>
              </a:lnSpc>
            </a:pPr>
            <a:r>
              <a:rPr dirty="0" sz="1200" spc="-10" b="1">
                <a:latin typeface="SimHei"/>
                <a:cs typeface="SimHei"/>
              </a:rPr>
              <a:t>中国大陆企业海外并购交易，</a:t>
            </a:r>
            <a:r>
              <a:rPr dirty="0" sz="1200" spc="-10" b="1">
                <a:latin typeface="Arial"/>
                <a:cs typeface="Arial"/>
              </a:rPr>
              <a:t>2011</a:t>
            </a:r>
            <a:r>
              <a:rPr dirty="0" sz="1200" spc="-10" b="1">
                <a:latin typeface="SimHei"/>
                <a:cs typeface="SimHei"/>
              </a:rPr>
              <a:t>年至</a:t>
            </a:r>
            <a:r>
              <a:rPr dirty="0" sz="1200" spc="-10" b="1">
                <a:latin typeface="Arial"/>
                <a:cs typeface="Arial"/>
              </a:rPr>
              <a:t>2015</a:t>
            </a:r>
            <a:r>
              <a:rPr dirty="0" sz="1200" spc="-10" b="1">
                <a:latin typeface="SimHei"/>
                <a:cs typeface="SimHei"/>
              </a:rPr>
              <a:t>年</a:t>
            </a:r>
            <a:endParaRPr sz="1200">
              <a:latin typeface="SimHei"/>
              <a:cs typeface="SimHei"/>
            </a:endParaRPr>
          </a:p>
        </p:txBody>
      </p:sp>
      <p:sp>
        <p:nvSpPr>
          <p:cNvPr id="91" name="object 91"/>
          <p:cNvSpPr txBox="1"/>
          <p:nvPr/>
        </p:nvSpPr>
        <p:spPr>
          <a:xfrm>
            <a:off x="522833" y="6018072"/>
            <a:ext cx="249047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93165"/>
            <a:ext cx="8001000" cy="478155"/>
          </a:xfrm>
          <a:prstGeom prst="rect">
            <a:avLst/>
          </a:prstGeom>
        </p:spPr>
        <p:txBody>
          <a:bodyPr wrap="square" lIns="0" tIns="15875" rIns="0" bIns="0" rtlCol="0" vert="horz">
            <a:spAutoFit/>
          </a:bodyPr>
          <a:lstStyle/>
          <a:p>
            <a:pPr marL="12700" marR="5080">
              <a:lnSpc>
                <a:spcPts val="1839"/>
              </a:lnSpc>
              <a:spcBef>
                <a:spcPts val="125"/>
              </a:spcBef>
            </a:pPr>
            <a:r>
              <a:rPr dirty="0" sz="1600" b="1">
                <a:latin typeface="SimSun"/>
                <a:cs typeface="SimSun"/>
              </a:rPr>
              <a:t>中国大陆企业海外并购越来越倾向于追逐技术、品牌和专业，将其带回中国；执行外延式  的增长策略；以及逐渐建立地域多样化的投资组合（虽然仍处于初级阶段）</a:t>
            </a:r>
            <a:endParaRPr sz="1600">
              <a:latin typeface="SimSun"/>
              <a:cs typeface="SimSun"/>
            </a:endParaRPr>
          </a:p>
        </p:txBody>
      </p:sp>
      <p:sp>
        <p:nvSpPr>
          <p:cNvPr id="3" name="object 3"/>
          <p:cNvSpPr/>
          <p:nvPr/>
        </p:nvSpPr>
        <p:spPr>
          <a:xfrm>
            <a:off x="1075944" y="4395215"/>
            <a:ext cx="248920" cy="335280"/>
          </a:xfrm>
          <a:custGeom>
            <a:avLst/>
            <a:gdLst/>
            <a:ahLst/>
            <a:cxnLst/>
            <a:rect l="l" t="t" r="r" b="b"/>
            <a:pathLst>
              <a:path w="248919" h="335279">
                <a:moveTo>
                  <a:pt x="248412" y="0"/>
                </a:moveTo>
                <a:lnTo>
                  <a:pt x="0" y="0"/>
                </a:lnTo>
                <a:lnTo>
                  <a:pt x="0" y="335279"/>
                </a:lnTo>
                <a:lnTo>
                  <a:pt x="248412" y="335279"/>
                </a:lnTo>
                <a:lnTo>
                  <a:pt x="248412" y="0"/>
                </a:lnTo>
                <a:close/>
              </a:path>
            </a:pathLst>
          </a:custGeom>
          <a:solidFill>
            <a:srgbClr val="A21F1F"/>
          </a:solidFill>
        </p:spPr>
        <p:txBody>
          <a:bodyPr wrap="square" lIns="0" tIns="0" rIns="0" bIns="0" rtlCol="0"/>
          <a:lstStyle/>
          <a:p/>
        </p:txBody>
      </p:sp>
      <p:sp>
        <p:nvSpPr>
          <p:cNvPr id="4" name="object 4"/>
          <p:cNvSpPr/>
          <p:nvPr/>
        </p:nvSpPr>
        <p:spPr>
          <a:xfrm>
            <a:off x="2072639" y="4416552"/>
            <a:ext cx="250190" cy="314325"/>
          </a:xfrm>
          <a:custGeom>
            <a:avLst/>
            <a:gdLst/>
            <a:ahLst/>
            <a:cxnLst/>
            <a:rect l="l" t="t" r="r" b="b"/>
            <a:pathLst>
              <a:path w="250189" h="314325">
                <a:moveTo>
                  <a:pt x="249936" y="0"/>
                </a:moveTo>
                <a:lnTo>
                  <a:pt x="0" y="0"/>
                </a:lnTo>
                <a:lnTo>
                  <a:pt x="0" y="313944"/>
                </a:lnTo>
                <a:lnTo>
                  <a:pt x="249936" y="313944"/>
                </a:lnTo>
                <a:lnTo>
                  <a:pt x="249936" y="0"/>
                </a:lnTo>
                <a:close/>
              </a:path>
            </a:pathLst>
          </a:custGeom>
          <a:solidFill>
            <a:srgbClr val="A21F1F"/>
          </a:solidFill>
        </p:spPr>
        <p:txBody>
          <a:bodyPr wrap="square" lIns="0" tIns="0" rIns="0" bIns="0" rtlCol="0"/>
          <a:lstStyle/>
          <a:p/>
        </p:txBody>
      </p:sp>
      <p:sp>
        <p:nvSpPr>
          <p:cNvPr id="5" name="object 5"/>
          <p:cNvSpPr/>
          <p:nvPr/>
        </p:nvSpPr>
        <p:spPr>
          <a:xfrm>
            <a:off x="3069335" y="4462271"/>
            <a:ext cx="250190" cy="268605"/>
          </a:xfrm>
          <a:custGeom>
            <a:avLst/>
            <a:gdLst/>
            <a:ahLst/>
            <a:cxnLst/>
            <a:rect l="l" t="t" r="r" b="b"/>
            <a:pathLst>
              <a:path w="250189" h="268604">
                <a:moveTo>
                  <a:pt x="249936" y="0"/>
                </a:moveTo>
                <a:lnTo>
                  <a:pt x="0" y="0"/>
                </a:lnTo>
                <a:lnTo>
                  <a:pt x="0" y="268223"/>
                </a:lnTo>
                <a:lnTo>
                  <a:pt x="249936" y="268223"/>
                </a:lnTo>
                <a:lnTo>
                  <a:pt x="249936" y="0"/>
                </a:lnTo>
                <a:close/>
              </a:path>
            </a:pathLst>
          </a:custGeom>
          <a:solidFill>
            <a:srgbClr val="A21F1F"/>
          </a:solidFill>
        </p:spPr>
        <p:txBody>
          <a:bodyPr wrap="square" lIns="0" tIns="0" rIns="0" bIns="0" rtlCol="0"/>
          <a:lstStyle/>
          <a:p/>
        </p:txBody>
      </p:sp>
      <p:sp>
        <p:nvSpPr>
          <p:cNvPr id="6" name="object 6"/>
          <p:cNvSpPr/>
          <p:nvPr/>
        </p:nvSpPr>
        <p:spPr>
          <a:xfrm>
            <a:off x="4067555" y="4483608"/>
            <a:ext cx="248920" cy="247015"/>
          </a:xfrm>
          <a:custGeom>
            <a:avLst/>
            <a:gdLst/>
            <a:ahLst/>
            <a:cxnLst/>
            <a:rect l="l" t="t" r="r" b="b"/>
            <a:pathLst>
              <a:path w="248920" h="247014">
                <a:moveTo>
                  <a:pt x="248412" y="0"/>
                </a:moveTo>
                <a:lnTo>
                  <a:pt x="0" y="0"/>
                </a:lnTo>
                <a:lnTo>
                  <a:pt x="0" y="246888"/>
                </a:lnTo>
                <a:lnTo>
                  <a:pt x="248412" y="246888"/>
                </a:lnTo>
                <a:lnTo>
                  <a:pt x="248412" y="0"/>
                </a:lnTo>
                <a:close/>
              </a:path>
            </a:pathLst>
          </a:custGeom>
          <a:solidFill>
            <a:srgbClr val="A21F1F"/>
          </a:solidFill>
        </p:spPr>
        <p:txBody>
          <a:bodyPr wrap="square" lIns="0" tIns="0" rIns="0" bIns="0" rtlCol="0"/>
          <a:lstStyle/>
          <a:p/>
        </p:txBody>
      </p:sp>
      <p:sp>
        <p:nvSpPr>
          <p:cNvPr id="7" name="object 7"/>
          <p:cNvSpPr/>
          <p:nvPr/>
        </p:nvSpPr>
        <p:spPr>
          <a:xfrm>
            <a:off x="5064252" y="4529328"/>
            <a:ext cx="250190" cy="201295"/>
          </a:xfrm>
          <a:custGeom>
            <a:avLst/>
            <a:gdLst/>
            <a:ahLst/>
            <a:cxnLst/>
            <a:rect l="l" t="t" r="r" b="b"/>
            <a:pathLst>
              <a:path w="250189" h="201295">
                <a:moveTo>
                  <a:pt x="249936" y="0"/>
                </a:moveTo>
                <a:lnTo>
                  <a:pt x="0" y="0"/>
                </a:lnTo>
                <a:lnTo>
                  <a:pt x="0" y="201168"/>
                </a:lnTo>
                <a:lnTo>
                  <a:pt x="249936" y="201168"/>
                </a:lnTo>
                <a:lnTo>
                  <a:pt x="249936" y="0"/>
                </a:lnTo>
                <a:close/>
              </a:path>
            </a:pathLst>
          </a:custGeom>
          <a:solidFill>
            <a:srgbClr val="A21F1F"/>
          </a:solidFill>
        </p:spPr>
        <p:txBody>
          <a:bodyPr wrap="square" lIns="0" tIns="0" rIns="0" bIns="0" rtlCol="0"/>
          <a:lstStyle/>
          <a:p/>
        </p:txBody>
      </p:sp>
      <p:sp>
        <p:nvSpPr>
          <p:cNvPr id="8" name="object 8"/>
          <p:cNvSpPr/>
          <p:nvPr/>
        </p:nvSpPr>
        <p:spPr>
          <a:xfrm>
            <a:off x="6060947" y="4552188"/>
            <a:ext cx="250190" cy="178435"/>
          </a:xfrm>
          <a:custGeom>
            <a:avLst/>
            <a:gdLst/>
            <a:ahLst/>
            <a:cxnLst/>
            <a:rect l="l" t="t" r="r" b="b"/>
            <a:pathLst>
              <a:path w="250189" h="178435">
                <a:moveTo>
                  <a:pt x="249936" y="0"/>
                </a:moveTo>
                <a:lnTo>
                  <a:pt x="0" y="0"/>
                </a:lnTo>
                <a:lnTo>
                  <a:pt x="0" y="178307"/>
                </a:lnTo>
                <a:lnTo>
                  <a:pt x="249936" y="178307"/>
                </a:lnTo>
                <a:lnTo>
                  <a:pt x="249936" y="0"/>
                </a:lnTo>
                <a:close/>
              </a:path>
            </a:pathLst>
          </a:custGeom>
          <a:solidFill>
            <a:srgbClr val="A21F1F"/>
          </a:solidFill>
        </p:spPr>
        <p:txBody>
          <a:bodyPr wrap="square" lIns="0" tIns="0" rIns="0" bIns="0" rtlCol="0"/>
          <a:lstStyle/>
          <a:p/>
        </p:txBody>
      </p:sp>
      <p:sp>
        <p:nvSpPr>
          <p:cNvPr id="9" name="object 9"/>
          <p:cNvSpPr/>
          <p:nvPr/>
        </p:nvSpPr>
        <p:spPr>
          <a:xfrm>
            <a:off x="8055864" y="4483608"/>
            <a:ext cx="250190" cy="247015"/>
          </a:xfrm>
          <a:custGeom>
            <a:avLst/>
            <a:gdLst/>
            <a:ahLst/>
            <a:cxnLst/>
            <a:rect l="l" t="t" r="r" b="b"/>
            <a:pathLst>
              <a:path w="250190" h="247014">
                <a:moveTo>
                  <a:pt x="249935" y="0"/>
                </a:moveTo>
                <a:lnTo>
                  <a:pt x="0" y="0"/>
                </a:lnTo>
                <a:lnTo>
                  <a:pt x="0" y="246888"/>
                </a:lnTo>
                <a:lnTo>
                  <a:pt x="249935" y="246888"/>
                </a:lnTo>
                <a:lnTo>
                  <a:pt x="249935" y="0"/>
                </a:lnTo>
                <a:close/>
              </a:path>
            </a:pathLst>
          </a:custGeom>
          <a:solidFill>
            <a:srgbClr val="A21F1F"/>
          </a:solidFill>
        </p:spPr>
        <p:txBody>
          <a:bodyPr wrap="square" lIns="0" tIns="0" rIns="0" bIns="0" rtlCol="0"/>
          <a:lstStyle/>
          <a:p/>
        </p:txBody>
      </p:sp>
      <p:sp>
        <p:nvSpPr>
          <p:cNvPr id="10" name="object 10"/>
          <p:cNvSpPr/>
          <p:nvPr/>
        </p:nvSpPr>
        <p:spPr>
          <a:xfrm>
            <a:off x="1075944" y="3855720"/>
            <a:ext cx="248920" cy="539750"/>
          </a:xfrm>
          <a:custGeom>
            <a:avLst/>
            <a:gdLst/>
            <a:ahLst/>
            <a:cxnLst/>
            <a:rect l="l" t="t" r="r" b="b"/>
            <a:pathLst>
              <a:path w="248919" h="539750">
                <a:moveTo>
                  <a:pt x="248412" y="0"/>
                </a:moveTo>
                <a:lnTo>
                  <a:pt x="0" y="0"/>
                </a:lnTo>
                <a:lnTo>
                  <a:pt x="0" y="539495"/>
                </a:lnTo>
                <a:lnTo>
                  <a:pt x="248412" y="539495"/>
                </a:lnTo>
                <a:lnTo>
                  <a:pt x="248412" y="0"/>
                </a:lnTo>
                <a:close/>
              </a:path>
            </a:pathLst>
          </a:custGeom>
          <a:solidFill>
            <a:srgbClr val="DF2F1E"/>
          </a:solidFill>
        </p:spPr>
        <p:txBody>
          <a:bodyPr wrap="square" lIns="0" tIns="0" rIns="0" bIns="0" rtlCol="0"/>
          <a:lstStyle/>
          <a:p/>
        </p:txBody>
      </p:sp>
      <p:sp>
        <p:nvSpPr>
          <p:cNvPr id="11" name="object 11"/>
          <p:cNvSpPr/>
          <p:nvPr/>
        </p:nvSpPr>
        <p:spPr>
          <a:xfrm>
            <a:off x="2072639" y="3564635"/>
            <a:ext cx="250190" cy="852169"/>
          </a:xfrm>
          <a:custGeom>
            <a:avLst/>
            <a:gdLst/>
            <a:ahLst/>
            <a:cxnLst/>
            <a:rect l="l" t="t" r="r" b="b"/>
            <a:pathLst>
              <a:path w="250189" h="852170">
                <a:moveTo>
                  <a:pt x="249936" y="0"/>
                </a:moveTo>
                <a:lnTo>
                  <a:pt x="0" y="0"/>
                </a:lnTo>
                <a:lnTo>
                  <a:pt x="0" y="851915"/>
                </a:lnTo>
                <a:lnTo>
                  <a:pt x="249936" y="851915"/>
                </a:lnTo>
                <a:lnTo>
                  <a:pt x="249936" y="0"/>
                </a:lnTo>
                <a:close/>
              </a:path>
            </a:pathLst>
          </a:custGeom>
          <a:solidFill>
            <a:srgbClr val="DF2F1E"/>
          </a:solidFill>
        </p:spPr>
        <p:txBody>
          <a:bodyPr wrap="square" lIns="0" tIns="0" rIns="0" bIns="0" rtlCol="0"/>
          <a:lstStyle/>
          <a:p/>
        </p:txBody>
      </p:sp>
      <p:sp>
        <p:nvSpPr>
          <p:cNvPr id="12" name="object 12"/>
          <p:cNvSpPr/>
          <p:nvPr/>
        </p:nvSpPr>
        <p:spPr>
          <a:xfrm>
            <a:off x="3069335" y="4259579"/>
            <a:ext cx="250190" cy="203200"/>
          </a:xfrm>
          <a:custGeom>
            <a:avLst/>
            <a:gdLst/>
            <a:ahLst/>
            <a:cxnLst/>
            <a:rect l="l" t="t" r="r" b="b"/>
            <a:pathLst>
              <a:path w="250189" h="203200">
                <a:moveTo>
                  <a:pt x="249936" y="0"/>
                </a:moveTo>
                <a:lnTo>
                  <a:pt x="0" y="0"/>
                </a:lnTo>
                <a:lnTo>
                  <a:pt x="0" y="202692"/>
                </a:lnTo>
                <a:lnTo>
                  <a:pt x="249936" y="202692"/>
                </a:lnTo>
                <a:lnTo>
                  <a:pt x="249936" y="0"/>
                </a:lnTo>
                <a:close/>
              </a:path>
            </a:pathLst>
          </a:custGeom>
          <a:solidFill>
            <a:srgbClr val="DF2F1E"/>
          </a:solidFill>
        </p:spPr>
        <p:txBody>
          <a:bodyPr wrap="square" lIns="0" tIns="0" rIns="0" bIns="0" rtlCol="0"/>
          <a:lstStyle/>
          <a:p/>
        </p:txBody>
      </p:sp>
      <p:sp>
        <p:nvSpPr>
          <p:cNvPr id="13" name="object 13"/>
          <p:cNvSpPr/>
          <p:nvPr/>
        </p:nvSpPr>
        <p:spPr>
          <a:xfrm>
            <a:off x="4067555" y="3945635"/>
            <a:ext cx="248920" cy="538480"/>
          </a:xfrm>
          <a:custGeom>
            <a:avLst/>
            <a:gdLst/>
            <a:ahLst/>
            <a:cxnLst/>
            <a:rect l="l" t="t" r="r" b="b"/>
            <a:pathLst>
              <a:path w="248920" h="538479">
                <a:moveTo>
                  <a:pt x="248412" y="0"/>
                </a:moveTo>
                <a:lnTo>
                  <a:pt x="0" y="0"/>
                </a:lnTo>
                <a:lnTo>
                  <a:pt x="0" y="537971"/>
                </a:lnTo>
                <a:lnTo>
                  <a:pt x="248412" y="537971"/>
                </a:lnTo>
                <a:lnTo>
                  <a:pt x="248412" y="0"/>
                </a:lnTo>
                <a:close/>
              </a:path>
            </a:pathLst>
          </a:custGeom>
          <a:solidFill>
            <a:srgbClr val="DF2F1E"/>
          </a:solidFill>
        </p:spPr>
        <p:txBody>
          <a:bodyPr wrap="square" lIns="0" tIns="0" rIns="0" bIns="0" rtlCol="0"/>
          <a:lstStyle/>
          <a:p/>
        </p:txBody>
      </p:sp>
      <p:sp>
        <p:nvSpPr>
          <p:cNvPr id="14" name="object 14"/>
          <p:cNvSpPr/>
          <p:nvPr/>
        </p:nvSpPr>
        <p:spPr>
          <a:xfrm>
            <a:off x="5064252" y="4259579"/>
            <a:ext cx="250190" cy="269875"/>
          </a:xfrm>
          <a:custGeom>
            <a:avLst/>
            <a:gdLst/>
            <a:ahLst/>
            <a:cxnLst/>
            <a:rect l="l" t="t" r="r" b="b"/>
            <a:pathLst>
              <a:path w="250189" h="269875">
                <a:moveTo>
                  <a:pt x="249936" y="0"/>
                </a:moveTo>
                <a:lnTo>
                  <a:pt x="0" y="0"/>
                </a:lnTo>
                <a:lnTo>
                  <a:pt x="0" y="269748"/>
                </a:lnTo>
                <a:lnTo>
                  <a:pt x="249936" y="269748"/>
                </a:lnTo>
                <a:lnTo>
                  <a:pt x="249936" y="0"/>
                </a:lnTo>
                <a:close/>
              </a:path>
            </a:pathLst>
          </a:custGeom>
          <a:solidFill>
            <a:srgbClr val="DF2F1E"/>
          </a:solidFill>
        </p:spPr>
        <p:txBody>
          <a:bodyPr wrap="square" lIns="0" tIns="0" rIns="0" bIns="0" rtlCol="0"/>
          <a:lstStyle/>
          <a:p/>
        </p:txBody>
      </p:sp>
      <p:sp>
        <p:nvSpPr>
          <p:cNvPr id="15" name="object 15"/>
          <p:cNvSpPr/>
          <p:nvPr/>
        </p:nvSpPr>
        <p:spPr>
          <a:xfrm>
            <a:off x="6060947" y="3587496"/>
            <a:ext cx="250190" cy="965200"/>
          </a:xfrm>
          <a:custGeom>
            <a:avLst/>
            <a:gdLst/>
            <a:ahLst/>
            <a:cxnLst/>
            <a:rect l="l" t="t" r="r" b="b"/>
            <a:pathLst>
              <a:path w="250189" h="965200">
                <a:moveTo>
                  <a:pt x="249936" y="0"/>
                </a:moveTo>
                <a:lnTo>
                  <a:pt x="0" y="0"/>
                </a:lnTo>
                <a:lnTo>
                  <a:pt x="0" y="964691"/>
                </a:lnTo>
                <a:lnTo>
                  <a:pt x="249936" y="964691"/>
                </a:lnTo>
                <a:lnTo>
                  <a:pt x="249936" y="0"/>
                </a:lnTo>
                <a:close/>
              </a:path>
            </a:pathLst>
          </a:custGeom>
          <a:solidFill>
            <a:srgbClr val="DF2F1E"/>
          </a:solidFill>
        </p:spPr>
        <p:txBody>
          <a:bodyPr wrap="square" lIns="0" tIns="0" rIns="0" bIns="0" rtlCol="0"/>
          <a:lstStyle/>
          <a:p/>
        </p:txBody>
      </p:sp>
      <p:sp>
        <p:nvSpPr>
          <p:cNvPr id="16" name="object 16"/>
          <p:cNvSpPr/>
          <p:nvPr/>
        </p:nvSpPr>
        <p:spPr>
          <a:xfrm>
            <a:off x="7059168" y="4326635"/>
            <a:ext cx="248920" cy="403860"/>
          </a:xfrm>
          <a:custGeom>
            <a:avLst/>
            <a:gdLst/>
            <a:ahLst/>
            <a:cxnLst/>
            <a:rect l="l" t="t" r="r" b="b"/>
            <a:pathLst>
              <a:path w="248920" h="403860">
                <a:moveTo>
                  <a:pt x="248411" y="0"/>
                </a:moveTo>
                <a:lnTo>
                  <a:pt x="0" y="0"/>
                </a:lnTo>
                <a:lnTo>
                  <a:pt x="0" y="403859"/>
                </a:lnTo>
                <a:lnTo>
                  <a:pt x="248411" y="403859"/>
                </a:lnTo>
                <a:lnTo>
                  <a:pt x="248411" y="0"/>
                </a:lnTo>
                <a:close/>
              </a:path>
            </a:pathLst>
          </a:custGeom>
          <a:solidFill>
            <a:srgbClr val="DF2F1E"/>
          </a:solidFill>
        </p:spPr>
        <p:txBody>
          <a:bodyPr wrap="square" lIns="0" tIns="0" rIns="0" bIns="0" rtlCol="0"/>
          <a:lstStyle/>
          <a:p/>
        </p:txBody>
      </p:sp>
      <p:sp>
        <p:nvSpPr>
          <p:cNvPr id="17" name="object 17"/>
          <p:cNvSpPr/>
          <p:nvPr/>
        </p:nvSpPr>
        <p:spPr>
          <a:xfrm>
            <a:off x="8055864" y="3608832"/>
            <a:ext cx="250190" cy="875030"/>
          </a:xfrm>
          <a:custGeom>
            <a:avLst/>
            <a:gdLst/>
            <a:ahLst/>
            <a:cxnLst/>
            <a:rect l="l" t="t" r="r" b="b"/>
            <a:pathLst>
              <a:path w="250190" h="875029">
                <a:moveTo>
                  <a:pt x="249935" y="0"/>
                </a:moveTo>
                <a:lnTo>
                  <a:pt x="0" y="0"/>
                </a:lnTo>
                <a:lnTo>
                  <a:pt x="0" y="874776"/>
                </a:lnTo>
                <a:lnTo>
                  <a:pt x="249935" y="874776"/>
                </a:lnTo>
                <a:lnTo>
                  <a:pt x="249935" y="0"/>
                </a:lnTo>
                <a:close/>
              </a:path>
            </a:pathLst>
          </a:custGeom>
          <a:solidFill>
            <a:srgbClr val="DF2F1E"/>
          </a:solidFill>
        </p:spPr>
        <p:txBody>
          <a:bodyPr wrap="square" lIns="0" tIns="0" rIns="0" bIns="0" rtlCol="0"/>
          <a:lstStyle/>
          <a:p/>
        </p:txBody>
      </p:sp>
      <p:sp>
        <p:nvSpPr>
          <p:cNvPr id="18" name="object 18"/>
          <p:cNvSpPr/>
          <p:nvPr/>
        </p:nvSpPr>
        <p:spPr>
          <a:xfrm>
            <a:off x="1075944" y="3788664"/>
            <a:ext cx="248920" cy="67310"/>
          </a:xfrm>
          <a:custGeom>
            <a:avLst/>
            <a:gdLst/>
            <a:ahLst/>
            <a:cxnLst/>
            <a:rect l="l" t="t" r="r" b="b"/>
            <a:pathLst>
              <a:path w="248919" h="67310">
                <a:moveTo>
                  <a:pt x="248412" y="0"/>
                </a:moveTo>
                <a:lnTo>
                  <a:pt x="0" y="0"/>
                </a:lnTo>
                <a:lnTo>
                  <a:pt x="0" y="67056"/>
                </a:lnTo>
                <a:lnTo>
                  <a:pt x="248412" y="67056"/>
                </a:lnTo>
                <a:lnTo>
                  <a:pt x="248412" y="0"/>
                </a:lnTo>
                <a:close/>
              </a:path>
            </a:pathLst>
          </a:custGeom>
          <a:solidFill>
            <a:srgbClr val="5F221F"/>
          </a:solidFill>
        </p:spPr>
        <p:txBody>
          <a:bodyPr wrap="square" lIns="0" tIns="0" rIns="0" bIns="0" rtlCol="0"/>
          <a:lstStyle/>
          <a:p/>
        </p:txBody>
      </p:sp>
      <p:sp>
        <p:nvSpPr>
          <p:cNvPr id="19" name="object 19"/>
          <p:cNvSpPr/>
          <p:nvPr/>
        </p:nvSpPr>
        <p:spPr>
          <a:xfrm>
            <a:off x="2072639" y="3250692"/>
            <a:ext cx="250190" cy="314325"/>
          </a:xfrm>
          <a:custGeom>
            <a:avLst/>
            <a:gdLst/>
            <a:ahLst/>
            <a:cxnLst/>
            <a:rect l="l" t="t" r="r" b="b"/>
            <a:pathLst>
              <a:path w="250189" h="314325">
                <a:moveTo>
                  <a:pt x="249936" y="0"/>
                </a:moveTo>
                <a:lnTo>
                  <a:pt x="0" y="0"/>
                </a:lnTo>
                <a:lnTo>
                  <a:pt x="0" y="313944"/>
                </a:lnTo>
                <a:lnTo>
                  <a:pt x="249936" y="313944"/>
                </a:lnTo>
                <a:lnTo>
                  <a:pt x="249936" y="0"/>
                </a:lnTo>
                <a:close/>
              </a:path>
            </a:pathLst>
          </a:custGeom>
          <a:solidFill>
            <a:srgbClr val="5F221F"/>
          </a:solidFill>
        </p:spPr>
        <p:txBody>
          <a:bodyPr wrap="square" lIns="0" tIns="0" rIns="0" bIns="0" rtlCol="0"/>
          <a:lstStyle/>
          <a:p/>
        </p:txBody>
      </p:sp>
      <p:sp>
        <p:nvSpPr>
          <p:cNvPr id="20" name="object 20"/>
          <p:cNvSpPr/>
          <p:nvPr/>
        </p:nvSpPr>
        <p:spPr>
          <a:xfrm>
            <a:off x="3069335" y="4169664"/>
            <a:ext cx="250190" cy="90170"/>
          </a:xfrm>
          <a:custGeom>
            <a:avLst/>
            <a:gdLst/>
            <a:ahLst/>
            <a:cxnLst/>
            <a:rect l="l" t="t" r="r" b="b"/>
            <a:pathLst>
              <a:path w="250189" h="90170">
                <a:moveTo>
                  <a:pt x="249936" y="0"/>
                </a:moveTo>
                <a:lnTo>
                  <a:pt x="0" y="0"/>
                </a:lnTo>
                <a:lnTo>
                  <a:pt x="0" y="89916"/>
                </a:lnTo>
                <a:lnTo>
                  <a:pt x="249936" y="89916"/>
                </a:lnTo>
                <a:lnTo>
                  <a:pt x="249936" y="0"/>
                </a:lnTo>
                <a:close/>
              </a:path>
            </a:pathLst>
          </a:custGeom>
          <a:solidFill>
            <a:srgbClr val="5F221F"/>
          </a:solidFill>
        </p:spPr>
        <p:txBody>
          <a:bodyPr wrap="square" lIns="0" tIns="0" rIns="0" bIns="0" rtlCol="0"/>
          <a:lstStyle/>
          <a:p/>
        </p:txBody>
      </p:sp>
      <p:sp>
        <p:nvSpPr>
          <p:cNvPr id="21" name="object 21"/>
          <p:cNvSpPr/>
          <p:nvPr/>
        </p:nvSpPr>
        <p:spPr>
          <a:xfrm>
            <a:off x="4067555" y="3654552"/>
            <a:ext cx="248920" cy="291465"/>
          </a:xfrm>
          <a:custGeom>
            <a:avLst/>
            <a:gdLst/>
            <a:ahLst/>
            <a:cxnLst/>
            <a:rect l="l" t="t" r="r" b="b"/>
            <a:pathLst>
              <a:path w="248920" h="291464">
                <a:moveTo>
                  <a:pt x="248412" y="0"/>
                </a:moveTo>
                <a:lnTo>
                  <a:pt x="0" y="0"/>
                </a:lnTo>
                <a:lnTo>
                  <a:pt x="0" y="291084"/>
                </a:lnTo>
                <a:lnTo>
                  <a:pt x="248412" y="291084"/>
                </a:lnTo>
                <a:lnTo>
                  <a:pt x="248412" y="0"/>
                </a:lnTo>
                <a:close/>
              </a:path>
            </a:pathLst>
          </a:custGeom>
          <a:solidFill>
            <a:srgbClr val="5F221F"/>
          </a:solidFill>
        </p:spPr>
        <p:txBody>
          <a:bodyPr wrap="square" lIns="0" tIns="0" rIns="0" bIns="0" rtlCol="0"/>
          <a:lstStyle/>
          <a:p/>
        </p:txBody>
      </p:sp>
      <p:sp>
        <p:nvSpPr>
          <p:cNvPr id="22" name="object 22"/>
          <p:cNvSpPr/>
          <p:nvPr/>
        </p:nvSpPr>
        <p:spPr>
          <a:xfrm>
            <a:off x="5064252" y="4215384"/>
            <a:ext cx="250190" cy="44450"/>
          </a:xfrm>
          <a:custGeom>
            <a:avLst/>
            <a:gdLst/>
            <a:ahLst/>
            <a:cxnLst/>
            <a:rect l="l" t="t" r="r" b="b"/>
            <a:pathLst>
              <a:path w="250189" h="44450">
                <a:moveTo>
                  <a:pt x="0" y="44196"/>
                </a:moveTo>
                <a:lnTo>
                  <a:pt x="249936" y="44196"/>
                </a:lnTo>
                <a:lnTo>
                  <a:pt x="249936" y="0"/>
                </a:lnTo>
                <a:lnTo>
                  <a:pt x="0" y="0"/>
                </a:lnTo>
                <a:lnTo>
                  <a:pt x="0" y="44196"/>
                </a:lnTo>
                <a:close/>
              </a:path>
            </a:pathLst>
          </a:custGeom>
          <a:solidFill>
            <a:srgbClr val="5F221F"/>
          </a:solidFill>
        </p:spPr>
        <p:txBody>
          <a:bodyPr wrap="square" lIns="0" tIns="0" rIns="0" bIns="0" rtlCol="0"/>
          <a:lstStyle/>
          <a:p/>
        </p:txBody>
      </p:sp>
      <p:sp>
        <p:nvSpPr>
          <p:cNvPr id="23" name="object 23"/>
          <p:cNvSpPr/>
          <p:nvPr/>
        </p:nvSpPr>
        <p:spPr>
          <a:xfrm>
            <a:off x="6060947" y="2756916"/>
            <a:ext cx="250190" cy="830580"/>
          </a:xfrm>
          <a:custGeom>
            <a:avLst/>
            <a:gdLst/>
            <a:ahLst/>
            <a:cxnLst/>
            <a:rect l="l" t="t" r="r" b="b"/>
            <a:pathLst>
              <a:path w="250189" h="830579">
                <a:moveTo>
                  <a:pt x="249936" y="0"/>
                </a:moveTo>
                <a:lnTo>
                  <a:pt x="0" y="0"/>
                </a:lnTo>
                <a:lnTo>
                  <a:pt x="0" y="830580"/>
                </a:lnTo>
                <a:lnTo>
                  <a:pt x="249936" y="830580"/>
                </a:lnTo>
                <a:lnTo>
                  <a:pt x="249936" y="0"/>
                </a:lnTo>
                <a:close/>
              </a:path>
            </a:pathLst>
          </a:custGeom>
          <a:solidFill>
            <a:srgbClr val="5F221F"/>
          </a:solidFill>
        </p:spPr>
        <p:txBody>
          <a:bodyPr wrap="square" lIns="0" tIns="0" rIns="0" bIns="0" rtlCol="0"/>
          <a:lstStyle/>
          <a:p/>
        </p:txBody>
      </p:sp>
      <p:sp>
        <p:nvSpPr>
          <p:cNvPr id="24" name="object 24"/>
          <p:cNvSpPr/>
          <p:nvPr/>
        </p:nvSpPr>
        <p:spPr>
          <a:xfrm>
            <a:off x="7059168" y="4169664"/>
            <a:ext cx="248920" cy="157480"/>
          </a:xfrm>
          <a:custGeom>
            <a:avLst/>
            <a:gdLst/>
            <a:ahLst/>
            <a:cxnLst/>
            <a:rect l="l" t="t" r="r" b="b"/>
            <a:pathLst>
              <a:path w="248920" h="157479">
                <a:moveTo>
                  <a:pt x="248411" y="0"/>
                </a:moveTo>
                <a:lnTo>
                  <a:pt x="0" y="0"/>
                </a:lnTo>
                <a:lnTo>
                  <a:pt x="0" y="156972"/>
                </a:lnTo>
                <a:lnTo>
                  <a:pt x="248411" y="156972"/>
                </a:lnTo>
                <a:lnTo>
                  <a:pt x="248411" y="0"/>
                </a:lnTo>
                <a:close/>
              </a:path>
            </a:pathLst>
          </a:custGeom>
          <a:solidFill>
            <a:srgbClr val="5F221F"/>
          </a:solidFill>
        </p:spPr>
        <p:txBody>
          <a:bodyPr wrap="square" lIns="0" tIns="0" rIns="0" bIns="0" rtlCol="0"/>
          <a:lstStyle/>
          <a:p/>
        </p:txBody>
      </p:sp>
      <p:sp>
        <p:nvSpPr>
          <p:cNvPr id="25" name="object 25"/>
          <p:cNvSpPr/>
          <p:nvPr/>
        </p:nvSpPr>
        <p:spPr>
          <a:xfrm>
            <a:off x="8055864" y="3272028"/>
            <a:ext cx="250190" cy="337185"/>
          </a:xfrm>
          <a:custGeom>
            <a:avLst/>
            <a:gdLst/>
            <a:ahLst/>
            <a:cxnLst/>
            <a:rect l="l" t="t" r="r" b="b"/>
            <a:pathLst>
              <a:path w="250190" h="337185">
                <a:moveTo>
                  <a:pt x="249935" y="0"/>
                </a:moveTo>
                <a:lnTo>
                  <a:pt x="0" y="0"/>
                </a:lnTo>
                <a:lnTo>
                  <a:pt x="0" y="336804"/>
                </a:lnTo>
                <a:lnTo>
                  <a:pt x="249935" y="336804"/>
                </a:lnTo>
                <a:lnTo>
                  <a:pt x="249935" y="0"/>
                </a:lnTo>
                <a:close/>
              </a:path>
            </a:pathLst>
          </a:custGeom>
          <a:solidFill>
            <a:srgbClr val="5F221F"/>
          </a:solidFill>
        </p:spPr>
        <p:txBody>
          <a:bodyPr wrap="square" lIns="0" tIns="0" rIns="0" bIns="0" rtlCol="0"/>
          <a:lstStyle/>
          <a:p/>
        </p:txBody>
      </p:sp>
      <p:sp>
        <p:nvSpPr>
          <p:cNvPr id="26" name="object 26"/>
          <p:cNvSpPr/>
          <p:nvPr/>
        </p:nvSpPr>
        <p:spPr>
          <a:xfrm>
            <a:off x="1324355" y="4506467"/>
            <a:ext cx="250190" cy="224154"/>
          </a:xfrm>
          <a:custGeom>
            <a:avLst/>
            <a:gdLst/>
            <a:ahLst/>
            <a:cxnLst/>
            <a:rect l="l" t="t" r="r" b="b"/>
            <a:pathLst>
              <a:path w="250190" h="224154">
                <a:moveTo>
                  <a:pt x="0" y="224028"/>
                </a:moveTo>
                <a:lnTo>
                  <a:pt x="249936" y="224028"/>
                </a:lnTo>
                <a:lnTo>
                  <a:pt x="249936" y="0"/>
                </a:lnTo>
                <a:lnTo>
                  <a:pt x="0" y="0"/>
                </a:lnTo>
                <a:lnTo>
                  <a:pt x="0" y="224028"/>
                </a:lnTo>
                <a:close/>
              </a:path>
            </a:pathLst>
          </a:custGeom>
          <a:solidFill>
            <a:srgbClr val="DB526A"/>
          </a:solidFill>
        </p:spPr>
        <p:txBody>
          <a:bodyPr wrap="square" lIns="0" tIns="0" rIns="0" bIns="0" rtlCol="0"/>
          <a:lstStyle/>
          <a:p/>
        </p:txBody>
      </p:sp>
      <p:sp>
        <p:nvSpPr>
          <p:cNvPr id="27" name="object 27"/>
          <p:cNvSpPr/>
          <p:nvPr/>
        </p:nvSpPr>
        <p:spPr>
          <a:xfrm>
            <a:off x="2322576" y="4305300"/>
            <a:ext cx="248920" cy="425450"/>
          </a:xfrm>
          <a:custGeom>
            <a:avLst/>
            <a:gdLst/>
            <a:ahLst/>
            <a:cxnLst/>
            <a:rect l="l" t="t" r="r" b="b"/>
            <a:pathLst>
              <a:path w="248919" h="425450">
                <a:moveTo>
                  <a:pt x="0" y="425195"/>
                </a:moveTo>
                <a:lnTo>
                  <a:pt x="248412" y="425195"/>
                </a:lnTo>
                <a:lnTo>
                  <a:pt x="248412" y="0"/>
                </a:lnTo>
                <a:lnTo>
                  <a:pt x="0" y="0"/>
                </a:lnTo>
                <a:lnTo>
                  <a:pt x="0" y="425195"/>
                </a:lnTo>
                <a:close/>
              </a:path>
            </a:pathLst>
          </a:custGeom>
          <a:solidFill>
            <a:srgbClr val="DB526A"/>
          </a:solidFill>
        </p:spPr>
        <p:txBody>
          <a:bodyPr wrap="square" lIns="0" tIns="0" rIns="0" bIns="0" rtlCol="0"/>
          <a:lstStyle/>
          <a:p/>
        </p:txBody>
      </p:sp>
      <p:sp>
        <p:nvSpPr>
          <p:cNvPr id="28" name="object 28"/>
          <p:cNvSpPr/>
          <p:nvPr/>
        </p:nvSpPr>
        <p:spPr>
          <a:xfrm>
            <a:off x="3319271" y="4416552"/>
            <a:ext cx="250190" cy="314325"/>
          </a:xfrm>
          <a:custGeom>
            <a:avLst/>
            <a:gdLst/>
            <a:ahLst/>
            <a:cxnLst/>
            <a:rect l="l" t="t" r="r" b="b"/>
            <a:pathLst>
              <a:path w="250189" h="314325">
                <a:moveTo>
                  <a:pt x="0" y="313944"/>
                </a:moveTo>
                <a:lnTo>
                  <a:pt x="249936" y="313944"/>
                </a:lnTo>
                <a:lnTo>
                  <a:pt x="249936" y="0"/>
                </a:lnTo>
                <a:lnTo>
                  <a:pt x="0" y="0"/>
                </a:lnTo>
                <a:lnTo>
                  <a:pt x="0" y="313944"/>
                </a:lnTo>
                <a:close/>
              </a:path>
            </a:pathLst>
          </a:custGeom>
          <a:solidFill>
            <a:srgbClr val="DB526A"/>
          </a:solidFill>
        </p:spPr>
        <p:txBody>
          <a:bodyPr wrap="square" lIns="0" tIns="0" rIns="0" bIns="0" rtlCol="0"/>
          <a:lstStyle/>
          <a:p/>
        </p:txBody>
      </p:sp>
      <p:sp>
        <p:nvSpPr>
          <p:cNvPr id="29" name="object 29"/>
          <p:cNvSpPr/>
          <p:nvPr/>
        </p:nvSpPr>
        <p:spPr>
          <a:xfrm>
            <a:off x="4315967" y="4596384"/>
            <a:ext cx="250190" cy="134620"/>
          </a:xfrm>
          <a:custGeom>
            <a:avLst/>
            <a:gdLst/>
            <a:ahLst/>
            <a:cxnLst/>
            <a:rect l="l" t="t" r="r" b="b"/>
            <a:pathLst>
              <a:path w="250189" h="134620">
                <a:moveTo>
                  <a:pt x="0" y="134112"/>
                </a:moveTo>
                <a:lnTo>
                  <a:pt x="249936" y="134112"/>
                </a:lnTo>
                <a:lnTo>
                  <a:pt x="249936" y="0"/>
                </a:lnTo>
                <a:lnTo>
                  <a:pt x="0" y="0"/>
                </a:lnTo>
                <a:lnTo>
                  <a:pt x="0" y="134112"/>
                </a:lnTo>
                <a:close/>
              </a:path>
            </a:pathLst>
          </a:custGeom>
          <a:solidFill>
            <a:srgbClr val="DB526A"/>
          </a:solidFill>
        </p:spPr>
        <p:txBody>
          <a:bodyPr wrap="square" lIns="0" tIns="0" rIns="0" bIns="0" rtlCol="0"/>
          <a:lstStyle/>
          <a:p/>
        </p:txBody>
      </p:sp>
      <p:sp>
        <p:nvSpPr>
          <p:cNvPr id="30" name="object 30"/>
          <p:cNvSpPr/>
          <p:nvPr/>
        </p:nvSpPr>
        <p:spPr>
          <a:xfrm>
            <a:off x="5314188" y="4506467"/>
            <a:ext cx="248920" cy="224154"/>
          </a:xfrm>
          <a:custGeom>
            <a:avLst/>
            <a:gdLst/>
            <a:ahLst/>
            <a:cxnLst/>
            <a:rect l="l" t="t" r="r" b="b"/>
            <a:pathLst>
              <a:path w="248920" h="224154">
                <a:moveTo>
                  <a:pt x="0" y="224028"/>
                </a:moveTo>
                <a:lnTo>
                  <a:pt x="248412" y="224028"/>
                </a:lnTo>
                <a:lnTo>
                  <a:pt x="248412" y="0"/>
                </a:lnTo>
                <a:lnTo>
                  <a:pt x="0" y="0"/>
                </a:lnTo>
                <a:lnTo>
                  <a:pt x="0" y="224028"/>
                </a:lnTo>
                <a:close/>
              </a:path>
            </a:pathLst>
          </a:custGeom>
          <a:solidFill>
            <a:srgbClr val="DB526A"/>
          </a:solidFill>
        </p:spPr>
        <p:txBody>
          <a:bodyPr wrap="square" lIns="0" tIns="0" rIns="0" bIns="0" rtlCol="0"/>
          <a:lstStyle/>
          <a:p/>
        </p:txBody>
      </p:sp>
      <p:sp>
        <p:nvSpPr>
          <p:cNvPr id="31" name="object 31"/>
          <p:cNvSpPr/>
          <p:nvPr/>
        </p:nvSpPr>
        <p:spPr>
          <a:xfrm>
            <a:off x="6310884" y="4619244"/>
            <a:ext cx="250190" cy="111760"/>
          </a:xfrm>
          <a:custGeom>
            <a:avLst/>
            <a:gdLst/>
            <a:ahLst/>
            <a:cxnLst/>
            <a:rect l="l" t="t" r="r" b="b"/>
            <a:pathLst>
              <a:path w="250190" h="111760">
                <a:moveTo>
                  <a:pt x="0" y="111251"/>
                </a:moveTo>
                <a:lnTo>
                  <a:pt x="249936" y="111251"/>
                </a:lnTo>
                <a:lnTo>
                  <a:pt x="249936" y="0"/>
                </a:lnTo>
                <a:lnTo>
                  <a:pt x="0" y="0"/>
                </a:lnTo>
                <a:lnTo>
                  <a:pt x="0" y="111251"/>
                </a:lnTo>
                <a:close/>
              </a:path>
            </a:pathLst>
          </a:custGeom>
          <a:solidFill>
            <a:srgbClr val="DB526A"/>
          </a:solidFill>
        </p:spPr>
        <p:txBody>
          <a:bodyPr wrap="square" lIns="0" tIns="0" rIns="0" bIns="0" rtlCol="0"/>
          <a:lstStyle/>
          <a:p/>
        </p:txBody>
      </p:sp>
      <p:sp>
        <p:nvSpPr>
          <p:cNvPr id="32" name="object 32"/>
          <p:cNvSpPr/>
          <p:nvPr/>
        </p:nvSpPr>
        <p:spPr>
          <a:xfrm>
            <a:off x="7307580" y="4686300"/>
            <a:ext cx="250190" cy="44450"/>
          </a:xfrm>
          <a:custGeom>
            <a:avLst/>
            <a:gdLst/>
            <a:ahLst/>
            <a:cxnLst/>
            <a:rect l="l" t="t" r="r" b="b"/>
            <a:pathLst>
              <a:path w="250190" h="44450">
                <a:moveTo>
                  <a:pt x="0" y="44196"/>
                </a:moveTo>
                <a:lnTo>
                  <a:pt x="249935" y="44196"/>
                </a:lnTo>
                <a:lnTo>
                  <a:pt x="249935" y="0"/>
                </a:lnTo>
                <a:lnTo>
                  <a:pt x="0" y="0"/>
                </a:lnTo>
                <a:lnTo>
                  <a:pt x="0" y="44196"/>
                </a:lnTo>
                <a:close/>
              </a:path>
            </a:pathLst>
          </a:custGeom>
          <a:solidFill>
            <a:srgbClr val="DB526A"/>
          </a:solidFill>
        </p:spPr>
        <p:txBody>
          <a:bodyPr wrap="square" lIns="0" tIns="0" rIns="0" bIns="0" rtlCol="0"/>
          <a:lstStyle/>
          <a:p/>
        </p:txBody>
      </p:sp>
      <p:sp>
        <p:nvSpPr>
          <p:cNvPr id="33" name="object 33"/>
          <p:cNvSpPr/>
          <p:nvPr/>
        </p:nvSpPr>
        <p:spPr>
          <a:xfrm>
            <a:off x="8305800" y="4462271"/>
            <a:ext cx="248920" cy="268605"/>
          </a:xfrm>
          <a:custGeom>
            <a:avLst/>
            <a:gdLst/>
            <a:ahLst/>
            <a:cxnLst/>
            <a:rect l="l" t="t" r="r" b="b"/>
            <a:pathLst>
              <a:path w="248920" h="268604">
                <a:moveTo>
                  <a:pt x="0" y="268223"/>
                </a:moveTo>
                <a:lnTo>
                  <a:pt x="248411" y="268223"/>
                </a:lnTo>
                <a:lnTo>
                  <a:pt x="248411" y="0"/>
                </a:lnTo>
                <a:lnTo>
                  <a:pt x="0" y="0"/>
                </a:lnTo>
                <a:lnTo>
                  <a:pt x="0" y="268223"/>
                </a:lnTo>
                <a:close/>
              </a:path>
            </a:pathLst>
          </a:custGeom>
          <a:solidFill>
            <a:srgbClr val="C2485D"/>
          </a:solidFill>
        </p:spPr>
        <p:txBody>
          <a:bodyPr wrap="square" lIns="0" tIns="0" rIns="0" bIns="0" rtlCol="0"/>
          <a:lstStyle/>
          <a:p/>
        </p:txBody>
      </p:sp>
      <p:sp>
        <p:nvSpPr>
          <p:cNvPr id="34" name="object 34"/>
          <p:cNvSpPr/>
          <p:nvPr/>
        </p:nvSpPr>
        <p:spPr>
          <a:xfrm>
            <a:off x="1324355" y="4215384"/>
            <a:ext cx="250190" cy="291465"/>
          </a:xfrm>
          <a:custGeom>
            <a:avLst/>
            <a:gdLst/>
            <a:ahLst/>
            <a:cxnLst/>
            <a:rect l="l" t="t" r="r" b="b"/>
            <a:pathLst>
              <a:path w="250190" h="291464">
                <a:moveTo>
                  <a:pt x="0" y="291083"/>
                </a:moveTo>
                <a:lnTo>
                  <a:pt x="249936" y="291083"/>
                </a:lnTo>
                <a:lnTo>
                  <a:pt x="249936" y="0"/>
                </a:lnTo>
                <a:lnTo>
                  <a:pt x="0" y="0"/>
                </a:lnTo>
                <a:lnTo>
                  <a:pt x="0" y="291083"/>
                </a:lnTo>
                <a:close/>
              </a:path>
            </a:pathLst>
          </a:custGeom>
          <a:solidFill>
            <a:srgbClr val="DC6900"/>
          </a:solidFill>
        </p:spPr>
        <p:txBody>
          <a:bodyPr wrap="square" lIns="0" tIns="0" rIns="0" bIns="0" rtlCol="0"/>
          <a:lstStyle/>
          <a:p/>
        </p:txBody>
      </p:sp>
      <p:sp>
        <p:nvSpPr>
          <p:cNvPr id="35" name="object 35"/>
          <p:cNvSpPr/>
          <p:nvPr/>
        </p:nvSpPr>
        <p:spPr>
          <a:xfrm>
            <a:off x="2322576" y="3832859"/>
            <a:ext cx="248920" cy="472440"/>
          </a:xfrm>
          <a:custGeom>
            <a:avLst/>
            <a:gdLst/>
            <a:ahLst/>
            <a:cxnLst/>
            <a:rect l="l" t="t" r="r" b="b"/>
            <a:pathLst>
              <a:path w="248919" h="472439">
                <a:moveTo>
                  <a:pt x="0" y="472439"/>
                </a:moveTo>
                <a:lnTo>
                  <a:pt x="248412" y="472439"/>
                </a:lnTo>
                <a:lnTo>
                  <a:pt x="248412" y="0"/>
                </a:lnTo>
                <a:lnTo>
                  <a:pt x="0" y="0"/>
                </a:lnTo>
                <a:lnTo>
                  <a:pt x="0" y="472439"/>
                </a:lnTo>
                <a:close/>
              </a:path>
            </a:pathLst>
          </a:custGeom>
          <a:solidFill>
            <a:srgbClr val="DC6900"/>
          </a:solidFill>
        </p:spPr>
        <p:txBody>
          <a:bodyPr wrap="square" lIns="0" tIns="0" rIns="0" bIns="0" rtlCol="0"/>
          <a:lstStyle/>
          <a:p/>
        </p:txBody>
      </p:sp>
      <p:sp>
        <p:nvSpPr>
          <p:cNvPr id="36" name="object 36"/>
          <p:cNvSpPr/>
          <p:nvPr/>
        </p:nvSpPr>
        <p:spPr>
          <a:xfrm>
            <a:off x="3319271" y="4125467"/>
            <a:ext cx="250190" cy="291465"/>
          </a:xfrm>
          <a:custGeom>
            <a:avLst/>
            <a:gdLst/>
            <a:ahLst/>
            <a:cxnLst/>
            <a:rect l="l" t="t" r="r" b="b"/>
            <a:pathLst>
              <a:path w="250189" h="291464">
                <a:moveTo>
                  <a:pt x="0" y="291084"/>
                </a:moveTo>
                <a:lnTo>
                  <a:pt x="249936" y="291084"/>
                </a:lnTo>
                <a:lnTo>
                  <a:pt x="249936" y="0"/>
                </a:lnTo>
                <a:lnTo>
                  <a:pt x="0" y="0"/>
                </a:lnTo>
                <a:lnTo>
                  <a:pt x="0" y="291084"/>
                </a:lnTo>
                <a:close/>
              </a:path>
            </a:pathLst>
          </a:custGeom>
          <a:solidFill>
            <a:srgbClr val="DC6900"/>
          </a:solidFill>
        </p:spPr>
        <p:txBody>
          <a:bodyPr wrap="square" lIns="0" tIns="0" rIns="0" bIns="0" rtlCol="0"/>
          <a:lstStyle/>
          <a:p/>
        </p:txBody>
      </p:sp>
      <p:sp>
        <p:nvSpPr>
          <p:cNvPr id="37" name="object 37"/>
          <p:cNvSpPr/>
          <p:nvPr/>
        </p:nvSpPr>
        <p:spPr>
          <a:xfrm>
            <a:off x="4315967" y="4058411"/>
            <a:ext cx="250190" cy="538480"/>
          </a:xfrm>
          <a:custGeom>
            <a:avLst/>
            <a:gdLst/>
            <a:ahLst/>
            <a:cxnLst/>
            <a:rect l="l" t="t" r="r" b="b"/>
            <a:pathLst>
              <a:path w="250189" h="538479">
                <a:moveTo>
                  <a:pt x="0" y="537971"/>
                </a:moveTo>
                <a:lnTo>
                  <a:pt x="249936" y="537971"/>
                </a:lnTo>
                <a:lnTo>
                  <a:pt x="249936" y="0"/>
                </a:lnTo>
                <a:lnTo>
                  <a:pt x="0" y="0"/>
                </a:lnTo>
                <a:lnTo>
                  <a:pt x="0" y="537971"/>
                </a:lnTo>
                <a:close/>
              </a:path>
            </a:pathLst>
          </a:custGeom>
          <a:solidFill>
            <a:srgbClr val="DC6900"/>
          </a:solidFill>
        </p:spPr>
        <p:txBody>
          <a:bodyPr wrap="square" lIns="0" tIns="0" rIns="0" bIns="0" rtlCol="0"/>
          <a:lstStyle/>
          <a:p/>
        </p:txBody>
      </p:sp>
      <p:sp>
        <p:nvSpPr>
          <p:cNvPr id="38" name="object 38"/>
          <p:cNvSpPr/>
          <p:nvPr/>
        </p:nvSpPr>
        <p:spPr>
          <a:xfrm>
            <a:off x="5314188" y="4236720"/>
            <a:ext cx="248920" cy="269875"/>
          </a:xfrm>
          <a:custGeom>
            <a:avLst/>
            <a:gdLst/>
            <a:ahLst/>
            <a:cxnLst/>
            <a:rect l="l" t="t" r="r" b="b"/>
            <a:pathLst>
              <a:path w="248920" h="269875">
                <a:moveTo>
                  <a:pt x="0" y="269747"/>
                </a:moveTo>
                <a:lnTo>
                  <a:pt x="248412" y="269747"/>
                </a:lnTo>
                <a:lnTo>
                  <a:pt x="248412" y="0"/>
                </a:lnTo>
                <a:lnTo>
                  <a:pt x="0" y="0"/>
                </a:lnTo>
                <a:lnTo>
                  <a:pt x="0" y="269747"/>
                </a:lnTo>
                <a:close/>
              </a:path>
            </a:pathLst>
          </a:custGeom>
          <a:solidFill>
            <a:srgbClr val="DC6900"/>
          </a:solidFill>
        </p:spPr>
        <p:txBody>
          <a:bodyPr wrap="square" lIns="0" tIns="0" rIns="0" bIns="0" rtlCol="0"/>
          <a:lstStyle/>
          <a:p/>
        </p:txBody>
      </p:sp>
      <p:sp>
        <p:nvSpPr>
          <p:cNvPr id="39" name="object 39"/>
          <p:cNvSpPr/>
          <p:nvPr/>
        </p:nvSpPr>
        <p:spPr>
          <a:xfrm>
            <a:off x="6310884" y="3945635"/>
            <a:ext cx="250190" cy="673735"/>
          </a:xfrm>
          <a:custGeom>
            <a:avLst/>
            <a:gdLst/>
            <a:ahLst/>
            <a:cxnLst/>
            <a:rect l="l" t="t" r="r" b="b"/>
            <a:pathLst>
              <a:path w="250190" h="673735">
                <a:moveTo>
                  <a:pt x="0" y="673607"/>
                </a:moveTo>
                <a:lnTo>
                  <a:pt x="249936" y="673607"/>
                </a:lnTo>
                <a:lnTo>
                  <a:pt x="249936" y="0"/>
                </a:lnTo>
                <a:lnTo>
                  <a:pt x="0" y="0"/>
                </a:lnTo>
                <a:lnTo>
                  <a:pt x="0" y="673607"/>
                </a:lnTo>
                <a:close/>
              </a:path>
            </a:pathLst>
          </a:custGeom>
          <a:solidFill>
            <a:srgbClr val="DC6900"/>
          </a:solidFill>
        </p:spPr>
        <p:txBody>
          <a:bodyPr wrap="square" lIns="0" tIns="0" rIns="0" bIns="0" rtlCol="0"/>
          <a:lstStyle/>
          <a:p/>
        </p:txBody>
      </p:sp>
      <p:sp>
        <p:nvSpPr>
          <p:cNvPr id="40" name="object 40"/>
          <p:cNvSpPr/>
          <p:nvPr/>
        </p:nvSpPr>
        <p:spPr>
          <a:xfrm>
            <a:off x="7307580" y="4506467"/>
            <a:ext cx="250190" cy="180340"/>
          </a:xfrm>
          <a:custGeom>
            <a:avLst/>
            <a:gdLst/>
            <a:ahLst/>
            <a:cxnLst/>
            <a:rect l="l" t="t" r="r" b="b"/>
            <a:pathLst>
              <a:path w="250190" h="180339">
                <a:moveTo>
                  <a:pt x="0" y="179831"/>
                </a:moveTo>
                <a:lnTo>
                  <a:pt x="249935" y="179831"/>
                </a:lnTo>
                <a:lnTo>
                  <a:pt x="249935" y="0"/>
                </a:lnTo>
                <a:lnTo>
                  <a:pt x="0" y="0"/>
                </a:lnTo>
                <a:lnTo>
                  <a:pt x="0" y="179831"/>
                </a:lnTo>
                <a:close/>
              </a:path>
            </a:pathLst>
          </a:custGeom>
          <a:solidFill>
            <a:srgbClr val="DC6900"/>
          </a:solidFill>
        </p:spPr>
        <p:txBody>
          <a:bodyPr wrap="square" lIns="0" tIns="0" rIns="0" bIns="0" rtlCol="0"/>
          <a:lstStyle/>
          <a:p/>
        </p:txBody>
      </p:sp>
      <p:sp>
        <p:nvSpPr>
          <p:cNvPr id="41" name="object 41"/>
          <p:cNvSpPr/>
          <p:nvPr/>
        </p:nvSpPr>
        <p:spPr>
          <a:xfrm>
            <a:off x="8305800" y="3922776"/>
            <a:ext cx="248920" cy="539750"/>
          </a:xfrm>
          <a:custGeom>
            <a:avLst/>
            <a:gdLst/>
            <a:ahLst/>
            <a:cxnLst/>
            <a:rect l="l" t="t" r="r" b="b"/>
            <a:pathLst>
              <a:path w="248920" h="539750">
                <a:moveTo>
                  <a:pt x="0" y="539496"/>
                </a:moveTo>
                <a:lnTo>
                  <a:pt x="248411" y="539496"/>
                </a:lnTo>
                <a:lnTo>
                  <a:pt x="248411" y="0"/>
                </a:lnTo>
                <a:lnTo>
                  <a:pt x="0" y="0"/>
                </a:lnTo>
                <a:lnTo>
                  <a:pt x="0" y="539496"/>
                </a:lnTo>
                <a:close/>
              </a:path>
            </a:pathLst>
          </a:custGeom>
          <a:solidFill>
            <a:srgbClr val="DC6900"/>
          </a:solidFill>
        </p:spPr>
        <p:txBody>
          <a:bodyPr wrap="square" lIns="0" tIns="0" rIns="0" bIns="0" rtlCol="0"/>
          <a:lstStyle/>
          <a:p/>
        </p:txBody>
      </p:sp>
      <p:sp>
        <p:nvSpPr>
          <p:cNvPr id="42" name="object 42"/>
          <p:cNvSpPr/>
          <p:nvPr/>
        </p:nvSpPr>
        <p:spPr>
          <a:xfrm>
            <a:off x="1324355" y="4192523"/>
            <a:ext cx="250190" cy="22860"/>
          </a:xfrm>
          <a:custGeom>
            <a:avLst/>
            <a:gdLst/>
            <a:ahLst/>
            <a:cxnLst/>
            <a:rect l="l" t="t" r="r" b="b"/>
            <a:pathLst>
              <a:path w="250190" h="22860">
                <a:moveTo>
                  <a:pt x="0" y="22859"/>
                </a:moveTo>
                <a:lnTo>
                  <a:pt x="249936" y="22859"/>
                </a:lnTo>
                <a:lnTo>
                  <a:pt x="249936" y="0"/>
                </a:lnTo>
                <a:lnTo>
                  <a:pt x="0" y="0"/>
                </a:lnTo>
                <a:lnTo>
                  <a:pt x="0" y="22859"/>
                </a:lnTo>
                <a:close/>
              </a:path>
            </a:pathLst>
          </a:custGeom>
          <a:solidFill>
            <a:srgbClr val="EB8B00"/>
          </a:solidFill>
        </p:spPr>
        <p:txBody>
          <a:bodyPr wrap="square" lIns="0" tIns="0" rIns="0" bIns="0" rtlCol="0"/>
          <a:lstStyle/>
          <a:p/>
        </p:txBody>
      </p:sp>
      <p:sp>
        <p:nvSpPr>
          <p:cNvPr id="43" name="object 43"/>
          <p:cNvSpPr/>
          <p:nvPr/>
        </p:nvSpPr>
        <p:spPr>
          <a:xfrm>
            <a:off x="2322576" y="3698747"/>
            <a:ext cx="248920" cy="134620"/>
          </a:xfrm>
          <a:custGeom>
            <a:avLst/>
            <a:gdLst/>
            <a:ahLst/>
            <a:cxnLst/>
            <a:rect l="l" t="t" r="r" b="b"/>
            <a:pathLst>
              <a:path w="248919" h="134620">
                <a:moveTo>
                  <a:pt x="0" y="134112"/>
                </a:moveTo>
                <a:lnTo>
                  <a:pt x="248412" y="134112"/>
                </a:lnTo>
                <a:lnTo>
                  <a:pt x="248412" y="0"/>
                </a:lnTo>
                <a:lnTo>
                  <a:pt x="0" y="0"/>
                </a:lnTo>
                <a:lnTo>
                  <a:pt x="0" y="134112"/>
                </a:lnTo>
                <a:close/>
              </a:path>
            </a:pathLst>
          </a:custGeom>
          <a:solidFill>
            <a:srgbClr val="EB8B00"/>
          </a:solidFill>
        </p:spPr>
        <p:txBody>
          <a:bodyPr wrap="square" lIns="0" tIns="0" rIns="0" bIns="0" rtlCol="0"/>
          <a:lstStyle/>
          <a:p/>
        </p:txBody>
      </p:sp>
      <p:sp>
        <p:nvSpPr>
          <p:cNvPr id="44" name="object 44"/>
          <p:cNvSpPr/>
          <p:nvPr/>
        </p:nvSpPr>
        <p:spPr>
          <a:xfrm>
            <a:off x="3319271" y="4079747"/>
            <a:ext cx="250190" cy="45720"/>
          </a:xfrm>
          <a:custGeom>
            <a:avLst/>
            <a:gdLst/>
            <a:ahLst/>
            <a:cxnLst/>
            <a:rect l="l" t="t" r="r" b="b"/>
            <a:pathLst>
              <a:path w="250189" h="45720">
                <a:moveTo>
                  <a:pt x="0" y="45720"/>
                </a:moveTo>
                <a:lnTo>
                  <a:pt x="249936" y="45720"/>
                </a:lnTo>
                <a:lnTo>
                  <a:pt x="249936" y="0"/>
                </a:lnTo>
                <a:lnTo>
                  <a:pt x="0" y="0"/>
                </a:lnTo>
                <a:lnTo>
                  <a:pt x="0" y="45720"/>
                </a:lnTo>
                <a:close/>
              </a:path>
            </a:pathLst>
          </a:custGeom>
          <a:solidFill>
            <a:srgbClr val="EB8B00"/>
          </a:solidFill>
        </p:spPr>
        <p:txBody>
          <a:bodyPr wrap="square" lIns="0" tIns="0" rIns="0" bIns="0" rtlCol="0"/>
          <a:lstStyle/>
          <a:p/>
        </p:txBody>
      </p:sp>
      <p:sp>
        <p:nvSpPr>
          <p:cNvPr id="45" name="object 45"/>
          <p:cNvSpPr/>
          <p:nvPr/>
        </p:nvSpPr>
        <p:spPr>
          <a:xfrm>
            <a:off x="4315967" y="3901440"/>
            <a:ext cx="250190" cy="157480"/>
          </a:xfrm>
          <a:custGeom>
            <a:avLst/>
            <a:gdLst/>
            <a:ahLst/>
            <a:cxnLst/>
            <a:rect l="l" t="t" r="r" b="b"/>
            <a:pathLst>
              <a:path w="250189" h="157479">
                <a:moveTo>
                  <a:pt x="0" y="156972"/>
                </a:moveTo>
                <a:lnTo>
                  <a:pt x="249936" y="156972"/>
                </a:lnTo>
                <a:lnTo>
                  <a:pt x="249936" y="0"/>
                </a:lnTo>
                <a:lnTo>
                  <a:pt x="0" y="0"/>
                </a:lnTo>
                <a:lnTo>
                  <a:pt x="0" y="156972"/>
                </a:lnTo>
                <a:close/>
              </a:path>
            </a:pathLst>
          </a:custGeom>
          <a:solidFill>
            <a:srgbClr val="EB8B00"/>
          </a:solidFill>
        </p:spPr>
        <p:txBody>
          <a:bodyPr wrap="square" lIns="0" tIns="0" rIns="0" bIns="0" rtlCol="0"/>
          <a:lstStyle/>
          <a:p/>
        </p:txBody>
      </p:sp>
      <p:sp>
        <p:nvSpPr>
          <p:cNvPr id="46" name="object 46"/>
          <p:cNvSpPr/>
          <p:nvPr/>
        </p:nvSpPr>
        <p:spPr>
          <a:xfrm>
            <a:off x="5314188" y="4169664"/>
            <a:ext cx="248920" cy="67310"/>
          </a:xfrm>
          <a:custGeom>
            <a:avLst/>
            <a:gdLst/>
            <a:ahLst/>
            <a:cxnLst/>
            <a:rect l="l" t="t" r="r" b="b"/>
            <a:pathLst>
              <a:path w="248920" h="67310">
                <a:moveTo>
                  <a:pt x="0" y="67056"/>
                </a:moveTo>
                <a:lnTo>
                  <a:pt x="248412" y="67056"/>
                </a:lnTo>
                <a:lnTo>
                  <a:pt x="248412" y="0"/>
                </a:lnTo>
                <a:lnTo>
                  <a:pt x="0" y="0"/>
                </a:lnTo>
                <a:lnTo>
                  <a:pt x="0" y="67056"/>
                </a:lnTo>
                <a:close/>
              </a:path>
            </a:pathLst>
          </a:custGeom>
          <a:solidFill>
            <a:srgbClr val="EB8B00"/>
          </a:solidFill>
        </p:spPr>
        <p:txBody>
          <a:bodyPr wrap="square" lIns="0" tIns="0" rIns="0" bIns="0" rtlCol="0"/>
          <a:lstStyle/>
          <a:p/>
        </p:txBody>
      </p:sp>
      <p:sp>
        <p:nvSpPr>
          <p:cNvPr id="47" name="object 47"/>
          <p:cNvSpPr/>
          <p:nvPr/>
        </p:nvSpPr>
        <p:spPr>
          <a:xfrm>
            <a:off x="6310884" y="3564635"/>
            <a:ext cx="250190" cy="381000"/>
          </a:xfrm>
          <a:custGeom>
            <a:avLst/>
            <a:gdLst/>
            <a:ahLst/>
            <a:cxnLst/>
            <a:rect l="l" t="t" r="r" b="b"/>
            <a:pathLst>
              <a:path w="250190" h="381000">
                <a:moveTo>
                  <a:pt x="0" y="381000"/>
                </a:moveTo>
                <a:lnTo>
                  <a:pt x="249936" y="381000"/>
                </a:lnTo>
                <a:lnTo>
                  <a:pt x="249936" y="0"/>
                </a:lnTo>
                <a:lnTo>
                  <a:pt x="0" y="0"/>
                </a:lnTo>
                <a:lnTo>
                  <a:pt x="0" y="381000"/>
                </a:lnTo>
                <a:close/>
              </a:path>
            </a:pathLst>
          </a:custGeom>
          <a:solidFill>
            <a:srgbClr val="EB8B00"/>
          </a:solidFill>
        </p:spPr>
        <p:txBody>
          <a:bodyPr wrap="square" lIns="0" tIns="0" rIns="0" bIns="0" rtlCol="0"/>
          <a:lstStyle/>
          <a:p/>
        </p:txBody>
      </p:sp>
      <p:sp>
        <p:nvSpPr>
          <p:cNvPr id="48" name="object 48"/>
          <p:cNvSpPr/>
          <p:nvPr/>
        </p:nvSpPr>
        <p:spPr>
          <a:xfrm>
            <a:off x="8305800" y="3765803"/>
            <a:ext cx="248920" cy="157480"/>
          </a:xfrm>
          <a:custGeom>
            <a:avLst/>
            <a:gdLst/>
            <a:ahLst/>
            <a:cxnLst/>
            <a:rect l="l" t="t" r="r" b="b"/>
            <a:pathLst>
              <a:path w="248920" h="157479">
                <a:moveTo>
                  <a:pt x="0" y="156972"/>
                </a:moveTo>
                <a:lnTo>
                  <a:pt x="248411" y="156972"/>
                </a:lnTo>
                <a:lnTo>
                  <a:pt x="248411" y="0"/>
                </a:lnTo>
                <a:lnTo>
                  <a:pt x="0" y="0"/>
                </a:lnTo>
                <a:lnTo>
                  <a:pt x="0" y="156972"/>
                </a:lnTo>
                <a:close/>
              </a:path>
            </a:pathLst>
          </a:custGeom>
          <a:solidFill>
            <a:srgbClr val="EB8B00"/>
          </a:solidFill>
        </p:spPr>
        <p:txBody>
          <a:bodyPr wrap="square" lIns="0" tIns="0" rIns="0" bIns="0" rtlCol="0"/>
          <a:lstStyle/>
          <a:p/>
        </p:txBody>
      </p:sp>
      <p:sp>
        <p:nvSpPr>
          <p:cNvPr id="49" name="object 49"/>
          <p:cNvSpPr/>
          <p:nvPr/>
        </p:nvSpPr>
        <p:spPr>
          <a:xfrm>
            <a:off x="7307580" y="4372355"/>
            <a:ext cx="250190" cy="134620"/>
          </a:xfrm>
          <a:custGeom>
            <a:avLst/>
            <a:gdLst/>
            <a:ahLst/>
            <a:cxnLst/>
            <a:rect l="l" t="t" r="r" b="b"/>
            <a:pathLst>
              <a:path w="250190" h="134620">
                <a:moveTo>
                  <a:pt x="0" y="134112"/>
                </a:moveTo>
                <a:lnTo>
                  <a:pt x="249935" y="134112"/>
                </a:lnTo>
                <a:lnTo>
                  <a:pt x="249935" y="0"/>
                </a:lnTo>
                <a:lnTo>
                  <a:pt x="0" y="0"/>
                </a:lnTo>
                <a:lnTo>
                  <a:pt x="0" y="134112"/>
                </a:lnTo>
                <a:close/>
              </a:path>
            </a:pathLst>
          </a:custGeom>
          <a:solidFill>
            <a:srgbClr val="E1A000"/>
          </a:solidFill>
        </p:spPr>
        <p:txBody>
          <a:bodyPr wrap="square" lIns="0" tIns="0" rIns="0" bIns="0" rtlCol="0"/>
          <a:lstStyle/>
          <a:p/>
        </p:txBody>
      </p:sp>
      <p:sp>
        <p:nvSpPr>
          <p:cNvPr id="50" name="object 50"/>
          <p:cNvSpPr/>
          <p:nvPr/>
        </p:nvSpPr>
        <p:spPr>
          <a:xfrm>
            <a:off x="826008" y="2487167"/>
            <a:ext cx="0" cy="2243455"/>
          </a:xfrm>
          <a:custGeom>
            <a:avLst/>
            <a:gdLst/>
            <a:ahLst/>
            <a:cxnLst/>
            <a:rect l="l" t="t" r="r" b="b"/>
            <a:pathLst>
              <a:path w="0" h="2243454">
                <a:moveTo>
                  <a:pt x="0" y="2243328"/>
                </a:moveTo>
                <a:lnTo>
                  <a:pt x="0" y="0"/>
                </a:lnTo>
              </a:path>
            </a:pathLst>
          </a:custGeom>
          <a:ln w="9144">
            <a:solidFill>
              <a:srgbClr val="858585"/>
            </a:solidFill>
          </a:ln>
        </p:spPr>
        <p:txBody>
          <a:bodyPr wrap="square" lIns="0" tIns="0" rIns="0" bIns="0" rtlCol="0"/>
          <a:lstStyle/>
          <a:p/>
        </p:txBody>
      </p:sp>
      <p:sp>
        <p:nvSpPr>
          <p:cNvPr id="51" name="object 51"/>
          <p:cNvSpPr/>
          <p:nvPr/>
        </p:nvSpPr>
        <p:spPr>
          <a:xfrm>
            <a:off x="787908" y="473049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2" name="object 52"/>
          <p:cNvSpPr/>
          <p:nvPr/>
        </p:nvSpPr>
        <p:spPr>
          <a:xfrm>
            <a:off x="787908" y="450646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3" name="object 53"/>
          <p:cNvSpPr/>
          <p:nvPr/>
        </p:nvSpPr>
        <p:spPr>
          <a:xfrm>
            <a:off x="787908" y="428244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4" name="object 54"/>
          <p:cNvSpPr/>
          <p:nvPr/>
        </p:nvSpPr>
        <p:spPr>
          <a:xfrm>
            <a:off x="787908" y="40584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5" name="object 55"/>
          <p:cNvSpPr/>
          <p:nvPr/>
        </p:nvSpPr>
        <p:spPr>
          <a:xfrm>
            <a:off x="787908" y="3832859"/>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6" name="object 56"/>
          <p:cNvSpPr/>
          <p:nvPr/>
        </p:nvSpPr>
        <p:spPr>
          <a:xfrm>
            <a:off x="787908" y="360883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7" name="object 57"/>
          <p:cNvSpPr/>
          <p:nvPr/>
        </p:nvSpPr>
        <p:spPr>
          <a:xfrm>
            <a:off x="787908" y="338480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8" name="object 58"/>
          <p:cNvSpPr/>
          <p:nvPr/>
        </p:nvSpPr>
        <p:spPr>
          <a:xfrm>
            <a:off x="787908" y="31607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9" name="object 59"/>
          <p:cNvSpPr/>
          <p:nvPr/>
        </p:nvSpPr>
        <p:spPr>
          <a:xfrm>
            <a:off x="787908" y="293674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60" name="object 60"/>
          <p:cNvSpPr/>
          <p:nvPr/>
        </p:nvSpPr>
        <p:spPr>
          <a:xfrm>
            <a:off x="787908" y="271119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61" name="object 61"/>
          <p:cNvSpPr/>
          <p:nvPr/>
        </p:nvSpPr>
        <p:spPr>
          <a:xfrm>
            <a:off x="787908" y="248716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62" name="object 62"/>
          <p:cNvSpPr/>
          <p:nvPr/>
        </p:nvSpPr>
        <p:spPr>
          <a:xfrm>
            <a:off x="826008" y="4730496"/>
            <a:ext cx="7728584" cy="0"/>
          </a:xfrm>
          <a:custGeom>
            <a:avLst/>
            <a:gdLst/>
            <a:ahLst/>
            <a:cxnLst/>
            <a:rect l="l" t="t" r="r" b="b"/>
            <a:pathLst>
              <a:path w="7728584" h="0">
                <a:moveTo>
                  <a:pt x="0" y="0"/>
                </a:moveTo>
                <a:lnTo>
                  <a:pt x="7728204" y="0"/>
                </a:lnTo>
              </a:path>
            </a:pathLst>
          </a:custGeom>
          <a:ln w="9144">
            <a:solidFill>
              <a:srgbClr val="858585"/>
            </a:solidFill>
          </a:ln>
        </p:spPr>
        <p:txBody>
          <a:bodyPr wrap="square" lIns="0" tIns="0" rIns="0" bIns="0" rtlCol="0"/>
          <a:lstStyle/>
          <a:p/>
        </p:txBody>
      </p:sp>
      <p:sp>
        <p:nvSpPr>
          <p:cNvPr id="63" name="object 63"/>
          <p:cNvSpPr txBox="1"/>
          <p:nvPr/>
        </p:nvSpPr>
        <p:spPr>
          <a:xfrm>
            <a:off x="1116583" y="4482465"/>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15</a:t>
            </a:r>
            <a:endParaRPr sz="1000">
              <a:latin typeface="Arial"/>
              <a:cs typeface="Arial"/>
            </a:endParaRPr>
          </a:p>
        </p:txBody>
      </p:sp>
      <p:sp>
        <p:nvSpPr>
          <p:cNvPr id="64" name="object 64"/>
          <p:cNvSpPr txBox="1"/>
          <p:nvPr/>
        </p:nvSpPr>
        <p:spPr>
          <a:xfrm>
            <a:off x="2113914" y="4493767"/>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a:t>
            </a:r>
            <a:endParaRPr sz="1000">
              <a:latin typeface="Arial"/>
              <a:cs typeface="Arial"/>
            </a:endParaRPr>
          </a:p>
        </p:txBody>
      </p:sp>
      <p:sp>
        <p:nvSpPr>
          <p:cNvPr id="65" name="object 65"/>
          <p:cNvSpPr txBox="1"/>
          <p:nvPr/>
        </p:nvSpPr>
        <p:spPr>
          <a:xfrm>
            <a:off x="3111500" y="451637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a:t>
            </a:r>
            <a:endParaRPr sz="1000">
              <a:latin typeface="Arial"/>
              <a:cs typeface="Arial"/>
            </a:endParaRPr>
          </a:p>
        </p:txBody>
      </p:sp>
      <p:sp>
        <p:nvSpPr>
          <p:cNvPr id="66" name="object 66"/>
          <p:cNvSpPr txBox="1"/>
          <p:nvPr/>
        </p:nvSpPr>
        <p:spPr>
          <a:xfrm>
            <a:off x="4108830" y="452755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a:t>
            </a:r>
            <a:endParaRPr sz="1000">
              <a:latin typeface="Arial"/>
              <a:cs typeface="Arial"/>
            </a:endParaRPr>
          </a:p>
        </p:txBody>
      </p:sp>
      <p:sp>
        <p:nvSpPr>
          <p:cNvPr id="67" name="object 67"/>
          <p:cNvSpPr txBox="1"/>
          <p:nvPr/>
        </p:nvSpPr>
        <p:spPr>
          <a:xfrm>
            <a:off x="5141214" y="4549902"/>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9</a:t>
            </a:r>
            <a:endParaRPr sz="1000">
              <a:latin typeface="Arial"/>
              <a:cs typeface="Arial"/>
            </a:endParaRPr>
          </a:p>
        </p:txBody>
      </p:sp>
      <p:sp>
        <p:nvSpPr>
          <p:cNvPr id="68" name="object 68"/>
          <p:cNvSpPr txBox="1"/>
          <p:nvPr/>
        </p:nvSpPr>
        <p:spPr>
          <a:xfrm>
            <a:off x="6138417" y="4561078"/>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8</a:t>
            </a:r>
            <a:endParaRPr sz="1000">
              <a:latin typeface="Arial"/>
              <a:cs typeface="Arial"/>
            </a:endParaRPr>
          </a:p>
        </p:txBody>
      </p:sp>
      <p:sp>
        <p:nvSpPr>
          <p:cNvPr id="69" name="object 69"/>
          <p:cNvSpPr txBox="1"/>
          <p:nvPr/>
        </p:nvSpPr>
        <p:spPr>
          <a:xfrm>
            <a:off x="8098281" y="452755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a:t>
            </a:r>
            <a:endParaRPr sz="1000">
              <a:latin typeface="Arial"/>
              <a:cs typeface="Arial"/>
            </a:endParaRPr>
          </a:p>
        </p:txBody>
      </p:sp>
      <p:sp>
        <p:nvSpPr>
          <p:cNvPr id="70" name="object 70"/>
          <p:cNvSpPr txBox="1"/>
          <p:nvPr/>
        </p:nvSpPr>
        <p:spPr>
          <a:xfrm>
            <a:off x="1116583" y="4045077"/>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24</a:t>
            </a:r>
            <a:endParaRPr sz="1000">
              <a:latin typeface="Arial"/>
              <a:cs typeface="Arial"/>
            </a:endParaRPr>
          </a:p>
        </p:txBody>
      </p:sp>
      <p:sp>
        <p:nvSpPr>
          <p:cNvPr id="71" name="object 71"/>
          <p:cNvSpPr txBox="1"/>
          <p:nvPr/>
        </p:nvSpPr>
        <p:spPr>
          <a:xfrm>
            <a:off x="2113914" y="391032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38</a:t>
            </a:r>
            <a:endParaRPr sz="1000">
              <a:latin typeface="Arial"/>
              <a:cs typeface="Arial"/>
            </a:endParaRPr>
          </a:p>
        </p:txBody>
      </p:sp>
      <p:sp>
        <p:nvSpPr>
          <p:cNvPr id="72" name="object 72"/>
          <p:cNvSpPr txBox="1"/>
          <p:nvPr/>
        </p:nvSpPr>
        <p:spPr>
          <a:xfrm>
            <a:off x="3146551" y="4280661"/>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9</a:t>
            </a:r>
            <a:endParaRPr sz="1000">
              <a:latin typeface="Arial"/>
              <a:cs typeface="Arial"/>
            </a:endParaRPr>
          </a:p>
        </p:txBody>
      </p:sp>
      <p:sp>
        <p:nvSpPr>
          <p:cNvPr id="73" name="object 73"/>
          <p:cNvSpPr txBox="1"/>
          <p:nvPr/>
        </p:nvSpPr>
        <p:spPr>
          <a:xfrm>
            <a:off x="4108830" y="413473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24</a:t>
            </a:r>
            <a:endParaRPr sz="1000">
              <a:latin typeface="Arial"/>
              <a:cs typeface="Arial"/>
            </a:endParaRPr>
          </a:p>
        </p:txBody>
      </p:sp>
      <p:sp>
        <p:nvSpPr>
          <p:cNvPr id="74" name="object 74"/>
          <p:cNvSpPr txBox="1"/>
          <p:nvPr/>
        </p:nvSpPr>
        <p:spPr>
          <a:xfrm>
            <a:off x="5106161" y="431419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a:t>
            </a:r>
            <a:endParaRPr sz="1000">
              <a:latin typeface="Arial"/>
              <a:cs typeface="Arial"/>
            </a:endParaRPr>
          </a:p>
        </p:txBody>
      </p:sp>
      <p:sp>
        <p:nvSpPr>
          <p:cNvPr id="75" name="object 75"/>
          <p:cNvSpPr txBox="1"/>
          <p:nvPr/>
        </p:nvSpPr>
        <p:spPr>
          <a:xfrm>
            <a:off x="6103365" y="398907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43</a:t>
            </a:r>
            <a:endParaRPr sz="1000">
              <a:latin typeface="Arial"/>
              <a:cs typeface="Arial"/>
            </a:endParaRPr>
          </a:p>
        </p:txBody>
      </p:sp>
      <p:sp>
        <p:nvSpPr>
          <p:cNvPr id="76" name="object 76"/>
          <p:cNvSpPr txBox="1"/>
          <p:nvPr/>
        </p:nvSpPr>
        <p:spPr>
          <a:xfrm>
            <a:off x="7101078" y="444893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18</a:t>
            </a:r>
            <a:endParaRPr sz="1000">
              <a:latin typeface="Arial"/>
              <a:cs typeface="Arial"/>
            </a:endParaRPr>
          </a:p>
        </p:txBody>
      </p:sp>
      <p:sp>
        <p:nvSpPr>
          <p:cNvPr id="77" name="object 77"/>
          <p:cNvSpPr txBox="1"/>
          <p:nvPr/>
        </p:nvSpPr>
        <p:spPr>
          <a:xfrm>
            <a:off x="8098281" y="396646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39</a:t>
            </a:r>
            <a:endParaRPr sz="1000">
              <a:latin typeface="Arial"/>
              <a:cs typeface="Arial"/>
            </a:endParaRPr>
          </a:p>
        </p:txBody>
      </p:sp>
      <p:sp>
        <p:nvSpPr>
          <p:cNvPr id="78" name="object 78"/>
          <p:cNvSpPr txBox="1"/>
          <p:nvPr/>
        </p:nvSpPr>
        <p:spPr>
          <a:xfrm>
            <a:off x="1151636" y="3742182"/>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3</a:t>
            </a:r>
            <a:endParaRPr sz="1000">
              <a:latin typeface="Arial"/>
              <a:cs typeface="Arial"/>
            </a:endParaRPr>
          </a:p>
        </p:txBody>
      </p:sp>
      <p:sp>
        <p:nvSpPr>
          <p:cNvPr id="79" name="object 79"/>
          <p:cNvSpPr txBox="1"/>
          <p:nvPr/>
        </p:nvSpPr>
        <p:spPr>
          <a:xfrm>
            <a:off x="2113914" y="332701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a:t>
            </a:r>
            <a:endParaRPr sz="1000">
              <a:latin typeface="Arial"/>
              <a:cs typeface="Arial"/>
            </a:endParaRPr>
          </a:p>
        </p:txBody>
      </p:sp>
      <p:sp>
        <p:nvSpPr>
          <p:cNvPr id="80" name="object 80"/>
          <p:cNvSpPr txBox="1"/>
          <p:nvPr/>
        </p:nvSpPr>
        <p:spPr>
          <a:xfrm>
            <a:off x="3146551" y="4134739"/>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4</a:t>
            </a:r>
            <a:endParaRPr sz="1000">
              <a:latin typeface="Arial"/>
              <a:cs typeface="Arial"/>
            </a:endParaRPr>
          </a:p>
        </p:txBody>
      </p:sp>
      <p:sp>
        <p:nvSpPr>
          <p:cNvPr id="81" name="object 81"/>
          <p:cNvSpPr txBox="1"/>
          <p:nvPr/>
        </p:nvSpPr>
        <p:spPr>
          <a:xfrm>
            <a:off x="4108830" y="371957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a:t>
            </a:r>
            <a:endParaRPr sz="1000">
              <a:latin typeface="Arial"/>
              <a:cs typeface="Arial"/>
            </a:endParaRPr>
          </a:p>
        </p:txBody>
      </p:sp>
      <p:sp>
        <p:nvSpPr>
          <p:cNvPr id="82" name="object 82"/>
          <p:cNvSpPr txBox="1"/>
          <p:nvPr/>
        </p:nvSpPr>
        <p:spPr>
          <a:xfrm>
            <a:off x="5141214" y="4157217"/>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2</a:t>
            </a:r>
            <a:endParaRPr sz="1000">
              <a:latin typeface="Arial"/>
              <a:cs typeface="Arial"/>
            </a:endParaRPr>
          </a:p>
        </p:txBody>
      </p:sp>
      <p:sp>
        <p:nvSpPr>
          <p:cNvPr id="83" name="object 83"/>
          <p:cNvSpPr txBox="1"/>
          <p:nvPr/>
        </p:nvSpPr>
        <p:spPr>
          <a:xfrm>
            <a:off x="6103365" y="309105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37</a:t>
            </a:r>
            <a:endParaRPr sz="1000">
              <a:latin typeface="Arial"/>
              <a:cs typeface="Arial"/>
            </a:endParaRPr>
          </a:p>
        </p:txBody>
      </p:sp>
      <p:sp>
        <p:nvSpPr>
          <p:cNvPr id="84" name="object 84"/>
          <p:cNvSpPr txBox="1"/>
          <p:nvPr/>
        </p:nvSpPr>
        <p:spPr>
          <a:xfrm>
            <a:off x="7136130" y="4168520"/>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7</a:t>
            </a:r>
            <a:endParaRPr sz="1000">
              <a:latin typeface="Arial"/>
              <a:cs typeface="Arial"/>
            </a:endParaRPr>
          </a:p>
        </p:txBody>
      </p:sp>
      <p:sp>
        <p:nvSpPr>
          <p:cNvPr id="85" name="object 85"/>
          <p:cNvSpPr txBox="1"/>
          <p:nvPr/>
        </p:nvSpPr>
        <p:spPr>
          <a:xfrm>
            <a:off x="8098281" y="3360546"/>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15</a:t>
            </a:r>
            <a:endParaRPr sz="1000">
              <a:latin typeface="Arial"/>
              <a:cs typeface="Arial"/>
            </a:endParaRPr>
          </a:p>
        </p:txBody>
      </p:sp>
      <p:sp>
        <p:nvSpPr>
          <p:cNvPr id="86" name="object 86"/>
          <p:cNvSpPr txBox="1"/>
          <p:nvPr/>
        </p:nvSpPr>
        <p:spPr>
          <a:xfrm>
            <a:off x="2381504" y="443763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19</a:t>
            </a:r>
            <a:endParaRPr sz="1000">
              <a:latin typeface="Arial"/>
              <a:cs typeface="Arial"/>
            </a:endParaRPr>
          </a:p>
        </p:txBody>
      </p:sp>
      <p:sp>
        <p:nvSpPr>
          <p:cNvPr id="87" name="object 87"/>
          <p:cNvSpPr txBox="1"/>
          <p:nvPr/>
        </p:nvSpPr>
        <p:spPr>
          <a:xfrm>
            <a:off x="3360801" y="4493767"/>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a:t>
            </a:r>
            <a:endParaRPr sz="1000">
              <a:latin typeface="Arial"/>
              <a:cs typeface="Arial"/>
            </a:endParaRPr>
          </a:p>
        </p:txBody>
      </p:sp>
      <p:sp>
        <p:nvSpPr>
          <p:cNvPr id="88" name="object 88"/>
          <p:cNvSpPr txBox="1"/>
          <p:nvPr/>
        </p:nvSpPr>
        <p:spPr>
          <a:xfrm>
            <a:off x="4393184" y="4583683"/>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6</a:t>
            </a:r>
            <a:endParaRPr sz="1000">
              <a:latin typeface="Arial"/>
              <a:cs typeface="Arial"/>
            </a:endParaRPr>
          </a:p>
        </p:txBody>
      </p:sp>
      <p:sp>
        <p:nvSpPr>
          <p:cNvPr id="89" name="object 89"/>
          <p:cNvSpPr txBox="1"/>
          <p:nvPr/>
        </p:nvSpPr>
        <p:spPr>
          <a:xfrm>
            <a:off x="5355463" y="4538598"/>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a:t>
            </a:r>
            <a:endParaRPr sz="1000">
              <a:latin typeface="Arial"/>
              <a:cs typeface="Arial"/>
            </a:endParaRPr>
          </a:p>
        </p:txBody>
      </p:sp>
      <p:sp>
        <p:nvSpPr>
          <p:cNvPr id="90" name="object 90"/>
          <p:cNvSpPr txBox="1"/>
          <p:nvPr/>
        </p:nvSpPr>
        <p:spPr>
          <a:xfrm>
            <a:off x="6387846" y="4594986"/>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5</a:t>
            </a:r>
            <a:endParaRPr sz="1000">
              <a:latin typeface="Arial"/>
              <a:cs typeface="Arial"/>
            </a:endParaRPr>
          </a:p>
        </p:txBody>
      </p:sp>
      <p:sp>
        <p:nvSpPr>
          <p:cNvPr id="91" name="object 91"/>
          <p:cNvSpPr txBox="1"/>
          <p:nvPr/>
        </p:nvSpPr>
        <p:spPr>
          <a:xfrm>
            <a:off x="7448804" y="4588255"/>
            <a:ext cx="96520"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2</a:t>
            </a:r>
            <a:endParaRPr sz="1000">
              <a:latin typeface="Arial"/>
              <a:cs typeface="Arial"/>
            </a:endParaRPr>
          </a:p>
        </p:txBody>
      </p:sp>
      <p:sp>
        <p:nvSpPr>
          <p:cNvPr id="92" name="object 92"/>
          <p:cNvSpPr txBox="1"/>
          <p:nvPr/>
        </p:nvSpPr>
        <p:spPr>
          <a:xfrm>
            <a:off x="8347709" y="4516373"/>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a:t>
            </a:r>
            <a:endParaRPr sz="1000">
              <a:latin typeface="Arial"/>
              <a:cs typeface="Arial"/>
            </a:endParaRPr>
          </a:p>
        </p:txBody>
      </p:sp>
      <p:sp>
        <p:nvSpPr>
          <p:cNvPr id="93" name="object 93"/>
          <p:cNvSpPr txBox="1"/>
          <p:nvPr/>
        </p:nvSpPr>
        <p:spPr>
          <a:xfrm>
            <a:off x="1365885" y="4280661"/>
            <a:ext cx="165735" cy="422275"/>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a:t>
            </a:r>
            <a:endParaRPr sz="1000">
              <a:latin typeface="Arial"/>
              <a:cs typeface="Arial"/>
            </a:endParaRPr>
          </a:p>
          <a:p>
            <a:pPr marL="12700">
              <a:lnSpc>
                <a:spcPct val="100000"/>
              </a:lnSpc>
              <a:spcBef>
                <a:spcPts val="830"/>
              </a:spcBef>
            </a:pPr>
            <a:r>
              <a:rPr dirty="0" sz="1000" spc="-10">
                <a:solidFill>
                  <a:srgbClr val="FFFFFF"/>
                </a:solidFill>
                <a:latin typeface="Arial"/>
                <a:cs typeface="Arial"/>
              </a:rPr>
              <a:t>10</a:t>
            </a:r>
            <a:endParaRPr sz="1000">
              <a:latin typeface="Arial"/>
              <a:cs typeface="Arial"/>
            </a:endParaRPr>
          </a:p>
        </p:txBody>
      </p:sp>
      <p:sp>
        <p:nvSpPr>
          <p:cNvPr id="94" name="object 94"/>
          <p:cNvSpPr txBox="1"/>
          <p:nvPr/>
        </p:nvSpPr>
        <p:spPr>
          <a:xfrm>
            <a:off x="2381504" y="3989070"/>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21</a:t>
            </a:r>
            <a:endParaRPr sz="1000">
              <a:latin typeface="Arial"/>
              <a:cs typeface="Arial"/>
            </a:endParaRPr>
          </a:p>
        </p:txBody>
      </p:sp>
      <p:sp>
        <p:nvSpPr>
          <p:cNvPr id="95" name="object 95"/>
          <p:cNvSpPr txBox="1"/>
          <p:nvPr/>
        </p:nvSpPr>
        <p:spPr>
          <a:xfrm>
            <a:off x="3360801" y="4190745"/>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13</a:t>
            </a:r>
            <a:endParaRPr sz="1000">
              <a:latin typeface="Arial"/>
              <a:cs typeface="Arial"/>
            </a:endParaRPr>
          </a:p>
        </p:txBody>
      </p:sp>
      <p:sp>
        <p:nvSpPr>
          <p:cNvPr id="96" name="object 96"/>
          <p:cNvSpPr txBox="1"/>
          <p:nvPr/>
        </p:nvSpPr>
        <p:spPr>
          <a:xfrm>
            <a:off x="4358132" y="4246879"/>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24</a:t>
            </a:r>
            <a:endParaRPr sz="1000">
              <a:latin typeface="Arial"/>
              <a:cs typeface="Arial"/>
            </a:endParaRPr>
          </a:p>
        </p:txBody>
      </p:sp>
      <p:sp>
        <p:nvSpPr>
          <p:cNvPr id="97" name="object 97"/>
          <p:cNvSpPr txBox="1"/>
          <p:nvPr/>
        </p:nvSpPr>
        <p:spPr>
          <a:xfrm>
            <a:off x="5355463" y="4291965"/>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12</a:t>
            </a:r>
            <a:endParaRPr sz="1000">
              <a:latin typeface="Arial"/>
              <a:cs typeface="Arial"/>
            </a:endParaRPr>
          </a:p>
        </p:txBody>
      </p:sp>
      <p:sp>
        <p:nvSpPr>
          <p:cNvPr id="98" name="object 98"/>
          <p:cNvSpPr txBox="1"/>
          <p:nvPr/>
        </p:nvSpPr>
        <p:spPr>
          <a:xfrm>
            <a:off x="6352794" y="4202048"/>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30</a:t>
            </a:r>
            <a:endParaRPr sz="1000">
              <a:latin typeface="Arial"/>
              <a:cs typeface="Arial"/>
            </a:endParaRPr>
          </a:p>
        </p:txBody>
      </p:sp>
      <p:sp>
        <p:nvSpPr>
          <p:cNvPr id="99" name="object 99"/>
          <p:cNvSpPr txBox="1"/>
          <p:nvPr/>
        </p:nvSpPr>
        <p:spPr>
          <a:xfrm>
            <a:off x="7385431" y="4516373"/>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8</a:t>
            </a:r>
            <a:endParaRPr sz="1000">
              <a:latin typeface="Arial"/>
              <a:cs typeface="Arial"/>
            </a:endParaRPr>
          </a:p>
        </p:txBody>
      </p:sp>
      <p:sp>
        <p:nvSpPr>
          <p:cNvPr id="100" name="object 100"/>
          <p:cNvSpPr txBox="1"/>
          <p:nvPr/>
        </p:nvSpPr>
        <p:spPr>
          <a:xfrm>
            <a:off x="8347709" y="4112514"/>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24</a:t>
            </a:r>
            <a:endParaRPr sz="1000">
              <a:latin typeface="Arial"/>
              <a:cs typeface="Arial"/>
            </a:endParaRPr>
          </a:p>
        </p:txBody>
      </p:sp>
      <p:sp>
        <p:nvSpPr>
          <p:cNvPr id="101" name="object 101"/>
          <p:cNvSpPr txBox="1"/>
          <p:nvPr/>
        </p:nvSpPr>
        <p:spPr>
          <a:xfrm>
            <a:off x="1400936" y="4161535"/>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1</a:t>
            </a:r>
            <a:endParaRPr sz="1000">
              <a:latin typeface="Arial"/>
              <a:cs typeface="Arial"/>
            </a:endParaRPr>
          </a:p>
        </p:txBody>
      </p:sp>
      <p:sp>
        <p:nvSpPr>
          <p:cNvPr id="102" name="object 102"/>
          <p:cNvSpPr txBox="1"/>
          <p:nvPr/>
        </p:nvSpPr>
        <p:spPr>
          <a:xfrm>
            <a:off x="2416555" y="3686047"/>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6</a:t>
            </a:r>
            <a:endParaRPr sz="1000">
              <a:latin typeface="Arial"/>
              <a:cs typeface="Arial"/>
            </a:endParaRPr>
          </a:p>
        </p:txBody>
      </p:sp>
      <p:sp>
        <p:nvSpPr>
          <p:cNvPr id="103" name="object 103"/>
          <p:cNvSpPr txBox="1"/>
          <p:nvPr/>
        </p:nvSpPr>
        <p:spPr>
          <a:xfrm>
            <a:off x="3395853" y="4035297"/>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2</a:t>
            </a:r>
            <a:endParaRPr sz="1000">
              <a:latin typeface="Arial"/>
              <a:cs typeface="Arial"/>
            </a:endParaRPr>
          </a:p>
        </p:txBody>
      </p:sp>
      <p:sp>
        <p:nvSpPr>
          <p:cNvPr id="104" name="object 104"/>
          <p:cNvSpPr txBox="1"/>
          <p:nvPr/>
        </p:nvSpPr>
        <p:spPr>
          <a:xfrm>
            <a:off x="4393184" y="3899154"/>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7</a:t>
            </a:r>
            <a:endParaRPr sz="1000">
              <a:latin typeface="Arial"/>
              <a:cs typeface="Arial"/>
            </a:endParaRPr>
          </a:p>
        </p:txBody>
      </p:sp>
      <p:sp>
        <p:nvSpPr>
          <p:cNvPr id="105" name="object 105"/>
          <p:cNvSpPr txBox="1"/>
          <p:nvPr/>
        </p:nvSpPr>
        <p:spPr>
          <a:xfrm>
            <a:off x="5390515" y="4123435"/>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3</a:t>
            </a:r>
            <a:endParaRPr sz="1000">
              <a:latin typeface="Arial"/>
              <a:cs typeface="Arial"/>
            </a:endParaRPr>
          </a:p>
        </p:txBody>
      </p:sp>
      <p:sp>
        <p:nvSpPr>
          <p:cNvPr id="106" name="object 106"/>
          <p:cNvSpPr txBox="1"/>
          <p:nvPr/>
        </p:nvSpPr>
        <p:spPr>
          <a:xfrm>
            <a:off x="6352794" y="3674745"/>
            <a:ext cx="16573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17</a:t>
            </a:r>
            <a:endParaRPr sz="1000">
              <a:latin typeface="Arial"/>
              <a:cs typeface="Arial"/>
            </a:endParaRPr>
          </a:p>
        </p:txBody>
      </p:sp>
      <p:sp>
        <p:nvSpPr>
          <p:cNvPr id="107" name="object 107"/>
          <p:cNvSpPr txBox="1"/>
          <p:nvPr/>
        </p:nvSpPr>
        <p:spPr>
          <a:xfrm>
            <a:off x="7385431" y="4359020"/>
            <a:ext cx="96520"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6</a:t>
            </a:r>
            <a:endParaRPr sz="1000">
              <a:latin typeface="Arial"/>
              <a:cs typeface="Arial"/>
            </a:endParaRPr>
          </a:p>
        </p:txBody>
      </p:sp>
      <p:sp>
        <p:nvSpPr>
          <p:cNvPr id="108" name="object 108"/>
          <p:cNvSpPr txBox="1"/>
          <p:nvPr/>
        </p:nvSpPr>
        <p:spPr>
          <a:xfrm>
            <a:off x="8382761" y="3764407"/>
            <a:ext cx="95885" cy="163830"/>
          </a:xfrm>
          <a:prstGeom prst="rect">
            <a:avLst/>
          </a:prstGeom>
        </p:spPr>
        <p:txBody>
          <a:bodyPr wrap="square" lIns="0" tIns="0" rIns="0" bIns="0" rtlCol="0" vert="horz">
            <a:spAutoFit/>
          </a:bodyPr>
          <a:lstStyle/>
          <a:p>
            <a:pPr marL="12700">
              <a:lnSpc>
                <a:spcPct val="100000"/>
              </a:lnSpc>
            </a:pPr>
            <a:r>
              <a:rPr dirty="0" sz="1000" spc="-5">
                <a:solidFill>
                  <a:srgbClr val="FFFFFF"/>
                </a:solidFill>
                <a:latin typeface="Arial"/>
                <a:cs typeface="Arial"/>
              </a:rPr>
              <a:t>7</a:t>
            </a:r>
            <a:endParaRPr sz="1000">
              <a:latin typeface="Arial"/>
              <a:cs typeface="Arial"/>
            </a:endParaRPr>
          </a:p>
        </p:txBody>
      </p:sp>
      <p:sp>
        <p:nvSpPr>
          <p:cNvPr id="109" name="object 109"/>
          <p:cNvSpPr txBox="1"/>
          <p:nvPr/>
        </p:nvSpPr>
        <p:spPr>
          <a:xfrm>
            <a:off x="492353" y="2400427"/>
            <a:ext cx="237490" cy="2407920"/>
          </a:xfrm>
          <a:prstGeom prst="rect">
            <a:avLst/>
          </a:prstGeom>
        </p:spPr>
        <p:txBody>
          <a:bodyPr wrap="square" lIns="0" tIns="0" rIns="0" bIns="0" rtlCol="0" vert="horz">
            <a:spAutoFit/>
          </a:bodyPr>
          <a:lstStyle/>
          <a:p>
            <a:pPr algn="ctr">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a:p>
            <a:pPr algn="ctr" marL="69215">
              <a:lnSpc>
                <a:spcPct val="100000"/>
              </a:lnSpc>
              <a:spcBef>
                <a:spcPts val="570"/>
              </a:spcBef>
            </a:pPr>
            <a:r>
              <a:rPr dirty="0" sz="1000" spc="-10">
                <a:latin typeface="Arial"/>
                <a:cs typeface="Arial"/>
              </a:rPr>
              <a:t>90</a:t>
            </a:r>
            <a:endParaRPr sz="1000">
              <a:latin typeface="Arial"/>
              <a:cs typeface="Arial"/>
            </a:endParaRPr>
          </a:p>
          <a:p>
            <a:pPr algn="ctr" marL="69215">
              <a:lnSpc>
                <a:spcPct val="100000"/>
              </a:lnSpc>
              <a:spcBef>
                <a:spcPts val="565"/>
              </a:spcBef>
            </a:pPr>
            <a:r>
              <a:rPr dirty="0" sz="1000" spc="-10">
                <a:latin typeface="Arial"/>
                <a:cs typeface="Arial"/>
              </a:rPr>
              <a:t>80</a:t>
            </a:r>
            <a:endParaRPr sz="1000">
              <a:latin typeface="Arial"/>
              <a:cs typeface="Arial"/>
            </a:endParaRPr>
          </a:p>
          <a:p>
            <a:pPr algn="ctr" marL="69215">
              <a:lnSpc>
                <a:spcPct val="100000"/>
              </a:lnSpc>
              <a:spcBef>
                <a:spcPts val="565"/>
              </a:spcBef>
            </a:pPr>
            <a:r>
              <a:rPr dirty="0" sz="1000" spc="-10">
                <a:latin typeface="Arial"/>
                <a:cs typeface="Arial"/>
              </a:rPr>
              <a:t>70</a:t>
            </a:r>
            <a:endParaRPr sz="1000">
              <a:latin typeface="Arial"/>
              <a:cs typeface="Arial"/>
            </a:endParaRPr>
          </a:p>
          <a:p>
            <a:pPr algn="ctr" marL="69215">
              <a:lnSpc>
                <a:spcPct val="100000"/>
              </a:lnSpc>
              <a:spcBef>
                <a:spcPts val="570"/>
              </a:spcBef>
            </a:pPr>
            <a:r>
              <a:rPr dirty="0" sz="1000" spc="-10">
                <a:latin typeface="Arial"/>
                <a:cs typeface="Arial"/>
              </a:rPr>
              <a:t>60</a:t>
            </a:r>
            <a:endParaRPr sz="1000">
              <a:latin typeface="Arial"/>
              <a:cs typeface="Arial"/>
            </a:endParaRPr>
          </a:p>
          <a:p>
            <a:pPr algn="ctr" marL="69215">
              <a:lnSpc>
                <a:spcPct val="100000"/>
              </a:lnSpc>
              <a:spcBef>
                <a:spcPts val="565"/>
              </a:spcBef>
            </a:pPr>
            <a:r>
              <a:rPr dirty="0" sz="1000" spc="-10">
                <a:latin typeface="Arial"/>
                <a:cs typeface="Arial"/>
              </a:rPr>
              <a:t>50</a:t>
            </a:r>
            <a:endParaRPr sz="1000">
              <a:latin typeface="Arial"/>
              <a:cs typeface="Arial"/>
            </a:endParaRPr>
          </a:p>
          <a:p>
            <a:pPr algn="ctr" marL="69215">
              <a:lnSpc>
                <a:spcPct val="100000"/>
              </a:lnSpc>
              <a:spcBef>
                <a:spcPts val="565"/>
              </a:spcBef>
            </a:pPr>
            <a:r>
              <a:rPr dirty="0" sz="1000" spc="-10">
                <a:latin typeface="Arial"/>
                <a:cs typeface="Arial"/>
              </a:rPr>
              <a:t>40</a:t>
            </a:r>
            <a:endParaRPr sz="1000">
              <a:latin typeface="Arial"/>
              <a:cs typeface="Arial"/>
            </a:endParaRPr>
          </a:p>
          <a:p>
            <a:pPr algn="ctr" marL="69215">
              <a:lnSpc>
                <a:spcPct val="100000"/>
              </a:lnSpc>
              <a:spcBef>
                <a:spcPts val="565"/>
              </a:spcBef>
            </a:pPr>
            <a:r>
              <a:rPr dirty="0" sz="1000" spc="-10">
                <a:latin typeface="Arial"/>
                <a:cs typeface="Arial"/>
              </a:rPr>
              <a:t>30</a:t>
            </a:r>
            <a:endParaRPr sz="1000">
              <a:latin typeface="Arial"/>
              <a:cs typeface="Arial"/>
            </a:endParaRPr>
          </a:p>
          <a:p>
            <a:pPr algn="ctr" marL="69215">
              <a:lnSpc>
                <a:spcPct val="100000"/>
              </a:lnSpc>
              <a:spcBef>
                <a:spcPts val="570"/>
              </a:spcBef>
            </a:pPr>
            <a:r>
              <a:rPr dirty="0" sz="1000" spc="-10">
                <a:latin typeface="Arial"/>
                <a:cs typeface="Arial"/>
              </a:rPr>
              <a:t>20</a:t>
            </a:r>
            <a:endParaRPr sz="1000">
              <a:latin typeface="Arial"/>
              <a:cs typeface="Arial"/>
            </a:endParaRPr>
          </a:p>
          <a:p>
            <a:pPr algn="ctr" marL="69215">
              <a:lnSpc>
                <a:spcPct val="100000"/>
              </a:lnSpc>
              <a:spcBef>
                <a:spcPts val="565"/>
              </a:spcBef>
            </a:pPr>
            <a:r>
              <a:rPr dirty="0" sz="1000" spc="-10">
                <a:latin typeface="Arial"/>
                <a:cs typeface="Arial"/>
              </a:rPr>
              <a:t>10</a:t>
            </a:r>
            <a:endParaRPr sz="1000">
              <a:latin typeface="Arial"/>
              <a:cs typeface="Arial"/>
            </a:endParaRPr>
          </a:p>
          <a:p>
            <a:pPr algn="ctr" marL="140970">
              <a:lnSpc>
                <a:spcPct val="100000"/>
              </a:lnSpc>
              <a:spcBef>
                <a:spcPts val="565"/>
              </a:spcBef>
            </a:pPr>
            <a:r>
              <a:rPr dirty="0" sz="1000" spc="-5">
                <a:latin typeface="Arial"/>
                <a:cs typeface="Arial"/>
              </a:rPr>
              <a:t>0</a:t>
            </a:r>
            <a:endParaRPr sz="1000">
              <a:latin typeface="Arial"/>
              <a:cs typeface="Arial"/>
            </a:endParaRPr>
          </a:p>
        </p:txBody>
      </p:sp>
      <p:sp>
        <p:nvSpPr>
          <p:cNvPr id="110" name="object 110"/>
          <p:cNvSpPr txBox="1"/>
          <p:nvPr/>
        </p:nvSpPr>
        <p:spPr>
          <a:xfrm>
            <a:off x="1346708" y="4777455"/>
            <a:ext cx="202565" cy="239395"/>
          </a:xfrm>
          <a:prstGeom prst="rect">
            <a:avLst/>
          </a:prstGeom>
        </p:spPr>
        <p:txBody>
          <a:bodyPr wrap="square" lIns="0" tIns="0" rIns="0" bIns="0" rtlCol="0" vert="horz">
            <a:spAutoFit/>
          </a:bodyPr>
          <a:lstStyle/>
          <a:p>
            <a:pPr marL="57785" marR="5080" indent="-45720">
              <a:lnSpc>
                <a:spcPct val="108600"/>
              </a:lnSpc>
            </a:pPr>
            <a:r>
              <a:rPr dirty="0" sz="700" spc="-5">
                <a:latin typeface="SimHei"/>
                <a:cs typeface="SimHei"/>
              </a:rPr>
              <a:t>原材  </a:t>
            </a:r>
            <a:r>
              <a:rPr dirty="0" sz="700" spc="-5">
                <a:latin typeface="SimHei"/>
                <a:cs typeface="SimHei"/>
              </a:rPr>
              <a:t>料</a:t>
            </a:r>
            <a:endParaRPr sz="700">
              <a:latin typeface="SimHei"/>
              <a:cs typeface="SimHei"/>
            </a:endParaRPr>
          </a:p>
        </p:txBody>
      </p:sp>
      <p:sp>
        <p:nvSpPr>
          <p:cNvPr id="111" name="object 111"/>
          <p:cNvSpPr txBox="1"/>
          <p:nvPr/>
        </p:nvSpPr>
        <p:spPr>
          <a:xfrm>
            <a:off x="2344039" y="4786629"/>
            <a:ext cx="202565" cy="114300"/>
          </a:xfrm>
          <a:prstGeom prst="rect">
            <a:avLst/>
          </a:prstGeom>
        </p:spPr>
        <p:txBody>
          <a:bodyPr wrap="square" lIns="0" tIns="0" rIns="0" bIns="0" rtlCol="0" vert="horz">
            <a:spAutoFit/>
          </a:bodyPr>
          <a:lstStyle/>
          <a:p>
            <a:pPr marL="12700">
              <a:lnSpc>
                <a:spcPct val="100000"/>
              </a:lnSpc>
            </a:pPr>
            <a:r>
              <a:rPr dirty="0" sz="700" spc="-5">
                <a:latin typeface="SimHei"/>
                <a:cs typeface="SimHei"/>
              </a:rPr>
              <a:t>工业</a:t>
            </a:r>
            <a:endParaRPr sz="700">
              <a:latin typeface="SimHei"/>
              <a:cs typeface="SimHei"/>
            </a:endParaRPr>
          </a:p>
        </p:txBody>
      </p:sp>
      <p:sp>
        <p:nvSpPr>
          <p:cNvPr id="112" name="object 112"/>
          <p:cNvSpPr txBox="1"/>
          <p:nvPr/>
        </p:nvSpPr>
        <p:spPr>
          <a:xfrm>
            <a:off x="3341623" y="4777455"/>
            <a:ext cx="202565" cy="239395"/>
          </a:xfrm>
          <a:prstGeom prst="rect">
            <a:avLst/>
          </a:prstGeom>
        </p:spPr>
        <p:txBody>
          <a:bodyPr wrap="square" lIns="0" tIns="0" rIns="0" bIns="0" rtlCol="0" vert="horz">
            <a:spAutoFit/>
          </a:bodyPr>
          <a:lstStyle/>
          <a:p>
            <a:pPr marL="12700" marR="5080">
              <a:lnSpc>
                <a:spcPct val="108600"/>
              </a:lnSpc>
            </a:pPr>
            <a:r>
              <a:rPr dirty="0" sz="700" spc="-5">
                <a:latin typeface="SimHei"/>
                <a:cs typeface="SimHei"/>
              </a:rPr>
              <a:t>能源  电力</a:t>
            </a:r>
            <a:endParaRPr sz="700">
              <a:latin typeface="SimHei"/>
              <a:cs typeface="SimHei"/>
            </a:endParaRPr>
          </a:p>
        </p:txBody>
      </p:sp>
      <p:sp>
        <p:nvSpPr>
          <p:cNvPr id="113" name="object 113"/>
          <p:cNvSpPr txBox="1"/>
          <p:nvPr/>
        </p:nvSpPr>
        <p:spPr>
          <a:xfrm>
            <a:off x="4338954" y="4777455"/>
            <a:ext cx="202565" cy="239395"/>
          </a:xfrm>
          <a:prstGeom prst="rect">
            <a:avLst/>
          </a:prstGeom>
        </p:spPr>
        <p:txBody>
          <a:bodyPr wrap="square" lIns="0" tIns="0" rIns="0" bIns="0" rtlCol="0" vert="horz">
            <a:spAutoFit/>
          </a:bodyPr>
          <a:lstStyle/>
          <a:p>
            <a:pPr marL="12700" marR="5080">
              <a:lnSpc>
                <a:spcPct val="108600"/>
              </a:lnSpc>
            </a:pPr>
            <a:r>
              <a:rPr dirty="0" sz="700" spc="-5">
                <a:latin typeface="SimHei"/>
                <a:cs typeface="SimHei"/>
              </a:rPr>
              <a:t>消费  相关</a:t>
            </a:r>
            <a:endParaRPr sz="700">
              <a:latin typeface="SimHei"/>
              <a:cs typeface="SimHei"/>
            </a:endParaRPr>
          </a:p>
        </p:txBody>
      </p:sp>
      <p:sp>
        <p:nvSpPr>
          <p:cNvPr id="114" name="object 114"/>
          <p:cNvSpPr txBox="1"/>
          <p:nvPr/>
        </p:nvSpPr>
        <p:spPr>
          <a:xfrm>
            <a:off x="5336285" y="4777455"/>
            <a:ext cx="202565" cy="239395"/>
          </a:xfrm>
          <a:prstGeom prst="rect">
            <a:avLst/>
          </a:prstGeom>
        </p:spPr>
        <p:txBody>
          <a:bodyPr wrap="square" lIns="0" tIns="0" rIns="0" bIns="0" rtlCol="0" vert="horz">
            <a:spAutoFit/>
          </a:bodyPr>
          <a:lstStyle/>
          <a:p>
            <a:pPr marL="12700" marR="5080">
              <a:lnSpc>
                <a:spcPct val="108600"/>
              </a:lnSpc>
            </a:pPr>
            <a:r>
              <a:rPr dirty="0" sz="700" spc="-5">
                <a:latin typeface="SimHei"/>
                <a:cs typeface="SimHei"/>
              </a:rPr>
              <a:t>金融  服务</a:t>
            </a:r>
            <a:endParaRPr sz="700">
              <a:latin typeface="SimHei"/>
              <a:cs typeface="SimHei"/>
            </a:endParaRPr>
          </a:p>
        </p:txBody>
      </p:sp>
      <p:sp>
        <p:nvSpPr>
          <p:cNvPr id="115" name="object 115"/>
          <p:cNvSpPr txBox="1"/>
          <p:nvPr/>
        </p:nvSpPr>
        <p:spPr>
          <a:xfrm>
            <a:off x="6333871" y="4777455"/>
            <a:ext cx="202565" cy="239395"/>
          </a:xfrm>
          <a:prstGeom prst="rect">
            <a:avLst/>
          </a:prstGeom>
        </p:spPr>
        <p:txBody>
          <a:bodyPr wrap="square" lIns="0" tIns="0" rIns="0" bIns="0" rtlCol="0" vert="horz">
            <a:spAutoFit/>
          </a:bodyPr>
          <a:lstStyle/>
          <a:p>
            <a:pPr marL="57785" marR="5080" indent="-45720">
              <a:lnSpc>
                <a:spcPct val="108600"/>
              </a:lnSpc>
            </a:pPr>
            <a:r>
              <a:rPr dirty="0" sz="700" spc="-5">
                <a:latin typeface="SimHei"/>
                <a:cs typeface="SimHei"/>
              </a:rPr>
              <a:t>高科  </a:t>
            </a:r>
            <a:r>
              <a:rPr dirty="0" sz="700" spc="-5">
                <a:latin typeface="SimHei"/>
                <a:cs typeface="SimHei"/>
              </a:rPr>
              <a:t>技</a:t>
            </a:r>
            <a:endParaRPr sz="700">
              <a:latin typeface="SimHei"/>
              <a:cs typeface="SimHei"/>
            </a:endParaRPr>
          </a:p>
        </p:txBody>
      </p:sp>
      <p:sp>
        <p:nvSpPr>
          <p:cNvPr id="116" name="object 116"/>
          <p:cNvSpPr txBox="1"/>
          <p:nvPr/>
        </p:nvSpPr>
        <p:spPr>
          <a:xfrm>
            <a:off x="7331202" y="4777455"/>
            <a:ext cx="202565" cy="239395"/>
          </a:xfrm>
          <a:prstGeom prst="rect">
            <a:avLst/>
          </a:prstGeom>
        </p:spPr>
        <p:txBody>
          <a:bodyPr wrap="square" lIns="0" tIns="0" rIns="0" bIns="0" rtlCol="0" vert="horz">
            <a:spAutoFit/>
          </a:bodyPr>
          <a:lstStyle/>
          <a:p>
            <a:pPr marL="12700" marR="5080">
              <a:lnSpc>
                <a:spcPct val="108600"/>
              </a:lnSpc>
            </a:pPr>
            <a:r>
              <a:rPr dirty="0" sz="700" spc="-5">
                <a:latin typeface="SimHei"/>
                <a:cs typeface="SimHei"/>
              </a:rPr>
              <a:t>医疗  健康</a:t>
            </a:r>
            <a:endParaRPr sz="700">
              <a:latin typeface="SimHei"/>
              <a:cs typeface="SimHei"/>
            </a:endParaRPr>
          </a:p>
        </p:txBody>
      </p:sp>
      <p:sp>
        <p:nvSpPr>
          <p:cNvPr id="117" name="object 117"/>
          <p:cNvSpPr txBox="1"/>
          <p:nvPr/>
        </p:nvSpPr>
        <p:spPr>
          <a:xfrm>
            <a:off x="8328406" y="4786629"/>
            <a:ext cx="202565" cy="114300"/>
          </a:xfrm>
          <a:prstGeom prst="rect">
            <a:avLst/>
          </a:prstGeom>
        </p:spPr>
        <p:txBody>
          <a:bodyPr wrap="square" lIns="0" tIns="0" rIns="0" bIns="0" rtlCol="0" vert="horz">
            <a:spAutoFit/>
          </a:bodyPr>
          <a:lstStyle/>
          <a:p>
            <a:pPr marL="12700">
              <a:lnSpc>
                <a:spcPct val="100000"/>
              </a:lnSpc>
            </a:pPr>
            <a:r>
              <a:rPr dirty="0" sz="700" spc="-5">
                <a:latin typeface="SimHei"/>
                <a:cs typeface="SimHei"/>
              </a:rPr>
              <a:t>其他</a:t>
            </a:r>
            <a:endParaRPr sz="700">
              <a:latin typeface="SimHei"/>
              <a:cs typeface="SimHei"/>
            </a:endParaRPr>
          </a:p>
        </p:txBody>
      </p:sp>
      <p:sp>
        <p:nvSpPr>
          <p:cNvPr id="118" name="object 118"/>
          <p:cNvSpPr/>
          <p:nvPr/>
        </p:nvSpPr>
        <p:spPr>
          <a:xfrm>
            <a:off x="2391917" y="5266944"/>
            <a:ext cx="0" cy="64135"/>
          </a:xfrm>
          <a:custGeom>
            <a:avLst/>
            <a:gdLst/>
            <a:ahLst/>
            <a:cxnLst/>
            <a:rect l="l" t="t" r="r" b="b"/>
            <a:pathLst>
              <a:path w="0" h="64135">
                <a:moveTo>
                  <a:pt x="0" y="0"/>
                </a:moveTo>
                <a:lnTo>
                  <a:pt x="0" y="64007"/>
                </a:lnTo>
              </a:path>
            </a:pathLst>
          </a:custGeom>
          <a:ln w="62483">
            <a:solidFill>
              <a:srgbClr val="A21F1F"/>
            </a:solidFill>
          </a:ln>
        </p:spPr>
        <p:txBody>
          <a:bodyPr wrap="square" lIns="0" tIns="0" rIns="0" bIns="0" rtlCol="0"/>
          <a:lstStyle/>
          <a:p/>
        </p:txBody>
      </p:sp>
      <p:sp>
        <p:nvSpPr>
          <p:cNvPr id="119" name="object 119"/>
          <p:cNvSpPr txBox="1"/>
          <p:nvPr/>
        </p:nvSpPr>
        <p:spPr>
          <a:xfrm>
            <a:off x="2438780" y="5224398"/>
            <a:ext cx="94615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2015</a:t>
            </a:r>
            <a:r>
              <a:rPr dirty="0" sz="1000" spc="0">
                <a:latin typeface="SimHei"/>
                <a:cs typeface="SimHei"/>
              </a:rPr>
              <a:t>年国有企业</a:t>
            </a:r>
            <a:endParaRPr sz="1000">
              <a:latin typeface="SimHei"/>
              <a:cs typeface="SimHei"/>
            </a:endParaRPr>
          </a:p>
        </p:txBody>
      </p:sp>
      <p:sp>
        <p:nvSpPr>
          <p:cNvPr id="120" name="object 120"/>
          <p:cNvSpPr/>
          <p:nvPr/>
        </p:nvSpPr>
        <p:spPr>
          <a:xfrm>
            <a:off x="4206240" y="5266944"/>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DF2F1E"/>
          </a:solidFill>
        </p:spPr>
        <p:txBody>
          <a:bodyPr wrap="square" lIns="0" tIns="0" rIns="0" bIns="0" rtlCol="0"/>
          <a:lstStyle/>
          <a:p/>
        </p:txBody>
      </p:sp>
      <p:sp>
        <p:nvSpPr>
          <p:cNvPr id="121" name="object 121"/>
          <p:cNvSpPr txBox="1"/>
          <p:nvPr/>
        </p:nvSpPr>
        <p:spPr>
          <a:xfrm>
            <a:off x="4285615" y="5224398"/>
            <a:ext cx="94615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2015</a:t>
            </a:r>
            <a:r>
              <a:rPr dirty="0" sz="1000" spc="0">
                <a:latin typeface="SimHei"/>
                <a:cs typeface="SimHei"/>
              </a:rPr>
              <a:t>年民营企业</a:t>
            </a:r>
            <a:endParaRPr sz="1000">
              <a:latin typeface="SimHei"/>
              <a:cs typeface="SimHei"/>
            </a:endParaRPr>
          </a:p>
        </p:txBody>
      </p:sp>
      <p:sp>
        <p:nvSpPr>
          <p:cNvPr id="122" name="object 122"/>
          <p:cNvSpPr/>
          <p:nvPr/>
        </p:nvSpPr>
        <p:spPr>
          <a:xfrm>
            <a:off x="6053328" y="5266944"/>
            <a:ext cx="64135" cy="64135"/>
          </a:xfrm>
          <a:custGeom>
            <a:avLst/>
            <a:gdLst/>
            <a:ahLst/>
            <a:cxnLst/>
            <a:rect l="l" t="t" r="r" b="b"/>
            <a:pathLst>
              <a:path w="64135" h="64135">
                <a:moveTo>
                  <a:pt x="0" y="64007"/>
                </a:moveTo>
                <a:lnTo>
                  <a:pt x="64008" y="64007"/>
                </a:lnTo>
                <a:lnTo>
                  <a:pt x="64008" y="0"/>
                </a:lnTo>
                <a:lnTo>
                  <a:pt x="0" y="0"/>
                </a:lnTo>
                <a:lnTo>
                  <a:pt x="0" y="64007"/>
                </a:lnTo>
                <a:close/>
              </a:path>
            </a:pathLst>
          </a:custGeom>
          <a:solidFill>
            <a:srgbClr val="5F221F"/>
          </a:solidFill>
        </p:spPr>
        <p:txBody>
          <a:bodyPr wrap="square" lIns="0" tIns="0" rIns="0" bIns="0" rtlCol="0"/>
          <a:lstStyle/>
          <a:p/>
        </p:txBody>
      </p:sp>
      <p:sp>
        <p:nvSpPr>
          <p:cNvPr id="123" name="object 123"/>
          <p:cNvSpPr txBox="1"/>
          <p:nvPr/>
        </p:nvSpPr>
        <p:spPr>
          <a:xfrm>
            <a:off x="6132321" y="5224398"/>
            <a:ext cx="107442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2015</a:t>
            </a:r>
            <a:r>
              <a:rPr dirty="0" sz="1000" spc="0">
                <a:latin typeface="SimHei"/>
                <a:cs typeface="SimHei"/>
              </a:rPr>
              <a:t>年财务投资者</a:t>
            </a:r>
            <a:endParaRPr sz="1000">
              <a:latin typeface="SimHei"/>
              <a:cs typeface="SimHei"/>
            </a:endParaRPr>
          </a:p>
        </p:txBody>
      </p:sp>
      <p:sp>
        <p:nvSpPr>
          <p:cNvPr id="126" name="object 126"/>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127" name="object 127"/>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124" name="object 124"/>
          <p:cNvSpPr txBox="1"/>
          <p:nvPr/>
        </p:nvSpPr>
        <p:spPr>
          <a:xfrm>
            <a:off x="730707" y="1945894"/>
            <a:ext cx="6220460" cy="415290"/>
          </a:xfrm>
          <a:prstGeom prst="rect">
            <a:avLst/>
          </a:prstGeom>
        </p:spPr>
        <p:txBody>
          <a:bodyPr wrap="square" lIns="0" tIns="0" rIns="0" bIns="0" rtlCol="0" vert="horz">
            <a:spAutoFit/>
          </a:bodyPr>
          <a:lstStyle/>
          <a:p>
            <a:pPr marL="1870710">
              <a:lnSpc>
                <a:spcPct val="100000"/>
              </a:lnSpc>
            </a:pPr>
            <a:r>
              <a:rPr dirty="0" sz="1200" spc="-5" b="1">
                <a:latin typeface="SimSun"/>
                <a:cs typeface="SimSun"/>
              </a:rPr>
              <a:t>中国大陆企业境外并购交易数量（按行业分类）</a:t>
            </a:r>
            <a:r>
              <a:rPr dirty="0" sz="1200" spc="-5" b="1">
                <a:latin typeface="Arial"/>
                <a:cs typeface="Arial"/>
              </a:rPr>
              <a:t>2015</a:t>
            </a:r>
            <a:r>
              <a:rPr dirty="0" sz="1200" spc="-5" b="1">
                <a:latin typeface="SimSun"/>
                <a:cs typeface="SimSun"/>
              </a:rPr>
              <a:t>年与</a:t>
            </a:r>
            <a:r>
              <a:rPr dirty="0" sz="1200" spc="-5" b="1">
                <a:latin typeface="Arial"/>
                <a:cs typeface="Arial"/>
              </a:rPr>
              <a:t>2014</a:t>
            </a:r>
            <a:r>
              <a:rPr dirty="0" sz="1200" spc="-5" b="1">
                <a:latin typeface="SimSun"/>
                <a:cs typeface="SimSun"/>
              </a:rPr>
              <a:t>年</a:t>
            </a:r>
            <a:endParaRPr sz="1200">
              <a:latin typeface="SimSun"/>
              <a:cs typeface="SimSun"/>
            </a:endParaRPr>
          </a:p>
          <a:p>
            <a:pPr marL="12700">
              <a:lnSpc>
                <a:spcPct val="100000"/>
              </a:lnSpc>
              <a:spcBef>
                <a:spcPts val="585"/>
              </a:spcBef>
            </a:pPr>
            <a:r>
              <a:rPr dirty="0" sz="1000" b="1">
                <a:latin typeface="SimHei"/>
                <a:cs typeface="SimHei"/>
              </a:rPr>
              <a:t>数量</a:t>
            </a:r>
            <a:endParaRPr sz="1000">
              <a:latin typeface="SimHei"/>
              <a:cs typeface="SimHei"/>
            </a:endParaRPr>
          </a:p>
        </p:txBody>
      </p:sp>
      <p:sp>
        <p:nvSpPr>
          <p:cNvPr id="125" name="object 125"/>
          <p:cNvSpPr txBox="1"/>
          <p:nvPr/>
        </p:nvSpPr>
        <p:spPr>
          <a:xfrm>
            <a:off x="522833" y="6018072"/>
            <a:ext cx="2502535" cy="164465"/>
          </a:xfrm>
          <a:prstGeom prst="rect">
            <a:avLst/>
          </a:prstGeom>
        </p:spPr>
        <p:txBody>
          <a:bodyPr wrap="square" lIns="0" tIns="0" rIns="0" bIns="0" rtlCol="0" vert="horz">
            <a:spAutoFit/>
          </a:bodyPr>
          <a:lstStyle/>
          <a:p>
            <a:pPr marL="12700">
              <a:lnSpc>
                <a:spcPct val="100000"/>
              </a:lnSpc>
            </a:pPr>
            <a:r>
              <a:rPr dirty="0" sz="1000" spc="-10">
                <a:latin typeface="Georgia"/>
                <a:cs typeface="Georgia"/>
              </a:rPr>
              <a:t>*</a:t>
            </a:r>
            <a:r>
              <a:rPr dirty="0" sz="1000" spc="0">
                <a:latin typeface="SimHei"/>
                <a:cs typeface="SimHei"/>
              </a:rPr>
              <a:t>来源：汤森路</a:t>
            </a:r>
            <a:r>
              <a:rPr dirty="0" sz="1000" spc="-5">
                <a:latin typeface="SimHei"/>
                <a:cs typeface="SimHei"/>
              </a:rPr>
              <a:t>透，</a:t>
            </a:r>
            <a:r>
              <a:rPr dirty="0" sz="1000" spc="0">
                <a:latin typeface="SimHei"/>
                <a:cs typeface="SimHei"/>
              </a:rPr>
              <a:t>投</a:t>
            </a:r>
            <a:r>
              <a:rPr dirty="0" sz="1000" spc="-5">
                <a:latin typeface="SimHei"/>
                <a:cs typeface="SimHei"/>
              </a:rPr>
              <a:t>资中</a:t>
            </a:r>
            <a:r>
              <a:rPr dirty="0" sz="1000" spc="0">
                <a:latin typeface="SimHei"/>
                <a:cs typeface="SimHei"/>
              </a:rPr>
              <a:t>国</a:t>
            </a:r>
            <a:r>
              <a:rPr dirty="0" sz="1000" spc="-5">
                <a:latin typeface="SimHei"/>
                <a:cs typeface="SimHei"/>
              </a:rPr>
              <a:t>及普</a:t>
            </a:r>
            <a:r>
              <a:rPr dirty="0" sz="1000" spc="0">
                <a:latin typeface="SimHei"/>
                <a:cs typeface="SimHei"/>
              </a:rPr>
              <a:t>华</a:t>
            </a:r>
            <a:r>
              <a:rPr dirty="0" sz="1000" spc="-5">
                <a:latin typeface="SimHei"/>
                <a:cs typeface="SimHei"/>
              </a:rPr>
              <a:t>永道</a:t>
            </a:r>
            <a:r>
              <a:rPr dirty="0" sz="1000" spc="0">
                <a:latin typeface="SimHei"/>
                <a:cs typeface="SimHei"/>
              </a:rPr>
              <a:t>分</a:t>
            </a:r>
            <a:r>
              <a:rPr dirty="0" sz="1000" spc="-5">
                <a:latin typeface="SimHei"/>
                <a:cs typeface="SimHei"/>
              </a:rPr>
              <a:t>析</a:t>
            </a:r>
            <a:endParaRPr sz="1000">
              <a:latin typeface="SimHei"/>
              <a:cs typeface="SimHe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93165"/>
            <a:ext cx="7797800" cy="478155"/>
          </a:xfrm>
          <a:prstGeom prst="rect">
            <a:avLst/>
          </a:prstGeom>
        </p:spPr>
        <p:txBody>
          <a:bodyPr wrap="square" lIns="0" tIns="15875" rIns="0" bIns="0" rtlCol="0" vert="horz">
            <a:spAutoFit/>
          </a:bodyPr>
          <a:lstStyle/>
          <a:p>
            <a:pPr marL="12700" marR="5080">
              <a:lnSpc>
                <a:spcPts val="1839"/>
              </a:lnSpc>
              <a:spcBef>
                <a:spcPts val="125"/>
              </a:spcBef>
            </a:pPr>
            <a:r>
              <a:rPr dirty="0" sz="1600" b="1">
                <a:latin typeface="SimSun"/>
                <a:cs typeface="SimSun"/>
              </a:rPr>
              <a:t>相应地，发达经济体成为首选目的地。中国企业同样越来越关注亚洲的机会，“一带一  路”战略相关的机会可能会对未来交易产生推动作用。</a:t>
            </a:r>
            <a:endParaRPr sz="1600">
              <a:latin typeface="SimSun"/>
              <a:cs typeface="SimSun"/>
            </a:endParaRPr>
          </a:p>
        </p:txBody>
      </p:sp>
      <p:sp>
        <p:nvSpPr>
          <p:cNvPr id="3" name="object 3"/>
          <p:cNvSpPr/>
          <p:nvPr/>
        </p:nvSpPr>
        <p:spPr>
          <a:xfrm>
            <a:off x="754303" y="2048255"/>
            <a:ext cx="7549928" cy="3605784"/>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7800975" y="4780788"/>
            <a:ext cx="256540" cy="229235"/>
          </a:xfrm>
          <a:custGeom>
            <a:avLst/>
            <a:gdLst/>
            <a:ahLst/>
            <a:cxnLst/>
            <a:rect l="l" t="t" r="r" b="b"/>
            <a:pathLst>
              <a:path w="256540" h="229235">
                <a:moveTo>
                  <a:pt x="76580" y="221742"/>
                </a:moveTo>
                <a:lnTo>
                  <a:pt x="31750" y="221742"/>
                </a:lnTo>
                <a:lnTo>
                  <a:pt x="35278" y="222535"/>
                </a:lnTo>
                <a:lnTo>
                  <a:pt x="36353" y="224282"/>
                </a:lnTo>
                <a:lnTo>
                  <a:pt x="38429" y="226028"/>
                </a:lnTo>
                <a:lnTo>
                  <a:pt x="44957" y="226822"/>
                </a:lnTo>
                <a:lnTo>
                  <a:pt x="52488" y="228600"/>
                </a:lnTo>
                <a:lnTo>
                  <a:pt x="59769" y="228663"/>
                </a:lnTo>
                <a:lnTo>
                  <a:pt x="67550" y="226536"/>
                </a:lnTo>
                <a:lnTo>
                  <a:pt x="76580" y="221742"/>
                </a:lnTo>
                <a:close/>
              </a:path>
              <a:path w="256540" h="229235">
                <a:moveTo>
                  <a:pt x="132206" y="107442"/>
                </a:moveTo>
                <a:lnTo>
                  <a:pt x="121539" y="114173"/>
                </a:lnTo>
                <a:lnTo>
                  <a:pt x="118469" y="118981"/>
                </a:lnTo>
                <a:lnTo>
                  <a:pt x="118532" y="125700"/>
                </a:lnTo>
                <a:lnTo>
                  <a:pt x="118235" y="129835"/>
                </a:lnTo>
                <a:lnTo>
                  <a:pt x="113665" y="132714"/>
                </a:lnTo>
                <a:lnTo>
                  <a:pt x="105489" y="137598"/>
                </a:lnTo>
                <a:lnTo>
                  <a:pt x="99790" y="145494"/>
                </a:lnTo>
                <a:lnTo>
                  <a:pt x="95091" y="153699"/>
                </a:lnTo>
                <a:lnTo>
                  <a:pt x="89916" y="159512"/>
                </a:lnTo>
                <a:lnTo>
                  <a:pt x="80853" y="161849"/>
                </a:lnTo>
                <a:lnTo>
                  <a:pt x="73326" y="165258"/>
                </a:lnTo>
                <a:lnTo>
                  <a:pt x="66823" y="168334"/>
                </a:lnTo>
                <a:lnTo>
                  <a:pt x="60832" y="169672"/>
                </a:lnTo>
                <a:lnTo>
                  <a:pt x="55499" y="171323"/>
                </a:lnTo>
                <a:lnTo>
                  <a:pt x="55499" y="176403"/>
                </a:lnTo>
                <a:lnTo>
                  <a:pt x="47625" y="176403"/>
                </a:lnTo>
                <a:lnTo>
                  <a:pt x="40477" y="178308"/>
                </a:lnTo>
                <a:lnTo>
                  <a:pt x="34353" y="182880"/>
                </a:lnTo>
                <a:lnTo>
                  <a:pt x="28229" y="188404"/>
                </a:lnTo>
                <a:lnTo>
                  <a:pt x="21081" y="193167"/>
                </a:lnTo>
                <a:lnTo>
                  <a:pt x="13207" y="198247"/>
                </a:lnTo>
                <a:lnTo>
                  <a:pt x="5206" y="203200"/>
                </a:lnTo>
                <a:lnTo>
                  <a:pt x="7874" y="208280"/>
                </a:lnTo>
                <a:lnTo>
                  <a:pt x="8518" y="211036"/>
                </a:lnTo>
                <a:lnTo>
                  <a:pt x="4937" y="212518"/>
                </a:lnTo>
                <a:lnTo>
                  <a:pt x="855" y="213977"/>
                </a:lnTo>
                <a:lnTo>
                  <a:pt x="0" y="216662"/>
                </a:lnTo>
                <a:lnTo>
                  <a:pt x="5206" y="221742"/>
                </a:lnTo>
                <a:lnTo>
                  <a:pt x="13207" y="223393"/>
                </a:lnTo>
                <a:lnTo>
                  <a:pt x="21081" y="218312"/>
                </a:lnTo>
                <a:lnTo>
                  <a:pt x="29082" y="216662"/>
                </a:lnTo>
                <a:lnTo>
                  <a:pt x="83156" y="216662"/>
                </a:lnTo>
                <a:lnTo>
                  <a:pt x="89519" y="214820"/>
                </a:lnTo>
                <a:lnTo>
                  <a:pt x="93350" y="213955"/>
                </a:lnTo>
                <a:lnTo>
                  <a:pt x="92455" y="211709"/>
                </a:lnTo>
                <a:lnTo>
                  <a:pt x="90384" y="207795"/>
                </a:lnTo>
                <a:lnTo>
                  <a:pt x="93554" y="203200"/>
                </a:lnTo>
                <a:lnTo>
                  <a:pt x="98099" y="197492"/>
                </a:lnTo>
                <a:lnTo>
                  <a:pt x="100456" y="189864"/>
                </a:lnTo>
                <a:lnTo>
                  <a:pt x="105042" y="181824"/>
                </a:lnTo>
                <a:lnTo>
                  <a:pt x="115331" y="177260"/>
                </a:lnTo>
                <a:lnTo>
                  <a:pt x="126120" y="175220"/>
                </a:lnTo>
                <a:lnTo>
                  <a:pt x="132206" y="174751"/>
                </a:lnTo>
                <a:lnTo>
                  <a:pt x="141814" y="174751"/>
                </a:lnTo>
                <a:lnTo>
                  <a:pt x="145415" y="171323"/>
                </a:lnTo>
                <a:lnTo>
                  <a:pt x="137414" y="169672"/>
                </a:lnTo>
                <a:lnTo>
                  <a:pt x="129540" y="169672"/>
                </a:lnTo>
                <a:lnTo>
                  <a:pt x="132206" y="159512"/>
                </a:lnTo>
                <a:lnTo>
                  <a:pt x="137414" y="159512"/>
                </a:lnTo>
                <a:lnTo>
                  <a:pt x="142662" y="157529"/>
                </a:lnTo>
                <a:lnTo>
                  <a:pt x="147399" y="152415"/>
                </a:lnTo>
                <a:lnTo>
                  <a:pt x="153112" y="145420"/>
                </a:lnTo>
                <a:lnTo>
                  <a:pt x="161290" y="137794"/>
                </a:lnTo>
                <a:lnTo>
                  <a:pt x="164986" y="134082"/>
                </a:lnTo>
                <a:lnTo>
                  <a:pt x="163242" y="132095"/>
                </a:lnTo>
                <a:lnTo>
                  <a:pt x="160522" y="130419"/>
                </a:lnTo>
                <a:lnTo>
                  <a:pt x="161290" y="127635"/>
                </a:lnTo>
                <a:lnTo>
                  <a:pt x="161792" y="126817"/>
                </a:lnTo>
                <a:lnTo>
                  <a:pt x="138967" y="126817"/>
                </a:lnTo>
                <a:lnTo>
                  <a:pt x="137585" y="124332"/>
                </a:lnTo>
                <a:lnTo>
                  <a:pt x="137623" y="122636"/>
                </a:lnTo>
                <a:lnTo>
                  <a:pt x="137931" y="119832"/>
                </a:lnTo>
                <a:lnTo>
                  <a:pt x="137414" y="117601"/>
                </a:lnTo>
                <a:lnTo>
                  <a:pt x="132206" y="117601"/>
                </a:lnTo>
                <a:lnTo>
                  <a:pt x="129540" y="114173"/>
                </a:lnTo>
                <a:lnTo>
                  <a:pt x="137414" y="114173"/>
                </a:lnTo>
                <a:lnTo>
                  <a:pt x="140080" y="112522"/>
                </a:lnTo>
                <a:lnTo>
                  <a:pt x="132206" y="107442"/>
                </a:lnTo>
                <a:close/>
              </a:path>
              <a:path w="256540" h="229235">
                <a:moveTo>
                  <a:pt x="83156" y="216662"/>
                </a:moveTo>
                <a:lnTo>
                  <a:pt x="29082" y="216662"/>
                </a:lnTo>
                <a:lnTo>
                  <a:pt x="23749" y="223393"/>
                </a:lnTo>
                <a:lnTo>
                  <a:pt x="31750" y="221742"/>
                </a:lnTo>
                <a:lnTo>
                  <a:pt x="76580" y="221742"/>
                </a:lnTo>
                <a:lnTo>
                  <a:pt x="83156" y="216662"/>
                </a:lnTo>
                <a:close/>
              </a:path>
              <a:path w="256540" h="229235">
                <a:moveTo>
                  <a:pt x="141814" y="174751"/>
                </a:moveTo>
                <a:lnTo>
                  <a:pt x="132206" y="174751"/>
                </a:lnTo>
                <a:lnTo>
                  <a:pt x="140080" y="176403"/>
                </a:lnTo>
                <a:lnTo>
                  <a:pt x="141814" y="174751"/>
                </a:lnTo>
                <a:close/>
              </a:path>
              <a:path w="256540" h="229235">
                <a:moveTo>
                  <a:pt x="161290" y="36956"/>
                </a:moveTo>
                <a:lnTo>
                  <a:pt x="161290" y="38607"/>
                </a:lnTo>
                <a:lnTo>
                  <a:pt x="171830" y="52069"/>
                </a:lnTo>
                <a:lnTo>
                  <a:pt x="176277" y="59957"/>
                </a:lnTo>
                <a:lnTo>
                  <a:pt x="175783" y="64690"/>
                </a:lnTo>
                <a:lnTo>
                  <a:pt x="173313" y="68161"/>
                </a:lnTo>
                <a:lnTo>
                  <a:pt x="171830" y="72262"/>
                </a:lnTo>
                <a:lnTo>
                  <a:pt x="171830" y="83947"/>
                </a:lnTo>
                <a:lnTo>
                  <a:pt x="155955" y="83947"/>
                </a:lnTo>
                <a:lnTo>
                  <a:pt x="153289" y="89026"/>
                </a:lnTo>
                <a:lnTo>
                  <a:pt x="155894" y="92765"/>
                </a:lnTo>
                <a:lnTo>
                  <a:pt x="162226" y="96170"/>
                </a:lnTo>
                <a:lnTo>
                  <a:pt x="170058" y="98956"/>
                </a:lnTo>
                <a:lnTo>
                  <a:pt x="177165" y="100837"/>
                </a:lnTo>
                <a:lnTo>
                  <a:pt x="183469" y="105161"/>
                </a:lnTo>
                <a:lnTo>
                  <a:pt x="184070" y="111712"/>
                </a:lnTo>
                <a:lnTo>
                  <a:pt x="181219" y="118286"/>
                </a:lnTo>
                <a:lnTo>
                  <a:pt x="177165" y="122681"/>
                </a:lnTo>
                <a:lnTo>
                  <a:pt x="173039" y="123688"/>
                </a:lnTo>
                <a:lnTo>
                  <a:pt x="170164" y="124539"/>
                </a:lnTo>
                <a:lnTo>
                  <a:pt x="170789" y="125700"/>
                </a:lnTo>
                <a:lnTo>
                  <a:pt x="177165" y="127635"/>
                </a:lnTo>
                <a:lnTo>
                  <a:pt x="185039" y="127635"/>
                </a:lnTo>
                <a:lnTo>
                  <a:pt x="182372" y="136017"/>
                </a:lnTo>
                <a:lnTo>
                  <a:pt x="221577" y="101488"/>
                </a:lnTo>
                <a:lnTo>
                  <a:pt x="221996" y="94106"/>
                </a:lnTo>
                <a:lnTo>
                  <a:pt x="220422" y="90687"/>
                </a:lnTo>
                <a:lnTo>
                  <a:pt x="223027" y="87137"/>
                </a:lnTo>
                <a:lnTo>
                  <a:pt x="229086" y="85802"/>
                </a:lnTo>
                <a:lnTo>
                  <a:pt x="240910" y="85802"/>
                </a:lnTo>
                <a:lnTo>
                  <a:pt x="240549" y="81276"/>
                </a:lnTo>
                <a:lnTo>
                  <a:pt x="253746" y="75564"/>
                </a:lnTo>
                <a:lnTo>
                  <a:pt x="248539" y="65531"/>
                </a:lnTo>
                <a:lnTo>
                  <a:pt x="249527" y="64881"/>
                </a:lnTo>
                <a:lnTo>
                  <a:pt x="226329" y="64881"/>
                </a:lnTo>
                <a:lnTo>
                  <a:pt x="218172" y="63541"/>
                </a:lnTo>
                <a:lnTo>
                  <a:pt x="208788" y="60451"/>
                </a:lnTo>
                <a:lnTo>
                  <a:pt x="202985" y="55610"/>
                </a:lnTo>
                <a:lnTo>
                  <a:pt x="200088" y="49905"/>
                </a:lnTo>
                <a:lnTo>
                  <a:pt x="191952" y="49905"/>
                </a:lnTo>
                <a:lnTo>
                  <a:pt x="185038" y="47640"/>
                </a:lnTo>
                <a:lnTo>
                  <a:pt x="178125" y="42543"/>
                </a:lnTo>
                <a:lnTo>
                  <a:pt x="177448" y="38607"/>
                </a:lnTo>
                <a:lnTo>
                  <a:pt x="163829" y="38607"/>
                </a:lnTo>
                <a:lnTo>
                  <a:pt x="161290" y="36956"/>
                </a:lnTo>
                <a:close/>
              </a:path>
              <a:path w="256540" h="229235">
                <a:moveTo>
                  <a:pt x="162258" y="120316"/>
                </a:moveTo>
                <a:lnTo>
                  <a:pt x="155700" y="120830"/>
                </a:lnTo>
                <a:lnTo>
                  <a:pt x="145415" y="124332"/>
                </a:lnTo>
                <a:lnTo>
                  <a:pt x="138967" y="126817"/>
                </a:lnTo>
                <a:lnTo>
                  <a:pt x="161792" y="126817"/>
                </a:lnTo>
                <a:lnTo>
                  <a:pt x="164363" y="122636"/>
                </a:lnTo>
                <a:lnTo>
                  <a:pt x="162258" y="120316"/>
                </a:lnTo>
                <a:close/>
              </a:path>
              <a:path w="256540" h="229235">
                <a:moveTo>
                  <a:pt x="240910" y="85802"/>
                </a:moveTo>
                <a:lnTo>
                  <a:pt x="229086" y="85802"/>
                </a:lnTo>
                <a:lnTo>
                  <a:pt x="237871" y="89026"/>
                </a:lnTo>
                <a:lnTo>
                  <a:pt x="241764" y="89602"/>
                </a:lnTo>
                <a:lnTo>
                  <a:pt x="240919" y="85915"/>
                </a:lnTo>
                <a:close/>
              </a:path>
              <a:path w="256540" h="229235">
                <a:moveTo>
                  <a:pt x="240538" y="55372"/>
                </a:moveTo>
                <a:lnTo>
                  <a:pt x="237871" y="60451"/>
                </a:lnTo>
                <a:lnTo>
                  <a:pt x="232987" y="64006"/>
                </a:lnTo>
                <a:lnTo>
                  <a:pt x="226329" y="64881"/>
                </a:lnTo>
                <a:lnTo>
                  <a:pt x="249527" y="64881"/>
                </a:lnTo>
                <a:lnTo>
                  <a:pt x="253746" y="62103"/>
                </a:lnTo>
                <a:lnTo>
                  <a:pt x="256413" y="57150"/>
                </a:lnTo>
                <a:lnTo>
                  <a:pt x="240538" y="55372"/>
                </a:lnTo>
                <a:close/>
              </a:path>
              <a:path w="256540" h="229235">
                <a:moveTo>
                  <a:pt x="188483" y="35899"/>
                </a:moveTo>
                <a:lnTo>
                  <a:pt x="187007" y="37131"/>
                </a:lnTo>
                <a:lnTo>
                  <a:pt x="188483" y="41197"/>
                </a:lnTo>
                <a:lnTo>
                  <a:pt x="192913" y="46989"/>
                </a:lnTo>
                <a:lnTo>
                  <a:pt x="191952" y="49905"/>
                </a:lnTo>
                <a:lnTo>
                  <a:pt x="200088" y="49905"/>
                </a:lnTo>
                <a:lnTo>
                  <a:pt x="199898" y="49530"/>
                </a:lnTo>
                <a:lnTo>
                  <a:pt x="197286" y="43449"/>
                </a:lnTo>
                <a:lnTo>
                  <a:pt x="192913" y="38607"/>
                </a:lnTo>
                <a:lnTo>
                  <a:pt x="188483" y="35899"/>
                </a:lnTo>
                <a:close/>
              </a:path>
              <a:path w="256540" h="229235">
                <a:moveTo>
                  <a:pt x="177165" y="32767"/>
                </a:moveTo>
                <a:lnTo>
                  <a:pt x="163508" y="32767"/>
                </a:lnTo>
                <a:lnTo>
                  <a:pt x="165512" y="35512"/>
                </a:lnTo>
                <a:lnTo>
                  <a:pt x="166040" y="38566"/>
                </a:lnTo>
                <a:lnTo>
                  <a:pt x="163829" y="38607"/>
                </a:lnTo>
                <a:lnTo>
                  <a:pt x="177448" y="38607"/>
                </a:lnTo>
                <a:lnTo>
                  <a:pt x="177195" y="37131"/>
                </a:lnTo>
                <a:lnTo>
                  <a:pt x="177165" y="32767"/>
                </a:lnTo>
                <a:close/>
              </a:path>
              <a:path w="256540" h="229235">
                <a:moveTo>
                  <a:pt x="132206" y="0"/>
                </a:moveTo>
                <a:lnTo>
                  <a:pt x="129540" y="0"/>
                </a:lnTo>
                <a:lnTo>
                  <a:pt x="137414" y="8381"/>
                </a:lnTo>
                <a:lnTo>
                  <a:pt x="140914" y="10862"/>
                </a:lnTo>
                <a:lnTo>
                  <a:pt x="141914" y="12632"/>
                </a:lnTo>
                <a:lnTo>
                  <a:pt x="145415" y="15112"/>
                </a:lnTo>
                <a:lnTo>
                  <a:pt x="148270" y="22242"/>
                </a:lnTo>
                <a:lnTo>
                  <a:pt x="152352" y="29384"/>
                </a:lnTo>
                <a:lnTo>
                  <a:pt x="156934" y="34026"/>
                </a:lnTo>
                <a:lnTo>
                  <a:pt x="161290" y="33655"/>
                </a:lnTo>
                <a:lnTo>
                  <a:pt x="163508" y="32767"/>
                </a:lnTo>
                <a:lnTo>
                  <a:pt x="177165" y="32767"/>
                </a:lnTo>
                <a:lnTo>
                  <a:pt x="177165" y="31876"/>
                </a:lnTo>
                <a:lnTo>
                  <a:pt x="169164" y="31876"/>
                </a:lnTo>
                <a:lnTo>
                  <a:pt x="169164" y="20193"/>
                </a:lnTo>
                <a:lnTo>
                  <a:pt x="163829" y="15112"/>
                </a:lnTo>
                <a:lnTo>
                  <a:pt x="161290" y="10032"/>
                </a:lnTo>
                <a:lnTo>
                  <a:pt x="155955" y="10032"/>
                </a:lnTo>
                <a:lnTo>
                  <a:pt x="148081" y="8381"/>
                </a:lnTo>
                <a:lnTo>
                  <a:pt x="144083" y="7072"/>
                </a:lnTo>
                <a:lnTo>
                  <a:pt x="142097" y="4190"/>
                </a:lnTo>
                <a:lnTo>
                  <a:pt x="139134" y="1309"/>
                </a:lnTo>
                <a:lnTo>
                  <a:pt x="132206" y="0"/>
                </a:lnTo>
                <a:close/>
              </a:path>
            </a:pathLst>
          </a:custGeom>
          <a:solidFill>
            <a:srgbClr val="C0C0C0"/>
          </a:solidFill>
        </p:spPr>
        <p:txBody>
          <a:bodyPr wrap="square" lIns="0" tIns="0" rIns="0" bIns="0" rtlCol="0"/>
          <a:lstStyle/>
          <a:p/>
        </p:txBody>
      </p:sp>
      <p:sp>
        <p:nvSpPr>
          <p:cNvPr id="5" name="object 5"/>
          <p:cNvSpPr/>
          <p:nvPr/>
        </p:nvSpPr>
        <p:spPr>
          <a:xfrm>
            <a:off x="7800975" y="4888229"/>
            <a:ext cx="165100" cy="121285"/>
          </a:xfrm>
          <a:custGeom>
            <a:avLst/>
            <a:gdLst/>
            <a:ahLst/>
            <a:cxnLst/>
            <a:rect l="l" t="t" r="r" b="b"/>
            <a:pathLst>
              <a:path w="165100" h="121285">
                <a:moveTo>
                  <a:pt x="121539" y="6731"/>
                </a:moveTo>
                <a:lnTo>
                  <a:pt x="132206" y="0"/>
                </a:lnTo>
                <a:lnTo>
                  <a:pt x="140080" y="5080"/>
                </a:lnTo>
                <a:lnTo>
                  <a:pt x="137414" y="6731"/>
                </a:lnTo>
                <a:lnTo>
                  <a:pt x="129540" y="6731"/>
                </a:lnTo>
                <a:lnTo>
                  <a:pt x="132206" y="10160"/>
                </a:lnTo>
                <a:lnTo>
                  <a:pt x="137414" y="10160"/>
                </a:lnTo>
                <a:lnTo>
                  <a:pt x="137931" y="12390"/>
                </a:lnTo>
                <a:lnTo>
                  <a:pt x="137461" y="16668"/>
                </a:lnTo>
                <a:lnTo>
                  <a:pt x="138967" y="19375"/>
                </a:lnTo>
                <a:lnTo>
                  <a:pt x="145415" y="16891"/>
                </a:lnTo>
                <a:lnTo>
                  <a:pt x="155700" y="13388"/>
                </a:lnTo>
                <a:lnTo>
                  <a:pt x="162258" y="12874"/>
                </a:lnTo>
                <a:lnTo>
                  <a:pt x="164363" y="15194"/>
                </a:lnTo>
                <a:lnTo>
                  <a:pt x="161290" y="20193"/>
                </a:lnTo>
                <a:lnTo>
                  <a:pt x="160522" y="22977"/>
                </a:lnTo>
                <a:lnTo>
                  <a:pt x="163242" y="24653"/>
                </a:lnTo>
                <a:lnTo>
                  <a:pt x="164986" y="26640"/>
                </a:lnTo>
                <a:lnTo>
                  <a:pt x="161290" y="30353"/>
                </a:lnTo>
                <a:lnTo>
                  <a:pt x="153112" y="37978"/>
                </a:lnTo>
                <a:lnTo>
                  <a:pt x="147399" y="44973"/>
                </a:lnTo>
                <a:lnTo>
                  <a:pt x="142662" y="50087"/>
                </a:lnTo>
                <a:lnTo>
                  <a:pt x="137414" y="52070"/>
                </a:lnTo>
                <a:lnTo>
                  <a:pt x="132206" y="52070"/>
                </a:lnTo>
                <a:lnTo>
                  <a:pt x="129540" y="62230"/>
                </a:lnTo>
                <a:lnTo>
                  <a:pt x="137414" y="62230"/>
                </a:lnTo>
                <a:lnTo>
                  <a:pt x="145415" y="63881"/>
                </a:lnTo>
                <a:lnTo>
                  <a:pt x="140080" y="68961"/>
                </a:lnTo>
                <a:lnTo>
                  <a:pt x="132206" y="67310"/>
                </a:lnTo>
                <a:lnTo>
                  <a:pt x="126120" y="67778"/>
                </a:lnTo>
                <a:lnTo>
                  <a:pt x="115331" y="69818"/>
                </a:lnTo>
                <a:lnTo>
                  <a:pt x="105042" y="74382"/>
                </a:lnTo>
                <a:lnTo>
                  <a:pt x="100456" y="82423"/>
                </a:lnTo>
                <a:lnTo>
                  <a:pt x="98099" y="90050"/>
                </a:lnTo>
                <a:lnTo>
                  <a:pt x="93503" y="95821"/>
                </a:lnTo>
                <a:lnTo>
                  <a:pt x="90384" y="100353"/>
                </a:lnTo>
                <a:lnTo>
                  <a:pt x="92455" y="104267"/>
                </a:lnTo>
                <a:lnTo>
                  <a:pt x="93350" y="106513"/>
                </a:lnTo>
                <a:lnTo>
                  <a:pt x="89519" y="107378"/>
                </a:lnTo>
                <a:lnTo>
                  <a:pt x="83186" y="109196"/>
                </a:lnTo>
                <a:lnTo>
                  <a:pt x="76580" y="114300"/>
                </a:lnTo>
                <a:lnTo>
                  <a:pt x="67550" y="119094"/>
                </a:lnTo>
                <a:lnTo>
                  <a:pt x="59769" y="121221"/>
                </a:lnTo>
                <a:lnTo>
                  <a:pt x="52488" y="121158"/>
                </a:lnTo>
                <a:lnTo>
                  <a:pt x="44957" y="119380"/>
                </a:lnTo>
                <a:lnTo>
                  <a:pt x="38429" y="118586"/>
                </a:lnTo>
                <a:lnTo>
                  <a:pt x="36353" y="116840"/>
                </a:lnTo>
                <a:lnTo>
                  <a:pt x="35278" y="115093"/>
                </a:lnTo>
                <a:lnTo>
                  <a:pt x="31750" y="114300"/>
                </a:lnTo>
                <a:lnTo>
                  <a:pt x="23749" y="115951"/>
                </a:lnTo>
                <a:lnTo>
                  <a:pt x="29082" y="109220"/>
                </a:lnTo>
                <a:lnTo>
                  <a:pt x="21081" y="110871"/>
                </a:lnTo>
                <a:lnTo>
                  <a:pt x="13207" y="115951"/>
                </a:lnTo>
                <a:lnTo>
                  <a:pt x="5206" y="114300"/>
                </a:lnTo>
                <a:lnTo>
                  <a:pt x="0" y="109220"/>
                </a:lnTo>
                <a:lnTo>
                  <a:pt x="855" y="106535"/>
                </a:lnTo>
                <a:lnTo>
                  <a:pt x="4937" y="105076"/>
                </a:lnTo>
                <a:lnTo>
                  <a:pt x="8518" y="103594"/>
                </a:lnTo>
                <a:lnTo>
                  <a:pt x="7874" y="100838"/>
                </a:lnTo>
                <a:lnTo>
                  <a:pt x="5206" y="95758"/>
                </a:lnTo>
                <a:lnTo>
                  <a:pt x="13207" y="90805"/>
                </a:lnTo>
                <a:lnTo>
                  <a:pt x="21081" y="85725"/>
                </a:lnTo>
                <a:lnTo>
                  <a:pt x="28229" y="80962"/>
                </a:lnTo>
                <a:lnTo>
                  <a:pt x="34353" y="75438"/>
                </a:lnTo>
                <a:lnTo>
                  <a:pt x="40477" y="70866"/>
                </a:lnTo>
                <a:lnTo>
                  <a:pt x="47625" y="68961"/>
                </a:lnTo>
                <a:lnTo>
                  <a:pt x="55499" y="68961"/>
                </a:lnTo>
                <a:lnTo>
                  <a:pt x="55499" y="63881"/>
                </a:lnTo>
                <a:lnTo>
                  <a:pt x="60832" y="62230"/>
                </a:lnTo>
                <a:lnTo>
                  <a:pt x="66823" y="60892"/>
                </a:lnTo>
                <a:lnTo>
                  <a:pt x="73326" y="57816"/>
                </a:lnTo>
                <a:lnTo>
                  <a:pt x="80853" y="54407"/>
                </a:lnTo>
                <a:lnTo>
                  <a:pt x="89916" y="52070"/>
                </a:lnTo>
                <a:lnTo>
                  <a:pt x="95091" y="46257"/>
                </a:lnTo>
                <a:lnTo>
                  <a:pt x="99790" y="38052"/>
                </a:lnTo>
                <a:lnTo>
                  <a:pt x="105489" y="30156"/>
                </a:lnTo>
                <a:lnTo>
                  <a:pt x="113665" y="25273"/>
                </a:lnTo>
                <a:lnTo>
                  <a:pt x="118235" y="22393"/>
                </a:lnTo>
                <a:lnTo>
                  <a:pt x="118602" y="17287"/>
                </a:lnTo>
                <a:lnTo>
                  <a:pt x="118469" y="11539"/>
                </a:lnTo>
                <a:lnTo>
                  <a:pt x="121539" y="6731"/>
                </a:lnTo>
                <a:close/>
              </a:path>
            </a:pathLst>
          </a:custGeom>
          <a:ln w="6096">
            <a:solidFill>
              <a:srgbClr val="FFFFFF"/>
            </a:solidFill>
          </a:ln>
        </p:spPr>
        <p:txBody>
          <a:bodyPr wrap="square" lIns="0" tIns="0" rIns="0" bIns="0" rtlCol="0"/>
          <a:lstStyle/>
          <a:p/>
        </p:txBody>
      </p:sp>
      <p:sp>
        <p:nvSpPr>
          <p:cNvPr id="6" name="object 6"/>
          <p:cNvSpPr/>
          <p:nvPr/>
        </p:nvSpPr>
        <p:spPr>
          <a:xfrm>
            <a:off x="7925181" y="4780788"/>
            <a:ext cx="132715" cy="136525"/>
          </a:xfrm>
          <a:custGeom>
            <a:avLst/>
            <a:gdLst/>
            <a:ahLst/>
            <a:cxnLst/>
            <a:rect l="l" t="t" r="r" b="b"/>
            <a:pathLst>
              <a:path w="132715" h="136525">
                <a:moveTo>
                  <a:pt x="68707" y="131063"/>
                </a:moveTo>
                <a:lnTo>
                  <a:pt x="76626" y="124539"/>
                </a:lnTo>
                <a:lnTo>
                  <a:pt x="88249" y="113156"/>
                </a:lnTo>
                <a:lnTo>
                  <a:pt x="97371" y="101488"/>
                </a:lnTo>
                <a:lnTo>
                  <a:pt x="97790" y="94106"/>
                </a:lnTo>
                <a:lnTo>
                  <a:pt x="96216" y="90687"/>
                </a:lnTo>
                <a:lnTo>
                  <a:pt x="98821" y="87137"/>
                </a:lnTo>
                <a:lnTo>
                  <a:pt x="104880" y="85802"/>
                </a:lnTo>
                <a:lnTo>
                  <a:pt x="113665" y="89026"/>
                </a:lnTo>
                <a:lnTo>
                  <a:pt x="117558" y="89602"/>
                </a:lnTo>
                <a:lnTo>
                  <a:pt x="116713" y="85915"/>
                </a:lnTo>
                <a:lnTo>
                  <a:pt x="116343" y="81276"/>
                </a:lnTo>
                <a:lnTo>
                  <a:pt x="121666" y="78993"/>
                </a:lnTo>
                <a:lnTo>
                  <a:pt x="129540" y="75564"/>
                </a:lnTo>
                <a:lnTo>
                  <a:pt x="124333" y="65531"/>
                </a:lnTo>
                <a:lnTo>
                  <a:pt x="129540" y="62103"/>
                </a:lnTo>
                <a:lnTo>
                  <a:pt x="132207" y="57150"/>
                </a:lnTo>
                <a:lnTo>
                  <a:pt x="116332" y="55372"/>
                </a:lnTo>
                <a:lnTo>
                  <a:pt x="113665" y="60451"/>
                </a:lnTo>
                <a:lnTo>
                  <a:pt x="108781" y="64006"/>
                </a:lnTo>
                <a:lnTo>
                  <a:pt x="73080" y="43449"/>
                </a:lnTo>
                <a:lnTo>
                  <a:pt x="68707" y="38607"/>
                </a:lnTo>
                <a:lnTo>
                  <a:pt x="64277" y="35899"/>
                </a:lnTo>
                <a:lnTo>
                  <a:pt x="62801" y="37131"/>
                </a:lnTo>
                <a:lnTo>
                  <a:pt x="64277" y="41197"/>
                </a:lnTo>
                <a:lnTo>
                  <a:pt x="68707" y="46989"/>
                </a:lnTo>
                <a:lnTo>
                  <a:pt x="67746" y="49905"/>
                </a:lnTo>
                <a:lnTo>
                  <a:pt x="60832" y="47640"/>
                </a:lnTo>
                <a:lnTo>
                  <a:pt x="53919" y="42543"/>
                </a:lnTo>
                <a:lnTo>
                  <a:pt x="52959" y="36956"/>
                </a:lnTo>
                <a:lnTo>
                  <a:pt x="52959" y="31876"/>
                </a:lnTo>
                <a:lnTo>
                  <a:pt x="44958" y="31876"/>
                </a:lnTo>
                <a:lnTo>
                  <a:pt x="44958" y="26924"/>
                </a:lnTo>
                <a:lnTo>
                  <a:pt x="44958" y="20193"/>
                </a:lnTo>
                <a:lnTo>
                  <a:pt x="39624" y="15112"/>
                </a:lnTo>
                <a:lnTo>
                  <a:pt x="37084" y="10032"/>
                </a:lnTo>
                <a:lnTo>
                  <a:pt x="31750" y="10032"/>
                </a:lnTo>
                <a:lnTo>
                  <a:pt x="23875" y="8381"/>
                </a:lnTo>
                <a:lnTo>
                  <a:pt x="19877" y="7072"/>
                </a:lnTo>
                <a:lnTo>
                  <a:pt x="17891" y="4190"/>
                </a:lnTo>
                <a:lnTo>
                  <a:pt x="14928" y="1309"/>
                </a:lnTo>
                <a:lnTo>
                  <a:pt x="8000" y="0"/>
                </a:lnTo>
                <a:lnTo>
                  <a:pt x="0" y="0"/>
                </a:lnTo>
                <a:lnTo>
                  <a:pt x="5334" y="0"/>
                </a:lnTo>
                <a:lnTo>
                  <a:pt x="13208" y="8381"/>
                </a:lnTo>
                <a:lnTo>
                  <a:pt x="16708" y="10862"/>
                </a:lnTo>
                <a:lnTo>
                  <a:pt x="17208" y="11747"/>
                </a:lnTo>
                <a:lnTo>
                  <a:pt x="17708" y="12632"/>
                </a:lnTo>
                <a:lnTo>
                  <a:pt x="21209" y="15112"/>
                </a:lnTo>
                <a:lnTo>
                  <a:pt x="24064" y="22242"/>
                </a:lnTo>
                <a:lnTo>
                  <a:pt x="28146" y="29384"/>
                </a:lnTo>
                <a:lnTo>
                  <a:pt x="32728" y="34026"/>
                </a:lnTo>
                <a:lnTo>
                  <a:pt x="37084" y="33655"/>
                </a:lnTo>
                <a:lnTo>
                  <a:pt x="39302" y="32767"/>
                </a:lnTo>
                <a:lnTo>
                  <a:pt x="41306" y="35512"/>
                </a:lnTo>
                <a:lnTo>
                  <a:pt x="41834" y="38566"/>
                </a:lnTo>
                <a:lnTo>
                  <a:pt x="39624" y="38607"/>
                </a:lnTo>
                <a:lnTo>
                  <a:pt x="37084" y="36956"/>
                </a:lnTo>
                <a:lnTo>
                  <a:pt x="37084" y="38607"/>
                </a:lnTo>
                <a:lnTo>
                  <a:pt x="47625" y="52069"/>
                </a:lnTo>
                <a:lnTo>
                  <a:pt x="52071" y="59957"/>
                </a:lnTo>
                <a:lnTo>
                  <a:pt x="51577" y="64690"/>
                </a:lnTo>
                <a:lnTo>
                  <a:pt x="49107" y="68161"/>
                </a:lnTo>
                <a:lnTo>
                  <a:pt x="47625" y="72262"/>
                </a:lnTo>
                <a:lnTo>
                  <a:pt x="47625" y="83947"/>
                </a:lnTo>
                <a:lnTo>
                  <a:pt x="31750" y="83947"/>
                </a:lnTo>
                <a:lnTo>
                  <a:pt x="29083" y="89026"/>
                </a:lnTo>
                <a:lnTo>
                  <a:pt x="31688" y="92765"/>
                </a:lnTo>
                <a:lnTo>
                  <a:pt x="38020" y="96170"/>
                </a:lnTo>
                <a:lnTo>
                  <a:pt x="45852" y="98956"/>
                </a:lnTo>
                <a:lnTo>
                  <a:pt x="52959" y="100837"/>
                </a:lnTo>
                <a:lnTo>
                  <a:pt x="59263" y="105161"/>
                </a:lnTo>
                <a:lnTo>
                  <a:pt x="59864" y="111712"/>
                </a:lnTo>
                <a:lnTo>
                  <a:pt x="57013" y="118286"/>
                </a:lnTo>
                <a:lnTo>
                  <a:pt x="52959" y="122681"/>
                </a:lnTo>
                <a:lnTo>
                  <a:pt x="48833" y="123688"/>
                </a:lnTo>
                <a:lnTo>
                  <a:pt x="45958" y="124539"/>
                </a:lnTo>
                <a:lnTo>
                  <a:pt x="46583" y="125700"/>
                </a:lnTo>
                <a:lnTo>
                  <a:pt x="52959" y="127635"/>
                </a:lnTo>
                <a:lnTo>
                  <a:pt x="60833" y="127635"/>
                </a:lnTo>
                <a:lnTo>
                  <a:pt x="58166" y="136017"/>
                </a:lnTo>
                <a:lnTo>
                  <a:pt x="68707" y="131063"/>
                </a:lnTo>
                <a:close/>
              </a:path>
            </a:pathLst>
          </a:custGeom>
          <a:ln w="6096">
            <a:solidFill>
              <a:srgbClr val="FFFFFF"/>
            </a:solidFill>
          </a:ln>
        </p:spPr>
        <p:txBody>
          <a:bodyPr wrap="square" lIns="0" tIns="0" rIns="0" bIns="0" rtlCol="0"/>
          <a:lstStyle/>
          <a:p/>
        </p:txBody>
      </p:sp>
      <p:sp>
        <p:nvSpPr>
          <p:cNvPr id="7" name="object 7"/>
          <p:cNvSpPr/>
          <p:nvPr/>
        </p:nvSpPr>
        <p:spPr>
          <a:xfrm>
            <a:off x="3794759" y="3939540"/>
            <a:ext cx="13970" cy="9525"/>
          </a:xfrm>
          <a:custGeom>
            <a:avLst/>
            <a:gdLst/>
            <a:ahLst/>
            <a:cxnLst/>
            <a:rect l="l" t="t" r="r" b="b"/>
            <a:pathLst>
              <a:path w="13970" h="9525">
                <a:moveTo>
                  <a:pt x="0" y="0"/>
                </a:moveTo>
                <a:lnTo>
                  <a:pt x="0" y="9143"/>
                </a:lnTo>
                <a:lnTo>
                  <a:pt x="5461" y="9143"/>
                </a:lnTo>
                <a:lnTo>
                  <a:pt x="13715" y="7620"/>
                </a:lnTo>
                <a:lnTo>
                  <a:pt x="8254" y="4572"/>
                </a:lnTo>
                <a:lnTo>
                  <a:pt x="5461" y="1524"/>
                </a:lnTo>
                <a:lnTo>
                  <a:pt x="0" y="0"/>
                </a:lnTo>
                <a:close/>
              </a:path>
            </a:pathLst>
          </a:custGeom>
          <a:solidFill>
            <a:srgbClr val="C0C0C0"/>
          </a:solidFill>
        </p:spPr>
        <p:txBody>
          <a:bodyPr wrap="square" lIns="0" tIns="0" rIns="0" bIns="0" rtlCol="0"/>
          <a:lstStyle/>
          <a:p/>
        </p:txBody>
      </p:sp>
      <p:sp>
        <p:nvSpPr>
          <p:cNvPr id="8" name="object 8"/>
          <p:cNvSpPr/>
          <p:nvPr/>
        </p:nvSpPr>
        <p:spPr>
          <a:xfrm>
            <a:off x="3810000" y="3925823"/>
            <a:ext cx="13970" cy="5080"/>
          </a:xfrm>
          <a:custGeom>
            <a:avLst/>
            <a:gdLst/>
            <a:ahLst/>
            <a:cxnLst/>
            <a:rect l="l" t="t" r="r" b="b"/>
            <a:pathLst>
              <a:path w="13970" h="5079">
                <a:moveTo>
                  <a:pt x="13715" y="0"/>
                </a:moveTo>
                <a:lnTo>
                  <a:pt x="5461" y="0"/>
                </a:lnTo>
                <a:lnTo>
                  <a:pt x="5461" y="3048"/>
                </a:lnTo>
                <a:lnTo>
                  <a:pt x="0" y="4571"/>
                </a:lnTo>
                <a:lnTo>
                  <a:pt x="5461" y="4571"/>
                </a:lnTo>
                <a:lnTo>
                  <a:pt x="8254" y="3048"/>
                </a:lnTo>
                <a:lnTo>
                  <a:pt x="13715" y="0"/>
                </a:lnTo>
                <a:close/>
              </a:path>
            </a:pathLst>
          </a:custGeom>
          <a:solidFill>
            <a:srgbClr val="C0C0C0"/>
          </a:solidFill>
        </p:spPr>
        <p:txBody>
          <a:bodyPr wrap="square" lIns="0" tIns="0" rIns="0" bIns="0" rtlCol="0"/>
          <a:lstStyle/>
          <a:p/>
        </p:txBody>
      </p:sp>
      <p:sp>
        <p:nvSpPr>
          <p:cNvPr id="9" name="object 9"/>
          <p:cNvSpPr/>
          <p:nvPr/>
        </p:nvSpPr>
        <p:spPr>
          <a:xfrm>
            <a:off x="3762755" y="3910584"/>
            <a:ext cx="9525" cy="7620"/>
          </a:xfrm>
          <a:custGeom>
            <a:avLst/>
            <a:gdLst/>
            <a:ahLst/>
            <a:cxnLst/>
            <a:rect l="l" t="t" r="r" b="b"/>
            <a:pathLst>
              <a:path w="9525" h="7620">
                <a:moveTo>
                  <a:pt x="9144" y="0"/>
                </a:moveTo>
                <a:lnTo>
                  <a:pt x="0" y="0"/>
                </a:lnTo>
                <a:lnTo>
                  <a:pt x="0" y="1524"/>
                </a:lnTo>
                <a:lnTo>
                  <a:pt x="2286" y="7620"/>
                </a:lnTo>
                <a:lnTo>
                  <a:pt x="9144" y="0"/>
                </a:lnTo>
                <a:close/>
              </a:path>
            </a:pathLst>
          </a:custGeom>
          <a:solidFill>
            <a:srgbClr val="C0C0C0"/>
          </a:solidFill>
        </p:spPr>
        <p:txBody>
          <a:bodyPr wrap="square" lIns="0" tIns="0" rIns="0" bIns="0" rtlCol="0"/>
          <a:lstStyle/>
          <a:p/>
        </p:txBody>
      </p:sp>
      <p:sp>
        <p:nvSpPr>
          <p:cNvPr id="10" name="object 10"/>
          <p:cNvSpPr/>
          <p:nvPr/>
        </p:nvSpPr>
        <p:spPr>
          <a:xfrm>
            <a:off x="3781044" y="3918203"/>
            <a:ext cx="10795" cy="1905"/>
          </a:xfrm>
          <a:custGeom>
            <a:avLst/>
            <a:gdLst/>
            <a:ahLst/>
            <a:cxnLst/>
            <a:rect l="l" t="t" r="r" b="b"/>
            <a:pathLst>
              <a:path w="10795" h="1904">
                <a:moveTo>
                  <a:pt x="5333" y="0"/>
                </a:moveTo>
                <a:lnTo>
                  <a:pt x="0" y="0"/>
                </a:lnTo>
                <a:lnTo>
                  <a:pt x="0" y="1524"/>
                </a:lnTo>
                <a:lnTo>
                  <a:pt x="10667" y="1524"/>
                </a:lnTo>
                <a:lnTo>
                  <a:pt x="5333" y="0"/>
                </a:lnTo>
                <a:close/>
              </a:path>
            </a:pathLst>
          </a:custGeom>
          <a:solidFill>
            <a:srgbClr val="C0C0C0"/>
          </a:solidFill>
        </p:spPr>
        <p:txBody>
          <a:bodyPr wrap="square" lIns="0" tIns="0" rIns="0" bIns="0" rtlCol="0"/>
          <a:lstStyle/>
          <a:p/>
        </p:txBody>
      </p:sp>
      <p:sp>
        <p:nvSpPr>
          <p:cNvPr id="11" name="object 11"/>
          <p:cNvSpPr/>
          <p:nvPr/>
        </p:nvSpPr>
        <p:spPr>
          <a:xfrm>
            <a:off x="3777996" y="3945635"/>
            <a:ext cx="7620" cy="6350"/>
          </a:xfrm>
          <a:custGeom>
            <a:avLst/>
            <a:gdLst/>
            <a:ahLst/>
            <a:cxnLst/>
            <a:rect l="l" t="t" r="r" b="b"/>
            <a:pathLst>
              <a:path w="7620" h="6350">
                <a:moveTo>
                  <a:pt x="5079" y="0"/>
                </a:moveTo>
                <a:lnTo>
                  <a:pt x="0" y="3047"/>
                </a:lnTo>
                <a:lnTo>
                  <a:pt x="5079" y="6095"/>
                </a:lnTo>
                <a:lnTo>
                  <a:pt x="5079" y="3047"/>
                </a:lnTo>
                <a:lnTo>
                  <a:pt x="7619" y="3047"/>
                </a:lnTo>
                <a:lnTo>
                  <a:pt x="5079" y="0"/>
                </a:lnTo>
                <a:close/>
              </a:path>
            </a:pathLst>
          </a:custGeom>
          <a:solidFill>
            <a:srgbClr val="C0C0C0"/>
          </a:solidFill>
        </p:spPr>
        <p:txBody>
          <a:bodyPr wrap="square" lIns="0" tIns="0" rIns="0" bIns="0" rtlCol="0"/>
          <a:lstStyle/>
          <a:p/>
        </p:txBody>
      </p:sp>
      <p:sp>
        <p:nvSpPr>
          <p:cNvPr id="12" name="object 12"/>
          <p:cNvSpPr/>
          <p:nvPr/>
        </p:nvSpPr>
        <p:spPr>
          <a:xfrm>
            <a:off x="3802379" y="3939540"/>
            <a:ext cx="7620" cy="5080"/>
          </a:xfrm>
          <a:custGeom>
            <a:avLst/>
            <a:gdLst/>
            <a:ahLst/>
            <a:cxnLst/>
            <a:rect l="l" t="t" r="r" b="b"/>
            <a:pathLst>
              <a:path w="7620" h="5079">
                <a:moveTo>
                  <a:pt x="7620" y="0"/>
                </a:moveTo>
                <a:lnTo>
                  <a:pt x="5080" y="0"/>
                </a:lnTo>
                <a:lnTo>
                  <a:pt x="0" y="4572"/>
                </a:lnTo>
                <a:lnTo>
                  <a:pt x="7620" y="4572"/>
                </a:lnTo>
                <a:lnTo>
                  <a:pt x="7620" y="0"/>
                </a:lnTo>
                <a:close/>
              </a:path>
            </a:pathLst>
          </a:custGeom>
          <a:solidFill>
            <a:srgbClr val="C0C0C0"/>
          </a:solidFill>
        </p:spPr>
        <p:txBody>
          <a:bodyPr wrap="square" lIns="0" tIns="0" rIns="0" bIns="0" rtlCol="0"/>
          <a:lstStyle/>
          <a:p/>
        </p:txBody>
      </p:sp>
      <p:sp>
        <p:nvSpPr>
          <p:cNvPr id="13" name="object 13"/>
          <p:cNvSpPr/>
          <p:nvPr/>
        </p:nvSpPr>
        <p:spPr>
          <a:xfrm>
            <a:off x="8028854" y="4483608"/>
            <a:ext cx="34925" cy="15240"/>
          </a:xfrm>
          <a:custGeom>
            <a:avLst/>
            <a:gdLst/>
            <a:ahLst/>
            <a:cxnLst/>
            <a:rect l="l" t="t" r="r" b="b"/>
            <a:pathLst>
              <a:path w="34925" h="15239">
                <a:moveTo>
                  <a:pt x="29168" y="0"/>
                </a:moveTo>
                <a:lnTo>
                  <a:pt x="12912" y="0"/>
                </a:lnTo>
                <a:lnTo>
                  <a:pt x="7941" y="1641"/>
                </a:lnTo>
                <a:lnTo>
                  <a:pt x="1434" y="5508"/>
                </a:lnTo>
                <a:lnTo>
                  <a:pt x="0" y="10019"/>
                </a:lnTo>
                <a:lnTo>
                  <a:pt x="10245" y="13589"/>
                </a:lnTo>
                <a:lnTo>
                  <a:pt x="12912" y="13589"/>
                </a:lnTo>
                <a:lnTo>
                  <a:pt x="18373" y="15240"/>
                </a:lnTo>
                <a:lnTo>
                  <a:pt x="21040" y="13589"/>
                </a:lnTo>
                <a:lnTo>
                  <a:pt x="21040" y="10160"/>
                </a:lnTo>
                <a:lnTo>
                  <a:pt x="26501" y="10160"/>
                </a:lnTo>
                <a:lnTo>
                  <a:pt x="29168" y="5080"/>
                </a:lnTo>
                <a:lnTo>
                  <a:pt x="29168" y="0"/>
                </a:lnTo>
                <a:close/>
              </a:path>
              <a:path w="34925" h="15239">
                <a:moveTo>
                  <a:pt x="34629" y="10160"/>
                </a:moveTo>
                <a:lnTo>
                  <a:pt x="21040" y="10160"/>
                </a:lnTo>
                <a:lnTo>
                  <a:pt x="26501" y="15240"/>
                </a:lnTo>
                <a:lnTo>
                  <a:pt x="34629" y="10160"/>
                </a:lnTo>
                <a:close/>
              </a:path>
            </a:pathLst>
          </a:custGeom>
          <a:solidFill>
            <a:srgbClr val="C0C0C0"/>
          </a:solidFill>
        </p:spPr>
        <p:txBody>
          <a:bodyPr wrap="square" lIns="0" tIns="0" rIns="0" bIns="0" rtlCol="0"/>
          <a:lstStyle/>
          <a:p/>
        </p:txBody>
      </p:sp>
      <p:sp>
        <p:nvSpPr>
          <p:cNvPr id="14" name="object 14"/>
          <p:cNvSpPr/>
          <p:nvPr/>
        </p:nvSpPr>
        <p:spPr>
          <a:xfrm>
            <a:off x="8055977" y="4463224"/>
            <a:ext cx="31750" cy="15875"/>
          </a:xfrm>
          <a:custGeom>
            <a:avLst/>
            <a:gdLst/>
            <a:ahLst/>
            <a:cxnLst/>
            <a:rect l="l" t="t" r="r" b="b"/>
            <a:pathLst>
              <a:path w="31750" h="15875">
                <a:moveTo>
                  <a:pt x="791" y="9159"/>
                </a:moveTo>
                <a:lnTo>
                  <a:pt x="0" y="10082"/>
                </a:lnTo>
                <a:lnTo>
                  <a:pt x="4458" y="14160"/>
                </a:lnTo>
                <a:lnTo>
                  <a:pt x="4458" y="15811"/>
                </a:lnTo>
                <a:lnTo>
                  <a:pt x="12459" y="10858"/>
                </a:lnTo>
                <a:lnTo>
                  <a:pt x="19047" y="9499"/>
                </a:lnTo>
                <a:lnTo>
                  <a:pt x="4083" y="9499"/>
                </a:lnTo>
                <a:lnTo>
                  <a:pt x="791" y="9159"/>
                </a:lnTo>
                <a:close/>
              </a:path>
              <a:path w="31750" h="15875">
                <a:moveTo>
                  <a:pt x="27795" y="0"/>
                </a:moveTo>
                <a:lnTo>
                  <a:pt x="21711" y="1083"/>
                </a:lnTo>
                <a:lnTo>
                  <a:pt x="15126" y="2476"/>
                </a:lnTo>
                <a:lnTo>
                  <a:pt x="12459" y="9207"/>
                </a:lnTo>
                <a:lnTo>
                  <a:pt x="20460" y="9207"/>
                </a:lnTo>
                <a:lnTo>
                  <a:pt x="15126" y="14160"/>
                </a:lnTo>
                <a:lnTo>
                  <a:pt x="23127" y="9207"/>
                </a:lnTo>
                <a:lnTo>
                  <a:pt x="23127" y="5778"/>
                </a:lnTo>
                <a:lnTo>
                  <a:pt x="28461" y="2476"/>
                </a:lnTo>
                <a:lnTo>
                  <a:pt x="30878" y="154"/>
                </a:lnTo>
                <a:lnTo>
                  <a:pt x="27795" y="0"/>
                </a:lnTo>
                <a:close/>
              </a:path>
              <a:path w="31750" h="15875">
                <a:moveTo>
                  <a:pt x="23127" y="9207"/>
                </a:moveTo>
                <a:lnTo>
                  <a:pt x="23127" y="10858"/>
                </a:lnTo>
                <a:lnTo>
                  <a:pt x="24552" y="9501"/>
                </a:lnTo>
                <a:lnTo>
                  <a:pt x="23127" y="9207"/>
                </a:lnTo>
                <a:close/>
              </a:path>
              <a:path w="31750" h="15875">
                <a:moveTo>
                  <a:pt x="28626" y="10342"/>
                </a:moveTo>
                <a:lnTo>
                  <a:pt x="28461" y="10858"/>
                </a:lnTo>
                <a:lnTo>
                  <a:pt x="31128" y="10858"/>
                </a:lnTo>
                <a:lnTo>
                  <a:pt x="28626" y="10342"/>
                </a:lnTo>
                <a:close/>
              </a:path>
              <a:path w="31750" h="15875">
                <a:moveTo>
                  <a:pt x="31128" y="2476"/>
                </a:moveTo>
                <a:lnTo>
                  <a:pt x="28461" y="5778"/>
                </a:lnTo>
                <a:lnTo>
                  <a:pt x="24552" y="9501"/>
                </a:lnTo>
                <a:lnTo>
                  <a:pt x="28626" y="10342"/>
                </a:lnTo>
                <a:lnTo>
                  <a:pt x="31128" y="2476"/>
                </a:lnTo>
                <a:close/>
              </a:path>
              <a:path w="31750" h="15875">
                <a:moveTo>
                  <a:pt x="7125" y="2476"/>
                </a:moveTo>
                <a:lnTo>
                  <a:pt x="7125" y="9207"/>
                </a:lnTo>
                <a:lnTo>
                  <a:pt x="4083" y="9499"/>
                </a:lnTo>
                <a:lnTo>
                  <a:pt x="19047" y="9499"/>
                </a:lnTo>
                <a:lnTo>
                  <a:pt x="20460" y="9207"/>
                </a:lnTo>
                <a:lnTo>
                  <a:pt x="12459" y="9207"/>
                </a:lnTo>
                <a:lnTo>
                  <a:pt x="7125" y="2476"/>
                </a:lnTo>
                <a:close/>
              </a:path>
            </a:pathLst>
          </a:custGeom>
          <a:solidFill>
            <a:srgbClr val="C0C0C0"/>
          </a:solidFill>
        </p:spPr>
        <p:txBody>
          <a:bodyPr wrap="square" lIns="0" tIns="0" rIns="0" bIns="0" rtlCol="0"/>
          <a:lstStyle/>
          <a:p/>
        </p:txBody>
      </p:sp>
      <p:sp>
        <p:nvSpPr>
          <p:cNvPr id="15" name="object 15"/>
          <p:cNvSpPr/>
          <p:nvPr/>
        </p:nvSpPr>
        <p:spPr>
          <a:xfrm>
            <a:off x="7799831" y="4436364"/>
            <a:ext cx="67310" cy="88900"/>
          </a:xfrm>
          <a:custGeom>
            <a:avLst/>
            <a:gdLst/>
            <a:ahLst/>
            <a:cxnLst/>
            <a:rect l="l" t="t" r="r" b="b"/>
            <a:pathLst>
              <a:path w="67309" h="88900">
                <a:moveTo>
                  <a:pt x="5334" y="0"/>
                </a:moveTo>
                <a:lnTo>
                  <a:pt x="0" y="0"/>
                </a:lnTo>
                <a:lnTo>
                  <a:pt x="5334" y="5080"/>
                </a:lnTo>
                <a:lnTo>
                  <a:pt x="5334" y="11937"/>
                </a:lnTo>
                <a:lnTo>
                  <a:pt x="0" y="11937"/>
                </a:lnTo>
                <a:lnTo>
                  <a:pt x="5334" y="13588"/>
                </a:lnTo>
                <a:lnTo>
                  <a:pt x="8000" y="18668"/>
                </a:lnTo>
                <a:lnTo>
                  <a:pt x="13462" y="18668"/>
                </a:lnTo>
                <a:lnTo>
                  <a:pt x="21463" y="17018"/>
                </a:lnTo>
                <a:lnTo>
                  <a:pt x="16128" y="13588"/>
                </a:lnTo>
                <a:lnTo>
                  <a:pt x="8000" y="13588"/>
                </a:lnTo>
                <a:lnTo>
                  <a:pt x="8000" y="5080"/>
                </a:lnTo>
                <a:lnTo>
                  <a:pt x="5334" y="0"/>
                </a:lnTo>
                <a:close/>
              </a:path>
              <a:path w="67309" h="88900">
                <a:moveTo>
                  <a:pt x="13462" y="3429"/>
                </a:moveTo>
                <a:lnTo>
                  <a:pt x="8000" y="13588"/>
                </a:lnTo>
                <a:lnTo>
                  <a:pt x="16128" y="13588"/>
                </a:lnTo>
                <a:lnTo>
                  <a:pt x="13462" y="8509"/>
                </a:lnTo>
                <a:lnTo>
                  <a:pt x="13462" y="3429"/>
                </a:lnTo>
                <a:close/>
              </a:path>
              <a:path w="67309" h="88900">
                <a:moveTo>
                  <a:pt x="37592" y="32258"/>
                </a:moveTo>
                <a:lnTo>
                  <a:pt x="32131" y="37337"/>
                </a:lnTo>
                <a:lnTo>
                  <a:pt x="40259" y="37337"/>
                </a:lnTo>
                <a:lnTo>
                  <a:pt x="37592" y="35687"/>
                </a:lnTo>
                <a:lnTo>
                  <a:pt x="37592" y="32258"/>
                </a:lnTo>
                <a:close/>
              </a:path>
              <a:path w="67309" h="88900">
                <a:moveTo>
                  <a:pt x="18587" y="22935"/>
                </a:moveTo>
                <a:lnTo>
                  <a:pt x="16128" y="23749"/>
                </a:lnTo>
                <a:lnTo>
                  <a:pt x="16128" y="27178"/>
                </a:lnTo>
                <a:lnTo>
                  <a:pt x="21463" y="27178"/>
                </a:lnTo>
                <a:lnTo>
                  <a:pt x="24129" y="30606"/>
                </a:lnTo>
                <a:lnTo>
                  <a:pt x="21463" y="35687"/>
                </a:lnTo>
                <a:lnTo>
                  <a:pt x="29464" y="32258"/>
                </a:lnTo>
                <a:lnTo>
                  <a:pt x="28505" y="30214"/>
                </a:lnTo>
                <a:lnTo>
                  <a:pt x="23796" y="26098"/>
                </a:lnTo>
                <a:lnTo>
                  <a:pt x="18587" y="22935"/>
                </a:lnTo>
                <a:close/>
              </a:path>
              <a:path w="67309" h="88900">
                <a:moveTo>
                  <a:pt x="37592" y="23749"/>
                </a:moveTo>
                <a:lnTo>
                  <a:pt x="29464" y="27178"/>
                </a:lnTo>
                <a:lnTo>
                  <a:pt x="32131" y="30606"/>
                </a:lnTo>
                <a:lnTo>
                  <a:pt x="32131" y="32258"/>
                </a:lnTo>
                <a:lnTo>
                  <a:pt x="40259" y="32258"/>
                </a:lnTo>
                <a:lnTo>
                  <a:pt x="37592" y="27178"/>
                </a:lnTo>
                <a:lnTo>
                  <a:pt x="37592" y="23749"/>
                </a:lnTo>
                <a:close/>
              </a:path>
              <a:path w="67309" h="88900">
                <a:moveTo>
                  <a:pt x="40259" y="47625"/>
                </a:moveTo>
                <a:lnTo>
                  <a:pt x="37592" y="51054"/>
                </a:lnTo>
                <a:lnTo>
                  <a:pt x="37592" y="54356"/>
                </a:lnTo>
                <a:lnTo>
                  <a:pt x="40259" y="56134"/>
                </a:lnTo>
                <a:lnTo>
                  <a:pt x="48260" y="56134"/>
                </a:lnTo>
                <a:lnTo>
                  <a:pt x="40259" y="47625"/>
                </a:lnTo>
                <a:close/>
              </a:path>
              <a:path w="67309" h="88900">
                <a:moveTo>
                  <a:pt x="32131" y="11937"/>
                </a:moveTo>
                <a:lnTo>
                  <a:pt x="24129" y="13588"/>
                </a:lnTo>
                <a:lnTo>
                  <a:pt x="29464" y="17018"/>
                </a:lnTo>
                <a:lnTo>
                  <a:pt x="37592" y="13588"/>
                </a:lnTo>
                <a:lnTo>
                  <a:pt x="32131" y="11937"/>
                </a:lnTo>
                <a:close/>
              </a:path>
              <a:path w="67309" h="88900">
                <a:moveTo>
                  <a:pt x="56388" y="66293"/>
                </a:moveTo>
                <a:lnTo>
                  <a:pt x="53594" y="69723"/>
                </a:lnTo>
                <a:lnTo>
                  <a:pt x="53594" y="73152"/>
                </a:lnTo>
                <a:lnTo>
                  <a:pt x="56388" y="78231"/>
                </a:lnTo>
                <a:lnTo>
                  <a:pt x="61722" y="74803"/>
                </a:lnTo>
                <a:lnTo>
                  <a:pt x="67056" y="74803"/>
                </a:lnTo>
                <a:lnTo>
                  <a:pt x="56388" y="66293"/>
                </a:lnTo>
                <a:close/>
              </a:path>
              <a:path w="67309" h="88900">
                <a:moveTo>
                  <a:pt x="61722" y="79883"/>
                </a:moveTo>
                <a:lnTo>
                  <a:pt x="61722" y="83312"/>
                </a:lnTo>
                <a:lnTo>
                  <a:pt x="56388" y="83312"/>
                </a:lnTo>
                <a:lnTo>
                  <a:pt x="61722" y="88392"/>
                </a:lnTo>
                <a:lnTo>
                  <a:pt x="67056" y="88392"/>
                </a:lnTo>
                <a:lnTo>
                  <a:pt x="61722" y="79883"/>
                </a:lnTo>
                <a:close/>
              </a:path>
            </a:pathLst>
          </a:custGeom>
          <a:solidFill>
            <a:srgbClr val="C0C0C0"/>
          </a:solidFill>
        </p:spPr>
        <p:txBody>
          <a:bodyPr wrap="square" lIns="0" tIns="0" rIns="0" bIns="0" rtlCol="0"/>
          <a:lstStyle/>
          <a:p/>
        </p:txBody>
      </p:sp>
      <p:sp>
        <p:nvSpPr>
          <p:cNvPr id="16" name="object 16"/>
          <p:cNvSpPr/>
          <p:nvPr/>
        </p:nvSpPr>
        <p:spPr>
          <a:xfrm>
            <a:off x="7799831" y="4436364"/>
            <a:ext cx="21590" cy="19050"/>
          </a:xfrm>
          <a:custGeom>
            <a:avLst/>
            <a:gdLst/>
            <a:ahLst/>
            <a:cxnLst/>
            <a:rect l="l" t="t" r="r" b="b"/>
            <a:pathLst>
              <a:path w="21590" h="19050">
                <a:moveTo>
                  <a:pt x="13462" y="18668"/>
                </a:moveTo>
                <a:lnTo>
                  <a:pt x="5334" y="18668"/>
                </a:lnTo>
                <a:lnTo>
                  <a:pt x="8000" y="18668"/>
                </a:lnTo>
                <a:lnTo>
                  <a:pt x="5334" y="13588"/>
                </a:lnTo>
                <a:lnTo>
                  <a:pt x="0" y="11937"/>
                </a:lnTo>
                <a:lnTo>
                  <a:pt x="5334" y="11937"/>
                </a:lnTo>
                <a:lnTo>
                  <a:pt x="5334" y="5080"/>
                </a:lnTo>
                <a:lnTo>
                  <a:pt x="0" y="0"/>
                </a:lnTo>
                <a:lnTo>
                  <a:pt x="5334" y="0"/>
                </a:lnTo>
                <a:lnTo>
                  <a:pt x="8000" y="5080"/>
                </a:lnTo>
                <a:lnTo>
                  <a:pt x="8000" y="13588"/>
                </a:lnTo>
                <a:lnTo>
                  <a:pt x="13462" y="3429"/>
                </a:lnTo>
                <a:lnTo>
                  <a:pt x="13462" y="8509"/>
                </a:lnTo>
                <a:lnTo>
                  <a:pt x="16128" y="13588"/>
                </a:lnTo>
                <a:lnTo>
                  <a:pt x="21463" y="17018"/>
                </a:lnTo>
                <a:lnTo>
                  <a:pt x="13462" y="18668"/>
                </a:lnTo>
                <a:close/>
              </a:path>
            </a:pathLst>
          </a:custGeom>
          <a:ln w="6096">
            <a:solidFill>
              <a:srgbClr val="FFFFFF"/>
            </a:solidFill>
          </a:ln>
        </p:spPr>
        <p:txBody>
          <a:bodyPr wrap="square" lIns="0" tIns="0" rIns="0" bIns="0" rtlCol="0"/>
          <a:lstStyle/>
          <a:p/>
        </p:txBody>
      </p:sp>
      <p:sp>
        <p:nvSpPr>
          <p:cNvPr id="17" name="object 17"/>
          <p:cNvSpPr/>
          <p:nvPr/>
        </p:nvSpPr>
        <p:spPr>
          <a:xfrm>
            <a:off x="7813293" y="4459299"/>
            <a:ext cx="16510" cy="13335"/>
          </a:xfrm>
          <a:custGeom>
            <a:avLst/>
            <a:gdLst/>
            <a:ahLst/>
            <a:cxnLst/>
            <a:rect l="l" t="t" r="r" b="b"/>
            <a:pathLst>
              <a:path w="16509" h="13335">
                <a:moveTo>
                  <a:pt x="8000" y="4242"/>
                </a:moveTo>
                <a:lnTo>
                  <a:pt x="10667" y="7671"/>
                </a:lnTo>
                <a:lnTo>
                  <a:pt x="8000" y="12751"/>
                </a:lnTo>
                <a:lnTo>
                  <a:pt x="16001" y="9322"/>
                </a:lnTo>
                <a:lnTo>
                  <a:pt x="15043" y="7278"/>
                </a:lnTo>
                <a:lnTo>
                  <a:pt x="10334" y="3163"/>
                </a:lnTo>
                <a:lnTo>
                  <a:pt x="5125" y="0"/>
                </a:lnTo>
                <a:lnTo>
                  <a:pt x="2666" y="813"/>
                </a:lnTo>
                <a:lnTo>
                  <a:pt x="2666" y="4242"/>
                </a:lnTo>
                <a:lnTo>
                  <a:pt x="0" y="4242"/>
                </a:lnTo>
                <a:lnTo>
                  <a:pt x="8000" y="4242"/>
                </a:lnTo>
                <a:close/>
              </a:path>
            </a:pathLst>
          </a:custGeom>
          <a:ln w="6096">
            <a:solidFill>
              <a:srgbClr val="FFFFFF"/>
            </a:solidFill>
          </a:ln>
        </p:spPr>
        <p:txBody>
          <a:bodyPr wrap="square" lIns="0" tIns="0" rIns="0" bIns="0" rtlCol="0"/>
          <a:lstStyle/>
          <a:p/>
        </p:txBody>
      </p:sp>
      <p:sp>
        <p:nvSpPr>
          <p:cNvPr id="18" name="object 18"/>
          <p:cNvSpPr/>
          <p:nvPr/>
        </p:nvSpPr>
        <p:spPr>
          <a:xfrm>
            <a:off x="7837423" y="4483989"/>
            <a:ext cx="10795" cy="8890"/>
          </a:xfrm>
          <a:custGeom>
            <a:avLst/>
            <a:gdLst/>
            <a:ahLst/>
            <a:cxnLst/>
            <a:rect l="l" t="t" r="r" b="b"/>
            <a:pathLst>
              <a:path w="10795" h="8889">
                <a:moveTo>
                  <a:pt x="0" y="3429"/>
                </a:moveTo>
                <a:lnTo>
                  <a:pt x="2667" y="0"/>
                </a:lnTo>
                <a:lnTo>
                  <a:pt x="10668" y="8509"/>
                </a:lnTo>
                <a:lnTo>
                  <a:pt x="8000" y="8509"/>
                </a:lnTo>
                <a:lnTo>
                  <a:pt x="2667" y="8509"/>
                </a:lnTo>
                <a:lnTo>
                  <a:pt x="0" y="6731"/>
                </a:lnTo>
                <a:lnTo>
                  <a:pt x="0" y="3429"/>
                </a:lnTo>
                <a:close/>
              </a:path>
            </a:pathLst>
          </a:custGeom>
          <a:ln w="6095">
            <a:solidFill>
              <a:srgbClr val="FFFFFF"/>
            </a:solidFill>
          </a:ln>
        </p:spPr>
        <p:txBody>
          <a:bodyPr wrap="square" lIns="0" tIns="0" rIns="0" bIns="0" rtlCol="0"/>
          <a:lstStyle/>
          <a:p/>
        </p:txBody>
      </p:sp>
      <p:sp>
        <p:nvSpPr>
          <p:cNvPr id="19" name="object 19"/>
          <p:cNvSpPr/>
          <p:nvPr/>
        </p:nvSpPr>
        <p:spPr>
          <a:xfrm>
            <a:off x="7831963" y="4468621"/>
            <a:ext cx="8255" cy="8890"/>
          </a:xfrm>
          <a:custGeom>
            <a:avLst/>
            <a:gdLst/>
            <a:ahLst/>
            <a:cxnLst/>
            <a:rect l="l" t="t" r="r" b="b"/>
            <a:pathLst>
              <a:path w="8254" h="8889">
                <a:moveTo>
                  <a:pt x="8127" y="5079"/>
                </a:moveTo>
                <a:lnTo>
                  <a:pt x="0" y="5079"/>
                </a:lnTo>
                <a:lnTo>
                  <a:pt x="5460" y="0"/>
                </a:lnTo>
                <a:lnTo>
                  <a:pt x="5460" y="3428"/>
                </a:lnTo>
                <a:lnTo>
                  <a:pt x="8127" y="5079"/>
                </a:lnTo>
                <a:lnTo>
                  <a:pt x="8127" y="8508"/>
                </a:lnTo>
                <a:lnTo>
                  <a:pt x="8127" y="5079"/>
                </a:lnTo>
                <a:close/>
              </a:path>
            </a:pathLst>
          </a:custGeom>
          <a:ln w="6096">
            <a:solidFill>
              <a:srgbClr val="FFFFFF"/>
            </a:solidFill>
          </a:ln>
        </p:spPr>
        <p:txBody>
          <a:bodyPr wrap="square" lIns="0" tIns="0" rIns="0" bIns="0" rtlCol="0"/>
          <a:lstStyle/>
          <a:p/>
        </p:txBody>
      </p:sp>
      <p:sp>
        <p:nvSpPr>
          <p:cNvPr id="20" name="object 20"/>
          <p:cNvSpPr/>
          <p:nvPr/>
        </p:nvSpPr>
        <p:spPr>
          <a:xfrm>
            <a:off x="7829295" y="4460113"/>
            <a:ext cx="10795" cy="8890"/>
          </a:xfrm>
          <a:custGeom>
            <a:avLst/>
            <a:gdLst/>
            <a:ahLst/>
            <a:cxnLst/>
            <a:rect l="l" t="t" r="r" b="b"/>
            <a:pathLst>
              <a:path w="10795" h="8889">
                <a:moveTo>
                  <a:pt x="2667" y="6857"/>
                </a:moveTo>
                <a:lnTo>
                  <a:pt x="0" y="3429"/>
                </a:lnTo>
                <a:lnTo>
                  <a:pt x="8127" y="0"/>
                </a:lnTo>
                <a:lnTo>
                  <a:pt x="8127" y="3429"/>
                </a:lnTo>
                <a:lnTo>
                  <a:pt x="10795" y="8509"/>
                </a:lnTo>
                <a:lnTo>
                  <a:pt x="2667" y="8509"/>
                </a:lnTo>
                <a:lnTo>
                  <a:pt x="2667" y="6857"/>
                </a:lnTo>
                <a:close/>
              </a:path>
            </a:pathLst>
          </a:custGeom>
          <a:ln w="6096">
            <a:solidFill>
              <a:srgbClr val="FFFFFF"/>
            </a:solidFill>
          </a:ln>
        </p:spPr>
        <p:txBody>
          <a:bodyPr wrap="square" lIns="0" tIns="0" rIns="0" bIns="0" rtlCol="0"/>
          <a:lstStyle/>
          <a:p/>
        </p:txBody>
      </p:sp>
      <p:sp>
        <p:nvSpPr>
          <p:cNvPr id="21" name="object 21"/>
          <p:cNvSpPr/>
          <p:nvPr/>
        </p:nvSpPr>
        <p:spPr>
          <a:xfrm>
            <a:off x="7823961" y="4448302"/>
            <a:ext cx="13970" cy="5080"/>
          </a:xfrm>
          <a:custGeom>
            <a:avLst/>
            <a:gdLst/>
            <a:ahLst/>
            <a:cxnLst/>
            <a:rect l="l" t="t" r="r" b="b"/>
            <a:pathLst>
              <a:path w="13970" h="5079">
                <a:moveTo>
                  <a:pt x="5334" y="5080"/>
                </a:moveTo>
                <a:lnTo>
                  <a:pt x="0" y="1650"/>
                </a:lnTo>
                <a:lnTo>
                  <a:pt x="8001" y="0"/>
                </a:lnTo>
                <a:lnTo>
                  <a:pt x="13462" y="1650"/>
                </a:lnTo>
                <a:lnTo>
                  <a:pt x="5334" y="5080"/>
                </a:lnTo>
                <a:close/>
              </a:path>
            </a:pathLst>
          </a:custGeom>
          <a:ln w="6096">
            <a:solidFill>
              <a:srgbClr val="FFFFFF"/>
            </a:solidFill>
          </a:ln>
        </p:spPr>
        <p:txBody>
          <a:bodyPr wrap="square" lIns="0" tIns="0" rIns="0" bIns="0" rtlCol="0"/>
          <a:lstStyle/>
          <a:p/>
        </p:txBody>
      </p:sp>
      <p:sp>
        <p:nvSpPr>
          <p:cNvPr id="22" name="object 22"/>
          <p:cNvSpPr/>
          <p:nvPr/>
        </p:nvSpPr>
        <p:spPr>
          <a:xfrm>
            <a:off x="7853426" y="4502658"/>
            <a:ext cx="13970" cy="12065"/>
          </a:xfrm>
          <a:custGeom>
            <a:avLst/>
            <a:gdLst/>
            <a:ahLst/>
            <a:cxnLst/>
            <a:rect l="l" t="t" r="r" b="b"/>
            <a:pathLst>
              <a:path w="13970" h="12064">
                <a:moveTo>
                  <a:pt x="0" y="3429"/>
                </a:moveTo>
                <a:lnTo>
                  <a:pt x="2794" y="0"/>
                </a:lnTo>
                <a:lnTo>
                  <a:pt x="13462" y="8509"/>
                </a:lnTo>
                <a:lnTo>
                  <a:pt x="8127" y="8509"/>
                </a:lnTo>
                <a:lnTo>
                  <a:pt x="2794" y="11938"/>
                </a:lnTo>
                <a:lnTo>
                  <a:pt x="0" y="6858"/>
                </a:lnTo>
                <a:lnTo>
                  <a:pt x="0" y="3429"/>
                </a:lnTo>
                <a:close/>
              </a:path>
            </a:pathLst>
          </a:custGeom>
          <a:ln w="6096">
            <a:solidFill>
              <a:srgbClr val="FFFFFF"/>
            </a:solidFill>
          </a:ln>
        </p:spPr>
        <p:txBody>
          <a:bodyPr wrap="square" lIns="0" tIns="0" rIns="0" bIns="0" rtlCol="0"/>
          <a:lstStyle/>
          <a:p/>
        </p:txBody>
      </p:sp>
      <p:sp>
        <p:nvSpPr>
          <p:cNvPr id="23" name="object 23"/>
          <p:cNvSpPr/>
          <p:nvPr/>
        </p:nvSpPr>
        <p:spPr>
          <a:xfrm>
            <a:off x="7856219" y="4516246"/>
            <a:ext cx="10795" cy="8890"/>
          </a:xfrm>
          <a:custGeom>
            <a:avLst/>
            <a:gdLst/>
            <a:ahLst/>
            <a:cxnLst/>
            <a:rect l="l" t="t" r="r" b="b"/>
            <a:pathLst>
              <a:path w="10795" h="8889">
                <a:moveTo>
                  <a:pt x="5333" y="3428"/>
                </a:moveTo>
                <a:lnTo>
                  <a:pt x="5333" y="0"/>
                </a:lnTo>
                <a:lnTo>
                  <a:pt x="10668" y="8508"/>
                </a:lnTo>
                <a:lnTo>
                  <a:pt x="5333" y="8508"/>
                </a:lnTo>
                <a:lnTo>
                  <a:pt x="0" y="3428"/>
                </a:lnTo>
                <a:lnTo>
                  <a:pt x="5333" y="3428"/>
                </a:lnTo>
                <a:close/>
              </a:path>
            </a:pathLst>
          </a:custGeom>
          <a:ln w="6096">
            <a:solidFill>
              <a:srgbClr val="FFFFFF"/>
            </a:solidFill>
          </a:ln>
        </p:spPr>
        <p:txBody>
          <a:bodyPr wrap="square" lIns="0" tIns="0" rIns="0" bIns="0" rtlCol="0"/>
          <a:lstStyle/>
          <a:p/>
        </p:txBody>
      </p:sp>
      <p:sp>
        <p:nvSpPr>
          <p:cNvPr id="24" name="object 24"/>
          <p:cNvSpPr/>
          <p:nvPr/>
        </p:nvSpPr>
        <p:spPr>
          <a:xfrm>
            <a:off x="7741919" y="4530852"/>
            <a:ext cx="100965" cy="38100"/>
          </a:xfrm>
          <a:custGeom>
            <a:avLst/>
            <a:gdLst/>
            <a:ahLst/>
            <a:cxnLst/>
            <a:rect l="l" t="t" r="r" b="b"/>
            <a:pathLst>
              <a:path w="100965" h="38100">
                <a:moveTo>
                  <a:pt x="90043" y="18161"/>
                </a:moveTo>
                <a:lnTo>
                  <a:pt x="87375" y="21590"/>
                </a:lnTo>
                <a:lnTo>
                  <a:pt x="90043" y="23241"/>
                </a:lnTo>
                <a:lnTo>
                  <a:pt x="90043" y="26543"/>
                </a:lnTo>
                <a:lnTo>
                  <a:pt x="100583" y="26543"/>
                </a:lnTo>
                <a:lnTo>
                  <a:pt x="95250" y="21590"/>
                </a:lnTo>
                <a:lnTo>
                  <a:pt x="90043" y="18161"/>
                </a:lnTo>
                <a:close/>
              </a:path>
              <a:path w="100965" h="38100">
                <a:moveTo>
                  <a:pt x="42290" y="21590"/>
                </a:moveTo>
                <a:lnTo>
                  <a:pt x="42290" y="23241"/>
                </a:lnTo>
                <a:lnTo>
                  <a:pt x="29082" y="23241"/>
                </a:lnTo>
                <a:lnTo>
                  <a:pt x="29082" y="26543"/>
                </a:lnTo>
                <a:lnTo>
                  <a:pt x="37083" y="28193"/>
                </a:lnTo>
                <a:lnTo>
                  <a:pt x="42290" y="31496"/>
                </a:lnTo>
                <a:lnTo>
                  <a:pt x="55625" y="36449"/>
                </a:lnTo>
                <a:lnTo>
                  <a:pt x="55625" y="38100"/>
                </a:lnTo>
                <a:lnTo>
                  <a:pt x="64430" y="35829"/>
                </a:lnTo>
                <a:lnTo>
                  <a:pt x="66532" y="34797"/>
                </a:lnTo>
                <a:lnTo>
                  <a:pt x="61180" y="32527"/>
                </a:lnTo>
                <a:lnTo>
                  <a:pt x="47625" y="26543"/>
                </a:lnTo>
                <a:lnTo>
                  <a:pt x="47625" y="23241"/>
                </a:lnTo>
                <a:lnTo>
                  <a:pt x="42290" y="21590"/>
                </a:lnTo>
                <a:close/>
              </a:path>
              <a:path w="100965" h="38100">
                <a:moveTo>
                  <a:pt x="5333" y="0"/>
                </a:moveTo>
                <a:lnTo>
                  <a:pt x="0" y="0"/>
                </a:lnTo>
                <a:lnTo>
                  <a:pt x="0" y="3302"/>
                </a:lnTo>
                <a:lnTo>
                  <a:pt x="10540" y="9906"/>
                </a:lnTo>
                <a:lnTo>
                  <a:pt x="10540" y="13208"/>
                </a:lnTo>
                <a:lnTo>
                  <a:pt x="18541" y="16510"/>
                </a:lnTo>
                <a:lnTo>
                  <a:pt x="18541" y="18161"/>
                </a:lnTo>
                <a:lnTo>
                  <a:pt x="21208" y="21590"/>
                </a:lnTo>
                <a:lnTo>
                  <a:pt x="26415" y="23241"/>
                </a:lnTo>
                <a:lnTo>
                  <a:pt x="42290" y="23241"/>
                </a:lnTo>
                <a:lnTo>
                  <a:pt x="34416" y="18161"/>
                </a:lnTo>
                <a:lnTo>
                  <a:pt x="31061" y="13981"/>
                </a:lnTo>
                <a:lnTo>
                  <a:pt x="23479" y="9493"/>
                </a:lnTo>
                <a:lnTo>
                  <a:pt x="13991" y="4953"/>
                </a:lnTo>
                <a:lnTo>
                  <a:pt x="5333" y="4953"/>
                </a:lnTo>
                <a:lnTo>
                  <a:pt x="5333" y="0"/>
                </a:lnTo>
                <a:close/>
              </a:path>
              <a:path w="100965" h="38100">
                <a:moveTo>
                  <a:pt x="74168" y="8255"/>
                </a:moveTo>
                <a:lnTo>
                  <a:pt x="71500" y="8255"/>
                </a:lnTo>
                <a:lnTo>
                  <a:pt x="71500" y="9906"/>
                </a:lnTo>
                <a:lnTo>
                  <a:pt x="74168" y="9906"/>
                </a:lnTo>
                <a:lnTo>
                  <a:pt x="66166" y="13208"/>
                </a:lnTo>
                <a:lnTo>
                  <a:pt x="74168" y="16510"/>
                </a:lnTo>
                <a:lnTo>
                  <a:pt x="82041" y="18161"/>
                </a:lnTo>
                <a:lnTo>
                  <a:pt x="82041" y="13208"/>
                </a:lnTo>
                <a:lnTo>
                  <a:pt x="79375" y="9906"/>
                </a:lnTo>
                <a:lnTo>
                  <a:pt x="74168" y="8255"/>
                </a:lnTo>
                <a:close/>
              </a:path>
              <a:path w="100965" h="38100">
                <a:moveTo>
                  <a:pt x="10540" y="3302"/>
                </a:moveTo>
                <a:lnTo>
                  <a:pt x="10540" y="4953"/>
                </a:lnTo>
                <a:lnTo>
                  <a:pt x="13991" y="4953"/>
                </a:lnTo>
                <a:lnTo>
                  <a:pt x="10540" y="3302"/>
                </a:lnTo>
                <a:close/>
              </a:path>
            </a:pathLst>
          </a:custGeom>
          <a:solidFill>
            <a:srgbClr val="C0C0C0"/>
          </a:solidFill>
        </p:spPr>
        <p:txBody>
          <a:bodyPr wrap="square" lIns="0" tIns="0" rIns="0" bIns="0" rtlCol="0"/>
          <a:lstStyle/>
          <a:p/>
        </p:txBody>
      </p:sp>
      <p:sp>
        <p:nvSpPr>
          <p:cNvPr id="25" name="object 25"/>
          <p:cNvSpPr/>
          <p:nvPr/>
        </p:nvSpPr>
        <p:spPr>
          <a:xfrm>
            <a:off x="7829295" y="4549013"/>
            <a:ext cx="13335" cy="8890"/>
          </a:xfrm>
          <a:custGeom>
            <a:avLst/>
            <a:gdLst/>
            <a:ahLst/>
            <a:cxnLst/>
            <a:rect l="l" t="t" r="r" b="b"/>
            <a:pathLst>
              <a:path w="13334" h="8889">
                <a:moveTo>
                  <a:pt x="2667" y="5080"/>
                </a:moveTo>
                <a:lnTo>
                  <a:pt x="0" y="3429"/>
                </a:lnTo>
                <a:lnTo>
                  <a:pt x="2667" y="0"/>
                </a:lnTo>
                <a:lnTo>
                  <a:pt x="7874" y="3429"/>
                </a:lnTo>
                <a:lnTo>
                  <a:pt x="13207" y="8381"/>
                </a:lnTo>
                <a:lnTo>
                  <a:pt x="2667" y="8381"/>
                </a:lnTo>
                <a:lnTo>
                  <a:pt x="2667" y="5080"/>
                </a:lnTo>
                <a:close/>
              </a:path>
            </a:pathLst>
          </a:custGeom>
          <a:ln w="6096">
            <a:solidFill>
              <a:srgbClr val="FFFFFF"/>
            </a:solidFill>
          </a:ln>
        </p:spPr>
        <p:txBody>
          <a:bodyPr wrap="square" lIns="0" tIns="0" rIns="0" bIns="0" rtlCol="0"/>
          <a:lstStyle/>
          <a:p/>
        </p:txBody>
      </p:sp>
      <p:sp>
        <p:nvSpPr>
          <p:cNvPr id="26" name="object 26"/>
          <p:cNvSpPr/>
          <p:nvPr/>
        </p:nvSpPr>
        <p:spPr>
          <a:xfrm>
            <a:off x="7808086" y="4539107"/>
            <a:ext cx="15875" cy="10160"/>
          </a:xfrm>
          <a:custGeom>
            <a:avLst/>
            <a:gdLst/>
            <a:ahLst/>
            <a:cxnLst/>
            <a:rect l="l" t="t" r="r" b="b"/>
            <a:pathLst>
              <a:path w="15875" h="10160">
                <a:moveTo>
                  <a:pt x="13208" y="1651"/>
                </a:moveTo>
                <a:lnTo>
                  <a:pt x="8001" y="0"/>
                </a:lnTo>
                <a:lnTo>
                  <a:pt x="5334" y="0"/>
                </a:lnTo>
                <a:lnTo>
                  <a:pt x="5334" y="1651"/>
                </a:lnTo>
                <a:lnTo>
                  <a:pt x="8001" y="1651"/>
                </a:lnTo>
                <a:lnTo>
                  <a:pt x="0" y="4953"/>
                </a:lnTo>
                <a:lnTo>
                  <a:pt x="8001" y="8255"/>
                </a:lnTo>
                <a:lnTo>
                  <a:pt x="15875" y="9906"/>
                </a:lnTo>
                <a:lnTo>
                  <a:pt x="15875" y="4953"/>
                </a:lnTo>
                <a:lnTo>
                  <a:pt x="13208" y="1651"/>
                </a:lnTo>
                <a:close/>
              </a:path>
            </a:pathLst>
          </a:custGeom>
          <a:ln w="6096">
            <a:solidFill>
              <a:srgbClr val="FFFFFF"/>
            </a:solidFill>
          </a:ln>
        </p:spPr>
        <p:txBody>
          <a:bodyPr wrap="square" lIns="0" tIns="0" rIns="0" bIns="0" rtlCol="0"/>
          <a:lstStyle/>
          <a:p/>
        </p:txBody>
      </p:sp>
      <p:sp>
        <p:nvSpPr>
          <p:cNvPr id="27" name="object 27"/>
          <p:cNvSpPr/>
          <p:nvPr/>
        </p:nvSpPr>
        <p:spPr>
          <a:xfrm>
            <a:off x="7741919" y="4530852"/>
            <a:ext cx="66675" cy="38100"/>
          </a:xfrm>
          <a:custGeom>
            <a:avLst/>
            <a:gdLst/>
            <a:ahLst/>
            <a:cxnLst/>
            <a:rect l="l" t="t" r="r" b="b"/>
            <a:pathLst>
              <a:path w="66675" h="38100">
                <a:moveTo>
                  <a:pt x="42290" y="23241"/>
                </a:moveTo>
                <a:lnTo>
                  <a:pt x="34416" y="18161"/>
                </a:lnTo>
                <a:lnTo>
                  <a:pt x="31061" y="13981"/>
                </a:lnTo>
                <a:lnTo>
                  <a:pt x="23479" y="9493"/>
                </a:lnTo>
                <a:lnTo>
                  <a:pt x="15396" y="5623"/>
                </a:lnTo>
                <a:lnTo>
                  <a:pt x="10540" y="3302"/>
                </a:lnTo>
                <a:lnTo>
                  <a:pt x="10540" y="4953"/>
                </a:lnTo>
                <a:lnTo>
                  <a:pt x="5333" y="4953"/>
                </a:lnTo>
                <a:lnTo>
                  <a:pt x="5333" y="0"/>
                </a:lnTo>
                <a:lnTo>
                  <a:pt x="0" y="0"/>
                </a:lnTo>
                <a:lnTo>
                  <a:pt x="0" y="3302"/>
                </a:lnTo>
                <a:lnTo>
                  <a:pt x="10540" y="9906"/>
                </a:lnTo>
                <a:lnTo>
                  <a:pt x="10540" y="13208"/>
                </a:lnTo>
                <a:lnTo>
                  <a:pt x="18541" y="16510"/>
                </a:lnTo>
                <a:lnTo>
                  <a:pt x="18541" y="18161"/>
                </a:lnTo>
                <a:lnTo>
                  <a:pt x="21208" y="21590"/>
                </a:lnTo>
                <a:lnTo>
                  <a:pt x="26415" y="23241"/>
                </a:lnTo>
                <a:lnTo>
                  <a:pt x="29082" y="23241"/>
                </a:lnTo>
                <a:lnTo>
                  <a:pt x="29082" y="26543"/>
                </a:lnTo>
                <a:lnTo>
                  <a:pt x="37083" y="28193"/>
                </a:lnTo>
                <a:lnTo>
                  <a:pt x="42290" y="31496"/>
                </a:lnTo>
                <a:lnTo>
                  <a:pt x="55625" y="36449"/>
                </a:lnTo>
                <a:lnTo>
                  <a:pt x="55625" y="38100"/>
                </a:lnTo>
                <a:lnTo>
                  <a:pt x="64430" y="35829"/>
                </a:lnTo>
                <a:lnTo>
                  <a:pt x="66532" y="34797"/>
                </a:lnTo>
                <a:lnTo>
                  <a:pt x="61180" y="32527"/>
                </a:lnTo>
                <a:lnTo>
                  <a:pt x="47625" y="26543"/>
                </a:lnTo>
                <a:lnTo>
                  <a:pt x="47625" y="23241"/>
                </a:lnTo>
                <a:lnTo>
                  <a:pt x="42290" y="21590"/>
                </a:lnTo>
                <a:lnTo>
                  <a:pt x="42290" y="23241"/>
                </a:lnTo>
                <a:close/>
              </a:path>
            </a:pathLst>
          </a:custGeom>
          <a:ln w="6096">
            <a:solidFill>
              <a:srgbClr val="FFFFFF"/>
            </a:solidFill>
          </a:ln>
        </p:spPr>
        <p:txBody>
          <a:bodyPr wrap="square" lIns="0" tIns="0" rIns="0" bIns="0" rtlCol="0"/>
          <a:lstStyle/>
          <a:p/>
        </p:txBody>
      </p:sp>
      <p:sp>
        <p:nvSpPr>
          <p:cNvPr id="28" name="object 28"/>
          <p:cNvSpPr/>
          <p:nvPr/>
        </p:nvSpPr>
        <p:spPr>
          <a:xfrm>
            <a:off x="3127248" y="5306567"/>
            <a:ext cx="18415" cy="9525"/>
          </a:xfrm>
          <a:custGeom>
            <a:avLst/>
            <a:gdLst/>
            <a:ahLst/>
            <a:cxnLst/>
            <a:rect l="l" t="t" r="r" b="b"/>
            <a:pathLst>
              <a:path w="18414" h="9525">
                <a:moveTo>
                  <a:pt x="8127" y="0"/>
                </a:moveTo>
                <a:lnTo>
                  <a:pt x="0" y="3428"/>
                </a:lnTo>
                <a:lnTo>
                  <a:pt x="2666" y="6984"/>
                </a:lnTo>
                <a:lnTo>
                  <a:pt x="8237" y="9126"/>
                </a:lnTo>
                <a:lnTo>
                  <a:pt x="14557" y="8493"/>
                </a:lnTo>
                <a:lnTo>
                  <a:pt x="18329" y="6217"/>
                </a:lnTo>
                <a:lnTo>
                  <a:pt x="16256" y="3428"/>
                </a:lnTo>
                <a:lnTo>
                  <a:pt x="8127" y="0"/>
                </a:lnTo>
                <a:close/>
              </a:path>
            </a:pathLst>
          </a:custGeom>
          <a:solidFill>
            <a:srgbClr val="C0C0C0"/>
          </a:solidFill>
        </p:spPr>
        <p:txBody>
          <a:bodyPr wrap="square" lIns="0" tIns="0" rIns="0" bIns="0" rtlCol="0"/>
          <a:lstStyle/>
          <a:p/>
        </p:txBody>
      </p:sp>
      <p:sp>
        <p:nvSpPr>
          <p:cNvPr id="29" name="object 29"/>
          <p:cNvSpPr/>
          <p:nvPr/>
        </p:nvSpPr>
        <p:spPr>
          <a:xfrm>
            <a:off x="5743955" y="5049011"/>
            <a:ext cx="40005" cy="22860"/>
          </a:xfrm>
          <a:custGeom>
            <a:avLst/>
            <a:gdLst/>
            <a:ahLst/>
            <a:cxnLst/>
            <a:rect l="l" t="t" r="r" b="b"/>
            <a:pathLst>
              <a:path w="40004" h="22860">
                <a:moveTo>
                  <a:pt x="5334" y="0"/>
                </a:moveTo>
                <a:lnTo>
                  <a:pt x="5334" y="4952"/>
                </a:lnTo>
                <a:lnTo>
                  <a:pt x="0" y="6476"/>
                </a:lnTo>
                <a:lnTo>
                  <a:pt x="0" y="11430"/>
                </a:lnTo>
                <a:lnTo>
                  <a:pt x="5334" y="14731"/>
                </a:lnTo>
                <a:lnTo>
                  <a:pt x="7874" y="16382"/>
                </a:lnTo>
                <a:lnTo>
                  <a:pt x="0" y="19557"/>
                </a:lnTo>
                <a:lnTo>
                  <a:pt x="5334" y="22860"/>
                </a:lnTo>
                <a:lnTo>
                  <a:pt x="7874" y="22860"/>
                </a:lnTo>
                <a:lnTo>
                  <a:pt x="7874" y="19557"/>
                </a:lnTo>
                <a:lnTo>
                  <a:pt x="12354" y="18734"/>
                </a:lnTo>
                <a:lnTo>
                  <a:pt x="35506" y="18734"/>
                </a:lnTo>
                <a:lnTo>
                  <a:pt x="23749" y="16382"/>
                </a:lnTo>
                <a:lnTo>
                  <a:pt x="21082" y="16382"/>
                </a:lnTo>
                <a:lnTo>
                  <a:pt x="23749" y="14731"/>
                </a:lnTo>
                <a:lnTo>
                  <a:pt x="39624" y="14731"/>
                </a:lnTo>
                <a:lnTo>
                  <a:pt x="39624" y="11430"/>
                </a:lnTo>
                <a:lnTo>
                  <a:pt x="15875" y="11430"/>
                </a:lnTo>
                <a:lnTo>
                  <a:pt x="7874" y="9779"/>
                </a:lnTo>
                <a:lnTo>
                  <a:pt x="5334" y="6476"/>
                </a:lnTo>
                <a:lnTo>
                  <a:pt x="13208" y="4952"/>
                </a:lnTo>
                <a:lnTo>
                  <a:pt x="7874" y="1650"/>
                </a:lnTo>
                <a:lnTo>
                  <a:pt x="5334" y="0"/>
                </a:lnTo>
                <a:close/>
              </a:path>
              <a:path w="40004" h="22860">
                <a:moveTo>
                  <a:pt x="35506" y="18734"/>
                </a:moveTo>
                <a:lnTo>
                  <a:pt x="12354" y="18734"/>
                </a:lnTo>
                <a:lnTo>
                  <a:pt x="17811" y="20018"/>
                </a:lnTo>
                <a:lnTo>
                  <a:pt x="24268" y="21897"/>
                </a:lnTo>
                <a:lnTo>
                  <a:pt x="31750" y="22860"/>
                </a:lnTo>
                <a:lnTo>
                  <a:pt x="39624" y="19557"/>
                </a:lnTo>
                <a:lnTo>
                  <a:pt x="35506" y="18734"/>
                </a:lnTo>
                <a:close/>
              </a:path>
              <a:path w="40004" h="22860">
                <a:moveTo>
                  <a:pt x="39624" y="14731"/>
                </a:moveTo>
                <a:lnTo>
                  <a:pt x="31750" y="14731"/>
                </a:lnTo>
                <a:lnTo>
                  <a:pt x="39624" y="16382"/>
                </a:lnTo>
                <a:lnTo>
                  <a:pt x="39624" y="14731"/>
                </a:lnTo>
                <a:close/>
              </a:path>
              <a:path w="40004" h="22860">
                <a:moveTo>
                  <a:pt x="21082" y="1650"/>
                </a:moveTo>
                <a:lnTo>
                  <a:pt x="15875" y="11430"/>
                </a:lnTo>
                <a:lnTo>
                  <a:pt x="21082" y="11430"/>
                </a:lnTo>
                <a:lnTo>
                  <a:pt x="21082" y="1650"/>
                </a:lnTo>
                <a:close/>
              </a:path>
              <a:path w="40004" h="22860">
                <a:moveTo>
                  <a:pt x="31750" y="6476"/>
                </a:moveTo>
                <a:lnTo>
                  <a:pt x="29083" y="11430"/>
                </a:lnTo>
                <a:lnTo>
                  <a:pt x="39624" y="11430"/>
                </a:lnTo>
                <a:lnTo>
                  <a:pt x="39624" y="9779"/>
                </a:lnTo>
                <a:lnTo>
                  <a:pt x="36957" y="9779"/>
                </a:lnTo>
                <a:lnTo>
                  <a:pt x="31750" y="6476"/>
                </a:lnTo>
                <a:close/>
              </a:path>
            </a:pathLst>
          </a:custGeom>
          <a:solidFill>
            <a:srgbClr val="C0C0C0"/>
          </a:solidFill>
        </p:spPr>
        <p:txBody>
          <a:bodyPr wrap="square" lIns="0" tIns="0" rIns="0" bIns="0" rtlCol="0"/>
          <a:lstStyle/>
          <a:p/>
        </p:txBody>
      </p:sp>
      <p:sp>
        <p:nvSpPr>
          <p:cNvPr id="30" name="object 30"/>
          <p:cNvSpPr txBox="1"/>
          <p:nvPr/>
        </p:nvSpPr>
        <p:spPr>
          <a:xfrm>
            <a:off x="6902322" y="3737864"/>
            <a:ext cx="381000" cy="255270"/>
          </a:xfrm>
          <a:prstGeom prst="rect">
            <a:avLst/>
          </a:prstGeom>
        </p:spPr>
        <p:txBody>
          <a:bodyPr wrap="square" lIns="0" tIns="0" rIns="0" bIns="0" rtlCol="0" vert="horz">
            <a:spAutoFit/>
          </a:bodyPr>
          <a:lstStyle/>
          <a:p>
            <a:pPr marL="12700">
              <a:lnSpc>
                <a:spcPct val="100000"/>
              </a:lnSpc>
            </a:pPr>
            <a:r>
              <a:rPr dirty="0" sz="1600" spc="-10" b="1" i="1">
                <a:solidFill>
                  <a:srgbClr val="FFFFFF"/>
                </a:solidFill>
                <a:latin typeface="Georgia"/>
                <a:cs typeface="Georgia"/>
              </a:rPr>
              <a:t>107</a:t>
            </a:r>
            <a:endParaRPr sz="1600">
              <a:latin typeface="Georgia"/>
              <a:cs typeface="Georgia"/>
            </a:endParaRPr>
          </a:p>
        </p:txBody>
      </p:sp>
      <p:sp>
        <p:nvSpPr>
          <p:cNvPr id="31" name="object 31"/>
          <p:cNvSpPr txBox="1"/>
          <p:nvPr/>
        </p:nvSpPr>
        <p:spPr>
          <a:xfrm>
            <a:off x="1743582" y="2092071"/>
            <a:ext cx="306070" cy="172720"/>
          </a:xfrm>
          <a:prstGeom prst="rect">
            <a:avLst/>
          </a:prstGeom>
        </p:spPr>
        <p:txBody>
          <a:bodyPr wrap="square" lIns="0" tIns="0" rIns="0" bIns="0" rtlCol="0" vert="horz">
            <a:spAutoFit/>
          </a:bodyPr>
          <a:lstStyle/>
          <a:p>
            <a:pPr marL="12700">
              <a:lnSpc>
                <a:spcPct val="100000"/>
              </a:lnSpc>
            </a:pPr>
            <a:r>
              <a:rPr dirty="0" sz="1100">
                <a:latin typeface="SimSun"/>
                <a:cs typeface="SimSun"/>
              </a:rPr>
              <a:t>北美</a:t>
            </a:r>
            <a:endParaRPr sz="1100">
              <a:latin typeface="SimSun"/>
              <a:cs typeface="SimSun"/>
            </a:endParaRPr>
          </a:p>
        </p:txBody>
      </p:sp>
      <p:sp>
        <p:nvSpPr>
          <p:cNvPr id="32" name="object 32"/>
          <p:cNvSpPr txBox="1"/>
          <p:nvPr/>
        </p:nvSpPr>
        <p:spPr>
          <a:xfrm>
            <a:off x="2164842" y="3308984"/>
            <a:ext cx="349885" cy="255270"/>
          </a:xfrm>
          <a:prstGeom prst="rect">
            <a:avLst/>
          </a:prstGeom>
        </p:spPr>
        <p:txBody>
          <a:bodyPr wrap="square" lIns="0" tIns="0" rIns="0" bIns="0" rtlCol="0" vert="horz">
            <a:spAutoFit/>
          </a:bodyPr>
          <a:lstStyle/>
          <a:p>
            <a:pPr marL="12700">
              <a:lnSpc>
                <a:spcPct val="100000"/>
              </a:lnSpc>
            </a:pPr>
            <a:r>
              <a:rPr dirty="0" sz="1600" spc="-10" b="1" i="1">
                <a:solidFill>
                  <a:srgbClr val="FFFFFF"/>
                </a:solidFill>
                <a:latin typeface="Georgia"/>
                <a:cs typeface="Georgia"/>
              </a:rPr>
              <a:t>113</a:t>
            </a:r>
            <a:endParaRPr sz="1600">
              <a:latin typeface="Georgia"/>
              <a:cs typeface="Georgia"/>
            </a:endParaRPr>
          </a:p>
        </p:txBody>
      </p:sp>
      <p:sp>
        <p:nvSpPr>
          <p:cNvPr id="33" name="object 33"/>
          <p:cNvSpPr txBox="1"/>
          <p:nvPr/>
        </p:nvSpPr>
        <p:spPr>
          <a:xfrm>
            <a:off x="4672329" y="3225165"/>
            <a:ext cx="365760" cy="255270"/>
          </a:xfrm>
          <a:prstGeom prst="rect">
            <a:avLst/>
          </a:prstGeom>
        </p:spPr>
        <p:txBody>
          <a:bodyPr wrap="square" lIns="0" tIns="0" rIns="0" bIns="0" rtlCol="0" vert="horz">
            <a:spAutoFit/>
          </a:bodyPr>
          <a:lstStyle/>
          <a:p>
            <a:pPr marL="12700">
              <a:lnSpc>
                <a:spcPct val="100000"/>
              </a:lnSpc>
            </a:pPr>
            <a:r>
              <a:rPr dirty="0" sz="1600" spc="-10" b="1" i="1">
                <a:solidFill>
                  <a:srgbClr val="FFFFFF"/>
                </a:solidFill>
                <a:latin typeface="Georgia"/>
                <a:cs typeface="Georgia"/>
              </a:rPr>
              <a:t>110</a:t>
            </a:r>
            <a:endParaRPr sz="1600">
              <a:latin typeface="Georgia"/>
              <a:cs typeface="Georgia"/>
            </a:endParaRPr>
          </a:p>
        </p:txBody>
      </p:sp>
      <p:sp>
        <p:nvSpPr>
          <p:cNvPr id="34" name="object 34"/>
          <p:cNvSpPr txBox="1"/>
          <p:nvPr/>
        </p:nvSpPr>
        <p:spPr>
          <a:xfrm>
            <a:off x="2023110" y="5325998"/>
            <a:ext cx="306070" cy="172720"/>
          </a:xfrm>
          <a:prstGeom prst="rect">
            <a:avLst/>
          </a:prstGeom>
        </p:spPr>
        <p:txBody>
          <a:bodyPr wrap="square" lIns="0" tIns="0" rIns="0" bIns="0" rtlCol="0" vert="horz">
            <a:spAutoFit/>
          </a:bodyPr>
          <a:lstStyle/>
          <a:p>
            <a:pPr marL="12700">
              <a:lnSpc>
                <a:spcPct val="100000"/>
              </a:lnSpc>
            </a:pPr>
            <a:r>
              <a:rPr dirty="0" sz="1100">
                <a:latin typeface="SimSun"/>
                <a:cs typeface="SimSun"/>
              </a:rPr>
              <a:t>南美</a:t>
            </a:r>
            <a:endParaRPr sz="1100">
              <a:latin typeface="SimSun"/>
              <a:cs typeface="SimSun"/>
            </a:endParaRPr>
          </a:p>
        </p:txBody>
      </p:sp>
      <p:sp>
        <p:nvSpPr>
          <p:cNvPr id="35" name="object 35"/>
          <p:cNvSpPr txBox="1"/>
          <p:nvPr/>
        </p:nvSpPr>
        <p:spPr>
          <a:xfrm>
            <a:off x="4372483" y="5325998"/>
            <a:ext cx="306070" cy="172720"/>
          </a:xfrm>
          <a:prstGeom prst="rect">
            <a:avLst/>
          </a:prstGeom>
        </p:spPr>
        <p:txBody>
          <a:bodyPr wrap="square" lIns="0" tIns="0" rIns="0" bIns="0" rtlCol="0" vert="horz">
            <a:spAutoFit/>
          </a:bodyPr>
          <a:lstStyle/>
          <a:p>
            <a:pPr marL="12700">
              <a:lnSpc>
                <a:spcPct val="100000"/>
              </a:lnSpc>
            </a:pPr>
            <a:r>
              <a:rPr dirty="0" sz="1100">
                <a:latin typeface="SimSun"/>
                <a:cs typeface="SimSun"/>
              </a:rPr>
              <a:t>非洲</a:t>
            </a:r>
            <a:endParaRPr sz="1100">
              <a:latin typeface="SimSun"/>
              <a:cs typeface="SimSun"/>
            </a:endParaRPr>
          </a:p>
        </p:txBody>
      </p:sp>
      <p:sp>
        <p:nvSpPr>
          <p:cNvPr id="36" name="object 36"/>
          <p:cNvSpPr txBox="1"/>
          <p:nvPr/>
        </p:nvSpPr>
        <p:spPr>
          <a:xfrm>
            <a:off x="6994652" y="2092071"/>
            <a:ext cx="306070" cy="172720"/>
          </a:xfrm>
          <a:prstGeom prst="rect">
            <a:avLst/>
          </a:prstGeom>
        </p:spPr>
        <p:txBody>
          <a:bodyPr wrap="square" lIns="0" tIns="0" rIns="0" bIns="0" rtlCol="0" vert="horz">
            <a:spAutoFit/>
          </a:bodyPr>
          <a:lstStyle/>
          <a:p>
            <a:pPr marL="12700">
              <a:lnSpc>
                <a:spcPct val="100000"/>
              </a:lnSpc>
            </a:pPr>
            <a:r>
              <a:rPr dirty="0" sz="1100">
                <a:latin typeface="SimSun"/>
                <a:cs typeface="SimSun"/>
              </a:rPr>
              <a:t>亚洲</a:t>
            </a:r>
            <a:endParaRPr sz="1100">
              <a:latin typeface="SimSun"/>
              <a:cs typeface="SimSun"/>
            </a:endParaRPr>
          </a:p>
        </p:txBody>
      </p:sp>
      <p:sp>
        <p:nvSpPr>
          <p:cNvPr id="37" name="object 37"/>
          <p:cNvSpPr txBox="1"/>
          <p:nvPr/>
        </p:nvSpPr>
        <p:spPr>
          <a:xfrm>
            <a:off x="6353683" y="5325998"/>
            <a:ext cx="446405" cy="172720"/>
          </a:xfrm>
          <a:prstGeom prst="rect">
            <a:avLst/>
          </a:prstGeom>
        </p:spPr>
        <p:txBody>
          <a:bodyPr wrap="square" lIns="0" tIns="0" rIns="0" bIns="0" rtlCol="0" vert="horz">
            <a:spAutoFit/>
          </a:bodyPr>
          <a:lstStyle/>
          <a:p>
            <a:pPr marL="12700">
              <a:lnSpc>
                <a:spcPct val="100000"/>
              </a:lnSpc>
            </a:pPr>
            <a:r>
              <a:rPr dirty="0" sz="1100">
                <a:latin typeface="SimSun"/>
                <a:cs typeface="SimSun"/>
              </a:rPr>
              <a:t>大洋洲</a:t>
            </a:r>
            <a:endParaRPr sz="1100">
              <a:latin typeface="SimSun"/>
              <a:cs typeface="SimSun"/>
            </a:endParaRPr>
          </a:p>
        </p:txBody>
      </p:sp>
      <p:sp>
        <p:nvSpPr>
          <p:cNvPr id="38" name="object 38"/>
          <p:cNvSpPr txBox="1"/>
          <p:nvPr/>
        </p:nvSpPr>
        <p:spPr>
          <a:xfrm>
            <a:off x="3084322" y="4377944"/>
            <a:ext cx="140335" cy="255270"/>
          </a:xfrm>
          <a:prstGeom prst="rect">
            <a:avLst/>
          </a:prstGeom>
        </p:spPr>
        <p:txBody>
          <a:bodyPr wrap="square" lIns="0" tIns="0" rIns="0" bIns="0" rtlCol="0" vert="horz">
            <a:spAutoFit/>
          </a:bodyPr>
          <a:lstStyle/>
          <a:p>
            <a:pPr marL="12700">
              <a:lnSpc>
                <a:spcPct val="100000"/>
              </a:lnSpc>
            </a:pPr>
            <a:r>
              <a:rPr dirty="0" sz="1600" spc="-5" b="1" i="1">
                <a:solidFill>
                  <a:srgbClr val="FFFFFF"/>
                </a:solidFill>
                <a:latin typeface="Georgia"/>
                <a:cs typeface="Georgia"/>
              </a:rPr>
              <a:t>7</a:t>
            </a:r>
            <a:endParaRPr sz="1600">
              <a:latin typeface="Georgia"/>
              <a:cs typeface="Georgia"/>
            </a:endParaRPr>
          </a:p>
        </p:txBody>
      </p:sp>
      <p:sp>
        <p:nvSpPr>
          <p:cNvPr id="39" name="object 39"/>
          <p:cNvSpPr txBox="1"/>
          <p:nvPr/>
        </p:nvSpPr>
        <p:spPr>
          <a:xfrm>
            <a:off x="7244333" y="4429505"/>
            <a:ext cx="283210" cy="255270"/>
          </a:xfrm>
          <a:prstGeom prst="rect">
            <a:avLst/>
          </a:prstGeom>
        </p:spPr>
        <p:txBody>
          <a:bodyPr wrap="square" lIns="0" tIns="0" rIns="0" bIns="0" rtlCol="0" vert="horz">
            <a:spAutoFit/>
          </a:bodyPr>
          <a:lstStyle/>
          <a:p>
            <a:pPr marL="12700">
              <a:lnSpc>
                <a:spcPct val="100000"/>
              </a:lnSpc>
            </a:pPr>
            <a:r>
              <a:rPr dirty="0" sz="1600" spc="-15" b="1" i="1">
                <a:solidFill>
                  <a:srgbClr val="FFFFFF"/>
                </a:solidFill>
                <a:latin typeface="Georgia"/>
                <a:cs typeface="Georgia"/>
              </a:rPr>
              <a:t>29</a:t>
            </a:r>
            <a:endParaRPr sz="1600">
              <a:latin typeface="Georgia"/>
              <a:cs typeface="Georgia"/>
            </a:endParaRPr>
          </a:p>
        </p:txBody>
      </p:sp>
      <p:sp>
        <p:nvSpPr>
          <p:cNvPr id="40" name="object 40"/>
          <p:cNvSpPr txBox="1"/>
          <p:nvPr/>
        </p:nvSpPr>
        <p:spPr>
          <a:xfrm>
            <a:off x="5109717" y="4225544"/>
            <a:ext cx="156845" cy="255270"/>
          </a:xfrm>
          <a:prstGeom prst="rect">
            <a:avLst/>
          </a:prstGeom>
        </p:spPr>
        <p:txBody>
          <a:bodyPr wrap="square" lIns="0" tIns="0" rIns="0" bIns="0" rtlCol="0" vert="horz">
            <a:spAutoFit/>
          </a:bodyPr>
          <a:lstStyle/>
          <a:p>
            <a:pPr marL="12700">
              <a:lnSpc>
                <a:spcPct val="100000"/>
              </a:lnSpc>
            </a:pPr>
            <a:r>
              <a:rPr dirty="0" sz="1600" spc="-5" b="1" i="1">
                <a:solidFill>
                  <a:srgbClr val="FFFFFF"/>
                </a:solidFill>
                <a:latin typeface="Georgia"/>
                <a:cs typeface="Georgia"/>
              </a:rPr>
              <a:t>9</a:t>
            </a:r>
            <a:endParaRPr sz="1600">
              <a:latin typeface="Georgia"/>
              <a:cs typeface="Georgia"/>
            </a:endParaRPr>
          </a:p>
        </p:txBody>
      </p:sp>
      <p:sp>
        <p:nvSpPr>
          <p:cNvPr id="41" name="object 41"/>
          <p:cNvSpPr txBox="1"/>
          <p:nvPr/>
        </p:nvSpPr>
        <p:spPr>
          <a:xfrm>
            <a:off x="6363080" y="3712209"/>
            <a:ext cx="288290" cy="255270"/>
          </a:xfrm>
          <a:prstGeom prst="rect">
            <a:avLst/>
          </a:prstGeom>
        </p:spPr>
        <p:txBody>
          <a:bodyPr wrap="square" lIns="0" tIns="0" rIns="0" bIns="0" rtlCol="0" vert="horz">
            <a:spAutoFit/>
          </a:bodyPr>
          <a:lstStyle/>
          <a:p>
            <a:pPr marL="12700">
              <a:lnSpc>
                <a:spcPct val="100000"/>
              </a:lnSpc>
            </a:pPr>
            <a:r>
              <a:rPr dirty="0" sz="1600" spc="-10" b="1" i="1">
                <a:solidFill>
                  <a:srgbClr val="FFFFFF"/>
                </a:solidFill>
                <a:latin typeface="Georgia"/>
                <a:cs typeface="Georgia"/>
              </a:rPr>
              <a:t>64</a:t>
            </a:r>
            <a:endParaRPr sz="1600">
              <a:latin typeface="Georgia"/>
              <a:cs typeface="Georgia"/>
            </a:endParaRPr>
          </a:p>
        </p:txBody>
      </p:sp>
      <p:sp>
        <p:nvSpPr>
          <p:cNvPr id="42" name="object 42"/>
          <p:cNvSpPr txBox="1"/>
          <p:nvPr/>
        </p:nvSpPr>
        <p:spPr>
          <a:xfrm>
            <a:off x="4771390" y="4185030"/>
            <a:ext cx="140335" cy="255270"/>
          </a:xfrm>
          <a:prstGeom prst="rect">
            <a:avLst/>
          </a:prstGeom>
        </p:spPr>
        <p:txBody>
          <a:bodyPr wrap="square" lIns="0" tIns="0" rIns="0" bIns="0" rtlCol="0" vert="horz">
            <a:spAutoFit/>
          </a:bodyPr>
          <a:lstStyle/>
          <a:p>
            <a:pPr marL="12700">
              <a:lnSpc>
                <a:spcPct val="100000"/>
              </a:lnSpc>
            </a:pPr>
            <a:r>
              <a:rPr dirty="0" sz="1600" spc="-5" b="1" i="1">
                <a:solidFill>
                  <a:srgbClr val="FFFFFF"/>
                </a:solidFill>
                <a:latin typeface="Georgia"/>
                <a:cs typeface="Georgia"/>
              </a:rPr>
              <a:t>7</a:t>
            </a:r>
            <a:endParaRPr sz="1600">
              <a:latin typeface="Georgia"/>
              <a:cs typeface="Georgia"/>
            </a:endParaRPr>
          </a:p>
        </p:txBody>
      </p:sp>
      <p:sp>
        <p:nvSpPr>
          <p:cNvPr id="43" name="object 43"/>
          <p:cNvSpPr txBox="1"/>
          <p:nvPr/>
        </p:nvSpPr>
        <p:spPr>
          <a:xfrm>
            <a:off x="4107941" y="3169411"/>
            <a:ext cx="290195" cy="255270"/>
          </a:xfrm>
          <a:prstGeom prst="rect">
            <a:avLst/>
          </a:prstGeom>
        </p:spPr>
        <p:txBody>
          <a:bodyPr wrap="square" lIns="0" tIns="0" rIns="0" bIns="0" rtlCol="0" vert="horz">
            <a:spAutoFit/>
          </a:bodyPr>
          <a:lstStyle/>
          <a:p>
            <a:pPr marL="12700">
              <a:lnSpc>
                <a:spcPct val="100000"/>
              </a:lnSpc>
            </a:pPr>
            <a:r>
              <a:rPr dirty="0" sz="1600" spc="-5" b="1" i="1">
                <a:solidFill>
                  <a:srgbClr val="FFFFFF"/>
                </a:solidFill>
                <a:latin typeface="Georgia"/>
                <a:cs typeface="Georgia"/>
              </a:rPr>
              <a:t>82</a:t>
            </a:r>
            <a:endParaRPr sz="1600">
              <a:latin typeface="Georgia"/>
              <a:cs typeface="Georgia"/>
            </a:endParaRPr>
          </a:p>
        </p:txBody>
      </p:sp>
      <p:sp>
        <p:nvSpPr>
          <p:cNvPr id="44" name="object 44"/>
          <p:cNvSpPr txBox="1"/>
          <p:nvPr/>
        </p:nvSpPr>
        <p:spPr>
          <a:xfrm>
            <a:off x="1555750" y="3341370"/>
            <a:ext cx="278130" cy="255270"/>
          </a:xfrm>
          <a:prstGeom prst="rect">
            <a:avLst/>
          </a:prstGeom>
        </p:spPr>
        <p:txBody>
          <a:bodyPr wrap="square" lIns="0" tIns="0" rIns="0" bIns="0" rtlCol="0" vert="horz">
            <a:spAutoFit/>
          </a:bodyPr>
          <a:lstStyle/>
          <a:p>
            <a:pPr marL="12700">
              <a:lnSpc>
                <a:spcPct val="100000"/>
              </a:lnSpc>
            </a:pPr>
            <a:r>
              <a:rPr dirty="0" sz="1600" spc="-10" b="1" i="1">
                <a:solidFill>
                  <a:srgbClr val="FFFFFF"/>
                </a:solidFill>
                <a:latin typeface="Georgia"/>
                <a:cs typeface="Georgia"/>
              </a:rPr>
              <a:t>95</a:t>
            </a:r>
            <a:endParaRPr sz="1600">
              <a:latin typeface="Georgia"/>
              <a:cs typeface="Georgia"/>
            </a:endParaRPr>
          </a:p>
        </p:txBody>
      </p:sp>
      <p:sp>
        <p:nvSpPr>
          <p:cNvPr id="45" name="object 45"/>
          <p:cNvSpPr txBox="1"/>
          <p:nvPr/>
        </p:nvSpPr>
        <p:spPr>
          <a:xfrm>
            <a:off x="2693035" y="4417314"/>
            <a:ext cx="140970" cy="225425"/>
          </a:xfrm>
          <a:prstGeom prst="rect">
            <a:avLst/>
          </a:prstGeom>
        </p:spPr>
        <p:txBody>
          <a:bodyPr wrap="square" lIns="0" tIns="0" rIns="0" bIns="0" rtlCol="0" vert="horz">
            <a:spAutoFit/>
          </a:bodyPr>
          <a:lstStyle/>
          <a:p>
            <a:pPr marL="12700">
              <a:lnSpc>
                <a:spcPct val="100000"/>
              </a:lnSpc>
            </a:pPr>
            <a:r>
              <a:rPr dirty="0" sz="1400" b="1" i="1">
                <a:solidFill>
                  <a:srgbClr val="FFFFFF"/>
                </a:solidFill>
                <a:latin typeface="Georgia"/>
                <a:cs typeface="Georgia"/>
              </a:rPr>
              <a:t>6</a:t>
            </a:r>
            <a:endParaRPr sz="1400">
              <a:latin typeface="Georgia"/>
              <a:cs typeface="Georgia"/>
            </a:endParaRPr>
          </a:p>
        </p:txBody>
      </p:sp>
      <p:sp>
        <p:nvSpPr>
          <p:cNvPr id="46" name="object 46"/>
          <p:cNvSpPr txBox="1"/>
          <p:nvPr/>
        </p:nvSpPr>
        <p:spPr>
          <a:xfrm>
            <a:off x="6872478" y="4486782"/>
            <a:ext cx="239395" cy="255270"/>
          </a:xfrm>
          <a:prstGeom prst="rect">
            <a:avLst/>
          </a:prstGeom>
        </p:spPr>
        <p:txBody>
          <a:bodyPr wrap="square" lIns="0" tIns="0" rIns="0" bIns="0" rtlCol="0" vert="horz">
            <a:spAutoFit/>
          </a:bodyPr>
          <a:lstStyle/>
          <a:p>
            <a:pPr marL="12700">
              <a:lnSpc>
                <a:spcPct val="100000"/>
              </a:lnSpc>
            </a:pPr>
            <a:r>
              <a:rPr dirty="0" sz="1600" spc="-10" b="1" i="1">
                <a:solidFill>
                  <a:srgbClr val="FFFFFF"/>
                </a:solidFill>
                <a:latin typeface="Georgia"/>
                <a:cs typeface="Georgia"/>
              </a:rPr>
              <a:t>17</a:t>
            </a:r>
            <a:endParaRPr sz="1600">
              <a:latin typeface="Georgia"/>
              <a:cs typeface="Georgia"/>
            </a:endParaRPr>
          </a:p>
        </p:txBody>
      </p:sp>
      <p:sp>
        <p:nvSpPr>
          <p:cNvPr id="47" name="object 47"/>
          <p:cNvSpPr txBox="1"/>
          <p:nvPr/>
        </p:nvSpPr>
        <p:spPr>
          <a:xfrm>
            <a:off x="6159753" y="2990850"/>
            <a:ext cx="156845" cy="255270"/>
          </a:xfrm>
          <a:prstGeom prst="rect">
            <a:avLst/>
          </a:prstGeom>
        </p:spPr>
        <p:txBody>
          <a:bodyPr wrap="square" lIns="0" tIns="0" rIns="0" bIns="0" rtlCol="0" vert="horz">
            <a:spAutoFit/>
          </a:bodyPr>
          <a:lstStyle/>
          <a:p>
            <a:pPr marL="12700">
              <a:lnSpc>
                <a:spcPct val="100000"/>
              </a:lnSpc>
            </a:pPr>
            <a:r>
              <a:rPr dirty="0" sz="1600" spc="-5" b="1" i="1">
                <a:solidFill>
                  <a:srgbClr val="FFFFFF"/>
                </a:solidFill>
                <a:latin typeface="Georgia"/>
                <a:cs typeface="Georgia"/>
              </a:rPr>
              <a:t>6</a:t>
            </a:r>
            <a:endParaRPr sz="1600">
              <a:latin typeface="Georgia"/>
              <a:cs typeface="Georgia"/>
            </a:endParaRPr>
          </a:p>
        </p:txBody>
      </p:sp>
      <p:sp>
        <p:nvSpPr>
          <p:cNvPr id="48" name="object 48"/>
          <p:cNvSpPr txBox="1"/>
          <p:nvPr/>
        </p:nvSpPr>
        <p:spPr>
          <a:xfrm>
            <a:off x="2855467" y="1772030"/>
            <a:ext cx="3716020" cy="492759"/>
          </a:xfrm>
          <a:prstGeom prst="rect">
            <a:avLst/>
          </a:prstGeom>
        </p:spPr>
        <p:txBody>
          <a:bodyPr wrap="square" lIns="0" tIns="0" rIns="0" bIns="0" rtlCol="0" vert="horz">
            <a:spAutoFit/>
          </a:bodyPr>
          <a:lstStyle/>
          <a:p>
            <a:pPr marL="12700">
              <a:lnSpc>
                <a:spcPct val="100000"/>
              </a:lnSpc>
            </a:pPr>
            <a:r>
              <a:rPr dirty="0" sz="1100" spc="-5" b="1">
                <a:solidFill>
                  <a:srgbClr val="A21F1F"/>
                </a:solidFill>
                <a:latin typeface="SimSun"/>
                <a:cs typeface="SimSun"/>
              </a:rPr>
              <a:t>境外并购交易数量（按投资目的地分类）</a:t>
            </a:r>
            <a:r>
              <a:rPr dirty="0" sz="1100" spc="-5" b="1">
                <a:solidFill>
                  <a:srgbClr val="A21F1F"/>
                </a:solidFill>
                <a:latin typeface="Georgia"/>
                <a:cs typeface="Georgia"/>
              </a:rPr>
              <a:t>2015 </a:t>
            </a:r>
            <a:r>
              <a:rPr dirty="0" sz="1100" b="1">
                <a:solidFill>
                  <a:srgbClr val="A21F1F"/>
                </a:solidFill>
                <a:latin typeface="SimSun"/>
                <a:cs typeface="SimSun"/>
              </a:rPr>
              <a:t>年与</a:t>
            </a:r>
            <a:r>
              <a:rPr dirty="0" sz="1100" spc="-365" b="1">
                <a:solidFill>
                  <a:srgbClr val="A21F1F"/>
                </a:solidFill>
                <a:latin typeface="SimSun"/>
                <a:cs typeface="SimSun"/>
              </a:rPr>
              <a:t> </a:t>
            </a:r>
            <a:r>
              <a:rPr dirty="0" sz="1100" b="1">
                <a:solidFill>
                  <a:srgbClr val="A21F1F"/>
                </a:solidFill>
                <a:latin typeface="Georgia"/>
                <a:cs typeface="Georgia"/>
              </a:rPr>
              <a:t>2014</a:t>
            </a:r>
            <a:r>
              <a:rPr dirty="0" sz="1100" b="1">
                <a:solidFill>
                  <a:srgbClr val="A21F1F"/>
                </a:solidFill>
                <a:latin typeface="SimSun"/>
                <a:cs typeface="SimSun"/>
              </a:rPr>
              <a:t>年</a:t>
            </a:r>
            <a:endParaRPr sz="1100">
              <a:latin typeface="SimSun"/>
              <a:cs typeface="SimSun"/>
            </a:endParaRPr>
          </a:p>
          <a:p>
            <a:pPr>
              <a:lnSpc>
                <a:spcPct val="100000"/>
              </a:lnSpc>
              <a:spcBef>
                <a:spcPts val="50"/>
              </a:spcBef>
            </a:pPr>
            <a:endParaRPr sz="1000">
              <a:latin typeface="Times New Roman"/>
              <a:cs typeface="Times New Roman"/>
            </a:endParaRPr>
          </a:p>
          <a:p>
            <a:pPr marL="1231265">
              <a:lnSpc>
                <a:spcPct val="100000"/>
              </a:lnSpc>
              <a:tabLst>
                <a:tab pos="2954655" algn="l"/>
              </a:tabLst>
            </a:pPr>
            <a:r>
              <a:rPr dirty="0" sz="1100">
                <a:latin typeface="SimSun"/>
                <a:cs typeface="SimSun"/>
              </a:rPr>
              <a:t>欧洲	俄罗斯</a:t>
            </a:r>
            <a:endParaRPr sz="1100">
              <a:latin typeface="SimSun"/>
              <a:cs typeface="SimSun"/>
            </a:endParaRPr>
          </a:p>
        </p:txBody>
      </p:sp>
      <p:sp>
        <p:nvSpPr>
          <p:cNvPr id="49" name="object 49"/>
          <p:cNvSpPr/>
          <p:nvPr/>
        </p:nvSpPr>
        <p:spPr>
          <a:xfrm>
            <a:off x="533400" y="5623559"/>
            <a:ext cx="85725" cy="91440"/>
          </a:xfrm>
          <a:custGeom>
            <a:avLst/>
            <a:gdLst/>
            <a:ahLst/>
            <a:cxnLst/>
            <a:rect l="l" t="t" r="r" b="b"/>
            <a:pathLst>
              <a:path w="85725" h="91439">
                <a:moveTo>
                  <a:pt x="42671" y="0"/>
                </a:moveTo>
                <a:lnTo>
                  <a:pt x="26060" y="3593"/>
                </a:lnTo>
                <a:lnTo>
                  <a:pt x="12496" y="13392"/>
                </a:lnTo>
                <a:lnTo>
                  <a:pt x="3352" y="27924"/>
                </a:lnTo>
                <a:lnTo>
                  <a:pt x="0" y="45719"/>
                </a:lnTo>
                <a:lnTo>
                  <a:pt x="3352" y="63515"/>
                </a:lnTo>
                <a:lnTo>
                  <a:pt x="12496" y="78047"/>
                </a:lnTo>
                <a:lnTo>
                  <a:pt x="26060" y="87846"/>
                </a:lnTo>
                <a:lnTo>
                  <a:pt x="42671" y="91439"/>
                </a:lnTo>
                <a:lnTo>
                  <a:pt x="59283" y="87846"/>
                </a:lnTo>
                <a:lnTo>
                  <a:pt x="72847" y="78047"/>
                </a:lnTo>
                <a:lnTo>
                  <a:pt x="81991" y="63515"/>
                </a:lnTo>
                <a:lnTo>
                  <a:pt x="85343" y="45719"/>
                </a:lnTo>
                <a:lnTo>
                  <a:pt x="81991" y="27924"/>
                </a:lnTo>
                <a:lnTo>
                  <a:pt x="72847" y="13392"/>
                </a:lnTo>
                <a:lnTo>
                  <a:pt x="59283" y="3593"/>
                </a:lnTo>
                <a:lnTo>
                  <a:pt x="42671" y="0"/>
                </a:lnTo>
                <a:close/>
              </a:path>
            </a:pathLst>
          </a:custGeom>
          <a:solidFill>
            <a:srgbClr val="EB8B00"/>
          </a:solidFill>
        </p:spPr>
        <p:txBody>
          <a:bodyPr wrap="square" lIns="0" tIns="0" rIns="0" bIns="0" rtlCol="0"/>
          <a:lstStyle/>
          <a:p/>
        </p:txBody>
      </p:sp>
      <p:sp>
        <p:nvSpPr>
          <p:cNvPr id="50" name="object 50"/>
          <p:cNvSpPr/>
          <p:nvPr/>
        </p:nvSpPr>
        <p:spPr>
          <a:xfrm>
            <a:off x="534923" y="5789676"/>
            <a:ext cx="86995" cy="91440"/>
          </a:xfrm>
          <a:custGeom>
            <a:avLst/>
            <a:gdLst/>
            <a:ahLst/>
            <a:cxnLst/>
            <a:rect l="l" t="t" r="r" b="b"/>
            <a:pathLst>
              <a:path w="86995" h="91439">
                <a:moveTo>
                  <a:pt x="43434" y="0"/>
                </a:moveTo>
                <a:lnTo>
                  <a:pt x="26526" y="3593"/>
                </a:lnTo>
                <a:lnTo>
                  <a:pt x="12720" y="13392"/>
                </a:lnTo>
                <a:lnTo>
                  <a:pt x="3412" y="27924"/>
                </a:lnTo>
                <a:lnTo>
                  <a:pt x="0" y="45720"/>
                </a:lnTo>
                <a:lnTo>
                  <a:pt x="3412" y="63515"/>
                </a:lnTo>
                <a:lnTo>
                  <a:pt x="12720" y="78047"/>
                </a:lnTo>
                <a:lnTo>
                  <a:pt x="26526" y="87846"/>
                </a:lnTo>
                <a:lnTo>
                  <a:pt x="43434" y="91440"/>
                </a:lnTo>
                <a:lnTo>
                  <a:pt x="60341" y="87846"/>
                </a:lnTo>
                <a:lnTo>
                  <a:pt x="74147" y="78047"/>
                </a:lnTo>
                <a:lnTo>
                  <a:pt x="83455" y="63515"/>
                </a:lnTo>
                <a:lnTo>
                  <a:pt x="86868" y="45720"/>
                </a:lnTo>
                <a:lnTo>
                  <a:pt x="83455" y="27924"/>
                </a:lnTo>
                <a:lnTo>
                  <a:pt x="74147" y="13392"/>
                </a:lnTo>
                <a:lnTo>
                  <a:pt x="60341" y="3593"/>
                </a:lnTo>
                <a:lnTo>
                  <a:pt x="43434" y="0"/>
                </a:lnTo>
                <a:close/>
              </a:path>
            </a:pathLst>
          </a:custGeom>
          <a:solidFill>
            <a:srgbClr val="A21F1F"/>
          </a:solidFill>
        </p:spPr>
        <p:txBody>
          <a:bodyPr wrap="square" lIns="0" tIns="0" rIns="0" bIns="0" rtlCol="0"/>
          <a:lstStyle/>
          <a:p/>
        </p:txBody>
      </p:sp>
      <p:sp>
        <p:nvSpPr>
          <p:cNvPr id="51" name="object 51"/>
          <p:cNvSpPr txBox="1"/>
          <p:nvPr/>
        </p:nvSpPr>
        <p:spPr>
          <a:xfrm>
            <a:off x="522833" y="5567781"/>
            <a:ext cx="1856739" cy="614045"/>
          </a:xfrm>
          <a:prstGeom prst="rect">
            <a:avLst/>
          </a:prstGeom>
        </p:spPr>
        <p:txBody>
          <a:bodyPr wrap="square" lIns="0" tIns="0" rIns="0" bIns="0" rtlCol="0" vert="horz">
            <a:spAutoFit/>
          </a:bodyPr>
          <a:lstStyle/>
          <a:p>
            <a:pPr marL="131445">
              <a:lnSpc>
                <a:spcPts val="1330"/>
              </a:lnSpc>
            </a:pPr>
            <a:r>
              <a:rPr dirty="0" sz="1200" spc="-5">
                <a:latin typeface="Georgia"/>
                <a:cs typeface="Georgia"/>
              </a:rPr>
              <a:t>2014</a:t>
            </a:r>
            <a:endParaRPr sz="1200">
              <a:latin typeface="Georgia"/>
              <a:cs typeface="Georgia"/>
            </a:endParaRPr>
          </a:p>
          <a:p>
            <a:pPr marL="133985">
              <a:lnSpc>
                <a:spcPts val="1330"/>
              </a:lnSpc>
            </a:pPr>
            <a:r>
              <a:rPr dirty="0" sz="1200" spc="-5">
                <a:latin typeface="Georgia"/>
                <a:cs typeface="Georgia"/>
              </a:rPr>
              <a:t>2015</a:t>
            </a:r>
            <a:endParaRPr sz="1200">
              <a:latin typeface="Georgia"/>
              <a:cs typeface="Georgia"/>
            </a:endParaRPr>
          </a:p>
          <a:p>
            <a:pPr marL="12700">
              <a:lnSpc>
                <a:spcPct val="100000"/>
              </a:lnSpc>
              <a:spcBef>
                <a:spcPts val="880"/>
              </a:spcBef>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及普</a:t>
            </a:r>
            <a:r>
              <a:rPr dirty="0" sz="1000" spc="0">
                <a:latin typeface="SimHei"/>
                <a:cs typeface="SimHei"/>
              </a:rPr>
              <a:t>华</a:t>
            </a:r>
            <a:r>
              <a:rPr dirty="0" sz="1000" spc="-5">
                <a:latin typeface="SimHei"/>
                <a:cs typeface="SimHei"/>
              </a:rPr>
              <a:t>永道</a:t>
            </a:r>
            <a:r>
              <a:rPr dirty="0" sz="1000" spc="0">
                <a:latin typeface="SimHei"/>
                <a:cs typeface="SimHei"/>
              </a:rPr>
              <a:t>分</a:t>
            </a:r>
            <a:r>
              <a:rPr dirty="0" sz="1000" spc="-5">
                <a:latin typeface="SimHei"/>
                <a:cs typeface="SimHei"/>
              </a:rPr>
              <a:t>析</a:t>
            </a:r>
            <a:endParaRPr sz="1000">
              <a:latin typeface="SimHei"/>
              <a:cs typeface="SimHei"/>
            </a:endParaRPr>
          </a:p>
        </p:txBody>
      </p:sp>
      <p:sp>
        <p:nvSpPr>
          <p:cNvPr id="53" name="object 53"/>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4" name="object 54"/>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52" name="object 52"/>
          <p:cNvSpPr txBox="1"/>
          <p:nvPr/>
        </p:nvSpPr>
        <p:spPr>
          <a:xfrm>
            <a:off x="5878448" y="2977388"/>
            <a:ext cx="125095" cy="255270"/>
          </a:xfrm>
          <a:prstGeom prst="rect">
            <a:avLst/>
          </a:prstGeom>
        </p:spPr>
        <p:txBody>
          <a:bodyPr wrap="square" lIns="0" tIns="0" rIns="0" bIns="0" rtlCol="0" vert="horz">
            <a:spAutoFit/>
          </a:bodyPr>
          <a:lstStyle/>
          <a:p>
            <a:pPr marL="12700">
              <a:lnSpc>
                <a:spcPct val="100000"/>
              </a:lnSpc>
            </a:pPr>
            <a:r>
              <a:rPr dirty="0" sz="1600" spc="-5" b="1" i="1">
                <a:solidFill>
                  <a:srgbClr val="FFFFFF"/>
                </a:solidFill>
                <a:latin typeface="Georgia"/>
                <a:cs typeface="Georgia"/>
              </a:rPr>
              <a:t>1</a:t>
            </a:r>
            <a:endParaRPr sz="1600">
              <a:latin typeface="Georgia"/>
              <a:cs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21F1F"/>
          </a:solidFill>
        </p:spPr>
        <p:txBody>
          <a:bodyPr wrap="square" lIns="0" tIns="0" rIns="0" bIns="0" rtlCol="0"/>
          <a:lstStyle/>
          <a:p/>
        </p:txBody>
      </p:sp>
      <p:sp>
        <p:nvSpPr>
          <p:cNvPr id="3" name="object 3"/>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FFFFFF"/>
            </a:solidFill>
          </a:ln>
        </p:spPr>
        <p:txBody>
          <a:bodyPr wrap="square" lIns="0" tIns="0" rIns="0" bIns="0" rtlCol="0"/>
          <a:lstStyle/>
          <a:p/>
        </p:txBody>
      </p:sp>
      <p:sp>
        <p:nvSpPr>
          <p:cNvPr id="4" name="object 4"/>
          <p:cNvSpPr txBox="1">
            <a:spLocks noGrp="1"/>
          </p:cNvSpPr>
          <p:nvPr>
            <p:ph type="title"/>
          </p:nvPr>
        </p:nvSpPr>
        <p:spPr>
          <a:prstGeom prst="rect"/>
        </p:spPr>
        <p:txBody>
          <a:bodyPr wrap="square" lIns="0" tIns="0" rIns="0" bIns="0" rtlCol="0" vert="horz">
            <a:spAutoFit/>
          </a:bodyPr>
          <a:lstStyle/>
          <a:p>
            <a:pPr marL="12700">
              <a:lnSpc>
                <a:spcPts val="3750"/>
              </a:lnSpc>
            </a:pPr>
            <a:r>
              <a:rPr dirty="0" sz="3200">
                <a:solidFill>
                  <a:srgbClr val="FFFFFF"/>
                </a:solidFill>
              </a:rPr>
              <a:t>主要发现</a:t>
            </a:r>
            <a:endParaRPr sz="3200"/>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主要发现</a:t>
            </a:r>
            <a:r>
              <a:rPr dirty="0" spc="-600"/>
              <a:t> </a:t>
            </a:r>
            <a:r>
              <a:rPr dirty="0">
                <a:latin typeface="Georgia"/>
                <a:cs typeface="Georgia"/>
              </a:rPr>
              <a:t>—</a:t>
            </a:r>
            <a:r>
              <a:rPr dirty="0" spc="-10">
                <a:latin typeface="Georgia"/>
                <a:cs typeface="Georgia"/>
              </a:rPr>
              <a:t> </a:t>
            </a:r>
            <a:r>
              <a:rPr dirty="0" spc="-5">
                <a:latin typeface="Georgia"/>
                <a:cs typeface="Georgia"/>
              </a:rPr>
              <a:t>2015</a:t>
            </a:r>
            <a:r>
              <a:rPr dirty="0" spc="-5"/>
              <a:t>年中国并购交易</a:t>
            </a:r>
            <a:r>
              <a:rPr dirty="0" spc="-600"/>
              <a:t> </a:t>
            </a:r>
            <a:r>
              <a:rPr dirty="0" spc="-5">
                <a:latin typeface="Georgia"/>
                <a:cs typeface="Georgia"/>
              </a:rPr>
              <a:t>(1/3)</a:t>
            </a: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520700" y="2201164"/>
            <a:ext cx="3989704" cy="1406525"/>
          </a:xfrm>
          <a:prstGeom prst="rect">
            <a:avLst/>
          </a:prstGeom>
        </p:spPr>
        <p:txBody>
          <a:bodyPr wrap="square" lIns="0" tIns="0" rIns="0" bIns="0" rtlCol="0" vert="horz">
            <a:spAutoFit/>
          </a:bodyPr>
          <a:lstStyle/>
          <a:p>
            <a:pPr marL="287020" marR="5080" indent="-274320">
              <a:lnSpc>
                <a:spcPct val="100000"/>
              </a:lnSpc>
              <a:tabLst>
                <a:tab pos="286385" algn="l"/>
              </a:tabLst>
            </a:pPr>
            <a:r>
              <a:rPr dirty="0" sz="1400">
                <a:latin typeface="Arial"/>
                <a:cs typeface="Arial"/>
              </a:rPr>
              <a:t>•</a:t>
            </a:r>
            <a:r>
              <a:rPr dirty="0" sz="1400">
                <a:latin typeface="Arial"/>
                <a:cs typeface="Arial"/>
              </a:rPr>
              <a:t>	</a:t>
            </a:r>
            <a:r>
              <a:rPr dirty="0" sz="1400" spc="45">
                <a:latin typeface="SimSun"/>
                <a:cs typeface="SimSun"/>
              </a:rPr>
              <a:t>中国</a:t>
            </a:r>
            <a:r>
              <a:rPr dirty="0" sz="1400" spc="35">
                <a:latin typeface="SimSun"/>
                <a:cs typeface="SimSun"/>
              </a:rPr>
              <a:t>并</a:t>
            </a:r>
            <a:r>
              <a:rPr dirty="0" sz="1400" spc="45">
                <a:latin typeface="SimSun"/>
                <a:cs typeface="SimSun"/>
              </a:rPr>
              <a:t>购市</a:t>
            </a:r>
            <a:r>
              <a:rPr dirty="0" sz="1400" spc="35">
                <a:latin typeface="SimSun"/>
                <a:cs typeface="SimSun"/>
              </a:rPr>
              <a:t>场</a:t>
            </a:r>
            <a:r>
              <a:rPr dirty="0" sz="1400" spc="40">
                <a:latin typeface="SimSun"/>
                <a:cs typeface="SimSun"/>
              </a:rPr>
              <a:t>在</a:t>
            </a:r>
            <a:r>
              <a:rPr dirty="0" sz="1400" spc="-5">
                <a:latin typeface="Georgia"/>
                <a:cs typeface="Georgia"/>
              </a:rPr>
              <a:t>2</a:t>
            </a:r>
            <a:r>
              <a:rPr dirty="0" sz="1400">
                <a:latin typeface="Georgia"/>
                <a:cs typeface="Georgia"/>
              </a:rPr>
              <a:t>01</a:t>
            </a:r>
            <a:r>
              <a:rPr dirty="0" sz="1400" spc="45">
                <a:latin typeface="Georgia"/>
                <a:cs typeface="Georgia"/>
              </a:rPr>
              <a:t>5</a:t>
            </a:r>
            <a:r>
              <a:rPr dirty="0" sz="1400" spc="45">
                <a:latin typeface="SimSun"/>
                <a:cs typeface="SimSun"/>
              </a:rPr>
              <a:t>年</a:t>
            </a:r>
            <a:r>
              <a:rPr dirty="0" sz="1400" spc="35">
                <a:latin typeface="SimSun"/>
                <a:cs typeface="SimSun"/>
              </a:rPr>
              <a:t>创</a:t>
            </a:r>
            <a:r>
              <a:rPr dirty="0" sz="1400" spc="45">
                <a:latin typeface="SimSun"/>
                <a:cs typeface="SimSun"/>
              </a:rPr>
              <a:t>下了</a:t>
            </a:r>
            <a:r>
              <a:rPr dirty="0" sz="1400" spc="35">
                <a:latin typeface="SimSun"/>
                <a:cs typeface="SimSun"/>
              </a:rPr>
              <a:t>记</a:t>
            </a:r>
            <a:r>
              <a:rPr dirty="0" sz="1400" spc="55">
                <a:latin typeface="SimSun"/>
                <a:cs typeface="SimSun"/>
              </a:rPr>
              <a:t>录</a:t>
            </a:r>
            <a:r>
              <a:rPr dirty="0" sz="1400" spc="35">
                <a:latin typeface="SimSun"/>
                <a:cs typeface="SimSun"/>
              </a:rPr>
              <a:t>，</a:t>
            </a:r>
            <a:r>
              <a:rPr dirty="0" sz="1400" spc="45">
                <a:latin typeface="SimSun"/>
                <a:cs typeface="SimSun"/>
              </a:rPr>
              <a:t>交易</a:t>
            </a:r>
            <a:r>
              <a:rPr dirty="0" sz="1400" spc="35">
                <a:latin typeface="SimSun"/>
                <a:cs typeface="SimSun"/>
              </a:rPr>
              <a:t>数</a:t>
            </a:r>
            <a:r>
              <a:rPr dirty="0" sz="1400">
                <a:latin typeface="SimSun"/>
                <a:cs typeface="SimSun"/>
              </a:rPr>
              <a:t>量  </a:t>
            </a:r>
            <a:r>
              <a:rPr dirty="0" sz="1400">
                <a:latin typeface="SimSun"/>
                <a:cs typeface="SimSun"/>
              </a:rPr>
              <a:t>上升</a:t>
            </a:r>
            <a:r>
              <a:rPr dirty="0" sz="1400">
                <a:latin typeface="Georgia"/>
                <a:cs typeface="Georgia"/>
              </a:rPr>
              <a:t>37%</a:t>
            </a:r>
            <a:r>
              <a:rPr dirty="0" sz="1400">
                <a:latin typeface="SimSun"/>
                <a:cs typeface="SimSun"/>
              </a:rPr>
              <a:t>，交易金额上升</a:t>
            </a:r>
            <a:r>
              <a:rPr dirty="0" sz="1400">
                <a:latin typeface="Georgia"/>
                <a:cs typeface="Georgia"/>
              </a:rPr>
              <a:t>84%</a:t>
            </a:r>
            <a:r>
              <a:rPr dirty="0" sz="1400">
                <a:latin typeface="SimSun"/>
                <a:cs typeface="SimSun"/>
              </a:rPr>
              <a:t>达到</a:t>
            </a:r>
            <a:r>
              <a:rPr dirty="0" sz="1400">
                <a:latin typeface="Georgia"/>
                <a:cs typeface="Georgia"/>
              </a:rPr>
              <a:t>7,340</a:t>
            </a:r>
            <a:r>
              <a:rPr dirty="0" sz="1400">
                <a:latin typeface="SimSun"/>
                <a:cs typeface="SimSun"/>
              </a:rPr>
              <a:t>亿美元</a:t>
            </a:r>
            <a:endParaRPr sz="1400">
              <a:latin typeface="SimSun"/>
              <a:cs typeface="SimSun"/>
            </a:endParaRPr>
          </a:p>
          <a:p>
            <a:pPr marL="287020" marR="57785" indent="-274320">
              <a:lnSpc>
                <a:spcPct val="98600"/>
              </a:lnSpc>
              <a:spcBef>
                <a:spcPts val="994"/>
              </a:spcBef>
              <a:tabLst>
                <a:tab pos="286385" algn="l"/>
              </a:tabLst>
            </a:pPr>
            <a:r>
              <a:rPr dirty="0" sz="1400">
                <a:latin typeface="Arial"/>
                <a:cs typeface="Arial"/>
              </a:rPr>
              <a:t>•	</a:t>
            </a:r>
            <a:r>
              <a:rPr dirty="0" sz="1400">
                <a:latin typeface="SimSun"/>
                <a:cs typeface="SimSun"/>
              </a:rPr>
              <a:t>国内投资并购、私募股权投资和海外并购活动  </a:t>
            </a:r>
            <a:r>
              <a:rPr dirty="0" sz="1400">
                <a:latin typeface="SimSun"/>
                <a:cs typeface="SimSun"/>
              </a:rPr>
              <a:t>均实现强势增</a:t>
            </a:r>
            <a:r>
              <a:rPr dirty="0" sz="1400" spc="-15">
                <a:latin typeface="SimSun"/>
                <a:cs typeface="SimSun"/>
              </a:rPr>
              <a:t>长</a:t>
            </a:r>
            <a:r>
              <a:rPr dirty="0" sz="1400">
                <a:latin typeface="SimSun"/>
                <a:cs typeface="SimSun"/>
              </a:rPr>
              <a:t>，超过</a:t>
            </a:r>
            <a:r>
              <a:rPr dirty="0" sz="1400" spc="-5">
                <a:latin typeface="Georgia"/>
                <a:cs typeface="Georgia"/>
              </a:rPr>
              <a:t>11</a:t>
            </a:r>
            <a:r>
              <a:rPr dirty="0" sz="1400" spc="-15">
                <a:latin typeface="Georgia"/>
                <a:cs typeface="Georgia"/>
              </a:rPr>
              <a:t>4</a:t>
            </a:r>
            <a:r>
              <a:rPr dirty="0" sz="1400">
                <a:latin typeface="SimSun"/>
                <a:cs typeface="SimSun"/>
              </a:rPr>
              <a:t>项交</a:t>
            </a:r>
            <a:r>
              <a:rPr dirty="0" sz="1400" spc="-15">
                <a:latin typeface="SimSun"/>
                <a:cs typeface="SimSun"/>
              </a:rPr>
              <a:t>易</a:t>
            </a:r>
            <a:r>
              <a:rPr dirty="0" sz="1400">
                <a:latin typeface="SimSun"/>
                <a:cs typeface="SimSun"/>
              </a:rPr>
              <a:t>的单</a:t>
            </a:r>
            <a:r>
              <a:rPr dirty="0" sz="1400" spc="-15">
                <a:latin typeface="SimSun"/>
                <a:cs typeface="SimSun"/>
              </a:rPr>
              <a:t>笔</a:t>
            </a:r>
            <a:r>
              <a:rPr dirty="0" sz="1400">
                <a:latin typeface="SimSun"/>
                <a:cs typeface="SimSun"/>
              </a:rPr>
              <a:t>交易金  </a:t>
            </a:r>
            <a:r>
              <a:rPr dirty="0" sz="1400">
                <a:latin typeface="SimSun"/>
                <a:cs typeface="SimSun"/>
              </a:rPr>
              <a:t>额超过</a:t>
            </a:r>
            <a:r>
              <a:rPr dirty="0" sz="1400">
                <a:latin typeface="Georgia"/>
                <a:cs typeface="Georgia"/>
              </a:rPr>
              <a:t>10</a:t>
            </a:r>
            <a:r>
              <a:rPr dirty="0" sz="1400">
                <a:latin typeface="SimSun"/>
                <a:cs typeface="SimSun"/>
              </a:rPr>
              <a:t>亿美元（创下历史记录），交易总额  上升</a:t>
            </a:r>
            <a:r>
              <a:rPr dirty="0" sz="1400">
                <a:latin typeface="Georgia"/>
                <a:cs typeface="Georgia"/>
              </a:rPr>
              <a:t>84%</a:t>
            </a:r>
            <a:r>
              <a:rPr dirty="0" sz="1400">
                <a:latin typeface="SimSun"/>
                <a:cs typeface="SimSun"/>
              </a:rPr>
              <a:t>。</a:t>
            </a:r>
            <a:endParaRPr sz="1400">
              <a:latin typeface="SimSun"/>
              <a:cs typeface="SimSun"/>
            </a:endParaRPr>
          </a:p>
        </p:txBody>
      </p:sp>
      <p:sp>
        <p:nvSpPr>
          <p:cNvPr id="4" name="object 4"/>
          <p:cNvSpPr txBox="1"/>
          <p:nvPr/>
        </p:nvSpPr>
        <p:spPr>
          <a:xfrm>
            <a:off x="533400" y="1752600"/>
            <a:ext cx="3962400" cy="307975"/>
          </a:xfrm>
          <a:prstGeom prst="rect">
            <a:avLst/>
          </a:prstGeom>
          <a:solidFill>
            <a:srgbClr val="A21F1F"/>
          </a:solidFill>
        </p:spPr>
        <p:txBody>
          <a:bodyPr wrap="square" lIns="0" tIns="43815" rIns="0" bIns="0" rtlCol="0" vert="horz">
            <a:spAutoFit/>
          </a:bodyPr>
          <a:lstStyle/>
          <a:p>
            <a:pPr marL="91440">
              <a:lnSpc>
                <a:spcPct val="100000"/>
              </a:lnSpc>
              <a:spcBef>
                <a:spcPts val="345"/>
              </a:spcBef>
            </a:pPr>
            <a:r>
              <a:rPr dirty="0" sz="1400" b="1">
                <a:solidFill>
                  <a:srgbClr val="FFFFFF"/>
                </a:solidFill>
                <a:latin typeface="SimSun"/>
                <a:cs typeface="SimSun"/>
              </a:rPr>
              <a:t>总体情况</a:t>
            </a:r>
            <a:endParaRPr sz="1400">
              <a:latin typeface="SimSun"/>
              <a:cs typeface="SimSun"/>
            </a:endParaRPr>
          </a:p>
        </p:txBody>
      </p:sp>
      <p:sp>
        <p:nvSpPr>
          <p:cNvPr id="5" name="object 5"/>
          <p:cNvSpPr txBox="1"/>
          <p:nvPr/>
        </p:nvSpPr>
        <p:spPr>
          <a:xfrm>
            <a:off x="4648200" y="1752600"/>
            <a:ext cx="3962400" cy="307975"/>
          </a:xfrm>
          <a:prstGeom prst="rect">
            <a:avLst/>
          </a:prstGeom>
          <a:solidFill>
            <a:srgbClr val="A21F1F"/>
          </a:solidFill>
        </p:spPr>
        <p:txBody>
          <a:bodyPr wrap="square" lIns="0" tIns="43815" rIns="0" bIns="0" rtlCol="0" vert="horz">
            <a:spAutoFit/>
          </a:bodyPr>
          <a:lstStyle/>
          <a:p>
            <a:pPr marL="92075">
              <a:lnSpc>
                <a:spcPct val="100000"/>
              </a:lnSpc>
              <a:spcBef>
                <a:spcPts val="345"/>
              </a:spcBef>
            </a:pPr>
            <a:r>
              <a:rPr dirty="0" sz="1400" spc="-5" b="1">
                <a:solidFill>
                  <a:srgbClr val="FFFFFF"/>
                </a:solidFill>
                <a:latin typeface="SimSun"/>
                <a:cs typeface="SimSun"/>
              </a:rPr>
              <a:t>境内与境外战略投资者</a:t>
            </a:r>
            <a:endParaRPr sz="1400">
              <a:latin typeface="SimSun"/>
              <a:cs typeface="SimSun"/>
            </a:endParaRPr>
          </a:p>
        </p:txBody>
      </p:sp>
      <p:sp>
        <p:nvSpPr>
          <p:cNvPr id="6" name="object 6"/>
          <p:cNvSpPr txBox="1"/>
          <p:nvPr/>
        </p:nvSpPr>
        <p:spPr>
          <a:xfrm>
            <a:off x="4636389" y="2220523"/>
            <a:ext cx="4006850" cy="2239645"/>
          </a:xfrm>
          <a:prstGeom prst="rect">
            <a:avLst/>
          </a:prstGeom>
        </p:spPr>
        <p:txBody>
          <a:bodyPr wrap="square" lIns="0" tIns="1270" rIns="0" bIns="0" rtlCol="0" vert="horz">
            <a:spAutoFit/>
          </a:bodyPr>
          <a:lstStyle/>
          <a:p>
            <a:pPr algn="just" marL="287020" marR="5080" indent="-274320">
              <a:lnSpc>
                <a:spcPct val="98600"/>
              </a:lnSpc>
              <a:spcBef>
                <a:spcPts val="10"/>
              </a:spcBef>
            </a:pPr>
            <a:r>
              <a:rPr dirty="0" sz="1400">
                <a:latin typeface="Arial"/>
                <a:cs typeface="Arial"/>
              </a:rPr>
              <a:t>• </a:t>
            </a:r>
            <a:r>
              <a:rPr dirty="0" sz="1400" spc="50">
                <a:latin typeface="SimSun"/>
                <a:cs typeface="SimSun"/>
              </a:rPr>
              <a:t>随着国内并购市场的逐步成熟，国内战略投资  并购交易实现了强劲的增长，这主要得益于经  </a:t>
            </a:r>
            <a:r>
              <a:rPr dirty="0" sz="1400" spc="100">
                <a:latin typeface="SimSun"/>
                <a:cs typeface="SimSun"/>
              </a:rPr>
              <a:t>济转型、</a:t>
            </a:r>
            <a:r>
              <a:rPr dirty="0" sz="1400" spc="-590">
                <a:latin typeface="SimSun"/>
                <a:cs typeface="SimSun"/>
              </a:rPr>
              <a:t> </a:t>
            </a:r>
            <a:r>
              <a:rPr dirty="0" sz="1400" spc="114">
                <a:latin typeface="SimSun"/>
                <a:cs typeface="SimSun"/>
              </a:rPr>
              <a:t>一些行业整合（</a:t>
            </a:r>
            <a:r>
              <a:rPr dirty="0" sz="1400" spc="-590">
                <a:latin typeface="SimSun"/>
                <a:cs typeface="SimSun"/>
              </a:rPr>
              <a:t> </a:t>
            </a:r>
            <a:r>
              <a:rPr dirty="0" sz="1400" spc="114">
                <a:latin typeface="SimSun"/>
                <a:cs typeface="SimSun"/>
              </a:rPr>
              <a:t>尽管仍处于初级阶  </a:t>
            </a:r>
            <a:r>
              <a:rPr dirty="0" sz="1400" spc="25">
                <a:latin typeface="SimSun"/>
                <a:cs typeface="SimSun"/>
              </a:rPr>
              <a:t>段）、重组和外延式增长</a:t>
            </a:r>
            <a:r>
              <a:rPr dirty="0" sz="1400" spc="25">
                <a:latin typeface="Georgia"/>
                <a:cs typeface="Georgia"/>
              </a:rPr>
              <a:t>;  </a:t>
            </a:r>
            <a:r>
              <a:rPr dirty="0" sz="1400" spc="340">
                <a:latin typeface="Georgia"/>
                <a:cs typeface="Georgia"/>
              </a:rPr>
              <a:t> </a:t>
            </a:r>
            <a:r>
              <a:rPr dirty="0" sz="1400" spc="20">
                <a:latin typeface="SimSun"/>
                <a:cs typeface="SimSun"/>
              </a:rPr>
              <a:t>另一方面，境外投</a:t>
            </a:r>
            <a:endParaRPr sz="1400">
              <a:latin typeface="SimSun"/>
              <a:cs typeface="SimSun"/>
            </a:endParaRPr>
          </a:p>
          <a:p>
            <a:pPr marL="287020" marR="25400">
              <a:lnSpc>
                <a:spcPts val="1610"/>
              </a:lnSpc>
              <a:spcBef>
                <a:spcPts val="185"/>
              </a:spcBef>
            </a:pPr>
            <a:r>
              <a:rPr dirty="0" sz="1400" spc="45">
                <a:latin typeface="SimSun"/>
                <a:cs typeface="SimSun"/>
              </a:rPr>
              <a:t>资者在中国进行的并购交易呈现出基本稳定的  </a:t>
            </a:r>
            <a:r>
              <a:rPr dirty="0" sz="1400">
                <a:latin typeface="SimSun"/>
                <a:cs typeface="SimSun"/>
              </a:rPr>
              <a:t>局面，同比略有下滑。</a:t>
            </a:r>
            <a:endParaRPr sz="1400">
              <a:latin typeface="SimSun"/>
              <a:cs typeface="SimSun"/>
            </a:endParaRPr>
          </a:p>
          <a:p>
            <a:pPr algn="just" marL="287020" marR="21590" indent="-274320">
              <a:lnSpc>
                <a:spcPct val="100000"/>
              </a:lnSpc>
              <a:spcBef>
                <a:spcPts val="855"/>
              </a:spcBef>
            </a:pPr>
            <a:r>
              <a:rPr dirty="0" sz="1400">
                <a:latin typeface="Arial"/>
                <a:cs typeface="Arial"/>
              </a:rPr>
              <a:t>• </a:t>
            </a:r>
            <a:r>
              <a:rPr dirty="0" sz="1400" spc="35">
                <a:latin typeface="Georgia"/>
                <a:cs typeface="Georgia"/>
              </a:rPr>
              <a:t>2015</a:t>
            </a:r>
            <a:r>
              <a:rPr dirty="0" sz="1400" spc="35">
                <a:latin typeface="SimSun"/>
                <a:cs typeface="SimSun"/>
              </a:rPr>
              <a:t>年，科技与金融行业持续成为投资热点，  </a:t>
            </a:r>
            <a:r>
              <a:rPr dirty="0" sz="1400" spc="45">
                <a:latin typeface="SimSun"/>
                <a:cs typeface="SimSun"/>
              </a:rPr>
              <a:t>其主要驱动因素为投资者对科技行业高增长的  </a:t>
            </a:r>
            <a:r>
              <a:rPr dirty="0" sz="1400" spc="45">
                <a:latin typeface="SimSun"/>
                <a:cs typeface="SimSun"/>
              </a:rPr>
              <a:t>期</a:t>
            </a:r>
            <a:r>
              <a:rPr dirty="0" sz="1400" spc="60">
                <a:latin typeface="SimSun"/>
                <a:cs typeface="SimSun"/>
              </a:rPr>
              <a:t>待</a:t>
            </a:r>
            <a:r>
              <a:rPr dirty="0" sz="1400" spc="45">
                <a:latin typeface="SimSun"/>
                <a:cs typeface="SimSun"/>
              </a:rPr>
              <a:t>、科技</a:t>
            </a:r>
            <a:r>
              <a:rPr dirty="0" sz="1400" spc="55">
                <a:latin typeface="SimSun"/>
                <a:cs typeface="SimSun"/>
              </a:rPr>
              <a:t>行</a:t>
            </a:r>
            <a:r>
              <a:rPr dirty="0" sz="1400" spc="45">
                <a:latin typeface="SimSun"/>
                <a:cs typeface="SimSun"/>
              </a:rPr>
              <a:t>业逐渐</a:t>
            </a:r>
            <a:r>
              <a:rPr dirty="0" sz="1400" spc="55">
                <a:latin typeface="SimSun"/>
                <a:cs typeface="SimSun"/>
              </a:rPr>
              <a:t>发</a:t>
            </a:r>
            <a:r>
              <a:rPr dirty="0" sz="1400" spc="45">
                <a:latin typeface="SimSun"/>
                <a:cs typeface="SimSun"/>
              </a:rPr>
              <a:t>生整</a:t>
            </a:r>
            <a:r>
              <a:rPr dirty="0" sz="1400" spc="60">
                <a:latin typeface="SimSun"/>
                <a:cs typeface="SimSun"/>
              </a:rPr>
              <a:t>合</a:t>
            </a:r>
            <a:r>
              <a:rPr dirty="0" sz="1400" spc="45">
                <a:latin typeface="SimSun"/>
                <a:cs typeface="SimSun"/>
              </a:rPr>
              <a:t>、</a:t>
            </a:r>
            <a:r>
              <a:rPr dirty="0" sz="1400" spc="55">
                <a:latin typeface="SimSun"/>
                <a:cs typeface="SimSun"/>
              </a:rPr>
              <a:t>以</a:t>
            </a:r>
            <a:r>
              <a:rPr dirty="0" sz="1400" spc="45">
                <a:latin typeface="SimSun"/>
                <a:cs typeface="SimSun"/>
              </a:rPr>
              <a:t>及中</a:t>
            </a:r>
            <a:r>
              <a:rPr dirty="0" sz="1400" spc="55">
                <a:latin typeface="SimSun"/>
                <a:cs typeface="SimSun"/>
              </a:rPr>
              <a:t>国</a:t>
            </a:r>
            <a:r>
              <a:rPr dirty="0" sz="1400" spc="45">
                <a:latin typeface="SimSun"/>
                <a:cs typeface="SimSun"/>
              </a:rPr>
              <a:t>科</a:t>
            </a:r>
            <a:r>
              <a:rPr dirty="0" sz="1400">
                <a:latin typeface="SimSun"/>
                <a:cs typeface="SimSun"/>
              </a:rPr>
              <a:t>技  </a:t>
            </a:r>
            <a:r>
              <a:rPr dirty="0" sz="1400">
                <a:latin typeface="SimSun"/>
                <a:cs typeface="SimSun"/>
              </a:rPr>
              <a:t>金融和支付业务高速发展并产生的融资需求</a:t>
            </a:r>
            <a:endParaRPr sz="1400">
              <a:latin typeface="SimSun"/>
              <a:cs typeface="SimSu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主要发现</a:t>
            </a:r>
            <a:r>
              <a:rPr dirty="0" spc="-600"/>
              <a:t> </a:t>
            </a:r>
            <a:r>
              <a:rPr dirty="0">
                <a:latin typeface="Georgia"/>
                <a:cs typeface="Georgia"/>
              </a:rPr>
              <a:t>—</a:t>
            </a:r>
            <a:r>
              <a:rPr dirty="0" spc="-10">
                <a:latin typeface="Georgia"/>
                <a:cs typeface="Georgia"/>
              </a:rPr>
              <a:t> </a:t>
            </a:r>
            <a:r>
              <a:rPr dirty="0" spc="-5">
                <a:latin typeface="Georgia"/>
                <a:cs typeface="Georgia"/>
              </a:rPr>
              <a:t>2015</a:t>
            </a:r>
            <a:r>
              <a:rPr dirty="0" spc="-5"/>
              <a:t>年中国并购交易</a:t>
            </a:r>
            <a:r>
              <a:rPr dirty="0" spc="-600"/>
              <a:t> </a:t>
            </a:r>
            <a:r>
              <a:rPr dirty="0">
                <a:latin typeface="Georgia"/>
                <a:cs typeface="Georgia"/>
              </a:rPr>
              <a:t>(2</a:t>
            </a:r>
            <a:r>
              <a:rPr dirty="0" spc="-15">
                <a:latin typeface="Georgia"/>
                <a:cs typeface="Georgia"/>
              </a:rPr>
              <a:t> </a:t>
            </a:r>
            <a:r>
              <a:rPr dirty="0">
                <a:latin typeface="Georgia"/>
                <a:cs typeface="Georgia"/>
              </a:rPr>
              <a:t>/3)</a:t>
            </a: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533400" y="1752600"/>
            <a:ext cx="8077200" cy="307975"/>
          </a:xfrm>
          <a:prstGeom prst="rect">
            <a:avLst/>
          </a:prstGeom>
          <a:solidFill>
            <a:srgbClr val="A21F1F"/>
          </a:solidFill>
        </p:spPr>
        <p:txBody>
          <a:bodyPr wrap="square" lIns="0" tIns="43815" rIns="0" bIns="0" rtlCol="0" vert="horz">
            <a:spAutoFit/>
          </a:bodyPr>
          <a:lstStyle/>
          <a:p>
            <a:pPr marL="91440">
              <a:lnSpc>
                <a:spcPct val="100000"/>
              </a:lnSpc>
              <a:spcBef>
                <a:spcPts val="345"/>
              </a:spcBef>
            </a:pPr>
            <a:r>
              <a:rPr dirty="0" sz="1400" spc="-5" b="1">
                <a:solidFill>
                  <a:srgbClr val="FFFFFF"/>
                </a:solidFill>
                <a:latin typeface="SimSun"/>
                <a:cs typeface="SimSun"/>
              </a:rPr>
              <a:t>私募股权基金</a:t>
            </a:r>
            <a:endParaRPr sz="1400">
              <a:latin typeface="SimSun"/>
              <a:cs typeface="SimSun"/>
            </a:endParaRPr>
          </a:p>
        </p:txBody>
      </p:sp>
      <p:sp>
        <p:nvSpPr>
          <p:cNvPr id="4" name="object 4"/>
          <p:cNvSpPr txBox="1"/>
          <p:nvPr/>
        </p:nvSpPr>
        <p:spPr>
          <a:xfrm>
            <a:off x="520700" y="2210561"/>
            <a:ext cx="7997190" cy="3233420"/>
          </a:xfrm>
          <a:prstGeom prst="rect">
            <a:avLst/>
          </a:prstGeom>
        </p:spPr>
        <p:txBody>
          <a:bodyPr wrap="square" lIns="0" tIns="0" rIns="0" bIns="0" rtlCol="0" vert="horz">
            <a:spAutoFit/>
          </a:bodyPr>
          <a:lstStyle/>
          <a:p>
            <a:pPr marL="12700">
              <a:lnSpc>
                <a:spcPct val="100000"/>
              </a:lnSpc>
              <a:tabLst>
                <a:tab pos="286385" algn="l"/>
              </a:tabLst>
            </a:pPr>
            <a:r>
              <a:rPr dirty="0" sz="1400">
                <a:latin typeface="Arial"/>
                <a:cs typeface="Arial"/>
              </a:rPr>
              <a:t>•	</a:t>
            </a:r>
            <a:r>
              <a:rPr dirty="0" sz="1400">
                <a:latin typeface="SimSun"/>
                <a:cs typeface="SimSun"/>
              </a:rPr>
              <a:t>私募股权基金与风险投资融资仍然保持健康的水平；由于保险公司、其它金融机构及类金融机构</a:t>
            </a:r>
            <a:endParaRPr sz="1400">
              <a:latin typeface="SimSun"/>
              <a:cs typeface="SimSun"/>
            </a:endParaRPr>
          </a:p>
          <a:p>
            <a:pPr marL="287020" marR="229235">
              <a:lnSpc>
                <a:spcPts val="1610"/>
              </a:lnSpc>
              <a:spcBef>
                <a:spcPts val="110"/>
              </a:spcBef>
            </a:pPr>
            <a:r>
              <a:rPr dirty="0" sz="1400">
                <a:latin typeface="SimSun"/>
                <a:cs typeface="SimSun"/>
              </a:rPr>
              <a:t>（包</a:t>
            </a:r>
            <a:r>
              <a:rPr dirty="0" sz="1400" spc="-5">
                <a:latin typeface="SimSun"/>
                <a:cs typeface="SimSun"/>
              </a:rPr>
              <a:t>括</a:t>
            </a:r>
            <a:r>
              <a:rPr dirty="0" sz="1400">
                <a:latin typeface="SimSun"/>
                <a:cs typeface="SimSun"/>
              </a:rPr>
              <a:t>政府和产业基金</a:t>
            </a:r>
            <a:r>
              <a:rPr dirty="0" sz="1400" spc="-10">
                <a:latin typeface="SimSun"/>
                <a:cs typeface="SimSun"/>
              </a:rPr>
              <a:t>、</a:t>
            </a:r>
            <a:r>
              <a:rPr dirty="0" sz="1400">
                <a:latin typeface="SimSun"/>
                <a:cs typeface="SimSun"/>
              </a:rPr>
              <a:t>国有</a:t>
            </a:r>
            <a:r>
              <a:rPr dirty="0" sz="1400" spc="-15">
                <a:latin typeface="SimSun"/>
                <a:cs typeface="SimSun"/>
              </a:rPr>
              <a:t>企</a:t>
            </a:r>
            <a:r>
              <a:rPr dirty="0" sz="1400">
                <a:latin typeface="SimSun"/>
                <a:cs typeface="SimSun"/>
              </a:rPr>
              <a:t>业基</a:t>
            </a:r>
            <a:r>
              <a:rPr dirty="0" sz="1400" spc="-15">
                <a:latin typeface="SimSun"/>
                <a:cs typeface="SimSun"/>
              </a:rPr>
              <a:t>金</a:t>
            </a:r>
            <a:r>
              <a:rPr dirty="0" sz="1400">
                <a:latin typeface="SimSun"/>
                <a:cs typeface="SimSun"/>
              </a:rPr>
              <a:t>、私</a:t>
            </a:r>
            <a:r>
              <a:rPr dirty="0" sz="1400" spc="-15">
                <a:latin typeface="SimSun"/>
                <a:cs typeface="SimSun"/>
              </a:rPr>
              <a:t>有</a:t>
            </a:r>
            <a:r>
              <a:rPr dirty="0" sz="1400">
                <a:latin typeface="SimSun"/>
                <a:cs typeface="SimSun"/>
              </a:rPr>
              <a:t>企业</a:t>
            </a:r>
            <a:r>
              <a:rPr dirty="0" sz="1400" spc="-15">
                <a:latin typeface="SimSun"/>
                <a:cs typeface="SimSun"/>
              </a:rPr>
              <a:t>基</a:t>
            </a:r>
            <a:r>
              <a:rPr dirty="0" sz="1400">
                <a:latin typeface="SimSun"/>
                <a:cs typeface="SimSun"/>
              </a:rPr>
              <a:t>金和</a:t>
            </a:r>
            <a:r>
              <a:rPr dirty="0" sz="1400" spc="-15">
                <a:latin typeface="SimSun"/>
                <a:cs typeface="SimSun"/>
              </a:rPr>
              <a:t>高</a:t>
            </a:r>
            <a:r>
              <a:rPr dirty="0" sz="1400">
                <a:latin typeface="SimSun"/>
                <a:cs typeface="SimSun"/>
              </a:rPr>
              <a:t>净值</a:t>
            </a:r>
            <a:r>
              <a:rPr dirty="0" sz="1400" spc="-15">
                <a:latin typeface="SimSun"/>
                <a:cs typeface="SimSun"/>
              </a:rPr>
              <a:t>人</a:t>
            </a:r>
            <a:r>
              <a:rPr dirty="0" sz="1400">
                <a:latin typeface="SimSun"/>
                <a:cs typeface="SimSun"/>
              </a:rPr>
              <a:t>士等</a:t>
            </a:r>
            <a:r>
              <a:rPr dirty="0" sz="1400" spc="-15">
                <a:latin typeface="SimSun"/>
                <a:cs typeface="SimSun"/>
              </a:rPr>
              <a:t>）</a:t>
            </a:r>
            <a:r>
              <a:rPr dirty="0" sz="1400">
                <a:latin typeface="SimSun"/>
                <a:cs typeface="SimSun"/>
              </a:rPr>
              <a:t>都大</a:t>
            </a:r>
            <a:r>
              <a:rPr dirty="0" sz="1400" spc="-15">
                <a:latin typeface="SimSun"/>
                <a:cs typeface="SimSun"/>
              </a:rPr>
              <a:t>力</a:t>
            </a:r>
            <a:r>
              <a:rPr dirty="0" sz="1400">
                <a:latin typeface="SimSun"/>
                <a:cs typeface="SimSun"/>
              </a:rPr>
              <a:t>开展</a:t>
            </a:r>
            <a:r>
              <a:rPr dirty="0" sz="1400" spc="-15">
                <a:latin typeface="SimSun"/>
                <a:cs typeface="SimSun"/>
              </a:rPr>
              <a:t>直</a:t>
            </a:r>
            <a:r>
              <a:rPr dirty="0" sz="1400">
                <a:latin typeface="SimSun"/>
                <a:cs typeface="SimSun"/>
              </a:rPr>
              <a:t>接投</a:t>
            </a:r>
            <a:r>
              <a:rPr dirty="0" sz="1400" spc="-15">
                <a:latin typeface="SimSun"/>
                <a:cs typeface="SimSun"/>
              </a:rPr>
              <a:t>资</a:t>
            </a:r>
            <a:r>
              <a:rPr dirty="0" sz="1400">
                <a:latin typeface="SimSun"/>
                <a:cs typeface="SimSun"/>
              </a:rPr>
              <a:t>活  </a:t>
            </a:r>
            <a:r>
              <a:rPr dirty="0" sz="1400">
                <a:latin typeface="SimSun"/>
                <a:cs typeface="SimSun"/>
              </a:rPr>
              <a:t>动，财务投资可用资本要远远高于这些数字。</a:t>
            </a:r>
            <a:endParaRPr sz="1400">
              <a:latin typeface="SimSun"/>
              <a:cs typeface="SimSun"/>
            </a:endParaRPr>
          </a:p>
          <a:p>
            <a:pPr algn="just" marL="287020" marR="5080" indent="-274320">
              <a:lnSpc>
                <a:spcPct val="98600"/>
              </a:lnSpc>
              <a:spcBef>
                <a:spcPts val="955"/>
              </a:spcBef>
            </a:pPr>
            <a:r>
              <a:rPr dirty="0" sz="1400">
                <a:latin typeface="Arial"/>
                <a:cs typeface="Arial"/>
              </a:rPr>
              <a:t>• </a:t>
            </a:r>
            <a:r>
              <a:rPr dirty="0" sz="1400">
                <a:latin typeface="SimSun"/>
                <a:cs typeface="SimSun"/>
              </a:rPr>
              <a:t>得益于这么多活跃财务投资者的参与，私募股权基金（其中包括其他类别的财务投资者）交易的数  </a:t>
            </a:r>
            <a:r>
              <a:rPr dirty="0" sz="1400" spc="-5">
                <a:latin typeface="SimSun"/>
                <a:cs typeface="SimSun"/>
              </a:rPr>
              <a:t>量与金额分别增长了</a:t>
            </a:r>
            <a:r>
              <a:rPr dirty="0" sz="1400" spc="-5">
                <a:latin typeface="Georgia"/>
                <a:cs typeface="Georgia"/>
              </a:rPr>
              <a:t>79%</a:t>
            </a:r>
            <a:r>
              <a:rPr dirty="0" sz="1400" spc="-5">
                <a:latin typeface="SimSun"/>
                <a:cs typeface="SimSun"/>
              </a:rPr>
              <a:t>（数量）和</a:t>
            </a:r>
            <a:r>
              <a:rPr dirty="0" sz="1400" spc="-5">
                <a:latin typeface="Georgia"/>
                <a:cs typeface="Georgia"/>
              </a:rPr>
              <a:t>169%</a:t>
            </a:r>
            <a:r>
              <a:rPr dirty="0" sz="1400" spc="-5">
                <a:latin typeface="SimSun"/>
                <a:cs typeface="SimSun"/>
              </a:rPr>
              <a:t>（金额）；国内投资者表现尤为活跃，而国外私募股权基  金则普遍面临更为严峻的环境；随着大规模交易趋势的持续，共有</a:t>
            </a:r>
            <a:r>
              <a:rPr dirty="0" sz="1400" spc="-5">
                <a:latin typeface="Georgia"/>
                <a:cs typeface="Georgia"/>
              </a:rPr>
              <a:t>27</a:t>
            </a:r>
            <a:r>
              <a:rPr dirty="0" sz="1400" spc="-5">
                <a:latin typeface="SimSun"/>
                <a:cs typeface="SimSun"/>
              </a:rPr>
              <a:t>笔私募股权基金交易的单笔规  </a:t>
            </a:r>
            <a:r>
              <a:rPr dirty="0" sz="1400">
                <a:latin typeface="SimSun"/>
                <a:cs typeface="SimSun"/>
              </a:rPr>
              <a:t>模超过</a:t>
            </a:r>
            <a:r>
              <a:rPr dirty="0" sz="1400">
                <a:latin typeface="Georgia"/>
                <a:cs typeface="Georgia"/>
              </a:rPr>
              <a:t>10</a:t>
            </a:r>
            <a:r>
              <a:rPr dirty="0" sz="1400">
                <a:latin typeface="SimSun"/>
                <a:cs typeface="SimSun"/>
              </a:rPr>
              <a:t>亿美元（创下了另一项记录）。</a:t>
            </a:r>
            <a:endParaRPr sz="1400">
              <a:latin typeface="SimSun"/>
              <a:cs typeface="SimSun"/>
            </a:endParaRPr>
          </a:p>
          <a:p>
            <a:pPr algn="just" marL="287020" marR="50800" indent="-274320">
              <a:lnSpc>
                <a:spcPct val="97900"/>
              </a:lnSpc>
              <a:spcBef>
                <a:spcPts val="1005"/>
              </a:spcBef>
            </a:pPr>
            <a:r>
              <a:rPr dirty="0" sz="1400">
                <a:latin typeface="Arial"/>
                <a:cs typeface="Arial"/>
              </a:rPr>
              <a:t>• </a:t>
            </a:r>
            <a:r>
              <a:rPr dirty="0" sz="1400" spc="-5">
                <a:latin typeface="SimSun"/>
                <a:cs typeface="SimSun"/>
              </a:rPr>
              <a:t>风险投资行业（以及科技行业投资）受到投资者的热捧，他们希望抓住中国科技行业的机遇，在经  济放缓的大背景下寻找可见的增长机会；完成的交易中不乏一些大规模交易，既有早期融资，也有  </a:t>
            </a:r>
            <a:r>
              <a:rPr dirty="0" sz="1400">
                <a:latin typeface="SimSun"/>
                <a:cs typeface="SimSun"/>
              </a:rPr>
              <a:t>随科技行业开始整合而发生的成熟型公司交易（纳入我们的“私募股权基金”交易数量）。</a:t>
            </a:r>
            <a:endParaRPr sz="1400">
              <a:latin typeface="SimSun"/>
              <a:cs typeface="SimSun"/>
            </a:endParaRPr>
          </a:p>
          <a:p>
            <a:pPr algn="just" marL="287020" marR="26670" indent="-274320">
              <a:lnSpc>
                <a:spcPct val="100000"/>
              </a:lnSpc>
              <a:spcBef>
                <a:spcPts val="900"/>
              </a:spcBef>
            </a:pPr>
            <a:r>
              <a:rPr dirty="0" sz="1400">
                <a:latin typeface="Arial"/>
                <a:cs typeface="Arial"/>
              </a:rPr>
              <a:t>• </a:t>
            </a:r>
            <a:r>
              <a:rPr dirty="0" sz="1400" spc="-5">
                <a:latin typeface="SimSun"/>
                <a:cs typeface="SimSun"/>
              </a:rPr>
              <a:t>私募股权基金与财务投资者的境外并购趋势已经非常显著，</a:t>
            </a:r>
            <a:r>
              <a:rPr dirty="0" sz="1400" spc="-5">
                <a:latin typeface="Georgia"/>
                <a:cs typeface="Georgia"/>
              </a:rPr>
              <a:t>2015</a:t>
            </a:r>
            <a:r>
              <a:rPr dirty="0" sz="1400" spc="-5">
                <a:latin typeface="SimSun"/>
                <a:cs typeface="SimSun"/>
              </a:rPr>
              <a:t>年的数量相比前期的高点几乎翻了  </a:t>
            </a:r>
            <a:r>
              <a:rPr dirty="0" sz="1400">
                <a:latin typeface="SimSun"/>
                <a:cs typeface="SimSun"/>
              </a:rPr>
              <a:t>一番；这些投资者主要希望寻找具有“中国视角”的海外资产。</a:t>
            </a:r>
            <a:endParaRPr sz="1400">
              <a:latin typeface="SimSun"/>
              <a:cs typeface="SimSun"/>
            </a:endParaRPr>
          </a:p>
          <a:p>
            <a:pPr marL="12700">
              <a:lnSpc>
                <a:spcPct val="100000"/>
              </a:lnSpc>
              <a:spcBef>
                <a:spcPts val="900"/>
              </a:spcBef>
              <a:tabLst>
                <a:tab pos="286385" algn="l"/>
              </a:tabLst>
            </a:pPr>
            <a:r>
              <a:rPr dirty="0" sz="1400">
                <a:latin typeface="Arial"/>
                <a:cs typeface="Arial"/>
              </a:rPr>
              <a:t>•	</a:t>
            </a:r>
            <a:r>
              <a:rPr dirty="0" sz="1400" spc="-5">
                <a:latin typeface="SimSun"/>
                <a:cs typeface="SimSun"/>
              </a:rPr>
              <a:t>退出活动低于预期，主要归因于股权资本市场的动荡。</a:t>
            </a:r>
            <a:endParaRPr sz="1400">
              <a:latin typeface="SimSun"/>
              <a:cs typeface="SimSu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主要发现</a:t>
            </a:r>
            <a:r>
              <a:rPr dirty="0" spc="-600"/>
              <a:t> </a:t>
            </a:r>
            <a:r>
              <a:rPr dirty="0">
                <a:latin typeface="Georgia"/>
                <a:cs typeface="Georgia"/>
              </a:rPr>
              <a:t>—</a:t>
            </a:r>
            <a:r>
              <a:rPr dirty="0" spc="-10">
                <a:latin typeface="Georgia"/>
                <a:cs typeface="Georgia"/>
              </a:rPr>
              <a:t> </a:t>
            </a:r>
            <a:r>
              <a:rPr dirty="0" spc="-5">
                <a:latin typeface="Georgia"/>
                <a:cs typeface="Georgia"/>
              </a:rPr>
              <a:t>2015</a:t>
            </a:r>
            <a:r>
              <a:rPr dirty="0" spc="-5"/>
              <a:t>年中国并购交易</a:t>
            </a:r>
            <a:r>
              <a:rPr dirty="0" spc="-600"/>
              <a:t> </a:t>
            </a:r>
            <a:r>
              <a:rPr dirty="0">
                <a:latin typeface="Georgia"/>
                <a:cs typeface="Georgia"/>
              </a:rPr>
              <a:t>(2</a:t>
            </a:r>
            <a:r>
              <a:rPr dirty="0" spc="-15">
                <a:latin typeface="Georgia"/>
                <a:cs typeface="Georgia"/>
              </a:rPr>
              <a:t> </a:t>
            </a:r>
            <a:r>
              <a:rPr dirty="0">
                <a:latin typeface="Georgia"/>
                <a:cs typeface="Georgia"/>
              </a:rPr>
              <a:t>/</a:t>
            </a:r>
            <a:r>
              <a:rPr dirty="0" spc="-10">
                <a:latin typeface="Georgia"/>
                <a:cs typeface="Georgia"/>
              </a:rPr>
              <a:t> </a:t>
            </a:r>
            <a:r>
              <a:rPr dirty="0">
                <a:latin typeface="Georgia"/>
                <a:cs typeface="Georgia"/>
              </a:rPr>
              <a:t>3)</a:t>
            </a: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533400" y="1752600"/>
            <a:ext cx="8077200" cy="307975"/>
          </a:xfrm>
          <a:prstGeom prst="rect">
            <a:avLst/>
          </a:prstGeom>
          <a:solidFill>
            <a:srgbClr val="A21F1F"/>
          </a:solidFill>
        </p:spPr>
        <p:txBody>
          <a:bodyPr wrap="square" lIns="0" tIns="43815" rIns="0" bIns="0" rtlCol="0" vert="horz">
            <a:spAutoFit/>
          </a:bodyPr>
          <a:lstStyle/>
          <a:p>
            <a:pPr marL="91440">
              <a:lnSpc>
                <a:spcPct val="100000"/>
              </a:lnSpc>
              <a:spcBef>
                <a:spcPts val="345"/>
              </a:spcBef>
            </a:pPr>
            <a:r>
              <a:rPr dirty="0" sz="1400" spc="-5" b="1">
                <a:solidFill>
                  <a:srgbClr val="FFFFFF"/>
                </a:solidFill>
                <a:latin typeface="SimSun"/>
                <a:cs typeface="SimSun"/>
              </a:rPr>
              <a:t>私募股权基金</a:t>
            </a:r>
            <a:endParaRPr sz="1400">
              <a:latin typeface="SimSun"/>
              <a:cs typeface="SimSun"/>
            </a:endParaRPr>
          </a:p>
        </p:txBody>
      </p:sp>
      <p:sp>
        <p:nvSpPr>
          <p:cNvPr id="4" name="object 4"/>
          <p:cNvSpPr txBox="1"/>
          <p:nvPr/>
        </p:nvSpPr>
        <p:spPr>
          <a:xfrm>
            <a:off x="520700" y="2201417"/>
            <a:ext cx="8023225" cy="970915"/>
          </a:xfrm>
          <a:prstGeom prst="rect">
            <a:avLst/>
          </a:prstGeom>
        </p:spPr>
        <p:txBody>
          <a:bodyPr wrap="square" lIns="0" tIns="0" rIns="0" bIns="0" rtlCol="0" vert="horz">
            <a:spAutoFit/>
          </a:bodyPr>
          <a:lstStyle/>
          <a:p>
            <a:pPr marL="287020" marR="5080" indent="-274320">
              <a:lnSpc>
                <a:spcPct val="100000"/>
              </a:lnSpc>
              <a:tabLst>
                <a:tab pos="286385" algn="l"/>
              </a:tabLst>
            </a:pPr>
            <a:r>
              <a:rPr dirty="0" sz="1400">
                <a:latin typeface="Arial"/>
                <a:cs typeface="Arial"/>
              </a:rPr>
              <a:t>•	</a:t>
            </a:r>
            <a:r>
              <a:rPr dirty="0" sz="1400" spc="-5">
                <a:latin typeface="SimSun"/>
                <a:cs typeface="SimSun"/>
              </a:rPr>
              <a:t>国内（</a:t>
            </a:r>
            <a:r>
              <a:rPr dirty="0" sz="1400" spc="-5">
                <a:latin typeface="Georgia"/>
                <a:cs typeface="Georgia"/>
              </a:rPr>
              <a:t>A</a:t>
            </a:r>
            <a:r>
              <a:rPr dirty="0" sz="1400" spc="-5">
                <a:latin typeface="SimSun"/>
                <a:cs typeface="SimSun"/>
              </a:rPr>
              <a:t>股）</a:t>
            </a:r>
            <a:r>
              <a:rPr dirty="0" sz="1400" spc="-5">
                <a:latin typeface="Georgia"/>
                <a:cs typeface="Georgia"/>
              </a:rPr>
              <a:t>IPO</a:t>
            </a:r>
            <a:r>
              <a:rPr dirty="0" sz="1400" spc="-5">
                <a:latin typeface="SimSun"/>
                <a:cs typeface="SimSun"/>
              </a:rPr>
              <a:t>将继续成为首选的退出路径。由私募股权基金投资的发行人会寻求估值最大化，因  此香港和（尤其是）美国市场将变得不再那么受欢迎。</a:t>
            </a:r>
            <a:endParaRPr sz="1400">
              <a:latin typeface="SimSun"/>
              <a:cs typeface="SimSun"/>
            </a:endParaRPr>
          </a:p>
          <a:p>
            <a:pPr marL="287020" marR="76835" indent="-274320">
              <a:lnSpc>
                <a:spcPts val="1610"/>
              </a:lnSpc>
              <a:spcBef>
                <a:spcPts val="1080"/>
              </a:spcBef>
              <a:tabLst>
                <a:tab pos="286385" algn="l"/>
              </a:tabLst>
            </a:pPr>
            <a:r>
              <a:rPr dirty="0" sz="1400">
                <a:latin typeface="Arial"/>
                <a:cs typeface="Arial"/>
              </a:rPr>
              <a:t>•	</a:t>
            </a:r>
            <a:r>
              <a:rPr dirty="0" sz="1400" spc="-5">
                <a:latin typeface="SimSun"/>
                <a:cs typeface="SimSun"/>
              </a:rPr>
              <a:t>即便考虑到失败交易的正常比例和长期投资者的影响，大量存量投资等待退出依然是一个行业性的  </a:t>
            </a:r>
            <a:r>
              <a:rPr dirty="0" sz="1400">
                <a:latin typeface="SimSun"/>
                <a:cs typeface="SimSun"/>
              </a:rPr>
              <a:t>问题。</a:t>
            </a:r>
            <a:endParaRPr sz="1400">
              <a:latin typeface="SimSun"/>
              <a:cs typeface="SimSu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主要发现</a:t>
            </a:r>
            <a:r>
              <a:rPr dirty="0" spc="-600"/>
              <a:t> </a:t>
            </a:r>
            <a:r>
              <a:rPr dirty="0">
                <a:latin typeface="Georgia"/>
                <a:cs typeface="Georgia"/>
              </a:rPr>
              <a:t>—</a:t>
            </a:r>
            <a:r>
              <a:rPr dirty="0" spc="-10">
                <a:latin typeface="Georgia"/>
                <a:cs typeface="Georgia"/>
              </a:rPr>
              <a:t> </a:t>
            </a:r>
            <a:r>
              <a:rPr dirty="0" spc="-5">
                <a:latin typeface="Georgia"/>
                <a:cs typeface="Georgia"/>
              </a:rPr>
              <a:t>2015</a:t>
            </a:r>
            <a:r>
              <a:rPr dirty="0" spc="-5"/>
              <a:t>年中国并购市场</a:t>
            </a:r>
            <a:r>
              <a:rPr dirty="0" spc="-600"/>
              <a:t> </a:t>
            </a:r>
            <a:r>
              <a:rPr dirty="0">
                <a:latin typeface="Georgia"/>
                <a:cs typeface="Georgia"/>
              </a:rPr>
              <a:t>(3/ 3)</a:t>
            </a: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533400" y="1752600"/>
            <a:ext cx="8077200" cy="307975"/>
          </a:xfrm>
          <a:prstGeom prst="rect">
            <a:avLst/>
          </a:prstGeom>
          <a:solidFill>
            <a:srgbClr val="A21F1F"/>
          </a:solidFill>
        </p:spPr>
        <p:txBody>
          <a:bodyPr wrap="square" lIns="0" tIns="43815" rIns="0" bIns="0" rtlCol="0" vert="horz">
            <a:spAutoFit/>
          </a:bodyPr>
          <a:lstStyle/>
          <a:p>
            <a:pPr marL="91440">
              <a:lnSpc>
                <a:spcPct val="100000"/>
              </a:lnSpc>
              <a:spcBef>
                <a:spcPts val="345"/>
              </a:spcBef>
            </a:pPr>
            <a:r>
              <a:rPr dirty="0" sz="1400" spc="-5" b="1">
                <a:solidFill>
                  <a:srgbClr val="FFFFFF"/>
                </a:solidFill>
                <a:latin typeface="SimSun"/>
                <a:cs typeface="SimSun"/>
              </a:rPr>
              <a:t>中国大陆企业海外并购</a:t>
            </a:r>
            <a:endParaRPr sz="1400">
              <a:latin typeface="SimSun"/>
              <a:cs typeface="SimSun"/>
            </a:endParaRPr>
          </a:p>
        </p:txBody>
      </p:sp>
      <p:sp>
        <p:nvSpPr>
          <p:cNvPr id="4" name="object 4"/>
          <p:cNvSpPr txBox="1"/>
          <p:nvPr/>
        </p:nvSpPr>
        <p:spPr>
          <a:xfrm>
            <a:off x="520700" y="2201417"/>
            <a:ext cx="7962900" cy="1839595"/>
          </a:xfrm>
          <a:prstGeom prst="rect">
            <a:avLst/>
          </a:prstGeom>
        </p:spPr>
        <p:txBody>
          <a:bodyPr wrap="square" lIns="0" tIns="0" rIns="0" bIns="0" rtlCol="0" vert="horz">
            <a:spAutoFit/>
          </a:bodyPr>
          <a:lstStyle/>
          <a:p>
            <a:pPr marL="12700">
              <a:lnSpc>
                <a:spcPct val="100000"/>
              </a:lnSpc>
              <a:tabLst>
                <a:tab pos="286385" algn="l"/>
              </a:tabLst>
            </a:pPr>
            <a:r>
              <a:rPr dirty="0" sz="1400">
                <a:latin typeface="Arial"/>
                <a:cs typeface="Arial"/>
              </a:rPr>
              <a:t>•	</a:t>
            </a:r>
            <a:r>
              <a:rPr dirty="0" sz="1400">
                <a:latin typeface="SimSun"/>
                <a:cs typeface="SimSun"/>
              </a:rPr>
              <a:t>中国大陆企业海外并购交易数量增长</a:t>
            </a:r>
            <a:r>
              <a:rPr dirty="0" sz="1400">
                <a:latin typeface="Georgia"/>
                <a:cs typeface="Georgia"/>
              </a:rPr>
              <a:t>40%</a:t>
            </a:r>
            <a:r>
              <a:rPr dirty="0" sz="1400">
                <a:latin typeface="SimSun"/>
                <a:cs typeface="SimSun"/>
              </a:rPr>
              <a:t>，金额增长</a:t>
            </a:r>
            <a:r>
              <a:rPr dirty="0" sz="1400">
                <a:latin typeface="Georgia"/>
                <a:cs typeface="Georgia"/>
              </a:rPr>
              <a:t>21%</a:t>
            </a:r>
            <a:r>
              <a:rPr dirty="0" sz="1400">
                <a:latin typeface="SimSun"/>
                <a:cs typeface="SimSun"/>
              </a:rPr>
              <a:t>，创下历史新高。</a:t>
            </a:r>
            <a:endParaRPr sz="1400">
              <a:latin typeface="SimSun"/>
              <a:cs typeface="SimSun"/>
            </a:endParaRPr>
          </a:p>
          <a:p>
            <a:pPr marL="287020" marR="5080" indent="-274320">
              <a:lnSpc>
                <a:spcPts val="1610"/>
              </a:lnSpc>
              <a:spcBef>
                <a:spcPts val="1080"/>
              </a:spcBef>
              <a:tabLst>
                <a:tab pos="286385" algn="l"/>
              </a:tabLst>
            </a:pPr>
            <a:r>
              <a:rPr dirty="0" sz="1400">
                <a:latin typeface="Arial"/>
                <a:cs typeface="Arial"/>
              </a:rPr>
              <a:t>•	</a:t>
            </a:r>
            <a:r>
              <a:rPr dirty="0" sz="1400">
                <a:latin typeface="SimSun"/>
                <a:cs typeface="SimSun"/>
              </a:rPr>
              <a:t>民营企业海外并购继续领跑，财务投资者与私募股权基金依然非常活跃，但是国有企业的参与继续  略显缓慢，这主要是相当部分国有行业仍以国内市场为重点。</a:t>
            </a:r>
            <a:endParaRPr sz="1400">
              <a:latin typeface="SimSun"/>
              <a:cs typeface="SimSun"/>
            </a:endParaRPr>
          </a:p>
          <a:p>
            <a:pPr marL="287020" marR="16510" indent="-274320">
              <a:lnSpc>
                <a:spcPts val="1610"/>
              </a:lnSpc>
              <a:spcBef>
                <a:spcPts val="1045"/>
              </a:spcBef>
              <a:tabLst>
                <a:tab pos="286385" algn="l"/>
              </a:tabLst>
            </a:pPr>
            <a:r>
              <a:rPr dirty="0" sz="1400">
                <a:latin typeface="Arial"/>
                <a:cs typeface="Arial"/>
              </a:rPr>
              <a:t>•	</a:t>
            </a:r>
            <a:r>
              <a:rPr dirty="0" sz="1400" spc="-5">
                <a:latin typeface="SimSun"/>
                <a:cs typeface="SimSun"/>
              </a:rPr>
              <a:t>中国大陆企业海外并购越来越倾向于追逐科技、品牌和专项技术，将其带回中国；执行外延式的增  </a:t>
            </a:r>
            <a:r>
              <a:rPr dirty="0" sz="1400">
                <a:latin typeface="SimSun"/>
                <a:cs typeface="SimSun"/>
              </a:rPr>
              <a:t>长策略；以及逐渐建立地域多样化的投资组合（虽然仍处于初级阶段）。</a:t>
            </a:r>
            <a:endParaRPr sz="1400">
              <a:latin typeface="SimSun"/>
              <a:cs typeface="SimSun"/>
            </a:endParaRPr>
          </a:p>
          <a:p>
            <a:pPr marL="287020" marR="194945" indent="-274320">
              <a:lnSpc>
                <a:spcPts val="1610"/>
              </a:lnSpc>
              <a:spcBef>
                <a:spcPts val="1040"/>
              </a:spcBef>
              <a:tabLst>
                <a:tab pos="286385" algn="l"/>
              </a:tabLst>
            </a:pPr>
            <a:r>
              <a:rPr dirty="0" sz="1400">
                <a:latin typeface="Arial"/>
                <a:cs typeface="Arial"/>
              </a:rPr>
              <a:t>•</a:t>
            </a:r>
            <a:r>
              <a:rPr dirty="0" sz="1400">
                <a:latin typeface="Arial"/>
                <a:cs typeface="Arial"/>
              </a:rPr>
              <a:t>	</a:t>
            </a:r>
            <a:r>
              <a:rPr dirty="0" sz="1400">
                <a:latin typeface="SimSun"/>
                <a:cs typeface="SimSun"/>
              </a:rPr>
              <a:t>相应</a:t>
            </a:r>
            <a:r>
              <a:rPr dirty="0" sz="1400" spc="-5">
                <a:latin typeface="SimSun"/>
                <a:cs typeface="SimSun"/>
              </a:rPr>
              <a:t>地</a:t>
            </a:r>
            <a:r>
              <a:rPr dirty="0" sz="1400">
                <a:latin typeface="SimSun"/>
                <a:cs typeface="SimSun"/>
              </a:rPr>
              <a:t>，发达经济体成</a:t>
            </a:r>
            <a:r>
              <a:rPr dirty="0" sz="1400" spc="-15">
                <a:latin typeface="SimSun"/>
                <a:cs typeface="SimSun"/>
              </a:rPr>
              <a:t>为</a:t>
            </a:r>
            <a:r>
              <a:rPr dirty="0" sz="1400">
                <a:latin typeface="SimSun"/>
                <a:cs typeface="SimSun"/>
              </a:rPr>
              <a:t>首选</a:t>
            </a:r>
            <a:r>
              <a:rPr dirty="0" sz="1400" spc="-15">
                <a:latin typeface="SimSun"/>
                <a:cs typeface="SimSun"/>
              </a:rPr>
              <a:t>目</a:t>
            </a:r>
            <a:r>
              <a:rPr dirty="0" sz="1400">
                <a:latin typeface="SimSun"/>
                <a:cs typeface="SimSun"/>
              </a:rPr>
              <a:t>的地</a:t>
            </a:r>
            <a:r>
              <a:rPr dirty="0" sz="1400" spc="-15">
                <a:latin typeface="SimSun"/>
                <a:cs typeface="SimSun"/>
              </a:rPr>
              <a:t>。</a:t>
            </a:r>
            <a:r>
              <a:rPr dirty="0" sz="1400">
                <a:latin typeface="SimSun"/>
                <a:cs typeface="SimSun"/>
              </a:rPr>
              <a:t>中国</a:t>
            </a:r>
            <a:r>
              <a:rPr dirty="0" sz="1400" spc="-15">
                <a:latin typeface="SimSun"/>
                <a:cs typeface="SimSun"/>
              </a:rPr>
              <a:t>企</a:t>
            </a:r>
            <a:r>
              <a:rPr dirty="0" sz="1400">
                <a:latin typeface="SimSun"/>
                <a:cs typeface="SimSun"/>
              </a:rPr>
              <a:t>业同</a:t>
            </a:r>
            <a:r>
              <a:rPr dirty="0" sz="1400" spc="-5">
                <a:latin typeface="SimSun"/>
                <a:cs typeface="SimSun"/>
              </a:rPr>
              <a:t>样</a:t>
            </a:r>
            <a:r>
              <a:rPr dirty="0" sz="1400">
                <a:latin typeface="SimSun"/>
                <a:cs typeface="SimSun"/>
              </a:rPr>
              <a:t>越来</a:t>
            </a:r>
            <a:r>
              <a:rPr dirty="0" sz="1400" spc="-15">
                <a:latin typeface="SimSun"/>
                <a:cs typeface="SimSun"/>
              </a:rPr>
              <a:t>越</a:t>
            </a:r>
            <a:r>
              <a:rPr dirty="0" sz="1400">
                <a:latin typeface="SimSun"/>
                <a:cs typeface="SimSun"/>
              </a:rPr>
              <a:t>关注</a:t>
            </a:r>
            <a:r>
              <a:rPr dirty="0" sz="1400" spc="-15">
                <a:latin typeface="SimSun"/>
                <a:cs typeface="SimSun"/>
              </a:rPr>
              <a:t>亚</a:t>
            </a:r>
            <a:r>
              <a:rPr dirty="0" sz="1400">
                <a:latin typeface="SimSun"/>
                <a:cs typeface="SimSun"/>
              </a:rPr>
              <a:t>洲的</a:t>
            </a:r>
            <a:r>
              <a:rPr dirty="0" sz="1400" spc="-15">
                <a:latin typeface="SimSun"/>
                <a:cs typeface="SimSun"/>
              </a:rPr>
              <a:t>机</a:t>
            </a:r>
            <a:r>
              <a:rPr dirty="0" sz="1400">
                <a:latin typeface="SimSun"/>
                <a:cs typeface="SimSun"/>
              </a:rPr>
              <a:t>会，</a:t>
            </a:r>
            <a:r>
              <a:rPr dirty="0" sz="1400" spc="-15">
                <a:latin typeface="SimSun"/>
                <a:cs typeface="SimSun"/>
              </a:rPr>
              <a:t>特</a:t>
            </a:r>
            <a:r>
              <a:rPr dirty="0" sz="1400">
                <a:latin typeface="SimSun"/>
                <a:cs typeface="SimSun"/>
              </a:rPr>
              <a:t>别是</a:t>
            </a:r>
            <a:r>
              <a:rPr dirty="0" sz="1400" spc="-15">
                <a:latin typeface="SimSun"/>
                <a:cs typeface="SimSun"/>
              </a:rPr>
              <a:t>与</a:t>
            </a:r>
            <a:r>
              <a:rPr dirty="0" sz="1400">
                <a:latin typeface="SimSun"/>
                <a:cs typeface="SimSun"/>
              </a:rPr>
              <a:t>“一</a:t>
            </a:r>
            <a:r>
              <a:rPr dirty="0" sz="1400" spc="-15">
                <a:latin typeface="SimSun"/>
                <a:cs typeface="SimSun"/>
              </a:rPr>
              <a:t>带</a:t>
            </a:r>
            <a:r>
              <a:rPr dirty="0" sz="1400">
                <a:latin typeface="SimSun"/>
                <a:cs typeface="SimSun"/>
              </a:rPr>
              <a:t>一  </a:t>
            </a:r>
            <a:r>
              <a:rPr dirty="0" sz="1400">
                <a:latin typeface="SimSun"/>
                <a:cs typeface="SimSun"/>
              </a:rPr>
              <a:t>路”战略相关的机会。</a:t>
            </a:r>
            <a:endParaRPr sz="1400">
              <a:latin typeface="SimSun"/>
              <a:cs typeface="SimSu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21F1F"/>
          </a:solidFill>
        </p:spPr>
        <p:txBody>
          <a:bodyPr wrap="square" lIns="0" tIns="0" rIns="0" bIns="0" rtlCol="0"/>
          <a:lstStyle/>
          <a:p/>
        </p:txBody>
      </p:sp>
      <p:sp>
        <p:nvSpPr>
          <p:cNvPr id="3" name="object 3"/>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FFFFFF"/>
            </a:solidFill>
          </a:ln>
        </p:spPr>
        <p:txBody>
          <a:bodyPr wrap="square" lIns="0" tIns="0" rIns="0" bIns="0" rtlCol="0"/>
          <a:lstStyle/>
          <a:p/>
        </p:txBody>
      </p:sp>
      <p:sp>
        <p:nvSpPr>
          <p:cNvPr id="4" name="object 4"/>
          <p:cNvSpPr txBox="1"/>
          <p:nvPr/>
        </p:nvSpPr>
        <p:spPr>
          <a:xfrm>
            <a:off x="520700" y="628650"/>
            <a:ext cx="843280" cy="476884"/>
          </a:xfrm>
          <a:prstGeom prst="rect">
            <a:avLst/>
          </a:prstGeom>
        </p:spPr>
        <p:txBody>
          <a:bodyPr wrap="square" lIns="0" tIns="0" rIns="0" bIns="0" rtlCol="0" vert="horz">
            <a:spAutoFit/>
          </a:bodyPr>
          <a:lstStyle/>
          <a:p>
            <a:pPr marL="12700">
              <a:lnSpc>
                <a:spcPts val="3750"/>
              </a:lnSpc>
            </a:pPr>
            <a:r>
              <a:rPr dirty="0" sz="3200" b="1">
                <a:solidFill>
                  <a:srgbClr val="FFFFFF"/>
                </a:solidFill>
                <a:latin typeface="SimSun"/>
                <a:cs typeface="SimSun"/>
              </a:rPr>
              <a:t>展望</a:t>
            </a:r>
            <a:endParaRPr sz="3200">
              <a:latin typeface="SimSun"/>
              <a:cs typeface="SimSun"/>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前言 </a:t>
            </a:r>
            <a:r>
              <a:rPr dirty="0">
                <a:latin typeface="Georgia"/>
                <a:cs typeface="Georgia"/>
              </a:rPr>
              <a:t>— </a:t>
            </a:r>
            <a:r>
              <a:rPr dirty="0" spc="-5"/>
              <a:t>报告中所列示数据的说明</a:t>
            </a:r>
            <a:r>
              <a:rPr dirty="0" spc="-590"/>
              <a:t> </a:t>
            </a:r>
            <a:r>
              <a:rPr dirty="0" spc="-5">
                <a:latin typeface="Georgia"/>
                <a:cs typeface="Georgia"/>
              </a:rPr>
              <a:t>(2/2)</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95250">
              <a:lnSpc>
                <a:spcPts val="1110"/>
              </a:lnSpc>
            </a:pPr>
            <a:fld id="{81D60167-4931-47E6-BA6A-407CBD079E47}" type="slidenum">
              <a:rPr dirty="0" spc="-5"/>
              <a:t>2</a:t>
            </a:fld>
          </a:p>
        </p:txBody>
      </p:sp>
      <p:sp>
        <p:nvSpPr>
          <p:cNvPr id="3" name="object 3"/>
          <p:cNvSpPr txBox="1">
            <a:spLocks noGrp="1"/>
          </p:cNvSpPr>
          <p:nvPr>
            <p:ph type="body" idx="1"/>
          </p:nvPr>
        </p:nvSpPr>
        <p:spPr>
          <a:prstGeom prst="rect"/>
        </p:spPr>
        <p:txBody>
          <a:bodyPr wrap="square" lIns="0" tIns="0" rIns="0" bIns="0" rtlCol="0" vert="horz">
            <a:spAutoFit/>
          </a:bodyPr>
          <a:lstStyle/>
          <a:p>
            <a:pPr marL="288290" marR="9525" indent="-274320">
              <a:lnSpc>
                <a:spcPct val="100000"/>
              </a:lnSpc>
              <a:tabLst>
                <a:tab pos="287655" algn="l"/>
              </a:tabLst>
            </a:pPr>
            <a:r>
              <a:rPr dirty="0" spc="-5">
                <a:latin typeface="Georgia"/>
                <a:cs typeface="Georgia"/>
              </a:rPr>
              <a:t>•	</a:t>
            </a:r>
            <a:r>
              <a:rPr dirty="0" spc="30"/>
              <a:t>“风险投资基金交易”特指交易金额在</a:t>
            </a:r>
            <a:r>
              <a:rPr dirty="0" spc="30">
                <a:latin typeface="Georgia"/>
                <a:cs typeface="Georgia"/>
              </a:rPr>
              <a:t>1,000</a:t>
            </a:r>
            <a:r>
              <a:rPr dirty="0" spc="30"/>
              <a:t>万美元以下由财务投资者进行的股权交易  </a:t>
            </a:r>
            <a:r>
              <a:rPr dirty="0" spc="-5"/>
              <a:t>以及未披露交易金额但由风险投资基金进行的股权交易</a:t>
            </a:r>
          </a:p>
          <a:p>
            <a:pPr marL="288290" marR="5080" indent="-274320">
              <a:lnSpc>
                <a:spcPts val="1839"/>
              </a:lnSpc>
              <a:spcBef>
                <a:spcPts val="1110"/>
              </a:spcBef>
              <a:tabLst>
                <a:tab pos="287655" algn="l"/>
              </a:tabLst>
            </a:pPr>
            <a:r>
              <a:rPr dirty="0" spc="-5">
                <a:latin typeface="Georgia"/>
                <a:cs typeface="Georgia"/>
              </a:rPr>
              <a:t>•	</a:t>
            </a:r>
            <a:r>
              <a:rPr dirty="0" spc="10"/>
              <a:t>“战略投资者”指并购公司后将其纳入其现有经营范围的公司投资者（相对于“财务投  </a:t>
            </a:r>
            <a:r>
              <a:rPr dirty="0" spc="-10"/>
              <a:t>资者”）</a:t>
            </a:r>
          </a:p>
          <a:p>
            <a:pPr marL="288290" marR="5715" indent="-274320">
              <a:lnSpc>
                <a:spcPts val="1839"/>
              </a:lnSpc>
              <a:spcBef>
                <a:spcPts val="1065"/>
              </a:spcBef>
              <a:tabLst>
                <a:tab pos="287655" algn="l"/>
              </a:tabLst>
            </a:pPr>
            <a:r>
              <a:rPr dirty="0" spc="-5">
                <a:latin typeface="Georgia"/>
                <a:cs typeface="Georgia"/>
              </a:rPr>
              <a:t>•	</a:t>
            </a:r>
            <a:r>
              <a:rPr dirty="0" spc="10"/>
              <a:t>“财务投资者”指以通过未来出售获利为目的进行并购的投资者，主要包括但不仅限于  </a:t>
            </a:r>
            <a:r>
              <a:rPr dirty="0" spc="-5"/>
              <a:t>私募股权基金和风险投资基金</a:t>
            </a:r>
          </a:p>
          <a:p>
            <a:pPr marL="288290" marR="5715" indent="-274320">
              <a:lnSpc>
                <a:spcPct val="100000"/>
              </a:lnSpc>
              <a:spcBef>
                <a:spcPts val="855"/>
              </a:spcBef>
              <a:tabLst>
                <a:tab pos="287655" algn="l"/>
              </a:tabLst>
            </a:pPr>
            <a:r>
              <a:rPr dirty="0" spc="-5">
                <a:latin typeface="Georgia"/>
                <a:cs typeface="Georgia"/>
              </a:rPr>
              <a:t>•</a:t>
            </a:r>
            <a:r>
              <a:rPr dirty="0" spc="-5">
                <a:latin typeface="Georgia"/>
                <a:cs typeface="Georgia"/>
              </a:rPr>
              <a:t>	</a:t>
            </a:r>
            <a:r>
              <a:rPr dirty="0" spc="25"/>
              <a:t>为了剔除汇率</a:t>
            </a:r>
            <a:r>
              <a:rPr dirty="0" spc="35"/>
              <a:t>的</a:t>
            </a:r>
            <a:r>
              <a:rPr dirty="0" spc="25"/>
              <a:t>影</a:t>
            </a:r>
            <a:r>
              <a:rPr dirty="0" spc="25"/>
              <a:t>响</a:t>
            </a:r>
            <a:r>
              <a:rPr dirty="0" spc="25"/>
              <a:t>，我们基</a:t>
            </a:r>
            <a:r>
              <a:rPr dirty="0" spc="35"/>
              <a:t>于</a:t>
            </a:r>
            <a:r>
              <a:rPr dirty="0" spc="-5">
                <a:latin typeface="Georgia"/>
                <a:cs typeface="Georgia"/>
              </a:rPr>
              <a:t>2</a:t>
            </a:r>
            <a:r>
              <a:rPr dirty="0" spc="0">
                <a:latin typeface="Georgia"/>
                <a:cs typeface="Georgia"/>
              </a:rPr>
              <a:t>0</a:t>
            </a:r>
            <a:r>
              <a:rPr dirty="0" spc="-5">
                <a:latin typeface="Georgia"/>
                <a:cs typeface="Georgia"/>
              </a:rPr>
              <a:t>1</a:t>
            </a:r>
            <a:r>
              <a:rPr dirty="0" spc="25">
                <a:latin typeface="Georgia"/>
                <a:cs typeface="Georgia"/>
              </a:rPr>
              <a:t>5</a:t>
            </a:r>
            <a:r>
              <a:rPr dirty="0" spc="35"/>
              <a:t>年</a:t>
            </a:r>
            <a:r>
              <a:rPr dirty="0" spc="25"/>
              <a:t>人民币</a:t>
            </a:r>
            <a:r>
              <a:rPr dirty="0" spc="35"/>
              <a:t>对</a:t>
            </a:r>
            <a:r>
              <a:rPr dirty="0" spc="25"/>
              <a:t>美元的平均汇</a:t>
            </a:r>
            <a:r>
              <a:rPr dirty="0" spc="35"/>
              <a:t>率</a:t>
            </a:r>
            <a:r>
              <a:rPr dirty="0" spc="25"/>
              <a:t>调整</a:t>
            </a:r>
            <a:r>
              <a:rPr dirty="0" spc="50"/>
              <a:t>了</a:t>
            </a:r>
            <a:r>
              <a:rPr dirty="0">
                <a:latin typeface="Georgia"/>
                <a:cs typeface="Georgia"/>
              </a:rPr>
              <a:t>2</a:t>
            </a:r>
            <a:r>
              <a:rPr dirty="0" spc="-5">
                <a:latin typeface="Georgia"/>
                <a:cs typeface="Georgia"/>
              </a:rPr>
              <a:t>0</a:t>
            </a:r>
            <a:r>
              <a:rPr dirty="0">
                <a:latin typeface="Georgia"/>
                <a:cs typeface="Georgia"/>
              </a:rPr>
              <a:t>0</a:t>
            </a:r>
            <a:r>
              <a:rPr dirty="0" spc="25">
                <a:latin typeface="Georgia"/>
                <a:cs typeface="Georgia"/>
              </a:rPr>
              <a:t>8</a:t>
            </a:r>
            <a:r>
              <a:rPr dirty="0" spc="25"/>
              <a:t>年</a:t>
            </a:r>
            <a:r>
              <a:rPr dirty="0" spc="35"/>
              <a:t>至</a:t>
            </a:r>
            <a:r>
              <a:rPr dirty="0" spc="-5">
                <a:latin typeface="Georgia"/>
                <a:cs typeface="Georgia"/>
              </a:rPr>
              <a:t>2</a:t>
            </a:r>
            <a:r>
              <a:rPr dirty="0" spc="0">
                <a:latin typeface="Georgia"/>
                <a:cs typeface="Georgia"/>
              </a:rPr>
              <a:t>0</a:t>
            </a:r>
            <a:r>
              <a:rPr dirty="0">
                <a:latin typeface="Georgia"/>
                <a:cs typeface="Georgia"/>
              </a:rPr>
              <a:t>1</a:t>
            </a:r>
            <a:r>
              <a:rPr dirty="0" spc="-5">
                <a:latin typeface="Georgia"/>
                <a:cs typeface="Georgia"/>
              </a:rPr>
              <a:t>2  </a:t>
            </a:r>
            <a:r>
              <a:rPr dirty="0" spc="-10"/>
              <a:t>年的交易金额</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latin typeface="Georgia"/>
                <a:cs typeface="Georgia"/>
              </a:rPr>
              <a:t>2016</a:t>
            </a:r>
            <a:r>
              <a:rPr dirty="0" spc="-5"/>
              <a:t>年展望</a:t>
            </a:r>
            <a:r>
              <a:rPr dirty="0" spc="-665"/>
              <a:t> </a:t>
            </a:r>
            <a:r>
              <a:rPr dirty="0" spc="-5">
                <a:latin typeface="Georgia"/>
                <a:cs typeface="Georgia"/>
              </a:rPr>
              <a:t>(1/6)</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602995" y="1811273"/>
            <a:ext cx="7896225" cy="3966845"/>
          </a:xfrm>
          <a:prstGeom prst="rect">
            <a:avLst/>
          </a:prstGeom>
        </p:spPr>
        <p:txBody>
          <a:bodyPr wrap="square" lIns="0" tIns="0" rIns="0" bIns="0" rtlCol="0" vert="horz">
            <a:spAutoFit/>
          </a:bodyPr>
          <a:lstStyle/>
          <a:p>
            <a:pPr marL="12700">
              <a:lnSpc>
                <a:spcPct val="100000"/>
              </a:lnSpc>
            </a:pPr>
            <a:r>
              <a:rPr dirty="0" sz="1600" spc="-5" b="1">
                <a:latin typeface="SimSun"/>
                <a:cs typeface="SimSun"/>
              </a:rPr>
              <a:t>总体情况</a:t>
            </a:r>
            <a:endParaRPr sz="1600">
              <a:latin typeface="SimSun"/>
              <a:cs typeface="SimSun"/>
            </a:endParaRPr>
          </a:p>
          <a:p>
            <a:pPr marL="373380" marR="5080" indent="-361315">
              <a:lnSpc>
                <a:spcPct val="97800"/>
              </a:lnSpc>
              <a:spcBef>
                <a:spcPts val="1025"/>
              </a:spcBef>
              <a:tabLst>
                <a:tab pos="373380" algn="l"/>
              </a:tabLst>
            </a:pPr>
            <a:r>
              <a:rPr dirty="0" sz="1600" spc="-5">
                <a:latin typeface="Georgia"/>
                <a:cs typeface="Georgia"/>
              </a:rPr>
              <a:t>•	</a:t>
            </a:r>
            <a:r>
              <a:rPr dirty="0" sz="1600" spc="-5">
                <a:latin typeface="SimSun"/>
                <a:cs typeface="SimSun"/>
              </a:rPr>
              <a:t>我们认为，中国并购交易将继续保持两位数的增长，受益于国内战略投资性交易与海  外并购、以及来自财务投资者的强劲并购交易活动 </a:t>
            </a:r>
            <a:r>
              <a:rPr dirty="0" sz="1600" spc="-5">
                <a:latin typeface="Georgia"/>
                <a:cs typeface="Georgia"/>
              </a:rPr>
              <a:t>(</a:t>
            </a:r>
            <a:r>
              <a:rPr dirty="0" sz="1600" spc="-5">
                <a:latin typeface="SimSun"/>
                <a:cs typeface="SimSun"/>
              </a:rPr>
              <a:t>即便未必来自主流的私募股权基  金</a:t>
            </a:r>
            <a:r>
              <a:rPr dirty="0" sz="1600" spc="-5">
                <a:latin typeface="Georgia"/>
                <a:cs typeface="Georgia"/>
              </a:rPr>
              <a:t>)</a:t>
            </a:r>
            <a:r>
              <a:rPr dirty="0" sz="1600" spc="-5">
                <a:latin typeface="SimSun"/>
                <a:cs typeface="SimSun"/>
              </a:rPr>
              <a:t>。</a:t>
            </a:r>
            <a:endParaRPr sz="1600">
              <a:latin typeface="SimSun"/>
              <a:cs typeface="SimSun"/>
            </a:endParaRPr>
          </a:p>
          <a:p>
            <a:pPr>
              <a:lnSpc>
                <a:spcPct val="100000"/>
              </a:lnSpc>
            </a:pPr>
            <a:endParaRPr sz="2450">
              <a:latin typeface="Times New Roman"/>
              <a:cs typeface="Times New Roman"/>
            </a:endParaRPr>
          </a:p>
          <a:p>
            <a:pPr marL="12700" marR="3552190">
              <a:lnSpc>
                <a:spcPct val="146900"/>
              </a:lnSpc>
              <a:spcBef>
                <a:spcPts val="5"/>
              </a:spcBef>
            </a:pPr>
            <a:r>
              <a:rPr dirty="0" sz="1600" spc="-5" b="1">
                <a:latin typeface="SimSun"/>
                <a:cs typeface="SimSun"/>
              </a:rPr>
              <a:t>重点行业  </a:t>
            </a:r>
            <a:r>
              <a:rPr dirty="0" sz="1600" spc="-5">
                <a:latin typeface="SimSun"/>
                <a:cs typeface="SimSun"/>
              </a:rPr>
              <a:t>科技行业持续成为投资热点，其主</a:t>
            </a:r>
            <a:r>
              <a:rPr dirty="0" sz="1600" spc="0">
                <a:latin typeface="SimSun"/>
                <a:cs typeface="SimSun"/>
              </a:rPr>
              <a:t>要</a:t>
            </a:r>
            <a:r>
              <a:rPr dirty="0" sz="1600" spc="-5">
                <a:latin typeface="SimSun"/>
                <a:cs typeface="SimSun"/>
              </a:rPr>
              <a:t>驱动</a:t>
            </a:r>
            <a:r>
              <a:rPr dirty="0" sz="1600" spc="0">
                <a:latin typeface="SimSun"/>
                <a:cs typeface="SimSun"/>
              </a:rPr>
              <a:t>因</a:t>
            </a:r>
            <a:r>
              <a:rPr dirty="0" sz="1600" spc="-5">
                <a:latin typeface="SimSun"/>
                <a:cs typeface="SimSun"/>
              </a:rPr>
              <a:t>素</a:t>
            </a:r>
            <a:r>
              <a:rPr dirty="0" sz="1600">
                <a:latin typeface="SimSun"/>
                <a:cs typeface="SimSun"/>
              </a:rPr>
              <a:t>为</a:t>
            </a:r>
            <a:r>
              <a:rPr dirty="0" sz="1600" spc="-5">
                <a:latin typeface="Georgia"/>
                <a:cs typeface="Georgia"/>
              </a:rPr>
              <a:t>:</a:t>
            </a:r>
            <a:endParaRPr sz="1600">
              <a:latin typeface="Georgia"/>
              <a:cs typeface="Georgia"/>
            </a:endParaRPr>
          </a:p>
          <a:p>
            <a:pPr marL="287020">
              <a:lnSpc>
                <a:spcPct val="100000"/>
              </a:lnSpc>
              <a:spcBef>
                <a:spcPts val="900"/>
              </a:spcBef>
              <a:tabLst>
                <a:tab pos="560705" algn="l"/>
              </a:tabLst>
            </a:pPr>
            <a:r>
              <a:rPr dirty="0" sz="1600" spc="-5">
                <a:latin typeface="Georgia"/>
                <a:cs typeface="Georgia"/>
              </a:rPr>
              <a:t>-	</a:t>
            </a:r>
            <a:r>
              <a:rPr dirty="0" sz="1600" spc="-5">
                <a:latin typeface="SimSun"/>
                <a:cs typeface="SimSun"/>
              </a:rPr>
              <a:t>中国政府鼓励科技和创新以驱动中国经济转型</a:t>
            </a:r>
            <a:r>
              <a:rPr dirty="0" sz="1600" spc="-409">
                <a:latin typeface="SimSun"/>
                <a:cs typeface="SimSun"/>
              </a:rPr>
              <a:t> </a:t>
            </a:r>
            <a:r>
              <a:rPr dirty="0" sz="1600" spc="-5">
                <a:latin typeface="SimSun"/>
                <a:cs typeface="SimSun"/>
              </a:rPr>
              <a:t>；</a:t>
            </a:r>
            <a:endParaRPr sz="1600">
              <a:latin typeface="SimSun"/>
              <a:cs typeface="SimSun"/>
            </a:endParaRPr>
          </a:p>
          <a:p>
            <a:pPr marL="287020">
              <a:lnSpc>
                <a:spcPct val="100000"/>
              </a:lnSpc>
              <a:spcBef>
                <a:spcPts val="900"/>
              </a:spcBef>
              <a:tabLst>
                <a:tab pos="560705" algn="l"/>
              </a:tabLst>
            </a:pPr>
            <a:r>
              <a:rPr dirty="0" sz="1600" spc="-5">
                <a:latin typeface="Georgia"/>
                <a:cs typeface="Georgia"/>
              </a:rPr>
              <a:t>-	</a:t>
            </a:r>
            <a:r>
              <a:rPr dirty="0" sz="1600" spc="-10">
                <a:latin typeface="SimSun"/>
                <a:cs typeface="SimSun"/>
              </a:rPr>
              <a:t>投资者对高增长的期待；</a:t>
            </a:r>
            <a:endParaRPr sz="1600">
              <a:latin typeface="SimSun"/>
              <a:cs typeface="SimSun"/>
            </a:endParaRPr>
          </a:p>
          <a:p>
            <a:pPr marL="287020">
              <a:lnSpc>
                <a:spcPct val="100000"/>
              </a:lnSpc>
              <a:spcBef>
                <a:spcPts val="900"/>
              </a:spcBef>
              <a:tabLst>
                <a:tab pos="560705" algn="l"/>
              </a:tabLst>
            </a:pPr>
            <a:r>
              <a:rPr dirty="0" sz="1600" spc="-5">
                <a:latin typeface="Georgia"/>
                <a:cs typeface="Georgia"/>
              </a:rPr>
              <a:t>-	</a:t>
            </a:r>
            <a:r>
              <a:rPr dirty="0" sz="1600" spc="-5">
                <a:latin typeface="SimSun"/>
                <a:cs typeface="SimSun"/>
              </a:rPr>
              <a:t>私募股权</a:t>
            </a:r>
            <a:r>
              <a:rPr dirty="0" sz="1600" spc="-5">
                <a:latin typeface="Georgia"/>
                <a:cs typeface="Georgia"/>
              </a:rPr>
              <a:t>/</a:t>
            </a:r>
            <a:r>
              <a:rPr dirty="0" sz="1600" spc="-5">
                <a:latin typeface="SimSun"/>
                <a:cs typeface="SimSun"/>
              </a:rPr>
              <a:t>风险投资基金的积极参与；</a:t>
            </a:r>
            <a:endParaRPr sz="1600">
              <a:latin typeface="SimSun"/>
              <a:cs typeface="SimSun"/>
            </a:endParaRPr>
          </a:p>
          <a:p>
            <a:pPr marL="287020">
              <a:lnSpc>
                <a:spcPct val="100000"/>
              </a:lnSpc>
              <a:spcBef>
                <a:spcPts val="900"/>
              </a:spcBef>
              <a:tabLst>
                <a:tab pos="560705" algn="l"/>
              </a:tabLst>
            </a:pPr>
            <a:r>
              <a:rPr dirty="0" sz="1600" spc="-5">
                <a:latin typeface="Georgia"/>
                <a:cs typeface="Georgia"/>
              </a:rPr>
              <a:t>-	</a:t>
            </a:r>
            <a:r>
              <a:rPr dirty="0" sz="1600" spc="-5">
                <a:latin typeface="SimSun"/>
                <a:cs typeface="SimSun"/>
              </a:rPr>
              <a:t>活跃的初创企业环境；</a:t>
            </a:r>
            <a:endParaRPr sz="1600">
              <a:latin typeface="SimSun"/>
              <a:cs typeface="SimSun"/>
            </a:endParaRPr>
          </a:p>
          <a:p>
            <a:pPr marL="287020">
              <a:lnSpc>
                <a:spcPct val="100000"/>
              </a:lnSpc>
              <a:spcBef>
                <a:spcPts val="900"/>
              </a:spcBef>
              <a:tabLst>
                <a:tab pos="560705" algn="l"/>
              </a:tabLst>
            </a:pPr>
            <a:r>
              <a:rPr dirty="0" sz="1600" spc="-5">
                <a:latin typeface="Georgia"/>
                <a:cs typeface="Georgia"/>
              </a:rPr>
              <a:t>-	</a:t>
            </a:r>
            <a:r>
              <a:rPr dirty="0" sz="1600" spc="-5">
                <a:latin typeface="SimSun"/>
                <a:cs typeface="SimSun"/>
              </a:rPr>
              <a:t>行业整合和由</a:t>
            </a:r>
            <a:r>
              <a:rPr dirty="0" sz="1600" spc="-5">
                <a:latin typeface="Georgia"/>
                <a:cs typeface="Georgia"/>
              </a:rPr>
              <a:t>BAT</a:t>
            </a:r>
            <a:r>
              <a:rPr dirty="0" sz="1600" spc="-5">
                <a:latin typeface="SimSun"/>
                <a:cs typeface="SimSun"/>
              </a:rPr>
              <a:t>等行业巨头引领的并购扩张战略。</a:t>
            </a:r>
            <a:endParaRPr sz="1600">
              <a:latin typeface="SimSun"/>
              <a:cs typeface="SimSu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latin typeface="Georgia"/>
                <a:cs typeface="Georgia"/>
              </a:rPr>
              <a:t>2016</a:t>
            </a:r>
            <a:r>
              <a:rPr dirty="0" spc="-5"/>
              <a:t>年展望</a:t>
            </a:r>
            <a:r>
              <a:rPr dirty="0" spc="-665"/>
              <a:t> </a:t>
            </a:r>
            <a:r>
              <a:rPr dirty="0" spc="-5">
                <a:latin typeface="Georgia"/>
                <a:cs typeface="Georgia"/>
              </a:rPr>
              <a:t>(2/6)</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602995" y="1811273"/>
            <a:ext cx="7679690" cy="2647950"/>
          </a:xfrm>
          <a:prstGeom prst="rect">
            <a:avLst/>
          </a:prstGeom>
        </p:spPr>
        <p:txBody>
          <a:bodyPr wrap="square" lIns="0" tIns="0" rIns="0" bIns="0" rtlCol="0" vert="horz">
            <a:spAutoFit/>
          </a:bodyPr>
          <a:lstStyle/>
          <a:p>
            <a:pPr marL="12700">
              <a:lnSpc>
                <a:spcPct val="100000"/>
              </a:lnSpc>
            </a:pPr>
            <a:r>
              <a:rPr dirty="0" sz="1600" spc="-5" b="1">
                <a:latin typeface="SimSun"/>
                <a:cs typeface="SimSun"/>
              </a:rPr>
              <a:t>重点行业</a:t>
            </a:r>
            <a:r>
              <a:rPr dirty="0" sz="1600" spc="-445" b="1">
                <a:latin typeface="SimSun"/>
                <a:cs typeface="SimSun"/>
              </a:rPr>
              <a:t> </a:t>
            </a:r>
            <a:r>
              <a:rPr dirty="0" sz="1600" spc="-5" b="1">
                <a:latin typeface="Georgia"/>
                <a:cs typeface="Georgia"/>
              </a:rPr>
              <a:t>(</a:t>
            </a:r>
            <a:r>
              <a:rPr dirty="0" sz="1600" spc="-5" b="1">
                <a:latin typeface="SimSun"/>
                <a:cs typeface="SimSun"/>
              </a:rPr>
              <a:t>接上页</a:t>
            </a:r>
            <a:r>
              <a:rPr dirty="0" sz="1600" spc="-5" b="1">
                <a:latin typeface="Georgia"/>
                <a:cs typeface="Georgia"/>
              </a:rPr>
              <a:t>)</a:t>
            </a:r>
            <a:endParaRPr sz="1600">
              <a:latin typeface="Georgia"/>
              <a:cs typeface="Georgia"/>
            </a:endParaRPr>
          </a:p>
          <a:p>
            <a:pPr marL="12700">
              <a:lnSpc>
                <a:spcPct val="100000"/>
              </a:lnSpc>
              <a:spcBef>
                <a:spcPts val="900"/>
              </a:spcBef>
              <a:tabLst>
                <a:tab pos="277495" algn="l"/>
              </a:tabLst>
            </a:pPr>
            <a:r>
              <a:rPr dirty="0" sz="1600" spc="-5">
                <a:latin typeface="Georgia"/>
                <a:cs typeface="Georgia"/>
              </a:rPr>
              <a:t>•	</a:t>
            </a:r>
            <a:r>
              <a:rPr dirty="0" sz="1600" spc="-5">
                <a:latin typeface="SimSun"/>
                <a:cs typeface="SimSun"/>
              </a:rPr>
              <a:t>金融服务业的并购活动将保持良好态势，其主要驱动因素为：</a:t>
            </a:r>
            <a:endParaRPr sz="1600">
              <a:latin typeface="SimSun"/>
              <a:cs typeface="SimSun"/>
            </a:endParaRPr>
          </a:p>
          <a:p>
            <a:pPr marL="287020">
              <a:lnSpc>
                <a:spcPct val="100000"/>
              </a:lnSpc>
              <a:spcBef>
                <a:spcPts val="900"/>
              </a:spcBef>
              <a:tabLst>
                <a:tab pos="560705" algn="l"/>
              </a:tabLst>
            </a:pPr>
            <a:r>
              <a:rPr dirty="0" sz="1600" spc="-5">
                <a:latin typeface="Georgia"/>
                <a:cs typeface="Georgia"/>
              </a:rPr>
              <a:t>-	</a:t>
            </a:r>
            <a:r>
              <a:rPr dirty="0" sz="1600" spc="-5">
                <a:latin typeface="SimSun"/>
                <a:cs typeface="SimSun"/>
              </a:rPr>
              <a:t>活跃的海外并购活动，例如：</a:t>
            </a:r>
            <a:endParaRPr sz="1600">
              <a:latin typeface="SimSun"/>
              <a:cs typeface="SimSun"/>
            </a:endParaRPr>
          </a:p>
          <a:p>
            <a:pPr marL="561340">
              <a:lnSpc>
                <a:spcPts val="1880"/>
              </a:lnSpc>
              <a:spcBef>
                <a:spcPts val="985"/>
              </a:spcBef>
              <a:tabLst>
                <a:tab pos="835025" algn="l"/>
              </a:tabLst>
            </a:pPr>
            <a:r>
              <a:rPr dirty="0" sz="1600" spc="-5">
                <a:latin typeface="Georgia"/>
                <a:cs typeface="Georgia"/>
              </a:rPr>
              <a:t>◦	</a:t>
            </a:r>
            <a:r>
              <a:rPr dirty="0" sz="1600" spc="-5">
                <a:latin typeface="SimSun"/>
                <a:cs typeface="SimSun"/>
              </a:rPr>
              <a:t>中国银行将进一步拓展海外市场，支持中国的海外基础设施建设（一带一</a:t>
            </a:r>
            <a:endParaRPr sz="1600">
              <a:latin typeface="SimSun"/>
              <a:cs typeface="SimSun"/>
            </a:endParaRPr>
          </a:p>
          <a:p>
            <a:pPr marL="835660">
              <a:lnSpc>
                <a:spcPts val="1880"/>
              </a:lnSpc>
            </a:pPr>
            <a:r>
              <a:rPr dirty="0" sz="1600" spc="-5">
                <a:latin typeface="SimSun"/>
                <a:cs typeface="SimSun"/>
              </a:rPr>
              <a:t>路）、贸易流动和国内客户日益扩大的全球业务</a:t>
            </a:r>
            <a:endParaRPr sz="1600">
              <a:latin typeface="SimSun"/>
              <a:cs typeface="SimSun"/>
            </a:endParaRPr>
          </a:p>
          <a:p>
            <a:pPr marL="561340">
              <a:lnSpc>
                <a:spcPct val="100000"/>
              </a:lnSpc>
              <a:spcBef>
                <a:spcPts val="900"/>
              </a:spcBef>
              <a:tabLst>
                <a:tab pos="835025" algn="l"/>
              </a:tabLst>
            </a:pPr>
            <a:r>
              <a:rPr dirty="0" sz="1600" spc="-5">
                <a:latin typeface="Georgia"/>
                <a:cs typeface="Georgia"/>
              </a:rPr>
              <a:t>◦	</a:t>
            </a:r>
            <a:r>
              <a:rPr dirty="0" sz="1600" spc="-5">
                <a:latin typeface="SimSun"/>
                <a:cs typeface="SimSun"/>
              </a:rPr>
              <a:t>保险公司、金融科技公司和支付公司获得金融产品制造能力与品牌影响力</a:t>
            </a:r>
            <a:endParaRPr sz="1600">
              <a:latin typeface="SimSun"/>
              <a:cs typeface="SimSun"/>
            </a:endParaRPr>
          </a:p>
          <a:p>
            <a:pPr marL="561340">
              <a:lnSpc>
                <a:spcPct val="100000"/>
              </a:lnSpc>
              <a:spcBef>
                <a:spcPts val="900"/>
              </a:spcBef>
              <a:tabLst>
                <a:tab pos="835025" algn="l"/>
              </a:tabLst>
            </a:pPr>
            <a:r>
              <a:rPr dirty="0" sz="1600" spc="-5">
                <a:latin typeface="Georgia"/>
                <a:cs typeface="Georgia"/>
              </a:rPr>
              <a:t>◦	</a:t>
            </a:r>
            <a:r>
              <a:rPr dirty="0" sz="1600" spc="-5">
                <a:latin typeface="SimSun"/>
                <a:cs typeface="SimSun"/>
              </a:rPr>
              <a:t>国内支付公司加速全球化扩张，抓住中国的入境与出境现金流业务</a:t>
            </a:r>
            <a:endParaRPr sz="1600">
              <a:latin typeface="SimSun"/>
              <a:cs typeface="SimSun"/>
            </a:endParaRPr>
          </a:p>
          <a:p>
            <a:pPr algn="ctr" marL="274320">
              <a:lnSpc>
                <a:spcPct val="100000"/>
              </a:lnSpc>
              <a:spcBef>
                <a:spcPts val="900"/>
              </a:spcBef>
              <a:tabLst>
                <a:tab pos="548005" algn="l"/>
              </a:tabLst>
            </a:pPr>
            <a:r>
              <a:rPr dirty="0" sz="1600" spc="-5">
                <a:latin typeface="Georgia"/>
                <a:cs typeface="Georgia"/>
              </a:rPr>
              <a:t>-	</a:t>
            </a:r>
            <a:r>
              <a:rPr dirty="0" sz="1600" spc="-5">
                <a:latin typeface="SimSun"/>
                <a:cs typeface="SimSun"/>
              </a:rPr>
              <a:t>国内金融服务市场重组，特别是应对零售业和中小型企业流动性需求的重组活动</a:t>
            </a:r>
            <a:endParaRPr sz="1600">
              <a:latin typeface="SimSun"/>
              <a:cs typeface="SimSu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latin typeface="Georgia"/>
                <a:cs typeface="Georgia"/>
              </a:rPr>
              <a:t>2016</a:t>
            </a:r>
            <a:r>
              <a:rPr dirty="0" spc="-5"/>
              <a:t>年展望</a:t>
            </a:r>
            <a:r>
              <a:rPr dirty="0" spc="-660"/>
              <a:t> </a:t>
            </a:r>
            <a:r>
              <a:rPr dirty="0" spc="-5">
                <a:latin typeface="Georgia"/>
                <a:cs typeface="Georgia"/>
              </a:rPr>
              <a:t>(3/6)</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602995" y="1811273"/>
            <a:ext cx="7813040" cy="3498850"/>
          </a:xfrm>
          <a:prstGeom prst="rect">
            <a:avLst/>
          </a:prstGeom>
        </p:spPr>
        <p:txBody>
          <a:bodyPr wrap="square" lIns="0" tIns="0" rIns="0" bIns="0" rtlCol="0" vert="horz">
            <a:spAutoFit/>
          </a:bodyPr>
          <a:lstStyle/>
          <a:p>
            <a:pPr marL="12700">
              <a:lnSpc>
                <a:spcPct val="100000"/>
              </a:lnSpc>
            </a:pPr>
            <a:r>
              <a:rPr dirty="0" sz="1600" spc="-5" b="1">
                <a:latin typeface="SimSun"/>
                <a:cs typeface="SimSun"/>
              </a:rPr>
              <a:t>境内战略投资者</a:t>
            </a:r>
            <a:endParaRPr sz="1600">
              <a:latin typeface="SimSun"/>
              <a:cs typeface="SimSun"/>
            </a:endParaRPr>
          </a:p>
          <a:p>
            <a:pPr algn="just" marL="277495" marR="17145" indent="-265430">
              <a:lnSpc>
                <a:spcPct val="97800"/>
              </a:lnSpc>
              <a:spcBef>
                <a:spcPts val="1025"/>
              </a:spcBef>
            </a:pPr>
            <a:r>
              <a:rPr dirty="0" sz="1600" spc="-5">
                <a:latin typeface="Georgia"/>
                <a:cs typeface="Georgia"/>
              </a:rPr>
              <a:t>• </a:t>
            </a:r>
            <a:r>
              <a:rPr dirty="0" sz="1600" spc="-5">
                <a:latin typeface="SimSun"/>
                <a:cs typeface="SimSun"/>
              </a:rPr>
              <a:t>长期驱动因素仍然存在，包括：经济转型、行业整合与重组、国有企业改制，以及外  延式扩张战略。我们预期这些因素将凌驾于经济增速放缓和股权资本市场动荡等因素  之上，推动这个领域实现两位数的增长。</a:t>
            </a:r>
            <a:endParaRPr sz="1600">
              <a:latin typeface="SimSun"/>
              <a:cs typeface="SimSun"/>
            </a:endParaRPr>
          </a:p>
          <a:p>
            <a:pPr marL="12700">
              <a:lnSpc>
                <a:spcPct val="100000"/>
              </a:lnSpc>
              <a:spcBef>
                <a:spcPts val="900"/>
              </a:spcBef>
            </a:pPr>
            <a:r>
              <a:rPr dirty="0" sz="1600" spc="-5" b="1">
                <a:latin typeface="SimSun"/>
                <a:cs typeface="SimSun"/>
              </a:rPr>
              <a:t>境外战略投资者</a:t>
            </a:r>
            <a:endParaRPr sz="1600">
              <a:latin typeface="SimSun"/>
              <a:cs typeface="SimSun"/>
            </a:endParaRPr>
          </a:p>
          <a:p>
            <a:pPr algn="just" marL="277495" marR="17145" indent="-265430">
              <a:lnSpc>
                <a:spcPct val="97800"/>
              </a:lnSpc>
              <a:spcBef>
                <a:spcPts val="1025"/>
              </a:spcBef>
            </a:pPr>
            <a:r>
              <a:rPr dirty="0" sz="1600" spc="-5">
                <a:latin typeface="Georgia"/>
                <a:cs typeface="Georgia"/>
              </a:rPr>
              <a:t>• </a:t>
            </a:r>
            <a:r>
              <a:rPr dirty="0" sz="1600" spc="-5">
                <a:latin typeface="SimSun"/>
                <a:cs typeface="SimSun"/>
              </a:rPr>
              <a:t>境外投资者在中国境内开展的并购交易将维持过去几年的水平。虽然中国市场持续的  高增长仍然得到海外投资者的关注，但是全球市场的不确定性会在一定程度上减弱境  外投资者对中国并购交易的热情。</a:t>
            </a:r>
            <a:endParaRPr sz="1600">
              <a:latin typeface="SimSun"/>
              <a:cs typeface="SimSun"/>
            </a:endParaRPr>
          </a:p>
          <a:p>
            <a:pPr marL="12700">
              <a:lnSpc>
                <a:spcPct val="100000"/>
              </a:lnSpc>
              <a:spcBef>
                <a:spcPts val="900"/>
              </a:spcBef>
              <a:tabLst>
                <a:tab pos="277495" algn="l"/>
              </a:tabLst>
            </a:pPr>
            <a:r>
              <a:rPr dirty="0" sz="1600" spc="-5">
                <a:latin typeface="Georgia"/>
                <a:cs typeface="Georgia"/>
              </a:rPr>
              <a:t>•	</a:t>
            </a:r>
            <a:r>
              <a:rPr dirty="0" sz="1600" spc="-5">
                <a:latin typeface="SimSun"/>
                <a:cs typeface="SimSun"/>
              </a:rPr>
              <a:t>对许多海外投资者来说，合资企业仍然是首选途径，</a:t>
            </a:r>
            <a:r>
              <a:rPr dirty="0" sz="1600" spc="-5">
                <a:latin typeface="Georgia"/>
                <a:cs typeface="Georgia"/>
              </a:rPr>
              <a:t>CEO</a:t>
            </a:r>
            <a:r>
              <a:rPr dirty="0" sz="1600" spc="-5">
                <a:latin typeface="SimSun"/>
                <a:cs typeface="SimSun"/>
              </a:rPr>
              <a:t>们认为与正确的中国合作伙</a:t>
            </a:r>
            <a:endParaRPr sz="1600">
              <a:latin typeface="SimSun"/>
              <a:cs typeface="SimSun"/>
            </a:endParaRPr>
          </a:p>
          <a:p>
            <a:pPr marL="277495">
              <a:lnSpc>
                <a:spcPct val="100000"/>
              </a:lnSpc>
            </a:pPr>
            <a:r>
              <a:rPr dirty="0" sz="1600" spc="-10">
                <a:latin typeface="SimSun"/>
                <a:cs typeface="SimSun"/>
              </a:rPr>
              <a:t>伴一起开拓中国市场是一种正确的方式。</a:t>
            </a:r>
            <a:endParaRPr sz="1600">
              <a:latin typeface="SimSun"/>
              <a:cs typeface="SimSun"/>
            </a:endParaRPr>
          </a:p>
          <a:p>
            <a:pPr algn="just" marL="277495" marR="17145" indent="-265430">
              <a:lnSpc>
                <a:spcPts val="1839"/>
              </a:lnSpc>
              <a:spcBef>
                <a:spcPts val="1110"/>
              </a:spcBef>
            </a:pPr>
            <a:r>
              <a:rPr dirty="0" sz="1600" spc="-5">
                <a:latin typeface="Georgia"/>
                <a:cs typeface="Georgia"/>
              </a:rPr>
              <a:t>• </a:t>
            </a:r>
            <a:r>
              <a:rPr dirty="0" sz="1600" spc="-5">
                <a:latin typeface="SimSun"/>
                <a:cs typeface="SimSun"/>
              </a:rPr>
              <a:t>现有的境外投资者正在对它们的运营结构进行重组，这给创建交易与出售非核心资产  领域带来了一些机遇。</a:t>
            </a:r>
            <a:endParaRPr sz="1600">
              <a:latin typeface="SimSun"/>
              <a:cs typeface="SimSu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latin typeface="Georgia"/>
                <a:cs typeface="Georgia"/>
              </a:rPr>
              <a:t>2016</a:t>
            </a:r>
            <a:r>
              <a:rPr dirty="0" spc="-5"/>
              <a:t>年展望</a:t>
            </a:r>
            <a:r>
              <a:rPr dirty="0" spc="-660"/>
              <a:t> </a:t>
            </a:r>
            <a:r>
              <a:rPr dirty="0" spc="-5">
                <a:latin typeface="Georgia"/>
                <a:cs typeface="Georgia"/>
              </a:rPr>
              <a:t>(4/6)</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602995" y="1811273"/>
            <a:ext cx="7813040" cy="3255010"/>
          </a:xfrm>
          <a:prstGeom prst="rect">
            <a:avLst/>
          </a:prstGeom>
        </p:spPr>
        <p:txBody>
          <a:bodyPr wrap="square" lIns="0" tIns="0" rIns="0" bIns="0" rtlCol="0" vert="horz">
            <a:spAutoFit/>
          </a:bodyPr>
          <a:lstStyle/>
          <a:p>
            <a:pPr marL="12700">
              <a:lnSpc>
                <a:spcPct val="100000"/>
              </a:lnSpc>
            </a:pPr>
            <a:r>
              <a:rPr dirty="0" sz="1600" spc="-5" b="1">
                <a:latin typeface="SimSun"/>
                <a:cs typeface="SimSun"/>
              </a:rPr>
              <a:t>中国大陆企业海外并购</a:t>
            </a:r>
            <a:endParaRPr sz="1600">
              <a:latin typeface="SimSun"/>
              <a:cs typeface="SimSun"/>
            </a:endParaRPr>
          </a:p>
          <a:p>
            <a:pPr marL="12700">
              <a:lnSpc>
                <a:spcPct val="100000"/>
              </a:lnSpc>
              <a:spcBef>
                <a:spcPts val="900"/>
              </a:spcBef>
              <a:tabLst>
                <a:tab pos="286385" algn="l"/>
              </a:tabLst>
            </a:pPr>
            <a:r>
              <a:rPr dirty="0" sz="1600" spc="-5">
                <a:latin typeface="Georgia"/>
                <a:cs typeface="Georgia"/>
              </a:rPr>
              <a:t>•	2016</a:t>
            </a:r>
            <a:r>
              <a:rPr dirty="0" sz="1600" spc="-5">
                <a:latin typeface="SimSun"/>
                <a:cs typeface="SimSun"/>
              </a:rPr>
              <a:t>年，中国大陆企业海外并购将继续保持超过</a:t>
            </a:r>
            <a:r>
              <a:rPr dirty="0" sz="1600" spc="-5">
                <a:latin typeface="Georgia"/>
                <a:cs typeface="Georgia"/>
              </a:rPr>
              <a:t>20%</a:t>
            </a:r>
            <a:r>
              <a:rPr dirty="0" sz="1600" spc="-5">
                <a:latin typeface="SimSun"/>
                <a:cs typeface="SimSun"/>
              </a:rPr>
              <a:t>的增长。</a:t>
            </a:r>
            <a:endParaRPr sz="1600">
              <a:latin typeface="SimSun"/>
              <a:cs typeface="SimSun"/>
            </a:endParaRPr>
          </a:p>
          <a:p>
            <a:pPr algn="just" marL="287020" marR="6350" indent="-274320">
              <a:lnSpc>
                <a:spcPts val="1839"/>
              </a:lnSpc>
              <a:spcBef>
                <a:spcPts val="1110"/>
              </a:spcBef>
            </a:pPr>
            <a:r>
              <a:rPr dirty="0" sz="1600" spc="-5">
                <a:latin typeface="Georgia"/>
                <a:cs typeface="Georgia"/>
              </a:rPr>
              <a:t>• </a:t>
            </a:r>
            <a:r>
              <a:rPr dirty="0" sz="1600" spc="-5">
                <a:latin typeface="SimSun"/>
                <a:cs typeface="SimSun"/>
              </a:rPr>
              <a:t>中国大陆已经有部分企业积累了一定并购海外资产的经验，它们将在海外并购中保持  活跃。</a:t>
            </a:r>
            <a:endParaRPr sz="1600">
              <a:latin typeface="SimSun"/>
              <a:cs typeface="SimSun"/>
            </a:endParaRPr>
          </a:p>
          <a:p>
            <a:pPr algn="just" marL="287020" marR="41275" indent="-274320">
              <a:lnSpc>
                <a:spcPct val="100000"/>
              </a:lnSpc>
              <a:spcBef>
                <a:spcPts val="855"/>
              </a:spcBef>
            </a:pPr>
            <a:r>
              <a:rPr dirty="0" sz="1600" spc="-5">
                <a:latin typeface="Georgia"/>
                <a:cs typeface="Georgia"/>
              </a:rPr>
              <a:t>• “</a:t>
            </a:r>
            <a:r>
              <a:rPr dirty="0" sz="1600" spc="-5">
                <a:latin typeface="SimSun"/>
                <a:cs typeface="SimSun"/>
              </a:rPr>
              <a:t>走出去，引进来</a:t>
            </a:r>
            <a:r>
              <a:rPr dirty="0" sz="1600" spc="-5">
                <a:latin typeface="Georgia"/>
                <a:cs typeface="Georgia"/>
              </a:rPr>
              <a:t>”</a:t>
            </a:r>
            <a:r>
              <a:rPr dirty="0" sz="1600" spc="-5">
                <a:latin typeface="SimSun"/>
                <a:cs typeface="SimSun"/>
              </a:rPr>
              <a:t>战略、通过海外并购以实现外延式增长等长期驱动力将持续有效，  </a:t>
            </a:r>
            <a:r>
              <a:rPr dirty="0" sz="1600" spc="-5">
                <a:latin typeface="Georgia"/>
                <a:cs typeface="Georgia"/>
              </a:rPr>
              <a:t>“</a:t>
            </a:r>
            <a:r>
              <a:rPr dirty="0" sz="1600" spc="-5">
                <a:latin typeface="SimSun"/>
                <a:cs typeface="SimSun"/>
              </a:rPr>
              <a:t>一带一路</a:t>
            </a:r>
            <a:r>
              <a:rPr dirty="0" sz="1600" spc="-5">
                <a:latin typeface="Georgia"/>
                <a:cs typeface="Georgia"/>
              </a:rPr>
              <a:t>”</a:t>
            </a:r>
            <a:r>
              <a:rPr dirty="0" sz="1600" spc="-5">
                <a:latin typeface="SimSun"/>
                <a:cs typeface="SimSun"/>
              </a:rPr>
              <a:t>战略同样将推动一些中国企业进行海外并购。</a:t>
            </a:r>
            <a:endParaRPr sz="1600">
              <a:latin typeface="SimSun"/>
              <a:cs typeface="SimSun"/>
            </a:endParaRPr>
          </a:p>
          <a:p>
            <a:pPr algn="just" marL="287020" marR="5080" indent="-274320">
              <a:lnSpc>
                <a:spcPct val="97800"/>
              </a:lnSpc>
              <a:spcBef>
                <a:spcPts val="1025"/>
              </a:spcBef>
            </a:pPr>
            <a:r>
              <a:rPr dirty="0" sz="1600" spc="-5">
                <a:latin typeface="Georgia"/>
                <a:cs typeface="Georgia"/>
              </a:rPr>
              <a:t>• </a:t>
            </a:r>
            <a:r>
              <a:rPr dirty="0" sz="1600" spc="-5">
                <a:latin typeface="SimSun"/>
                <a:cs typeface="SimSun"/>
              </a:rPr>
              <a:t>我们预计财务投资（不仅是战略投资）的数量将持续增长，大多数将集中于收购拥有  </a:t>
            </a:r>
            <a:r>
              <a:rPr dirty="0" sz="1600" spc="-5">
                <a:latin typeface="Georgia"/>
                <a:cs typeface="Georgia"/>
              </a:rPr>
              <a:t>“</a:t>
            </a:r>
            <a:r>
              <a:rPr dirty="0" sz="1600" spc="-5">
                <a:latin typeface="SimSun"/>
                <a:cs typeface="SimSun"/>
              </a:rPr>
              <a:t>中国视角</a:t>
            </a:r>
            <a:r>
              <a:rPr dirty="0" sz="1600" spc="-5">
                <a:latin typeface="Georgia"/>
                <a:cs typeface="Georgia"/>
              </a:rPr>
              <a:t>”</a:t>
            </a:r>
            <a:r>
              <a:rPr dirty="0" sz="1600" spc="-5">
                <a:latin typeface="SimSun"/>
                <a:cs typeface="SimSun"/>
              </a:rPr>
              <a:t>战略规划的外资企业。此外，一些中国投资者也将开始以业务地域多样化  为目的来进行海外投资。</a:t>
            </a:r>
            <a:endParaRPr sz="1600">
              <a:latin typeface="SimSun"/>
              <a:cs typeface="SimSun"/>
            </a:endParaRPr>
          </a:p>
          <a:p>
            <a:pPr algn="just" marL="287020" marR="8255" indent="-274320">
              <a:lnSpc>
                <a:spcPts val="1839"/>
              </a:lnSpc>
              <a:spcBef>
                <a:spcPts val="1110"/>
              </a:spcBef>
            </a:pPr>
            <a:r>
              <a:rPr dirty="0" sz="1600" spc="-5">
                <a:latin typeface="Georgia"/>
                <a:cs typeface="Georgia"/>
              </a:rPr>
              <a:t>• </a:t>
            </a:r>
            <a:r>
              <a:rPr dirty="0" sz="1600" spc="-5">
                <a:latin typeface="SimSun"/>
                <a:cs typeface="SimSun"/>
              </a:rPr>
              <a:t>随着时间推移，中国企业的海外并购活动增势将持续强劲，真正的中国跨国企业也将  随之出现。</a:t>
            </a:r>
            <a:endParaRPr sz="1600">
              <a:latin typeface="SimSun"/>
              <a:cs typeface="SimSu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latin typeface="Georgia"/>
                <a:cs typeface="Georgia"/>
              </a:rPr>
              <a:t>2016</a:t>
            </a:r>
            <a:r>
              <a:rPr dirty="0" spc="-5"/>
              <a:t>年展望</a:t>
            </a:r>
            <a:r>
              <a:rPr dirty="0" spc="-660"/>
              <a:t> </a:t>
            </a:r>
            <a:r>
              <a:rPr dirty="0" spc="-5">
                <a:latin typeface="Georgia"/>
                <a:cs typeface="Georgia"/>
              </a:rPr>
              <a:t>(5/6)</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602995" y="1811273"/>
            <a:ext cx="8048625" cy="4459605"/>
          </a:xfrm>
          <a:prstGeom prst="rect">
            <a:avLst/>
          </a:prstGeom>
        </p:spPr>
        <p:txBody>
          <a:bodyPr wrap="square" lIns="0" tIns="0" rIns="0" bIns="0" rtlCol="0" vert="horz">
            <a:spAutoFit/>
          </a:bodyPr>
          <a:lstStyle/>
          <a:p>
            <a:pPr marL="12700">
              <a:lnSpc>
                <a:spcPct val="100000"/>
              </a:lnSpc>
            </a:pPr>
            <a:r>
              <a:rPr dirty="0" sz="1600" spc="-5" b="1">
                <a:latin typeface="SimSun"/>
                <a:cs typeface="SimSun"/>
              </a:rPr>
              <a:t>私募股权基金</a:t>
            </a:r>
            <a:r>
              <a:rPr dirty="0" sz="1600" spc="-400" b="1">
                <a:latin typeface="SimSun"/>
                <a:cs typeface="SimSun"/>
              </a:rPr>
              <a:t> </a:t>
            </a:r>
            <a:r>
              <a:rPr dirty="0" sz="1600" spc="-5" b="1">
                <a:latin typeface="Georgia"/>
                <a:cs typeface="Georgia"/>
              </a:rPr>
              <a:t>(</a:t>
            </a:r>
            <a:r>
              <a:rPr dirty="0" sz="1600" spc="-5" b="1">
                <a:latin typeface="SimSun"/>
                <a:cs typeface="SimSun"/>
              </a:rPr>
              <a:t>与其他财务投资者</a:t>
            </a:r>
            <a:r>
              <a:rPr dirty="0" sz="1600" spc="-5" b="1">
                <a:latin typeface="Georgia"/>
                <a:cs typeface="Georgia"/>
              </a:rPr>
              <a:t>)</a:t>
            </a:r>
            <a:endParaRPr sz="1600">
              <a:latin typeface="Georgia"/>
              <a:cs typeface="Georgia"/>
            </a:endParaRPr>
          </a:p>
          <a:p>
            <a:pPr marL="287020" marR="109220" indent="-274320">
              <a:lnSpc>
                <a:spcPct val="100000"/>
              </a:lnSpc>
              <a:spcBef>
                <a:spcPts val="900"/>
              </a:spcBef>
              <a:tabLst>
                <a:tab pos="286385" algn="l"/>
              </a:tabLst>
            </a:pPr>
            <a:r>
              <a:rPr dirty="0" sz="1600" spc="-5">
                <a:latin typeface="Georgia"/>
                <a:cs typeface="Georgia"/>
              </a:rPr>
              <a:t>•	</a:t>
            </a:r>
            <a:r>
              <a:rPr dirty="0" sz="1600" spc="-5">
                <a:latin typeface="SimSun"/>
                <a:cs typeface="SimSun"/>
              </a:rPr>
              <a:t>传统的私募股权基金面临来自其他直接财务投资者的竞争，其中包括保险公司</a:t>
            </a:r>
            <a:r>
              <a:rPr dirty="0" sz="1600" spc="-335">
                <a:latin typeface="SimSun"/>
                <a:cs typeface="SimSun"/>
              </a:rPr>
              <a:t> </a:t>
            </a:r>
            <a:r>
              <a:rPr dirty="0" sz="1600" spc="-5">
                <a:latin typeface="Georgia"/>
                <a:cs typeface="Georgia"/>
              </a:rPr>
              <a:t>(</a:t>
            </a:r>
            <a:r>
              <a:rPr dirty="0" sz="1600" spc="-5">
                <a:latin typeface="SimSun"/>
                <a:cs typeface="SimSun"/>
              </a:rPr>
              <a:t>与其他 </a:t>
            </a:r>
            <a:r>
              <a:rPr dirty="0" sz="1600" spc="-5">
                <a:latin typeface="SimSun"/>
                <a:cs typeface="SimSun"/>
              </a:rPr>
              <a:t> </a:t>
            </a:r>
            <a:r>
              <a:rPr dirty="0" sz="1600" spc="-5">
                <a:latin typeface="SimSun"/>
                <a:cs typeface="SimSun"/>
              </a:rPr>
              <a:t>金融机构</a:t>
            </a:r>
            <a:r>
              <a:rPr dirty="0" sz="1600" spc="-5">
                <a:latin typeface="Georgia"/>
                <a:cs typeface="Georgia"/>
              </a:rPr>
              <a:t>); </a:t>
            </a:r>
            <a:r>
              <a:rPr dirty="0" sz="1600" spc="-5">
                <a:latin typeface="SimSun"/>
                <a:cs typeface="SimSun"/>
              </a:rPr>
              <a:t>政府与产业基金</a:t>
            </a:r>
            <a:r>
              <a:rPr dirty="0" sz="1600" spc="-5">
                <a:latin typeface="Georgia"/>
                <a:cs typeface="Georgia"/>
              </a:rPr>
              <a:t>; </a:t>
            </a:r>
            <a:r>
              <a:rPr dirty="0" sz="1600" spc="-5">
                <a:latin typeface="SimSun"/>
                <a:cs typeface="SimSun"/>
              </a:rPr>
              <a:t>国有企业基金</a:t>
            </a:r>
            <a:r>
              <a:rPr dirty="0" sz="1600" spc="-5">
                <a:latin typeface="Georgia"/>
                <a:cs typeface="Georgia"/>
              </a:rPr>
              <a:t>; </a:t>
            </a:r>
            <a:r>
              <a:rPr dirty="0" sz="1600" spc="-5">
                <a:latin typeface="SimSun"/>
                <a:cs typeface="SimSun"/>
              </a:rPr>
              <a:t>私人企业基金</a:t>
            </a:r>
            <a:r>
              <a:rPr dirty="0" sz="1600" spc="-5">
                <a:latin typeface="Georgia"/>
                <a:cs typeface="Georgia"/>
              </a:rPr>
              <a:t>;</a:t>
            </a:r>
            <a:r>
              <a:rPr dirty="0" sz="1600" spc="65">
                <a:latin typeface="Georgia"/>
                <a:cs typeface="Georgia"/>
              </a:rPr>
              <a:t> </a:t>
            </a:r>
            <a:r>
              <a:rPr dirty="0" sz="1600" spc="-5">
                <a:latin typeface="SimSun"/>
                <a:cs typeface="SimSun"/>
              </a:rPr>
              <a:t>和高净值人士投资工具。</a:t>
            </a:r>
            <a:endParaRPr sz="1600">
              <a:latin typeface="SimSun"/>
              <a:cs typeface="SimSun"/>
            </a:endParaRPr>
          </a:p>
          <a:p>
            <a:pPr marL="287020" marR="105410" indent="-274320">
              <a:lnSpc>
                <a:spcPct val="100000"/>
              </a:lnSpc>
              <a:spcBef>
                <a:spcPts val="900"/>
              </a:spcBef>
              <a:tabLst>
                <a:tab pos="286385" algn="l"/>
              </a:tabLst>
            </a:pPr>
            <a:r>
              <a:rPr dirty="0" sz="1600" spc="-5">
                <a:latin typeface="Georgia"/>
                <a:cs typeface="Georgia"/>
              </a:rPr>
              <a:t>•	</a:t>
            </a:r>
            <a:r>
              <a:rPr dirty="0" sz="1600" spc="-5">
                <a:latin typeface="SimSun"/>
                <a:cs typeface="SimSun"/>
              </a:rPr>
              <a:t>尽管国内股权资本市场持续动荡，投资者仍然会由于更高的市盈率选择与</a:t>
            </a:r>
            <a:r>
              <a:rPr dirty="0" sz="1600" spc="-5">
                <a:latin typeface="Georgia"/>
                <a:cs typeface="Georgia"/>
              </a:rPr>
              <a:t>A</a:t>
            </a:r>
            <a:r>
              <a:rPr dirty="0" sz="1600" spc="-5">
                <a:latin typeface="SimSun"/>
                <a:cs typeface="SimSun"/>
              </a:rPr>
              <a:t>股相关的退  出方式。这种趋势给国内私募股权基金带来的好处要多于境外私募股权基金。</a:t>
            </a:r>
            <a:endParaRPr sz="1600">
              <a:latin typeface="SimSun"/>
              <a:cs typeface="SimSun"/>
            </a:endParaRPr>
          </a:p>
          <a:p>
            <a:pPr marL="287020" marR="107314" indent="-274320">
              <a:lnSpc>
                <a:spcPct val="100000"/>
              </a:lnSpc>
              <a:spcBef>
                <a:spcPts val="900"/>
              </a:spcBef>
              <a:tabLst>
                <a:tab pos="286385" algn="l"/>
              </a:tabLst>
            </a:pPr>
            <a:r>
              <a:rPr dirty="0" sz="1600" spc="-5">
                <a:latin typeface="Georgia"/>
                <a:cs typeface="Georgia"/>
              </a:rPr>
              <a:t>•	A</a:t>
            </a:r>
            <a:r>
              <a:rPr dirty="0" sz="1600" spc="-5">
                <a:latin typeface="SimSun"/>
                <a:cs typeface="SimSun"/>
              </a:rPr>
              <a:t>股市场动荡将会减缓私募股权基金投资活动，但它也会带来一定正面影响：中小型企  业将更需要依赖私募基金募集资金。</a:t>
            </a:r>
            <a:endParaRPr sz="1600">
              <a:latin typeface="SimSun"/>
              <a:cs typeface="SimSun"/>
            </a:endParaRPr>
          </a:p>
          <a:p>
            <a:pPr marL="12700">
              <a:lnSpc>
                <a:spcPct val="100000"/>
              </a:lnSpc>
              <a:spcBef>
                <a:spcPts val="900"/>
              </a:spcBef>
              <a:tabLst>
                <a:tab pos="286385" algn="l"/>
              </a:tabLst>
            </a:pPr>
            <a:r>
              <a:rPr dirty="0" sz="1600" spc="-5">
                <a:latin typeface="Georgia"/>
                <a:cs typeface="Georgia"/>
              </a:rPr>
              <a:t>•	</a:t>
            </a:r>
            <a:r>
              <a:rPr dirty="0" sz="1600" spc="-5">
                <a:latin typeface="SimSun"/>
                <a:cs typeface="SimSun"/>
              </a:rPr>
              <a:t>我们预计私募基金和财务投资者的海外投资活动将持续增长。</a:t>
            </a:r>
            <a:endParaRPr sz="1600">
              <a:latin typeface="SimSun"/>
              <a:cs typeface="SimSun"/>
            </a:endParaRPr>
          </a:p>
          <a:p>
            <a:pPr marL="12700">
              <a:lnSpc>
                <a:spcPts val="1880"/>
              </a:lnSpc>
              <a:spcBef>
                <a:spcPts val="985"/>
              </a:spcBef>
              <a:tabLst>
                <a:tab pos="286385" algn="l"/>
              </a:tabLst>
            </a:pPr>
            <a:r>
              <a:rPr dirty="0" sz="1600">
                <a:latin typeface="Georgia"/>
                <a:cs typeface="Georgia"/>
              </a:rPr>
              <a:t>•	</a:t>
            </a:r>
            <a:r>
              <a:rPr dirty="0" sz="1600" spc="-5">
                <a:latin typeface="SimSun"/>
                <a:cs typeface="SimSun"/>
              </a:rPr>
              <a:t>我们预计随着市场逐步稳定，退出活动将增加，二次交易（私募股权相互之间的）交易</a:t>
            </a:r>
            <a:endParaRPr sz="1600">
              <a:latin typeface="SimSun"/>
              <a:cs typeface="SimSun"/>
            </a:endParaRPr>
          </a:p>
          <a:p>
            <a:pPr marL="287020">
              <a:lnSpc>
                <a:spcPts val="1880"/>
              </a:lnSpc>
            </a:pPr>
            <a:r>
              <a:rPr dirty="0" sz="1600" spc="-5">
                <a:latin typeface="SimSun"/>
                <a:cs typeface="SimSun"/>
              </a:rPr>
              <a:t>将会上升。</a:t>
            </a:r>
            <a:endParaRPr sz="1600">
              <a:latin typeface="SimSun"/>
              <a:cs typeface="SimSun"/>
            </a:endParaRPr>
          </a:p>
          <a:p>
            <a:pPr algn="just" marL="287020" marR="40005" indent="-274320">
              <a:lnSpc>
                <a:spcPct val="100000"/>
              </a:lnSpc>
              <a:spcBef>
                <a:spcPts val="900"/>
              </a:spcBef>
            </a:pPr>
            <a:r>
              <a:rPr dirty="0" sz="1600" spc="-5">
                <a:latin typeface="Georgia"/>
                <a:cs typeface="Georgia"/>
              </a:rPr>
              <a:t>• </a:t>
            </a:r>
            <a:r>
              <a:rPr dirty="0" sz="1600" spc="-5">
                <a:latin typeface="SimSun"/>
                <a:cs typeface="SimSun"/>
              </a:rPr>
              <a:t>包括私募股权基金市场资金充沛、国内私募股权基金与</a:t>
            </a:r>
            <a:r>
              <a:rPr dirty="0" sz="1600" spc="-5">
                <a:latin typeface="Georgia"/>
                <a:cs typeface="Georgia"/>
              </a:rPr>
              <a:t>“</a:t>
            </a:r>
            <a:r>
              <a:rPr dirty="0" sz="1600" spc="-5">
                <a:latin typeface="SimSun"/>
                <a:cs typeface="SimSun"/>
              </a:rPr>
              <a:t>非传统</a:t>
            </a:r>
            <a:r>
              <a:rPr dirty="0" sz="1600" spc="-5">
                <a:latin typeface="Georgia"/>
                <a:cs typeface="Georgia"/>
              </a:rPr>
              <a:t>”</a:t>
            </a:r>
            <a:r>
              <a:rPr dirty="0" sz="1600" spc="-5">
                <a:latin typeface="SimSun"/>
                <a:cs typeface="SimSun"/>
              </a:rPr>
              <a:t>直接投资者更高的参与  度、中国企业对股权资金的普遍需求、更多控股型收购机会、私募基金参与国有企业改  制以及更多并购退出活动以清理积压等长期驱动因素将持续生效。</a:t>
            </a:r>
            <a:endParaRPr sz="1600">
              <a:latin typeface="SimSun"/>
              <a:cs typeface="SimSun"/>
            </a:endParaRPr>
          </a:p>
          <a:p>
            <a:pPr marL="287020" marR="5080" indent="-274320">
              <a:lnSpc>
                <a:spcPct val="100000"/>
              </a:lnSpc>
              <a:spcBef>
                <a:spcPts val="900"/>
              </a:spcBef>
              <a:tabLst>
                <a:tab pos="286385" algn="l"/>
              </a:tabLst>
            </a:pPr>
            <a:r>
              <a:rPr dirty="0" sz="1600" spc="-5">
                <a:latin typeface="Georgia"/>
                <a:cs typeface="Georgia"/>
              </a:rPr>
              <a:t>•	</a:t>
            </a:r>
            <a:r>
              <a:rPr dirty="0" sz="1600" spc="-5">
                <a:latin typeface="SimSun"/>
                <a:cs typeface="SimSun"/>
              </a:rPr>
              <a:t>整体而言，</a:t>
            </a:r>
            <a:r>
              <a:rPr dirty="0" sz="1600" spc="-5">
                <a:latin typeface="Georgia"/>
                <a:cs typeface="Georgia"/>
              </a:rPr>
              <a:t>2016</a:t>
            </a:r>
            <a:r>
              <a:rPr dirty="0" sz="1600" spc="-5">
                <a:latin typeface="SimSun"/>
                <a:cs typeface="SimSun"/>
              </a:rPr>
              <a:t>年全年的财务并购活动将创历史新高（尽管并不一定只针对私募股权基  金）。</a:t>
            </a:r>
            <a:endParaRPr sz="1600">
              <a:latin typeface="SimSun"/>
              <a:cs typeface="SimSu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latin typeface="Georgia"/>
                <a:cs typeface="Georgia"/>
              </a:rPr>
              <a:t>2016</a:t>
            </a:r>
            <a:r>
              <a:rPr dirty="0" spc="-5"/>
              <a:t>年展望</a:t>
            </a:r>
            <a:r>
              <a:rPr dirty="0" spc="-680"/>
              <a:t> </a:t>
            </a:r>
            <a:r>
              <a:rPr dirty="0">
                <a:latin typeface="Georgia"/>
                <a:cs typeface="Georgia"/>
              </a:rPr>
              <a:t>(6/6)</a:t>
            </a:r>
          </a:p>
        </p:txBody>
      </p:sp>
      <p:sp>
        <p:nvSpPr>
          <p:cNvPr id="4" name="object 4"/>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602995" y="1811273"/>
            <a:ext cx="7800340" cy="1215390"/>
          </a:xfrm>
          <a:prstGeom prst="rect">
            <a:avLst/>
          </a:prstGeom>
        </p:spPr>
        <p:txBody>
          <a:bodyPr wrap="square" lIns="0" tIns="0" rIns="0" bIns="0" rtlCol="0" vert="horz">
            <a:spAutoFit/>
          </a:bodyPr>
          <a:lstStyle/>
          <a:p>
            <a:pPr marL="12700">
              <a:lnSpc>
                <a:spcPct val="100000"/>
              </a:lnSpc>
            </a:pPr>
            <a:r>
              <a:rPr dirty="0" sz="1600" spc="-5" b="1">
                <a:latin typeface="SimSun"/>
                <a:cs typeface="SimSun"/>
              </a:rPr>
              <a:t>风险投资</a:t>
            </a:r>
            <a:endParaRPr sz="1600">
              <a:latin typeface="SimSun"/>
              <a:cs typeface="SimSun"/>
            </a:endParaRPr>
          </a:p>
          <a:p>
            <a:pPr marL="12700">
              <a:lnSpc>
                <a:spcPct val="100000"/>
              </a:lnSpc>
              <a:spcBef>
                <a:spcPts val="900"/>
              </a:spcBef>
              <a:tabLst>
                <a:tab pos="277495" algn="l"/>
              </a:tabLst>
            </a:pPr>
            <a:r>
              <a:rPr dirty="0" sz="1600" spc="-5">
                <a:latin typeface="Georgia"/>
                <a:cs typeface="Georgia"/>
              </a:rPr>
              <a:t>•	</a:t>
            </a:r>
            <a:r>
              <a:rPr dirty="0" sz="1600" spc="-5">
                <a:latin typeface="SimSun"/>
                <a:cs typeface="SimSun"/>
              </a:rPr>
              <a:t>科技领域将继续受到追捧</a:t>
            </a:r>
            <a:r>
              <a:rPr dirty="0" sz="1600" spc="-445">
                <a:latin typeface="SimSun"/>
                <a:cs typeface="SimSun"/>
              </a:rPr>
              <a:t> </a:t>
            </a:r>
            <a:r>
              <a:rPr dirty="0" sz="1600" spc="-5">
                <a:latin typeface="Georgia"/>
                <a:cs typeface="Georgia"/>
              </a:rPr>
              <a:t>(</a:t>
            </a:r>
            <a:r>
              <a:rPr dirty="0" sz="1600" spc="-5">
                <a:latin typeface="SimSun"/>
                <a:cs typeface="SimSun"/>
              </a:rPr>
              <a:t>见此前的评论</a:t>
            </a:r>
            <a:r>
              <a:rPr dirty="0" sz="1600" spc="-5">
                <a:latin typeface="Georgia"/>
                <a:cs typeface="Georgia"/>
              </a:rPr>
              <a:t>)</a:t>
            </a:r>
            <a:r>
              <a:rPr dirty="0" sz="1600" spc="-5">
                <a:latin typeface="SimSun"/>
                <a:cs typeface="SimSun"/>
              </a:rPr>
              <a:t>。</a:t>
            </a:r>
            <a:endParaRPr sz="1600">
              <a:latin typeface="SimSun"/>
              <a:cs typeface="SimSun"/>
            </a:endParaRPr>
          </a:p>
          <a:p>
            <a:pPr marL="277495" marR="5080" indent="-265430">
              <a:lnSpc>
                <a:spcPts val="1839"/>
              </a:lnSpc>
              <a:spcBef>
                <a:spcPts val="1110"/>
              </a:spcBef>
              <a:tabLst>
                <a:tab pos="277495" algn="l"/>
              </a:tabLst>
            </a:pPr>
            <a:r>
              <a:rPr dirty="0" sz="1600" spc="-5">
                <a:latin typeface="Georgia"/>
                <a:cs typeface="Georgia"/>
              </a:rPr>
              <a:t>•	</a:t>
            </a:r>
            <a:r>
              <a:rPr dirty="0" sz="1600" spc="-5">
                <a:latin typeface="SimSun"/>
                <a:cs typeface="SimSun"/>
              </a:rPr>
              <a:t>然而我们认为，随着估值变得越来越具挑战性，投资者同样变得小心谨慎，虽然风险  投资交易的绝对值仍将保持高位，但是相比</a:t>
            </a:r>
            <a:r>
              <a:rPr dirty="0" sz="1600" spc="-5">
                <a:latin typeface="Georgia"/>
                <a:cs typeface="Georgia"/>
              </a:rPr>
              <a:t>2015</a:t>
            </a:r>
            <a:r>
              <a:rPr dirty="0" sz="1600" spc="-5">
                <a:latin typeface="SimSun"/>
                <a:cs typeface="SimSun"/>
              </a:rPr>
              <a:t>年的超高水平将会有所回落。</a:t>
            </a:r>
            <a:endParaRPr sz="1600">
              <a:latin typeface="SimSun"/>
              <a:cs typeface="SimSu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ts val="2835"/>
              </a:lnSpc>
            </a:pPr>
            <a:r>
              <a:rPr dirty="0"/>
              <a:t>数据收集方法与免责声明</a:t>
            </a:r>
          </a:p>
        </p:txBody>
      </p:sp>
      <p:sp>
        <p:nvSpPr>
          <p:cNvPr id="3" name="object 3"/>
          <p:cNvSpPr/>
          <p:nvPr/>
        </p:nvSpPr>
        <p:spPr>
          <a:xfrm>
            <a:off x="545591" y="3185160"/>
            <a:ext cx="4018915" cy="2979420"/>
          </a:xfrm>
          <a:custGeom>
            <a:avLst/>
            <a:gdLst/>
            <a:ahLst/>
            <a:cxnLst/>
            <a:rect l="l" t="t" r="r" b="b"/>
            <a:pathLst>
              <a:path w="4018915" h="2979420">
                <a:moveTo>
                  <a:pt x="0" y="2979420"/>
                </a:moveTo>
                <a:lnTo>
                  <a:pt x="4018788" y="2979420"/>
                </a:lnTo>
                <a:lnTo>
                  <a:pt x="4018788" y="0"/>
                </a:lnTo>
                <a:lnTo>
                  <a:pt x="0" y="0"/>
                </a:lnTo>
                <a:lnTo>
                  <a:pt x="0" y="2979420"/>
                </a:lnTo>
                <a:close/>
              </a:path>
            </a:pathLst>
          </a:custGeom>
          <a:solidFill>
            <a:srgbClr val="F5C9C9"/>
          </a:solidFill>
        </p:spPr>
        <p:txBody>
          <a:bodyPr wrap="square" lIns="0" tIns="0" rIns="0" bIns="0" rtlCol="0"/>
          <a:lstStyle/>
          <a:p/>
        </p:txBody>
      </p:sp>
      <p:sp>
        <p:nvSpPr>
          <p:cNvPr id="4" name="object 4"/>
          <p:cNvSpPr/>
          <p:nvPr/>
        </p:nvSpPr>
        <p:spPr>
          <a:xfrm>
            <a:off x="544068" y="2924555"/>
            <a:ext cx="4018915" cy="264160"/>
          </a:xfrm>
          <a:custGeom>
            <a:avLst/>
            <a:gdLst/>
            <a:ahLst/>
            <a:cxnLst/>
            <a:rect l="l" t="t" r="r" b="b"/>
            <a:pathLst>
              <a:path w="4018915" h="264160">
                <a:moveTo>
                  <a:pt x="0" y="263651"/>
                </a:moveTo>
                <a:lnTo>
                  <a:pt x="4018787" y="263651"/>
                </a:lnTo>
                <a:lnTo>
                  <a:pt x="4018787" y="0"/>
                </a:lnTo>
                <a:lnTo>
                  <a:pt x="0" y="0"/>
                </a:lnTo>
                <a:lnTo>
                  <a:pt x="0" y="263651"/>
                </a:lnTo>
                <a:close/>
              </a:path>
            </a:pathLst>
          </a:custGeom>
          <a:solidFill>
            <a:srgbClr val="A21F1F"/>
          </a:solidFill>
        </p:spPr>
        <p:txBody>
          <a:bodyPr wrap="square" lIns="0" tIns="0" rIns="0" bIns="0" rtlCol="0"/>
          <a:lstStyle/>
          <a:p/>
        </p:txBody>
      </p:sp>
      <p:sp>
        <p:nvSpPr>
          <p:cNvPr id="5" name="object 5"/>
          <p:cNvSpPr txBox="1"/>
          <p:nvPr/>
        </p:nvSpPr>
        <p:spPr>
          <a:xfrm>
            <a:off x="520700" y="1784207"/>
            <a:ext cx="8115934" cy="4124325"/>
          </a:xfrm>
          <a:prstGeom prst="rect">
            <a:avLst/>
          </a:prstGeom>
        </p:spPr>
        <p:txBody>
          <a:bodyPr wrap="square" lIns="0" tIns="0" rIns="0" bIns="0" rtlCol="0" vert="horz">
            <a:spAutoFit/>
          </a:bodyPr>
          <a:lstStyle/>
          <a:p>
            <a:pPr algn="just" marL="12700" marR="5080">
              <a:lnSpc>
                <a:spcPct val="98600"/>
              </a:lnSpc>
            </a:pPr>
            <a:r>
              <a:rPr dirty="0" sz="1600" spc="30">
                <a:latin typeface="SimSun"/>
                <a:cs typeface="SimSun"/>
              </a:rPr>
              <a:t>本演示稿及新闻稿所列的数据可能会与前期新闻稿中的数据有所出入。主要有三方面原因  造成：交易确定或完成时，《汤森路透》和《投资中国》会定期更新其历史数据；普华永  道剔除了部分在本质上不是控制权的转移，而是更接近于公司内部重组的交易；普华永道  </a:t>
            </a:r>
            <a:r>
              <a:rPr dirty="0" sz="1600" spc="-5">
                <a:latin typeface="SimSun"/>
                <a:cs typeface="SimSun"/>
              </a:rPr>
              <a:t>之前的数据另有来源。</a:t>
            </a:r>
            <a:endParaRPr sz="1600">
              <a:latin typeface="SimSun"/>
              <a:cs typeface="SimSun"/>
            </a:endParaRPr>
          </a:p>
          <a:p>
            <a:pPr>
              <a:lnSpc>
                <a:spcPct val="100000"/>
              </a:lnSpc>
              <a:spcBef>
                <a:spcPts val="25"/>
              </a:spcBef>
            </a:pPr>
            <a:endParaRPr sz="1350">
              <a:latin typeface="Times New Roman"/>
              <a:cs typeface="Times New Roman"/>
            </a:endParaRPr>
          </a:p>
          <a:p>
            <a:pPr marL="1615440">
              <a:lnSpc>
                <a:spcPct val="100000"/>
              </a:lnSpc>
            </a:pPr>
            <a:r>
              <a:rPr dirty="0" sz="1400">
                <a:solidFill>
                  <a:srgbClr val="FFFFFF"/>
                </a:solidFill>
                <a:latin typeface="SimSun"/>
                <a:cs typeface="SimSun"/>
              </a:rPr>
              <a:t>已包括交易</a:t>
            </a:r>
            <a:endParaRPr sz="1400">
              <a:latin typeface="SimSun"/>
              <a:cs typeface="SimSun"/>
            </a:endParaRPr>
          </a:p>
          <a:p>
            <a:pPr marL="88900">
              <a:lnSpc>
                <a:spcPct val="100000"/>
              </a:lnSpc>
              <a:spcBef>
                <a:spcPts val="750"/>
              </a:spcBef>
            </a:pPr>
            <a:r>
              <a:rPr dirty="0" sz="1000" spc="-5">
                <a:latin typeface="Georgia"/>
                <a:cs typeface="Georgia"/>
              </a:rPr>
              <a:t>•  </a:t>
            </a:r>
            <a:r>
              <a:rPr dirty="0" sz="1000" spc="80">
                <a:latin typeface="Georgia"/>
                <a:cs typeface="Georgia"/>
              </a:rPr>
              <a:t> </a:t>
            </a:r>
            <a:r>
              <a:rPr dirty="0" sz="1000" spc="-5">
                <a:latin typeface="SimSun"/>
                <a:cs typeface="SimSun"/>
              </a:rPr>
              <a:t>收购上市及非上市企业所导致的控制权变化</a:t>
            </a:r>
            <a:endParaRPr sz="1000">
              <a:latin typeface="SimSun"/>
              <a:cs typeface="SimSun"/>
            </a:endParaRPr>
          </a:p>
          <a:p>
            <a:pPr marL="88900">
              <a:lnSpc>
                <a:spcPct val="100000"/>
              </a:lnSpc>
              <a:spcBef>
                <a:spcPts val="190"/>
              </a:spcBef>
            </a:pPr>
            <a:r>
              <a:rPr dirty="0" sz="1000" spc="-5">
                <a:latin typeface="Georgia"/>
                <a:cs typeface="Georgia"/>
              </a:rPr>
              <a:t>•  </a:t>
            </a:r>
            <a:r>
              <a:rPr dirty="0" sz="1000" spc="85">
                <a:latin typeface="Georgia"/>
                <a:cs typeface="Georgia"/>
              </a:rPr>
              <a:t> </a:t>
            </a:r>
            <a:r>
              <a:rPr dirty="0" sz="1000" spc="-5">
                <a:latin typeface="SimSun"/>
                <a:cs typeface="SimSun"/>
              </a:rPr>
              <a:t>对上市及非上市企业的投资（至少</a:t>
            </a:r>
            <a:r>
              <a:rPr dirty="0" sz="1000" spc="-5">
                <a:latin typeface="Georgia"/>
                <a:cs typeface="Georgia"/>
              </a:rPr>
              <a:t>5%</a:t>
            </a:r>
            <a:r>
              <a:rPr dirty="0" sz="1000" spc="-5">
                <a:latin typeface="SimSun"/>
                <a:cs typeface="SimSun"/>
              </a:rPr>
              <a:t>所有权）</a:t>
            </a:r>
            <a:endParaRPr sz="1000">
              <a:latin typeface="SimSun"/>
              <a:cs typeface="SimSun"/>
            </a:endParaRPr>
          </a:p>
          <a:p>
            <a:pPr marL="88900">
              <a:lnSpc>
                <a:spcPct val="100000"/>
              </a:lnSpc>
              <a:spcBef>
                <a:spcPts val="200"/>
              </a:spcBef>
            </a:pPr>
            <a:r>
              <a:rPr dirty="0" sz="1000" spc="-5">
                <a:latin typeface="Georgia"/>
                <a:cs typeface="Georgia"/>
              </a:rPr>
              <a:t>•  </a:t>
            </a:r>
            <a:r>
              <a:rPr dirty="0" sz="1000" spc="55">
                <a:latin typeface="Georgia"/>
                <a:cs typeface="Georgia"/>
              </a:rPr>
              <a:t> </a:t>
            </a:r>
            <a:r>
              <a:rPr dirty="0" sz="1000" spc="-5">
                <a:latin typeface="SimSun"/>
                <a:cs typeface="SimSun"/>
              </a:rPr>
              <a:t>公司合并</a:t>
            </a:r>
            <a:endParaRPr sz="1000">
              <a:latin typeface="SimSun"/>
              <a:cs typeface="SimSun"/>
            </a:endParaRPr>
          </a:p>
          <a:p>
            <a:pPr marL="88900">
              <a:lnSpc>
                <a:spcPct val="100000"/>
              </a:lnSpc>
              <a:spcBef>
                <a:spcPts val="204"/>
              </a:spcBef>
            </a:pPr>
            <a:r>
              <a:rPr dirty="0" sz="1000" spc="-5">
                <a:latin typeface="Georgia"/>
                <a:cs typeface="Georgia"/>
              </a:rPr>
              <a:t>•  </a:t>
            </a:r>
            <a:r>
              <a:rPr dirty="0" sz="1000" spc="70">
                <a:latin typeface="Georgia"/>
                <a:cs typeface="Georgia"/>
              </a:rPr>
              <a:t> </a:t>
            </a:r>
            <a:r>
              <a:rPr dirty="0" sz="1000" spc="-5">
                <a:latin typeface="SimSun"/>
                <a:cs typeface="SimSun"/>
              </a:rPr>
              <a:t>杠杆收购，管理层收购，管理层卖出</a:t>
            </a:r>
            <a:endParaRPr sz="1000">
              <a:latin typeface="SimSun"/>
              <a:cs typeface="SimSun"/>
            </a:endParaRPr>
          </a:p>
          <a:p>
            <a:pPr marL="88900">
              <a:lnSpc>
                <a:spcPct val="100000"/>
              </a:lnSpc>
              <a:spcBef>
                <a:spcPts val="195"/>
              </a:spcBef>
            </a:pPr>
            <a:r>
              <a:rPr dirty="0" sz="1000" spc="-5">
                <a:latin typeface="Georgia"/>
                <a:cs typeface="Georgia"/>
              </a:rPr>
              <a:t>•  </a:t>
            </a:r>
            <a:r>
              <a:rPr dirty="0" sz="1000" spc="60">
                <a:latin typeface="Georgia"/>
                <a:cs typeface="Georgia"/>
              </a:rPr>
              <a:t> </a:t>
            </a:r>
            <a:r>
              <a:rPr dirty="0" sz="1000" spc="-5">
                <a:latin typeface="SimSun"/>
                <a:cs typeface="SimSun"/>
              </a:rPr>
              <a:t>企业私有化</a:t>
            </a:r>
            <a:endParaRPr sz="1000">
              <a:latin typeface="SimSun"/>
              <a:cs typeface="SimSun"/>
            </a:endParaRPr>
          </a:p>
          <a:p>
            <a:pPr marL="88900">
              <a:lnSpc>
                <a:spcPct val="100000"/>
              </a:lnSpc>
              <a:spcBef>
                <a:spcPts val="200"/>
              </a:spcBef>
            </a:pPr>
            <a:r>
              <a:rPr dirty="0" sz="1000" spc="-5">
                <a:latin typeface="Georgia"/>
                <a:cs typeface="Georgia"/>
              </a:rPr>
              <a:t>•  </a:t>
            </a:r>
            <a:r>
              <a:rPr dirty="0" sz="1000" spc="55">
                <a:latin typeface="Georgia"/>
                <a:cs typeface="Georgia"/>
              </a:rPr>
              <a:t> </a:t>
            </a:r>
            <a:r>
              <a:rPr dirty="0" sz="1000" spc="-5">
                <a:latin typeface="SimSun"/>
                <a:cs typeface="SimSun"/>
              </a:rPr>
              <a:t>要约收购</a:t>
            </a:r>
            <a:endParaRPr sz="1000">
              <a:latin typeface="SimSun"/>
              <a:cs typeface="SimSun"/>
            </a:endParaRPr>
          </a:p>
          <a:p>
            <a:pPr marL="88900">
              <a:lnSpc>
                <a:spcPct val="100000"/>
              </a:lnSpc>
              <a:spcBef>
                <a:spcPts val="204"/>
              </a:spcBef>
            </a:pPr>
            <a:r>
              <a:rPr dirty="0" sz="1000" spc="-5">
                <a:latin typeface="Georgia"/>
                <a:cs typeface="Georgia"/>
              </a:rPr>
              <a:t>•  </a:t>
            </a:r>
            <a:r>
              <a:rPr dirty="0" sz="1000" spc="55">
                <a:latin typeface="Georgia"/>
                <a:cs typeface="Georgia"/>
              </a:rPr>
              <a:t> </a:t>
            </a:r>
            <a:r>
              <a:rPr dirty="0" sz="1000" spc="-5">
                <a:latin typeface="SimSun"/>
                <a:cs typeface="SimSun"/>
              </a:rPr>
              <a:t>资产分拆</a:t>
            </a:r>
            <a:endParaRPr sz="1000">
              <a:latin typeface="SimSun"/>
              <a:cs typeface="SimSun"/>
            </a:endParaRPr>
          </a:p>
          <a:p>
            <a:pPr marL="88900">
              <a:lnSpc>
                <a:spcPct val="100000"/>
              </a:lnSpc>
              <a:spcBef>
                <a:spcPts val="190"/>
              </a:spcBef>
            </a:pPr>
            <a:r>
              <a:rPr dirty="0" sz="1000" spc="-5">
                <a:latin typeface="Georgia"/>
                <a:cs typeface="Georgia"/>
              </a:rPr>
              <a:t>•  </a:t>
            </a:r>
            <a:r>
              <a:rPr dirty="0" sz="1000" spc="65">
                <a:latin typeface="Georgia"/>
                <a:cs typeface="Georgia"/>
              </a:rPr>
              <a:t> </a:t>
            </a:r>
            <a:r>
              <a:rPr dirty="0" sz="1000" spc="-5">
                <a:latin typeface="SimSun"/>
                <a:cs typeface="SimSun"/>
              </a:rPr>
              <a:t>通过上市分拆全资子公司</a:t>
            </a:r>
            <a:endParaRPr sz="1000">
              <a:latin typeface="SimSun"/>
              <a:cs typeface="SimSun"/>
            </a:endParaRPr>
          </a:p>
          <a:p>
            <a:pPr marL="88900">
              <a:lnSpc>
                <a:spcPct val="100000"/>
              </a:lnSpc>
              <a:spcBef>
                <a:spcPts val="200"/>
              </a:spcBef>
            </a:pPr>
            <a:r>
              <a:rPr dirty="0" sz="1000" spc="-5">
                <a:latin typeface="Georgia"/>
                <a:cs typeface="Georgia"/>
              </a:rPr>
              <a:t>•  </a:t>
            </a:r>
            <a:r>
              <a:rPr dirty="0" sz="1000" spc="120">
                <a:latin typeface="Georgia"/>
                <a:cs typeface="Georgia"/>
              </a:rPr>
              <a:t> </a:t>
            </a:r>
            <a:r>
              <a:rPr dirty="0" sz="1000" spc="-5">
                <a:latin typeface="SimSun"/>
                <a:cs typeface="SimSun"/>
              </a:rPr>
              <a:t>由于剥离公司、部门及营业资产，导致母公司层面控制权变化</a:t>
            </a:r>
            <a:endParaRPr sz="1000">
              <a:latin typeface="SimSun"/>
              <a:cs typeface="SimSun"/>
            </a:endParaRPr>
          </a:p>
          <a:p>
            <a:pPr marL="88900">
              <a:lnSpc>
                <a:spcPct val="100000"/>
              </a:lnSpc>
              <a:spcBef>
                <a:spcPts val="204"/>
              </a:spcBef>
            </a:pPr>
            <a:r>
              <a:rPr dirty="0" sz="1000" spc="-5">
                <a:latin typeface="Georgia"/>
                <a:cs typeface="Georgia"/>
              </a:rPr>
              <a:t>•  </a:t>
            </a:r>
            <a:r>
              <a:rPr dirty="0" sz="1000" spc="55">
                <a:latin typeface="Georgia"/>
                <a:cs typeface="Georgia"/>
              </a:rPr>
              <a:t> </a:t>
            </a:r>
            <a:r>
              <a:rPr dirty="0" sz="1000" spc="-5">
                <a:latin typeface="SimSun"/>
                <a:cs typeface="SimSun"/>
              </a:rPr>
              <a:t>反向收购</a:t>
            </a:r>
            <a:endParaRPr sz="1000">
              <a:latin typeface="SimSun"/>
              <a:cs typeface="SimSun"/>
            </a:endParaRPr>
          </a:p>
          <a:p>
            <a:pPr marL="88900">
              <a:lnSpc>
                <a:spcPct val="100000"/>
              </a:lnSpc>
              <a:spcBef>
                <a:spcPts val="190"/>
              </a:spcBef>
            </a:pPr>
            <a:r>
              <a:rPr dirty="0" sz="1000" spc="-5">
                <a:latin typeface="Georgia"/>
                <a:cs typeface="Georgia"/>
              </a:rPr>
              <a:t>•  </a:t>
            </a:r>
            <a:r>
              <a:rPr dirty="0" sz="1000" spc="55">
                <a:latin typeface="Georgia"/>
                <a:cs typeface="Georgia"/>
              </a:rPr>
              <a:t> </a:t>
            </a:r>
            <a:r>
              <a:rPr dirty="0" sz="1000" spc="-5">
                <a:latin typeface="SimSun"/>
                <a:cs typeface="SimSun"/>
              </a:rPr>
              <a:t>重新注资</a:t>
            </a:r>
            <a:endParaRPr sz="1000">
              <a:latin typeface="SimSun"/>
              <a:cs typeface="SimSun"/>
            </a:endParaRPr>
          </a:p>
          <a:p>
            <a:pPr marL="88900">
              <a:lnSpc>
                <a:spcPct val="100000"/>
              </a:lnSpc>
              <a:spcBef>
                <a:spcPts val="204"/>
              </a:spcBef>
            </a:pPr>
            <a:r>
              <a:rPr dirty="0" sz="1000" spc="-5">
                <a:latin typeface="Georgia"/>
                <a:cs typeface="Georgia"/>
              </a:rPr>
              <a:t>•  </a:t>
            </a:r>
            <a:r>
              <a:rPr dirty="0" sz="1000" spc="60">
                <a:latin typeface="Georgia"/>
                <a:cs typeface="Georgia"/>
              </a:rPr>
              <a:t> </a:t>
            </a:r>
            <a:r>
              <a:rPr dirty="0" sz="1000" spc="-5">
                <a:latin typeface="SimSun"/>
                <a:cs typeface="SimSun"/>
              </a:rPr>
              <a:t>合资公司整体买入</a:t>
            </a:r>
            <a:endParaRPr sz="1000">
              <a:latin typeface="SimSun"/>
              <a:cs typeface="SimSun"/>
            </a:endParaRPr>
          </a:p>
          <a:p>
            <a:pPr marL="88900">
              <a:lnSpc>
                <a:spcPct val="100000"/>
              </a:lnSpc>
              <a:spcBef>
                <a:spcPts val="204"/>
              </a:spcBef>
            </a:pPr>
            <a:r>
              <a:rPr dirty="0" sz="1000" spc="-5">
                <a:latin typeface="Georgia"/>
                <a:cs typeface="Georgia"/>
              </a:rPr>
              <a:t>•  </a:t>
            </a:r>
            <a:r>
              <a:rPr dirty="0" sz="1000" spc="60">
                <a:latin typeface="Georgia"/>
                <a:cs typeface="Georgia"/>
              </a:rPr>
              <a:t> </a:t>
            </a:r>
            <a:r>
              <a:rPr dirty="0" sz="1000" spc="-10">
                <a:latin typeface="SimSun"/>
                <a:cs typeface="SimSun"/>
              </a:rPr>
              <a:t>合资</a:t>
            </a:r>
            <a:endParaRPr sz="1000">
              <a:latin typeface="SimSun"/>
              <a:cs typeface="SimSun"/>
            </a:endParaRPr>
          </a:p>
          <a:p>
            <a:pPr marL="88900">
              <a:lnSpc>
                <a:spcPct val="100000"/>
              </a:lnSpc>
              <a:spcBef>
                <a:spcPts val="195"/>
              </a:spcBef>
            </a:pPr>
            <a:r>
              <a:rPr dirty="0" sz="1000" spc="-5">
                <a:latin typeface="Georgia"/>
                <a:cs typeface="Georgia"/>
              </a:rPr>
              <a:t>•  </a:t>
            </a:r>
            <a:r>
              <a:rPr dirty="0" sz="1000" spc="65">
                <a:latin typeface="Georgia"/>
                <a:cs typeface="Georgia"/>
              </a:rPr>
              <a:t> </a:t>
            </a:r>
            <a:r>
              <a:rPr dirty="0" sz="1000" spc="-5">
                <a:latin typeface="SimSun"/>
                <a:cs typeface="SimSun"/>
              </a:rPr>
              <a:t>破产接收或破产处置及拍卖</a:t>
            </a:r>
            <a:endParaRPr sz="1000">
              <a:latin typeface="SimSun"/>
              <a:cs typeface="SimSun"/>
            </a:endParaRPr>
          </a:p>
          <a:p>
            <a:pPr marL="248920" indent="-160020">
              <a:lnSpc>
                <a:spcPct val="100000"/>
              </a:lnSpc>
              <a:spcBef>
                <a:spcPts val="200"/>
              </a:spcBef>
              <a:buFont typeface="Georgia"/>
              <a:buChar char="•"/>
              <a:tabLst>
                <a:tab pos="248920" algn="l"/>
              </a:tabLst>
            </a:pPr>
            <a:r>
              <a:rPr dirty="0" sz="1000" spc="-5">
                <a:latin typeface="SimSun"/>
                <a:cs typeface="SimSun"/>
              </a:rPr>
              <a:t>定向股份</a:t>
            </a:r>
            <a:r>
              <a:rPr dirty="0" sz="1000" spc="-320">
                <a:latin typeface="SimSun"/>
                <a:cs typeface="SimSun"/>
              </a:rPr>
              <a:t> </a:t>
            </a:r>
            <a:r>
              <a:rPr dirty="0" sz="1000" spc="-5">
                <a:latin typeface="Georgia"/>
                <a:cs typeface="Georgia"/>
              </a:rPr>
              <a:t>(Tracking stock)</a:t>
            </a:r>
            <a:endParaRPr sz="1000">
              <a:latin typeface="Georgia"/>
              <a:cs typeface="Georgia"/>
            </a:endParaRPr>
          </a:p>
        </p:txBody>
      </p:sp>
      <p:sp>
        <p:nvSpPr>
          <p:cNvPr id="7" name="object 7"/>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8" name="object 8"/>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graphicFrame>
        <p:nvGraphicFramePr>
          <p:cNvPr id="6" name="object 6"/>
          <p:cNvGraphicFramePr>
            <a:graphicFrameLocks noGrp="1"/>
          </p:cNvGraphicFramePr>
          <p:nvPr/>
        </p:nvGraphicFramePr>
        <p:xfrm>
          <a:off x="4648200" y="2924555"/>
          <a:ext cx="4018915" cy="3240405"/>
        </p:xfrm>
        <a:graphic>
          <a:graphicData uri="http://schemas.openxmlformats.org/drawingml/2006/table">
            <a:tbl>
              <a:tblPr firstRow="1" bandRow="1">
                <a:tableStyleId>{2D5ABB26-0587-4C30-8999-92F81FD0307C}</a:tableStyleId>
              </a:tblPr>
              <a:tblGrid>
                <a:gridCol w="169127"/>
                <a:gridCol w="3849660"/>
              </a:tblGrid>
              <a:tr h="264414">
                <a:tc gridSpan="2">
                  <a:txBody>
                    <a:bodyPr/>
                    <a:lstStyle/>
                    <a:p>
                      <a:pPr algn="ctr" marL="44450">
                        <a:lnSpc>
                          <a:spcPct val="100000"/>
                        </a:lnSpc>
                        <a:spcBef>
                          <a:spcPts val="190"/>
                        </a:spcBef>
                      </a:pPr>
                      <a:r>
                        <a:rPr dirty="0" sz="1400">
                          <a:solidFill>
                            <a:srgbClr val="FFFFFF"/>
                          </a:solidFill>
                          <a:latin typeface="SimSun"/>
                          <a:cs typeface="SimSun"/>
                        </a:rPr>
                        <a:t>未包括交易</a:t>
                      </a:r>
                      <a:endParaRPr sz="1400">
                        <a:latin typeface="SimSun"/>
                        <a:cs typeface="SimSun"/>
                      </a:endParaRPr>
                    </a:p>
                  </a:txBody>
                  <a:tcPr marL="0" marR="0" marB="0" marT="0">
                    <a:solidFill>
                      <a:srgbClr val="A21F1F"/>
                    </a:solidFill>
                  </a:tcPr>
                </a:tc>
                <a:tc hMerge="1">
                  <a:txBody>
                    <a:bodyPr/>
                    <a:lstStyle/>
                    <a:p>
                      <a:pPr/>
                    </a:p>
                  </a:txBody>
                  <a:tcPr marL="0" marR="0" marB="0" marT="0"/>
                </a:tc>
              </a:tr>
              <a:tr h="239283">
                <a:tc>
                  <a:txBody>
                    <a:bodyPr/>
                    <a:lstStyle/>
                    <a:p>
                      <a:pPr algn="ctr" marL="8890">
                        <a:lnSpc>
                          <a:spcPct val="100000"/>
                        </a:lnSpc>
                        <a:spcBef>
                          <a:spcPts val="489"/>
                        </a:spcBef>
                      </a:pPr>
                      <a:r>
                        <a:rPr dirty="0" sz="1000">
                          <a:latin typeface="Georgia"/>
                          <a:cs typeface="Georgia"/>
                        </a:rPr>
                        <a:t>•</a:t>
                      </a:r>
                      <a:endParaRPr sz="1000">
                        <a:latin typeface="Georgia"/>
                        <a:cs typeface="Georgia"/>
                      </a:endParaRPr>
                    </a:p>
                  </a:txBody>
                  <a:tcPr marL="0" marR="0" marB="0" marT="0">
                    <a:lnT w="7619">
                      <a:solidFill>
                        <a:srgbClr val="FFFFFF"/>
                      </a:solidFill>
                      <a:prstDash val="solid"/>
                    </a:lnT>
                    <a:solidFill>
                      <a:srgbClr val="F5C9C9"/>
                    </a:solidFill>
                  </a:tcPr>
                </a:tc>
                <a:tc>
                  <a:txBody>
                    <a:bodyPr/>
                    <a:lstStyle/>
                    <a:p>
                      <a:pPr marL="54610">
                        <a:lnSpc>
                          <a:spcPct val="100000"/>
                        </a:lnSpc>
                        <a:spcBef>
                          <a:spcPts val="489"/>
                        </a:spcBef>
                      </a:pPr>
                      <a:r>
                        <a:rPr dirty="0" sz="1000" spc="-5">
                          <a:latin typeface="SimSun"/>
                          <a:cs typeface="SimSun"/>
                        </a:rPr>
                        <a:t>物业</a:t>
                      </a:r>
                      <a:r>
                        <a:rPr dirty="0" sz="1000" spc="-5">
                          <a:latin typeface="Georgia"/>
                          <a:cs typeface="Georgia"/>
                        </a:rPr>
                        <a:t>/</a:t>
                      </a:r>
                      <a:r>
                        <a:rPr dirty="0" sz="1000" spc="-5">
                          <a:latin typeface="SimSun"/>
                          <a:cs typeface="SimSun"/>
                        </a:rPr>
                        <a:t>个人物业中的房地产</a:t>
                      </a:r>
                      <a:endParaRPr sz="1000">
                        <a:latin typeface="SimSun"/>
                        <a:cs typeface="SimSun"/>
                      </a:endParaRPr>
                    </a:p>
                  </a:txBody>
                  <a:tcPr marL="0" marR="0" marB="0" marT="0">
                    <a:lnT w="7619">
                      <a:solidFill>
                        <a:srgbClr val="FFFFFF"/>
                      </a:solidFill>
                      <a:prstDash val="solid"/>
                    </a:lnT>
                    <a:solidFill>
                      <a:srgbClr val="F5C9C9"/>
                    </a:solidFill>
                  </a:tcPr>
                </a:tc>
              </a:tr>
              <a:tr h="177546">
                <a:tc>
                  <a:txBody>
                    <a:bodyPr/>
                    <a:lstStyle/>
                    <a:p>
                      <a:pPr algn="ctr" marL="8890">
                        <a:lnSpc>
                          <a:spcPct val="100000"/>
                        </a:lnSpc>
                        <a:spcBef>
                          <a:spcPts val="25"/>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25"/>
                        </a:spcBef>
                      </a:pPr>
                      <a:r>
                        <a:rPr dirty="0" sz="1000" spc="-5">
                          <a:latin typeface="SimSun"/>
                          <a:cs typeface="SimSun"/>
                        </a:rPr>
                        <a:t>传闻的交易</a:t>
                      </a:r>
                      <a:endParaRPr sz="1000">
                        <a:latin typeface="SimSun"/>
                        <a:cs typeface="SimSun"/>
                      </a:endParaRPr>
                    </a:p>
                  </a:txBody>
                  <a:tcPr marL="0" marR="0" marB="0" marT="0">
                    <a:solidFill>
                      <a:srgbClr val="F5C9C9"/>
                    </a:solidFill>
                  </a:tcPr>
                </a:tc>
              </a:tr>
              <a:tr h="178307">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在未收购</a:t>
                      </a:r>
                      <a:r>
                        <a:rPr dirty="0" sz="1000" spc="-5">
                          <a:latin typeface="Georgia"/>
                          <a:cs typeface="Georgia"/>
                        </a:rPr>
                        <a:t>100%</a:t>
                      </a:r>
                      <a:r>
                        <a:rPr dirty="0" sz="1000" spc="-5">
                          <a:latin typeface="SimSun"/>
                          <a:cs typeface="SimSun"/>
                        </a:rPr>
                        <a:t>股权时发售的收购额外股权的期权</a:t>
                      </a:r>
                      <a:endParaRPr sz="1000">
                        <a:latin typeface="SimSun"/>
                        <a:cs typeface="SimSun"/>
                      </a:endParaRPr>
                    </a:p>
                  </a:txBody>
                  <a:tcPr marL="0" marR="0" marB="0" marT="0">
                    <a:solidFill>
                      <a:srgbClr val="F5C9C9"/>
                    </a:solidFill>
                  </a:tcPr>
                </a:tc>
              </a:tr>
              <a:tr h="177736">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商标使用权的购买</a:t>
                      </a:r>
                      <a:endParaRPr sz="1000">
                        <a:latin typeface="SimSun"/>
                        <a:cs typeface="SimSun"/>
                      </a:endParaRPr>
                    </a:p>
                  </a:txBody>
                  <a:tcPr marL="0" marR="0" marB="0" marT="0">
                    <a:solidFill>
                      <a:srgbClr val="F5C9C9"/>
                    </a:solidFill>
                  </a:tcPr>
                </a:tc>
              </a:tr>
              <a:tr h="177736">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土地收购</a:t>
                      </a:r>
                      <a:endParaRPr sz="1000">
                        <a:latin typeface="SimSun"/>
                        <a:cs typeface="SimSun"/>
                      </a:endParaRPr>
                    </a:p>
                  </a:txBody>
                  <a:tcPr marL="0" marR="0" marB="0" marT="0">
                    <a:solidFill>
                      <a:srgbClr val="F5C9C9"/>
                    </a:solidFill>
                  </a:tcPr>
                </a:tc>
              </a:tr>
              <a:tr h="178307">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基金市场股本募集</a:t>
                      </a:r>
                      <a:endParaRPr sz="1000">
                        <a:latin typeface="SimSun"/>
                        <a:cs typeface="SimSun"/>
                      </a:endParaRPr>
                    </a:p>
                  </a:txBody>
                  <a:tcPr marL="0" marR="0" marB="0" marT="0">
                    <a:solidFill>
                      <a:srgbClr val="F5C9C9"/>
                    </a:solidFill>
                  </a:tcPr>
                </a:tc>
              </a:tr>
              <a:tr h="177545">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共同基金的股份购买</a:t>
                      </a:r>
                      <a:endParaRPr sz="1000">
                        <a:latin typeface="SimSun"/>
                        <a:cs typeface="SimSun"/>
                      </a:endParaRPr>
                    </a:p>
                  </a:txBody>
                  <a:tcPr marL="0" marR="0" marB="0" marT="0">
                    <a:solidFill>
                      <a:srgbClr val="F5C9C9"/>
                    </a:solidFill>
                  </a:tcPr>
                </a:tc>
              </a:tr>
              <a:tr h="177546">
                <a:tc>
                  <a:txBody>
                    <a:bodyPr/>
                    <a:lstStyle/>
                    <a:p>
                      <a:pPr algn="ctr" marL="8890">
                        <a:lnSpc>
                          <a:spcPct val="100000"/>
                        </a:lnSpc>
                        <a:spcBef>
                          <a:spcPts val="25"/>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25"/>
                        </a:spcBef>
                      </a:pPr>
                      <a:r>
                        <a:rPr dirty="0" sz="1000" spc="-5">
                          <a:latin typeface="SimSun"/>
                          <a:cs typeface="SimSun"/>
                        </a:rPr>
                        <a:t>非企业私有化过程中，在公开市场回购或注销上市公司股份</a:t>
                      </a:r>
                      <a:endParaRPr sz="1000">
                        <a:latin typeface="SimSun"/>
                        <a:cs typeface="SimSun"/>
                      </a:endParaRPr>
                    </a:p>
                  </a:txBody>
                  <a:tcPr marL="0" marR="0" marB="0" marT="0">
                    <a:solidFill>
                      <a:srgbClr val="F5C9C9"/>
                    </a:solidFill>
                  </a:tcPr>
                </a:tc>
              </a:tr>
              <a:tr h="178307">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资产负债表重组或内部重组</a:t>
                      </a:r>
                      <a:endParaRPr sz="1000">
                        <a:latin typeface="SimSun"/>
                        <a:cs typeface="SimSun"/>
                      </a:endParaRPr>
                    </a:p>
                  </a:txBody>
                  <a:tcPr marL="0" marR="0" marB="0" marT="0">
                    <a:solidFill>
                      <a:srgbClr val="F5C9C9"/>
                    </a:solidFill>
                  </a:tcPr>
                </a:tc>
              </a:tr>
              <a:tr h="177545">
                <a:tc>
                  <a:txBody>
                    <a:bodyPr/>
                    <a:lstStyle/>
                    <a:p>
                      <a:pPr algn="ctr" marL="8890">
                        <a:lnSpc>
                          <a:spcPct val="100000"/>
                        </a:lnSpc>
                        <a:spcBef>
                          <a:spcPts val="30"/>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30"/>
                        </a:spcBef>
                      </a:pPr>
                      <a:r>
                        <a:rPr dirty="0" sz="1000" spc="-5">
                          <a:latin typeface="SimSun"/>
                          <a:cs typeface="SimSun"/>
                        </a:rPr>
                        <a:t>新建项目投资</a:t>
                      </a:r>
                      <a:endParaRPr sz="1000">
                        <a:latin typeface="SimSun"/>
                        <a:cs typeface="SimSun"/>
                      </a:endParaRPr>
                    </a:p>
                  </a:txBody>
                  <a:tcPr marL="0" marR="0" marB="0" marT="0">
                    <a:solidFill>
                      <a:srgbClr val="F5C9C9"/>
                    </a:solidFill>
                  </a:tcPr>
                </a:tc>
              </a:tr>
              <a:tr h="1135745">
                <a:tc>
                  <a:txBody>
                    <a:bodyPr/>
                    <a:lstStyle/>
                    <a:p>
                      <a:pPr algn="ctr" marL="8890">
                        <a:lnSpc>
                          <a:spcPct val="100000"/>
                        </a:lnSpc>
                        <a:spcBef>
                          <a:spcPts val="25"/>
                        </a:spcBef>
                      </a:pPr>
                      <a:r>
                        <a:rPr dirty="0" sz="1000">
                          <a:latin typeface="Georgia"/>
                          <a:cs typeface="Georgia"/>
                        </a:rPr>
                        <a:t>•</a:t>
                      </a:r>
                      <a:endParaRPr sz="1000">
                        <a:latin typeface="Georgia"/>
                        <a:cs typeface="Georgia"/>
                      </a:endParaRPr>
                    </a:p>
                  </a:txBody>
                  <a:tcPr marL="0" marR="0" marB="0" marT="0">
                    <a:solidFill>
                      <a:srgbClr val="F5C9C9"/>
                    </a:solidFill>
                  </a:tcPr>
                </a:tc>
                <a:tc>
                  <a:txBody>
                    <a:bodyPr/>
                    <a:lstStyle/>
                    <a:p>
                      <a:pPr marL="54610">
                        <a:lnSpc>
                          <a:spcPct val="100000"/>
                        </a:lnSpc>
                        <a:spcBef>
                          <a:spcPts val="25"/>
                        </a:spcBef>
                      </a:pPr>
                      <a:r>
                        <a:rPr dirty="0" sz="1000" spc="-5">
                          <a:latin typeface="SimSun"/>
                          <a:cs typeface="SimSun"/>
                        </a:rPr>
                        <a:t>上市公司退市交易</a:t>
                      </a:r>
                      <a:endParaRPr sz="1000">
                        <a:latin typeface="SimSun"/>
                        <a:cs typeface="SimSun"/>
                      </a:endParaRPr>
                    </a:p>
                  </a:txBody>
                  <a:tcPr marL="0" marR="0" marB="0" marT="0">
                    <a:solidFill>
                      <a:srgbClr val="F5C9C9"/>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677417"/>
            <a:ext cx="1252220" cy="476884"/>
          </a:xfrm>
          <a:prstGeom prst="rect">
            <a:avLst/>
          </a:prstGeom>
        </p:spPr>
        <p:txBody>
          <a:bodyPr wrap="square" lIns="0" tIns="0" rIns="0" bIns="0" rtlCol="0" vert="horz">
            <a:spAutoFit/>
          </a:bodyPr>
          <a:lstStyle/>
          <a:p>
            <a:pPr marL="12700">
              <a:lnSpc>
                <a:spcPts val="3750"/>
              </a:lnSpc>
            </a:pPr>
            <a:r>
              <a:rPr dirty="0" sz="3200" b="1">
                <a:latin typeface="SimSun"/>
                <a:cs typeface="SimSun"/>
              </a:rPr>
              <a:t>谢谢！</a:t>
            </a:r>
            <a:endParaRPr sz="3200">
              <a:latin typeface="SimSun"/>
              <a:cs typeface="SimSun"/>
            </a:endParaRPr>
          </a:p>
        </p:txBody>
      </p:sp>
      <p:sp>
        <p:nvSpPr>
          <p:cNvPr id="3" name="object 3"/>
          <p:cNvSpPr txBox="1"/>
          <p:nvPr/>
        </p:nvSpPr>
        <p:spPr>
          <a:xfrm>
            <a:off x="520700" y="6103315"/>
            <a:ext cx="4725035" cy="537845"/>
          </a:xfrm>
          <a:prstGeom prst="rect">
            <a:avLst/>
          </a:prstGeom>
        </p:spPr>
        <p:txBody>
          <a:bodyPr wrap="square" lIns="0" tIns="0" rIns="0" bIns="0" rtlCol="0" vert="horz">
            <a:spAutoFit/>
          </a:bodyPr>
          <a:lstStyle/>
          <a:p>
            <a:pPr marL="12700">
              <a:lnSpc>
                <a:spcPct val="100000"/>
              </a:lnSpc>
            </a:pPr>
            <a:r>
              <a:rPr dirty="0" sz="900">
                <a:latin typeface="SimHei"/>
                <a:cs typeface="SimHei"/>
              </a:rPr>
              <a:t>本文仅为提供一般性信息之目的，不应用于替代专业咨询者提供的咨询意见。</a:t>
            </a:r>
            <a:endParaRPr sz="900">
              <a:latin typeface="SimHei"/>
              <a:cs typeface="SimHei"/>
            </a:endParaRPr>
          </a:p>
          <a:p>
            <a:pPr>
              <a:lnSpc>
                <a:spcPct val="100000"/>
              </a:lnSpc>
              <a:spcBef>
                <a:spcPts val="35"/>
              </a:spcBef>
            </a:pPr>
            <a:endParaRPr sz="750">
              <a:latin typeface="Times New Roman"/>
              <a:cs typeface="Times New Roman"/>
            </a:endParaRPr>
          </a:p>
          <a:p>
            <a:pPr marL="12700">
              <a:lnSpc>
                <a:spcPct val="100000"/>
              </a:lnSpc>
            </a:pPr>
            <a:r>
              <a:rPr dirty="0" sz="900">
                <a:latin typeface="Arial"/>
                <a:cs typeface="Arial"/>
              </a:rPr>
              <a:t>© </a:t>
            </a:r>
            <a:r>
              <a:rPr dirty="0" sz="900" spc="-5">
                <a:latin typeface="Arial"/>
                <a:cs typeface="Arial"/>
              </a:rPr>
              <a:t>2016 </a:t>
            </a:r>
            <a:r>
              <a:rPr dirty="0" sz="900" spc="5">
                <a:latin typeface="SimHei"/>
                <a:cs typeface="SimHei"/>
              </a:rPr>
              <a:t>普华永道。</a:t>
            </a:r>
            <a:r>
              <a:rPr dirty="0" sz="900" spc="-295">
                <a:latin typeface="SimHei"/>
                <a:cs typeface="SimHei"/>
              </a:rPr>
              <a:t> </a:t>
            </a:r>
            <a:r>
              <a:rPr dirty="0" sz="900">
                <a:latin typeface="SimHei"/>
                <a:cs typeface="SimHei"/>
              </a:rPr>
              <a:t>版权所有。普华永道系指普华永道网络及</a:t>
            </a:r>
            <a:r>
              <a:rPr dirty="0" sz="900">
                <a:latin typeface="Arial"/>
                <a:cs typeface="Arial"/>
              </a:rPr>
              <a:t>/</a:t>
            </a:r>
            <a:r>
              <a:rPr dirty="0" sz="900">
                <a:latin typeface="SimHei"/>
                <a:cs typeface="SimHei"/>
              </a:rPr>
              <a:t>或普华永道网络中各自独立的成</a:t>
            </a:r>
            <a:endParaRPr sz="900">
              <a:latin typeface="SimHei"/>
              <a:cs typeface="SimHei"/>
            </a:endParaRPr>
          </a:p>
          <a:p>
            <a:pPr marL="12700">
              <a:lnSpc>
                <a:spcPct val="100000"/>
              </a:lnSpc>
            </a:pPr>
            <a:r>
              <a:rPr dirty="0" sz="900" spc="-5">
                <a:latin typeface="SimHei"/>
                <a:cs typeface="SimHei"/>
              </a:rPr>
              <a:t>员机构。详情请进入</a:t>
            </a:r>
            <a:r>
              <a:rPr dirty="0" sz="900" spc="-5">
                <a:latin typeface="Arial"/>
                <a:cs typeface="Arial"/>
                <a:hlinkClick r:id="rId2"/>
              </a:rPr>
              <a:t>www.pwc.com/structure</a:t>
            </a:r>
            <a:r>
              <a:rPr dirty="0" sz="900" spc="-5">
                <a:latin typeface="SimHei"/>
                <a:cs typeface="SimHei"/>
              </a:rPr>
              <a:t>。</a:t>
            </a:r>
            <a:endParaRPr sz="900">
              <a:latin typeface="SimHei"/>
              <a:cs typeface="SimHe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21F1F"/>
          </a:solidFill>
        </p:spPr>
        <p:txBody>
          <a:bodyPr wrap="square" lIns="0" tIns="0" rIns="0" bIns="0" rtlCol="0"/>
          <a:lstStyle/>
          <a:p/>
        </p:txBody>
      </p:sp>
      <p:sp>
        <p:nvSpPr>
          <p:cNvPr id="3" name="object 3"/>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FFFFFF"/>
            </a:solidFill>
          </a:ln>
        </p:spPr>
        <p:txBody>
          <a:bodyPr wrap="square" lIns="0" tIns="0" rIns="0" bIns="0" rtlCol="0"/>
          <a:lstStyle/>
          <a:p/>
        </p:txBody>
      </p:sp>
      <p:sp>
        <p:nvSpPr>
          <p:cNvPr id="4" name="object 4"/>
          <p:cNvSpPr txBox="1"/>
          <p:nvPr/>
        </p:nvSpPr>
        <p:spPr>
          <a:xfrm>
            <a:off x="520700" y="628650"/>
            <a:ext cx="843280" cy="476884"/>
          </a:xfrm>
          <a:prstGeom prst="rect">
            <a:avLst/>
          </a:prstGeom>
        </p:spPr>
        <p:txBody>
          <a:bodyPr wrap="square" lIns="0" tIns="0" rIns="0" bIns="0" rtlCol="0" vert="horz">
            <a:spAutoFit/>
          </a:bodyPr>
          <a:lstStyle/>
          <a:p>
            <a:pPr marL="12700">
              <a:lnSpc>
                <a:spcPts val="3750"/>
              </a:lnSpc>
            </a:pPr>
            <a:r>
              <a:rPr dirty="0" sz="3200" b="1">
                <a:solidFill>
                  <a:srgbClr val="FFFFFF"/>
                </a:solidFill>
                <a:latin typeface="SimSun"/>
                <a:cs typeface="SimSun"/>
              </a:rPr>
              <a:t>概览</a:t>
            </a:r>
            <a:endParaRPr sz="3200">
              <a:latin typeface="SimSun"/>
              <a:cs typeface="SimSun"/>
            </a:endParaRPr>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solidFill>
                  <a:srgbClr val="FFFFFF"/>
                </a:solidFill>
              </a:rPr>
              <a:t>普</a:t>
            </a:r>
            <a:r>
              <a:rPr dirty="0" spc="-5">
                <a:solidFill>
                  <a:srgbClr val="FFFFFF"/>
                </a:solidFill>
              </a:rPr>
              <a:t>华</a:t>
            </a:r>
            <a:r>
              <a:rPr dirty="0" spc="-10">
                <a:solidFill>
                  <a:srgbClr val="FFFFFF"/>
                </a:solidFill>
              </a:rPr>
              <a:t>永</a:t>
            </a:r>
            <a:r>
              <a:rPr dirty="0" spc="-5">
                <a:solidFill>
                  <a:srgbClr val="FFFFFF"/>
                </a:solidFill>
              </a:rPr>
              <a:t>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51308" rIns="0" bIns="0" rtlCol="0" vert="horz">
            <a:spAutoFit/>
          </a:bodyPr>
          <a:lstStyle/>
          <a:p>
            <a:pPr marL="12700">
              <a:lnSpc>
                <a:spcPct val="100000"/>
              </a:lnSpc>
            </a:pPr>
            <a:r>
              <a:rPr dirty="0" spc="-5"/>
              <a:t>中国并购市场在</a:t>
            </a:r>
            <a:r>
              <a:rPr dirty="0" spc="-5">
                <a:latin typeface="Georgia"/>
                <a:cs typeface="Georgia"/>
              </a:rPr>
              <a:t>2015</a:t>
            </a:r>
            <a:r>
              <a:rPr dirty="0" spc="-5"/>
              <a:t>年创下了记录，交易数量上升</a:t>
            </a:r>
            <a:r>
              <a:rPr dirty="0" spc="-5">
                <a:latin typeface="Georgia"/>
                <a:cs typeface="Georgia"/>
              </a:rPr>
              <a:t>37%</a:t>
            </a:r>
            <a:r>
              <a:rPr dirty="0" spc="-5"/>
              <a:t>，</a:t>
            </a:r>
          </a:p>
        </p:txBody>
      </p:sp>
      <p:sp>
        <p:nvSpPr>
          <p:cNvPr id="19" name="object 19"/>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20" name="object 20"/>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3" name="object 3"/>
          <p:cNvSpPr txBox="1"/>
          <p:nvPr/>
        </p:nvSpPr>
        <p:spPr>
          <a:xfrm>
            <a:off x="520700" y="1045717"/>
            <a:ext cx="4839970" cy="376555"/>
          </a:xfrm>
          <a:prstGeom prst="rect">
            <a:avLst/>
          </a:prstGeom>
        </p:spPr>
        <p:txBody>
          <a:bodyPr wrap="square" lIns="0" tIns="0" rIns="0" bIns="0" rtlCol="0" vert="horz">
            <a:spAutoFit/>
          </a:bodyPr>
          <a:lstStyle/>
          <a:p>
            <a:pPr marL="12700">
              <a:lnSpc>
                <a:spcPct val="100000"/>
              </a:lnSpc>
            </a:pPr>
            <a:r>
              <a:rPr dirty="0" sz="2400" spc="-5" b="1">
                <a:latin typeface="SimSun"/>
                <a:cs typeface="SimSun"/>
              </a:rPr>
              <a:t>交易金额上升</a:t>
            </a:r>
            <a:r>
              <a:rPr dirty="0" sz="2400" spc="-5" b="1">
                <a:latin typeface="Georgia"/>
                <a:cs typeface="Georgia"/>
              </a:rPr>
              <a:t>84%</a:t>
            </a:r>
            <a:r>
              <a:rPr dirty="0" sz="2400" spc="-5" b="1">
                <a:latin typeface="SimSun"/>
                <a:cs typeface="SimSun"/>
              </a:rPr>
              <a:t>达到</a:t>
            </a:r>
            <a:r>
              <a:rPr dirty="0" sz="2400" spc="-5" b="1">
                <a:latin typeface="Georgia"/>
                <a:cs typeface="Georgia"/>
              </a:rPr>
              <a:t>7340</a:t>
            </a:r>
            <a:r>
              <a:rPr dirty="0" sz="2400" spc="-5" b="1">
                <a:latin typeface="SimSun"/>
                <a:cs typeface="SimSun"/>
              </a:rPr>
              <a:t>亿美元</a:t>
            </a:r>
            <a:endParaRPr sz="2400">
              <a:latin typeface="SimSun"/>
              <a:cs typeface="SimSun"/>
            </a:endParaRPr>
          </a:p>
        </p:txBody>
      </p:sp>
      <p:sp>
        <p:nvSpPr>
          <p:cNvPr id="4" name="object 4"/>
          <p:cNvSpPr txBox="1"/>
          <p:nvPr/>
        </p:nvSpPr>
        <p:spPr>
          <a:xfrm>
            <a:off x="526491" y="5864453"/>
            <a:ext cx="7646670" cy="316230"/>
          </a:xfrm>
          <a:prstGeom prst="rect">
            <a:avLst/>
          </a:prstGeom>
        </p:spPr>
        <p:txBody>
          <a:bodyPr wrap="square" lIns="0" tIns="0" rIns="0" bIns="0" rtlCol="0" vert="horz">
            <a:spAutoFit/>
          </a:bodyPr>
          <a:lstStyle/>
          <a:p>
            <a:pPr marL="12700">
              <a:lnSpc>
                <a:spcPct val="100000"/>
              </a:lnSpc>
            </a:pPr>
            <a:r>
              <a:rPr dirty="0" sz="1000" spc="-5">
                <a:latin typeface="SimHei"/>
                <a:cs typeface="SimHei"/>
              </a:rPr>
              <a:t>一些由金融投资者支持的海外并购交易也被记录在私募股权交易中，但是它们在上述表格内的总交易数量和交易金额中并未被重复计算。</a:t>
            </a:r>
            <a:endParaRPr sz="1000">
              <a:latin typeface="SimHei"/>
              <a:cs typeface="SimHei"/>
            </a:endParaRPr>
          </a:p>
          <a:p>
            <a:pPr marL="12700">
              <a:lnSpc>
                <a:spcPct val="100000"/>
              </a:lnSpc>
            </a:pPr>
            <a:r>
              <a:rPr dirty="0" sz="1000">
                <a:latin typeface="Arial"/>
                <a:cs typeface="Arial"/>
              </a:rPr>
              <a:t>*</a:t>
            </a:r>
            <a:r>
              <a:rPr dirty="0" sz="1000">
                <a:latin typeface="SimHei"/>
                <a:cs typeface="SimHei"/>
              </a:rPr>
              <a:t>来源：汤森路透，投资中国及普华永道分析</a:t>
            </a:r>
            <a:endParaRPr sz="1000">
              <a:latin typeface="SimHei"/>
              <a:cs typeface="SimHei"/>
            </a:endParaRPr>
          </a:p>
        </p:txBody>
      </p:sp>
      <p:sp>
        <p:nvSpPr>
          <p:cNvPr id="5" name="object 5"/>
          <p:cNvSpPr txBox="1"/>
          <p:nvPr/>
        </p:nvSpPr>
        <p:spPr>
          <a:xfrm>
            <a:off x="2867914" y="1755394"/>
            <a:ext cx="3435350" cy="255270"/>
          </a:xfrm>
          <a:prstGeom prst="rect">
            <a:avLst/>
          </a:prstGeom>
        </p:spPr>
        <p:txBody>
          <a:bodyPr wrap="square" lIns="0" tIns="0" rIns="0" bIns="0" rtlCol="0" vert="horz">
            <a:spAutoFit/>
          </a:bodyPr>
          <a:lstStyle/>
          <a:p>
            <a:pPr marL="12700">
              <a:lnSpc>
                <a:spcPct val="100000"/>
              </a:lnSpc>
            </a:pPr>
            <a:r>
              <a:rPr dirty="0" sz="1600" spc="-5" b="1">
                <a:solidFill>
                  <a:srgbClr val="A21F1F"/>
                </a:solidFill>
                <a:latin typeface="Georgia"/>
                <a:cs typeface="Georgia"/>
              </a:rPr>
              <a:t>2011</a:t>
            </a:r>
            <a:r>
              <a:rPr dirty="0" sz="1600" spc="-5" b="1">
                <a:solidFill>
                  <a:srgbClr val="A21F1F"/>
                </a:solidFill>
                <a:latin typeface="SimSun"/>
                <a:cs typeface="SimSun"/>
              </a:rPr>
              <a:t>年至</a:t>
            </a:r>
            <a:r>
              <a:rPr dirty="0" sz="1600" spc="-5" b="1">
                <a:solidFill>
                  <a:srgbClr val="A21F1F"/>
                </a:solidFill>
                <a:latin typeface="Georgia"/>
                <a:cs typeface="Georgia"/>
              </a:rPr>
              <a:t>2015</a:t>
            </a:r>
            <a:r>
              <a:rPr dirty="0" sz="1600" spc="-5" b="1">
                <a:solidFill>
                  <a:srgbClr val="A21F1F"/>
                </a:solidFill>
                <a:latin typeface="SimSun"/>
                <a:cs typeface="SimSun"/>
              </a:rPr>
              <a:t>年交易总数量与总金额</a:t>
            </a:r>
            <a:endParaRPr sz="1600">
              <a:latin typeface="SimSun"/>
              <a:cs typeface="SimSun"/>
            </a:endParaRPr>
          </a:p>
        </p:txBody>
      </p:sp>
      <p:sp>
        <p:nvSpPr>
          <p:cNvPr id="6" name="object 6"/>
          <p:cNvSpPr txBox="1"/>
          <p:nvPr/>
        </p:nvSpPr>
        <p:spPr>
          <a:xfrm>
            <a:off x="136194" y="2772905"/>
            <a:ext cx="563245" cy="273685"/>
          </a:xfrm>
          <a:prstGeom prst="rect">
            <a:avLst/>
          </a:prstGeom>
        </p:spPr>
        <p:txBody>
          <a:bodyPr wrap="square" lIns="0" tIns="0" rIns="0" bIns="0" rtlCol="0" vert="horz">
            <a:spAutoFit/>
          </a:bodyPr>
          <a:lstStyle/>
          <a:p>
            <a:pPr marL="78740" marR="5080" indent="-66675">
              <a:lnSpc>
                <a:spcPct val="116300"/>
              </a:lnSpc>
            </a:pPr>
            <a:r>
              <a:rPr dirty="0" sz="750" spc="85" b="1">
                <a:latin typeface="SimSun"/>
                <a:cs typeface="SimSun"/>
              </a:rPr>
              <a:t>战略投资者  </a:t>
            </a:r>
            <a:r>
              <a:rPr dirty="0" sz="750" spc="25">
                <a:latin typeface="SimSun"/>
                <a:cs typeface="SimSun"/>
              </a:rPr>
              <a:t>国内</a:t>
            </a:r>
            <a:endParaRPr sz="750">
              <a:latin typeface="SimSun"/>
              <a:cs typeface="SimSun"/>
            </a:endParaRPr>
          </a:p>
        </p:txBody>
      </p:sp>
      <p:sp>
        <p:nvSpPr>
          <p:cNvPr id="7" name="object 7"/>
          <p:cNvSpPr txBox="1"/>
          <p:nvPr/>
        </p:nvSpPr>
        <p:spPr>
          <a:xfrm>
            <a:off x="2114051" y="2658986"/>
            <a:ext cx="832485" cy="393065"/>
          </a:xfrm>
          <a:prstGeom prst="rect">
            <a:avLst/>
          </a:prstGeom>
        </p:spPr>
        <p:txBody>
          <a:bodyPr wrap="square" lIns="0" tIns="0" rIns="0" bIns="0" rtlCol="0" vert="horz">
            <a:spAutoFit/>
          </a:bodyPr>
          <a:lstStyle/>
          <a:p>
            <a:pPr marL="12700">
              <a:lnSpc>
                <a:spcPct val="100000"/>
              </a:lnSpc>
              <a:tabLst>
                <a:tab pos="525145" algn="l"/>
              </a:tabLst>
            </a:pPr>
            <a:r>
              <a:rPr dirty="0" sz="750" spc="60" b="1">
                <a:latin typeface="SimSun"/>
                <a:cs typeface="SimSun"/>
              </a:rPr>
              <a:t>数量	</a:t>
            </a:r>
            <a:r>
              <a:rPr dirty="0" sz="750" spc="90" b="1">
                <a:latin typeface="SimSun"/>
                <a:cs typeface="SimSun"/>
              </a:rPr>
              <a:t>金额</a:t>
            </a:r>
            <a:endParaRPr sz="750">
              <a:latin typeface="SimSun"/>
              <a:cs typeface="SimSun"/>
            </a:endParaRPr>
          </a:p>
          <a:p>
            <a:pPr marL="318770">
              <a:lnSpc>
                <a:spcPct val="100000"/>
              </a:lnSpc>
              <a:spcBef>
                <a:spcPts val="140"/>
              </a:spcBef>
            </a:pPr>
            <a:r>
              <a:rPr dirty="0" sz="750" spc="40">
                <a:latin typeface="Georgia"/>
                <a:cs typeface="Georgia"/>
              </a:rPr>
              <a:t>(</a:t>
            </a:r>
            <a:r>
              <a:rPr dirty="0" sz="750" spc="10">
                <a:latin typeface="Georgia"/>
                <a:cs typeface="Georgia"/>
              </a:rPr>
              <a:t>1</a:t>
            </a:r>
            <a:r>
              <a:rPr dirty="0" sz="750" spc="-65">
                <a:latin typeface="Georgia"/>
                <a:cs typeface="Georgia"/>
              </a:rPr>
              <a:t> </a:t>
            </a:r>
            <a:r>
              <a:rPr dirty="0" sz="750" spc="55">
                <a:latin typeface="Georgia"/>
                <a:cs typeface="Georgia"/>
              </a:rPr>
              <a:t>0</a:t>
            </a:r>
            <a:r>
              <a:rPr dirty="0" sz="750" spc="25">
                <a:latin typeface="SimSun"/>
                <a:cs typeface="SimSun"/>
              </a:rPr>
              <a:t>亿美元</a:t>
            </a:r>
            <a:r>
              <a:rPr dirty="0" sz="750" spc="10">
                <a:latin typeface="Georgia"/>
                <a:cs typeface="Georgia"/>
              </a:rPr>
              <a:t>)</a:t>
            </a:r>
            <a:endParaRPr sz="750">
              <a:latin typeface="Georgia"/>
              <a:cs typeface="Georgia"/>
            </a:endParaRPr>
          </a:p>
          <a:p>
            <a:pPr marL="29209">
              <a:lnSpc>
                <a:spcPct val="100000"/>
              </a:lnSpc>
              <a:spcBef>
                <a:spcPts val="145"/>
              </a:spcBef>
              <a:tabLst>
                <a:tab pos="542290" algn="l"/>
              </a:tabLst>
            </a:pPr>
            <a:r>
              <a:rPr dirty="0" sz="750" spc="15">
                <a:latin typeface="Georgia"/>
                <a:cs typeface="Georgia"/>
              </a:rPr>
              <a:t>3</a:t>
            </a:r>
            <a:r>
              <a:rPr dirty="0" sz="750" spc="-95">
                <a:latin typeface="Georgia"/>
                <a:cs typeface="Georgia"/>
              </a:rPr>
              <a:t> </a:t>
            </a:r>
            <a:r>
              <a:rPr dirty="0" sz="750" spc="65">
                <a:latin typeface="Georgia"/>
                <a:cs typeface="Georgia"/>
              </a:rPr>
              <a:t>,262	</a:t>
            </a:r>
            <a:r>
              <a:rPr dirty="0" sz="750" spc="10">
                <a:latin typeface="Georgia"/>
                <a:cs typeface="Georgia"/>
              </a:rPr>
              <a:t>1</a:t>
            </a:r>
            <a:r>
              <a:rPr dirty="0" sz="750" spc="-110">
                <a:latin typeface="Georgia"/>
                <a:cs typeface="Georgia"/>
              </a:rPr>
              <a:t> </a:t>
            </a:r>
            <a:r>
              <a:rPr dirty="0" sz="750" spc="10">
                <a:latin typeface="Georgia"/>
                <a:cs typeface="Georgia"/>
              </a:rPr>
              <a:t>1</a:t>
            </a:r>
            <a:r>
              <a:rPr dirty="0" sz="750" spc="-110">
                <a:latin typeface="Georgia"/>
                <a:cs typeface="Georgia"/>
              </a:rPr>
              <a:t> </a:t>
            </a:r>
            <a:r>
              <a:rPr dirty="0" sz="750" spc="45">
                <a:latin typeface="Georgia"/>
                <a:cs typeface="Georgia"/>
              </a:rPr>
              <a:t>8.0</a:t>
            </a:r>
            <a:endParaRPr sz="750">
              <a:latin typeface="Georgia"/>
              <a:cs typeface="Georgia"/>
            </a:endParaRPr>
          </a:p>
        </p:txBody>
      </p:sp>
      <p:sp>
        <p:nvSpPr>
          <p:cNvPr id="8" name="object 8"/>
          <p:cNvSpPr txBox="1"/>
          <p:nvPr/>
        </p:nvSpPr>
        <p:spPr>
          <a:xfrm>
            <a:off x="103123" y="3057076"/>
            <a:ext cx="2914015" cy="127635"/>
          </a:xfrm>
          <a:prstGeom prst="rect">
            <a:avLst/>
          </a:prstGeom>
        </p:spPr>
        <p:txBody>
          <a:bodyPr wrap="square" lIns="0" tIns="0" rIns="0" bIns="0" rtlCol="0" vert="horz">
            <a:spAutoFit/>
          </a:bodyPr>
          <a:lstStyle/>
          <a:p>
            <a:pPr marL="12700">
              <a:lnSpc>
                <a:spcPct val="100000"/>
              </a:lnSpc>
              <a:tabLst>
                <a:tab pos="2139315" algn="l"/>
                <a:tab pos="2611120" algn="l"/>
              </a:tabLst>
            </a:pPr>
            <a:r>
              <a:rPr dirty="0" sz="750" spc="5" u="sng">
                <a:latin typeface="Times New Roman"/>
                <a:cs typeface="Times New Roman"/>
              </a:rPr>
              <a:t> </a:t>
            </a:r>
            <a:r>
              <a:rPr dirty="0" sz="750" spc="5" u="sng">
                <a:latin typeface="Times New Roman"/>
                <a:cs typeface="Times New Roman"/>
              </a:rPr>
              <a:t>  </a:t>
            </a:r>
            <a:r>
              <a:rPr dirty="0" sz="750" spc="20" u="sng">
                <a:latin typeface="Times New Roman"/>
                <a:cs typeface="Times New Roman"/>
              </a:rPr>
              <a:t> </a:t>
            </a:r>
            <a:r>
              <a:rPr dirty="0" sz="750" spc="30" u="sng">
                <a:latin typeface="SimSun"/>
                <a:cs typeface="SimSun"/>
              </a:rPr>
              <a:t>国外	</a:t>
            </a:r>
            <a:r>
              <a:rPr dirty="0" sz="750" spc="60" u="sng">
                <a:latin typeface="Georgia"/>
                <a:cs typeface="Georgia"/>
              </a:rPr>
              <a:t>482	</a:t>
            </a:r>
            <a:r>
              <a:rPr dirty="0" sz="750" spc="10" u="sng">
                <a:latin typeface="Georgia"/>
                <a:cs typeface="Georgia"/>
              </a:rPr>
              <a:t>1</a:t>
            </a:r>
            <a:r>
              <a:rPr dirty="0" sz="750" spc="-110" u="sng">
                <a:latin typeface="Georgia"/>
                <a:cs typeface="Georgia"/>
              </a:rPr>
              <a:t> </a:t>
            </a:r>
            <a:r>
              <a:rPr dirty="0" sz="750" spc="15" u="sng">
                <a:latin typeface="Georgia"/>
                <a:cs typeface="Georgia"/>
              </a:rPr>
              <a:t>7</a:t>
            </a:r>
            <a:r>
              <a:rPr dirty="0" sz="750" spc="-105" u="sng">
                <a:latin typeface="Georgia"/>
                <a:cs typeface="Georgia"/>
              </a:rPr>
              <a:t> </a:t>
            </a:r>
            <a:r>
              <a:rPr dirty="0" sz="750" spc="35" u="sng">
                <a:latin typeface="Georgia"/>
                <a:cs typeface="Georgia"/>
              </a:rPr>
              <a:t>.3</a:t>
            </a:r>
            <a:r>
              <a:rPr dirty="0" sz="750" spc="70" u="sng">
                <a:latin typeface="Georgia"/>
                <a:cs typeface="Georgia"/>
              </a:rPr>
              <a:t> </a:t>
            </a:r>
            <a:endParaRPr sz="750">
              <a:latin typeface="Georgia"/>
              <a:cs typeface="Georgia"/>
            </a:endParaRPr>
          </a:p>
        </p:txBody>
      </p:sp>
      <p:sp>
        <p:nvSpPr>
          <p:cNvPr id="9" name="object 9"/>
          <p:cNvSpPr txBox="1"/>
          <p:nvPr/>
        </p:nvSpPr>
        <p:spPr>
          <a:xfrm>
            <a:off x="2122429" y="3189626"/>
            <a:ext cx="815340" cy="127635"/>
          </a:xfrm>
          <a:prstGeom prst="rect">
            <a:avLst/>
          </a:prstGeom>
        </p:spPr>
        <p:txBody>
          <a:bodyPr wrap="square" lIns="0" tIns="0" rIns="0" bIns="0" rtlCol="0" vert="horz">
            <a:spAutoFit/>
          </a:bodyPr>
          <a:lstStyle/>
          <a:p>
            <a:pPr marL="12700">
              <a:lnSpc>
                <a:spcPct val="100000"/>
              </a:lnSpc>
              <a:tabLst>
                <a:tab pos="525145" algn="l"/>
              </a:tabLst>
            </a:pPr>
            <a:r>
              <a:rPr dirty="0" sz="750" spc="50" b="1">
                <a:latin typeface="Georgia"/>
                <a:cs typeface="Georgia"/>
              </a:rPr>
              <a:t>3</a:t>
            </a:r>
            <a:r>
              <a:rPr dirty="0" sz="750" spc="10" b="1">
                <a:latin typeface="Georgia"/>
                <a:cs typeface="Georgia"/>
              </a:rPr>
              <a:t>,</a:t>
            </a:r>
            <a:r>
              <a:rPr dirty="0" sz="750" spc="100" b="1">
                <a:latin typeface="Georgia"/>
                <a:cs typeface="Georgia"/>
              </a:rPr>
              <a:t>7</a:t>
            </a:r>
            <a:r>
              <a:rPr dirty="0" sz="750" spc="25" b="1">
                <a:latin typeface="Georgia"/>
                <a:cs typeface="Georgia"/>
              </a:rPr>
              <a:t>4</a:t>
            </a:r>
            <a:r>
              <a:rPr dirty="0" sz="750" spc="20" b="1">
                <a:latin typeface="Georgia"/>
                <a:cs typeface="Georgia"/>
              </a:rPr>
              <a:t>4</a:t>
            </a:r>
            <a:r>
              <a:rPr dirty="0" sz="750" b="1">
                <a:latin typeface="Georgia"/>
                <a:cs typeface="Georgia"/>
              </a:rPr>
              <a:t>	</a:t>
            </a:r>
            <a:r>
              <a:rPr dirty="0" sz="750" spc="20" b="1">
                <a:latin typeface="Georgia"/>
                <a:cs typeface="Georgia"/>
              </a:rPr>
              <a:t>1</a:t>
            </a:r>
            <a:r>
              <a:rPr dirty="0" sz="750" spc="50" b="1">
                <a:latin typeface="Georgia"/>
                <a:cs typeface="Georgia"/>
              </a:rPr>
              <a:t>3</a:t>
            </a:r>
            <a:r>
              <a:rPr dirty="0" sz="750" spc="70" b="1">
                <a:latin typeface="Georgia"/>
                <a:cs typeface="Georgia"/>
              </a:rPr>
              <a:t>5</a:t>
            </a:r>
            <a:r>
              <a:rPr dirty="0" sz="750" spc="15" b="1">
                <a:latin typeface="Georgia"/>
                <a:cs typeface="Georgia"/>
              </a:rPr>
              <a:t>.3</a:t>
            </a:r>
            <a:endParaRPr sz="750">
              <a:latin typeface="Georgia"/>
              <a:cs typeface="Georgia"/>
            </a:endParaRPr>
          </a:p>
        </p:txBody>
      </p:sp>
      <p:sp>
        <p:nvSpPr>
          <p:cNvPr id="10" name="object 10"/>
          <p:cNvSpPr txBox="1"/>
          <p:nvPr/>
        </p:nvSpPr>
        <p:spPr>
          <a:xfrm>
            <a:off x="136194" y="3104930"/>
            <a:ext cx="885825" cy="539115"/>
          </a:xfrm>
          <a:prstGeom prst="rect">
            <a:avLst/>
          </a:prstGeom>
        </p:spPr>
        <p:txBody>
          <a:bodyPr wrap="square" lIns="0" tIns="0" rIns="0" bIns="0" rtlCol="0" vert="horz">
            <a:spAutoFit/>
          </a:bodyPr>
          <a:lstStyle/>
          <a:p>
            <a:pPr marL="12700" marR="112395">
              <a:lnSpc>
                <a:spcPct val="174100"/>
              </a:lnSpc>
            </a:pPr>
            <a:r>
              <a:rPr dirty="0" sz="750" spc="85" b="1">
                <a:latin typeface="SimSun"/>
                <a:cs typeface="SimSun"/>
              </a:rPr>
              <a:t>战略投资者总和  </a:t>
            </a:r>
            <a:r>
              <a:rPr dirty="0" sz="750" spc="90" b="1">
                <a:latin typeface="SimSun"/>
                <a:cs typeface="SimSun"/>
              </a:rPr>
              <a:t>财务投资者</a:t>
            </a:r>
            <a:endParaRPr sz="750">
              <a:latin typeface="SimSun"/>
              <a:cs typeface="SimSun"/>
            </a:endParaRPr>
          </a:p>
          <a:p>
            <a:pPr marL="78740">
              <a:lnSpc>
                <a:spcPct val="100000"/>
              </a:lnSpc>
              <a:spcBef>
                <a:spcPts val="145"/>
              </a:spcBef>
            </a:pPr>
            <a:r>
              <a:rPr dirty="0" sz="750" spc="25">
                <a:latin typeface="SimSun"/>
                <a:cs typeface="SimSun"/>
              </a:rPr>
              <a:t>私募股权基金交易</a:t>
            </a:r>
            <a:endParaRPr sz="750">
              <a:latin typeface="SimSun"/>
              <a:cs typeface="SimSun"/>
            </a:endParaRPr>
          </a:p>
        </p:txBody>
      </p:sp>
      <p:sp>
        <p:nvSpPr>
          <p:cNvPr id="11" name="object 11"/>
          <p:cNvSpPr txBox="1"/>
          <p:nvPr/>
        </p:nvSpPr>
        <p:spPr>
          <a:xfrm>
            <a:off x="2238067" y="3521552"/>
            <a:ext cx="702310" cy="127635"/>
          </a:xfrm>
          <a:prstGeom prst="rect">
            <a:avLst/>
          </a:prstGeom>
        </p:spPr>
        <p:txBody>
          <a:bodyPr wrap="square" lIns="0" tIns="0" rIns="0" bIns="0" rtlCol="0" vert="horz">
            <a:spAutoFit/>
          </a:bodyPr>
          <a:lstStyle/>
          <a:p>
            <a:pPr marL="12700">
              <a:lnSpc>
                <a:spcPct val="100000"/>
              </a:lnSpc>
              <a:tabLst>
                <a:tab pos="476250" algn="l"/>
              </a:tabLst>
            </a:pPr>
            <a:r>
              <a:rPr dirty="0" sz="750" spc="50">
                <a:latin typeface="Georgia"/>
                <a:cs typeface="Georgia"/>
              </a:rPr>
              <a:t>5</a:t>
            </a:r>
            <a:r>
              <a:rPr dirty="0" sz="750" spc="95">
                <a:latin typeface="Georgia"/>
                <a:cs typeface="Georgia"/>
              </a:rPr>
              <a:t>2</a:t>
            </a:r>
            <a:r>
              <a:rPr dirty="0" sz="750" spc="15">
                <a:latin typeface="Georgia"/>
                <a:cs typeface="Georgia"/>
              </a:rPr>
              <a:t>9</a:t>
            </a:r>
            <a:r>
              <a:rPr dirty="0" sz="750">
                <a:latin typeface="Georgia"/>
                <a:cs typeface="Georgia"/>
              </a:rPr>
              <a:t>	</a:t>
            </a:r>
            <a:r>
              <a:rPr dirty="0" sz="750" spc="90">
                <a:latin typeface="Georgia"/>
                <a:cs typeface="Georgia"/>
              </a:rPr>
              <a:t>4</a:t>
            </a:r>
            <a:r>
              <a:rPr dirty="0" sz="750" spc="50">
                <a:latin typeface="Georgia"/>
                <a:cs typeface="Georgia"/>
              </a:rPr>
              <a:t>5</a:t>
            </a:r>
            <a:r>
              <a:rPr dirty="0" sz="750" spc="50">
                <a:latin typeface="Georgia"/>
                <a:cs typeface="Georgia"/>
              </a:rPr>
              <a:t>.</a:t>
            </a:r>
            <a:r>
              <a:rPr dirty="0" sz="750" spc="15">
                <a:latin typeface="Georgia"/>
                <a:cs typeface="Georgia"/>
              </a:rPr>
              <a:t>4</a:t>
            </a:r>
            <a:endParaRPr sz="750">
              <a:latin typeface="Georgia"/>
              <a:cs typeface="Georgia"/>
            </a:endParaRPr>
          </a:p>
        </p:txBody>
      </p:sp>
      <p:sp>
        <p:nvSpPr>
          <p:cNvPr id="12" name="object 12"/>
          <p:cNvSpPr txBox="1"/>
          <p:nvPr/>
        </p:nvSpPr>
        <p:spPr>
          <a:xfrm>
            <a:off x="103123" y="3654212"/>
            <a:ext cx="2914015" cy="259715"/>
          </a:xfrm>
          <a:prstGeom prst="rect">
            <a:avLst/>
          </a:prstGeom>
        </p:spPr>
        <p:txBody>
          <a:bodyPr wrap="square" lIns="0" tIns="0" rIns="0" bIns="0" rtlCol="0" vert="horz">
            <a:spAutoFit/>
          </a:bodyPr>
          <a:lstStyle/>
          <a:p>
            <a:pPr marL="12700">
              <a:lnSpc>
                <a:spcPct val="100000"/>
              </a:lnSpc>
              <a:tabLst>
                <a:tab pos="2139315" algn="l"/>
                <a:tab pos="2677160" algn="l"/>
              </a:tabLst>
            </a:pPr>
            <a:r>
              <a:rPr dirty="0" sz="750" spc="5" u="sng">
                <a:latin typeface="Times New Roman"/>
                <a:cs typeface="Times New Roman"/>
              </a:rPr>
              <a:t> </a:t>
            </a:r>
            <a:r>
              <a:rPr dirty="0" sz="750" spc="5" u="sng">
                <a:latin typeface="Times New Roman"/>
                <a:cs typeface="Times New Roman"/>
              </a:rPr>
              <a:t>  </a:t>
            </a:r>
            <a:r>
              <a:rPr dirty="0" sz="750" spc="20" u="sng">
                <a:latin typeface="Times New Roman"/>
                <a:cs typeface="Times New Roman"/>
              </a:rPr>
              <a:t> </a:t>
            </a:r>
            <a:r>
              <a:rPr dirty="0" sz="750" spc="25" u="sng">
                <a:latin typeface="SimSun"/>
                <a:cs typeface="SimSun"/>
              </a:rPr>
              <a:t>风险投资基金交</a:t>
            </a:r>
            <a:r>
              <a:rPr dirty="0" sz="750" spc="30" u="sng">
                <a:latin typeface="SimSun"/>
                <a:cs typeface="SimSun"/>
              </a:rPr>
              <a:t>易</a:t>
            </a:r>
            <a:r>
              <a:rPr dirty="0" sz="750" u="sng">
                <a:latin typeface="SimSun"/>
                <a:cs typeface="SimSun"/>
              </a:rPr>
              <a:t>	</a:t>
            </a:r>
            <a:r>
              <a:rPr dirty="0" sz="750" spc="90" u="sng">
                <a:latin typeface="Georgia"/>
                <a:cs typeface="Georgia"/>
              </a:rPr>
              <a:t>9</a:t>
            </a:r>
            <a:r>
              <a:rPr dirty="0" sz="750" spc="50" u="sng">
                <a:latin typeface="Georgia"/>
                <a:cs typeface="Georgia"/>
              </a:rPr>
              <a:t>0</a:t>
            </a:r>
            <a:r>
              <a:rPr dirty="0" sz="750" spc="15" u="sng">
                <a:latin typeface="Georgia"/>
                <a:cs typeface="Georgia"/>
              </a:rPr>
              <a:t>3</a:t>
            </a:r>
            <a:r>
              <a:rPr dirty="0" sz="750" u="sng">
                <a:latin typeface="Georgia"/>
                <a:cs typeface="Georgia"/>
              </a:rPr>
              <a:t>	</a:t>
            </a:r>
            <a:r>
              <a:rPr dirty="0" sz="750" spc="10" u="sng">
                <a:latin typeface="Georgia"/>
                <a:cs typeface="Georgia"/>
              </a:rPr>
              <a:t>1</a:t>
            </a:r>
            <a:r>
              <a:rPr dirty="0" sz="750" spc="-65" u="sng">
                <a:latin typeface="Georgia"/>
                <a:cs typeface="Georgia"/>
              </a:rPr>
              <a:t> </a:t>
            </a:r>
            <a:r>
              <a:rPr dirty="0" sz="750" spc="50" u="sng">
                <a:latin typeface="Georgia"/>
                <a:cs typeface="Georgia"/>
              </a:rPr>
              <a:t>.</a:t>
            </a:r>
            <a:r>
              <a:rPr dirty="0" sz="750" spc="15" u="sng">
                <a:latin typeface="Georgia"/>
                <a:cs typeface="Georgia"/>
              </a:rPr>
              <a:t>8</a:t>
            </a:r>
            <a:r>
              <a:rPr dirty="0" sz="750" spc="35" u="sng">
                <a:latin typeface="Georgia"/>
                <a:cs typeface="Georgia"/>
              </a:rPr>
              <a:t> </a:t>
            </a:r>
            <a:endParaRPr sz="750">
              <a:latin typeface="Georgia"/>
              <a:cs typeface="Georgia"/>
            </a:endParaRPr>
          </a:p>
          <a:p>
            <a:pPr marL="45720">
              <a:lnSpc>
                <a:spcPct val="100000"/>
              </a:lnSpc>
              <a:spcBef>
                <a:spcPts val="140"/>
              </a:spcBef>
              <a:tabLst>
                <a:tab pos="2047875" algn="l"/>
                <a:tab pos="2593975" algn="l"/>
              </a:tabLst>
            </a:pPr>
            <a:r>
              <a:rPr dirty="0" sz="750" spc="90" b="1">
                <a:latin typeface="SimSun"/>
                <a:cs typeface="SimSun"/>
              </a:rPr>
              <a:t>财务投资者总</a:t>
            </a:r>
            <a:r>
              <a:rPr dirty="0" sz="750" spc="30" b="1">
                <a:latin typeface="SimSun"/>
                <a:cs typeface="SimSun"/>
              </a:rPr>
              <a:t>和</a:t>
            </a:r>
            <a:r>
              <a:rPr dirty="0" sz="750" b="1">
                <a:latin typeface="SimSun"/>
                <a:cs typeface="SimSun"/>
              </a:rPr>
              <a:t>	</a:t>
            </a:r>
            <a:r>
              <a:rPr dirty="0" sz="750" spc="20" b="1">
                <a:latin typeface="Georgia"/>
                <a:cs typeface="Georgia"/>
              </a:rPr>
              <a:t>1</a:t>
            </a:r>
            <a:r>
              <a:rPr dirty="0" sz="750" spc="10" b="1">
                <a:latin typeface="Georgia"/>
                <a:cs typeface="Georgia"/>
              </a:rPr>
              <a:t>,</a:t>
            </a:r>
            <a:r>
              <a:rPr dirty="0" sz="750" spc="25" b="1">
                <a:latin typeface="Georgia"/>
                <a:cs typeface="Georgia"/>
              </a:rPr>
              <a:t>4</a:t>
            </a:r>
            <a:r>
              <a:rPr dirty="0" sz="750" spc="50" b="1">
                <a:latin typeface="Georgia"/>
                <a:cs typeface="Georgia"/>
              </a:rPr>
              <a:t>3</a:t>
            </a:r>
            <a:r>
              <a:rPr dirty="0" sz="750" spc="10" b="1">
                <a:latin typeface="Georgia"/>
                <a:cs typeface="Georgia"/>
              </a:rPr>
              <a:t>2 </a:t>
            </a:r>
            <a:r>
              <a:rPr dirty="0" sz="750" b="1">
                <a:latin typeface="Georgia"/>
                <a:cs typeface="Georgia"/>
              </a:rPr>
              <a:t>	</a:t>
            </a:r>
            <a:r>
              <a:rPr dirty="0" sz="750" spc="25" b="1">
                <a:latin typeface="Georgia"/>
                <a:cs typeface="Georgia"/>
              </a:rPr>
              <a:t>4</a:t>
            </a:r>
            <a:r>
              <a:rPr dirty="0" sz="750" spc="15" b="1">
                <a:latin typeface="Georgia"/>
                <a:cs typeface="Georgia"/>
              </a:rPr>
              <a:t>7</a:t>
            </a:r>
            <a:r>
              <a:rPr dirty="0" sz="750" spc="-105" b="1">
                <a:latin typeface="Georgia"/>
                <a:cs typeface="Georgia"/>
              </a:rPr>
              <a:t> </a:t>
            </a:r>
            <a:r>
              <a:rPr dirty="0" sz="750" spc="15" b="1">
                <a:latin typeface="Georgia"/>
                <a:cs typeface="Georgia"/>
              </a:rPr>
              <a:t>.3</a:t>
            </a:r>
            <a:endParaRPr sz="750">
              <a:latin typeface="Georgia"/>
              <a:cs typeface="Georgia"/>
            </a:endParaRPr>
          </a:p>
        </p:txBody>
      </p:sp>
      <p:sp>
        <p:nvSpPr>
          <p:cNvPr id="13" name="object 13"/>
          <p:cNvSpPr txBox="1"/>
          <p:nvPr/>
        </p:nvSpPr>
        <p:spPr>
          <a:xfrm>
            <a:off x="127927" y="4000258"/>
            <a:ext cx="1108710" cy="406400"/>
          </a:xfrm>
          <a:prstGeom prst="rect">
            <a:avLst/>
          </a:prstGeom>
        </p:spPr>
        <p:txBody>
          <a:bodyPr wrap="square" lIns="0" tIns="0" rIns="0" bIns="0" rtlCol="0" vert="horz">
            <a:spAutoFit/>
          </a:bodyPr>
          <a:lstStyle/>
          <a:p>
            <a:pPr marL="12700" marR="5080" indent="8255">
              <a:lnSpc>
                <a:spcPct val="116300"/>
              </a:lnSpc>
            </a:pPr>
            <a:r>
              <a:rPr dirty="0" sz="750" spc="85" b="1">
                <a:latin typeface="SimSun"/>
                <a:cs typeface="SimSun"/>
              </a:rPr>
              <a:t>中国大陆企业海外并购  </a:t>
            </a:r>
            <a:r>
              <a:rPr dirty="0" sz="750" spc="25">
                <a:latin typeface="SimSun"/>
                <a:cs typeface="SimSun"/>
              </a:rPr>
              <a:t>国有企业</a:t>
            </a:r>
            <a:endParaRPr sz="750">
              <a:latin typeface="SimSun"/>
              <a:cs typeface="SimSun"/>
            </a:endParaRPr>
          </a:p>
          <a:p>
            <a:pPr marL="12700">
              <a:lnSpc>
                <a:spcPct val="100000"/>
              </a:lnSpc>
              <a:spcBef>
                <a:spcPts val="145"/>
              </a:spcBef>
            </a:pPr>
            <a:r>
              <a:rPr dirty="0" sz="750" spc="25">
                <a:latin typeface="SimSun"/>
                <a:cs typeface="SimSun"/>
              </a:rPr>
              <a:t>民营企业</a:t>
            </a:r>
            <a:endParaRPr sz="750">
              <a:latin typeface="SimSun"/>
              <a:cs typeface="SimSun"/>
            </a:endParaRPr>
          </a:p>
        </p:txBody>
      </p:sp>
      <p:sp>
        <p:nvSpPr>
          <p:cNvPr id="14" name="object 14"/>
          <p:cNvSpPr txBox="1"/>
          <p:nvPr/>
        </p:nvSpPr>
        <p:spPr>
          <a:xfrm>
            <a:off x="2238067" y="4151814"/>
            <a:ext cx="220979" cy="260350"/>
          </a:xfrm>
          <a:prstGeom prst="rect">
            <a:avLst/>
          </a:prstGeom>
        </p:spPr>
        <p:txBody>
          <a:bodyPr wrap="square" lIns="0" tIns="0" rIns="0" bIns="0" rtlCol="0" vert="horz">
            <a:spAutoFit/>
          </a:bodyPr>
          <a:lstStyle/>
          <a:p>
            <a:pPr marL="70485">
              <a:lnSpc>
                <a:spcPct val="100000"/>
              </a:lnSpc>
            </a:pPr>
            <a:r>
              <a:rPr dirty="0" sz="750" spc="55">
                <a:latin typeface="Georgia"/>
                <a:cs typeface="Georgia"/>
              </a:rPr>
              <a:t>40</a:t>
            </a:r>
            <a:r>
              <a:rPr dirty="0" sz="750" spc="-105">
                <a:latin typeface="Georgia"/>
                <a:cs typeface="Georgia"/>
              </a:rPr>
              <a:t> </a:t>
            </a:r>
            <a:endParaRPr sz="750">
              <a:latin typeface="Georgia"/>
              <a:cs typeface="Georgia"/>
            </a:endParaRPr>
          </a:p>
          <a:p>
            <a:pPr marL="12700">
              <a:lnSpc>
                <a:spcPct val="100000"/>
              </a:lnSpc>
              <a:spcBef>
                <a:spcPts val="145"/>
              </a:spcBef>
            </a:pPr>
            <a:r>
              <a:rPr dirty="0" sz="750" spc="10">
                <a:latin typeface="Georgia"/>
                <a:cs typeface="Georgia"/>
              </a:rPr>
              <a:t>1</a:t>
            </a:r>
            <a:r>
              <a:rPr dirty="0" sz="750" spc="-65">
                <a:latin typeface="Georgia"/>
                <a:cs typeface="Georgia"/>
              </a:rPr>
              <a:t> </a:t>
            </a:r>
            <a:r>
              <a:rPr dirty="0" sz="750" spc="100">
                <a:latin typeface="Georgia"/>
                <a:cs typeface="Georgia"/>
              </a:rPr>
              <a:t>3</a:t>
            </a:r>
            <a:r>
              <a:rPr dirty="0" sz="750" spc="15">
                <a:latin typeface="Georgia"/>
                <a:cs typeface="Georgia"/>
              </a:rPr>
              <a:t>9</a:t>
            </a:r>
            <a:endParaRPr sz="750">
              <a:latin typeface="Georgia"/>
              <a:cs typeface="Georgia"/>
            </a:endParaRPr>
          </a:p>
        </p:txBody>
      </p:sp>
      <p:sp>
        <p:nvSpPr>
          <p:cNvPr id="15" name="object 15"/>
          <p:cNvSpPr txBox="1"/>
          <p:nvPr/>
        </p:nvSpPr>
        <p:spPr>
          <a:xfrm>
            <a:off x="2701720" y="4151814"/>
            <a:ext cx="243204" cy="260350"/>
          </a:xfrm>
          <a:prstGeom prst="rect">
            <a:avLst/>
          </a:prstGeom>
        </p:spPr>
        <p:txBody>
          <a:bodyPr wrap="square" lIns="0" tIns="0" rIns="0" bIns="0" rtlCol="0" vert="horz">
            <a:spAutoFit/>
          </a:bodyPr>
          <a:lstStyle/>
          <a:p>
            <a:pPr marL="12700">
              <a:lnSpc>
                <a:spcPct val="100000"/>
              </a:lnSpc>
            </a:pPr>
            <a:r>
              <a:rPr dirty="0" sz="750" spc="95">
                <a:latin typeface="Georgia"/>
                <a:cs typeface="Georgia"/>
              </a:rPr>
              <a:t>2</a:t>
            </a:r>
            <a:r>
              <a:rPr dirty="0" sz="750" spc="15">
                <a:latin typeface="Georgia"/>
                <a:cs typeface="Georgia"/>
              </a:rPr>
              <a:t>3</a:t>
            </a:r>
            <a:r>
              <a:rPr dirty="0" sz="750" spc="-95">
                <a:latin typeface="Georgia"/>
                <a:cs typeface="Georgia"/>
              </a:rPr>
              <a:t> </a:t>
            </a:r>
            <a:r>
              <a:rPr dirty="0" sz="750" spc="50">
                <a:latin typeface="Georgia"/>
                <a:cs typeface="Georgia"/>
              </a:rPr>
              <a:t>.</a:t>
            </a:r>
            <a:r>
              <a:rPr dirty="0" sz="750" spc="10">
                <a:latin typeface="Georgia"/>
                <a:cs typeface="Georgia"/>
              </a:rPr>
              <a:t>1</a:t>
            </a:r>
            <a:endParaRPr sz="750">
              <a:latin typeface="Georgia"/>
              <a:cs typeface="Georgia"/>
            </a:endParaRPr>
          </a:p>
          <a:p>
            <a:pPr marL="69850">
              <a:lnSpc>
                <a:spcPct val="100000"/>
              </a:lnSpc>
              <a:spcBef>
                <a:spcPts val="145"/>
              </a:spcBef>
            </a:pPr>
            <a:r>
              <a:rPr dirty="0" sz="750" spc="15">
                <a:latin typeface="Georgia"/>
                <a:cs typeface="Georgia"/>
              </a:rPr>
              <a:t>6</a:t>
            </a:r>
            <a:r>
              <a:rPr dirty="0" sz="750" spc="-105">
                <a:latin typeface="Georgia"/>
                <a:cs typeface="Georgia"/>
              </a:rPr>
              <a:t> </a:t>
            </a:r>
            <a:r>
              <a:rPr dirty="0" sz="750" spc="50">
                <a:latin typeface="Georgia"/>
                <a:cs typeface="Georgia"/>
              </a:rPr>
              <a:t>.</a:t>
            </a:r>
            <a:r>
              <a:rPr dirty="0" sz="750" spc="20">
                <a:latin typeface="Georgia"/>
                <a:cs typeface="Georgia"/>
              </a:rPr>
              <a:t>0</a:t>
            </a:r>
            <a:endParaRPr sz="750">
              <a:latin typeface="Georgia"/>
              <a:cs typeface="Georgia"/>
            </a:endParaRPr>
          </a:p>
        </p:txBody>
      </p:sp>
      <p:sp>
        <p:nvSpPr>
          <p:cNvPr id="16" name="object 16"/>
          <p:cNvSpPr txBox="1"/>
          <p:nvPr/>
        </p:nvSpPr>
        <p:spPr>
          <a:xfrm>
            <a:off x="103123" y="4417023"/>
            <a:ext cx="2914015" cy="791210"/>
          </a:xfrm>
          <a:prstGeom prst="rect">
            <a:avLst/>
          </a:prstGeom>
        </p:spPr>
        <p:txBody>
          <a:bodyPr wrap="square" lIns="0" tIns="0" rIns="0" bIns="0" rtlCol="0" vert="horz">
            <a:spAutoFit/>
          </a:bodyPr>
          <a:lstStyle/>
          <a:p>
            <a:pPr marL="45720" indent="-33655">
              <a:lnSpc>
                <a:spcPct val="100000"/>
              </a:lnSpc>
              <a:tabLst>
                <a:tab pos="2205355" algn="l"/>
                <a:tab pos="2611120" algn="l"/>
              </a:tabLst>
            </a:pPr>
            <a:r>
              <a:rPr dirty="0" sz="750" u="sng">
                <a:latin typeface="Times New Roman"/>
                <a:cs typeface="Times New Roman"/>
              </a:rPr>
              <a:t> </a:t>
            </a:r>
            <a:r>
              <a:rPr dirty="0" sz="750" spc="25" u="sng">
                <a:latin typeface="SimSun"/>
                <a:cs typeface="SimSun"/>
              </a:rPr>
              <a:t>财务投资者	</a:t>
            </a:r>
            <a:r>
              <a:rPr dirty="0" sz="750" spc="55" u="sng">
                <a:latin typeface="Georgia"/>
                <a:cs typeface="Georgia"/>
              </a:rPr>
              <a:t>27	</a:t>
            </a:r>
            <a:r>
              <a:rPr dirty="0" sz="750" spc="10" u="sng">
                <a:latin typeface="Georgia"/>
                <a:cs typeface="Georgia"/>
              </a:rPr>
              <a:t>1</a:t>
            </a:r>
            <a:r>
              <a:rPr dirty="0" sz="750" spc="-120" u="sng">
                <a:latin typeface="Georgia"/>
                <a:cs typeface="Georgia"/>
              </a:rPr>
              <a:t> </a:t>
            </a:r>
            <a:r>
              <a:rPr dirty="0" sz="750" spc="15" u="sng">
                <a:latin typeface="Georgia"/>
                <a:cs typeface="Georgia"/>
              </a:rPr>
              <a:t>3</a:t>
            </a:r>
            <a:r>
              <a:rPr dirty="0" sz="750" spc="-135" u="sng">
                <a:latin typeface="Georgia"/>
                <a:cs typeface="Georgia"/>
              </a:rPr>
              <a:t> </a:t>
            </a:r>
            <a:r>
              <a:rPr dirty="0" sz="750" spc="35" u="sng">
                <a:latin typeface="Georgia"/>
                <a:cs typeface="Georgia"/>
              </a:rPr>
              <a:t>.3</a:t>
            </a:r>
            <a:r>
              <a:rPr dirty="0" sz="750" spc="70" u="sng">
                <a:latin typeface="Georgia"/>
                <a:cs typeface="Georgia"/>
              </a:rPr>
              <a:t> </a:t>
            </a:r>
            <a:endParaRPr sz="750">
              <a:latin typeface="Georgia"/>
              <a:cs typeface="Georgia"/>
            </a:endParaRPr>
          </a:p>
          <a:p>
            <a:pPr marL="45720">
              <a:lnSpc>
                <a:spcPct val="100000"/>
              </a:lnSpc>
              <a:spcBef>
                <a:spcPts val="145"/>
              </a:spcBef>
              <a:tabLst>
                <a:tab pos="2122170" algn="l"/>
                <a:tab pos="2593975" algn="l"/>
              </a:tabLst>
            </a:pPr>
            <a:r>
              <a:rPr dirty="0" sz="750" spc="85" b="1">
                <a:latin typeface="SimSun"/>
                <a:cs typeface="SimSun"/>
              </a:rPr>
              <a:t>中国大陆企业海外并购总和	</a:t>
            </a:r>
            <a:r>
              <a:rPr dirty="0" sz="750" spc="40" b="1">
                <a:latin typeface="Georgia"/>
                <a:cs typeface="Georgia"/>
              </a:rPr>
              <a:t>206	</a:t>
            </a:r>
            <a:r>
              <a:rPr dirty="0" sz="750" spc="25" b="1">
                <a:latin typeface="Georgia"/>
                <a:cs typeface="Georgia"/>
              </a:rPr>
              <a:t>42.5</a:t>
            </a:r>
            <a:endParaRPr sz="750">
              <a:latin typeface="Georgia"/>
              <a:cs typeface="Georgia"/>
            </a:endParaRPr>
          </a:p>
          <a:p>
            <a:pPr>
              <a:lnSpc>
                <a:spcPct val="100000"/>
              </a:lnSpc>
              <a:spcBef>
                <a:spcPts val="35"/>
              </a:spcBef>
            </a:pPr>
            <a:endParaRPr sz="1000">
              <a:latin typeface="Times New Roman"/>
              <a:cs typeface="Times New Roman"/>
            </a:endParaRPr>
          </a:p>
          <a:p>
            <a:pPr marL="12700">
              <a:lnSpc>
                <a:spcPct val="100000"/>
              </a:lnSpc>
              <a:tabLst>
                <a:tab pos="2147570" algn="l"/>
                <a:tab pos="2660650" algn="l"/>
              </a:tabLst>
            </a:pPr>
            <a:r>
              <a:rPr dirty="0" sz="750" spc="65" b="1" u="sng">
                <a:latin typeface="Times New Roman"/>
                <a:cs typeface="Times New Roman"/>
              </a:rPr>
              <a:t> </a:t>
            </a:r>
            <a:r>
              <a:rPr dirty="0" sz="750" spc="80" b="1" u="sng">
                <a:latin typeface="SimSun"/>
                <a:cs typeface="SimSun"/>
              </a:rPr>
              <a:t>香港企业海外并购	</a:t>
            </a:r>
            <a:r>
              <a:rPr dirty="0" sz="750" spc="15" b="1" u="sng">
                <a:latin typeface="Georgia"/>
                <a:cs typeface="Georgia"/>
              </a:rPr>
              <a:t>183	</a:t>
            </a:r>
            <a:r>
              <a:rPr dirty="0" sz="750" spc="10" b="1" u="sng">
                <a:latin typeface="Georgia"/>
                <a:cs typeface="Georgia"/>
              </a:rPr>
              <a:t>8.3</a:t>
            </a:r>
            <a:r>
              <a:rPr dirty="0" sz="750" spc="45" b="1" u="sng">
                <a:latin typeface="Georgia"/>
                <a:cs typeface="Georgia"/>
              </a:rPr>
              <a:t> </a:t>
            </a:r>
            <a:endParaRPr sz="750">
              <a:latin typeface="Georgia"/>
              <a:cs typeface="Georgia"/>
            </a:endParaRPr>
          </a:p>
          <a:p>
            <a:pPr>
              <a:lnSpc>
                <a:spcPct val="100000"/>
              </a:lnSpc>
              <a:spcBef>
                <a:spcPts val="40"/>
              </a:spcBef>
            </a:pPr>
            <a:endParaRPr sz="1000">
              <a:latin typeface="Times New Roman"/>
              <a:cs typeface="Times New Roman"/>
            </a:endParaRPr>
          </a:p>
          <a:p>
            <a:pPr marL="45720">
              <a:lnSpc>
                <a:spcPct val="100000"/>
              </a:lnSpc>
              <a:tabLst>
                <a:tab pos="2031364" algn="l"/>
                <a:tab pos="2511425" algn="l"/>
              </a:tabLst>
            </a:pPr>
            <a:r>
              <a:rPr dirty="0" sz="750" spc="60" b="1">
                <a:latin typeface="SimSun"/>
                <a:cs typeface="SimSun"/>
              </a:rPr>
              <a:t>总计	</a:t>
            </a:r>
            <a:r>
              <a:rPr dirty="0" sz="750" spc="40" b="1">
                <a:latin typeface="Georgia"/>
                <a:cs typeface="Georgia"/>
              </a:rPr>
              <a:t>5,538	</a:t>
            </a:r>
            <a:r>
              <a:rPr dirty="0" sz="750" spc="35" b="1">
                <a:latin typeface="Georgia"/>
                <a:cs typeface="Georgia"/>
              </a:rPr>
              <a:t>220.0</a:t>
            </a:r>
            <a:endParaRPr sz="750">
              <a:latin typeface="Georgia"/>
              <a:cs typeface="Georgia"/>
            </a:endParaRPr>
          </a:p>
        </p:txBody>
      </p:sp>
      <p:sp>
        <p:nvSpPr>
          <p:cNvPr id="17" name="object 17"/>
          <p:cNvSpPr txBox="1"/>
          <p:nvPr/>
        </p:nvSpPr>
        <p:spPr>
          <a:xfrm>
            <a:off x="2370681" y="2360364"/>
            <a:ext cx="264160" cy="127635"/>
          </a:xfrm>
          <a:prstGeom prst="rect">
            <a:avLst/>
          </a:prstGeom>
        </p:spPr>
        <p:txBody>
          <a:bodyPr wrap="square" lIns="0" tIns="0" rIns="0" bIns="0" rtlCol="0" vert="horz">
            <a:spAutoFit/>
          </a:bodyPr>
          <a:lstStyle/>
          <a:p>
            <a:pPr marL="12700">
              <a:lnSpc>
                <a:spcPct val="100000"/>
              </a:lnSpc>
            </a:pPr>
            <a:r>
              <a:rPr dirty="0" sz="750" spc="45" b="1">
                <a:latin typeface="Georgia"/>
                <a:cs typeface="Georgia"/>
              </a:rPr>
              <a:t>2</a:t>
            </a:r>
            <a:r>
              <a:rPr dirty="0" sz="750" spc="50" b="1">
                <a:latin typeface="Georgia"/>
                <a:cs typeface="Georgia"/>
              </a:rPr>
              <a:t>0</a:t>
            </a:r>
            <a:r>
              <a:rPr dirty="0" sz="750" spc="20" b="1">
                <a:latin typeface="Georgia"/>
                <a:cs typeface="Georgia"/>
              </a:rPr>
              <a:t>1</a:t>
            </a:r>
            <a:r>
              <a:rPr dirty="0" sz="750" spc="15" b="1">
                <a:latin typeface="Georgia"/>
                <a:cs typeface="Georgia"/>
              </a:rPr>
              <a:t>1</a:t>
            </a:r>
            <a:endParaRPr sz="750">
              <a:latin typeface="Georgia"/>
              <a:cs typeface="Georgia"/>
            </a:endParaRPr>
          </a:p>
        </p:txBody>
      </p:sp>
      <p:graphicFrame>
        <p:nvGraphicFramePr>
          <p:cNvPr id="18" name="object 18"/>
          <p:cNvGraphicFramePr>
            <a:graphicFrameLocks noGrp="1"/>
          </p:cNvGraphicFramePr>
          <p:nvPr/>
        </p:nvGraphicFramePr>
        <p:xfrm>
          <a:off x="2991609" y="2223514"/>
          <a:ext cx="6061710" cy="3060700"/>
        </p:xfrm>
        <a:graphic>
          <a:graphicData uri="http://schemas.openxmlformats.org/drawingml/2006/table">
            <a:tbl>
              <a:tblPr firstRow="1" bandRow="1">
                <a:tableStyleId>{2D5ABB26-0587-4C30-8999-92F81FD0307C}</a:tableStyleId>
              </a:tblPr>
              <a:tblGrid>
                <a:gridCol w="198425"/>
                <a:gridCol w="1038727"/>
                <a:gridCol w="1108975"/>
                <a:gridCol w="140551"/>
                <a:gridCol w="1108920"/>
                <a:gridCol w="107480"/>
                <a:gridCol w="1199975"/>
                <a:gridCol w="622761"/>
                <a:gridCol w="523391"/>
              </a:tblGrid>
              <a:tr h="147672">
                <a:tc gridSpan="2">
                  <a:txBody>
                    <a:bodyPr/>
                    <a:lstStyle/>
                    <a:p>
                      <a:pPr/>
                      <a:endParaRPr sz="750">
                        <a:latin typeface="Georgia"/>
                        <a:cs typeface="Georgia"/>
                      </a:endParaRPr>
                    </a:p>
                  </a:txBody>
                  <a:tcPr marL="0" marR="0" marB="0" marT="0">
                    <a:lnR w="8267">
                      <a:solidFill>
                        <a:srgbClr val="000000"/>
                      </a:solidFill>
                      <a:prstDash val="solid"/>
                    </a:lnR>
                  </a:tcPr>
                </a:tc>
                <a:tc hMerge="1">
                  <a:txBody>
                    <a:bodyPr/>
                    <a:lstStyle/>
                    <a:p>
                      <a:pPr/>
                    </a:p>
                  </a:txBody>
                  <a:tcPr marL="0" marR="0" marB="0" marT="0"/>
                </a:tc>
                <a:tc>
                  <a:txBody>
                    <a:bodyPr/>
                    <a:lstStyle/>
                    <a:p>
                      <a:pP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rowSpan="17">
                  <a:txBody>
                    <a:bodyPr/>
                    <a:lstStyle/>
                    <a:p>
                      <a:pPr/>
                      <a:endParaRPr sz="750">
                        <a:latin typeface="Georgia"/>
                        <a:cs typeface="Georgia"/>
                      </a:endParaR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rowSpan="17">
                  <a:txBody>
                    <a:bodyPr/>
                    <a:lstStyle/>
                    <a:p>
                      <a:pPr/>
                      <a:endParaRPr sz="750">
                        <a:latin typeface="Georgia"/>
                        <a:cs typeface="Georgia"/>
                      </a:endParaR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a:txBody>
                    <a:bodyPr/>
                    <a:lstStyle/>
                    <a:p>
                      <a:pPr marL="140335">
                        <a:lnSpc>
                          <a:spcPct val="100000"/>
                        </a:lnSpc>
                        <a:spcBef>
                          <a:spcPts val="260"/>
                        </a:spcBef>
                      </a:pPr>
                      <a:r>
                        <a:rPr dirty="0" sz="750" spc="75" b="1">
                          <a:latin typeface="Georgia"/>
                          <a:cs typeface="Georgia"/>
                        </a:rPr>
                        <a:t>%</a:t>
                      </a:r>
                      <a:r>
                        <a:rPr dirty="0" sz="750" spc="75" b="1">
                          <a:latin typeface="SimSun"/>
                          <a:cs typeface="SimSun"/>
                        </a:rPr>
                        <a:t>差异</a:t>
                      </a:r>
                      <a:endParaRPr sz="750">
                        <a:latin typeface="SimSun"/>
                        <a:cs typeface="SimSun"/>
                      </a:endParaRPr>
                    </a:p>
                  </a:txBody>
                  <a:tcPr marL="0" marR="0" marB="0" marT="0">
                    <a:lnL w="8267">
                      <a:solidFill>
                        <a:srgbClr val="000000"/>
                      </a:solidFill>
                      <a:prstDash val="solid"/>
                    </a:lnL>
                  </a:tcPr>
                </a:tc>
                <a:tc>
                  <a:txBody>
                    <a:bodyPr/>
                    <a:lstStyle/>
                    <a:p>
                      <a:pPr marL="92710">
                        <a:lnSpc>
                          <a:spcPct val="100000"/>
                        </a:lnSpc>
                        <a:spcBef>
                          <a:spcPts val="260"/>
                        </a:spcBef>
                      </a:pPr>
                      <a:r>
                        <a:rPr dirty="0" sz="750" spc="75" b="1">
                          <a:latin typeface="Georgia"/>
                          <a:cs typeface="Georgia"/>
                        </a:rPr>
                        <a:t>%</a:t>
                      </a:r>
                      <a:r>
                        <a:rPr dirty="0" sz="750" spc="75" b="1">
                          <a:latin typeface="SimSun"/>
                          <a:cs typeface="SimSun"/>
                        </a:rPr>
                        <a:t>差异</a:t>
                      </a:r>
                      <a:endParaRPr sz="750">
                        <a:latin typeface="SimSun"/>
                        <a:cs typeface="SimSun"/>
                      </a:endParaRPr>
                    </a:p>
                  </a:txBody>
                  <a:tcPr marL="0" marR="0" marB="0" marT="0"/>
                </a:tc>
              </a:tr>
              <a:tr h="144213">
                <a:tc gridSpan="2">
                  <a:txBody>
                    <a:bodyPr/>
                    <a:lstStyle/>
                    <a:p>
                      <a:pPr algn="ctr" marL="144145">
                        <a:lnSpc>
                          <a:spcPts val="844"/>
                        </a:lnSpc>
                      </a:pPr>
                      <a:r>
                        <a:rPr dirty="0" sz="750" spc="35" b="1">
                          <a:latin typeface="Georgia"/>
                          <a:cs typeface="Georgia"/>
                        </a:rPr>
                        <a:t>2012</a:t>
                      </a:r>
                      <a:endParaRPr sz="750">
                        <a:latin typeface="Georgia"/>
                        <a:cs typeface="Georgia"/>
                      </a:endParaRPr>
                    </a:p>
                  </a:txBody>
                  <a:tcPr marL="0" marR="0" marB="0" marT="0">
                    <a:lnR w="8267">
                      <a:solidFill>
                        <a:srgbClr val="000000"/>
                      </a:solidFill>
                      <a:prstDash val="solid"/>
                    </a:lnR>
                  </a:tcPr>
                </a:tc>
                <a:tc hMerge="1">
                  <a:txBody>
                    <a:bodyPr/>
                    <a:lstStyle/>
                    <a:p>
                      <a:pPr/>
                    </a:p>
                  </a:txBody>
                  <a:tcPr marL="0" marR="0" marB="0" marT="0"/>
                </a:tc>
                <a:tc>
                  <a:txBody>
                    <a:bodyPr/>
                    <a:lstStyle/>
                    <a:p>
                      <a:pPr algn="ctr">
                        <a:lnSpc>
                          <a:spcPts val="780"/>
                        </a:lnSpc>
                      </a:pPr>
                      <a:r>
                        <a:rPr dirty="0" sz="750" spc="35" b="1">
                          <a:latin typeface="Georgia"/>
                          <a:cs typeface="Georgia"/>
                        </a:rPr>
                        <a:t>2013</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ctr">
                        <a:lnSpc>
                          <a:spcPts val="780"/>
                        </a:lnSpc>
                      </a:pPr>
                      <a:r>
                        <a:rPr dirty="0" sz="750" spc="35" b="1">
                          <a:latin typeface="Georgia"/>
                          <a:cs typeface="Georgia"/>
                        </a:rPr>
                        <a:t>2014</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ctr" marL="1270">
                        <a:lnSpc>
                          <a:spcPts val="780"/>
                        </a:lnSpc>
                      </a:pPr>
                      <a:r>
                        <a:rPr dirty="0" sz="750" spc="35" b="1">
                          <a:latin typeface="Georgia"/>
                          <a:cs typeface="Georgia"/>
                        </a:rPr>
                        <a:t>2015</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marL="181610">
                        <a:lnSpc>
                          <a:spcPct val="100000"/>
                        </a:lnSpc>
                        <a:spcBef>
                          <a:spcPts val="145"/>
                        </a:spcBef>
                      </a:pPr>
                      <a:r>
                        <a:rPr dirty="0" sz="750" spc="90" b="1">
                          <a:latin typeface="SimSun"/>
                          <a:cs typeface="SimSun"/>
                        </a:rPr>
                        <a:t>数量</a:t>
                      </a:r>
                      <a:endParaRPr sz="750">
                        <a:latin typeface="SimSun"/>
                        <a:cs typeface="SimSun"/>
                      </a:endParaRPr>
                    </a:p>
                  </a:txBody>
                  <a:tcPr marL="0" marR="0" marB="0" marT="0">
                    <a:lnL w="8267">
                      <a:solidFill>
                        <a:srgbClr val="000000"/>
                      </a:solidFill>
                      <a:prstDash val="solid"/>
                    </a:lnL>
                  </a:tcPr>
                </a:tc>
                <a:tc>
                  <a:txBody>
                    <a:bodyPr/>
                    <a:lstStyle/>
                    <a:p>
                      <a:pPr marL="133985">
                        <a:lnSpc>
                          <a:spcPct val="100000"/>
                        </a:lnSpc>
                        <a:spcBef>
                          <a:spcPts val="145"/>
                        </a:spcBef>
                      </a:pPr>
                      <a:r>
                        <a:rPr dirty="0" sz="750" spc="90" b="1">
                          <a:latin typeface="SimSun"/>
                          <a:cs typeface="SimSun"/>
                        </a:rPr>
                        <a:t>金额</a:t>
                      </a:r>
                      <a:endParaRPr sz="750">
                        <a:latin typeface="SimSun"/>
                        <a:cs typeface="SimSun"/>
                      </a:endParaRPr>
                    </a:p>
                  </a:txBody>
                  <a:tcPr marL="0" marR="0" marB="0" marT="0"/>
                </a:tc>
              </a:tr>
              <a:tr h="135208">
                <a:tc gridSpan="2">
                  <a:txBody>
                    <a:bodyPr/>
                    <a:lstStyle/>
                    <a:p>
                      <a:pPr/>
                      <a:endParaRPr sz="750">
                        <a:latin typeface="SimSun"/>
                        <a:cs typeface="SimSun"/>
                      </a:endParaRPr>
                    </a:p>
                  </a:txBody>
                  <a:tcPr marL="0" marR="0" marB="0" marT="0">
                    <a:lnR w="8267">
                      <a:solidFill>
                        <a:srgbClr val="000000"/>
                      </a:solidFill>
                      <a:prstDash val="solid"/>
                    </a:lnR>
                  </a:tcPr>
                </a:tc>
                <a:tc hMerge="1">
                  <a:txBody>
                    <a:bodyPr/>
                    <a:lstStyle/>
                    <a:p>
                      <a:pPr/>
                    </a:p>
                  </a:txBody>
                  <a:tcPr marL="0" marR="0" marB="0" marT="0"/>
                </a:tc>
                <a:tc>
                  <a:txBody>
                    <a:bodyPr/>
                    <a:lstStyle/>
                    <a:p>
                      <a:pPr/>
                      <a:endParaRPr sz="750">
                        <a:latin typeface="SimSun"/>
                        <a:cs typeface="SimSun"/>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endParaRPr sz="750">
                        <a:latin typeface="SimSun"/>
                        <a:cs typeface="SimSun"/>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endParaRPr sz="750">
                        <a:latin typeface="SimSun"/>
                        <a:cs typeface="SimSun"/>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marL="107314">
                        <a:lnSpc>
                          <a:spcPct val="100000"/>
                        </a:lnSpc>
                        <a:spcBef>
                          <a:spcPts val="50"/>
                        </a:spcBef>
                      </a:pPr>
                      <a:r>
                        <a:rPr dirty="0" sz="750" spc="35" b="1">
                          <a:latin typeface="Georgia"/>
                          <a:cs typeface="Georgia"/>
                        </a:rPr>
                        <a:t>2014</a:t>
                      </a:r>
                      <a:r>
                        <a:rPr dirty="0" sz="750" spc="35" b="1">
                          <a:latin typeface="SimSun"/>
                          <a:cs typeface="SimSun"/>
                        </a:rPr>
                        <a:t>比</a:t>
                      </a:r>
                      <a:endParaRPr sz="750">
                        <a:latin typeface="SimSun"/>
                        <a:cs typeface="SimSun"/>
                      </a:endParaRPr>
                    </a:p>
                  </a:txBody>
                  <a:tcPr marL="0" marR="0" marB="0" marT="0">
                    <a:lnL w="8267">
                      <a:solidFill>
                        <a:srgbClr val="000000"/>
                      </a:solidFill>
                      <a:prstDash val="solid"/>
                    </a:lnL>
                  </a:tcPr>
                </a:tc>
                <a:tc>
                  <a:txBody>
                    <a:bodyPr/>
                    <a:lstStyle/>
                    <a:p>
                      <a:pPr marL="59690">
                        <a:lnSpc>
                          <a:spcPct val="100000"/>
                        </a:lnSpc>
                        <a:spcBef>
                          <a:spcPts val="50"/>
                        </a:spcBef>
                      </a:pPr>
                      <a:r>
                        <a:rPr dirty="0" sz="750" spc="35" b="1">
                          <a:latin typeface="Georgia"/>
                          <a:cs typeface="Georgia"/>
                        </a:rPr>
                        <a:t>2014</a:t>
                      </a:r>
                      <a:r>
                        <a:rPr dirty="0" sz="750" spc="35" b="1">
                          <a:latin typeface="SimSun"/>
                          <a:cs typeface="SimSun"/>
                        </a:rPr>
                        <a:t>比</a:t>
                      </a:r>
                      <a:endParaRPr sz="750">
                        <a:latin typeface="SimSun"/>
                        <a:cs typeface="SimSun"/>
                      </a:endParaRPr>
                    </a:p>
                  </a:txBody>
                  <a:tcPr marL="0" marR="0" marB="0" marT="0"/>
                </a:tc>
              </a:tr>
              <a:tr h="132604">
                <a:tc gridSpan="2">
                  <a:txBody>
                    <a:bodyPr/>
                    <a:lstStyle/>
                    <a:p>
                      <a:pPr marL="330835">
                        <a:lnSpc>
                          <a:spcPct val="100000"/>
                        </a:lnSpc>
                        <a:spcBef>
                          <a:spcPts val="30"/>
                        </a:spcBef>
                        <a:tabLst>
                          <a:tab pos="852169" algn="l"/>
                        </a:tabLst>
                      </a:pPr>
                      <a:r>
                        <a:rPr dirty="0" sz="750" spc="60" b="1">
                          <a:latin typeface="SimSun"/>
                          <a:cs typeface="SimSun"/>
                        </a:rPr>
                        <a:t>数量	</a:t>
                      </a:r>
                      <a:r>
                        <a:rPr dirty="0" sz="750" spc="90" b="1">
                          <a:latin typeface="SimSun"/>
                          <a:cs typeface="SimSun"/>
                        </a:rPr>
                        <a:t>金额</a:t>
                      </a:r>
                      <a:endParaRPr sz="750">
                        <a:latin typeface="SimSun"/>
                        <a:cs typeface="SimSun"/>
                      </a:endParaRPr>
                    </a:p>
                  </a:txBody>
                  <a:tcPr marL="0" marR="0" marB="0" marT="0">
                    <a:lnR w="8267">
                      <a:solidFill>
                        <a:srgbClr val="000000"/>
                      </a:solidFill>
                      <a:prstDash val="solid"/>
                    </a:lnR>
                  </a:tcPr>
                </a:tc>
                <a:tc hMerge="1">
                  <a:txBody>
                    <a:bodyPr/>
                    <a:lstStyle/>
                    <a:p>
                      <a:pPr/>
                    </a:p>
                  </a:txBody>
                  <a:tcPr marL="0" marR="0" marB="0" marT="0"/>
                </a:tc>
                <a:tc>
                  <a:txBody>
                    <a:bodyPr/>
                    <a:lstStyle/>
                    <a:p>
                      <a:pPr marL="148590">
                        <a:lnSpc>
                          <a:spcPct val="100000"/>
                        </a:lnSpc>
                        <a:spcBef>
                          <a:spcPts val="30"/>
                        </a:spcBef>
                        <a:tabLst>
                          <a:tab pos="719455" algn="l"/>
                        </a:tabLst>
                      </a:pPr>
                      <a:r>
                        <a:rPr dirty="0" sz="750" spc="60" b="1">
                          <a:latin typeface="SimSun"/>
                          <a:cs typeface="SimSun"/>
                        </a:rPr>
                        <a:t>数量	</a:t>
                      </a:r>
                      <a:r>
                        <a:rPr dirty="0" sz="750" spc="90" b="1">
                          <a:latin typeface="SimSun"/>
                          <a:cs typeface="SimSun"/>
                        </a:rPr>
                        <a:t>金额</a:t>
                      </a:r>
                      <a:endParaRPr sz="750">
                        <a:latin typeface="SimSun"/>
                        <a:cs typeface="SimSun"/>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marL="148590">
                        <a:lnSpc>
                          <a:spcPct val="100000"/>
                        </a:lnSpc>
                        <a:spcBef>
                          <a:spcPts val="30"/>
                        </a:spcBef>
                        <a:tabLst>
                          <a:tab pos="719455" algn="l"/>
                        </a:tabLst>
                      </a:pPr>
                      <a:r>
                        <a:rPr dirty="0" sz="750" spc="60" b="1">
                          <a:latin typeface="SimSun"/>
                          <a:cs typeface="SimSun"/>
                        </a:rPr>
                        <a:t>数量	</a:t>
                      </a:r>
                      <a:r>
                        <a:rPr dirty="0" sz="750" spc="90" b="1">
                          <a:latin typeface="SimSun"/>
                          <a:cs typeface="SimSun"/>
                        </a:rPr>
                        <a:t>金额</a:t>
                      </a:r>
                      <a:endParaRPr sz="750">
                        <a:latin typeface="SimSun"/>
                        <a:cs typeface="SimSun"/>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marL="148590">
                        <a:lnSpc>
                          <a:spcPct val="100000"/>
                        </a:lnSpc>
                        <a:spcBef>
                          <a:spcPts val="30"/>
                        </a:spcBef>
                        <a:tabLst>
                          <a:tab pos="769620" algn="l"/>
                        </a:tabLst>
                      </a:pPr>
                      <a:r>
                        <a:rPr dirty="0" sz="750" spc="60" b="1">
                          <a:latin typeface="SimSun"/>
                          <a:cs typeface="SimSun"/>
                        </a:rPr>
                        <a:t>数量	</a:t>
                      </a:r>
                      <a:r>
                        <a:rPr dirty="0" sz="750" spc="90" b="1">
                          <a:latin typeface="SimSun"/>
                          <a:cs typeface="SimSun"/>
                        </a:rPr>
                        <a:t>金额</a:t>
                      </a:r>
                      <a:endParaRPr sz="750">
                        <a:latin typeface="SimSun"/>
                        <a:cs typeface="SimSun"/>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marL="165100">
                        <a:lnSpc>
                          <a:spcPct val="100000"/>
                        </a:lnSpc>
                        <a:spcBef>
                          <a:spcPts val="30"/>
                        </a:spcBef>
                      </a:pPr>
                      <a:r>
                        <a:rPr dirty="0" sz="750" spc="35" b="1">
                          <a:latin typeface="Georgia"/>
                          <a:cs typeface="Georgia"/>
                        </a:rPr>
                        <a:t>2013</a:t>
                      </a:r>
                      <a:endParaRPr sz="750">
                        <a:latin typeface="Georgia"/>
                        <a:cs typeface="Georgia"/>
                      </a:endParaRPr>
                    </a:p>
                  </a:txBody>
                  <a:tcPr marL="0" marR="0" marB="0" marT="0">
                    <a:lnL w="8267">
                      <a:solidFill>
                        <a:srgbClr val="000000"/>
                      </a:solidFill>
                      <a:prstDash val="solid"/>
                    </a:lnL>
                  </a:tcPr>
                </a:tc>
                <a:tc>
                  <a:txBody>
                    <a:bodyPr/>
                    <a:lstStyle/>
                    <a:p>
                      <a:pPr marL="117475">
                        <a:lnSpc>
                          <a:spcPct val="100000"/>
                        </a:lnSpc>
                        <a:spcBef>
                          <a:spcPts val="30"/>
                        </a:spcBef>
                      </a:pPr>
                      <a:r>
                        <a:rPr dirty="0" sz="750" spc="35" b="1">
                          <a:latin typeface="Georgia"/>
                          <a:cs typeface="Georgia"/>
                        </a:rPr>
                        <a:t>2013</a:t>
                      </a:r>
                      <a:endParaRPr sz="750">
                        <a:latin typeface="Georgia"/>
                        <a:cs typeface="Georgia"/>
                      </a:endParaRPr>
                    </a:p>
                  </a:txBody>
                  <a:tcPr marL="0" marR="0" marB="0" marT="0"/>
                </a:tc>
              </a:tr>
              <a:tr h="135318">
                <a:tc gridSpan="2">
                  <a:txBody>
                    <a:bodyPr/>
                    <a:lstStyle/>
                    <a:p>
                      <a:pPr marL="645160">
                        <a:lnSpc>
                          <a:spcPct val="100000"/>
                        </a:lnSpc>
                        <a:spcBef>
                          <a:spcPts val="30"/>
                        </a:spcBef>
                      </a:pPr>
                      <a:r>
                        <a:rPr dirty="0" sz="750" spc="30">
                          <a:latin typeface="Georgia"/>
                          <a:cs typeface="Georgia"/>
                        </a:rPr>
                        <a:t>(</a:t>
                      </a:r>
                      <a:r>
                        <a:rPr dirty="0" sz="750">
                          <a:latin typeface="Georgia"/>
                          <a:cs typeface="Georgia"/>
                        </a:rPr>
                        <a:t>1</a:t>
                      </a:r>
                      <a:r>
                        <a:rPr dirty="0" sz="750" spc="-65">
                          <a:latin typeface="Georgia"/>
                          <a:cs typeface="Georgia"/>
                        </a:rPr>
                        <a:t> </a:t>
                      </a:r>
                      <a:r>
                        <a:rPr dirty="0" sz="750" spc="40">
                          <a:latin typeface="Georgia"/>
                          <a:cs typeface="Georgia"/>
                        </a:rPr>
                        <a:t>0</a:t>
                      </a:r>
                      <a:r>
                        <a:rPr dirty="0" sz="750" spc="-5">
                          <a:latin typeface="SimSun"/>
                          <a:cs typeface="SimSun"/>
                        </a:rPr>
                        <a:t>亿美</a:t>
                      </a:r>
                      <a:r>
                        <a:rPr dirty="0" sz="750">
                          <a:latin typeface="SimSun"/>
                          <a:cs typeface="SimSun"/>
                        </a:rPr>
                        <a:t>元</a:t>
                      </a:r>
                      <a:r>
                        <a:rPr dirty="0" sz="750">
                          <a:latin typeface="Georgia"/>
                          <a:cs typeface="Georgia"/>
                        </a:rPr>
                        <a:t>)</a:t>
                      </a:r>
                      <a:endParaRPr sz="750">
                        <a:latin typeface="Georgia"/>
                        <a:cs typeface="Georgia"/>
                      </a:endParaRPr>
                    </a:p>
                  </a:txBody>
                  <a:tcPr marL="0" marR="0" marB="0" marT="0">
                    <a:lnR w="8267">
                      <a:solidFill>
                        <a:srgbClr val="000000"/>
                      </a:solidFill>
                      <a:prstDash val="solid"/>
                    </a:lnR>
                  </a:tcPr>
                </a:tc>
                <a:tc hMerge="1">
                  <a:txBody>
                    <a:bodyPr/>
                    <a:lstStyle/>
                    <a:p>
                      <a:pPr/>
                    </a:p>
                  </a:txBody>
                  <a:tcPr marL="0" marR="0" marB="0" marT="0"/>
                </a:tc>
                <a:tc>
                  <a:txBody>
                    <a:bodyPr/>
                    <a:lstStyle/>
                    <a:p>
                      <a:pPr algn="r" marR="54610">
                        <a:lnSpc>
                          <a:spcPct val="100000"/>
                        </a:lnSpc>
                        <a:spcBef>
                          <a:spcPts val="30"/>
                        </a:spcBef>
                      </a:pPr>
                      <a:r>
                        <a:rPr dirty="0" sz="750" spc="30">
                          <a:latin typeface="Georgia"/>
                          <a:cs typeface="Georgia"/>
                        </a:rPr>
                        <a:t>(</a:t>
                      </a:r>
                      <a:r>
                        <a:rPr dirty="0" sz="750">
                          <a:latin typeface="Georgia"/>
                          <a:cs typeface="Georgia"/>
                        </a:rPr>
                        <a:t>1</a:t>
                      </a:r>
                      <a:r>
                        <a:rPr dirty="0" sz="750" spc="-65">
                          <a:latin typeface="Georgia"/>
                          <a:cs typeface="Georgia"/>
                        </a:rPr>
                        <a:t> </a:t>
                      </a:r>
                      <a:r>
                        <a:rPr dirty="0" sz="750" spc="40">
                          <a:latin typeface="Georgia"/>
                          <a:cs typeface="Georgia"/>
                        </a:rPr>
                        <a:t>0</a:t>
                      </a:r>
                      <a:r>
                        <a:rPr dirty="0" sz="750" spc="-5">
                          <a:latin typeface="SimSun"/>
                          <a:cs typeface="SimSun"/>
                        </a:rPr>
                        <a:t>亿美元</a:t>
                      </a:r>
                      <a:r>
                        <a:rPr dirty="0" sz="750">
                          <a:latin typeface="Georgia"/>
                          <a:cs typeface="Georgia"/>
                        </a:rPr>
                        <a:t>)</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53975">
                        <a:lnSpc>
                          <a:spcPct val="100000"/>
                        </a:lnSpc>
                        <a:spcBef>
                          <a:spcPts val="30"/>
                        </a:spcBef>
                      </a:pPr>
                      <a:r>
                        <a:rPr dirty="0" sz="750" spc="30">
                          <a:latin typeface="Georgia"/>
                          <a:cs typeface="Georgia"/>
                        </a:rPr>
                        <a:t>(</a:t>
                      </a:r>
                      <a:r>
                        <a:rPr dirty="0" sz="750">
                          <a:latin typeface="Georgia"/>
                          <a:cs typeface="Georgia"/>
                        </a:rPr>
                        <a:t>1</a:t>
                      </a:r>
                      <a:r>
                        <a:rPr dirty="0" sz="750" spc="-65">
                          <a:latin typeface="Georgia"/>
                          <a:cs typeface="Georgia"/>
                        </a:rPr>
                        <a:t> </a:t>
                      </a:r>
                      <a:r>
                        <a:rPr dirty="0" sz="750" spc="40">
                          <a:latin typeface="Georgia"/>
                          <a:cs typeface="Georgia"/>
                        </a:rPr>
                        <a:t>0</a:t>
                      </a:r>
                      <a:r>
                        <a:rPr dirty="0" sz="750" spc="-5">
                          <a:latin typeface="SimSun"/>
                          <a:cs typeface="SimSun"/>
                        </a:rPr>
                        <a:t>亿美元</a:t>
                      </a:r>
                      <a:r>
                        <a:rPr dirty="0" sz="750">
                          <a:latin typeface="Georgia"/>
                          <a:cs typeface="Georgia"/>
                        </a:rPr>
                        <a:t>)</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53975">
                        <a:lnSpc>
                          <a:spcPct val="100000"/>
                        </a:lnSpc>
                        <a:spcBef>
                          <a:spcPts val="30"/>
                        </a:spcBef>
                      </a:pPr>
                      <a:r>
                        <a:rPr dirty="0" sz="750" spc="30">
                          <a:latin typeface="Georgia"/>
                          <a:cs typeface="Georgia"/>
                        </a:rPr>
                        <a:t>(</a:t>
                      </a:r>
                      <a:r>
                        <a:rPr dirty="0" sz="750">
                          <a:latin typeface="Georgia"/>
                          <a:cs typeface="Georgia"/>
                        </a:rPr>
                        <a:t>1</a:t>
                      </a:r>
                      <a:r>
                        <a:rPr dirty="0" sz="750" spc="-65">
                          <a:latin typeface="Georgia"/>
                          <a:cs typeface="Georgia"/>
                        </a:rPr>
                        <a:t> </a:t>
                      </a:r>
                      <a:r>
                        <a:rPr dirty="0" sz="750" spc="40">
                          <a:latin typeface="Georgia"/>
                          <a:cs typeface="Georgia"/>
                        </a:rPr>
                        <a:t>0</a:t>
                      </a:r>
                      <a:r>
                        <a:rPr dirty="0" sz="750" spc="-5">
                          <a:latin typeface="SimSun"/>
                          <a:cs typeface="SimSun"/>
                        </a:rPr>
                        <a:t>亿美元</a:t>
                      </a:r>
                      <a:r>
                        <a:rPr dirty="0" sz="750">
                          <a:latin typeface="Georgia"/>
                          <a:cs typeface="Georgia"/>
                        </a:rPr>
                        <a:t>)</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a:endParaRPr sz="750">
                        <a:latin typeface="Georgia"/>
                        <a:cs typeface="Georgia"/>
                      </a:endParaRPr>
                    </a:p>
                  </a:txBody>
                  <a:tcPr marL="0" marR="0" marB="0" marT="0">
                    <a:lnL w="8267">
                      <a:solidFill>
                        <a:srgbClr val="000000"/>
                      </a:solidFill>
                      <a:prstDash val="solid"/>
                    </a:lnL>
                  </a:tcPr>
                </a:tc>
                <a:tc>
                  <a:txBody>
                    <a:bodyPr/>
                    <a:lstStyle/>
                    <a:p>
                      <a:pPr/>
                      <a:endParaRPr sz="750">
                        <a:latin typeface="Georgia"/>
                        <a:cs typeface="Georgia"/>
                      </a:endParaRPr>
                    </a:p>
                  </a:txBody>
                  <a:tcPr marL="0" marR="0" marB="0" marT="0"/>
                </a:tc>
              </a:tr>
              <a:tr h="132770">
                <a:tc gridSpan="2">
                  <a:txBody>
                    <a:bodyPr/>
                    <a:lstStyle/>
                    <a:p>
                      <a:pPr marL="347345">
                        <a:lnSpc>
                          <a:spcPct val="100000"/>
                        </a:lnSpc>
                        <a:spcBef>
                          <a:spcPts val="10"/>
                        </a:spcBef>
                        <a:tabLst>
                          <a:tab pos="918210" algn="l"/>
                        </a:tabLst>
                      </a:pPr>
                      <a:r>
                        <a:rPr dirty="0" sz="750" spc="15">
                          <a:latin typeface="Georgia"/>
                          <a:cs typeface="Georgia"/>
                        </a:rPr>
                        <a:t>2</a:t>
                      </a:r>
                      <a:r>
                        <a:rPr dirty="0" sz="750" spc="-100">
                          <a:latin typeface="Georgia"/>
                          <a:cs typeface="Georgia"/>
                        </a:rPr>
                        <a:t> </a:t>
                      </a:r>
                      <a:r>
                        <a:rPr dirty="0" sz="750" spc="60">
                          <a:latin typeface="Georgia"/>
                          <a:cs typeface="Georgia"/>
                        </a:rPr>
                        <a:t>,667	</a:t>
                      </a:r>
                      <a:r>
                        <a:rPr dirty="0" sz="750" spc="50">
                          <a:latin typeface="Georgia"/>
                          <a:cs typeface="Georgia"/>
                        </a:rPr>
                        <a:t>88.2</a:t>
                      </a:r>
                      <a:endParaRPr sz="750">
                        <a:latin typeface="Georgia"/>
                        <a:cs typeface="Georgia"/>
                      </a:endParaRPr>
                    </a:p>
                  </a:txBody>
                  <a:tcPr marL="0" marR="0" marB="0" marT="0">
                    <a:lnR w="8267">
                      <a:solidFill>
                        <a:srgbClr val="000000"/>
                      </a:solidFill>
                      <a:prstDash val="solid"/>
                    </a:lnR>
                  </a:tcPr>
                </a:tc>
                <a:tc hMerge="1">
                  <a:txBody>
                    <a:bodyPr/>
                    <a:lstStyle/>
                    <a:p>
                      <a:pPr/>
                    </a:p>
                  </a:txBody>
                  <a:tcPr marL="0" marR="0" marB="0" marT="0"/>
                </a:tc>
                <a:tc>
                  <a:txBody>
                    <a:bodyPr/>
                    <a:lstStyle/>
                    <a:p>
                      <a:pPr algn="r" marR="57785">
                        <a:lnSpc>
                          <a:spcPct val="100000"/>
                        </a:lnSpc>
                        <a:spcBef>
                          <a:spcPts val="10"/>
                        </a:spcBef>
                        <a:tabLst>
                          <a:tab pos="561975" algn="l"/>
                        </a:tabLst>
                      </a:pPr>
                      <a:r>
                        <a:rPr dirty="0" sz="750">
                          <a:latin typeface="Georgia"/>
                          <a:cs typeface="Georgia"/>
                        </a:rPr>
                        <a:t>2</a:t>
                      </a:r>
                      <a:r>
                        <a:rPr dirty="0" sz="750" spc="-100">
                          <a:latin typeface="Georgia"/>
                          <a:cs typeface="Georgia"/>
                        </a:rPr>
                        <a:t> </a:t>
                      </a:r>
                      <a:r>
                        <a:rPr dirty="0" sz="750" spc="45">
                          <a:latin typeface="Georgia"/>
                          <a:cs typeface="Georgia"/>
                        </a:rPr>
                        <a:t>,</a:t>
                      </a:r>
                      <a:r>
                        <a:rPr dirty="0" sz="750">
                          <a:latin typeface="Georgia"/>
                          <a:cs typeface="Georgia"/>
                        </a:rPr>
                        <a:t>7</a:t>
                      </a:r>
                      <a:r>
                        <a:rPr dirty="0" sz="750" spc="-55">
                          <a:latin typeface="Georgia"/>
                          <a:cs typeface="Georgia"/>
                        </a:rPr>
                        <a:t> </a:t>
                      </a:r>
                      <a:r>
                        <a:rPr dirty="0" sz="750" spc="35">
                          <a:latin typeface="Georgia"/>
                          <a:cs typeface="Georgia"/>
                        </a:rPr>
                        <a:t>0</a:t>
                      </a:r>
                      <a:r>
                        <a:rPr dirty="0" sz="750">
                          <a:latin typeface="Georgia"/>
                          <a:cs typeface="Georgia"/>
                        </a:rPr>
                        <a:t>4</a:t>
                      </a:r>
                      <a:r>
                        <a:rPr dirty="0" sz="750">
                          <a:latin typeface="Georgia"/>
                          <a:cs typeface="Georgia"/>
                        </a:rPr>
                        <a:t>	</a:t>
                      </a:r>
                      <a:r>
                        <a:rPr dirty="0" sz="750">
                          <a:latin typeface="Georgia"/>
                          <a:cs typeface="Georgia"/>
                        </a:rPr>
                        <a:t>1</a:t>
                      </a:r>
                      <a:r>
                        <a:rPr dirty="0" sz="750" spc="-65">
                          <a:latin typeface="Georgia"/>
                          <a:cs typeface="Georgia"/>
                        </a:rPr>
                        <a:t> </a:t>
                      </a:r>
                      <a:r>
                        <a:rPr dirty="0" sz="750" spc="75">
                          <a:latin typeface="Georgia"/>
                          <a:cs typeface="Georgia"/>
                        </a:rPr>
                        <a:t>4</a:t>
                      </a:r>
                      <a:r>
                        <a:rPr dirty="0" sz="750" spc="40">
                          <a:latin typeface="Georgia"/>
                          <a:cs typeface="Georgia"/>
                        </a:rPr>
                        <a:t>5</a:t>
                      </a:r>
                      <a:r>
                        <a:rPr dirty="0" sz="750" spc="45">
                          <a:latin typeface="Georgia"/>
                          <a:cs typeface="Georgia"/>
                        </a:rPr>
                        <a:t>.</a:t>
                      </a:r>
                      <a:r>
                        <a:rPr dirty="0" sz="750">
                          <a:latin typeface="Georgia"/>
                          <a:cs typeface="Georgia"/>
                        </a:rPr>
                        <a:t>8</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55880">
                        <a:lnSpc>
                          <a:spcPct val="100000"/>
                        </a:lnSpc>
                        <a:spcBef>
                          <a:spcPts val="10"/>
                        </a:spcBef>
                        <a:tabLst>
                          <a:tab pos="546100" algn="l"/>
                        </a:tabLst>
                      </a:pPr>
                      <a:r>
                        <a:rPr dirty="0" sz="750">
                          <a:latin typeface="Georgia"/>
                          <a:cs typeface="Georgia"/>
                        </a:rPr>
                        <a:t>4</a:t>
                      </a:r>
                      <a:r>
                        <a:rPr dirty="0" sz="750" spc="-105">
                          <a:latin typeface="Georgia"/>
                          <a:cs typeface="Georgia"/>
                        </a:rPr>
                        <a:t> </a:t>
                      </a:r>
                      <a:r>
                        <a:rPr dirty="0" sz="750" spc="45">
                          <a:latin typeface="Georgia"/>
                          <a:cs typeface="Georgia"/>
                        </a:rPr>
                        <a:t>,</a:t>
                      </a:r>
                      <a:r>
                        <a:rPr dirty="0" sz="750">
                          <a:latin typeface="Georgia"/>
                          <a:cs typeface="Georgia"/>
                        </a:rPr>
                        <a:t>1</a:t>
                      </a:r>
                      <a:r>
                        <a:rPr dirty="0" sz="750" spc="-65">
                          <a:latin typeface="Georgia"/>
                          <a:cs typeface="Georgia"/>
                        </a:rPr>
                        <a:t> </a:t>
                      </a:r>
                      <a:r>
                        <a:rPr dirty="0" sz="750" spc="50">
                          <a:latin typeface="Georgia"/>
                          <a:cs typeface="Georgia"/>
                        </a:rPr>
                        <a:t>8</a:t>
                      </a:r>
                      <a:r>
                        <a:rPr dirty="0" sz="750">
                          <a:latin typeface="Georgia"/>
                          <a:cs typeface="Georgia"/>
                        </a:rPr>
                        <a:t>0</a:t>
                      </a:r>
                      <a:r>
                        <a:rPr dirty="0" sz="750">
                          <a:latin typeface="Georgia"/>
                          <a:cs typeface="Georgia"/>
                        </a:rPr>
                        <a:t>	</a:t>
                      </a:r>
                      <a:r>
                        <a:rPr dirty="0" sz="750" spc="80">
                          <a:latin typeface="Georgia"/>
                          <a:cs typeface="Georgia"/>
                        </a:rPr>
                        <a:t>2</a:t>
                      </a:r>
                      <a:r>
                        <a:rPr dirty="0" sz="750" spc="85">
                          <a:latin typeface="Georgia"/>
                          <a:cs typeface="Georgia"/>
                        </a:rPr>
                        <a:t>3</a:t>
                      </a:r>
                      <a:r>
                        <a:rPr dirty="0" sz="750" spc="50">
                          <a:latin typeface="Georgia"/>
                          <a:cs typeface="Georgia"/>
                        </a:rPr>
                        <a:t>8</a:t>
                      </a:r>
                      <a:r>
                        <a:rPr dirty="0" sz="750" spc="45">
                          <a:latin typeface="Georgia"/>
                          <a:cs typeface="Georgia"/>
                        </a:rPr>
                        <a:t>.</a:t>
                      </a:r>
                      <a:r>
                        <a:rPr dirty="0" sz="750">
                          <a:latin typeface="Georgia"/>
                          <a:cs typeface="Georgia"/>
                        </a:rPr>
                        <a:t>0</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1594">
                        <a:lnSpc>
                          <a:spcPct val="100000"/>
                        </a:lnSpc>
                        <a:spcBef>
                          <a:spcPts val="10"/>
                        </a:spcBef>
                        <a:tabLst>
                          <a:tab pos="636905" algn="l"/>
                        </a:tabLst>
                      </a:pPr>
                      <a:r>
                        <a:rPr dirty="0" sz="750">
                          <a:latin typeface="Georgia"/>
                          <a:cs typeface="Georgia"/>
                        </a:rPr>
                        <a:t>4</a:t>
                      </a:r>
                      <a:r>
                        <a:rPr dirty="0" sz="750" spc="-105">
                          <a:latin typeface="Georgia"/>
                          <a:cs typeface="Georgia"/>
                        </a:rPr>
                        <a:t> </a:t>
                      </a:r>
                      <a:r>
                        <a:rPr dirty="0" sz="750" spc="45">
                          <a:latin typeface="Georgia"/>
                          <a:cs typeface="Georgia"/>
                        </a:rPr>
                        <a:t>,</a:t>
                      </a:r>
                      <a:r>
                        <a:rPr dirty="0" sz="750" spc="50">
                          <a:latin typeface="Georgia"/>
                          <a:cs typeface="Georgia"/>
                        </a:rPr>
                        <a:t>8</a:t>
                      </a:r>
                      <a:r>
                        <a:rPr dirty="0" sz="750">
                          <a:latin typeface="Georgia"/>
                          <a:cs typeface="Georgia"/>
                        </a:rPr>
                        <a:t>1</a:t>
                      </a:r>
                      <a:r>
                        <a:rPr dirty="0" sz="750" spc="-65">
                          <a:latin typeface="Georgia"/>
                          <a:cs typeface="Georgia"/>
                        </a:rPr>
                        <a:t> </a:t>
                      </a:r>
                      <a:r>
                        <a:rPr dirty="0" sz="750">
                          <a:latin typeface="Georgia"/>
                          <a:cs typeface="Georgia"/>
                        </a:rPr>
                        <a:t>9</a:t>
                      </a:r>
                      <a:r>
                        <a:rPr dirty="0" sz="750">
                          <a:latin typeface="Georgia"/>
                          <a:cs typeface="Georgia"/>
                        </a:rPr>
                        <a:t>	</a:t>
                      </a:r>
                      <a:r>
                        <a:rPr dirty="0" sz="750" spc="75">
                          <a:latin typeface="Georgia"/>
                          <a:cs typeface="Georgia"/>
                        </a:rPr>
                        <a:t>44</a:t>
                      </a:r>
                      <a:r>
                        <a:rPr dirty="0" sz="750" spc="40">
                          <a:latin typeface="Georgia"/>
                          <a:cs typeface="Georgia"/>
                        </a:rPr>
                        <a:t>5</a:t>
                      </a:r>
                      <a:r>
                        <a:rPr dirty="0" sz="750" spc="45">
                          <a:latin typeface="Georgia"/>
                          <a:cs typeface="Georgia"/>
                        </a:rPr>
                        <a:t>.</a:t>
                      </a:r>
                      <a:r>
                        <a:rPr dirty="0" sz="750">
                          <a:latin typeface="Georgia"/>
                          <a:cs typeface="Georgia"/>
                        </a:rPr>
                        <a:t>3</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algn="r" marR="57785">
                        <a:lnSpc>
                          <a:spcPct val="100000"/>
                        </a:lnSpc>
                        <a:spcBef>
                          <a:spcPts val="10"/>
                        </a:spcBef>
                      </a:pPr>
                      <a:r>
                        <a:rPr dirty="0" sz="750" spc="50" i="1">
                          <a:latin typeface="Georgia"/>
                          <a:cs typeface="Georgia"/>
                        </a:rPr>
                        <a:t>1</a:t>
                      </a:r>
                      <a:r>
                        <a:rPr dirty="0" sz="750" spc="40" i="1">
                          <a:latin typeface="Georgia"/>
                          <a:cs typeface="Georgia"/>
                        </a:rPr>
                        <a:t>5</a:t>
                      </a:r>
                      <a:r>
                        <a:rPr dirty="0" sz="750" i="1">
                          <a:latin typeface="Georgia"/>
                          <a:cs typeface="Georgia"/>
                        </a:rPr>
                        <a:t>%</a:t>
                      </a:r>
                      <a:endParaRPr sz="750">
                        <a:latin typeface="Georgia"/>
                        <a:cs typeface="Georgia"/>
                      </a:endParaRPr>
                    </a:p>
                  </a:txBody>
                  <a:tcPr marL="0" marR="0" marB="0" marT="0">
                    <a:lnL w="8267">
                      <a:solidFill>
                        <a:srgbClr val="000000"/>
                      </a:solidFill>
                      <a:prstDash val="solid"/>
                    </a:lnL>
                  </a:tcPr>
                </a:tc>
                <a:tc>
                  <a:txBody>
                    <a:bodyPr/>
                    <a:lstStyle/>
                    <a:p>
                      <a:pPr algn="r" marR="34925">
                        <a:lnSpc>
                          <a:spcPct val="100000"/>
                        </a:lnSpc>
                        <a:spcBef>
                          <a:spcPts val="10"/>
                        </a:spcBef>
                      </a:pPr>
                      <a:r>
                        <a:rPr dirty="0" sz="750" spc="-15" i="1">
                          <a:latin typeface="Georgia"/>
                          <a:cs typeface="Georgia"/>
                        </a:rPr>
                        <a:t>8</a:t>
                      </a:r>
                      <a:r>
                        <a:rPr dirty="0" sz="750" spc="65" i="1">
                          <a:latin typeface="Georgia"/>
                          <a:cs typeface="Georgia"/>
                        </a:rPr>
                        <a:t>7</a:t>
                      </a:r>
                      <a:r>
                        <a:rPr dirty="0" sz="750" i="1">
                          <a:latin typeface="Georgia"/>
                          <a:cs typeface="Georgia"/>
                        </a:rPr>
                        <a:t>%</a:t>
                      </a:r>
                      <a:endParaRPr sz="750">
                        <a:latin typeface="Georgia"/>
                        <a:cs typeface="Georgia"/>
                      </a:endParaRPr>
                    </a:p>
                  </a:txBody>
                  <a:tcPr marL="0" marR="0" marB="0" marT="0"/>
                </a:tc>
              </a:tr>
              <a:tr h="125807">
                <a:tc gridSpan="2">
                  <a:txBody>
                    <a:bodyPr/>
                    <a:lstStyle/>
                    <a:p>
                      <a:pPr marL="446405">
                        <a:lnSpc>
                          <a:spcPct val="100000"/>
                        </a:lnSpc>
                        <a:spcBef>
                          <a:spcPts val="10"/>
                        </a:spcBef>
                        <a:tabLst>
                          <a:tab pos="992505" algn="l"/>
                        </a:tabLst>
                      </a:pPr>
                      <a:r>
                        <a:rPr dirty="0" sz="750" spc="80">
                          <a:latin typeface="Georgia"/>
                          <a:cs typeface="Georgia"/>
                        </a:rPr>
                        <a:t>2</a:t>
                      </a:r>
                      <a:r>
                        <a:rPr dirty="0" sz="750" spc="50">
                          <a:latin typeface="Georgia"/>
                          <a:cs typeface="Georgia"/>
                        </a:rPr>
                        <a:t>8</a:t>
                      </a:r>
                      <a:r>
                        <a:rPr dirty="0" sz="750">
                          <a:latin typeface="Georgia"/>
                          <a:cs typeface="Georgia"/>
                        </a:rPr>
                        <a:t>6</a:t>
                      </a:r>
                      <a:r>
                        <a:rPr dirty="0" sz="750">
                          <a:latin typeface="Georgia"/>
                          <a:cs typeface="Georgia"/>
                        </a:rPr>
                        <a:t>	</a:t>
                      </a:r>
                      <a:r>
                        <a:rPr dirty="0" sz="750">
                          <a:latin typeface="Georgia"/>
                          <a:cs typeface="Georgia"/>
                        </a:rPr>
                        <a:t>9</a:t>
                      </a:r>
                      <a:r>
                        <a:rPr dirty="0" sz="750" spc="-105">
                          <a:latin typeface="Georgia"/>
                          <a:cs typeface="Georgia"/>
                        </a:rPr>
                        <a:t> </a:t>
                      </a:r>
                      <a:r>
                        <a:rPr dirty="0" sz="750" spc="45">
                          <a:latin typeface="Georgia"/>
                          <a:cs typeface="Georgia"/>
                        </a:rPr>
                        <a:t>.</a:t>
                      </a:r>
                      <a:r>
                        <a:rPr dirty="0" sz="750">
                          <a:latin typeface="Georgia"/>
                          <a:cs typeface="Georgia"/>
                        </a:rPr>
                        <a:t>1</a:t>
                      </a:r>
                      <a:endParaRPr sz="750">
                        <a:latin typeface="Georgia"/>
                        <a:cs typeface="Georgia"/>
                      </a:endParaRPr>
                    </a:p>
                  </a:txBody>
                  <a:tcPr marL="0" marR="0" marB="0" marT="0">
                    <a:lnR w="8267">
                      <a:solidFill>
                        <a:srgbClr val="000000"/>
                      </a:solidFill>
                      <a:prstDash val="solid"/>
                    </a:lnR>
                  </a:tcPr>
                </a:tc>
                <a:tc hMerge="1">
                  <a:txBody>
                    <a:bodyPr/>
                    <a:lstStyle/>
                    <a:p>
                      <a:pPr/>
                    </a:p>
                  </a:txBody>
                  <a:tcPr marL="0" marR="0" marB="0" marT="0"/>
                </a:tc>
                <a:tc>
                  <a:txBody>
                    <a:bodyPr/>
                    <a:lstStyle/>
                    <a:p>
                      <a:pPr algn="r" marR="60325">
                        <a:lnSpc>
                          <a:spcPct val="100000"/>
                        </a:lnSpc>
                        <a:spcBef>
                          <a:spcPts val="10"/>
                        </a:spcBef>
                        <a:tabLst>
                          <a:tab pos="512445" algn="l"/>
                        </a:tabLst>
                      </a:pPr>
                      <a:r>
                        <a:rPr dirty="0" sz="750" spc="55">
                          <a:latin typeface="Georgia"/>
                          <a:cs typeface="Georgia"/>
                        </a:rPr>
                        <a:t>27</a:t>
                      </a:r>
                      <a:r>
                        <a:rPr dirty="0" sz="750" spc="-55">
                          <a:latin typeface="Georgia"/>
                          <a:cs typeface="Georgia"/>
                        </a:rPr>
                        <a:t> </a:t>
                      </a:r>
                      <a:r>
                        <a:rPr dirty="0" sz="750" spc="15">
                          <a:latin typeface="Georgia"/>
                          <a:cs typeface="Georgia"/>
                        </a:rPr>
                        <a:t>5	</a:t>
                      </a:r>
                      <a:r>
                        <a:rPr dirty="0" sz="750" spc="10">
                          <a:latin typeface="Georgia"/>
                          <a:cs typeface="Georgia"/>
                        </a:rPr>
                        <a:t>1</a:t>
                      </a:r>
                      <a:r>
                        <a:rPr dirty="0" sz="750" spc="-120">
                          <a:latin typeface="Georgia"/>
                          <a:cs typeface="Georgia"/>
                        </a:rPr>
                        <a:t> </a:t>
                      </a:r>
                      <a:r>
                        <a:rPr dirty="0" sz="750" spc="15">
                          <a:latin typeface="Georgia"/>
                          <a:cs typeface="Georgia"/>
                        </a:rPr>
                        <a:t>4</a:t>
                      </a:r>
                      <a:r>
                        <a:rPr dirty="0" sz="750" spc="-145">
                          <a:latin typeface="Georgia"/>
                          <a:cs typeface="Georgia"/>
                        </a:rPr>
                        <a:t> </a:t>
                      </a:r>
                      <a:r>
                        <a:rPr dirty="0" sz="750" spc="35">
                          <a:latin typeface="Georgia"/>
                          <a:cs typeface="Georgia"/>
                        </a:rPr>
                        <a:t>.9</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325">
                        <a:lnSpc>
                          <a:spcPct val="100000"/>
                        </a:lnSpc>
                        <a:spcBef>
                          <a:spcPts val="10"/>
                        </a:spcBef>
                        <a:tabLst>
                          <a:tab pos="513080" algn="l"/>
                        </a:tabLst>
                      </a:pPr>
                      <a:r>
                        <a:rPr dirty="0" sz="750" spc="85">
                          <a:latin typeface="Georgia"/>
                          <a:cs typeface="Georgia"/>
                        </a:rPr>
                        <a:t>3</a:t>
                      </a:r>
                      <a:r>
                        <a:rPr dirty="0" sz="750" spc="40">
                          <a:latin typeface="Georgia"/>
                          <a:cs typeface="Georgia"/>
                        </a:rPr>
                        <a:t>5</a:t>
                      </a:r>
                      <a:r>
                        <a:rPr dirty="0" sz="750">
                          <a:latin typeface="Georgia"/>
                          <a:cs typeface="Georgia"/>
                        </a:rPr>
                        <a:t>4</a:t>
                      </a:r>
                      <a:r>
                        <a:rPr dirty="0" sz="750">
                          <a:latin typeface="Georgia"/>
                          <a:cs typeface="Georgia"/>
                        </a:rPr>
                        <a:t>	</a:t>
                      </a:r>
                      <a:r>
                        <a:rPr dirty="0" sz="750" spc="80">
                          <a:latin typeface="Georgia"/>
                          <a:cs typeface="Georgia"/>
                        </a:rPr>
                        <a:t>2</a:t>
                      </a:r>
                      <a:r>
                        <a:rPr dirty="0" sz="750">
                          <a:latin typeface="Georgia"/>
                          <a:cs typeface="Georgia"/>
                        </a:rPr>
                        <a:t>3</a:t>
                      </a:r>
                      <a:r>
                        <a:rPr dirty="0" sz="750" spc="-95">
                          <a:latin typeface="Georgia"/>
                          <a:cs typeface="Georgia"/>
                        </a:rPr>
                        <a:t> </a:t>
                      </a:r>
                      <a:r>
                        <a:rPr dirty="0" sz="750" spc="45">
                          <a:latin typeface="Georgia"/>
                          <a:cs typeface="Georgia"/>
                        </a:rPr>
                        <a:t>.</a:t>
                      </a:r>
                      <a:r>
                        <a:rPr dirty="0" sz="750">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1594">
                        <a:lnSpc>
                          <a:spcPct val="100000"/>
                        </a:lnSpc>
                        <a:spcBef>
                          <a:spcPts val="10"/>
                        </a:spcBef>
                        <a:tabLst>
                          <a:tab pos="603885" algn="l"/>
                        </a:tabLst>
                      </a:pPr>
                      <a:r>
                        <a:rPr dirty="0" sz="750" spc="55">
                          <a:latin typeface="Georgia"/>
                          <a:cs typeface="Georgia"/>
                        </a:rPr>
                        <a:t>31</a:t>
                      </a:r>
                      <a:r>
                        <a:rPr dirty="0" sz="750" spc="-65">
                          <a:latin typeface="Georgia"/>
                          <a:cs typeface="Georgia"/>
                        </a:rPr>
                        <a:t> </a:t>
                      </a:r>
                      <a:r>
                        <a:rPr dirty="0" sz="750" spc="15">
                          <a:latin typeface="Georgia"/>
                          <a:cs typeface="Georgia"/>
                        </a:rPr>
                        <a:t>8	</a:t>
                      </a:r>
                      <a:r>
                        <a:rPr dirty="0" sz="750" spc="10">
                          <a:latin typeface="Georgia"/>
                          <a:cs typeface="Georgia"/>
                        </a:rPr>
                        <a:t>1</a:t>
                      </a:r>
                      <a:r>
                        <a:rPr dirty="0" sz="750" spc="-120">
                          <a:latin typeface="Georgia"/>
                          <a:cs typeface="Georgia"/>
                        </a:rPr>
                        <a:t> </a:t>
                      </a:r>
                      <a:r>
                        <a:rPr dirty="0" sz="750" spc="15">
                          <a:latin typeface="Georgia"/>
                          <a:cs typeface="Georgia"/>
                        </a:rPr>
                        <a:t>4</a:t>
                      </a:r>
                      <a:r>
                        <a:rPr dirty="0" sz="750" spc="-145">
                          <a:latin typeface="Georgia"/>
                          <a:cs typeface="Georgia"/>
                        </a:rPr>
                        <a:t> </a:t>
                      </a:r>
                      <a:r>
                        <a:rPr dirty="0" sz="750" spc="35">
                          <a:latin typeface="Georgia"/>
                          <a:cs typeface="Georgia"/>
                        </a:rPr>
                        <a:t>.3</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a:txBody>
                    <a:bodyPr/>
                    <a:lstStyle/>
                    <a:p>
                      <a:pPr algn="r" marR="57785">
                        <a:lnSpc>
                          <a:spcPct val="100000"/>
                        </a:lnSpc>
                        <a:spcBef>
                          <a:spcPts val="10"/>
                        </a:spcBef>
                      </a:pPr>
                      <a:r>
                        <a:rPr dirty="0" sz="750" spc="-35" i="1">
                          <a:latin typeface="Georgia"/>
                          <a:cs typeface="Georgia"/>
                        </a:rPr>
                        <a:t>-</a:t>
                      </a:r>
                      <a:r>
                        <a:rPr dirty="0" sz="750" spc="50" i="1">
                          <a:latin typeface="Georgia"/>
                          <a:cs typeface="Georgia"/>
                        </a:rPr>
                        <a:t>1</a:t>
                      </a:r>
                      <a:r>
                        <a:rPr dirty="0" sz="750" spc="-25" i="1">
                          <a:latin typeface="Georgia"/>
                          <a:cs typeface="Georgia"/>
                        </a:rPr>
                        <a:t>0</a:t>
                      </a:r>
                      <a:r>
                        <a:rPr dirty="0" sz="750" i="1">
                          <a:latin typeface="Georgia"/>
                          <a:cs typeface="Georgia"/>
                        </a:rPr>
                        <a:t>%</a:t>
                      </a:r>
                      <a:endParaRPr sz="750">
                        <a:latin typeface="Georgia"/>
                        <a:cs typeface="Georgia"/>
                      </a:endParaRPr>
                    </a:p>
                  </a:txBody>
                  <a:tcPr marL="0" marR="0" marB="0" marT="0">
                    <a:lnL w="8267">
                      <a:solidFill>
                        <a:srgbClr val="000000"/>
                      </a:solidFill>
                      <a:prstDash val="solid"/>
                    </a:lnL>
                    <a:lnB w="8270">
                      <a:solidFill>
                        <a:srgbClr val="000000"/>
                      </a:solidFill>
                      <a:prstDash val="solid"/>
                    </a:lnB>
                  </a:tcPr>
                </a:tc>
                <a:tc>
                  <a:txBody>
                    <a:bodyPr/>
                    <a:lstStyle/>
                    <a:p>
                      <a:pPr algn="r" marR="35560">
                        <a:lnSpc>
                          <a:spcPct val="100000"/>
                        </a:lnSpc>
                        <a:spcBef>
                          <a:spcPts val="10"/>
                        </a:spcBef>
                      </a:pPr>
                      <a:r>
                        <a:rPr dirty="0" sz="750" spc="-35" i="1">
                          <a:latin typeface="Georgia"/>
                          <a:cs typeface="Georgia"/>
                        </a:rPr>
                        <a:t>-</a:t>
                      </a:r>
                      <a:r>
                        <a:rPr dirty="0" sz="750" spc="20" i="1">
                          <a:latin typeface="Georgia"/>
                          <a:cs typeface="Georgia"/>
                        </a:rPr>
                        <a:t>3</a:t>
                      </a:r>
                      <a:r>
                        <a:rPr dirty="0" sz="750" spc="10" i="1">
                          <a:latin typeface="Georgia"/>
                          <a:cs typeface="Georgia"/>
                        </a:rPr>
                        <a:t>9</a:t>
                      </a:r>
                      <a:r>
                        <a:rPr dirty="0" sz="750" i="1">
                          <a:latin typeface="Georgia"/>
                          <a:cs typeface="Georgia"/>
                        </a:rPr>
                        <a:t>%</a:t>
                      </a:r>
                      <a:endParaRPr sz="750">
                        <a:latin typeface="Georgia"/>
                        <a:cs typeface="Georgia"/>
                      </a:endParaRPr>
                    </a:p>
                  </a:txBody>
                  <a:tcPr marL="0" marR="0" marB="0" marT="0">
                    <a:lnB w="8270">
                      <a:solidFill>
                        <a:srgbClr val="000000"/>
                      </a:solidFill>
                      <a:prstDash val="solid"/>
                    </a:lnB>
                  </a:tcPr>
                </a:tc>
              </a:tr>
              <a:tr h="239034">
                <a:tc rowSpan="10">
                  <a:txBody>
                    <a:bodyPr/>
                    <a:lstStyle/>
                    <a:p>
                      <a:pPr/>
                      <a:endParaRPr sz="750">
                        <a:latin typeface="Georgia"/>
                        <a:cs typeface="Georgia"/>
                      </a:endParaRPr>
                    </a:p>
                  </a:txBody>
                  <a:tcPr marL="0" marR="0" marB="0" marT="0">
                    <a:lnB w="8267">
                      <a:solidFill>
                        <a:srgbClr val="FFFFFF"/>
                      </a:solidFill>
                      <a:prstDash val="solid"/>
                    </a:lnB>
                  </a:tcPr>
                </a:tc>
                <a:tc>
                  <a:txBody>
                    <a:bodyPr/>
                    <a:lstStyle/>
                    <a:p>
                      <a:pPr algn="r" marR="87630">
                        <a:lnSpc>
                          <a:spcPct val="100000"/>
                        </a:lnSpc>
                        <a:spcBef>
                          <a:spcPts val="30"/>
                        </a:spcBef>
                        <a:tabLst>
                          <a:tab pos="570865" algn="l"/>
                        </a:tabLst>
                      </a:pPr>
                      <a:r>
                        <a:rPr dirty="0" sz="750" spc="25" b="1">
                          <a:latin typeface="Georgia"/>
                          <a:cs typeface="Georgia"/>
                        </a:rPr>
                        <a:t>2</a:t>
                      </a:r>
                      <a:r>
                        <a:rPr dirty="0" sz="750" b="1">
                          <a:latin typeface="Georgia"/>
                          <a:cs typeface="Georgia"/>
                        </a:rPr>
                        <a:t>,</a:t>
                      </a:r>
                      <a:r>
                        <a:rPr dirty="0" sz="750" spc="10" b="1">
                          <a:latin typeface="Georgia"/>
                          <a:cs typeface="Georgia"/>
                        </a:rPr>
                        <a:t>9</a:t>
                      </a:r>
                      <a:r>
                        <a:rPr dirty="0" sz="750" spc="50" b="1">
                          <a:latin typeface="Georgia"/>
                          <a:cs typeface="Georgia"/>
                        </a:rPr>
                        <a:t>5</a:t>
                      </a:r>
                      <a:r>
                        <a:rPr dirty="0" sz="750" b="1">
                          <a:latin typeface="Georgia"/>
                          <a:cs typeface="Georgia"/>
                        </a:rPr>
                        <a:t>3</a:t>
                      </a:r>
                      <a:r>
                        <a:rPr dirty="0" sz="750" b="1">
                          <a:latin typeface="Georgia"/>
                          <a:cs typeface="Georgia"/>
                        </a:rPr>
                        <a:t>	</a:t>
                      </a:r>
                      <a:r>
                        <a:rPr dirty="0" sz="750" spc="10" b="1">
                          <a:latin typeface="Georgia"/>
                          <a:cs typeface="Georgia"/>
                        </a:rPr>
                        <a:t>9</a:t>
                      </a:r>
                      <a:r>
                        <a:rPr dirty="0" sz="750" b="1">
                          <a:latin typeface="Georgia"/>
                          <a:cs typeface="Georgia"/>
                        </a:rPr>
                        <a:t>7</a:t>
                      </a:r>
                      <a:r>
                        <a:rPr dirty="0" sz="750" spc="-105" b="1">
                          <a:latin typeface="Georgia"/>
                          <a:cs typeface="Georgia"/>
                        </a:rPr>
                        <a:t> </a:t>
                      </a:r>
                      <a:r>
                        <a:rPr dirty="0" sz="750" b="1">
                          <a:latin typeface="Georgia"/>
                          <a:cs typeface="Georgia"/>
                        </a:rPr>
                        <a:t>.3</a:t>
                      </a:r>
                      <a:endParaRPr sz="750">
                        <a:latin typeface="Georgia"/>
                        <a:cs typeface="Georgia"/>
                      </a:endParaRPr>
                    </a:p>
                  </a:txBody>
                  <a:tcPr marL="0" marR="0" marB="0" marT="0">
                    <a:lnR w="8267">
                      <a:solidFill>
                        <a:srgbClr val="000000"/>
                      </a:solidFill>
                      <a:prstDash val="solid"/>
                    </a:lnR>
                    <a:lnT w="8270">
                      <a:solidFill>
                        <a:srgbClr val="000000"/>
                      </a:solidFill>
                      <a:prstDash val="solid"/>
                    </a:lnT>
                  </a:tcPr>
                </a:tc>
                <a:tc>
                  <a:txBody>
                    <a:bodyPr/>
                    <a:lstStyle/>
                    <a:p>
                      <a:pPr algn="r" marR="60960">
                        <a:lnSpc>
                          <a:spcPct val="100000"/>
                        </a:lnSpc>
                        <a:spcBef>
                          <a:spcPts val="30"/>
                        </a:spcBef>
                        <a:tabLst>
                          <a:tab pos="553720" algn="l"/>
                        </a:tabLst>
                      </a:pPr>
                      <a:r>
                        <a:rPr dirty="0" sz="750" spc="25" b="1">
                          <a:latin typeface="Georgia"/>
                          <a:cs typeface="Georgia"/>
                        </a:rPr>
                        <a:t>2</a:t>
                      </a:r>
                      <a:r>
                        <a:rPr dirty="0" sz="750" b="1">
                          <a:latin typeface="Georgia"/>
                          <a:cs typeface="Georgia"/>
                        </a:rPr>
                        <a:t>,</a:t>
                      </a:r>
                      <a:r>
                        <a:rPr dirty="0" sz="750" spc="10" b="1">
                          <a:latin typeface="Georgia"/>
                          <a:cs typeface="Georgia"/>
                        </a:rPr>
                        <a:t>9</a:t>
                      </a:r>
                      <a:r>
                        <a:rPr dirty="0" sz="750" spc="85" b="1">
                          <a:latin typeface="Georgia"/>
                          <a:cs typeface="Georgia"/>
                        </a:rPr>
                        <a:t>7</a:t>
                      </a:r>
                      <a:r>
                        <a:rPr dirty="0" sz="750" b="1">
                          <a:latin typeface="Georgia"/>
                          <a:cs typeface="Georgia"/>
                        </a:rPr>
                        <a:t>9</a:t>
                      </a:r>
                      <a:r>
                        <a:rPr dirty="0" sz="750" b="1">
                          <a:latin typeface="Georgia"/>
                          <a:cs typeface="Georgia"/>
                        </a:rPr>
                        <a:t>	</a:t>
                      </a:r>
                      <a:r>
                        <a:rPr dirty="0" sz="750" spc="5" b="1">
                          <a:latin typeface="Georgia"/>
                          <a:cs typeface="Georgia"/>
                        </a:rPr>
                        <a:t>1</a:t>
                      </a:r>
                      <a:r>
                        <a:rPr dirty="0" sz="750" spc="10" b="1">
                          <a:latin typeface="Georgia"/>
                          <a:cs typeface="Georgia"/>
                        </a:rPr>
                        <a:t>6</a:t>
                      </a:r>
                      <a:r>
                        <a:rPr dirty="0" sz="750" spc="35" b="1">
                          <a:latin typeface="Georgia"/>
                          <a:cs typeface="Georgia"/>
                        </a:rPr>
                        <a:t>0</a:t>
                      </a:r>
                      <a:r>
                        <a:rPr dirty="0" sz="750" b="1">
                          <a:latin typeface="Georgia"/>
                          <a:cs typeface="Georgia"/>
                        </a:rPr>
                        <a:t>.6</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325">
                        <a:lnSpc>
                          <a:spcPct val="100000"/>
                        </a:lnSpc>
                        <a:spcBef>
                          <a:spcPts val="30"/>
                        </a:spcBef>
                        <a:tabLst>
                          <a:tab pos="570230" algn="l"/>
                        </a:tabLst>
                      </a:pPr>
                      <a:r>
                        <a:rPr dirty="0" sz="750" spc="10" b="1">
                          <a:latin typeface="Georgia"/>
                          <a:cs typeface="Georgia"/>
                        </a:rPr>
                        <a:t>4</a:t>
                      </a:r>
                      <a:r>
                        <a:rPr dirty="0" sz="750" b="1">
                          <a:latin typeface="Georgia"/>
                          <a:cs typeface="Georgia"/>
                        </a:rPr>
                        <a:t>,</a:t>
                      </a:r>
                      <a:r>
                        <a:rPr dirty="0" sz="750" spc="50" b="1">
                          <a:latin typeface="Georgia"/>
                          <a:cs typeface="Georgia"/>
                        </a:rPr>
                        <a:t>5</a:t>
                      </a:r>
                      <a:r>
                        <a:rPr dirty="0" sz="750" spc="30" b="1">
                          <a:latin typeface="Georgia"/>
                          <a:cs typeface="Georgia"/>
                        </a:rPr>
                        <a:t>3</a:t>
                      </a:r>
                      <a:r>
                        <a:rPr dirty="0" sz="750" b="1">
                          <a:latin typeface="Georgia"/>
                          <a:cs typeface="Georgia"/>
                        </a:rPr>
                        <a:t>4</a:t>
                      </a:r>
                      <a:r>
                        <a:rPr dirty="0" sz="750" b="1">
                          <a:latin typeface="Georgia"/>
                          <a:cs typeface="Georgia"/>
                        </a:rPr>
                        <a:t>	</a:t>
                      </a:r>
                      <a:r>
                        <a:rPr dirty="0" sz="750" spc="25" b="1">
                          <a:latin typeface="Georgia"/>
                          <a:cs typeface="Georgia"/>
                        </a:rPr>
                        <a:t>2</a:t>
                      </a:r>
                      <a:r>
                        <a:rPr dirty="0" sz="750" spc="10" b="1">
                          <a:latin typeface="Georgia"/>
                          <a:cs typeface="Georgia"/>
                        </a:rPr>
                        <a:t>6</a:t>
                      </a:r>
                      <a:r>
                        <a:rPr dirty="0" sz="750" spc="5" b="1">
                          <a:latin typeface="Georgia"/>
                          <a:cs typeface="Georgia"/>
                        </a:rPr>
                        <a:t>1</a:t>
                      </a:r>
                      <a:r>
                        <a:rPr dirty="0" sz="750" b="1">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325">
                        <a:lnSpc>
                          <a:spcPct val="100000"/>
                        </a:lnSpc>
                        <a:spcBef>
                          <a:spcPts val="30"/>
                        </a:spcBef>
                        <a:tabLst>
                          <a:tab pos="620395" algn="l"/>
                        </a:tabLst>
                      </a:pPr>
                      <a:r>
                        <a:rPr dirty="0" sz="750" spc="50" b="1">
                          <a:latin typeface="Georgia"/>
                          <a:cs typeface="Georgia"/>
                        </a:rPr>
                        <a:t>5</a:t>
                      </a:r>
                      <a:r>
                        <a:rPr dirty="0" sz="750" b="1">
                          <a:latin typeface="Georgia"/>
                          <a:cs typeface="Georgia"/>
                        </a:rPr>
                        <a:t>,</a:t>
                      </a:r>
                      <a:r>
                        <a:rPr dirty="0" sz="750" spc="5" b="1">
                          <a:latin typeface="Georgia"/>
                          <a:cs typeface="Georgia"/>
                        </a:rPr>
                        <a:t>1</a:t>
                      </a:r>
                      <a:r>
                        <a:rPr dirty="0" sz="750" spc="30" b="1">
                          <a:latin typeface="Georgia"/>
                          <a:cs typeface="Georgia"/>
                        </a:rPr>
                        <a:t>3</a:t>
                      </a:r>
                      <a:r>
                        <a:rPr dirty="0" sz="750" b="1">
                          <a:latin typeface="Georgia"/>
                          <a:cs typeface="Georgia"/>
                        </a:rPr>
                        <a:t>7</a:t>
                      </a:r>
                      <a:r>
                        <a:rPr dirty="0" sz="750" b="1">
                          <a:latin typeface="Georgia"/>
                          <a:cs typeface="Georgia"/>
                        </a:rPr>
                        <a:t>	</a:t>
                      </a:r>
                      <a:r>
                        <a:rPr dirty="0" sz="750" spc="10" b="1">
                          <a:latin typeface="Georgia"/>
                          <a:cs typeface="Georgia"/>
                        </a:rPr>
                        <a:t>4</a:t>
                      </a:r>
                      <a:r>
                        <a:rPr dirty="0" sz="750" spc="50" b="1">
                          <a:latin typeface="Georgia"/>
                          <a:cs typeface="Georgia"/>
                        </a:rPr>
                        <a:t>5</a:t>
                      </a:r>
                      <a:r>
                        <a:rPr dirty="0" sz="750" spc="10" b="1">
                          <a:latin typeface="Georgia"/>
                          <a:cs typeface="Georgia"/>
                        </a:rPr>
                        <a:t>9</a:t>
                      </a:r>
                      <a:r>
                        <a:rPr dirty="0" sz="750" b="1">
                          <a:latin typeface="Georgia"/>
                          <a:cs typeface="Georgia"/>
                        </a:rPr>
                        <a:t>.6</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a:txBody>
                    <a:bodyPr/>
                    <a:lstStyle/>
                    <a:p>
                      <a:pPr algn="r" marR="60325">
                        <a:lnSpc>
                          <a:spcPct val="100000"/>
                        </a:lnSpc>
                        <a:spcBef>
                          <a:spcPts val="30"/>
                        </a:spcBef>
                      </a:pPr>
                      <a:r>
                        <a:rPr dirty="0" sz="750" spc="5" b="1" i="1">
                          <a:latin typeface="Georgia"/>
                          <a:cs typeface="Georgia"/>
                        </a:rPr>
                        <a:t>1</a:t>
                      </a:r>
                      <a:r>
                        <a:rPr dirty="0" sz="750" spc="30" b="1" i="1">
                          <a:latin typeface="Georgia"/>
                          <a:cs typeface="Georgia"/>
                        </a:rPr>
                        <a:t>3</a:t>
                      </a:r>
                      <a:r>
                        <a:rPr dirty="0" sz="750" b="1" i="1">
                          <a:latin typeface="Georgia"/>
                          <a:cs typeface="Georgia"/>
                        </a:rPr>
                        <a:t>%</a:t>
                      </a:r>
                      <a:endParaRPr sz="750">
                        <a:latin typeface="Georgia"/>
                        <a:cs typeface="Georgia"/>
                      </a:endParaRPr>
                    </a:p>
                  </a:txBody>
                  <a:tcPr marL="0" marR="0" marB="0" marT="0">
                    <a:lnL w="8267">
                      <a:solidFill>
                        <a:srgbClr val="000000"/>
                      </a:solidFill>
                      <a:prstDash val="solid"/>
                    </a:lnL>
                    <a:lnT w="8270">
                      <a:solidFill>
                        <a:srgbClr val="000000"/>
                      </a:solidFill>
                      <a:prstDash val="solid"/>
                    </a:lnT>
                  </a:tcPr>
                </a:tc>
                <a:tc>
                  <a:txBody>
                    <a:bodyPr/>
                    <a:lstStyle/>
                    <a:p>
                      <a:pPr algn="r" marR="35560">
                        <a:lnSpc>
                          <a:spcPct val="100000"/>
                        </a:lnSpc>
                        <a:spcBef>
                          <a:spcPts val="30"/>
                        </a:spcBef>
                      </a:pPr>
                      <a:r>
                        <a:rPr dirty="0" sz="750" spc="10" b="1" i="1">
                          <a:latin typeface="Georgia"/>
                          <a:cs typeface="Georgia"/>
                        </a:rPr>
                        <a:t>76%</a:t>
                      </a:r>
                      <a:endParaRPr sz="750">
                        <a:latin typeface="Georgia"/>
                        <a:cs typeface="Georgia"/>
                      </a:endParaRPr>
                    </a:p>
                  </a:txBody>
                  <a:tcPr marL="0" marR="0" marB="0" marT="0">
                    <a:lnT w="8270">
                      <a:solidFill>
                        <a:srgbClr val="000000"/>
                      </a:solidFill>
                      <a:prstDash val="solid"/>
                    </a:lnT>
                  </a:tcPr>
                </a:tc>
              </a:tr>
              <a:tr h="232292">
                <a:tc vMerge="1">
                  <a:txBody>
                    <a:bodyPr/>
                    <a:lstStyle/>
                    <a:p>
                      <a:pPr/>
                    </a:p>
                  </a:txBody>
                  <a:tcPr marL="0" marR="0" marB="0" marT="0">
                    <a:lnB w="8267">
                      <a:solidFill>
                        <a:srgbClr val="FFFFFF"/>
                      </a:solidFill>
                      <a:prstDash val="solid"/>
                    </a:lnB>
                  </a:tcPr>
                </a:tc>
                <a:tc>
                  <a:txBody>
                    <a:bodyPr/>
                    <a:lstStyle/>
                    <a:p>
                      <a:pPr>
                        <a:lnSpc>
                          <a:spcPct val="100000"/>
                        </a:lnSpc>
                        <a:spcBef>
                          <a:spcPts val="50"/>
                        </a:spcBef>
                      </a:pPr>
                      <a:endParaRPr sz="650">
                        <a:latin typeface="Times New Roman"/>
                        <a:cs typeface="Times New Roman"/>
                      </a:endParaRPr>
                    </a:p>
                    <a:p>
                      <a:pPr algn="r" marR="85090">
                        <a:lnSpc>
                          <a:spcPct val="100000"/>
                        </a:lnSpc>
                        <a:tabLst>
                          <a:tab pos="471805" algn="l"/>
                        </a:tabLst>
                      </a:pPr>
                      <a:r>
                        <a:rPr dirty="0" sz="750" spc="85">
                          <a:latin typeface="Georgia"/>
                          <a:cs typeface="Georgia"/>
                        </a:rPr>
                        <a:t>3</a:t>
                      </a:r>
                      <a:r>
                        <a:rPr dirty="0" sz="750" spc="40">
                          <a:latin typeface="Georgia"/>
                          <a:cs typeface="Georgia"/>
                        </a:rPr>
                        <a:t>5</a:t>
                      </a:r>
                      <a:r>
                        <a:rPr dirty="0" sz="750">
                          <a:latin typeface="Georgia"/>
                          <a:cs typeface="Georgia"/>
                        </a:rPr>
                        <a:t>8</a:t>
                      </a:r>
                      <a:r>
                        <a:rPr dirty="0" sz="750">
                          <a:latin typeface="Georgia"/>
                          <a:cs typeface="Georgia"/>
                        </a:rPr>
                        <a:t>	</a:t>
                      </a:r>
                      <a:r>
                        <a:rPr dirty="0" sz="750" spc="75">
                          <a:latin typeface="Georgia"/>
                          <a:cs typeface="Georgia"/>
                        </a:rPr>
                        <a:t>4</a:t>
                      </a:r>
                      <a:r>
                        <a:rPr dirty="0" sz="750" spc="40">
                          <a:latin typeface="Georgia"/>
                          <a:cs typeface="Georgia"/>
                        </a:rPr>
                        <a:t>5</a:t>
                      </a:r>
                      <a:r>
                        <a:rPr dirty="0" sz="750" spc="45">
                          <a:latin typeface="Georgia"/>
                          <a:cs typeface="Georgia"/>
                        </a:rPr>
                        <a:t>.</a:t>
                      </a:r>
                      <a:r>
                        <a:rPr dirty="0" sz="750">
                          <a:latin typeface="Georgia"/>
                          <a:cs typeface="Georgia"/>
                        </a:rPr>
                        <a:t>4</a:t>
                      </a:r>
                      <a:endParaRPr sz="750">
                        <a:latin typeface="Georgia"/>
                        <a:cs typeface="Georgia"/>
                      </a:endParaRPr>
                    </a:p>
                  </a:txBody>
                  <a:tcPr marL="0" marR="0" marB="0" marT="0">
                    <a:lnR w="8267">
                      <a:solidFill>
                        <a:srgbClr val="000000"/>
                      </a:solidFill>
                      <a:prstDash val="solid"/>
                    </a:lnR>
                  </a:tcPr>
                </a:tc>
                <a:tc>
                  <a:txBody>
                    <a:bodyPr/>
                    <a:lstStyle/>
                    <a:p>
                      <a:pPr>
                        <a:lnSpc>
                          <a:spcPct val="100000"/>
                        </a:lnSpc>
                        <a:spcBef>
                          <a:spcPts val="50"/>
                        </a:spcBef>
                      </a:pPr>
                      <a:endParaRPr sz="650">
                        <a:latin typeface="Times New Roman"/>
                        <a:cs typeface="Times New Roman"/>
                      </a:endParaRPr>
                    </a:p>
                    <a:p>
                      <a:pPr algn="r" marR="60325">
                        <a:lnSpc>
                          <a:spcPct val="100000"/>
                        </a:lnSpc>
                        <a:tabLst>
                          <a:tab pos="520700" algn="l"/>
                        </a:tabLst>
                      </a:pPr>
                      <a:r>
                        <a:rPr dirty="0" sz="750" spc="85">
                          <a:latin typeface="Georgia"/>
                          <a:cs typeface="Georgia"/>
                        </a:rPr>
                        <a:t>3</a:t>
                      </a:r>
                      <a:r>
                        <a:rPr dirty="0" sz="750" spc="75">
                          <a:latin typeface="Georgia"/>
                          <a:cs typeface="Georgia"/>
                        </a:rPr>
                        <a:t>9</a:t>
                      </a:r>
                      <a:r>
                        <a:rPr dirty="0" sz="750">
                          <a:latin typeface="Georgia"/>
                          <a:cs typeface="Georgia"/>
                        </a:rPr>
                        <a:t>2</a:t>
                      </a:r>
                      <a:r>
                        <a:rPr dirty="0" sz="750">
                          <a:latin typeface="Georgia"/>
                          <a:cs typeface="Georgia"/>
                        </a:rPr>
                        <a:t>	</a:t>
                      </a:r>
                      <a:r>
                        <a:rPr dirty="0" sz="750" spc="85">
                          <a:latin typeface="Georgia"/>
                          <a:cs typeface="Georgia"/>
                        </a:rPr>
                        <a:t>3</a:t>
                      </a:r>
                      <a:r>
                        <a:rPr dirty="0" sz="750" spc="40">
                          <a:latin typeface="Georgia"/>
                          <a:cs typeface="Georgia"/>
                        </a:rPr>
                        <a:t>5</a:t>
                      </a:r>
                      <a:r>
                        <a:rPr dirty="0" sz="750" spc="45">
                          <a:latin typeface="Georgia"/>
                          <a:cs typeface="Georgia"/>
                        </a:rPr>
                        <a:t>.</a:t>
                      </a:r>
                      <a:r>
                        <a:rPr dirty="0" sz="750">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nSpc>
                          <a:spcPct val="100000"/>
                        </a:lnSpc>
                        <a:spcBef>
                          <a:spcPts val="50"/>
                        </a:spcBef>
                      </a:pPr>
                      <a:endParaRPr sz="650">
                        <a:latin typeface="Times New Roman"/>
                        <a:cs typeface="Times New Roman"/>
                      </a:endParaRPr>
                    </a:p>
                    <a:p>
                      <a:pPr algn="r" marR="55880">
                        <a:lnSpc>
                          <a:spcPct val="100000"/>
                        </a:lnSpc>
                        <a:tabLst>
                          <a:tab pos="528955" algn="l"/>
                        </a:tabLst>
                      </a:pPr>
                      <a:r>
                        <a:rPr dirty="0" sz="750" spc="55">
                          <a:latin typeface="Georgia"/>
                          <a:cs typeface="Georgia"/>
                        </a:rPr>
                        <a:t>593	</a:t>
                      </a:r>
                      <a:r>
                        <a:rPr dirty="0" sz="750" spc="15">
                          <a:latin typeface="Georgia"/>
                          <a:cs typeface="Georgia"/>
                        </a:rPr>
                        <a:t>7</a:t>
                      </a:r>
                      <a:r>
                        <a:rPr dirty="0" sz="750" spc="-105">
                          <a:latin typeface="Georgia"/>
                          <a:cs typeface="Georgia"/>
                        </a:rPr>
                        <a:t> </a:t>
                      </a:r>
                      <a:r>
                        <a:rPr dirty="0" sz="750" spc="10">
                          <a:latin typeface="Georgia"/>
                          <a:cs typeface="Georgia"/>
                        </a:rPr>
                        <a:t>1</a:t>
                      </a:r>
                      <a:r>
                        <a:rPr dirty="0" sz="750" spc="-110">
                          <a:latin typeface="Georgia"/>
                          <a:cs typeface="Georgia"/>
                        </a:rPr>
                        <a:t> </a:t>
                      </a:r>
                      <a:r>
                        <a:rPr dirty="0" sz="750" spc="35">
                          <a:latin typeface="Georgia"/>
                          <a:cs typeface="Georgia"/>
                        </a:rPr>
                        <a:t>.5</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nSpc>
                          <a:spcPct val="100000"/>
                        </a:lnSpc>
                        <a:spcBef>
                          <a:spcPts val="50"/>
                        </a:spcBef>
                      </a:pPr>
                      <a:endParaRPr sz="650">
                        <a:latin typeface="Times New Roman"/>
                        <a:cs typeface="Times New Roman"/>
                      </a:endParaRPr>
                    </a:p>
                    <a:p>
                      <a:pPr algn="r" marR="65405">
                        <a:lnSpc>
                          <a:spcPct val="100000"/>
                        </a:lnSpc>
                        <a:tabLst>
                          <a:tab pos="645160" algn="l"/>
                        </a:tabLst>
                      </a:pPr>
                      <a:r>
                        <a:rPr dirty="0" sz="750" spc="10">
                          <a:latin typeface="Georgia"/>
                          <a:cs typeface="Georgia"/>
                        </a:rPr>
                        <a:t>1</a:t>
                      </a:r>
                      <a:r>
                        <a:rPr dirty="0" sz="750" spc="-65">
                          <a:latin typeface="Georgia"/>
                          <a:cs typeface="Georgia"/>
                        </a:rPr>
                        <a:t> </a:t>
                      </a:r>
                      <a:r>
                        <a:rPr dirty="0" sz="750" spc="55">
                          <a:latin typeface="Georgia"/>
                          <a:cs typeface="Georgia"/>
                        </a:rPr>
                        <a:t>,062	</a:t>
                      </a:r>
                      <a:r>
                        <a:rPr dirty="0" sz="750" spc="10">
                          <a:latin typeface="Georgia"/>
                          <a:cs typeface="Georgia"/>
                        </a:rPr>
                        <a:t>1</a:t>
                      </a:r>
                      <a:r>
                        <a:rPr dirty="0" sz="750" spc="-114">
                          <a:latin typeface="Georgia"/>
                          <a:cs typeface="Georgia"/>
                        </a:rPr>
                        <a:t> </a:t>
                      </a:r>
                      <a:r>
                        <a:rPr dirty="0" sz="750" spc="55">
                          <a:latin typeface="Georgia"/>
                          <a:cs typeface="Georgia"/>
                        </a:rPr>
                        <a:t>92</a:t>
                      </a:r>
                      <a:r>
                        <a:rPr dirty="0" sz="750" spc="-135">
                          <a:latin typeface="Georgia"/>
                          <a:cs typeface="Georgia"/>
                        </a:rPr>
                        <a:t> </a:t>
                      </a:r>
                      <a:r>
                        <a:rPr dirty="0" sz="750" spc="30">
                          <a:latin typeface="Georgia"/>
                          <a:cs typeface="Georgia"/>
                        </a:rPr>
                        <a:t>.1</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a:lnSpc>
                          <a:spcPct val="100000"/>
                        </a:lnSpc>
                        <a:spcBef>
                          <a:spcPts val="50"/>
                        </a:spcBef>
                      </a:pPr>
                      <a:endParaRPr sz="650">
                        <a:latin typeface="Times New Roman"/>
                        <a:cs typeface="Times New Roman"/>
                      </a:endParaRPr>
                    </a:p>
                    <a:p>
                      <a:pPr algn="r" marR="57785">
                        <a:lnSpc>
                          <a:spcPct val="100000"/>
                        </a:lnSpc>
                      </a:pPr>
                      <a:r>
                        <a:rPr dirty="0" sz="750" spc="65" i="1">
                          <a:latin typeface="Georgia"/>
                          <a:cs typeface="Georgia"/>
                        </a:rPr>
                        <a:t>7</a:t>
                      </a:r>
                      <a:r>
                        <a:rPr dirty="0" sz="750" spc="10" i="1">
                          <a:latin typeface="Georgia"/>
                          <a:cs typeface="Georgia"/>
                        </a:rPr>
                        <a:t>9</a:t>
                      </a:r>
                      <a:r>
                        <a:rPr dirty="0" sz="750" i="1">
                          <a:latin typeface="Georgia"/>
                          <a:cs typeface="Georgia"/>
                        </a:rPr>
                        <a:t>%</a:t>
                      </a:r>
                      <a:endParaRPr sz="750">
                        <a:latin typeface="Georgia"/>
                        <a:cs typeface="Georgia"/>
                      </a:endParaRPr>
                    </a:p>
                  </a:txBody>
                  <a:tcPr marL="0" marR="0" marB="0" marT="0">
                    <a:lnL w="8267">
                      <a:solidFill>
                        <a:srgbClr val="000000"/>
                      </a:solidFill>
                      <a:prstDash val="solid"/>
                    </a:lnL>
                  </a:tcPr>
                </a:tc>
                <a:tc>
                  <a:txBody>
                    <a:bodyPr/>
                    <a:lstStyle/>
                    <a:p>
                      <a:pPr>
                        <a:lnSpc>
                          <a:spcPct val="100000"/>
                        </a:lnSpc>
                        <a:spcBef>
                          <a:spcPts val="50"/>
                        </a:spcBef>
                      </a:pPr>
                      <a:endParaRPr sz="650">
                        <a:latin typeface="Times New Roman"/>
                        <a:cs typeface="Times New Roman"/>
                      </a:endParaRPr>
                    </a:p>
                    <a:p>
                      <a:pPr algn="r" marR="34925">
                        <a:lnSpc>
                          <a:spcPct val="100000"/>
                        </a:lnSpc>
                      </a:pPr>
                      <a:r>
                        <a:rPr dirty="0" sz="750" spc="50" i="1">
                          <a:latin typeface="Georgia"/>
                          <a:cs typeface="Georgia"/>
                        </a:rPr>
                        <a:t>1</a:t>
                      </a:r>
                      <a:r>
                        <a:rPr dirty="0" sz="750" spc="10" i="1">
                          <a:latin typeface="Georgia"/>
                          <a:cs typeface="Georgia"/>
                        </a:rPr>
                        <a:t>69</a:t>
                      </a:r>
                      <a:r>
                        <a:rPr dirty="0" sz="750" i="1">
                          <a:latin typeface="Georgia"/>
                          <a:cs typeface="Georgia"/>
                        </a:rPr>
                        <a:t>%</a:t>
                      </a:r>
                      <a:endParaRPr sz="750">
                        <a:latin typeface="Georgia"/>
                        <a:cs typeface="Georgia"/>
                      </a:endParaRPr>
                    </a:p>
                  </a:txBody>
                  <a:tcPr marL="0" marR="0" marB="0" marT="0"/>
                </a:tc>
              </a:tr>
              <a:tr h="125807">
                <a:tc vMerge="1">
                  <a:txBody>
                    <a:bodyPr/>
                    <a:lstStyle/>
                    <a:p>
                      <a:pPr/>
                    </a:p>
                  </a:txBody>
                  <a:tcPr marL="0" marR="0" marB="0" marT="0">
                    <a:lnB w="8267">
                      <a:solidFill>
                        <a:srgbClr val="FFFFFF"/>
                      </a:solidFill>
                      <a:prstDash val="solid"/>
                    </a:lnB>
                  </a:tcPr>
                </a:tc>
                <a:tc>
                  <a:txBody>
                    <a:bodyPr/>
                    <a:lstStyle/>
                    <a:p>
                      <a:pPr algn="r" marR="80645">
                        <a:lnSpc>
                          <a:spcPct val="100000"/>
                        </a:lnSpc>
                        <a:spcBef>
                          <a:spcPts val="10"/>
                        </a:spcBef>
                        <a:tabLst>
                          <a:tab pos="546100" algn="l"/>
                        </a:tabLst>
                      </a:pPr>
                      <a:r>
                        <a:rPr dirty="0" sz="750" spc="75">
                          <a:latin typeface="Georgia"/>
                          <a:cs typeface="Georgia"/>
                        </a:rPr>
                        <a:t>4</a:t>
                      </a:r>
                      <a:r>
                        <a:rPr dirty="0" sz="750" spc="50">
                          <a:latin typeface="Georgia"/>
                          <a:cs typeface="Georgia"/>
                        </a:rPr>
                        <a:t>8</a:t>
                      </a:r>
                      <a:r>
                        <a:rPr dirty="0" sz="750">
                          <a:latin typeface="Georgia"/>
                          <a:cs typeface="Georgia"/>
                        </a:rPr>
                        <a:t>6</a:t>
                      </a:r>
                      <a:r>
                        <a:rPr dirty="0" sz="750">
                          <a:latin typeface="Georgia"/>
                          <a:cs typeface="Georgia"/>
                        </a:rPr>
                        <a:t>	</a:t>
                      </a:r>
                      <a:r>
                        <a:rPr dirty="0" sz="750">
                          <a:latin typeface="Georgia"/>
                          <a:cs typeface="Georgia"/>
                        </a:rPr>
                        <a:t>1</a:t>
                      </a:r>
                      <a:r>
                        <a:rPr dirty="0" sz="750" spc="-65">
                          <a:latin typeface="Georgia"/>
                          <a:cs typeface="Georgia"/>
                        </a:rPr>
                        <a:t> </a:t>
                      </a:r>
                      <a:r>
                        <a:rPr dirty="0" sz="750" spc="45">
                          <a:latin typeface="Georgia"/>
                          <a:cs typeface="Georgia"/>
                        </a:rPr>
                        <a:t>.</a:t>
                      </a:r>
                      <a:r>
                        <a:rPr dirty="0" sz="750">
                          <a:latin typeface="Georgia"/>
                          <a:cs typeface="Georgia"/>
                        </a:rPr>
                        <a:t>0</a:t>
                      </a:r>
                      <a:endParaRPr sz="750">
                        <a:latin typeface="Georgia"/>
                        <a:cs typeface="Georgia"/>
                      </a:endParaRPr>
                    </a:p>
                  </a:txBody>
                  <a:tcPr marL="0" marR="0" marB="0" marT="0">
                    <a:lnR w="8267">
                      <a:solidFill>
                        <a:srgbClr val="000000"/>
                      </a:solidFill>
                      <a:prstDash val="solid"/>
                    </a:lnR>
                    <a:lnB w="8270">
                      <a:solidFill>
                        <a:srgbClr val="000000"/>
                      </a:solidFill>
                      <a:prstDash val="solid"/>
                    </a:lnB>
                  </a:tcPr>
                </a:tc>
                <a:tc>
                  <a:txBody>
                    <a:bodyPr/>
                    <a:lstStyle/>
                    <a:p>
                      <a:pPr algn="r" marR="57150">
                        <a:lnSpc>
                          <a:spcPct val="100000"/>
                        </a:lnSpc>
                        <a:spcBef>
                          <a:spcPts val="10"/>
                        </a:spcBef>
                        <a:tabLst>
                          <a:tab pos="579120" algn="l"/>
                        </a:tabLst>
                      </a:pPr>
                      <a:r>
                        <a:rPr dirty="0" sz="750">
                          <a:latin typeface="Georgia"/>
                          <a:cs typeface="Georgia"/>
                        </a:rPr>
                        <a:t>7</a:t>
                      </a:r>
                      <a:r>
                        <a:rPr dirty="0" sz="750" spc="-55">
                          <a:latin typeface="Georgia"/>
                          <a:cs typeface="Georgia"/>
                        </a:rPr>
                        <a:t> </a:t>
                      </a:r>
                      <a:r>
                        <a:rPr dirty="0" sz="750" spc="85">
                          <a:latin typeface="Georgia"/>
                          <a:cs typeface="Georgia"/>
                        </a:rPr>
                        <a:t>3</a:t>
                      </a:r>
                      <a:r>
                        <a:rPr dirty="0" sz="750">
                          <a:latin typeface="Georgia"/>
                          <a:cs typeface="Georgia"/>
                        </a:rPr>
                        <a:t>8</a:t>
                      </a:r>
                      <a:r>
                        <a:rPr dirty="0" sz="750">
                          <a:latin typeface="Georgia"/>
                          <a:cs typeface="Georgia"/>
                        </a:rPr>
                        <a:t>	</a:t>
                      </a:r>
                      <a:r>
                        <a:rPr dirty="0" sz="750" spc="35">
                          <a:latin typeface="Georgia"/>
                          <a:cs typeface="Georgia"/>
                        </a:rPr>
                        <a:t>0</a:t>
                      </a:r>
                      <a:r>
                        <a:rPr dirty="0" sz="750" spc="45">
                          <a:latin typeface="Georgia"/>
                          <a:cs typeface="Georgia"/>
                        </a:rPr>
                        <a:t>.</a:t>
                      </a:r>
                      <a:r>
                        <a:rPr dirty="0" sz="750">
                          <a:latin typeface="Georgia"/>
                          <a:cs typeface="Georgia"/>
                        </a:rPr>
                        <a:t>8</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1594">
                        <a:lnSpc>
                          <a:spcPct val="100000"/>
                        </a:lnSpc>
                        <a:spcBef>
                          <a:spcPts val="10"/>
                        </a:spcBef>
                        <a:tabLst>
                          <a:tab pos="686435" algn="l"/>
                        </a:tabLst>
                      </a:pPr>
                      <a:r>
                        <a:rPr dirty="0" sz="750">
                          <a:latin typeface="Georgia"/>
                          <a:cs typeface="Georgia"/>
                        </a:rPr>
                        <a:t>1</a:t>
                      </a:r>
                      <a:r>
                        <a:rPr dirty="0" sz="750" spc="-65">
                          <a:latin typeface="Georgia"/>
                          <a:cs typeface="Georgia"/>
                        </a:rPr>
                        <a:t> </a:t>
                      </a:r>
                      <a:r>
                        <a:rPr dirty="0" sz="750" spc="45">
                          <a:latin typeface="Georgia"/>
                          <a:cs typeface="Georgia"/>
                        </a:rPr>
                        <a:t>,</a:t>
                      </a:r>
                      <a:r>
                        <a:rPr dirty="0" sz="750" spc="85">
                          <a:latin typeface="Georgia"/>
                          <a:cs typeface="Georgia"/>
                        </a:rPr>
                        <a:t>33</a:t>
                      </a:r>
                      <a:r>
                        <a:rPr dirty="0" sz="750">
                          <a:latin typeface="Georgia"/>
                          <a:cs typeface="Georgia"/>
                        </a:rPr>
                        <a:t>4</a:t>
                      </a:r>
                      <a:r>
                        <a:rPr dirty="0" sz="750">
                          <a:latin typeface="Georgia"/>
                          <a:cs typeface="Georgia"/>
                        </a:rPr>
                        <a:t>	</a:t>
                      </a:r>
                      <a:r>
                        <a:rPr dirty="0" sz="750">
                          <a:latin typeface="Georgia"/>
                          <a:cs typeface="Georgia"/>
                        </a:rPr>
                        <a:t>1</a:t>
                      </a:r>
                      <a:r>
                        <a:rPr dirty="0" sz="750" spc="-65">
                          <a:latin typeface="Georgia"/>
                          <a:cs typeface="Georgia"/>
                        </a:rPr>
                        <a:t> </a:t>
                      </a:r>
                      <a:r>
                        <a:rPr dirty="0" sz="750" spc="45">
                          <a:latin typeface="Georgia"/>
                          <a:cs typeface="Georgia"/>
                        </a:rPr>
                        <a:t>.</a:t>
                      </a:r>
                      <a:r>
                        <a:rPr dirty="0" sz="750">
                          <a:latin typeface="Georgia"/>
                          <a:cs typeface="Georgia"/>
                        </a:rPr>
                        <a:t>3</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325">
                        <a:lnSpc>
                          <a:spcPct val="100000"/>
                        </a:lnSpc>
                        <a:spcBef>
                          <a:spcPts val="10"/>
                        </a:spcBef>
                        <a:tabLst>
                          <a:tab pos="760730" algn="l"/>
                        </a:tabLst>
                      </a:pPr>
                      <a:r>
                        <a:rPr dirty="0" sz="750">
                          <a:latin typeface="Georgia"/>
                          <a:cs typeface="Georgia"/>
                        </a:rPr>
                        <a:t>2</a:t>
                      </a:r>
                      <a:r>
                        <a:rPr dirty="0" sz="750" spc="-100">
                          <a:latin typeface="Georgia"/>
                          <a:cs typeface="Georgia"/>
                        </a:rPr>
                        <a:t> </a:t>
                      </a:r>
                      <a:r>
                        <a:rPr dirty="0" sz="750" spc="45">
                          <a:latin typeface="Georgia"/>
                          <a:cs typeface="Georgia"/>
                        </a:rPr>
                        <a:t>,</a:t>
                      </a:r>
                      <a:r>
                        <a:rPr dirty="0" sz="750">
                          <a:latin typeface="Georgia"/>
                          <a:cs typeface="Georgia"/>
                        </a:rPr>
                        <a:t>7</a:t>
                      </a:r>
                      <a:r>
                        <a:rPr dirty="0" sz="750" spc="-55">
                          <a:latin typeface="Georgia"/>
                          <a:cs typeface="Georgia"/>
                        </a:rPr>
                        <a:t> </a:t>
                      </a:r>
                      <a:r>
                        <a:rPr dirty="0" sz="750" spc="85">
                          <a:latin typeface="Georgia"/>
                          <a:cs typeface="Georgia"/>
                        </a:rPr>
                        <a:t>3</a:t>
                      </a:r>
                      <a:r>
                        <a:rPr dirty="0" sz="750">
                          <a:latin typeface="Georgia"/>
                          <a:cs typeface="Georgia"/>
                        </a:rPr>
                        <a:t>5</a:t>
                      </a:r>
                      <a:r>
                        <a:rPr dirty="0" sz="750">
                          <a:latin typeface="Georgia"/>
                          <a:cs typeface="Georgia"/>
                        </a:rPr>
                        <a:t>	</a:t>
                      </a:r>
                      <a:r>
                        <a:rPr dirty="0" sz="750">
                          <a:latin typeface="Georgia"/>
                          <a:cs typeface="Georgia"/>
                        </a:rPr>
                        <a:t>4</a:t>
                      </a:r>
                      <a:r>
                        <a:rPr dirty="0" sz="750" spc="-105">
                          <a:latin typeface="Georgia"/>
                          <a:cs typeface="Georgia"/>
                        </a:rPr>
                        <a:t> </a:t>
                      </a:r>
                      <a:r>
                        <a:rPr dirty="0" sz="750" spc="45">
                          <a:latin typeface="Georgia"/>
                          <a:cs typeface="Georgia"/>
                        </a:rPr>
                        <a:t>.</a:t>
                      </a:r>
                      <a:r>
                        <a:rPr dirty="0" sz="750">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a:txBody>
                    <a:bodyPr/>
                    <a:lstStyle/>
                    <a:p>
                      <a:pPr algn="r" marR="57785">
                        <a:lnSpc>
                          <a:spcPct val="100000"/>
                        </a:lnSpc>
                        <a:spcBef>
                          <a:spcPts val="10"/>
                        </a:spcBef>
                      </a:pPr>
                      <a:r>
                        <a:rPr dirty="0" sz="750" spc="50" i="1">
                          <a:latin typeface="Georgia"/>
                          <a:cs typeface="Georgia"/>
                        </a:rPr>
                        <a:t>1</a:t>
                      </a:r>
                      <a:r>
                        <a:rPr dirty="0" sz="750" spc="-25" i="1">
                          <a:latin typeface="Georgia"/>
                          <a:cs typeface="Georgia"/>
                        </a:rPr>
                        <a:t>0</a:t>
                      </a:r>
                      <a:r>
                        <a:rPr dirty="0" sz="750" spc="40" i="1">
                          <a:latin typeface="Georgia"/>
                          <a:cs typeface="Georgia"/>
                        </a:rPr>
                        <a:t>5</a:t>
                      </a:r>
                      <a:r>
                        <a:rPr dirty="0" sz="750" i="1">
                          <a:latin typeface="Georgia"/>
                          <a:cs typeface="Georgia"/>
                        </a:rPr>
                        <a:t>%</a:t>
                      </a:r>
                      <a:endParaRPr sz="750">
                        <a:latin typeface="Georgia"/>
                        <a:cs typeface="Georgia"/>
                      </a:endParaRPr>
                    </a:p>
                  </a:txBody>
                  <a:tcPr marL="0" marR="0" marB="0" marT="0">
                    <a:lnL w="8267">
                      <a:solidFill>
                        <a:srgbClr val="000000"/>
                      </a:solidFill>
                      <a:prstDash val="solid"/>
                    </a:lnL>
                    <a:lnB w="8270">
                      <a:solidFill>
                        <a:srgbClr val="000000"/>
                      </a:solidFill>
                      <a:prstDash val="solid"/>
                    </a:lnB>
                  </a:tcPr>
                </a:tc>
                <a:tc>
                  <a:txBody>
                    <a:bodyPr/>
                    <a:lstStyle/>
                    <a:p>
                      <a:pPr algn="r" marR="35560">
                        <a:lnSpc>
                          <a:spcPct val="100000"/>
                        </a:lnSpc>
                        <a:spcBef>
                          <a:spcPts val="10"/>
                        </a:spcBef>
                      </a:pPr>
                      <a:r>
                        <a:rPr dirty="0" sz="750" spc="15" i="1">
                          <a:latin typeface="Georgia"/>
                          <a:cs typeface="Georgia"/>
                        </a:rPr>
                        <a:t>22</a:t>
                      </a:r>
                      <a:r>
                        <a:rPr dirty="0" sz="750" spc="65" i="1">
                          <a:latin typeface="Georgia"/>
                          <a:cs typeface="Georgia"/>
                        </a:rPr>
                        <a:t>7</a:t>
                      </a:r>
                      <a:r>
                        <a:rPr dirty="0" sz="750" i="1">
                          <a:latin typeface="Georgia"/>
                          <a:cs typeface="Georgia"/>
                        </a:rPr>
                        <a:t>%</a:t>
                      </a:r>
                      <a:endParaRPr sz="750">
                        <a:latin typeface="Georgia"/>
                        <a:cs typeface="Georgia"/>
                      </a:endParaRPr>
                    </a:p>
                  </a:txBody>
                  <a:tcPr marL="0" marR="0" marB="0" marT="0">
                    <a:lnB w="8270">
                      <a:solidFill>
                        <a:srgbClr val="000000"/>
                      </a:solidFill>
                      <a:prstDash val="solid"/>
                    </a:lnB>
                  </a:tcPr>
                </a:tc>
              </a:tr>
              <a:tr h="255598">
                <a:tc vMerge="1">
                  <a:txBody>
                    <a:bodyPr/>
                    <a:lstStyle/>
                    <a:p>
                      <a:pPr/>
                    </a:p>
                  </a:txBody>
                  <a:tcPr marL="0" marR="0" marB="0" marT="0">
                    <a:lnB w="8267">
                      <a:solidFill>
                        <a:srgbClr val="FFFFFF"/>
                      </a:solidFill>
                      <a:prstDash val="solid"/>
                    </a:lnB>
                  </a:tcPr>
                </a:tc>
                <a:tc>
                  <a:txBody>
                    <a:bodyPr/>
                    <a:lstStyle/>
                    <a:p>
                      <a:pPr algn="r" marR="85090">
                        <a:lnSpc>
                          <a:spcPct val="100000"/>
                        </a:lnSpc>
                        <a:spcBef>
                          <a:spcPts val="30"/>
                        </a:spcBef>
                        <a:tabLst>
                          <a:tab pos="471170" algn="l"/>
                        </a:tabLst>
                      </a:pPr>
                      <a:r>
                        <a:rPr dirty="0" sz="750" spc="-10" b="1">
                          <a:latin typeface="Georgia"/>
                          <a:cs typeface="Georgia"/>
                        </a:rPr>
                        <a:t>8</a:t>
                      </a:r>
                      <a:r>
                        <a:rPr dirty="0" sz="750" spc="10" b="1">
                          <a:latin typeface="Georgia"/>
                          <a:cs typeface="Georgia"/>
                        </a:rPr>
                        <a:t>4</a:t>
                      </a:r>
                      <a:r>
                        <a:rPr dirty="0" sz="750" b="1">
                          <a:latin typeface="Georgia"/>
                          <a:cs typeface="Georgia"/>
                        </a:rPr>
                        <a:t>4</a:t>
                      </a:r>
                      <a:r>
                        <a:rPr dirty="0" sz="750" b="1">
                          <a:latin typeface="Georgia"/>
                          <a:cs typeface="Georgia"/>
                        </a:rPr>
                        <a:t>	</a:t>
                      </a:r>
                      <a:r>
                        <a:rPr dirty="0" sz="750" spc="10" b="1">
                          <a:latin typeface="Georgia"/>
                          <a:cs typeface="Georgia"/>
                        </a:rPr>
                        <a:t>46</a:t>
                      </a:r>
                      <a:r>
                        <a:rPr dirty="0" sz="750" b="1">
                          <a:latin typeface="Georgia"/>
                          <a:cs typeface="Georgia"/>
                        </a:rPr>
                        <a:t>.4</a:t>
                      </a:r>
                      <a:endParaRPr sz="750">
                        <a:latin typeface="Georgia"/>
                        <a:cs typeface="Georgia"/>
                      </a:endParaRPr>
                    </a:p>
                  </a:txBody>
                  <a:tcPr marL="0" marR="0" marB="0" marT="0">
                    <a:lnR w="8267">
                      <a:solidFill>
                        <a:srgbClr val="000000"/>
                      </a:solidFill>
                      <a:prstDash val="solid"/>
                    </a:lnR>
                    <a:lnT w="8270">
                      <a:solidFill>
                        <a:srgbClr val="000000"/>
                      </a:solidFill>
                      <a:prstDash val="solid"/>
                    </a:lnT>
                  </a:tcPr>
                </a:tc>
                <a:tc>
                  <a:txBody>
                    <a:bodyPr/>
                    <a:lstStyle/>
                    <a:p>
                      <a:pPr algn="r" marR="62865">
                        <a:lnSpc>
                          <a:spcPct val="100000"/>
                        </a:lnSpc>
                        <a:spcBef>
                          <a:spcPts val="30"/>
                        </a:spcBef>
                        <a:tabLst>
                          <a:tab pos="587375" algn="l"/>
                        </a:tabLst>
                      </a:pPr>
                      <a:r>
                        <a:rPr dirty="0" sz="750" spc="5" b="1">
                          <a:latin typeface="Georgia"/>
                          <a:cs typeface="Georgia"/>
                        </a:rPr>
                        <a:t>1</a:t>
                      </a:r>
                      <a:r>
                        <a:rPr dirty="0" sz="750" b="1">
                          <a:latin typeface="Georgia"/>
                          <a:cs typeface="Georgia"/>
                        </a:rPr>
                        <a:t>,</a:t>
                      </a:r>
                      <a:r>
                        <a:rPr dirty="0" sz="750" spc="5" b="1">
                          <a:latin typeface="Georgia"/>
                          <a:cs typeface="Georgia"/>
                        </a:rPr>
                        <a:t>1</a:t>
                      </a:r>
                      <a:r>
                        <a:rPr dirty="0" sz="750" spc="30" b="1">
                          <a:latin typeface="Georgia"/>
                          <a:cs typeface="Georgia"/>
                        </a:rPr>
                        <a:t>3</a:t>
                      </a:r>
                      <a:r>
                        <a:rPr dirty="0" sz="750" b="1">
                          <a:latin typeface="Georgia"/>
                          <a:cs typeface="Georgia"/>
                        </a:rPr>
                        <a:t>0</a:t>
                      </a:r>
                      <a:r>
                        <a:rPr dirty="0" sz="750" b="1">
                          <a:latin typeface="Georgia"/>
                          <a:cs typeface="Georgia"/>
                        </a:rPr>
                        <a:t>	</a:t>
                      </a:r>
                      <a:r>
                        <a:rPr dirty="0" sz="750" spc="30" b="1">
                          <a:latin typeface="Georgia"/>
                          <a:cs typeface="Georgia"/>
                        </a:rPr>
                        <a:t>3</a:t>
                      </a:r>
                      <a:r>
                        <a:rPr dirty="0" sz="750" spc="10" b="1">
                          <a:latin typeface="Georgia"/>
                          <a:cs typeface="Georgia"/>
                        </a:rPr>
                        <a:t>6</a:t>
                      </a:r>
                      <a:r>
                        <a:rPr dirty="0" sz="750" b="1">
                          <a:latin typeface="Georgia"/>
                          <a:cs typeface="Georgia"/>
                        </a:rPr>
                        <a:t>.3</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325">
                        <a:lnSpc>
                          <a:spcPct val="100000"/>
                        </a:lnSpc>
                        <a:spcBef>
                          <a:spcPts val="30"/>
                        </a:spcBef>
                        <a:tabLst>
                          <a:tab pos="603885" algn="l"/>
                        </a:tabLst>
                      </a:pPr>
                      <a:r>
                        <a:rPr dirty="0" sz="750" spc="5" b="1">
                          <a:latin typeface="Georgia"/>
                          <a:cs typeface="Georgia"/>
                        </a:rPr>
                        <a:t>1</a:t>
                      </a:r>
                      <a:r>
                        <a:rPr dirty="0" sz="750" b="1">
                          <a:latin typeface="Georgia"/>
                          <a:cs typeface="Georgia"/>
                        </a:rPr>
                        <a:t>,</a:t>
                      </a:r>
                      <a:r>
                        <a:rPr dirty="0" sz="750" spc="10" b="1">
                          <a:latin typeface="Georgia"/>
                          <a:cs typeface="Georgia"/>
                        </a:rPr>
                        <a:t>9</a:t>
                      </a:r>
                      <a:r>
                        <a:rPr dirty="0" sz="750" spc="25" b="1">
                          <a:latin typeface="Georgia"/>
                          <a:cs typeface="Georgia"/>
                        </a:rPr>
                        <a:t>2</a:t>
                      </a:r>
                      <a:r>
                        <a:rPr dirty="0" sz="750" b="1">
                          <a:latin typeface="Georgia"/>
                          <a:cs typeface="Georgia"/>
                        </a:rPr>
                        <a:t>7</a:t>
                      </a:r>
                      <a:r>
                        <a:rPr dirty="0" sz="750" b="1">
                          <a:latin typeface="Georgia"/>
                          <a:cs typeface="Georgia"/>
                        </a:rPr>
                        <a:t>	</a:t>
                      </a:r>
                      <a:r>
                        <a:rPr dirty="0" sz="750" spc="85" b="1">
                          <a:latin typeface="Georgia"/>
                          <a:cs typeface="Georgia"/>
                        </a:rPr>
                        <a:t>7</a:t>
                      </a:r>
                      <a:r>
                        <a:rPr dirty="0" sz="750" spc="25" b="1">
                          <a:latin typeface="Georgia"/>
                          <a:cs typeface="Georgia"/>
                        </a:rPr>
                        <a:t>2</a:t>
                      </a:r>
                      <a:r>
                        <a:rPr dirty="0" sz="750" b="1">
                          <a:latin typeface="Georgia"/>
                          <a:cs typeface="Georgia"/>
                        </a:rPr>
                        <a:t>.9</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5405">
                        <a:lnSpc>
                          <a:spcPct val="100000"/>
                        </a:lnSpc>
                        <a:spcBef>
                          <a:spcPts val="30"/>
                        </a:spcBef>
                        <a:tabLst>
                          <a:tab pos="653415" algn="l"/>
                        </a:tabLst>
                      </a:pPr>
                      <a:r>
                        <a:rPr dirty="0" sz="750" spc="30" b="1">
                          <a:latin typeface="Georgia"/>
                          <a:cs typeface="Georgia"/>
                        </a:rPr>
                        <a:t>3</a:t>
                      </a:r>
                      <a:r>
                        <a:rPr dirty="0" sz="750" b="1">
                          <a:latin typeface="Georgia"/>
                          <a:cs typeface="Georgia"/>
                        </a:rPr>
                        <a:t>,</a:t>
                      </a:r>
                      <a:r>
                        <a:rPr dirty="0" sz="750" spc="85" b="1">
                          <a:latin typeface="Georgia"/>
                          <a:cs typeface="Georgia"/>
                        </a:rPr>
                        <a:t>7</a:t>
                      </a:r>
                      <a:r>
                        <a:rPr dirty="0" sz="750" spc="10" b="1">
                          <a:latin typeface="Georgia"/>
                          <a:cs typeface="Georgia"/>
                        </a:rPr>
                        <a:t>9</a:t>
                      </a:r>
                      <a:r>
                        <a:rPr dirty="0" sz="750" b="1">
                          <a:latin typeface="Georgia"/>
                          <a:cs typeface="Georgia"/>
                        </a:rPr>
                        <a:t>7</a:t>
                      </a:r>
                      <a:r>
                        <a:rPr dirty="0" sz="750" b="1">
                          <a:latin typeface="Georgia"/>
                          <a:cs typeface="Georgia"/>
                        </a:rPr>
                        <a:t>	</a:t>
                      </a:r>
                      <a:r>
                        <a:rPr dirty="0" sz="750" spc="5" b="1">
                          <a:latin typeface="Georgia"/>
                          <a:cs typeface="Georgia"/>
                        </a:rPr>
                        <a:t>1</a:t>
                      </a:r>
                      <a:r>
                        <a:rPr dirty="0" sz="750" spc="10" b="1">
                          <a:latin typeface="Georgia"/>
                          <a:cs typeface="Georgia"/>
                        </a:rPr>
                        <a:t>96</a:t>
                      </a:r>
                      <a:r>
                        <a:rPr dirty="0" sz="750" b="1">
                          <a:latin typeface="Georgia"/>
                          <a:cs typeface="Georgia"/>
                        </a:rPr>
                        <a:t>.5</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solidFill>
                      <a:srgbClr val="FFE0C5"/>
                    </a:solidFill>
                  </a:tcPr>
                </a:tc>
                <a:tc>
                  <a:txBody>
                    <a:bodyPr/>
                    <a:lstStyle/>
                    <a:p>
                      <a:pPr algn="r" marR="58419">
                        <a:lnSpc>
                          <a:spcPct val="100000"/>
                        </a:lnSpc>
                        <a:spcBef>
                          <a:spcPts val="30"/>
                        </a:spcBef>
                      </a:pPr>
                      <a:r>
                        <a:rPr dirty="0" sz="750" spc="10" b="1" i="1">
                          <a:latin typeface="Georgia"/>
                          <a:cs typeface="Georgia"/>
                        </a:rPr>
                        <a:t>97%</a:t>
                      </a:r>
                      <a:endParaRPr sz="750">
                        <a:latin typeface="Georgia"/>
                        <a:cs typeface="Georgia"/>
                      </a:endParaRPr>
                    </a:p>
                  </a:txBody>
                  <a:tcPr marL="0" marR="0" marB="0" marT="0">
                    <a:lnL w="8267">
                      <a:solidFill>
                        <a:srgbClr val="000000"/>
                      </a:solidFill>
                      <a:prstDash val="solid"/>
                    </a:lnL>
                    <a:lnT w="8270">
                      <a:solidFill>
                        <a:srgbClr val="000000"/>
                      </a:solidFill>
                      <a:prstDash val="solid"/>
                    </a:lnT>
                  </a:tcPr>
                </a:tc>
                <a:tc>
                  <a:txBody>
                    <a:bodyPr/>
                    <a:lstStyle/>
                    <a:p>
                      <a:pPr algn="r" marR="37465">
                        <a:lnSpc>
                          <a:spcPct val="100000"/>
                        </a:lnSpc>
                        <a:spcBef>
                          <a:spcPts val="30"/>
                        </a:spcBef>
                      </a:pPr>
                      <a:r>
                        <a:rPr dirty="0" sz="750" spc="5" b="1" i="1">
                          <a:latin typeface="Georgia"/>
                          <a:cs typeface="Georgia"/>
                        </a:rPr>
                        <a:t>1</a:t>
                      </a:r>
                      <a:r>
                        <a:rPr dirty="0" sz="750" spc="10" b="1" i="1">
                          <a:latin typeface="Georgia"/>
                          <a:cs typeface="Georgia"/>
                        </a:rPr>
                        <a:t>7</a:t>
                      </a:r>
                      <a:r>
                        <a:rPr dirty="0" sz="750" spc="-30" b="1" i="1">
                          <a:latin typeface="Georgia"/>
                          <a:cs typeface="Georgia"/>
                        </a:rPr>
                        <a:t>0</a:t>
                      </a:r>
                      <a:r>
                        <a:rPr dirty="0" sz="750" b="1" i="1">
                          <a:latin typeface="Georgia"/>
                          <a:cs typeface="Georgia"/>
                        </a:rPr>
                        <a:t>%</a:t>
                      </a:r>
                      <a:endParaRPr sz="750">
                        <a:latin typeface="Georgia"/>
                        <a:cs typeface="Georgia"/>
                      </a:endParaRPr>
                    </a:p>
                  </a:txBody>
                  <a:tcPr marL="0" marR="0" marB="0" marT="0">
                    <a:lnT w="8270">
                      <a:solidFill>
                        <a:srgbClr val="000000"/>
                      </a:solidFill>
                      <a:prstDash val="solid"/>
                    </a:lnT>
                  </a:tcPr>
                </a:tc>
              </a:tr>
              <a:tr h="248828">
                <a:tc vMerge="1">
                  <a:txBody>
                    <a:bodyPr/>
                    <a:lstStyle/>
                    <a:p>
                      <a:pPr/>
                    </a:p>
                  </a:txBody>
                  <a:tcPr marL="0" marR="0" marB="0" marT="0">
                    <a:lnB w="8267">
                      <a:solidFill>
                        <a:srgbClr val="FFFFFF"/>
                      </a:solidFill>
                      <a:prstDash val="solid"/>
                    </a:lnB>
                  </a:tcPr>
                </a:tc>
                <a:tc>
                  <a:txBody>
                    <a:bodyPr/>
                    <a:lstStyle/>
                    <a:p>
                      <a:pPr>
                        <a:lnSpc>
                          <a:spcPct val="100000"/>
                        </a:lnSpc>
                        <a:spcBef>
                          <a:spcPts val="5"/>
                        </a:spcBef>
                      </a:pPr>
                      <a:endParaRPr sz="800">
                        <a:latin typeface="Times New Roman"/>
                        <a:cs typeface="Times New Roman"/>
                      </a:endParaRPr>
                    </a:p>
                    <a:p>
                      <a:pPr algn="r" marR="70485">
                        <a:lnSpc>
                          <a:spcPct val="100000"/>
                        </a:lnSpc>
                        <a:tabLst>
                          <a:tab pos="495934" algn="l"/>
                        </a:tabLst>
                      </a:pPr>
                      <a:r>
                        <a:rPr dirty="0" sz="750" spc="75">
                          <a:latin typeface="Georgia"/>
                          <a:cs typeface="Georgia"/>
                        </a:rPr>
                        <a:t>4</a:t>
                      </a:r>
                      <a:r>
                        <a:rPr dirty="0" sz="750">
                          <a:latin typeface="Georgia"/>
                          <a:cs typeface="Georgia"/>
                        </a:rPr>
                        <a:t>1</a:t>
                      </a:r>
                      <a:r>
                        <a:rPr dirty="0" sz="750">
                          <a:latin typeface="Georgia"/>
                          <a:cs typeface="Georgia"/>
                        </a:rPr>
                        <a:t>	</a:t>
                      </a:r>
                      <a:r>
                        <a:rPr dirty="0" sz="750" spc="85">
                          <a:latin typeface="Georgia"/>
                          <a:cs typeface="Georgia"/>
                        </a:rPr>
                        <a:t>3</a:t>
                      </a:r>
                      <a:r>
                        <a:rPr dirty="0" sz="750">
                          <a:latin typeface="Georgia"/>
                          <a:cs typeface="Georgia"/>
                        </a:rPr>
                        <a:t>8</a:t>
                      </a:r>
                      <a:r>
                        <a:rPr dirty="0" sz="750" spc="-95">
                          <a:latin typeface="Georgia"/>
                          <a:cs typeface="Georgia"/>
                        </a:rPr>
                        <a:t> </a:t>
                      </a:r>
                      <a:endParaRPr sz="750">
                        <a:latin typeface="Georgia"/>
                        <a:cs typeface="Georgia"/>
                      </a:endParaRPr>
                    </a:p>
                  </a:txBody>
                  <a:tcPr marL="0" marR="0" marB="0" marT="0">
                    <a:lnR w="8267">
                      <a:solidFill>
                        <a:srgbClr val="000000"/>
                      </a:solidFill>
                      <a:prstDash val="solid"/>
                    </a:lnR>
                  </a:tcPr>
                </a:tc>
                <a:tc>
                  <a:txBody>
                    <a:bodyPr/>
                    <a:lstStyle/>
                    <a:p>
                      <a:pPr>
                        <a:lnSpc>
                          <a:spcPct val="100000"/>
                        </a:lnSpc>
                        <a:spcBef>
                          <a:spcPts val="5"/>
                        </a:spcBef>
                      </a:pPr>
                      <a:endParaRPr sz="800">
                        <a:latin typeface="Times New Roman"/>
                        <a:cs typeface="Times New Roman"/>
                      </a:endParaRPr>
                    </a:p>
                    <a:p>
                      <a:pPr algn="r" marR="55880">
                        <a:lnSpc>
                          <a:spcPct val="100000"/>
                        </a:lnSpc>
                        <a:tabLst>
                          <a:tab pos="446405" algn="l"/>
                        </a:tabLst>
                      </a:pPr>
                      <a:r>
                        <a:rPr dirty="0" sz="750" spc="40">
                          <a:latin typeface="Georgia"/>
                          <a:cs typeface="Georgia"/>
                        </a:rPr>
                        <a:t>5</a:t>
                      </a:r>
                      <a:r>
                        <a:rPr dirty="0" sz="750">
                          <a:latin typeface="Georgia"/>
                          <a:cs typeface="Georgia"/>
                        </a:rPr>
                        <a:t>7</a:t>
                      </a:r>
                      <a:r>
                        <a:rPr dirty="0" sz="750">
                          <a:latin typeface="Georgia"/>
                          <a:cs typeface="Georgia"/>
                        </a:rPr>
                        <a:t>	</a:t>
                      </a:r>
                      <a:r>
                        <a:rPr dirty="0" sz="750" spc="85">
                          <a:latin typeface="Georgia"/>
                          <a:cs typeface="Georgia"/>
                        </a:rPr>
                        <a:t>3</a:t>
                      </a:r>
                      <a:r>
                        <a:rPr dirty="0" sz="750" spc="50">
                          <a:latin typeface="Georgia"/>
                          <a:cs typeface="Georgia"/>
                        </a:rPr>
                        <a:t>8</a:t>
                      </a:r>
                      <a:r>
                        <a:rPr dirty="0" sz="750" spc="45">
                          <a:latin typeface="Georgia"/>
                          <a:cs typeface="Georgia"/>
                        </a:rPr>
                        <a:t>.</a:t>
                      </a:r>
                      <a:r>
                        <a:rPr dirty="0" sz="750">
                          <a:latin typeface="Georgia"/>
                          <a:cs typeface="Georgia"/>
                        </a:rPr>
                        <a:t>5</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nSpc>
                          <a:spcPct val="100000"/>
                        </a:lnSpc>
                        <a:spcBef>
                          <a:spcPts val="5"/>
                        </a:spcBef>
                      </a:pPr>
                      <a:endParaRPr sz="800">
                        <a:latin typeface="Times New Roman"/>
                        <a:cs typeface="Times New Roman"/>
                      </a:endParaRPr>
                    </a:p>
                    <a:p>
                      <a:pPr algn="r" marR="60325">
                        <a:lnSpc>
                          <a:spcPct val="100000"/>
                        </a:lnSpc>
                        <a:tabLst>
                          <a:tab pos="455295" algn="l"/>
                        </a:tabLst>
                      </a:pPr>
                      <a:r>
                        <a:rPr dirty="0" sz="750" spc="125">
                          <a:latin typeface="Georgia"/>
                          <a:cs typeface="Georgia"/>
                        </a:rPr>
                        <a:t>7</a:t>
                      </a:r>
                      <a:r>
                        <a:rPr dirty="0" sz="750">
                          <a:latin typeface="Georgia"/>
                          <a:cs typeface="Georgia"/>
                        </a:rPr>
                        <a:t>8</a:t>
                      </a:r>
                      <a:r>
                        <a:rPr dirty="0" sz="750">
                          <a:latin typeface="Georgia"/>
                          <a:cs typeface="Georgia"/>
                        </a:rPr>
                        <a:t>	</a:t>
                      </a:r>
                      <a:r>
                        <a:rPr dirty="0" sz="750" spc="80">
                          <a:latin typeface="Georgia"/>
                          <a:cs typeface="Georgia"/>
                        </a:rPr>
                        <a:t>2</a:t>
                      </a:r>
                      <a:r>
                        <a:rPr dirty="0" sz="750">
                          <a:latin typeface="Georgia"/>
                          <a:cs typeface="Georgia"/>
                        </a:rPr>
                        <a:t>7</a:t>
                      </a:r>
                      <a:r>
                        <a:rPr dirty="0" sz="750" spc="-55">
                          <a:latin typeface="Georgia"/>
                          <a:cs typeface="Georgia"/>
                        </a:rPr>
                        <a:t> </a:t>
                      </a:r>
                      <a:r>
                        <a:rPr dirty="0" sz="750" spc="45">
                          <a:latin typeface="Georgia"/>
                          <a:cs typeface="Georgia"/>
                        </a:rPr>
                        <a:t>.</a:t>
                      </a:r>
                      <a:r>
                        <a:rPr dirty="0" sz="750">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nSpc>
                          <a:spcPct val="100000"/>
                        </a:lnSpc>
                        <a:spcBef>
                          <a:spcPts val="5"/>
                        </a:spcBef>
                      </a:pPr>
                      <a:endParaRPr sz="800">
                        <a:latin typeface="Times New Roman"/>
                        <a:cs typeface="Times New Roman"/>
                      </a:endParaRPr>
                    </a:p>
                    <a:p>
                      <a:pPr algn="r" marR="65405">
                        <a:lnSpc>
                          <a:spcPct val="100000"/>
                        </a:lnSpc>
                        <a:tabLst>
                          <a:tab pos="546100" algn="l"/>
                        </a:tabLst>
                      </a:pPr>
                      <a:r>
                        <a:rPr dirty="0" sz="750" spc="50">
                          <a:latin typeface="Georgia"/>
                          <a:cs typeface="Georgia"/>
                        </a:rPr>
                        <a:t>8</a:t>
                      </a:r>
                      <a:r>
                        <a:rPr dirty="0" sz="750">
                          <a:latin typeface="Georgia"/>
                          <a:cs typeface="Georgia"/>
                        </a:rPr>
                        <a:t>0</a:t>
                      </a:r>
                      <a:r>
                        <a:rPr dirty="0" sz="750">
                          <a:latin typeface="Georgia"/>
                          <a:cs typeface="Georgia"/>
                        </a:rPr>
                        <a:t>	</a:t>
                      </a:r>
                      <a:r>
                        <a:rPr dirty="0" sz="750" spc="80">
                          <a:latin typeface="Georgia"/>
                          <a:cs typeface="Georgia"/>
                        </a:rPr>
                        <a:t>2</a:t>
                      </a:r>
                      <a:r>
                        <a:rPr dirty="0" sz="750">
                          <a:latin typeface="Georgia"/>
                          <a:cs typeface="Georgia"/>
                        </a:rPr>
                        <a:t>9</a:t>
                      </a:r>
                      <a:r>
                        <a:rPr dirty="0" sz="750" spc="-105">
                          <a:latin typeface="Georgia"/>
                          <a:cs typeface="Georgia"/>
                        </a:rPr>
                        <a:t> </a:t>
                      </a:r>
                      <a:r>
                        <a:rPr dirty="0" sz="750" spc="45">
                          <a:latin typeface="Georgia"/>
                          <a:cs typeface="Georgia"/>
                        </a:rPr>
                        <a:t>.</a:t>
                      </a:r>
                      <a:r>
                        <a:rPr dirty="0" sz="750">
                          <a:latin typeface="Georgia"/>
                          <a:cs typeface="Georgia"/>
                        </a:rPr>
                        <a:t>1</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a:lnSpc>
                          <a:spcPct val="100000"/>
                        </a:lnSpc>
                        <a:spcBef>
                          <a:spcPts val="5"/>
                        </a:spcBef>
                      </a:pPr>
                      <a:endParaRPr sz="800">
                        <a:latin typeface="Times New Roman"/>
                        <a:cs typeface="Times New Roman"/>
                      </a:endParaRPr>
                    </a:p>
                    <a:p>
                      <a:pPr algn="r" marR="54610">
                        <a:lnSpc>
                          <a:spcPct val="100000"/>
                        </a:lnSpc>
                      </a:pPr>
                      <a:r>
                        <a:rPr dirty="0" sz="750" spc="20" i="1">
                          <a:latin typeface="Georgia"/>
                          <a:cs typeface="Georgia"/>
                        </a:rPr>
                        <a:t>3%</a:t>
                      </a:r>
                      <a:endParaRPr sz="750">
                        <a:latin typeface="Georgia"/>
                        <a:cs typeface="Georgia"/>
                      </a:endParaRPr>
                    </a:p>
                  </a:txBody>
                  <a:tcPr marL="0" marR="0" marB="0" marT="0">
                    <a:lnL w="8267">
                      <a:solidFill>
                        <a:srgbClr val="000000"/>
                      </a:solidFill>
                      <a:prstDash val="solid"/>
                    </a:lnL>
                  </a:tcPr>
                </a:tc>
                <a:tc>
                  <a:txBody>
                    <a:bodyPr/>
                    <a:lstStyle/>
                    <a:p>
                      <a:pPr>
                        <a:lnSpc>
                          <a:spcPct val="100000"/>
                        </a:lnSpc>
                        <a:spcBef>
                          <a:spcPts val="5"/>
                        </a:spcBef>
                      </a:pPr>
                      <a:endParaRPr sz="800">
                        <a:latin typeface="Times New Roman"/>
                        <a:cs typeface="Times New Roman"/>
                      </a:endParaRPr>
                    </a:p>
                    <a:p>
                      <a:pPr algn="r" marR="33655">
                        <a:lnSpc>
                          <a:spcPct val="100000"/>
                        </a:lnSpc>
                      </a:pPr>
                      <a:r>
                        <a:rPr dirty="0" sz="750" spc="10" i="1">
                          <a:latin typeface="Georgia"/>
                          <a:cs typeface="Georgia"/>
                        </a:rPr>
                        <a:t>6%</a:t>
                      </a:r>
                      <a:endParaRPr sz="750">
                        <a:latin typeface="Georgia"/>
                        <a:cs typeface="Georgia"/>
                      </a:endParaRPr>
                    </a:p>
                  </a:txBody>
                  <a:tcPr marL="0" marR="0" marB="0" marT="0"/>
                </a:tc>
              </a:tr>
              <a:tr h="132604">
                <a:tc vMerge="1">
                  <a:txBody>
                    <a:bodyPr/>
                    <a:lstStyle/>
                    <a:p>
                      <a:pPr/>
                    </a:p>
                  </a:txBody>
                  <a:tcPr marL="0" marR="0" marB="0" marT="0">
                    <a:lnB w="8267">
                      <a:solidFill>
                        <a:srgbClr val="FFFFFF"/>
                      </a:solidFill>
                      <a:prstDash val="solid"/>
                    </a:lnB>
                  </a:tcPr>
                </a:tc>
                <a:tc>
                  <a:txBody>
                    <a:bodyPr/>
                    <a:lstStyle/>
                    <a:p>
                      <a:pPr algn="r" marR="85090">
                        <a:lnSpc>
                          <a:spcPct val="100000"/>
                        </a:lnSpc>
                        <a:spcBef>
                          <a:spcPts val="10"/>
                        </a:spcBef>
                        <a:tabLst>
                          <a:tab pos="471805" algn="l"/>
                        </a:tabLst>
                      </a:pPr>
                      <a:r>
                        <a:rPr dirty="0" sz="750">
                          <a:latin typeface="Georgia"/>
                          <a:cs typeface="Georgia"/>
                        </a:rPr>
                        <a:t>1</a:t>
                      </a:r>
                      <a:r>
                        <a:rPr dirty="0" sz="750" spc="-65">
                          <a:latin typeface="Georgia"/>
                          <a:cs typeface="Georgia"/>
                        </a:rPr>
                        <a:t> </a:t>
                      </a:r>
                      <a:r>
                        <a:rPr dirty="0" sz="750" spc="80">
                          <a:latin typeface="Georgia"/>
                          <a:cs typeface="Georgia"/>
                        </a:rPr>
                        <a:t>2</a:t>
                      </a:r>
                      <a:r>
                        <a:rPr dirty="0" sz="750">
                          <a:latin typeface="Georgia"/>
                          <a:cs typeface="Georgia"/>
                        </a:rPr>
                        <a:t>4</a:t>
                      </a:r>
                      <a:r>
                        <a:rPr dirty="0" sz="750">
                          <a:latin typeface="Georgia"/>
                          <a:cs typeface="Georgia"/>
                        </a:rPr>
                        <a:t>	</a:t>
                      </a:r>
                      <a:r>
                        <a:rPr dirty="0" sz="750">
                          <a:latin typeface="Georgia"/>
                          <a:cs typeface="Georgia"/>
                        </a:rPr>
                        <a:t>1</a:t>
                      </a:r>
                      <a:r>
                        <a:rPr dirty="0" sz="750" spc="-65">
                          <a:latin typeface="Georgia"/>
                          <a:cs typeface="Georgia"/>
                        </a:rPr>
                        <a:t> </a:t>
                      </a:r>
                      <a:r>
                        <a:rPr dirty="0" sz="750" spc="35">
                          <a:latin typeface="Georgia"/>
                          <a:cs typeface="Georgia"/>
                        </a:rPr>
                        <a:t>0</a:t>
                      </a:r>
                      <a:r>
                        <a:rPr dirty="0" sz="750" spc="45">
                          <a:latin typeface="Georgia"/>
                          <a:cs typeface="Georgia"/>
                        </a:rPr>
                        <a:t>.</a:t>
                      </a:r>
                      <a:r>
                        <a:rPr dirty="0" sz="750">
                          <a:latin typeface="Georgia"/>
                          <a:cs typeface="Georgia"/>
                        </a:rPr>
                        <a:t>6</a:t>
                      </a:r>
                      <a:endParaRPr sz="750">
                        <a:latin typeface="Georgia"/>
                        <a:cs typeface="Georgia"/>
                      </a:endParaRPr>
                    </a:p>
                  </a:txBody>
                  <a:tcPr marL="0" marR="0" marB="0" marT="0">
                    <a:lnR w="8267">
                      <a:solidFill>
                        <a:srgbClr val="000000"/>
                      </a:solidFill>
                      <a:prstDash val="solid"/>
                    </a:lnR>
                  </a:tcPr>
                </a:tc>
                <a:tc>
                  <a:txBody>
                    <a:bodyPr/>
                    <a:lstStyle/>
                    <a:p>
                      <a:pPr algn="r" marR="65405">
                        <a:lnSpc>
                          <a:spcPct val="100000"/>
                        </a:lnSpc>
                        <a:spcBef>
                          <a:spcPts val="10"/>
                        </a:spcBef>
                        <a:tabLst>
                          <a:tab pos="521334" algn="l"/>
                        </a:tabLst>
                      </a:pPr>
                      <a:r>
                        <a:rPr dirty="0" sz="750" spc="90">
                          <a:latin typeface="Georgia"/>
                          <a:cs typeface="Georgia"/>
                        </a:rPr>
                        <a:t>118	</a:t>
                      </a:r>
                      <a:r>
                        <a:rPr dirty="0" sz="750" spc="10">
                          <a:latin typeface="Georgia"/>
                          <a:cs typeface="Georgia"/>
                        </a:rPr>
                        <a:t>1</a:t>
                      </a:r>
                      <a:r>
                        <a:rPr dirty="0" sz="750" spc="-110">
                          <a:latin typeface="Georgia"/>
                          <a:cs typeface="Georgia"/>
                        </a:rPr>
                        <a:t> </a:t>
                      </a:r>
                      <a:r>
                        <a:rPr dirty="0" sz="750" spc="10">
                          <a:latin typeface="Georgia"/>
                          <a:cs typeface="Georgia"/>
                        </a:rPr>
                        <a:t>1</a:t>
                      </a:r>
                      <a:r>
                        <a:rPr dirty="0" sz="750" spc="-110">
                          <a:latin typeface="Georgia"/>
                          <a:cs typeface="Georgia"/>
                        </a:rPr>
                        <a:t> </a:t>
                      </a:r>
                      <a:r>
                        <a:rPr dirty="0" sz="750" spc="30">
                          <a:latin typeface="Georgia"/>
                          <a:cs typeface="Georgia"/>
                        </a:rPr>
                        <a:t>.1</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1594">
                        <a:lnSpc>
                          <a:spcPct val="100000"/>
                        </a:lnSpc>
                        <a:spcBef>
                          <a:spcPts val="10"/>
                        </a:spcBef>
                        <a:tabLst>
                          <a:tab pos="513080" algn="l"/>
                        </a:tabLst>
                      </a:pPr>
                      <a:r>
                        <a:rPr dirty="0" sz="750" spc="10">
                          <a:latin typeface="Georgia"/>
                          <a:cs typeface="Georgia"/>
                        </a:rPr>
                        <a:t>1</a:t>
                      </a:r>
                      <a:r>
                        <a:rPr dirty="0" sz="750" spc="-65">
                          <a:latin typeface="Georgia"/>
                          <a:cs typeface="Georgia"/>
                        </a:rPr>
                        <a:t> </a:t>
                      </a:r>
                      <a:r>
                        <a:rPr dirty="0" sz="750" spc="55">
                          <a:latin typeface="Georgia"/>
                          <a:cs typeface="Georgia"/>
                        </a:rPr>
                        <a:t>45	</a:t>
                      </a:r>
                      <a:r>
                        <a:rPr dirty="0" sz="750" spc="10">
                          <a:latin typeface="Georgia"/>
                          <a:cs typeface="Georgia"/>
                        </a:rPr>
                        <a:t>1</a:t>
                      </a:r>
                      <a:r>
                        <a:rPr dirty="0" sz="750" spc="-120">
                          <a:latin typeface="Georgia"/>
                          <a:cs typeface="Georgia"/>
                        </a:rPr>
                        <a:t> </a:t>
                      </a:r>
                      <a:r>
                        <a:rPr dirty="0" sz="750" spc="15">
                          <a:latin typeface="Georgia"/>
                          <a:cs typeface="Georgia"/>
                        </a:rPr>
                        <a:t>4</a:t>
                      </a:r>
                      <a:r>
                        <a:rPr dirty="0" sz="750" spc="-145">
                          <a:latin typeface="Georgia"/>
                          <a:cs typeface="Georgia"/>
                        </a:rPr>
                        <a:t> </a:t>
                      </a:r>
                      <a:r>
                        <a:rPr dirty="0" sz="750" spc="35">
                          <a:latin typeface="Georgia"/>
                          <a:cs typeface="Georgia"/>
                        </a:rPr>
                        <a:t>.3</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960">
                        <a:lnSpc>
                          <a:spcPct val="100000"/>
                        </a:lnSpc>
                        <a:spcBef>
                          <a:spcPts val="10"/>
                        </a:spcBef>
                        <a:tabLst>
                          <a:tab pos="603885" algn="l"/>
                        </a:tabLst>
                      </a:pPr>
                      <a:r>
                        <a:rPr dirty="0" sz="750" spc="80">
                          <a:latin typeface="Georgia"/>
                          <a:cs typeface="Georgia"/>
                        </a:rPr>
                        <a:t>2</a:t>
                      </a:r>
                      <a:r>
                        <a:rPr dirty="0" sz="750" spc="35">
                          <a:latin typeface="Georgia"/>
                          <a:cs typeface="Georgia"/>
                        </a:rPr>
                        <a:t>0</a:t>
                      </a:r>
                      <a:r>
                        <a:rPr dirty="0" sz="750">
                          <a:latin typeface="Georgia"/>
                          <a:cs typeface="Georgia"/>
                        </a:rPr>
                        <a:t>7</a:t>
                      </a:r>
                      <a:r>
                        <a:rPr dirty="0" sz="750">
                          <a:latin typeface="Georgia"/>
                          <a:cs typeface="Georgia"/>
                        </a:rPr>
                        <a:t>	</a:t>
                      </a:r>
                      <a:r>
                        <a:rPr dirty="0" sz="750" spc="80">
                          <a:latin typeface="Georgia"/>
                          <a:cs typeface="Georgia"/>
                        </a:rPr>
                        <a:t>2</a:t>
                      </a:r>
                      <a:r>
                        <a:rPr dirty="0" sz="750">
                          <a:latin typeface="Georgia"/>
                          <a:cs typeface="Georgia"/>
                        </a:rPr>
                        <a:t>2</a:t>
                      </a:r>
                      <a:r>
                        <a:rPr dirty="0" sz="750" spc="-100">
                          <a:latin typeface="Georgia"/>
                          <a:cs typeface="Georgia"/>
                        </a:rPr>
                        <a:t> </a:t>
                      </a:r>
                      <a:r>
                        <a:rPr dirty="0" sz="750" spc="45">
                          <a:latin typeface="Georgia"/>
                          <a:cs typeface="Georgia"/>
                        </a:rPr>
                        <a:t>.</a:t>
                      </a:r>
                      <a:r>
                        <a:rPr dirty="0" sz="750">
                          <a:latin typeface="Georgia"/>
                          <a:cs typeface="Georgia"/>
                        </a:rPr>
                        <a:t>2</a:t>
                      </a:r>
                      <a:endParaRPr sz="750">
                        <a:latin typeface="Georgia"/>
                        <a:cs typeface="Georgia"/>
                      </a:endParaRPr>
                    </a:p>
                  </a:txBody>
                  <a:tcPr marL="0" marR="0" marB="0" marT="0">
                    <a:lnL w="8267">
                      <a:solidFill>
                        <a:srgbClr val="000000"/>
                      </a:solidFill>
                      <a:prstDash val="solid"/>
                    </a:lnL>
                    <a:lnR w="8267">
                      <a:solidFill>
                        <a:srgbClr val="000000"/>
                      </a:solidFill>
                      <a:prstDash val="solid"/>
                    </a:lnR>
                    <a:solidFill>
                      <a:srgbClr val="FFE0C5"/>
                    </a:solidFill>
                  </a:tcPr>
                </a:tc>
                <a:tc>
                  <a:txBody>
                    <a:bodyPr/>
                    <a:lstStyle/>
                    <a:p>
                      <a:pPr algn="r" marR="57785">
                        <a:lnSpc>
                          <a:spcPct val="100000"/>
                        </a:lnSpc>
                        <a:spcBef>
                          <a:spcPts val="10"/>
                        </a:spcBef>
                      </a:pPr>
                      <a:r>
                        <a:rPr dirty="0" sz="750" spc="10" i="1">
                          <a:latin typeface="Georgia"/>
                          <a:cs typeface="Georgia"/>
                        </a:rPr>
                        <a:t>4</a:t>
                      </a:r>
                      <a:r>
                        <a:rPr dirty="0" sz="750" spc="20" i="1">
                          <a:latin typeface="Georgia"/>
                          <a:cs typeface="Georgia"/>
                        </a:rPr>
                        <a:t>3</a:t>
                      </a:r>
                      <a:r>
                        <a:rPr dirty="0" sz="750" i="1">
                          <a:latin typeface="Georgia"/>
                          <a:cs typeface="Georgia"/>
                        </a:rPr>
                        <a:t>%</a:t>
                      </a:r>
                      <a:endParaRPr sz="750">
                        <a:latin typeface="Georgia"/>
                        <a:cs typeface="Georgia"/>
                      </a:endParaRPr>
                    </a:p>
                  </a:txBody>
                  <a:tcPr marL="0" marR="0" marB="0" marT="0">
                    <a:lnL w="8267">
                      <a:solidFill>
                        <a:srgbClr val="000000"/>
                      </a:solidFill>
                      <a:prstDash val="solid"/>
                    </a:lnL>
                  </a:tcPr>
                </a:tc>
                <a:tc>
                  <a:txBody>
                    <a:bodyPr/>
                    <a:lstStyle/>
                    <a:p>
                      <a:pPr algn="r" marR="29845">
                        <a:lnSpc>
                          <a:spcPct val="100000"/>
                        </a:lnSpc>
                        <a:spcBef>
                          <a:spcPts val="10"/>
                        </a:spcBef>
                      </a:pPr>
                      <a:r>
                        <a:rPr dirty="0" sz="750" spc="40" i="1">
                          <a:latin typeface="Georgia"/>
                          <a:cs typeface="Georgia"/>
                        </a:rPr>
                        <a:t>55%</a:t>
                      </a:r>
                      <a:endParaRPr sz="750">
                        <a:latin typeface="Georgia"/>
                        <a:cs typeface="Georgia"/>
                      </a:endParaRPr>
                    </a:p>
                  </a:txBody>
                  <a:tcPr marL="0" marR="0" marB="0" marT="0"/>
                </a:tc>
              </a:tr>
              <a:tr h="125945">
                <a:tc vMerge="1">
                  <a:txBody>
                    <a:bodyPr/>
                    <a:lstStyle/>
                    <a:p>
                      <a:pPr/>
                    </a:p>
                  </a:txBody>
                  <a:tcPr marL="0" marR="0" marB="0" marT="0">
                    <a:lnB w="8267">
                      <a:solidFill>
                        <a:srgbClr val="FFFFFF"/>
                      </a:solidFill>
                      <a:prstDash val="solid"/>
                    </a:lnB>
                  </a:tcPr>
                </a:tc>
                <a:tc>
                  <a:txBody>
                    <a:bodyPr/>
                    <a:lstStyle/>
                    <a:p>
                      <a:pPr algn="r" marR="85090">
                        <a:lnSpc>
                          <a:spcPct val="100000"/>
                        </a:lnSpc>
                        <a:spcBef>
                          <a:spcPts val="10"/>
                        </a:spcBef>
                        <a:tabLst>
                          <a:tab pos="421640" algn="l"/>
                        </a:tabLst>
                      </a:pPr>
                      <a:r>
                        <a:rPr dirty="0" sz="750" spc="55">
                          <a:latin typeface="Georgia"/>
                          <a:cs typeface="Georgia"/>
                        </a:rPr>
                        <a:t>26	</a:t>
                      </a:r>
                      <a:r>
                        <a:rPr dirty="0" sz="750" spc="10">
                          <a:latin typeface="Georgia"/>
                          <a:cs typeface="Georgia"/>
                        </a:rPr>
                        <a:t>1</a:t>
                      </a:r>
                      <a:r>
                        <a:rPr dirty="0" sz="750" spc="-110">
                          <a:latin typeface="Georgia"/>
                          <a:cs typeface="Georgia"/>
                        </a:rPr>
                        <a:t> </a:t>
                      </a:r>
                      <a:r>
                        <a:rPr dirty="0" sz="750" spc="10">
                          <a:latin typeface="Georgia"/>
                          <a:cs typeface="Georgia"/>
                        </a:rPr>
                        <a:t>1</a:t>
                      </a:r>
                      <a:r>
                        <a:rPr dirty="0" sz="750" spc="-110">
                          <a:latin typeface="Georgia"/>
                          <a:cs typeface="Georgia"/>
                        </a:rPr>
                        <a:t> </a:t>
                      </a:r>
                      <a:r>
                        <a:rPr dirty="0" sz="750" spc="35">
                          <a:latin typeface="Georgia"/>
                          <a:cs typeface="Georgia"/>
                        </a:rPr>
                        <a:t>.9</a:t>
                      </a:r>
                      <a:endParaRPr sz="750">
                        <a:latin typeface="Georgia"/>
                        <a:cs typeface="Georgia"/>
                      </a:endParaRPr>
                    </a:p>
                  </a:txBody>
                  <a:tcPr marL="0" marR="0" marB="0" marT="0">
                    <a:lnR w="8267">
                      <a:solidFill>
                        <a:srgbClr val="000000"/>
                      </a:solidFill>
                      <a:prstDash val="solid"/>
                    </a:lnR>
                    <a:lnB w="8546">
                      <a:solidFill>
                        <a:srgbClr val="000000"/>
                      </a:solidFill>
                      <a:prstDash val="solid"/>
                    </a:lnB>
                  </a:tcPr>
                </a:tc>
                <a:tc>
                  <a:txBody>
                    <a:bodyPr/>
                    <a:lstStyle/>
                    <a:p>
                      <a:pPr algn="r" marR="65405">
                        <a:lnSpc>
                          <a:spcPct val="100000"/>
                        </a:lnSpc>
                        <a:spcBef>
                          <a:spcPts val="10"/>
                        </a:spcBef>
                        <a:tabLst>
                          <a:tab pos="520700" algn="l"/>
                        </a:tabLst>
                      </a:pPr>
                      <a:r>
                        <a:rPr dirty="0" sz="750" spc="80">
                          <a:latin typeface="Georgia"/>
                          <a:cs typeface="Georgia"/>
                        </a:rPr>
                        <a:t>2</a:t>
                      </a:r>
                      <a:r>
                        <a:rPr dirty="0" sz="750">
                          <a:latin typeface="Georgia"/>
                          <a:cs typeface="Georgia"/>
                        </a:rPr>
                        <a:t>5</a:t>
                      </a:r>
                      <a:r>
                        <a:rPr dirty="0" sz="750">
                          <a:latin typeface="Georgia"/>
                          <a:cs typeface="Georgia"/>
                        </a:rPr>
                        <a:t>	</a:t>
                      </a:r>
                      <a:r>
                        <a:rPr dirty="0" sz="750">
                          <a:latin typeface="Georgia"/>
                          <a:cs typeface="Georgia"/>
                        </a:rPr>
                        <a:t>1</a:t>
                      </a:r>
                      <a:r>
                        <a:rPr dirty="0" sz="750" spc="-65">
                          <a:latin typeface="Georgia"/>
                          <a:cs typeface="Georgia"/>
                        </a:rPr>
                        <a:t> </a:t>
                      </a:r>
                      <a:r>
                        <a:rPr dirty="0" sz="750" spc="45">
                          <a:latin typeface="Georgia"/>
                          <a:cs typeface="Georgia"/>
                        </a:rPr>
                        <a:t>.</a:t>
                      </a:r>
                      <a:r>
                        <a:rPr dirty="0" sz="750">
                          <a:latin typeface="Georgia"/>
                          <a:cs typeface="Georgia"/>
                        </a:rPr>
                        <a:t>1</a:t>
                      </a:r>
                      <a:endParaRPr sz="750">
                        <a:latin typeface="Georgia"/>
                        <a:cs typeface="Georgia"/>
                      </a:endParaRPr>
                    </a:p>
                  </a:txBody>
                  <a:tcPr marL="0" marR="0" marB="0" marT="0">
                    <a:lnL w="8267">
                      <a:solidFill>
                        <a:srgbClr val="000000"/>
                      </a:solidFill>
                      <a:prstDash val="solid"/>
                    </a:lnL>
                    <a:lnR w="8267">
                      <a:solidFill>
                        <a:srgbClr val="000000"/>
                      </a:solidFill>
                      <a:prstDash val="solid"/>
                    </a:lnR>
                    <a:lnB w="8546">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55244">
                        <a:lnSpc>
                          <a:spcPct val="100000"/>
                        </a:lnSpc>
                        <a:spcBef>
                          <a:spcPts val="10"/>
                        </a:spcBef>
                        <a:tabLst>
                          <a:tab pos="463550" algn="l"/>
                        </a:tabLst>
                      </a:pPr>
                      <a:r>
                        <a:rPr dirty="0" sz="750" spc="55">
                          <a:latin typeface="Georgia"/>
                          <a:cs typeface="Georgia"/>
                        </a:rPr>
                        <a:t>49	</a:t>
                      </a:r>
                      <a:r>
                        <a:rPr dirty="0" sz="750" spc="10">
                          <a:latin typeface="Georgia"/>
                          <a:cs typeface="Georgia"/>
                        </a:rPr>
                        <a:t>1</a:t>
                      </a:r>
                      <a:r>
                        <a:rPr dirty="0" sz="750" spc="-120">
                          <a:latin typeface="Georgia"/>
                          <a:cs typeface="Georgia"/>
                        </a:rPr>
                        <a:t> </a:t>
                      </a:r>
                      <a:r>
                        <a:rPr dirty="0" sz="750" spc="15">
                          <a:latin typeface="Georgia"/>
                          <a:cs typeface="Georgia"/>
                        </a:rPr>
                        <a:t>4</a:t>
                      </a:r>
                      <a:r>
                        <a:rPr dirty="0" sz="750" spc="-140">
                          <a:latin typeface="Georgia"/>
                          <a:cs typeface="Georgia"/>
                        </a:rPr>
                        <a:t> </a:t>
                      </a:r>
                      <a:r>
                        <a:rPr dirty="0" sz="750" spc="35">
                          <a:latin typeface="Georgia"/>
                          <a:cs typeface="Georgia"/>
                        </a:rPr>
                        <a:t>.0</a:t>
                      </a:r>
                      <a:endParaRPr sz="750">
                        <a:latin typeface="Georgia"/>
                        <a:cs typeface="Georgia"/>
                      </a:endParaRPr>
                    </a:p>
                  </a:txBody>
                  <a:tcPr marL="0" marR="0" marB="0" marT="0">
                    <a:lnL w="8267">
                      <a:solidFill>
                        <a:srgbClr val="000000"/>
                      </a:solidFill>
                      <a:prstDash val="solid"/>
                    </a:lnL>
                    <a:lnR w="8267">
                      <a:solidFill>
                        <a:srgbClr val="000000"/>
                      </a:solidFill>
                      <a:prstDash val="solid"/>
                    </a:lnR>
                    <a:lnB w="8546">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5405">
                        <a:lnSpc>
                          <a:spcPct val="100000"/>
                        </a:lnSpc>
                        <a:spcBef>
                          <a:spcPts val="10"/>
                        </a:spcBef>
                        <a:tabLst>
                          <a:tab pos="546100" algn="l"/>
                        </a:tabLst>
                      </a:pPr>
                      <a:r>
                        <a:rPr dirty="0" sz="750" spc="55">
                          <a:latin typeface="Georgia"/>
                          <a:cs typeface="Georgia"/>
                        </a:rPr>
                        <a:t>95	</a:t>
                      </a:r>
                      <a:r>
                        <a:rPr dirty="0" sz="750" spc="10">
                          <a:latin typeface="Georgia"/>
                          <a:cs typeface="Georgia"/>
                        </a:rPr>
                        <a:t>1</a:t>
                      </a:r>
                      <a:r>
                        <a:rPr dirty="0" sz="750" spc="-120">
                          <a:latin typeface="Georgia"/>
                          <a:cs typeface="Georgia"/>
                        </a:rPr>
                        <a:t> </a:t>
                      </a:r>
                      <a:r>
                        <a:rPr dirty="0" sz="750" spc="15">
                          <a:latin typeface="Georgia"/>
                          <a:cs typeface="Georgia"/>
                        </a:rPr>
                        <a:t>6</a:t>
                      </a:r>
                      <a:r>
                        <a:rPr dirty="0" sz="750" spc="-140">
                          <a:latin typeface="Georgia"/>
                          <a:cs typeface="Georgia"/>
                        </a:rPr>
                        <a:t> </a:t>
                      </a:r>
                      <a:r>
                        <a:rPr dirty="0" sz="750" spc="30">
                          <a:latin typeface="Georgia"/>
                          <a:cs typeface="Georgia"/>
                        </a:rPr>
                        <a:t>.1</a:t>
                      </a:r>
                      <a:endParaRPr sz="750">
                        <a:latin typeface="Georgia"/>
                        <a:cs typeface="Georgia"/>
                      </a:endParaRPr>
                    </a:p>
                  </a:txBody>
                  <a:tcPr marL="0" marR="0" marB="0" marT="0">
                    <a:lnL w="8267">
                      <a:solidFill>
                        <a:srgbClr val="000000"/>
                      </a:solidFill>
                      <a:prstDash val="solid"/>
                    </a:lnL>
                    <a:lnR w="8267">
                      <a:solidFill>
                        <a:srgbClr val="000000"/>
                      </a:solidFill>
                      <a:prstDash val="solid"/>
                    </a:lnR>
                    <a:lnB w="8546">
                      <a:solidFill>
                        <a:srgbClr val="000000"/>
                      </a:solidFill>
                      <a:prstDash val="solid"/>
                    </a:lnB>
                    <a:solidFill>
                      <a:srgbClr val="FFE0C5"/>
                    </a:solidFill>
                  </a:tcPr>
                </a:tc>
                <a:tc>
                  <a:txBody>
                    <a:bodyPr/>
                    <a:lstStyle/>
                    <a:p>
                      <a:pPr algn="r" marR="56515">
                        <a:lnSpc>
                          <a:spcPct val="100000"/>
                        </a:lnSpc>
                        <a:spcBef>
                          <a:spcPts val="10"/>
                        </a:spcBef>
                      </a:pPr>
                      <a:r>
                        <a:rPr dirty="0" sz="750" spc="10" i="1">
                          <a:latin typeface="Georgia"/>
                          <a:cs typeface="Georgia"/>
                        </a:rPr>
                        <a:t>94%</a:t>
                      </a:r>
                      <a:endParaRPr sz="750">
                        <a:latin typeface="Georgia"/>
                        <a:cs typeface="Georgia"/>
                      </a:endParaRPr>
                    </a:p>
                  </a:txBody>
                  <a:tcPr marL="0" marR="0" marB="0" marT="0">
                    <a:lnL w="8267">
                      <a:solidFill>
                        <a:srgbClr val="000000"/>
                      </a:solidFill>
                      <a:prstDash val="solid"/>
                    </a:lnL>
                    <a:lnB w="8546">
                      <a:solidFill>
                        <a:srgbClr val="000000"/>
                      </a:solidFill>
                      <a:prstDash val="solid"/>
                    </a:lnB>
                  </a:tcPr>
                </a:tc>
                <a:tc>
                  <a:txBody>
                    <a:bodyPr/>
                    <a:lstStyle/>
                    <a:p>
                      <a:pPr algn="r" marR="34925">
                        <a:lnSpc>
                          <a:spcPct val="100000"/>
                        </a:lnSpc>
                        <a:spcBef>
                          <a:spcPts val="10"/>
                        </a:spcBef>
                      </a:pPr>
                      <a:r>
                        <a:rPr dirty="0" sz="750" spc="50" i="1">
                          <a:latin typeface="Georgia"/>
                          <a:cs typeface="Georgia"/>
                        </a:rPr>
                        <a:t>1</a:t>
                      </a:r>
                      <a:r>
                        <a:rPr dirty="0" sz="750" spc="40" i="1">
                          <a:latin typeface="Georgia"/>
                          <a:cs typeface="Georgia"/>
                        </a:rPr>
                        <a:t>5</a:t>
                      </a:r>
                      <a:r>
                        <a:rPr dirty="0" sz="750" i="1">
                          <a:latin typeface="Georgia"/>
                          <a:cs typeface="Georgia"/>
                        </a:rPr>
                        <a:t>%</a:t>
                      </a:r>
                      <a:endParaRPr sz="750">
                        <a:latin typeface="Georgia"/>
                        <a:cs typeface="Georgia"/>
                      </a:endParaRPr>
                    </a:p>
                  </a:txBody>
                  <a:tcPr marL="0" marR="0" marB="0" marT="0">
                    <a:lnB w="8546">
                      <a:solidFill>
                        <a:srgbClr val="000000"/>
                      </a:solidFill>
                      <a:prstDash val="solid"/>
                    </a:lnB>
                  </a:tcPr>
                </a:tc>
              </a:tr>
              <a:tr h="205842">
                <a:tc vMerge="1">
                  <a:txBody>
                    <a:bodyPr/>
                    <a:lstStyle/>
                    <a:p>
                      <a:pPr/>
                    </a:p>
                  </a:txBody>
                  <a:tcPr marL="0" marR="0" marB="0" marT="0">
                    <a:lnB w="8267">
                      <a:solidFill>
                        <a:srgbClr val="FFFFFF"/>
                      </a:solidFill>
                      <a:prstDash val="solid"/>
                    </a:lnB>
                  </a:tcPr>
                </a:tc>
                <a:tc>
                  <a:txBody>
                    <a:bodyPr/>
                    <a:lstStyle/>
                    <a:p>
                      <a:pPr algn="r" marR="87630">
                        <a:lnSpc>
                          <a:spcPct val="100000"/>
                        </a:lnSpc>
                        <a:spcBef>
                          <a:spcPts val="30"/>
                        </a:spcBef>
                        <a:tabLst>
                          <a:tab pos="430530" algn="l"/>
                        </a:tabLst>
                      </a:pPr>
                      <a:r>
                        <a:rPr dirty="0" sz="750" spc="5" b="1">
                          <a:latin typeface="Georgia"/>
                          <a:cs typeface="Georgia"/>
                        </a:rPr>
                        <a:t>1</a:t>
                      </a:r>
                      <a:r>
                        <a:rPr dirty="0" sz="750" spc="10" b="1">
                          <a:latin typeface="Georgia"/>
                          <a:cs typeface="Georgia"/>
                        </a:rPr>
                        <a:t>9</a:t>
                      </a:r>
                      <a:r>
                        <a:rPr dirty="0" sz="750" b="1">
                          <a:latin typeface="Georgia"/>
                          <a:cs typeface="Georgia"/>
                        </a:rPr>
                        <a:t>1</a:t>
                      </a:r>
                      <a:r>
                        <a:rPr dirty="0" sz="750" b="1">
                          <a:latin typeface="Georgia"/>
                          <a:cs typeface="Georgia"/>
                        </a:rPr>
                        <a:t>	</a:t>
                      </a:r>
                      <a:r>
                        <a:rPr dirty="0" sz="750" spc="10" b="1">
                          <a:latin typeface="Georgia"/>
                          <a:cs typeface="Georgia"/>
                        </a:rPr>
                        <a:t>6</a:t>
                      </a:r>
                      <a:r>
                        <a:rPr dirty="0" sz="750" spc="35" b="1">
                          <a:latin typeface="Georgia"/>
                          <a:cs typeface="Georgia"/>
                        </a:rPr>
                        <a:t>0</a:t>
                      </a:r>
                      <a:r>
                        <a:rPr dirty="0" sz="750" b="1">
                          <a:latin typeface="Georgia"/>
                          <a:cs typeface="Georgia"/>
                        </a:rPr>
                        <a:t>.3</a:t>
                      </a:r>
                      <a:endParaRPr sz="750">
                        <a:latin typeface="Georgia"/>
                        <a:cs typeface="Georgia"/>
                      </a:endParaRPr>
                    </a:p>
                  </a:txBody>
                  <a:tcPr marL="0" marR="0" marB="0" marT="0">
                    <a:lnR w="8267">
                      <a:solidFill>
                        <a:srgbClr val="000000"/>
                      </a:solidFill>
                      <a:prstDash val="solid"/>
                    </a:lnR>
                    <a:lnT w="8546">
                      <a:solidFill>
                        <a:srgbClr val="000000"/>
                      </a:solidFill>
                      <a:prstDash val="solid"/>
                    </a:lnT>
                  </a:tcPr>
                </a:tc>
                <a:tc>
                  <a:txBody>
                    <a:bodyPr/>
                    <a:lstStyle/>
                    <a:p>
                      <a:pPr algn="r" marR="60325">
                        <a:lnSpc>
                          <a:spcPct val="100000"/>
                        </a:lnSpc>
                        <a:spcBef>
                          <a:spcPts val="30"/>
                        </a:spcBef>
                        <a:tabLst>
                          <a:tab pos="520700" algn="l"/>
                        </a:tabLst>
                      </a:pPr>
                      <a:r>
                        <a:rPr dirty="0" sz="750" spc="25" b="1">
                          <a:latin typeface="Georgia"/>
                          <a:cs typeface="Georgia"/>
                        </a:rPr>
                        <a:t>2</a:t>
                      </a:r>
                      <a:r>
                        <a:rPr dirty="0" sz="750" spc="35" b="1">
                          <a:latin typeface="Georgia"/>
                          <a:cs typeface="Georgia"/>
                        </a:rPr>
                        <a:t>0</a:t>
                      </a:r>
                      <a:r>
                        <a:rPr dirty="0" sz="750" b="1">
                          <a:latin typeface="Georgia"/>
                          <a:cs typeface="Georgia"/>
                        </a:rPr>
                        <a:t>0</a:t>
                      </a:r>
                      <a:r>
                        <a:rPr dirty="0" sz="750" b="1">
                          <a:latin typeface="Georgia"/>
                          <a:cs typeface="Georgia"/>
                        </a:rPr>
                        <a:t>	</a:t>
                      </a:r>
                      <a:r>
                        <a:rPr dirty="0" sz="750" spc="50" b="1">
                          <a:latin typeface="Georgia"/>
                          <a:cs typeface="Georgia"/>
                        </a:rPr>
                        <a:t>5</a:t>
                      </a:r>
                      <a:r>
                        <a:rPr dirty="0" sz="750" spc="35" b="1">
                          <a:latin typeface="Georgia"/>
                          <a:cs typeface="Georgia"/>
                        </a:rPr>
                        <a:t>0</a:t>
                      </a:r>
                      <a:r>
                        <a:rPr dirty="0" sz="750" b="1">
                          <a:latin typeface="Georgia"/>
                          <a:cs typeface="Georgia"/>
                        </a:rPr>
                        <a:t>.6</a:t>
                      </a:r>
                      <a:endParaRPr sz="750">
                        <a:latin typeface="Georgia"/>
                        <a:cs typeface="Georgia"/>
                      </a:endParaRPr>
                    </a:p>
                  </a:txBody>
                  <a:tcPr marL="0" marR="0" marB="0" marT="0">
                    <a:lnL w="8267">
                      <a:solidFill>
                        <a:srgbClr val="000000"/>
                      </a:solidFill>
                      <a:prstDash val="solid"/>
                    </a:lnL>
                    <a:lnR w="8267">
                      <a:solidFill>
                        <a:srgbClr val="000000"/>
                      </a:solidFill>
                      <a:prstDash val="solid"/>
                    </a:lnR>
                    <a:lnT w="8546">
                      <a:solidFill>
                        <a:srgbClr val="000000"/>
                      </a:solidFill>
                      <a:prstDash val="solid"/>
                    </a:lnT>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9850">
                        <a:lnSpc>
                          <a:spcPct val="100000"/>
                        </a:lnSpc>
                        <a:spcBef>
                          <a:spcPts val="30"/>
                        </a:spcBef>
                        <a:tabLst>
                          <a:tab pos="521334" algn="l"/>
                        </a:tabLst>
                      </a:pPr>
                      <a:r>
                        <a:rPr dirty="0" sz="750" spc="25" b="1">
                          <a:latin typeface="Georgia"/>
                          <a:cs typeface="Georgia"/>
                        </a:rPr>
                        <a:t>2</a:t>
                      </a:r>
                      <a:r>
                        <a:rPr dirty="0" sz="750" spc="85" b="1">
                          <a:latin typeface="Georgia"/>
                          <a:cs typeface="Georgia"/>
                        </a:rPr>
                        <a:t>7</a:t>
                      </a:r>
                      <a:r>
                        <a:rPr dirty="0" sz="750" b="1">
                          <a:latin typeface="Georgia"/>
                          <a:cs typeface="Georgia"/>
                        </a:rPr>
                        <a:t>2</a:t>
                      </a:r>
                      <a:r>
                        <a:rPr dirty="0" sz="750" b="1">
                          <a:latin typeface="Georgia"/>
                          <a:cs typeface="Georgia"/>
                        </a:rPr>
                        <a:t>	</a:t>
                      </a:r>
                      <a:r>
                        <a:rPr dirty="0" sz="750" spc="50" b="1">
                          <a:latin typeface="Georgia"/>
                          <a:cs typeface="Georgia"/>
                        </a:rPr>
                        <a:t>55</a:t>
                      </a:r>
                      <a:r>
                        <a:rPr dirty="0" sz="750" b="1">
                          <a:latin typeface="Georgia"/>
                          <a:cs typeface="Georgia"/>
                        </a:rPr>
                        <a:t>.7</a:t>
                      </a:r>
                      <a:endParaRPr sz="750">
                        <a:latin typeface="Georgia"/>
                        <a:cs typeface="Georgia"/>
                      </a:endParaRPr>
                    </a:p>
                  </a:txBody>
                  <a:tcPr marL="0" marR="0" marB="0" marT="0">
                    <a:lnL w="8267">
                      <a:solidFill>
                        <a:srgbClr val="000000"/>
                      </a:solidFill>
                      <a:prstDash val="solid"/>
                    </a:lnL>
                    <a:lnR w="8267">
                      <a:solidFill>
                        <a:srgbClr val="000000"/>
                      </a:solidFill>
                      <a:prstDash val="solid"/>
                    </a:lnR>
                    <a:lnT w="8546">
                      <a:solidFill>
                        <a:srgbClr val="000000"/>
                      </a:solidFill>
                      <a:prstDash val="solid"/>
                    </a:lnT>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0325">
                        <a:lnSpc>
                          <a:spcPct val="100000"/>
                        </a:lnSpc>
                        <a:spcBef>
                          <a:spcPts val="30"/>
                        </a:spcBef>
                        <a:tabLst>
                          <a:tab pos="603885" algn="l"/>
                        </a:tabLst>
                      </a:pPr>
                      <a:r>
                        <a:rPr dirty="0" sz="750" spc="30" b="1">
                          <a:latin typeface="Georgia"/>
                          <a:cs typeface="Georgia"/>
                        </a:rPr>
                        <a:t>3</a:t>
                      </a:r>
                      <a:r>
                        <a:rPr dirty="0" sz="750" spc="-10" b="1">
                          <a:latin typeface="Georgia"/>
                          <a:cs typeface="Georgia"/>
                        </a:rPr>
                        <a:t>8</a:t>
                      </a:r>
                      <a:r>
                        <a:rPr dirty="0" sz="750" b="1">
                          <a:latin typeface="Georgia"/>
                          <a:cs typeface="Georgia"/>
                        </a:rPr>
                        <a:t>2</a:t>
                      </a:r>
                      <a:r>
                        <a:rPr dirty="0" sz="750" b="1">
                          <a:latin typeface="Georgia"/>
                          <a:cs typeface="Georgia"/>
                        </a:rPr>
                        <a:t>	</a:t>
                      </a:r>
                      <a:r>
                        <a:rPr dirty="0" sz="750" spc="10" b="1">
                          <a:latin typeface="Georgia"/>
                          <a:cs typeface="Georgia"/>
                        </a:rPr>
                        <a:t>6</a:t>
                      </a:r>
                      <a:r>
                        <a:rPr dirty="0" sz="750" b="1">
                          <a:latin typeface="Georgia"/>
                          <a:cs typeface="Georgia"/>
                        </a:rPr>
                        <a:t>7</a:t>
                      </a:r>
                      <a:r>
                        <a:rPr dirty="0" sz="750" spc="-105" b="1">
                          <a:latin typeface="Georgia"/>
                          <a:cs typeface="Georgia"/>
                        </a:rPr>
                        <a:t> </a:t>
                      </a:r>
                      <a:r>
                        <a:rPr dirty="0" sz="750" b="1">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lnT w="8546">
                      <a:solidFill>
                        <a:srgbClr val="000000"/>
                      </a:solidFill>
                      <a:prstDash val="solid"/>
                    </a:lnT>
                    <a:solidFill>
                      <a:srgbClr val="FFE0C5"/>
                    </a:solidFill>
                  </a:tcPr>
                </a:tc>
                <a:tc>
                  <a:txBody>
                    <a:bodyPr/>
                    <a:lstStyle/>
                    <a:p>
                      <a:pPr algn="r" marR="60325">
                        <a:lnSpc>
                          <a:spcPct val="100000"/>
                        </a:lnSpc>
                        <a:spcBef>
                          <a:spcPts val="30"/>
                        </a:spcBef>
                      </a:pPr>
                      <a:r>
                        <a:rPr dirty="0" sz="750" spc="10" b="1" i="1">
                          <a:latin typeface="Georgia"/>
                          <a:cs typeface="Georgia"/>
                        </a:rPr>
                        <a:t>4</a:t>
                      </a:r>
                      <a:r>
                        <a:rPr dirty="0" sz="750" spc="-30" b="1" i="1">
                          <a:latin typeface="Georgia"/>
                          <a:cs typeface="Georgia"/>
                        </a:rPr>
                        <a:t>0</a:t>
                      </a:r>
                      <a:r>
                        <a:rPr dirty="0" sz="750" b="1" i="1">
                          <a:latin typeface="Georgia"/>
                          <a:cs typeface="Georgia"/>
                        </a:rPr>
                        <a:t>%</a:t>
                      </a:r>
                      <a:endParaRPr sz="750">
                        <a:latin typeface="Georgia"/>
                        <a:cs typeface="Georgia"/>
                      </a:endParaRPr>
                    </a:p>
                  </a:txBody>
                  <a:tcPr marL="0" marR="0" marB="0" marT="0">
                    <a:lnL w="8267">
                      <a:solidFill>
                        <a:srgbClr val="000000"/>
                      </a:solidFill>
                      <a:prstDash val="solid"/>
                    </a:lnL>
                    <a:lnT w="8546">
                      <a:solidFill>
                        <a:srgbClr val="000000"/>
                      </a:solidFill>
                      <a:prstDash val="solid"/>
                    </a:lnT>
                  </a:tcPr>
                </a:tc>
                <a:tc>
                  <a:txBody>
                    <a:bodyPr/>
                    <a:lstStyle/>
                    <a:p>
                      <a:pPr algn="r" marR="37465">
                        <a:lnSpc>
                          <a:spcPct val="100000"/>
                        </a:lnSpc>
                        <a:spcBef>
                          <a:spcPts val="30"/>
                        </a:spcBef>
                      </a:pPr>
                      <a:r>
                        <a:rPr dirty="0" sz="750" spc="25" b="1" i="1">
                          <a:latin typeface="Georgia"/>
                          <a:cs typeface="Georgia"/>
                        </a:rPr>
                        <a:t>2</a:t>
                      </a:r>
                      <a:r>
                        <a:rPr dirty="0" sz="750" spc="5" b="1" i="1">
                          <a:latin typeface="Georgia"/>
                          <a:cs typeface="Georgia"/>
                        </a:rPr>
                        <a:t>1</a:t>
                      </a:r>
                      <a:r>
                        <a:rPr dirty="0" sz="750" b="1" i="1">
                          <a:latin typeface="Georgia"/>
                          <a:cs typeface="Georgia"/>
                        </a:rPr>
                        <a:t>%</a:t>
                      </a:r>
                      <a:endParaRPr sz="750">
                        <a:latin typeface="Georgia"/>
                        <a:cs typeface="Georgia"/>
                      </a:endParaRPr>
                    </a:p>
                  </a:txBody>
                  <a:tcPr marL="0" marR="0" marB="0" marT="0">
                    <a:lnT w="8546">
                      <a:solidFill>
                        <a:srgbClr val="000000"/>
                      </a:solidFill>
                      <a:prstDash val="solid"/>
                    </a:lnT>
                  </a:tcPr>
                </a:tc>
              </a:tr>
              <a:tr h="192109">
                <a:tc vMerge="1">
                  <a:txBody>
                    <a:bodyPr/>
                    <a:lstStyle/>
                    <a:p>
                      <a:pPr/>
                    </a:p>
                  </a:txBody>
                  <a:tcPr marL="0" marR="0" marB="0" marT="0">
                    <a:lnB w="8267">
                      <a:solidFill>
                        <a:srgbClr val="FFFFFF"/>
                      </a:solidFill>
                      <a:prstDash val="solid"/>
                    </a:lnB>
                  </a:tcPr>
                </a:tc>
                <a:tc>
                  <a:txBody>
                    <a:bodyPr/>
                    <a:lstStyle/>
                    <a:p>
                      <a:pPr algn="r" marR="82550">
                        <a:lnSpc>
                          <a:spcPct val="100000"/>
                        </a:lnSpc>
                        <a:spcBef>
                          <a:spcPts val="535"/>
                        </a:spcBef>
                        <a:tabLst>
                          <a:tab pos="471805" algn="l"/>
                        </a:tabLst>
                      </a:pPr>
                      <a:r>
                        <a:rPr dirty="0" sz="750" spc="5" b="1">
                          <a:latin typeface="Georgia"/>
                          <a:cs typeface="Georgia"/>
                        </a:rPr>
                        <a:t>1</a:t>
                      </a:r>
                      <a:r>
                        <a:rPr dirty="0" sz="750" spc="10" b="1">
                          <a:latin typeface="Georgia"/>
                          <a:cs typeface="Georgia"/>
                        </a:rPr>
                        <a:t>6</a:t>
                      </a:r>
                      <a:r>
                        <a:rPr dirty="0" sz="750" b="1">
                          <a:latin typeface="Georgia"/>
                          <a:cs typeface="Georgia"/>
                        </a:rPr>
                        <a:t>6</a:t>
                      </a:r>
                      <a:r>
                        <a:rPr dirty="0" sz="750" b="1">
                          <a:latin typeface="Georgia"/>
                          <a:cs typeface="Georgia"/>
                        </a:rPr>
                        <a:t>	</a:t>
                      </a:r>
                      <a:r>
                        <a:rPr dirty="0" sz="750" spc="5" b="1">
                          <a:latin typeface="Georgia"/>
                          <a:cs typeface="Georgia"/>
                        </a:rPr>
                        <a:t>1</a:t>
                      </a:r>
                      <a:r>
                        <a:rPr dirty="0" sz="750" spc="25" b="1">
                          <a:latin typeface="Georgia"/>
                          <a:cs typeface="Georgia"/>
                        </a:rPr>
                        <a:t>2</a:t>
                      </a:r>
                      <a:r>
                        <a:rPr dirty="0" sz="750" b="1">
                          <a:latin typeface="Georgia"/>
                          <a:cs typeface="Georgia"/>
                        </a:rPr>
                        <a:t>.8</a:t>
                      </a:r>
                      <a:endParaRPr sz="750">
                        <a:latin typeface="Georgia"/>
                        <a:cs typeface="Georgia"/>
                      </a:endParaRPr>
                    </a:p>
                  </a:txBody>
                  <a:tcPr marL="0" marR="0" marB="0" marT="0">
                    <a:lnR w="8267">
                      <a:solidFill>
                        <a:srgbClr val="000000"/>
                      </a:solidFill>
                      <a:prstDash val="solid"/>
                    </a:lnR>
                    <a:lnB w="8270">
                      <a:solidFill>
                        <a:srgbClr val="000000"/>
                      </a:solidFill>
                      <a:prstDash val="solid"/>
                    </a:lnB>
                  </a:tcPr>
                </a:tc>
                <a:tc>
                  <a:txBody>
                    <a:bodyPr/>
                    <a:lstStyle/>
                    <a:p>
                      <a:pPr algn="r" marR="60325">
                        <a:lnSpc>
                          <a:spcPct val="100000"/>
                        </a:lnSpc>
                        <a:spcBef>
                          <a:spcPts val="535"/>
                        </a:spcBef>
                        <a:tabLst>
                          <a:tab pos="561975" algn="l"/>
                        </a:tabLst>
                      </a:pPr>
                      <a:r>
                        <a:rPr dirty="0" sz="750" spc="5" b="1">
                          <a:latin typeface="Georgia"/>
                          <a:cs typeface="Georgia"/>
                        </a:rPr>
                        <a:t>1</a:t>
                      </a:r>
                      <a:r>
                        <a:rPr dirty="0" sz="750" spc="10" b="1">
                          <a:latin typeface="Georgia"/>
                          <a:cs typeface="Georgia"/>
                        </a:rPr>
                        <a:t>6</a:t>
                      </a:r>
                      <a:r>
                        <a:rPr dirty="0" sz="750" b="1">
                          <a:latin typeface="Georgia"/>
                          <a:cs typeface="Georgia"/>
                        </a:rPr>
                        <a:t>4</a:t>
                      </a:r>
                      <a:r>
                        <a:rPr dirty="0" sz="750" b="1">
                          <a:latin typeface="Georgia"/>
                          <a:cs typeface="Georgia"/>
                        </a:rPr>
                        <a:t>	</a:t>
                      </a:r>
                      <a:r>
                        <a:rPr dirty="0" sz="750" spc="10" b="1">
                          <a:latin typeface="Georgia"/>
                          <a:cs typeface="Georgia"/>
                        </a:rPr>
                        <a:t>9</a:t>
                      </a:r>
                      <a:r>
                        <a:rPr dirty="0" sz="750" b="1">
                          <a:latin typeface="Georgia"/>
                          <a:cs typeface="Georgia"/>
                        </a:rPr>
                        <a:t>.4</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57785">
                        <a:lnSpc>
                          <a:spcPct val="100000"/>
                        </a:lnSpc>
                        <a:spcBef>
                          <a:spcPts val="535"/>
                        </a:spcBef>
                        <a:tabLst>
                          <a:tab pos="521334" algn="l"/>
                        </a:tabLst>
                      </a:pPr>
                      <a:r>
                        <a:rPr dirty="0" sz="750" spc="25" b="1">
                          <a:latin typeface="Georgia"/>
                          <a:cs typeface="Georgia"/>
                        </a:rPr>
                        <a:t>2</a:t>
                      </a:r>
                      <a:r>
                        <a:rPr dirty="0" sz="750" spc="5" b="1">
                          <a:latin typeface="Georgia"/>
                          <a:cs typeface="Georgia"/>
                        </a:rPr>
                        <a:t>1</a:t>
                      </a:r>
                      <a:r>
                        <a:rPr dirty="0" sz="750" b="1">
                          <a:latin typeface="Georgia"/>
                          <a:cs typeface="Georgia"/>
                        </a:rPr>
                        <a:t>4</a:t>
                      </a:r>
                      <a:r>
                        <a:rPr dirty="0" sz="750" b="1">
                          <a:latin typeface="Georgia"/>
                          <a:cs typeface="Georgia"/>
                        </a:rPr>
                        <a:t>	</a:t>
                      </a:r>
                      <a:r>
                        <a:rPr dirty="0" sz="750" spc="25" b="1">
                          <a:latin typeface="Georgia"/>
                          <a:cs typeface="Georgia"/>
                        </a:rPr>
                        <a:t>2</a:t>
                      </a:r>
                      <a:r>
                        <a:rPr dirty="0" sz="750" spc="5" b="1">
                          <a:latin typeface="Georgia"/>
                          <a:cs typeface="Georgia"/>
                        </a:rPr>
                        <a:t>1</a:t>
                      </a:r>
                      <a:r>
                        <a:rPr dirty="0" sz="750" b="1">
                          <a:latin typeface="Georgia"/>
                          <a:cs typeface="Georgia"/>
                        </a:rPr>
                        <a:t>.8</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gn="r" marR="62865">
                        <a:lnSpc>
                          <a:spcPct val="100000"/>
                        </a:lnSpc>
                        <a:spcBef>
                          <a:spcPts val="535"/>
                        </a:spcBef>
                        <a:tabLst>
                          <a:tab pos="587375" algn="l"/>
                        </a:tabLst>
                      </a:pPr>
                      <a:r>
                        <a:rPr dirty="0" sz="750" spc="5" b="1">
                          <a:latin typeface="Georgia"/>
                          <a:cs typeface="Georgia"/>
                        </a:rPr>
                        <a:t>1</a:t>
                      </a:r>
                      <a:r>
                        <a:rPr dirty="0" sz="750" spc="10" b="1">
                          <a:latin typeface="Georgia"/>
                          <a:cs typeface="Georgia"/>
                        </a:rPr>
                        <a:t>9</a:t>
                      </a:r>
                      <a:r>
                        <a:rPr dirty="0" sz="750" b="1">
                          <a:latin typeface="Georgia"/>
                          <a:cs typeface="Georgia"/>
                        </a:rPr>
                        <a:t>9</a:t>
                      </a:r>
                      <a:r>
                        <a:rPr dirty="0" sz="750" b="1">
                          <a:latin typeface="Georgia"/>
                          <a:cs typeface="Georgia"/>
                        </a:rPr>
                        <a:t>	</a:t>
                      </a:r>
                      <a:r>
                        <a:rPr dirty="0" sz="750" spc="25" b="1">
                          <a:latin typeface="Georgia"/>
                          <a:cs typeface="Georgia"/>
                        </a:rPr>
                        <a:t>2</a:t>
                      </a:r>
                      <a:r>
                        <a:rPr dirty="0" sz="750" spc="10" b="1">
                          <a:latin typeface="Georgia"/>
                          <a:cs typeface="Georgia"/>
                        </a:rPr>
                        <a:t>6</a:t>
                      </a:r>
                      <a:r>
                        <a:rPr dirty="0" sz="750" b="1">
                          <a:latin typeface="Georgia"/>
                          <a:cs typeface="Georgia"/>
                        </a:rPr>
                        <a:t>.3</a:t>
                      </a:r>
                      <a:endParaRPr sz="750">
                        <a:latin typeface="Georgia"/>
                        <a:cs typeface="Georgia"/>
                      </a:endParaRPr>
                    </a:p>
                  </a:txBody>
                  <a:tcPr marL="0" marR="0" marB="0" marT="0">
                    <a:lnL w="8267">
                      <a:solidFill>
                        <a:srgbClr val="000000"/>
                      </a:solidFill>
                      <a:prstDash val="solid"/>
                    </a:lnL>
                    <a:lnR w="8267">
                      <a:solidFill>
                        <a:srgbClr val="000000"/>
                      </a:solidFill>
                      <a:prstDash val="solid"/>
                    </a:lnR>
                    <a:lnB w="8270">
                      <a:solidFill>
                        <a:srgbClr val="000000"/>
                      </a:solidFill>
                      <a:prstDash val="solid"/>
                    </a:lnB>
                    <a:solidFill>
                      <a:srgbClr val="FFE0C5"/>
                    </a:solidFill>
                  </a:tcPr>
                </a:tc>
                <a:tc>
                  <a:txBody>
                    <a:bodyPr/>
                    <a:lstStyle/>
                    <a:p>
                      <a:pPr algn="r" marR="60325">
                        <a:lnSpc>
                          <a:spcPct val="100000"/>
                        </a:lnSpc>
                        <a:spcBef>
                          <a:spcPts val="535"/>
                        </a:spcBef>
                      </a:pPr>
                      <a:r>
                        <a:rPr dirty="0" sz="750" spc="25" b="1" i="1">
                          <a:latin typeface="Georgia"/>
                          <a:cs typeface="Georgia"/>
                        </a:rPr>
                        <a:t>-</a:t>
                      </a:r>
                      <a:r>
                        <a:rPr dirty="0" sz="750" spc="10" b="1" i="1">
                          <a:latin typeface="Georgia"/>
                          <a:cs typeface="Georgia"/>
                        </a:rPr>
                        <a:t>7</a:t>
                      </a:r>
                      <a:r>
                        <a:rPr dirty="0" sz="750" b="1" i="1">
                          <a:latin typeface="Georgia"/>
                          <a:cs typeface="Georgia"/>
                        </a:rPr>
                        <a:t>%</a:t>
                      </a:r>
                      <a:endParaRPr sz="750">
                        <a:latin typeface="Georgia"/>
                        <a:cs typeface="Georgia"/>
                      </a:endParaRPr>
                    </a:p>
                  </a:txBody>
                  <a:tcPr marL="0" marR="0" marB="0" marT="0">
                    <a:lnL w="8267">
                      <a:solidFill>
                        <a:srgbClr val="000000"/>
                      </a:solidFill>
                      <a:prstDash val="solid"/>
                    </a:lnL>
                    <a:lnB w="8270">
                      <a:solidFill>
                        <a:srgbClr val="000000"/>
                      </a:solidFill>
                      <a:prstDash val="solid"/>
                    </a:lnB>
                  </a:tcPr>
                </a:tc>
                <a:tc>
                  <a:txBody>
                    <a:bodyPr/>
                    <a:lstStyle/>
                    <a:p>
                      <a:pPr algn="r" marR="37465">
                        <a:lnSpc>
                          <a:spcPct val="100000"/>
                        </a:lnSpc>
                        <a:spcBef>
                          <a:spcPts val="535"/>
                        </a:spcBef>
                      </a:pPr>
                      <a:r>
                        <a:rPr dirty="0" sz="750" spc="25" b="1" i="1">
                          <a:latin typeface="Georgia"/>
                          <a:cs typeface="Georgia"/>
                        </a:rPr>
                        <a:t>2</a:t>
                      </a:r>
                      <a:r>
                        <a:rPr dirty="0" sz="750" spc="5" b="1" i="1">
                          <a:latin typeface="Georgia"/>
                          <a:cs typeface="Georgia"/>
                        </a:rPr>
                        <a:t>1</a:t>
                      </a:r>
                      <a:r>
                        <a:rPr dirty="0" sz="750" b="1" i="1">
                          <a:latin typeface="Georgia"/>
                          <a:cs typeface="Georgia"/>
                        </a:rPr>
                        <a:t>%</a:t>
                      </a:r>
                      <a:endParaRPr sz="750">
                        <a:latin typeface="Georgia"/>
                        <a:cs typeface="Georgia"/>
                      </a:endParaRPr>
                    </a:p>
                  </a:txBody>
                  <a:tcPr marL="0" marR="0" marB="0" marT="0">
                    <a:lnB w="8270">
                      <a:solidFill>
                        <a:srgbClr val="000000"/>
                      </a:solidFill>
                      <a:prstDash val="solid"/>
                    </a:lnB>
                  </a:tcPr>
                </a:tc>
              </a:tr>
              <a:tr h="340194">
                <a:tc vMerge="1">
                  <a:txBody>
                    <a:bodyPr/>
                    <a:lstStyle/>
                    <a:p>
                      <a:pPr/>
                    </a:p>
                  </a:txBody>
                  <a:tcPr marL="0" marR="0" marB="0" marT="0">
                    <a:lnB w="8267">
                      <a:solidFill>
                        <a:srgbClr val="FFFFFF"/>
                      </a:solidFill>
                      <a:prstDash val="solid"/>
                    </a:lnB>
                  </a:tcPr>
                </a:tc>
                <a:tc>
                  <a:txBody>
                    <a:bodyPr/>
                    <a:lstStyle/>
                    <a:p>
                      <a:pPr>
                        <a:lnSpc>
                          <a:spcPct val="100000"/>
                        </a:lnSpc>
                        <a:spcBef>
                          <a:spcPts val="45"/>
                        </a:spcBef>
                      </a:pPr>
                      <a:endParaRPr sz="900">
                        <a:latin typeface="Times New Roman"/>
                        <a:cs typeface="Times New Roman"/>
                      </a:endParaRPr>
                    </a:p>
                    <a:p>
                      <a:pPr algn="r" marR="85090">
                        <a:lnSpc>
                          <a:spcPct val="100000"/>
                        </a:lnSpc>
                        <a:tabLst>
                          <a:tab pos="480059" algn="l"/>
                        </a:tabLst>
                      </a:pPr>
                      <a:r>
                        <a:rPr dirty="0" sz="750" spc="10" b="1">
                          <a:latin typeface="Georgia"/>
                          <a:cs typeface="Georgia"/>
                        </a:rPr>
                        <a:t>4</a:t>
                      </a:r>
                      <a:r>
                        <a:rPr dirty="0" sz="750" b="1">
                          <a:latin typeface="Georgia"/>
                          <a:cs typeface="Georgia"/>
                        </a:rPr>
                        <a:t>,</a:t>
                      </a:r>
                      <a:r>
                        <a:rPr dirty="0" sz="750" spc="5" b="1">
                          <a:latin typeface="Georgia"/>
                          <a:cs typeface="Georgia"/>
                        </a:rPr>
                        <a:t>1</a:t>
                      </a:r>
                      <a:r>
                        <a:rPr dirty="0" sz="750" spc="25" b="1">
                          <a:latin typeface="Georgia"/>
                          <a:cs typeface="Georgia"/>
                        </a:rPr>
                        <a:t>2</a:t>
                      </a:r>
                      <a:r>
                        <a:rPr dirty="0" sz="750" b="1">
                          <a:latin typeface="Georgia"/>
                          <a:cs typeface="Georgia"/>
                        </a:rPr>
                        <a:t>8</a:t>
                      </a:r>
                      <a:r>
                        <a:rPr dirty="0" sz="750" b="1">
                          <a:latin typeface="Georgia"/>
                          <a:cs typeface="Georgia"/>
                        </a:rPr>
                        <a:t>	</a:t>
                      </a:r>
                      <a:r>
                        <a:rPr dirty="0" sz="750" spc="25" b="1">
                          <a:latin typeface="Georgia"/>
                          <a:cs typeface="Georgia"/>
                        </a:rPr>
                        <a:t>2</a:t>
                      </a:r>
                      <a:r>
                        <a:rPr dirty="0" sz="750" spc="35" b="1">
                          <a:latin typeface="Georgia"/>
                          <a:cs typeface="Georgia"/>
                        </a:rPr>
                        <a:t>0</a:t>
                      </a:r>
                      <a:r>
                        <a:rPr dirty="0" sz="750" spc="10" b="1">
                          <a:latin typeface="Georgia"/>
                          <a:cs typeface="Georgia"/>
                        </a:rPr>
                        <a:t>4</a:t>
                      </a:r>
                      <a:r>
                        <a:rPr dirty="0" sz="750" b="1">
                          <a:latin typeface="Georgia"/>
                          <a:cs typeface="Georgia"/>
                        </a:rPr>
                        <a:t>.9</a:t>
                      </a:r>
                      <a:endParaRPr sz="750">
                        <a:latin typeface="Georgia"/>
                        <a:cs typeface="Georgia"/>
                      </a:endParaRPr>
                    </a:p>
                  </a:txBody>
                  <a:tcPr marL="0" marR="0" marB="0" marT="0">
                    <a:lnR w="8267">
                      <a:solidFill>
                        <a:srgbClr val="000000"/>
                      </a:solidFill>
                      <a:prstDash val="solid"/>
                    </a:lnR>
                    <a:lnT w="8270">
                      <a:solidFill>
                        <a:srgbClr val="000000"/>
                      </a:solidFill>
                      <a:prstDash val="solid"/>
                    </a:lnT>
                    <a:lnB w="8267">
                      <a:solidFill>
                        <a:srgbClr val="FFFFFF"/>
                      </a:solidFill>
                      <a:prstDash val="solid"/>
                    </a:lnB>
                  </a:tcPr>
                </a:tc>
                <a:tc>
                  <a:txBody>
                    <a:bodyPr/>
                    <a:lstStyle/>
                    <a:p>
                      <a:pPr>
                        <a:lnSpc>
                          <a:spcPct val="100000"/>
                        </a:lnSpc>
                        <a:spcBef>
                          <a:spcPts val="45"/>
                        </a:spcBef>
                      </a:pPr>
                      <a:endParaRPr sz="900">
                        <a:latin typeface="Times New Roman"/>
                        <a:cs typeface="Times New Roman"/>
                      </a:endParaRPr>
                    </a:p>
                    <a:p>
                      <a:pPr algn="r" marR="60960">
                        <a:lnSpc>
                          <a:spcPct val="100000"/>
                        </a:lnSpc>
                        <a:tabLst>
                          <a:tab pos="545465" algn="l"/>
                        </a:tabLst>
                      </a:pPr>
                      <a:r>
                        <a:rPr dirty="0" sz="750" spc="10" b="1">
                          <a:latin typeface="Georgia"/>
                          <a:cs typeface="Georgia"/>
                        </a:rPr>
                        <a:t>4</a:t>
                      </a:r>
                      <a:r>
                        <a:rPr dirty="0" sz="750" b="1">
                          <a:latin typeface="Georgia"/>
                          <a:cs typeface="Georgia"/>
                        </a:rPr>
                        <a:t>,</a:t>
                      </a:r>
                      <a:r>
                        <a:rPr dirty="0" sz="750" spc="10" b="1">
                          <a:latin typeface="Georgia"/>
                          <a:cs typeface="Georgia"/>
                        </a:rPr>
                        <a:t>44</a:t>
                      </a:r>
                      <a:r>
                        <a:rPr dirty="0" sz="750" b="1">
                          <a:latin typeface="Georgia"/>
                          <a:cs typeface="Georgia"/>
                        </a:rPr>
                        <a:t>8</a:t>
                      </a:r>
                      <a:r>
                        <a:rPr dirty="0" sz="750" b="1">
                          <a:latin typeface="Georgia"/>
                          <a:cs typeface="Georgia"/>
                        </a:rPr>
                        <a:t>	</a:t>
                      </a:r>
                      <a:r>
                        <a:rPr dirty="0" sz="750" spc="25" b="1">
                          <a:latin typeface="Georgia"/>
                          <a:cs typeface="Georgia"/>
                        </a:rPr>
                        <a:t>2</a:t>
                      </a:r>
                      <a:r>
                        <a:rPr dirty="0" sz="750" spc="50" b="1">
                          <a:latin typeface="Georgia"/>
                          <a:cs typeface="Georgia"/>
                        </a:rPr>
                        <a:t>55</a:t>
                      </a:r>
                      <a:r>
                        <a:rPr dirty="0" sz="750" b="1">
                          <a:latin typeface="Georgia"/>
                          <a:cs typeface="Georgia"/>
                        </a:rPr>
                        <a:t>.9</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nSpc>
                          <a:spcPct val="100000"/>
                        </a:lnSpc>
                        <a:spcBef>
                          <a:spcPts val="45"/>
                        </a:spcBef>
                      </a:pPr>
                      <a:endParaRPr sz="900">
                        <a:latin typeface="Times New Roman"/>
                        <a:cs typeface="Times New Roman"/>
                      </a:endParaRPr>
                    </a:p>
                    <a:p>
                      <a:pPr algn="r" marR="57785">
                        <a:lnSpc>
                          <a:spcPct val="100000"/>
                        </a:lnSpc>
                        <a:tabLst>
                          <a:tab pos="554355" algn="l"/>
                        </a:tabLst>
                      </a:pPr>
                      <a:r>
                        <a:rPr dirty="0" sz="750" spc="10" b="1">
                          <a:latin typeface="Georgia"/>
                          <a:cs typeface="Georgia"/>
                        </a:rPr>
                        <a:t>6</a:t>
                      </a:r>
                      <a:r>
                        <a:rPr dirty="0" sz="750" b="1">
                          <a:latin typeface="Georgia"/>
                          <a:cs typeface="Georgia"/>
                        </a:rPr>
                        <a:t>,</a:t>
                      </a:r>
                      <a:r>
                        <a:rPr dirty="0" sz="750" spc="-10" b="1">
                          <a:latin typeface="Georgia"/>
                          <a:cs typeface="Georgia"/>
                        </a:rPr>
                        <a:t>8</a:t>
                      </a:r>
                      <a:r>
                        <a:rPr dirty="0" sz="750" spc="10" b="1">
                          <a:latin typeface="Georgia"/>
                          <a:cs typeface="Georgia"/>
                        </a:rPr>
                        <a:t>9</a:t>
                      </a:r>
                      <a:r>
                        <a:rPr dirty="0" sz="750" b="1">
                          <a:latin typeface="Georgia"/>
                          <a:cs typeface="Georgia"/>
                        </a:rPr>
                        <a:t>8</a:t>
                      </a:r>
                      <a:r>
                        <a:rPr dirty="0" sz="750" b="1">
                          <a:latin typeface="Georgia"/>
                          <a:cs typeface="Georgia"/>
                        </a:rPr>
                        <a:t>	</a:t>
                      </a:r>
                      <a:r>
                        <a:rPr dirty="0" sz="750" spc="30" b="1">
                          <a:latin typeface="Georgia"/>
                          <a:cs typeface="Georgia"/>
                        </a:rPr>
                        <a:t>3</a:t>
                      </a:r>
                      <a:r>
                        <a:rPr dirty="0" sz="750" spc="10" b="1">
                          <a:latin typeface="Georgia"/>
                          <a:cs typeface="Georgia"/>
                        </a:rPr>
                        <a:t>9</a:t>
                      </a:r>
                      <a:r>
                        <a:rPr dirty="0" sz="750" b="1">
                          <a:latin typeface="Georgia"/>
                          <a:cs typeface="Georgia"/>
                        </a:rPr>
                        <a:t>7</a:t>
                      </a:r>
                      <a:r>
                        <a:rPr dirty="0" sz="750" spc="-105" b="1">
                          <a:latin typeface="Georgia"/>
                          <a:cs typeface="Georgia"/>
                        </a:rPr>
                        <a:t> </a:t>
                      </a:r>
                      <a:r>
                        <a:rPr dirty="0" sz="750" b="1">
                          <a:latin typeface="Georgia"/>
                          <a:cs typeface="Georgia"/>
                        </a:rPr>
                        <a:t>.8</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lnB w="8270">
                      <a:solidFill>
                        <a:srgbClr val="000000"/>
                      </a:solidFill>
                      <a:prstDash val="solid"/>
                    </a:lnB>
                    <a:solidFill>
                      <a:srgbClr val="FFE0C5"/>
                    </a:solidFill>
                  </a:tcPr>
                </a:tc>
                <a:tc vMerge="1">
                  <a:txBody>
                    <a:bodyPr/>
                    <a:lstStyle/>
                    <a:p>
                      <a:pPr/>
                    </a:p>
                  </a:txBody>
                  <a:tcPr marL="0" marR="0" marB="0" marT="0">
                    <a:lnL w="8267">
                      <a:solidFill>
                        <a:srgbClr val="000000"/>
                      </a:solidFill>
                      <a:prstDash val="solid"/>
                    </a:lnL>
                    <a:lnR w="8267">
                      <a:solidFill>
                        <a:srgbClr val="000000"/>
                      </a:solidFill>
                      <a:prstDash val="solid"/>
                    </a:lnR>
                    <a:lnB w="8267">
                      <a:solidFill>
                        <a:srgbClr val="FFFFFF"/>
                      </a:solidFill>
                      <a:prstDash val="solid"/>
                    </a:lnB>
                  </a:tcPr>
                </a:tc>
                <a:tc>
                  <a:txBody>
                    <a:bodyPr/>
                    <a:lstStyle/>
                    <a:p>
                      <a:pPr>
                        <a:lnSpc>
                          <a:spcPct val="100000"/>
                        </a:lnSpc>
                        <a:spcBef>
                          <a:spcPts val="45"/>
                        </a:spcBef>
                      </a:pPr>
                      <a:endParaRPr sz="900">
                        <a:latin typeface="Times New Roman"/>
                        <a:cs typeface="Times New Roman"/>
                      </a:endParaRPr>
                    </a:p>
                    <a:p>
                      <a:pPr algn="r" marR="69850">
                        <a:lnSpc>
                          <a:spcPct val="100000"/>
                        </a:lnSpc>
                        <a:tabLst>
                          <a:tab pos="645160" algn="l"/>
                        </a:tabLst>
                      </a:pPr>
                      <a:r>
                        <a:rPr dirty="0" sz="750" spc="10" b="1">
                          <a:latin typeface="Georgia"/>
                          <a:cs typeface="Georgia"/>
                        </a:rPr>
                        <a:t>9</a:t>
                      </a:r>
                      <a:r>
                        <a:rPr dirty="0" sz="750" b="1">
                          <a:latin typeface="Georgia"/>
                          <a:cs typeface="Georgia"/>
                        </a:rPr>
                        <a:t>,</a:t>
                      </a:r>
                      <a:r>
                        <a:rPr dirty="0" sz="750" spc="10" b="1">
                          <a:latin typeface="Georgia"/>
                          <a:cs typeface="Georgia"/>
                        </a:rPr>
                        <a:t>4</a:t>
                      </a:r>
                      <a:r>
                        <a:rPr dirty="0" sz="750" spc="25" b="1">
                          <a:latin typeface="Georgia"/>
                          <a:cs typeface="Georgia"/>
                        </a:rPr>
                        <a:t>2</a:t>
                      </a:r>
                      <a:r>
                        <a:rPr dirty="0" sz="750" b="1">
                          <a:latin typeface="Georgia"/>
                          <a:cs typeface="Georgia"/>
                        </a:rPr>
                        <a:t>0</a:t>
                      </a:r>
                      <a:r>
                        <a:rPr dirty="0" sz="750" b="1">
                          <a:latin typeface="Georgia"/>
                          <a:cs typeface="Georgia"/>
                        </a:rPr>
                        <a:t>	</a:t>
                      </a:r>
                      <a:r>
                        <a:rPr dirty="0" sz="750" spc="85" b="1">
                          <a:latin typeface="Georgia"/>
                          <a:cs typeface="Georgia"/>
                        </a:rPr>
                        <a:t>7</a:t>
                      </a:r>
                      <a:r>
                        <a:rPr dirty="0" sz="750" spc="30" b="1">
                          <a:latin typeface="Georgia"/>
                          <a:cs typeface="Georgia"/>
                        </a:rPr>
                        <a:t>33</a:t>
                      </a:r>
                      <a:r>
                        <a:rPr dirty="0" sz="750" b="1">
                          <a:latin typeface="Georgia"/>
                          <a:cs typeface="Georgia"/>
                        </a:rPr>
                        <a:t>.7</a:t>
                      </a:r>
                      <a:endParaRPr sz="750">
                        <a:latin typeface="Georgia"/>
                        <a:cs typeface="Georgia"/>
                      </a:endParaRPr>
                    </a:p>
                  </a:txBody>
                  <a:tcPr marL="0" marR="0" marB="0" marT="0">
                    <a:lnL w="8267">
                      <a:solidFill>
                        <a:srgbClr val="000000"/>
                      </a:solidFill>
                      <a:prstDash val="solid"/>
                    </a:lnL>
                    <a:lnR w="8267">
                      <a:solidFill>
                        <a:srgbClr val="000000"/>
                      </a:solidFill>
                      <a:prstDash val="solid"/>
                    </a:lnR>
                    <a:lnT w="8270">
                      <a:solidFill>
                        <a:srgbClr val="000000"/>
                      </a:solidFill>
                      <a:prstDash val="solid"/>
                    </a:lnT>
                    <a:lnB w="8270">
                      <a:solidFill>
                        <a:srgbClr val="000000"/>
                      </a:solidFill>
                      <a:prstDash val="solid"/>
                    </a:lnB>
                    <a:solidFill>
                      <a:srgbClr val="FFE0C5"/>
                    </a:solidFill>
                  </a:tcPr>
                </a:tc>
                <a:tc>
                  <a:txBody>
                    <a:bodyPr/>
                    <a:lstStyle/>
                    <a:p>
                      <a:pPr>
                        <a:lnSpc>
                          <a:spcPct val="100000"/>
                        </a:lnSpc>
                        <a:spcBef>
                          <a:spcPts val="45"/>
                        </a:spcBef>
                      </a:pPr>
                      <a:endParaRPr sz="900">
                        <a:latin typeface="Times New Roman"/>
                        <a:cs typeface="Times New Roman"/>
                      </a:endParaRPr>
                    </a:p>
                    <a:p>
                      <a:pPr algn="r" marR="52069">
                        <a:lnSpc>
                          <a:spcPct val="100000"/>
                        </a:lnSpc>
                      </a:pPr>
                      <a:r>
                        <a:rPr dirty="0" sz="750" spc="30" b="1">
                          <a:latin typeface="Georgia"/>
                          <a:cs typeface="Georgia"/>
                        </a:rPr>
                        <a:t>3</a:t>
                      </a:r>
                      <a:r>
                        <a:rPr dirty="0" sz="750" b="1">
                          <a:latin typeface="Georgia"/>
                          <a:cs typeface="Georgia"/>
                        </a:rPr>
                        <a:t>7</a:t>
                      </a:r>
                      <a:r>
                        <a:rPr dirty="0" sz="750" spc="-105" b="1">
                          <a:latin typeface="Georgia"/>
                          <a:cs typeface="Georgia"/>
                        </a:rPr>
                        <a:t> </a:t>
                      </a:r>
                      <a:r>
                        <a:rPr dirty="0" sz="750" b="1">
                          <a:latin typeface="Georgia"/>
                          <a:cs typeface="Georgia"/>
                        </a:rPr>
                        <a:t>%</a:t>
                      </a:r>
                      <a:endParaRPr sz="750">
                        <a:latin typeface="Georgia"/>
                        <a:cs typeface="Georgia"/>
                      </a:endParaRPr>
                    </a:p>
                  </a:txBody>
                  <a:tcPr marL="0" marR="0" marB="0" marT="0">
                    <a:lnL w="8267">
                      <a:solidFill>
                        <a:srgbClr val="000000"/>
                      </a:solidFill>
                      <a:prstDash val="solid"/>
                    </a:lnL>
                    <a:lnT w="8270">
                      <a:solidFill>
                        <a:srgbClr val="000000"/>
                      </a:solidFill>
                      <a:prstDash val="solid"/>
                    </a:lnT>
                    <a:lnB w="8267">
                      <a:solidFill>
                        <a:srgbClr val="FFFFFF"/>
                      </a:solidFill>
                      <a:prstDash val="solid"/>
                    </a:lnB>
                  </a:tcPr>
                </a:tc>
                <a:tc>
                  <a:txBody>
                    <a:bodyPr/>
                    <a:lstStyle/>
                    <a:p>
                      <a:pPr>
                        <a:lnSpc>
                          <a:spcPct val="100000"/>
                        </a:lnSpc>
                        <a:spcBef>
                          <a:spcPts val="45"/>
                        </a:spcBef>
                      </a:pPr>
                      <a:endParaRPr sz="900">
                        <a:latin typeface="Times New Roman"/>
                        <a:cs typeface="Times New Roman"/>
                      </a:endParaRPr>
                    </a:p>
                    <a:p>
                      <a:pPr algn="r" marR="29209">
                        <a:lnSpc>
                          <a:spcPct val="100000"/>
                        </a:lnSpc>
                      </a:pPr>
                      <a:r>
                        <a:rPr dirty="0" sz="750" spc="-10" b="1">
                          <a:latin typeface="Georgia"/>
                          <a:cs typeface="Georgia"/>
                        </a:rPr>
                        <a:t>8</a:t>
                      </a:r>
                      <a:r>
                        <a:rPr dirty="0" sz="750" spc="10" b="1">
                          <a:latin typeface="Georgia"/>
                          <a:cs typeface="Georgia"/>
                        </a:rPr>
                        <a:t>4</a:t>
                      </a:r>
                      <a:r>
                        <a:rPr dirty="0" sz="750" b="1">
                          <a:latin typeface="Georgia"/>
                          <a:cs typeface="Georgia"/>
                        </a:rPr>
                        <a:t>%</a:t>
                      </a:r>
                      <a:endParaRPr sz="750">
                        <a:latin typeface="Georgia"/>
                        <a:cs typeface="Georgia"/>
                      </a:endParaRPr>
                    </a:p>
                  </a:txBody>
                  <a:tcPr marL="0" marR="0" marB="0" marT="0">
                    <a:lnT w="8270">
                      <a:solidFill>
                        <a:srgbClr val="000000"/>
                      </a:solidFill>
                      <a:prstDash val="solid"/>
                    </a:lnT>
                    <a:lnB w="8267">
                      <a:solidFill>
                        <a:srgbClr val="FFFFFF"/>
                      </a:solidFill>
                      <a:prstDash val="soli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22832" y="3558540"/>
            <a:ext cx="870585" cy="1243965"/>
          </a:xfrm>
          <a:custGeom>
            <a:avLst/>
            <a:gdLst/>
            <a:ahLst/>
            <a:cxnLst/>
            <a:rect l="l" t="t" r="r" b="b"/>
            <a:pathLst>
              <a:path w="870585" h="1243964">
                <a:moveTo>
                  <a:pt x="870204" y="0"/>
                </a:moveTo>
                <a:lnTo>
                  <a:pt x="0" y="0"/>
                </a:lnTo>
                <a:lnTo>
                  <a:pt x="0" y="1243584"/>
                </a:lnTo>
                <a:lnTo>
                  <a:pt x="870204" y="1243584"/>
                </a:lnTo>
                <a:lnTo>
                  <a:pt x="870204" y="0"/>
                </a:lnTo>
                <a:close/>
              </a:path>
            </a:pathLst>
          </a:custGeom>
          <a:solidFill>
            <a:srgbClr val="A21F1F"/>
          </a:solidFill>
        </p:spPr>
        <p:txBody>
          <a:bodyPr wrap="square" lIns="0" tIns="0" rIns="0" bIns="0" rtlCol="0"/>
          <a:lstStyle/>
          <a:p/>
        </p:txBody>
      </p:sp>
      <p:sp>
        <p:nvSpPr>
          <p:cNvPr id="3" name="object 3"/>
          <p:cNvSpPr/>
          <p:nvPr/>
        </p:nvSpPr>
        <p:spPr>
          <a:xfrm>
            <a:off x="2845307" y="3784091"/>
            <a:ext cx="870585" cy="1018540"/>
          </a:xfrm>
          <a:custGeom>
            <a:avLst/>
            <a:gdLst/>
            <a:ahLst/>
            <a:cxnLst/>
            <a:rect l="l" t="t" r="r" b="b"/>
            <a:pathLst>
              <a:path w="870585" h="1018539">
                <a:moveTo>
                  <a:pt x="870204" y="0"/>
                </a:moveTo>
                <a:lnTo>
                  <a:pt x="0" y="0"/>
                </a:lnTo>
                <a:lnTo>
                  <a:pt x="0" y="1018031"/>
                </a:lnTo>
                <a:lnTo>
                  <a:pt x="870204" y="1018031"/>
                </a:lnTo>
                <a:lnTo>
                  <a:pt x="870204" y="0"/>
                </a:lnTo>
                <a:close/>
              </a:path>
            </a:pathLst>
          </a:custGeom>
          <a:solidFill>
            <a:srgbClr val="A21F1F"/>
          </a:solidFill>
        </p:spPr>
        <p:txBody>
          <a:bodyPr wrap="square" lIns="0" tIns="0" rIns="0" bIns="0" rtlCol="0"/>
          <a:lstStyle/>
          <a:p/>
        </p:txBody>
      </p:sp>
      <p:sp>
        <p:nvSpPr>
          <p:cNvPr id="4" name="object 4"/>
          <p:cNvSpPr/>
          <p:nvPr/>
        </p:nvSpPr>
        <p:spPr>
          <a:xfrm>
            <a:off x="4367784" y="3770376"/>
            <a:ext cx="870585" cy="1031875"/>
          </a:xfrm>
          <a:custGeom>
            <a:avLst/>
            <a:gdLst/>
            <a:ahLst/>
            <a:cxnLst/>
            <a:rect l="l" t="t" r="r" b="b"/>
            <a:pathLst>
              <a:path w="870585" h="1031875">
                <a:moveTo>
                  <a:pt x="870203" y="0"/>
                </a:moveTo>
                <a:lnTo>
                  <a:pt x="0" y="0"/>
                </a:lnTo>
                <a:lnTo>
                  <a:pt x="0" y="1031748"/>
                </a:lnTo>
                <a:lnTo>
                  <a:pt x="870203" y="1031748"/>
                </a:lnTo>
                <a:lnTo>
                  <a:pt x="870203" y="0"/>
                </a:lnTo>
                <a:close/>
              </a:path>
            </a:pathLst>
          </a:custGeom>
          <a:solidFill>
            <a:srgbClr val="A21F1F"/>
          </a:solidFill>
        </p:spPr>
        <p:txBody>
          <a:bodyPr wrap="square" lIns="0" tIns="0" rIns="0" bIns="0" rtlCol="0"/>
          <a:lstStyle/>
          <a:p/>
        </p:txBody>
      </p:sp>
      <p:sp>
        <p:nvSpPr>
          <p:cNvPr id="5" name="object 5"/>
          <p:cNvSpPr/>
          <p:nvPr/>
        </p:nvSpPr>
        <p:spPr>
          <a:xfrm>
            <a:off x="5890259" y="3208020"/>
            <a:ext cx="870585" cy="1594485"/>
          </a:xfrm>
          <a:custGeom>
            <a:avLst/>
            <a:gdLst/>
            <a:ahLst/>
            <a:cxnLst/>
            <a:rect l="l" t="t" r="r" b="b"/>
            <a:pathLst>
              <a:path w="870584" h="1594485">
                <a:moveTo>
                  <a:pt x="870204" y="0"/>
                </a:moveTo>
                <a:lnTo>
                  <a:pt x="0" y="0"/>
                </a:lnTo>
                <a:lnTo>
                  <a:pt x="0" y="1594103"/>
                </a:lnTo>
                <a:lnTo>
                  <a:pt x="870204" y="1594103"/>
                </a:lnTo>
                <a:lnTo>
                  <a:pt x="870204" y="0"/>
                </a:lnTo>
                <a:close/>
              </a:path>
            </a:pathLst>
          </a:custGeom>
          <a:solidFill>
            <a:srgbClr val="A21F1F"/>
          </a:solidFill>
        </p:spPr>
        <p:txBody>
          <a:bodyPr wrap="square" lIns="0" tIns="0" rIns="0" bIns="0" rtlCol="0"/>
          <a:lstStyle/>
          <a:p/>
        </p:txBody>
      </p:sp>
      <p:sp>
        <p:nvSpPr>
          <p:cNvPr id="6" name="object 6"/>
          <p:cNvSpPr/>
          <p:nvPr/>
        </p:nvSpPr>
        <p:spPr>
          <a:xfrm>
            <a:off x="7412735" y="2964179"/>
            <a:ext cx="870585" cy="1838325"/>
          </a:xfrm>
          <a:custGeom>
            <a:avLst/>
            <a:gdLst/>
            <a:ahLst/>
            <a:cxnLst/>
            <a:rect l="l" t="t" r="r" b="b"/>
            <a:pathLst>
              <a:path w="870584" h="1838325">
                <a:moveTo>
                  <a:pt x="870204" y="0"/>
                </a:moveTo>
                <a:lnTo>
                  <a:pt x="0" y="0"/>
                </a:lnTo>
                <a:lnTo>
                  <a:pt x="0" y="1837944"/>
                </a:lnTo>
                <a:lnTo>
                  <a:pt x="870204" y="1837944"/>
                </a:lnTo>
                <a:lnTo>
                  <a:pt x="870204" y="0"/>
                </a:lnTo>
                <a:close/>
              </a:path>
            </a:pathLst>
          </a:custGeom>
          <a:solidFill>
            <a:srgbClr val="A21F1F"/>
          </a:solidFill>
        </p:spPr>
        <p:txBody>
          <a:bodyPr wrap="square" lIns="0" tIns="0" rIns="0" bIns="0" rtlCol="0"/>
          <a:lstStyle/>
          <a:p/>
        </p:txBody>
      </p:sp>
      <p:sp>
        <p:nvSpPr>
          <p:cNvPr id="7" name="object 7"/>
          <p:cNvSpPr/>
          <p:nvPr/>
        </p:nvSpPr>
        <p:spPr>
          <a:xfrm>
            <a:off x="1322832" y="3355847"/>
            <a:ext cx="870585" cy="203200"/>
          </a:xfrm>
          <a:custGeom>
            <a:avLst/>
            <a:gdLst/>
            <a:ahLst/>
            <a:cxnLst/>
            <a:rect l="l" t="t" r="r" b="b"/>
            <a:pathLst>
              <a:path w="870585" h="203200">
                <a:moveTo>
                  <a:pt x="870204" y="0"/>
                </a:moveTo>
                <a:lnTo>
                  <a:pt x="0" y="0"/>
                </a:lnTo>
                <a:lnTo>
                  <a:pt x="0" y="202691"/>
                </a:lnTo>
                <a:lnTo>
                  <a:pt x="870204" y="202691"/>
                </a:lnTo>
                <a:lnTo>
                  <a:pt x="870204" y="0"/>
                </a:lnTo>
                <a:close/>
              </a:path>
            </a:pathLst>
          </a:custGeom>
          <a:solidFill>
            <a:srgbClr val="DF2F1E"/>
          </a:solidFill>
        </p:spPr>
        <p:txBody>
          <a:bodyPr wrap="square" lIns="0" tIns="0" rIns="0" bIns="0" rtlCol="0"/>
          <a:lstStyle/>
          <a:p/>
        </p:txBody>
      </p:sp>
      <p:sp>
        <p:nvSpPr>
          <p:cNvPr id="8" name="object 8"/>
          <p:cNvSpPr/>
          <p:nvPr/>
        </p:nvSpPr>
        <p:spPr>
          <a:xfrm>
            <a:off x="2845307" y="3648455"/>
            <a:ext cx="870585" cy="135890"/>
          </a:xfrm>
          <a:custGeom>
            <a:avLst/>
            <a:gdLst/>
            <a:ahLst/>
            <a:cxnLst/>
            <a:rect l="l" t="t" r="r" b="b"/>
            <a:pathLst>
              <a:path w="870585" h="135889">
                <a:moveTo>
                  <a:pt x="870204" y="0"/>
                </a:moveTo>
                <a:lnTo>
                  <a:pt x="0" y="0"/>
                </a:lnTo>
                <a:lnTo>
                  <a:pt x="0" y="135636"/>
                </a:lnTo>
                <a:lnTo>
                  <a:pt x="870204" y="135636"/>
                </a:lnTo>
                <a:lnTo>
                  <a:pt x="870204" y="0"/>
                </a:lnTo>
                <a:close/>
              </a:path>
            </a:pathLst>
          </a:custGeom>
          <a:solidFill>
            <a:srgbClr val="DF2F1E"/>
          </a:solidFill>
        </p:spPr>
        <p:txBody>
          <a:bodyPr wrap="square" lIns="0" tIns="0" rIns="0" bIns="0" rtlCol="0"/>
          <a:lstStyle/>
          <a:p/>
        </p:txBody>
      </p:sp>
      <p:sp>
        <p:nvSpPr>
          <p:cNvPr id="9" name="object 9"/>
          <p:cNvSpPr/>
          <p:nvPr/>
        </p:nvSpPr>
        <p:spPr>
          <a:xfrm>
            <a:off x="4367784" y="3621023"/>
            <a:ext cx="870585" cy="149860"/>
          </a:xfrm>
          <a:custGeom>
            <a:avLst/>
            <a:gdLst/>
            <a:ahLst/>
            <a:cxnLst/>
            <a:rect l="l" t="t" r="r" b="b"/>
            <a:pathLst>
              <a:path w="870585" h="149860">
                <a:moveTo>
                  <a:pt x="870203" y="0"/>
                </a:moveTo>
                <a:lnTo>
                  <a:pt x="0" y="0"/>
                </a:lnTo>
                <a:lnTo>
                  <a:pt x="0" y="149351"/>
                </a:lnTo>
                <a:lnTo>
                  <a:pt x="870203" y="149351"/>
                </a:lnTo>
                <a:lnTo>
                  <a:pt x="870203" y="0"/>
                </a:lnTo>
                <a:close/>
              </a:path>
            </a:pathLst>
          </a:custGeom>
          <a:solidFill>
            <a:srgbClr val="DF2F1E"/>
          </a:solidFill>
        </p:spPr>
        <p:txBody>
          <a:bodyPr wrap="square" lIns="0" tIns="0" rIns="0" bIns="0" rtlCol="0"/>
          <a:lstStyle/>
          <a:p/>
        </p:txBody>
      </p:sp>
      <p:sp>
        <p:nvSpPr>
          <p:cNvPr id="10" name="object 10"/>
          <p:cNvSpPr/>
          <p:nvPr/>
        </p:nvSpPr>
        <p:spPr>
          <a:xfrm>
            <a:off x="5890259" y="2980944"/>
            <a:ext cx="870585" cy="227329"/>
          </a:xfrm>
          <a:custGeom>
            <a:avLst/>
            <a:gdLst/>
            <a:ahLst/>
            <a:cxnLst/>
            <a:rect l="l" t="t" r="r" b="b"/>
            <a:pathLst>
              <a:path w="870584" h="227330">
                <a:moveTo>
                  <a:pt x="870204" y="0"/>
                </a:moveTo>
                <a:lnTo>
                  <a:pt x="0" y="0"/>
                </a:lnTo>
                <a:lnTo>
                  <a:pt x="0" y="227075"/>
                </a:lnTo>
                <a:lnTo>
                  <a:pt x="870204" y="227075"/>
                </a:lnTo>
                <a:lnTo>
                  <a:pt x="870204" y="0"/>
                </a:lnTo>
                <a:close/>
              </a:path>
            </a:pathLst>
          </a:custGeom>
          <a:solidFill>
            <a:srgbClr val="DF2F1E"/>
          </a:solidFill>
        </p:spPr>
        <p:txBody>
          <a:bodyPr wrap="square" lIns="0" tIns="0" rIns="0" bIns="0" rtlCol="0"/>
          <a:lstStyle/>
          <a:p/>
        </p:txBody>
      </p:sp>
      <p:sp>
        <p:nvSpPr>
          <p:cNvPr id="11" name="object 11"/>
          <p:cNvSpPr/>
          <p:nvPr/>
        </p:nvSpPr>
        <p:spPr>
          <a:xfrm>
            <a:off x="7412735" y="2558795"/>
            <a:ext cx="870585" cy="405765"/>
          </a:xfrm>
          <a:custGeom>
            <a:avLst/>
            <a:gdLst/>
            <a:ahLst/>
            <a:cxnLst/>
            <a:rect l="l" t="t" r="r" b="b"/>
            <a:pathLst>
              <a:path w="870584" h="405764">
                <a:moveTo>
                  <a:pt x="870204" y="0"/>
                </a:moveTo>
                <a:lnTo>
                  <a:pt x="0" y="0"/>
                </a:lnTo>
                <a:lnTo>
                  <a:pt x="0" y="405383"/>
                </a:lnTo>
                <a:lnTo>
                  <a:pt x="870204" y="405383"/>
                </a:lnTo>
                <a:lnTo>
                  <a:pt x="870204" y="0"/>
                </a:lnTo>
                <a:close/>
              </a:path>
            </a:pathLst>
          </a:custGeom>
          <a:solidFill>
            <a:srgbClr val="DF2F1E"/>
          </a:solidFill>
        </p:spPr>
        <p:txBody>
          <a:bodyPr wrap="square" lIns="0" tIns="0" rIns="0" bIns="0" rtlCol="0"/>
          <a:lstStyle/>
          <a:p/>
        </p:txBody>
      </p:sp>
      <p:sp>
        <p:nvSpPr>
          <p:cNvPr id="12" name="object 12"/>
          <p:cNvSpPr/>
          <p:nvPr/>
        </p:nvSpPr>
        <p:spPr>
          <a:xfrm>
            <a:off x="1322832" y="3276600"/>
            <a:ext cx="870585" cy="79375"/>
          </a:xfrm>
          <a:custGeom>
            <a:avLst/>
            <a:gdLst/>
            <a:ahLst/>
            <a:cxnLst/>
            <a:rect l="l" t="t" r="r" b="b"/>
            <a:pathLst>
              <a:path w="870585" h="79375">
                <a:moveTo>
                  <a:pt x="870204" y="0"/>
                </a:moveTo>
                <a:lnTo>
                  <a:pt x="0" y="0"/>
                </a:lnTo>
                <a:lnTo>
                  <a:pt x="0" y="79248"/>
                </a:lnTo>
                <a:lnTo>
                  <a:pt x="870204" y="79248"/>
                </a:lnTo>
                <a:lnTo>
                  <a:pt x="870204" y="0"/>
                </a:lnTo>
                <a:close/>
              </a:path>
            </a:pathLst>
          </a:custGeom>
          <a:solidFill>
            <a:srgbClr val="5F221F"/>
          </a:solidFill>
        </p:spPr>
        <p:txBody>
          <a:bodyPr wrap="square" lIns="0" tIns="0" rIns="0" bIns="0" rtlCol="0"/>
          <a:lstStyle/>
          <a:p/>
        </p:txBody>
      </p:sp>
      <p:sp>
        <p:nvSpPr>
          <p:cNvPr id="13" name="object 13"/>
          <p:cNvSpPr/>
          <p:nvPr/>
        </p:nvSpPr>
        <p:spPr>
          <a:xfrm>
            <a:off x="2845307" y="3575303"/>
            <a:ext cx="870585" cy="73660"/>
          </a:xfrm>
          <a:custGeom>
            <a:avLst/>
            <a:gdLst/>
            <a:ahLst/>
            <a:cxnLst/>
            <a:rect l="l" t="t" r="r" b="b"/>
            <a:pathLst>
              <a:path w="870585" h="73660">
                <a:moveTo>
                  <a:pt x="870204" y="0"/>
                </a:moveTo>
                <a:lnTo>
                  <a:pt x="0" y="0"/>
                </a:lnTo>
                <a:lnTo>
                  <a:pt x="0" y="73152"/>
                </a:lnTo>
                <a:lnTo>
                  <a:pt x="870204" y="73152"/>
                </a:lnTo>
                <a:lnTo>
                  <a:pt x="870204" y="0"/>
                </a:lnTo>
                <a:close/>
              </a:path>
            </a:pathLst>
          </a:custGeom>
          <a:solidFill>
            <a:srgbClr val="5F221F"/>
          </a:solidFill>
        </p:spPr>
        <p:txBody>
          <a:bodyPr wrap="square" lIns="0" tIns="0" rIns="0" bIns="0" rtlCol="0"/>
          <a:lstStyle/>
          <a:p/>
        </p:txBody>
      </p:sp>
      <p:sp>
        <p:nvSpPr>
          <p:cNvPr id="14" name="object 14"/>
          <p:cNvSpPr/>
          <p:nvPr/>
        </p:nvSpPr>
        <p:spPr>
          <a:xfrm>
            <a:off x="4367784" y="3544823"/>
            <a:ext cx="870585" cy="76200"/>
          </a:xfrm>
          <a:custGeom>
            <a:avLst/>
            <a:gdLst/>
            <a:ahLst/>
            <a:cxnLst/>
            <a:rect l="l" t="t" r="r" b="b"/>
            <a:pathLst>
              <a:path w="870585" h="76200">
                <a:moveTo>
                  <a:pt x="870203" y="0"/>
                </a:moveTo>
                <a:lnTo>
                  <a:pt x="0" y="0"/>
                </a:lnTo>
                <a:lnTo>
                  <a:pt x="0" y="76200"/>
                </a:lnTo>
                <a:lnTo>
                  <a:pt x="870203" y="76200"/>
                </a:lnTo>
                <a:lnTo>
                  <a:pt x="870203" y="0"/>
                </a:lnTo>
                <a:close/>
              </a:path>
            </a:pathLst>
          </a:custGeom>
          <a:solidFill>
            <a:srgbClr val="5F221F"/>
          </a:solidFill>
        </p:spPr>
        <p:txBody>
          <a:bodyPr wrap="square" lIns="0" tIns="0" rIns="0" bIns="0" rtlCol="0"/>
          <a:lstStyle/>
          <a:p/>
        </p:txBody>
      </p:sp>
      <p:sp>
        <p:nvSpPr>
          <p:cNvPr id="15" name="object 15"/>
          <p:cNvSpPr/>
          <p:nvPr/>
        </p:nvSpPr>
        <p:spPr>
          <a:xfrm>
            <a:off x="5890259" y="2877311"/>
            <a:ext cx="870585" cy="104139"/>
          </a:xfrm>
          <a:custGeom>
            <a:avLst/>
            <a:gdLst/>
            <a:ahLst/>
            <a:cxnLst/>
            <a:rect l="l" t="t" r="r" b="b"/>
            <a:pathLst>
              <a:path w="870584" h="104139">
                <a:moveTo>
                  <a:pt x="870204" y="0"/>
                </a:moveTo>
                <a:lnTo>
                  <a:pt x="0" y="0"/>
                </a:lnTo>
                <a:lnTo>
                  <a:pt x="0" y="103632"/>
                </a:lnTo>
                <a:lnTo>
                  <a:pt x="870204" y="103632"/>
                </a:lnTo>
                <a:lnTo>
                  <a:pt x="870204" y="0"/>
                </a:lnTo>
                <a:close/>
              </a:path>
            </a:pathLst>
          </a:custGeom>
          <a:solidFill>
            <a:srgbClr val="5F221F"/>
          </a:solidFill>
        </p:spPr>
        <p:txBody>
          <a:bodyPr wrap="square" lIns="0" tIns="0" rIns="0" bIns="0" rtlCol="0"/>
          <a:lstStyle/>
          <a:p/>
        </p:txBody>
      </p:sp>
      <p:sp>
        <p:nvSpPr>
          <p:cNvPr id="16" name="object 16"/>
          <p:cNvSpPr/>
          <p:nvPr/>
        </p:nvSpPr>
        <p:spPr>
          <a:xfrm>
            <a:off x="7412735" y="2412492"/>
            <a:ext cx="870585" cy="146685"/>
          </a:xfrm>
          <a:custGeom>
            <a:avLst/>
            <a:gdLst/>
            <a:ahLst/>
            <a:cxnLst/>
            <a:rect l="l" t="t" r="r" b="b"/>
            <a:pathLst>
              <a:path w="870584" h="146685">
                <a:moveTo>
                  <a:pt x="870204" y="0"/>
                </a:moveTo>
                <a:lnTo>
                  <a:pt x="0" y="0"/>
                </a:lnTo>
                <a:lnTo>
                  <a:pt x="0" y="146304"/>
                </a:lnTo>
                <a:lnTo>
                  <a:pt x="870204" y="146304"/>
                </a:lnTo>
                <a:lnTo>
                  <a:pt x="870204" y="0"/>
                </a:lnTo>
                <a:close/>
              </a:path>
            </a:pathLst>
          </a:custGeom>
          <a:solidFill>
            <a:srgbClr val="5F221F"/>
          </a:solidFill>
        </p:spPr>
        <p:txBody>
          <a:bodyPr wrap="square" lIns="0" tIns="0" rIns="0" bIns="0" rtlCol="0"/>
          <a:lstStyle/>
          <a:p/>
        </p:txBody>
      </p:sp>
      <p:sp>
        <p:nvSpPr>
          <p:cNvPr id="17" name="object 17"/>
          <p:cNvSpPr/>
          <p:nvPr/>
        </p:nvSpPr>
        <p:spPr>
          <a:xfrm>
            <a:off x="1322832" y="3093720"/>
            <a:ext cx="870585" cy="182880"/>
          </a:xfrm>
          <a:custGeom>
            <a:avLst/>
            <a:gdLst/>
            <a:ahLst/>
            <a:cxnLst/>
            <a:rect l="l" t="t" r="r" b="b"/>
            <a:pathLst>
              <a:path w="870585" h="182879">
                <a:moveTo>
                  <a:pt x="870204" y="0"/>
                </a:moveTo>
                <a:lnTo>
                  <a:pt x="0" y="0"/>
                </a:lnTo>
                <a:lnTo>
                  <a:pt x="0" y="182879"/>
                </a:lnTo>
                <a:lnTo>
                  <a:pt x="870204" y="182879"/>
                </a:lnTo>
                <a:lnTo>
                  <a:pt x="870204" y="0"/>
                </a:lnTo>
                <a:close/>
              </a:path>
            </a:pathLst>
          </a:custGeom>
          <a:solidFill>
            <a:srgbClr val="DB526A"/>
          </a:solidFill>
        </p:spPr>
        <p:txBody>
          <a:bodyPr wrap="square" lIns="0" tIns="0" rIns="0" bIns="0" rtlCol="0"/>
          <a:lstStyle/>
          <a:p/>
        </p:txBody>
      </p:sp>
      <p:sp>
        <p:nvSpPr>
          <p:cNvPr id="18" name="object 18"/>
          <p:cNvSpPr/>
          <p:nvPr/>
        </p:nvSpPr>
        <p:spPr>
          <a:xfrm>
            <a:off x="2845307" y="3465576"/>
            <a:ext cx="870585" cy="109855"/>
          </a:xfrm>
          <a:custGeom>
            <a:avLst/>
            <a:gdLst/>
            <a:ahLst/>
            <a:cxnLst/>
            <a:rect l="l" t="t" r="r" b="b"/>
            <a:pathLst>
              <a:path w="870585" h="109854">
                <a:moveTo>
                  <a:pt x="870204" y="0"/>
                </a:moveTo>
                <a:lnTo>
                  <a:pt x="0" y="0"/>
                </a:lnTo>
                <a:lnTo>
                  <a:pt x="0" y="109727"/>
                </a:lnTo>
                <a:lnTo>
                  <a:pt x="870204" y="109727"/>
                </a:lnTo>
                <a:lnTo>
                  <a:pt x="870204" y="0"/>
                </a:lnTo>
                <a:close/>
              </a:path>
            </a:pathLst>
          </a:custGeom>
          <a:solidFill>
            <a:srgbClr val="DB526A"/>
          </a:solidFill>
        </p:spPr>
        <p:txBody>
          <a:bodyPr wrap="square" lIns="0" tIns="0" rIns="0" bIns="0" rtlCol="0"/>
          <a:lstStyle/>
          <a:p/>
        </p:txBody>
      </p:sp>
      <p:sp>
        <p:nvSpPr>
          <p:cNvPr id="19" name="object 19"/>
          <p:cNvSpPr/>
          <p:nvPr/>
        </p:nvSpPr>
        <p:spPr>
          <a:xfrm>
            <a:off x="4367784" y="3439667"/>
            <a:ext cx="870585" cy="105410"/>
          </a:xfrm>
          <a:custGeom>
            <a:avLst/>
            <a:gdLst/>
            <a:ahLst/>
            <a:cxnLst/>
            <a:rect l="l" t="t" r="r" b="b"/>
            <a:pathLst>
              <a:path w="870585" h="105410">
                <a:moveTo>
                  <a:pt x="870203" y="0"/>
                </a:moveTo>
                <a:lnTo>
                  <a:pt x="0" y="0"/>
                </a:lnTo>
                <a:lnTo>
                  <a:pt x="0" y="105156"/>
                </a:lnTo>
                <a:lnTo>
                  <a:pt x="870203" y="105156"/>
                </a:lnTo>
                <a:lnTo>
                  <a:pt x="870203" y="0"/>
                </a:lnTo>
                <a:close/>
              </a:path>
            </a:pathLst>
          </a:custGeom>
          <a:solidFill>
            <a:srgbClr val="DB526A"/>
          </a:solidFill>
        </p:spPr>
        <p:txBody>
          <a:bodyPr wrap="square" lIns="0" tIns="0" rIns="0" bIns="0" rtlCol="0"/>
          <a:lstStyle/>
          <a:p/>
        </p:txBody>
      </p:sp>
      <p:sp>
        <p:nvSpPr>
          <p:cNvPr id="20" name="object 20"/>
          <p:cNvSpPr/>
          <p:nvPr/>
        </p:nvSpPr>
        <p:spPr>
          <a:xfrm>
            <a:off x="5890259" y="2741676"/>
            <a:ext cx="870585" cy="135890"/>
          </a:xfrm>
          <a:custGeom>
            <a:avLst/>
            <a:gdLst/>
            <a:ahLst/>
            <a:cxnLst/>
            <a:rect l="l" t="t" r="r" b="b"/>
            <a:pathLst>
              <a:path w="870584" h="135889">
                <a:moveTo>
                  <a:pt x="870204" y="0"/>
                </a:moveTo>
                <a:lnTo>
                  <a:pt x="0" y="0"/>
                </a:lnTo>
                <a:lnTo>
                  <a:pt x="0" y="135636"/>
                </a:lnTo>
                <a:lnTo>
                  <a:pt x="870204" y="135636"/>
                </a:lnTo>
                <a:lnTo>
                  <a:pt x="870204" y="0"/>
                </a:lnTo>
                <a:close/>
              </a:path>
            </a:pathLst>
          </a:custGeom>
          <a:solidFill>
            <a:srgbClr val="DB526A"/>
          </a:solidFill>
        </p:spPr>
        <p:txBody>
          <a:bodyPr wrap="square" lIns="0" tIns="0" rIns="0" bIns="0" rtlCol="0"/>
          <a:lstStyle/>
          <a:p/>
        </p:txBody>
      </p:sp>
      <p:sp>
        <p:nvSpPr>
          <p:cNvPr id="21" name="object 21"/>
          <p:cNvSpPr/>
          <p:nvPr/>
        </p:nvSpPr>
        <p:spPr>
          <a:xfrm>
            <a:off x="7412735" y="2292095"/>
            <a:ext cx="870585" cy="120650"/>
          </a:xfrm>
          <a:custGeom>
            <a:avLst/>
            <a:gdLst/>
            <a:ahLst/>
            <a:cxnLst/>
            <a:rect l="l" t="t" r="r" b="b"/>
            <a:pathLst>
              <a:path w="870584" h="120650">
                <a:moveTo>
                  <a:pt x="870204" y="0"/>
                </a:moveTo>
                <a:lnTo>
                  <a:pt x="0" y="0"/>
                </a:lnTo>
                <a:lnTo>
                  <a:pt x="0" y="120395"/>
                </a:lnTo>
                <a:lnTo>
                  <a:pt x="870204" y="120395"/>
                </a:lnTo>
                <a:lnTo>
                  <a:pt x="870204" y="0"/>
                </a:lnTo>
                <a:close/>
              </a:path>
            </a:pathLst>
          </a:custGeom>
          <a:solidFill>
            <a:srgbClr val="DB526A"/>
          </a:solidFill>
        </p:spPr>
        <p:txBody>
          <a:bodyPr wrap="square" lIns="0" tIns="0" rIns="0" bIns="0" rtlCol="0"/>
          <a:lstStyle/>
          <a:p/>
        </p:txBody>
      </p:sp>
      <p:sp>
        <p:nvSpPr>
          <p:cNvPr id="22" name="object 22"/>
          <p:cNvSpPr/>
          <p:nvPr/>
        </p:nvSpPr>
        <p:spPr>
          <a:xfrm>
            <a:off x="996696" y="2132076"/>
            <a:ext cx="0" cy="2670175"/>
          </a:xfrm>
          <a:custGeom>
            <a:avLst/>
            <a:gdLst/>
            <a:ahLst/>
            <a:cxnLst/>
            <a:rect l="l" t="t" r="r" b="b"/>
            <a:pathLst>
              <a:path w="0" h="2670175">
                <a:moveTo>
                  <a:pt x="0" y="2670048"/>
                </a:moveTo>
                <a:lnTo>
                  <a:pt x="0" y="0"/>
                </a:lnTo>
              </a:path>
            </a:pathLst>
          </a:custGeom>
          <a:ln w="9144">
            <a:solidFill>
              <a:srgbClr val="858585"/>
            </a:solidFill>
          </a:ln>
        </p:spPr>
        <p:txBody>
          <a:bodyPr wrap="square" lIns="0" tIns="0" rIns="0" bIns="0" rtlCol="0"/>
          <a:lstStyle/>
          <a:p/>
        </p:txBody>
      </p:sp>
      <p:sp>
        <p:nvSpPr>
          <p:cNvPr id="23" name="object 23"/>
          <p:cNvSpPr/>
          <p:nvPr/>
        </p:nvSpPr>
        <p:spPr>
          <a:xfrm>
            <a:off x="958596" y="480212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4" name="object 24"/>
          <p:cNvSpPr/>
          <p:nvPr/>
        </p:nvSpPr>
        <p:spPr>
          <a:xfrm>
            <a:off x="958596" y="442112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5" name="object 25"/>
          <p:cNvSpPr/>
          <p:nvPr/>
        </p:nvSpPr>
        <p:spPr>
          <a:xfrm>
            <a:off x="958596" y="40386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6" name="object 26"/>
          <p:cNvSpPr/>
          <p:nvPr/>
        </p:nvSpPr>
        <p:spPr>
          <a:xfrm>
            <a:off x="958596" y="36576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7" name="object 27"/>
          <p:cNvSpPr/>
          <p:nvPr/>
        </p:nvSpPr>
        <p:spPr>
          <a:xfrm>
            <a:off x="958596" y="32766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958596" y="28940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9" name="object 29"/>
          <p:cNvSpPr/>
          <p:nvPr/>
        </p:nvSpPr>
        <p:spPr>
          <a:xfrm>
            <a:off x="958596" y="25130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0" name="object 30"/>
          <p:cNvSpPr/>
          <p:nvPr/>
        </p:nvSpPr>
        <p:spPr>
          <a:xfrm>
            <a:off x="958596" y="213207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1" name="object 31"/>
          <p:cNvSpPr/>
          <p:nvPr/>
        </p:nvSpPr>
        <p:spPr>
          <a:xfrm>
            <a:off x="996696" y="4802123"/>
            <a:ext cx="7612380" cy="0"/>
          </a:xfrm>
          <a:custGeom>
            <a:avLst/>
            <a:gdLst/>
            <a:ahLst/>
            <a:cxnLst/>
            <a:rect l="l" t="t" r="r" b="b"/>
            <a:pathLst>
              <a:path w="7612380" h="0">
                <a:moveTo>
                  <a:pt x="0" y="0"/>
                </a:moveTo>
                <a:lnTo>
                  <a:pt x="7612380" y="0"/>
                </a:lnTo>
              </a:path>
            </a:pathLst>
          </a:custGeom>
          <a:ln w="9144">
            <a:solidFill>
              <a:srgbClr val="858585"/>
            </a:solidFill>
          </a:ln>
        </p:spPr>
        <p:txBody>
          <a:bodyPr wrap="square" lIns="0" tIns="0" rIns="0" bIns="0" rtlCol="0"/>
          <a:lstStyle/>
          <a:p/>
        </p:txBody>
      </p:sp>
      <p:sp>
        <p:nvSpPr>
          <p:cNvPr id="32" name="object 32"/>
          <p:cNvSpPr txBox="1"/>
          <p:nvPr/>
        </p:nvSpPr>
        <p:spPr>
          <a:xfrm>
            <a:off x="1605152" y="4099941"/>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3,262</a:t>
            </a:r>
            <a:endParaRPr sz="1000">
              <a:latin typeface="Arial"/>
              <a:cs typeface="Arial"/>
            </a:endParaRPr>
          </a:p>
        </p:txBody>
      </p:sp>
      <p:sp>
        <p:nvSpPr>
          <p:cNvPr id="33" name="object 33"/>
          <p:cNvSpPr txBox="1"/>
          <p:nvPr/>
        </p:nvSpPr>
        <p:spPr>
          <a:xfrm>
            <a:off x="3128010" y="4213352"/>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2,667</a:t>
            </a:r>
            <a:endParaRPr sz="1000">
              <a:latin typeface="Arial"/>
              <a:cs typeface="Arial"/>
            </a:endParaRPr>
          </a:p>
        </p:txBody>
      </p:sp>
      <p:sp>
        <p:nvSpPr>
          <p:cNvPr id="34" name="object 34"/>
          <p:cNvSpPr txBox="1"/>
          <p:nvPr/>
        </p:nvSpPr>
        <p:spPr>
          <a:xfrm>
            <a:off x="4650485" y="4206367"/>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2,704</a:t>
            </a:r>
            <a:endParaRPr sz="1000">
              <a:latin typeface="Arial"/>
              <a:cs typeface="Arial"/>
            </a:endParaRPr>
          </a:p>
        </p:txBody>
      </p:sp>
      <p:sp>
        <p:nvSpPr>
          <p:cNvPr id="35" name="object 35"/>
          <p:cNvSpPr txBox="1"/>
          <p:nvPr/>
        </p:nvSpPr>
        <p:spPr>
          <a:xfrm>
            <a:off x="6173215" y="3924680"/>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4,180</a:t>
            </a:r>
            <a:endParaRPr sz="1000">
              <a:latin typeface="Arial"/>
              <a:cs typeface="Arial"/>
            </a:endParaRPr>
          </a:p>
        </p:txBody>
      </p:sp>
      <p:sp>
        <p:nvSpPr>
          <p:cNvPr id="36" name="object 36"/>
          <p:cNvSpPr txBox="1"/>
          <p:nvPr/>
        </p:nvSpPr>
        <p:spPr>
          <a:xfrm>
            <a:off x="7695692" y="3802760"/>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4,819</a:t>
            </a:r>
            <a:endParaRPr sz="1000">
              <a:latin typeface="Arial"/>
              <a:cs typeface="Arial"/>
            </a:endParaRPr>
          </a:p>
        </p:txBody>
      </p:sp>
      <p:sp>
        <p:nvSpPr>
          <p:cNvPr id="37" name="object 37"/>
          <p:cNvSpPr txBox="1"/>
          <p:nvPr/>
        </p:nvSpPr>
        <p:spPr>
          <a:xfrm>
            <a:off x="1656969" y="3376421"/>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529</a:t>
            </a:r>
            <a:endParaRPr sz="1000">
              <a:latin typeface="Arial"/>
              <a:cs typeface="Arial"/>
            </a:endParaRPr>
          </a:p>
        </p:txBody>
      </p:sp>
      <p:sp>
        <p:nvSpPr>
          <p:cNvPr id="38" name="object 38"/>
          <p:cNvSpPr txBox="1"/>
          <p:nvPr/>
        </p:nvSpPr>
        <p:spPr>
          <a:xfrm>
            <a:off x="3179826" y="3636009"/>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358</a:t>
            </a:r>
            <a:endParaRPr sz="1000">
              <a:latin typeface="Arial"/>
              <a:cs typeface="Arial"/>
            </a:endParaRPr>
          </a:p>
        </p:txBody>
      </p:sp>
      <p:sp>
        <p:nvSpPr>
          <p:cNvPr id="39" name="object 39"/>
          <p:cNvSpPr txBox="1"/>
          <p:nvPr/>
        </p:nvSpPr>
        <p:spPr>
          <a:xfrm>
            <a:off x="4702302" y="3615690"/>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392</a:t>
            </a:r>
            <a:endParaRPr sz="1000">
              <a:latin typeface="Arial"/>
              <a:cs typeface="Arial"/>
            </a:endParaRPr>
          </a:p>
        </p:txBody>
      </p:sp>
      <p:sp>
        <p:nvSpPr>
          <p:cNvPr id="40" name="object 40"/>
          <p:cNvSpPr txBox="1"/>
          <p:nvPr/>
        </p:nvSpPr>
        <p:spPr>
          <a:xfrm>
            <a:off x="6225032" y="3013964"/>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593</a:t>
            </a:r>
            <a:endParaRPr sz="1000">
              <a:latin typeface="Arial"/>
              <a:cs typeface="Arial"/>
            </a:endParaRPr>
          </a:p>
        </p:txBody>
      </p:sp>
      <p:sp>
        <p:nvSpPr>
          <p:cNvPr id="41" name="object 41"/>
          <p:cNvSpPr txBox="1"/>
          <p:nvPr/>
        </p:nvSpPr>
        <p:spPr>
          <a:xfrm>
            <a:off x="4702302" y="3502532"/>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200</a:t>
            </a:r>
            <a:endParaRPr sz="1000">
              <a:latin typeface="Arial"/>
              <a:cs typeface="Arial"/>
            </a:endParaRPr>
          </a:p>
        </p:txBody>
      </p:sp>
      <p:sp>
        <p:nvSpPr>
          <p:cNvPr id="42" name="object 42"/>
          <p:cNvSpPr txBox="1"/>
          <p:nvPr/>
        </p:nvSpPr>
        <p:spPr>
          <a:xfrm>
            <a:off x="1656969" y="3104769"/>
            <a:ext cx="236220" cy="295275"/>
          </a:xfrm>
          <a:prstGeom prst="rect">
            <a:avLst/>
          </a:prstGeom>
        </p:spPr>
        <p:txBody>
          <a:bodyPr wrap="square" lIns="0" tIns="0" rIns="0" bIns="0" rtlCol="0" vert="horz">
            <a:spAutoFit/>
          </a:bodyPr>
          <a:lstStyle/>
          <a:p>
            <a:pPr marL="12700">
              <a:lnSpc>
                <a:spcPts val="1120"/>
              </a:lnSpc>
            </a:pPr>
            <a:r>
              <a:rPr dirty="0" sz="1000" spc="-10">
                <a:solidFill>
                  <a:srgbClr val="FFFFFF"/>
                </a:solidFill>
                <a:latin typeface="Arial"/>
                <a:cs typeface="Arial"/>
              </a:rPr>
              <a:t>482</a:t>
            </a:r>
            <a:endParaRPr sz="1000">
              <a:latin typeface="Arial"/>
              <a:cs typeface="Arial"/>
            </a:endParaRPr>
          </a:p>
          <a:p>
            <a:pPr marL="12700">
              <a:lnSpc>
                <a:spcPts val="1120"/>
              </a:lnSpc>
            </a:pPr>
            <a:r>
              <a:rPr dirty="0" sz="1000" spc="-10">
                <a:solidFill>
                  <a:srgbClr val="FFFFFF"/>
                </a:solidFill>
                <a:latin typeface="Arial"/>
                <a:cs typeface="Arial"/>
              </a:rPr>
              <a:t>206</a:t>
            </a:r>
            <a:endParaRPr sz="1000">
              <a:latin typeface="Arial"/>
              <a:cs typeface="Arial"/>
            </a:endParaRPr>
          </a:p>
        </p:txBody>
      </p:sp>
      <p:sp>
        <p:nvSpPr>
          <p:cNvPr id="43" name="object 43"/>
          <p:cNvSpPr txBox="1"/>
          <p:nvPr/>
        </p:nvSpPr>
        <p:spPr>
          <a:xfrm>
            <a:off x="3179826" y="3440429"/>
            <a:ext cx="236220" cy="255270"/>
          </a:xfrm>
          <a:prstGeom prst="rect">
            <a:avLst/>
          </a:prstGeom>
        </p:spPr>
        <p:txBody>
          <a:bodyPr wrap="square" lIns="0" tIns="0" rIns="0" bIns="0" rtlCol="0" vert="horz">
            <a:spAutoFit/>
          </a:bodyPr>
          <a:lstStyle/>
          <a:p>
            <a:pPr marL="12700">
              <a:lnSpc>
                <a:spcPts val="960"/>
              </a:lnSpc>
            </a:pPr>
            <a:r>
              <a:rPr dirty="0" sz="1000" spc="-10">
                <a:solidFill>
                  <a:srgbClr val="FFFFFF"/>
                </a:solidFill>
                <a:latin typeface="Arial"/>
                <a:cs typeface="Arial"/>
              </a:rPr>
              <a:t>286</a:t>
            </a:r>
            <a:endParaRPr sz="1000">
              <a:latin typeface="Arial"/>
              <a:cs typeface="Arial"/>
            </a:endParaRPr>
          </a:p>
          <a:p>
            <a:pPr marL="12700">
              <a:lnSpc>
                <a:spcPts val="960"/>
              </a:lnSpc>
            </a:pPr>
            <a:r>
              <a:rPr dirty="0" sz="1000" spc="-10">
                <a:solidFill>
                  <a:srgbClr val="FFFFFF"/>
                </a:solidFill>
                <a:latin typeface="Arial"/>
                <a:cs typeface="Arial"/>
              </a:rPr>
              <a:t>191</a:t>
            </a:r>
            <a:endParaRPr sz="1000">
              <a:latin typeface="Arial"/>
              <a:cs typeface="Arial"/>
            </a:endParaRPr>
          </a:p>
        </p:txBody>
      </p:sp>
      <p:sp>
        <p:nvSpPr>
          <p:cNvPr id="44" name="object 44"/>
          <p:cNvSpPr txBox="1"/>
          <p:nvPr/>
        </p:nvSpPr>
        <p:spPr>
          <a:xfrm>
            <a:off x="4702302" y="3411982"/>
            <a:ext cx="23622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275</a:t>
            </a:r>
            <a:endParaRPr sz="1000">
              <a:latin typeface="Arial"/>
              <a:cs typeface="Arial"/>
            </a:endParaRPr>
          </a:p>
        </p:txBody>
      </p:sp>
      <p:sp>
        <p:nvSpPr>
          <p:cNvPr id="45" name="object 45"/>
          <p:cNvSpPr txBox="1"/>
          <p:nvPr/>
        </p:nvSpPr>
        <p:spPr>
          <a:xfrm>
            <a:off x="6225032" y="2729229"/>
            <a:ext cx="236220" cy="283210"/>
          </a:xfrm>
          <a:prstGeom prst="rect">
            <a:avLst/>
          </a:prstGeom>
        </p:spPr>
        <p:txBody>
          <a:bodyPr wrap="square" lIns="0" tIns="0" rIns="0" bIns="0" rtlCol="0" vert="horz">
            <a:spAutoFit/>
          </a:bodyPr>
          <a:lstStyle/>
          <a:p>
            <a:pPr marL="12700">
              <a:lnSpc>
                <a:spcPts val="1070"/>
              </a:lnSpc>
            </a:pPr>
            <a:r>
              <a:rPr dirty="0" sz="1000" spc="-10">
                <a:solidFill>
                  <a:srgbClr val="FFFFFF"/>
                </a:solidFill>
                <a:latin typeface="Arial"/>
                <a:cs typeface="Arial"/>
              </a:rPr>
              <a:t>354</a:t>
            </a:r>
            <a:endParaRPr sz="1000">
              <a:latin typeface="Arial"/>
              <a:cs typeface="Arial"/>
            </a:endParaRPr>
          </a:p>
          <a:p>
            <a:pPr marL="12700">
              <a:lnSpc>
                <a:spcPts val="1070"/>
              </a:lnSpc>
            </a:pPr>
            <a:r>
              <a:rPr dirty="0" sz="1000" spc="-10">
                <a:solidFill>
                  <a:srgbClr val="FFFFFF"/>
                </a:solidFill>
                <a:latin typeface="Arial"/>
                <a:cs typeface="Arial"/>
              </a:rPr>
              <a:t>272</a:t>
            </a:r>
            <a:endParaRPr sz="1000">
              <a:latin typeface="Arial"/>
              <a:cs typeface="Arial"/>
            </a:endParaRPr>
          </a:p>
        </p:txBody>
      </p:sp>
      <p:sp>
        <p:nvSpPr>
          <p:cNvPr id="46" name="object 46"/>
          <p:cNvSpPr txBox="1"/>
          <p:nvPr/>
        </p:nvSpPr>
        <p:spPr>
          <a:xfrm>
            <a:off x="804163" y="4716017"/>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47" name="object 47"/>
          <p:cNvSpPr txBox="1"/>
          <p:nvPr/>
        </p:nvSpPr>
        <p:spPr>
          <a:xfrm>
            <a:off x="556971" y="4334382"/>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48" name="object 48"/>
          <p:cNvSpPr txBox="1"/>
          <p:nvPr/>
        </p:nvSpPr>
        <p:spPr>
          <a:xfrm>
            <a:off x="556971" y="3952747"/>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49" name="object 49"/>
          <p:cNvSpPr txBox="1"/>
          <p:nvPr/>
        </p:nvSpPr>
        <p:spPr>
          <a:xfrm>
            <a:off x="556971" y="3571113"/>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50" name="object 50"/>
          <p:cNvSpPr txBox="1"/>
          <p:nvPr/>
        </p:nvSpPr>
        <p:spPr>
          <a:xfrm>
            <a:off x="556971" y="3189478"/>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51" name="object 51"/>
          <p:cNvSpPr txBox="1"/>
          <p:nvPr/>
        </p:nvSpPr>
        <p:spPr>
          <a:xfrm>
            <a:off x="556971" y="2807970"/>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52" name="object 52"/>
          <p:cNvSpPr txBox="1"/>
          <p:nvPr/>
        </p:nvSpPr>
        <p:spPr>
          <a:xfrm>
            <a:off x="556971" y="2426334"/>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6</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53" name="object 53"/>
          <p:cNvSpPr txBox="1"/>
          <p:nvPr/>
        </p:nvSpPr>
        <p:spPr>
          <a:xfrm>
            <a:off x="556971" y="2044700"/>
            <a:ext cx="7426325" cy="390525"/>
          </a:xfrm>
          <a:prstGeom prst="rect">
            <a:avLst/>
          </a:prstGeom>
        </p:spPr>
        <p:txBody>
          <a:bodyPr wrap="square" lIns="0" tIns="0" rIns="0" bIns="0" rtlCol="0" vert="horz">
            <a:spAutoFit/>
          </a:bodyPr>
          <a:lstStyle/>
          <a:p>
            <a:pPr marL="12700">
              <a:lnSpc>
                <a:spcPct val="100000"/>
              </a:lnSpc>
            </a:pPr>
            <a:r>
              <a:rPr dirty="0" sz="1000" spc="-5">
                <a:latin typeface="Arial"/>
                <a:cs typeface="Arial"/>
              </a:rPr>
              <a:t>7,000</a:t>
            </a:r>
            <a:endParaRPr sz="1000">
              <a:latin typeface="Arial"/>
              <a:cs typeface="Arial"/>
            </a:endParaRPr>
          </a:p>
          <a:p>
            <a:pPr algn="r" marR="5080">
              <a:lnSpc>
                <a:spcPct val="100000"/>
              </a:lnSpc>
              <a:spcBef>
                <a:spcPts val="585"/>
              </a:spcBef>
            </a:pPr>
            <a:r>
              <a:rPr dirty="0" sz="1000" spc="-10">
                <a:solidFill>
                  <a:srgbClr val="FFFFFF"/>
                </a:solidFill>
                <a:latin typeface="Arial"/>
                <a:cs typeface="Arial"/>
              </a:rPr>
              <a:t>318</a:t>
            </a:r>
            <a:endParaRPr sz="1000">
              <a:latin typeface="Arial"/>
              <a:cs typeface="Arial"/>
            </a:endParaRPr>
          </a:p>
        </p:txBody>
      </p:sp>
      <p:sp>
        <p:nvSpPr>
          <p:cNvPr id="54" name="object 54"/>
          <p:cNvSpPr txBox="1"/>
          <p:nvPr/>
        </p:nvSpPr>
        <p:spPr>
          <a:xfrm>
            <a:off x="1604263" y="4867402"/>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55" name="object 55"/>
          <p:cNvSpPr txBox="1"/>
          <p:nvPr/>
        </p:nvSpPr>
        <p:spPr>
          <a:xfrm>
            <a:off x="3126739" y="4867402"/>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56" name="object 56"/>
          <p:cNvSpPr txBox="1"/>
          <p:nvPr/>
        </p:nvSpPr>
        <p:spPr>
          <a:xfrm>
            <a:off x="4649470" y="4867402"/>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57" name="object 57"/>
          <p:cNvSpPr txBox="1"/>
          <p:nvPr/>
        </p:nvSpPr>
        <p:spPr>
          <a:xfrm>
            <a:off x="6172327" y="4867402"/>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58" name="object 58"/>
          <p:cNvSpPr txBox="1"/>
          <p:nvPr/>
        </p:nvSpPr>
        <p:spPr>
          <a:xfrm>
            <a:off x="7694803" y="4867402"/>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59" name="object 59"/>
          <p:cNvSpPr txBox="1"/>
          <p:nvPr/>
        </p:nvSpPr>
        <p:spPr>
          <a:xfrm>
            <a:off x="3298697" y="1786382"/>
            <a:ext cx="2319655" cy="186690"/>
          </a:xfrm>
          <a:prstGeom prst="rect">
            <a:avLst/>
          </a:prstGeom>
        </p:spPr>
        <p:txBody>
          <a:bodyPr wrap="square" lIns="0" tIns="0" rIns="0" bIns="0" rtlCol="0" vert="horz">
            <a:spAutoFit/>
          </a:bodyPr>
          <a:lstStyle/>
          <a:p>
            <a:pPr marL="12700">
              <a:lnSpc>
                <a:spcPct val="100000"/>
              </a:lnSpc>
            </a:pPr>
            <a:r>
              <a:rPr dirty="0" sz="1200" spc="-5" b="1">
                <a:latin typeface="SimHei"/>
                <a:cs typeface="SimHei"/>
              </a:rPr>
              <a:t>并购交易数量（不包括风险资本）</a:t>
            </a:r>
            <a:endParaRPr sz="1200">
              <a:latin typeface="SimHei"/>
              <a:cs typeface="SimHei"/>
            </a:endParaRPr>
          </a:p>
        </p:txBody>
      </p:sp>
      <p:sp>
        <p:nvSpPr>
          <p:cNvPr id="60" name="object 60"/>
          <p:cNvSpPr/>
          <p:nvPr/>
        </p:nvSpPr>
        <p:spPr>
          <a:xfrm>
            <a:off x="1947672" y="5233415"/>
            <a:ext cx="64135" cy="64135"/>
          </a:xfrm>
          <a:custGeom>
            <a:avLst/>
            <a:gdLst/>
            <a:ahLst/>
            <a:cxnLst/>
            <a:rect l="l" t="t" r="r" b="b"/>
            <a:pathLst>
              <a:path w="64135" h="64135">
                <a:moveTo>
                  <a:pt x="0" y="64008"/>
                </a:moveTo>
                <a:lnTo>
                  <a:pt x="64007" y="64008"/>
                </a:lnTo>
                <a:lnTo>
                  <a:pt x="64007" y="0"/>
                </a:lnTo>
                <a:lnTo>
                  <a:pt x="0" y="0"/>
                </a:lnTo>
                <a:lnTo>
                  <a:pt x="0" y="64008"/>
                </a:lnTo>
                <a:close/>
              </a:path>
            </a:pathLst>
          </a:custGeom>
          <a:solidFill>
            <a:srgbClr val="A21F1F"/>
          </a:solidFill>
        </p:spPr>
        <p:txBody>
          <a:bodyPr wrap="square" lIns="0" tIns="0" rIns="0" bIns="0" rtlCol="0"/>
          <a:lstStyle/>
          <a:p/>
        </p:txBody>
      </p:sp>
      <p:sp>
        <p:nvSpPr>
          <p:cNvPr id="61" name="object 61"/>
          <p:cNvSpPr txBox="1"/>
          <p:nvPr/>
        </p:nvSpPr>
        <p:spPr>
          <a:xfrm>
            <a:off x="2026157" y="5180838"/>
            <a:ext cx="91821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国内战略投</a:t>
            </a:r>
            <a:r>
              <a:rPr dirty="0" sz="1000" spc="-5">
                <a:latin typeface="SimHei"/>
                <a:cs typeface="SimHei"/>
              </a:rPr>
              <a:t>资者</a:t>
            </a:r>
            <a:endParaRPr sz="1000">
              <a:latin typeface="SimHei"/>
              <a:cs typeface="SimHei"/>
            </a:endParaRPr>
          </a:p>
        </p:txBody>
      </p:sp>
      <p:sp>
        <p:nvSpPr>
          <p:cNvPr id="62" name="object 62"/>
          <p:cNvSpPr/>
          <p:nvPr/>
        </p:nvSpPr>
        <p:spPr>
          <a:xfrm>
            <a:off x="3259835" y="5233415"/>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DF2F1E"/>
          </a:solidFill>
        </p:spPr>
        <p:txBody>
          <a:bodyPr wrap="square" lIns="0" tIns="0" rIns="0" bIns="0" rtlCol="0"/>
          <a:lstStyle/>
          <a:p/>
        </p:txBody>
      </p:sp>
      <p:sp>
        <p:nvSpPr>
          <p:cNvPr id="63" name="object 63"/>
          <p:cNvSpPr txBox="1"/>
          <p:nvPr/>
        </p:nvSpPr>
        <p:spPr>
          <a:xfrm>
            <a:off x="3339210" y="5180838"/>
            <a:ext cx="79375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私募股权交易</a:t>
            </a:r>
            <a:endParaRPr sz="1000">
              <a:latin typeface="SimHei"/>
              <a:cs typeface="SimHei"/>
            </a:endParaRPr>
          </a:p>
        </p:txBody>
      </p:sp>
      <p:sp>
        <p:nvSpPr>
          <p:cNvPr id="64" name="object 64"/>
          <p:cNvSpPr/>
          <p:nvPr/>
        </p:nvSpPr>
        <p:spPr>
          <a:xfrm>
            <a:off x="4410455" y="5233415"/>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5F221F"/>
          </a:solidFill>
        </p:spPr>
        <p:txBody>
          <a:bodyPr wrap="square" lIns="0" tIns="0" rIns="0" bIns="0" rtlCol="0"/>
          <a:lstStyle/>
          <a:p/>
        </p:txBody>
      </p:sp>
      <p:sp>
        <p:nvSpPr>
          <p:cNvPr id="65" name="object 65"/>
          <p:cNvSpPr txBox="1"/>
          <p:nvPr/>
        </p:nvSpPr>
        <p:spPr>
          <a:xfrm>
            <a:off x="4489830" y="5180838"/>
            <a:ext cx="1549400"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中国大陆企业海外并购交易</a:t>
            </a:r>
            <a:endParaRPr sz="1000">
              <a:latin typeface="SimHei"/>
              <a:cs typeface="SimHei"/>
            </a:endParaRPr>
          </a:p>
        </p:txBody>
      </p:sp>
      <p:sp>
        <p:nvSpPr>
          <p:cNvPr id="66" name="object 66"/>
          <p:cNvSpPr/>
          <p:nvPr/>
        </p:nvSpPr>
        <p:spPr>
          <a:xfrm>
            <a:off x="6252971" y="5233415"/>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DB526A"/>
          </a:solidFill>
        </p:spPr>
        <p:txBody>
          <a:bodyPr wrap="square" lIns="0" tIns="0" rIns="0" bIns="0" rtlCol="0"/>
          <a:lstStyle/>
          <a:p/>
        </p:txBody>
      </p:sp>
      <p:sp>
        <p:nvSpPr>
          <p:cNvPr id="67" name="object 67"/>
          <p:cNvSpPr txBox="1"/>
          <p:nvPr/>
        </p:nvSpPr>
        <p:spPr>
          <a:xfrm>
            <a:off x="6331711" y="5180838"/>
            <a:ext cx="913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国</a:t>
            </a:r>
            <a:r>
              <a:rPr dirty="0" sz="1000" spc="-5">
                <a:latin typeface="SimHei"/>
                <a:cs typeface="SimHei"/>
              </a:rPr>
              <a:t>外战</a:t>
            </a:r>
            <a:r>
              <a:rPr dirty="0" sz="1000" spc="0">
                <a:latin typeface="SimHei"/>
                <a:cs typeface="SimHei"/>
              </a:rPr>
              <a:t>略</a:t>
            </a:r>
            <a:r>
              <a:rPr dirty="0" sz="1000" spc="-5">
                <a:latin typeface="SimHei"/>
                <a:cs typeface="SimHei"/>
              </a:rPr>
              <a:t>投资者</a:t>
            </a:r>
            <a:endParaRPr sz="1000">
              <a:latin typeface="SimHei"/>
              <a:cs typeface="SimHei"/>
            </a:endParaRPr>
          </a:p>
        </p:txBody>
      </p:sp>
      <p:sp>
        <p:nvSpPr>
          <p:cNvPr id="68" name="object 68"/>
          <p:cNvSpPr txBox="1">
            <a:spLocks noGrp="1"/>
          </p:cNvSpPr>
          <p:nvPr>
            <p:ph type="title"/>
          </p:nvPr>
        </p:nvSpPr>
        <p:spPr>
          <a:prstGeom prst="rect"/>
        </p:spPr>
        <p:txBody>
          <a:bodyPr wrap="square" lIns="0" tIns="66547" rIns="0" bIns="0" rtlCol="0" vert="horz">
            <a:spAutoFit/>
          </a:bodyPr>
          <a:lstStyle/>
          <a:p>
            <a:pPr marL="12700">
              <a:lnSpc>
                <a:spcPts val="2840"/>
              </a:lnSpc>
            </a:pPr>
            <a:r>
              <a:rPr dirty="0"/>
              <a:t>国内投资并购、私募股权投资和海外并购活动均实现强势增</a:t>
            </a:r>
          </a:p>
        </p:txBody>
      </p:sp>
      <p:sp>
        <p:nvSpPr>
          <p:cNvPr id="69" name="object 69"/>
          <p:cNvSpPr txBox="1"/>
          <p:nvPr/>
        </p:nvSpPr>
        <p:spPr>
          <a:xfrm>
            <a:off x="520700" y="1045717"/>
            <a:ext cx="697230" cy="376555"/>
          </a:xfrm>
          <a:prstGeom prst="rect">
            <a:avLst/>
          </a:prstGeom>
        </p:spPr>
        <p:txBody>
          <a:bodyPr wrap="square" lIns="0" tIns="0" rIns="0" bIns="0" rtlCol="0" vert="horz">
            <a:spAutoFit/>
          </a:bodyPr>
          <a:lstStyle/>
          <a:p>
            <a:pPr marL="12700">
              <a:lnSpc>
                <a:spcPct val="100000"/>
              </a:lnSpc>
            </a:pPr>
            <a:r>
              <a:rPr dirty="0" sz="2400" spc="-10" b="1">
                <a:latin typeface="SimSun"/>
                <a:cs typeface="SimSun"/>
              </a:rPr>
              <a:t>长</a:t>
            </a:r>
            <a:r>
              <a:rPr dirty="0" sz="2400" spc="-685" b="1">
                <a:latin typeface="SimSun"/>
                <a:cs typeface="SimSun"/>
              </a:rPr>
              <a:t> </a:t>
            </a:r>
            <a:r>
              <a:rPr dirty="0" sz="2400" b="1">
                <a:latin typeface="Georgia"/>
                <a:cs typeface="Georgia"/>
              </a:rPr>
              <a:t>…</a:t>
            </a:r>
            <a:endParaRPr sz="2400">
              <a:latin typeface="Georgia"/>
              <a:cs typeface="Georgia"/>
            </a:endParaRPr>
          </a:p>
        </p:txBody>
      </p:sp>
      <p:sp>
        <p:nvSpPr>
          <p:cNvPr id="70" name="object 70"/>
          <p:cNvSpPr txBox="1"/>
          <p:nvPr/>
        </p:nvSpPr>
        <p:spPr>
          <a:xfrm>
            <a:off x="522833" y="5864149"/>
            <a:ext cx="3853179" cy="316230"/>
          </a:xfrm>
          <a:prstGeom prst="rect">
            <a:avLst/>
          </a:prstGeom>
        </p:spPr>
        <p:txBody>
          <a:bodyPr wrap="square" lIns="0" tIns="0" rIns="0" bIns="0" rtlCol="0" vert="horz">
            <a:spAutoFit/>
          </a:bodyPr>
          <a:lstStyle/>
          <a:p>
            <a:pPr marL="12700">
              <a:lnSpc>
                <a:spcPct val="100000"/>
              </a:lnSpc>
            </a:pPr>
            <a:r>
              <a:rPr dirty="0" sz="1000" spc="-5">
                <a:latin typeface="Arial"/>
                <a:cs typeface="Arial"/>
              </a:rPr>
              <a:t>95</a:t>
            </a:r>
            <a:r>
              <a:rPr dirty="0" sz="1000" spc="-5">
                <a:latin typeface="SimHei"/>
                <a:cs typeface="SimHei"/>
              </a:rPr>
              <a:t>笔由财务投资者支持的海外并购交易同样被记录为私募股权交易。</a:t>
            </a:r>
            <a:endParaRPr sz="1000">
              <a:latin typeface="SimHei"/>
              <a:cs typeface="SimHei"/>
            </a:endParaRPr>
          </a:p>
          <a:p>
            <a:pPr marL="12700">
              <a:lnSpc>
                <a:spcPct val="100000"/>
              </a:lnSpc>
            </a:pPr>
            <a:r>
              <a:rPr dirty="0" sz="1000">
                <a:latin typeface="Arial"/>
                <a:cs typeface="Arial"/>
              </a:rPr>
              <a:t>*</a:t>
            </a:r>
            <a:r>
              <a:rPr dirty="0" sz="1000">
                <a:latin typeface="SimHei"/>
                <a:cs typeface="SimHei"/>
              </a:rPr>
              <a:t>来源：汤森路透，投资中国及普华永道分析</a:t>
            </a:r>
            <a:endParaRPr sz="1000">
              <a:latin typeface="SimHei"/>
              <a:cs typeface="SimHei"/>
            </a:endParaRPr>
          </a:p>
        </p:txBody>
      </p:sp>
      <p:sp>
        <p:nvSpPr>
          <p:cNvPr id="71" name="object 71"/>
          <p:cNvSpPr txBox="1"/>
          <p:nvPr/>
        </p:nvSpPr>
        <p:spPr>
          <a:xfrm>
            <a:off x="927912" y="1913635"/>
            <a:ext cx="229870" cy="163830"/>
          </a:xfrm>
          <a:prstGeom prst="rect">
            <a:avLst/>
          </a:prstGeom>
        </p:spPr>
        <p:txBody>
          <a:bodyPr wrap="square" lIns="0" tIns="0" rIns="0" bIns="0" rtlCol="0" vert="horz">
            <a:spAutoFit/>
          </a:bodyPr>
          <a:lstStyle/>
          <a:p>
            <a:pPr marL="12700">
              <a:lnSpc>
                <a:spcPct val="100000"/>
              </a:lnSpc>
            </a:pPr>
            <a:r>
              <a:rPr dirty="0" sz="1000" spc="-5" b="1">
                <a:latin typeface="Arial"/>
                <a:cs typeface="Arial"/>
              </a:rPr>
              <a:t>No</a:t>
            </a:r>
            <a:r>
              <a:rPr dirty="0" sz="1000" spc="-5" b="1">
                <a:latin typeface="Arial"/>
                <a:cs typeface="Arial"/>
              </a:rPr>
              <a:t>.</a:t>
            </a:r>
            <a:endParaRPr sz="1000">
              <a:latin typeface="Arial"/>
              <a:cs typeface="Arial"/>
            </a:endParaRPr>
          </a:p>
        </p:txBody>
      </p:sp>
      <p:sp>
        <p:nvSpPr>
          <p:cNvPr id="72" name="object 72"/>
          <p:cNvSpPr/>
          <p:nvPr/>
        </p:nvSpPr>
        <p:spPr>
          <a:xfrm>
            <a:off x="7398257" y="2637282"/>
            <a:ext cx="900430" cy="0"/>
          </a:xfrm>
          <a:custGeom>
            <a:avLst/>
            <a:gdLst/>
            <a:ahLst/>
            <a:cxnLst/>
            <a:rect l="l" t="t" r="r" b="b"/>
            <a:pathLst>
              <a:path w="900429" h="0">
                <a:moveTo>
                  <a:pt x="0" y="0"/>
                </a:moveTo>
                <a:lnTo>
                  <a:pt x="900049" y="0"/>
                </a:lnTo>
              </a:path>
            </a:pathLst>
          </a:custGeom>
          <a:ln w="19812">
            <a:solidFill>
              <a:srgbClr val="FFC000"/>
            </a:solidFill>
          </a:ln>
        </p:spPr>
        <p:txBody>
          <a:bodyPr wrap="square" lIns="0" tIns="0" rIns="0" bIns="0" rtlCol="0"/>
          <a:lstStyle/>
          <a:p/>
        </p:txBody>
      </p:sp>
      <p:sp>
        <p:nvSpPr>
          <p:cNvPr id="73" name="object 73"/>
          <p:cNvSpPr/>
          <p:nvPr/>
        </p:nvSpPr>
        <p:spPr>
          <a:xfrm>
            <a:off x="7401306" y="2565654"/>
            <a:ext cx="900430" cy="0"/>
          </a:xfrm>
          <a:custGeom>
            <a:avLst/>
            <a:gdLst/>
            <a:ahLst/>
            <a:cxnLst/>
            <a:rect l="l" t="t" r="r" b="b"/>
            <a:pathLst>
              <a:path w="900429" h="0">
                <a:moveTo>
                  <a:pt x="0" y="0"/>
                </a:moveTo>
                <a:lnTo>
                  <a:pt x="900049" y="0"/>
                </a:lnTo>
              </a:path>
            </a:pathLst>
          </a:custGeom>
          <a:ln w="19812">
            <a:solidFill>
              <a:srgbClr val="FFC000"/>
            </a:solidFill>
          </a:ln>
        </p:spPr>
        <p:txBody>
          <a:bodyPr wrap="square" lIns="0" tIns="0" rIns="0" bIns="0" rtlCol="0"/>
          <a:lstStyle/>
          <a:p/>
        </p:txBody>
      </p:sp>
      <p:sp>
        <p:nvSpPr>
          <p:cNvPr id="74" name="object 74"/>
          <p:cNvSpPr txBox="1"/>
          <p:nvPr/>
        </p:nvSpPr>
        <p:spPr>
          <a:xfrm>
            <a:off x="7695692" y="2680461"/>
            <a:ext cx="41783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1,062</a:t>
            </a:r>
            <a:r>
              <a:rPr dirty="0" sz="1000" spc="-229">
                <a:solidFill>
                  <a:srgbClr val="FFFFFF"/>
                </a:solidFill>
                <a:latin typeface="Arial"/>
                <a:cs typeface="Arial"/>
              </a:rPr>
              <a:t> </a:t>
            </a:r>
            <a:r>
              <a:rPr dirty="0" baseline="13888" sz="1500" spc="-7">
                <a:solidFill>
                  <a:srgbClr val="FFFFFF"/>
                </a:solidFill>
                <a:latin typeface="Georgia"/>
                <a:cs typeface="Georgia"/>
              </a:rPr>
              <a:t>*</a:t>
            </a:r>
            <a:endParaRPr baseline="13888" sz="1500">
              <a:latin typeface="Georgia"/>
              <a:cs typeface="Georgia"/>
            </a:endParaRPr>
          </a:p>
        </p:txBody>
      </p:sp>
      <p:sp>
        <p:nvSpPr>
          <p:cNvPr id="76" name="object 76"/>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77" name="object 77"/>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75" name="object 75"/>
          <p:cNvSpPr txBox="1"/>
          <p:nvPr/>
        </p:nvSpPr>
        <p:spPr>
          <a:xfrm>
            <a:off x="7747507" y="2404998"/>
            <a:ext cx="3092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38</a:t>
            </a:r>
            <a:r>
              <a:rPr dirty="0" sz="1000" spc="-5">
                <a:solidFill>
                  <a:srgbClr val="FFFFFF"/>
                </a:solidFill>
                <a:latin typeface="Arial"/>
                <a:cs typeface="Arial"/>
              </a:rPr>
              <a:t>2</a:t>
            </a:r>
            <a:r>
              <a:rPr dirty="0" sz="1000" spc="-175">
                <a:solidFill>
                  <a:srgbClr val="FFFFFF"/>
                </a:solidFill>
                <a:latin typeface="Arial"/>
                <a:cs typeface="Arial"/>
              </a:rPr>
              <a:t> </a:t>
            </a:r>
            <a:r>
              <a:rPr dirty="0" baseline="5555" sz="1500" spc="-7">
                <a:solidFill>
                  <a:srgbClr val="FFFFFF"/>
                </a:solidFill>
                <a:latin typeface="Georgia"/>
                <a:cs typeface="Georgia"/>
              </a:rPr>
              <a:t>*</a:t>
            </a:r>
            <a:endParaRPr baseline="5555" sz="15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22832" y="4245864"/>
            <a:ext cx="870585" cy="367665"/>
          </a:xfrm>
          <a:custGeom>
            <a:avLst/>
            <a:gdLst/>
            <a:ahLst/>
            <a:cxnLst/>
            <a:rect l="l" t="t" r="r" b="b"/>
            <a:pathLst>
              <a:path w="870585" h="367664">
                <a:moveTo>
                  <a:pt x="870204" y="0"/>
                </a:moveTo>
                <a:lnTo>
                  <a:pt x="0" y="0"/>
                </a:lnTo>
                <a:lnTo>
                  <a:pt x="0" y="367284"/>
                </a:lnTo>
                <a:lnTo>
                  <a:pt x="870204" y="367284"/>
                </a:lnTo>
                <a:lnTo>
                  <a:pt x="870204" y="0"/>
                </a:lnTo>
                <a:close/>
              </a:path>
            </a:pathLst>
          </a:custGeom>
          <a:solidFill>
            <a:srgbClr val="A21F1F"/>
          </a:solidFill>
        </p:spPr>
        <p:txBody>
          <a:bodyPr wrap="square" lIns="0" tIns="0" rIns="0" bIns="0" rtlCol="0"/>
          <a:lstStyle/>
          <a:p/>
        </p:txBody>
      </p:sp>
      <p:sp>
        <p:nvSpPr>
          <p:cNvPr id="3" name="object 3"/>
          <p:cNvSpPr/>
          <p:nvPr/>
        </p:nvSpPr>
        <p:spPr>
          <a:xfrm>
            <a:off x="2845307" y="4338828"/>
            <a:ext cx="870585" cy="274320"/>
          </a:xfrm>
          <a:custGeom>
            <a:avLst/>
            <a:gdLst/>
            <a:ahLst/>
            <a:cxnLst/>
            <a:rect l="l" t="t" r="r" b="b"/>
            <a:pathLst>
              <a:path w="870585" h="274320">
                <a:moveTo>
                  <a:pt x="870204" y="0"/>
                </a:moveTo>
                <a:lnTo>
                  <a:pt x="0" y="0"/>
                </a:lnTo>
                <a:lnTo>
                  <a:pt x="0" y="274320"/>
                </a:lnTo>
                <a:lnTo>
                  <a:pt x="870204" y="274320"/>
                </a:lnTo>
                <a:lnTo>
                  <a:pt x="870204" y="0"/>
                </a:lnTo>
                <a:close/>
              </a:path>
            </a:pathLst>
          </a:custGeom>
          <a:solidFill>
            <a:srgbClr val="A21F1F"/>
          </a:solidFill>
        </p:spPr>
        <p:txBody>
          <a:bodyPr wrap="square" lIns="0" tIns="0" rIns="0" bIns="0" rtlCol="0"/>
          <a:lstStyle/>
          <a:p/>
        </p:txBody>
      </p:sp>
      <p:sp>
        <p:nvSpPr>
          <p:cNvPr id="4" name="object 4"/>
          <p:cNvSpPr/>
          <p:nvPr/>
        </p:nvSpPr>
        <p:spPr>
          <a:xfrm>
            <a:off x="4367784" y="4158996"/>
            <a:ext cx="870585" cy="454659"/>
          </a:xfrm>
          <a:custGeom>
            <a:avLst/>
            <a:gdLst/>
            <a:ahLst/>
            <a:cxnLst/>
            <a:rect l="l" t="t" r="r" b="b"/>
            <a:pathLst>
              <a:path w="870585" h="454660">
                <a:moveTo>
                  <a:pt x="870203" y="0"/>
                </a:moveTo>
                <a:lnTo>
                  <a:pt x="0" y="0"/>
                </a:lnTo>
                <a:lnTo>
                  <a:pt x="0" y="454151"/>
                </a:lnTo>
                <a:lnTo>
                  <a:pt x="870203" y="454151"/>
                </a:lnTo>
                <a:lnTo>
                  <a:pt x="870203" y="0"/>
                </a:lnTo>
                <a:close/>
              </a:path>
            </a:pathLst>
          </a:custGeom>
          <a:solidFill>
            <a:srgbClr val="A21F1F"/>
          </a:solidFill>
        </p:spPr>
        <p:txBody>
          <a:bodyPr wrap="square" lIns="0" tIns="0" rIns="0" bIns="0" rtlCol="0"/>
          <a:lstStyle/>
          <a:p/>
        </p:txBody>
      </p:sp>
      <p:sp>
        <p:nvSpPr>
          <p:cNvPr id="5" name="object 5"/>
          <p:cNvSpPr/>
          <p:nvPr/>
        </p:nvSpPr>
        <p:spPr>
          <a:xfrm>
            <a:off x="5890259" y="3872484"/>
            <a:ext cx="870585" cy="741045"/>
          </a:xfrm>
          <a:custGeom>
            <a:avLst/>
            <a:gdLst/>
            <a:ahLst/>
            <a:cxnLst/>
            <a:rect l="l" t="t" r="r" b="b"/>
            <a:pathLst>
              <a:path w="870584" h="741045">
                <a:moveTo>
                  <a:pt x="870204" y="0"/>
                </a:moveTo>
                <a:lnTo>
                  <a:pt x="0" y="0"/>
                </a:lnTo>
                <a:lnTo>
                  <a:pt x="0" y="740664"/>
                </a:lnTo>
                <a:lnTo>
                  <a:pt x="870204" y="740664"/>
                </a:lnTo>
                <a:lnTo>
                  <a:pt x="870204" y="0"/>
                </a:lnTo>
                <a:close/>
              </a:path>
            </a:pathLst>
          </a:custGeom>
          <a:solidFill>
            <a:srgbClr val="A21F1F"/>
          </a:solidFill>
        </p:spPr>
        <p:txBody>
          <a:bodyPr wrap="square" lIns="0" tIns="0" rIns="0" bIns="0" rtlCol="0"/>
          <a:lstStyle/>
          <a:p/>
        </p:txBody>
      </p:sp>
      <p:sp>
        <p:nvSpPr>
          <p:cNvPr id="6" name="object 6"/>
          <p:cNvSpPr/>
          <p:nvPr/>
        </p:nvSpPr>
        <p:spPr>
          <a:xfrm>
            <a:off x="7412735" y="3226307"/>
            <a:ext cx="870585" cy="1386840"/>
          </a:xfrm>
          <a:custGeom>
            <a:avLst/>
            <a:gdLst/>
            <a:ahLst/>
            <a:cxnLst/>
            <a:rect l="l" t="t" r="r" b="b"/>
            <a:pathLst>
              <a:path w="870584" h="1386839">
                <a:moveTo>
                  <a:pt x="870204" y="0"/>
                </a:moveTo>
                <a:lnTo>
                  <a:pt x="0" y="0"/>
                </a:lnTo>
                <a:lnTo>
                  <a:pt x="0" y="1386839"/>
                </a:lnTo>
                <a:lnTo>
                  <a:pt x="870204" y="1386839"/>
                </a:lnTo>
                <a:lnTo>
                  <a:pt x="870204" y="0"/>
                </a:lnTo>
                <a:close/>
              </a:path>
            </a:pathLst>
          </a:custGeom>
          <a:solidFill>
            <a:srgbClr val="A21F1F"/>
          </a:solidFill>
        </p:spPr>
        <p:txBody>
          <a:bodyPr wrap="square" lIns="0" tIns="0" rIns="0" bIns="0" rtlCol="0"/>
          <a:lstStyle/>
          <a:p/>
        </p:txBody>
      </p:sp>
      <p:sp>
        <p:nvSpPr>
          <p:cNvPr id="7" name="object 7"/>
          <p:cNvSpPr/>
          <p:nvPr/>
        </p:nvSpPr>
        <p:spPr>
          <a:xfrm>
            <a:off x="1322832" y="4104132"/>
            <a:ext cx="870585" cy="142240"/>
          </a:xfrm>
          <a:custGeom>
            <a:avLst/>
            <a:gdLst/>
            <a:ahLst/>
            <a:cxnLst/>
            <a:rect l="l" t="t" r="r" b="b"/>
            <a:pathLst>
              <a:path w="870585" h="142239">
                <a:moveTo>
                  <a:pt x="870204" y="0"/>
                </a:moveTo>
                <a:lnTo>
                  <a:pt x="0" y="0"/>
                </a:lnTo>
                <a:lnTo>
                  <a:pt x="0" y="141732"/>
                </a:lnTo>
                <a:lnTo>
                  <a:pt x="870204" y="141732"/>
                </a:lnTo>
                <a:lnTo>
                  <a:pt x="870204" y="0"/>
                </a:lnTo>
                <a:close/>
              </a:path>
            </a:pathLst>
          </a:custGeom>
          <a:solidFill>
            <a:srgbClr val="DF2F1E"/>
          </a:solidFill>
        </p:spPr>
        <p:txBody>
          <a:bodyPr wrap="square" lIns="0" tIns="0" rIns="0" bIns="0" rtlCol="0"/>
          <a:lstStyle/>
          <a:p/>
        </p:txBody>
      </p:sp>
      <p:sp>
        <p:nvSpPr>
          <p:cNvPr id="8" name="object 8"/>
          <p:cNvSpPr/>
          <p:nvPr/>
        </p:nvSpPr>
        <p:spPr>
          <a:xfrm>
            <a:off x="2845307" y="4197096"/>
            <a:ext cx="870585" cy="142240"/>
          </a:xfrm>
          <a:custGeom>
            <a:avLst/>
            <a:gdLst/>
            <a:ahLst/>
            <a:cxnLst/>
            <a:rect l="l" t="t" r="r" b="b"/>
            <a:pathLst>
              <a:path w="870585" h="142239">
                <a:moveTo>
                  <a:pt x="870204" y="0"/>
                </a:moveTo>
                <a:lnTo>
                  <a:pt x="0" y="0"/>
                </a:lnTo>
                <a:lnTo>
                  <a:pt x="0" y="141731"/>
                </a:lnTo>
                <a:lnTo>
                  <a:pt x="870204" y="141731"/>
                </a:lnTo>
                <a:lnTo>
                  <a:pt x="870204" y="0"/>
                </a:lnTo>
                <a:close/>
              </a:path>
            </a:pathLst>
          </a:custGeom>
          <a:solidFill>
            <a:srgbClr val="DF2F1E"/>
          </a:solidFill>
        </p:spPr>
        <p:txBody>
          <a:bodyPr wrap="square" lIns="0" tIns="0" rIns="0" bIns="0" rtlCol="0"/>
          <a:lstStyle/>
          <a:p/>
        </p:txBody>
      </p:sp>
      <p:sp>
        <p:nvSpPr>
          <p:cNvPr id="9" name="object 9"/>
          <p:cNvSpPr/>
          <p:nvPr/>
        </p:nvSpPr>
        <p:spPr>
          <a:xfrm>
            <a:off x="4367784" y="4049267"/>
            <a:ext cx="870585" cy="109855"/>
          </a:xfrm>
          <a:custGeom>
            <a:avLst/>
            <a:gdLst/>
            <a:ahLst/>
            <a:cxnLst/>
            <a:rect l="l" t="t" r="r" b="b"/>
            <a:pathLst>
              <a:path w="870585" h="109854">
                <a:moveTo>
                  <a:pt x="870203" y="0"/>
                </a:moveTo>
                <a:lnTo>
                  <a:pt x="0" y="0"/>
                </a:lnTo>
                <a:lnTo>
                  <a:pt x="0" y="109727"/>
                </a:lnTo>
                <a:lnTo>
                  <a:pt x="870203" y="109727"/>
                </a:lnTo>
                <a:lnTo>
                  <a:pt x="870203" y="0"/>
                </a:lnTo>
                <a:close/>
              </a:path>
            </a:pathLst>
          </a:custGeom>
          <a:solidFill>
            <a:srgbClr val="DF2F1E"/>
          </a:solidFill>
        </p:spPr>
        <p:txBody>
          <a:bodyPr wrap="square" lIns="0" tIns="0" rIns="0" bIns="0" rtlCol="0"/>
          <a:lstStyle/>
          <a:p/>
        </p:txBody>
      </p:sp>
      <p:sp>
        <p:nvSpPr>
          <p:cNvPr id="10" name="object 10"/>
          <p:cNvSpPr/>
          <p:nvPr/>
        </p:nvSpPr>
        <p:spPr>
          <a:xfrm>
            <a:off x="5890259" y="3648455"/>
            <a:ext cx="870585" cy="224154"/>
          </a:xfrm>
          <a:custGeom>
            <a:avLst/>
            <a:gdLst/>
            <a:ahLst/>
            <a:cxnLst/>
            <a:rect l="l" t="t" r="r" b="b"/>
            <a:pathLst>
              <a:path w="870584" h="224154">
                <a:moveTo>
                  <a:pt x="870204" y="0"/>
                </a:moveTo>
                <a:lnTo>
                  <a:pt x="0" y="0"/>
                </a:lnTo>
                <a:lnTo>
                  <a:pt x="0" y="224028"/>
                </a:lnTo>
                <a:lnTo>
                  <a:pt x="870204" y="224028"/>
                </a:lnTo>
                <a:lnTo>
                  <a:pt x="870204" y="0"/>
                </a:lnTo>
                <a:close/>
              </a:path>
            </a:pathLst>
          </a:custGeom>
          <a:solidFill>
            <a:srgbClr val="DF2F1E"/>
          </a:solidFill>
        </p:spPr>
        <p:txBody>
          <a:bodyPr wrap="square" lIns="0" tIns="0" rIns="0" bIns="0" rtlCol="0"/>
          <a:lstStyle/>
          <a:p/>
        </p:txBody>
      </p:sp>
      <p:sp>
        <p:nvSpPr>
          <p:cNvPr id="11" name="object 11"/>
          <p:cNvSpPr/>
          <p:nvPr/>
        </p:nvSpPr>
        <p:spPr>
          <a:xfrm>
            <a:off x="7412735" y="2628900"/>
            <a:ext cx="870585" cy="597535"/>
          </a:xfrm>
          <a:custGeom>
            <a:avLst/>
            <a:gdLst/>
            <a:ahLst/>
            <a:cxnLst/>
            <a:rect l="l" t="t" r="r" b="b"/>
            <a:pathLst>
              <a:path w="870584" h="597535">
                <a:moveTo>
                  <a:pt x="870204" y="0"/>
                </a:moveTo>
                <a:lnTo>
                  <a:pt x="0" y="0"/>
                </a:lnTo>
                <a:lnTo>
                  <a:pt x="0" y="597408"/>
                </a:lnTo>
                <a:lnTo>
                  <a:pt x="870204" y="597408"/>
                </a:lnTo>
                <a:lnTo>
                  <a:pt x="870204" y="0"/>
                </a:lnTo>
                <a:close/>
              </a:path>
            </a:pathLst>
          </a:custGeom>
          <a:solidFill>
            <a:srgbClr val="DF2F1E"/>
          </a:solidFill>
        </p:spPr>
        <p:txBody>
          <a:bodyPr wrap="square" lIns="0" tIns="0" rIns="0" bIns="0" rtlCol="0"/>
          <a:lstStyle/>
          <a:p/>
        </p:txBody>
      </p:sp>
      <p:sp>
        <p:nvSpPr>
          <p:cNvPr id="12" name="object 12"/>
          <p:cNvSpPr/>
          <p:nvPr/>
        </p:nvSpPr>
        <p:spPr>
          <a:xfrm>
            <a:off x="1322832" y="3971544"/>
            <a:ext cx="870585" cy="132715"/>
          </a:xfrm>
          <a:custGeom>
            <a:avLst/>
            <a:gdLst/>
            <a:ahLst/>
            <a:cxnLst/>
            <a:rect l="l" t="t" r="r" b="b"/>
            <a:pathLst>
              <a:path w="870585" h="132714">
                <a:moveTo>
                  <a:pt x="870204" y="0"/>
                </a:moveTo>
                <a:lnTo>
                  <a:pt x="0" y="0"/>
                </a:lnTo>
                <a:lnTo>
                  <a:pt x="0" y="132587"/>
                </a:lnTo>
                <a:lnTo>
                  <a:pt x="870204" y="132587"/>
                </a:lnTo>
                <a:lnTo>
                  <a:pt x="870204" y="0"/>
                </a:lnTo>
                <a:close/>
              </a:path>
            </a:pathLst>
          </a:custGeom>
          <a:solidFill>
            <a:srgbClr val="5F221F"/>
          </a:solidFill>
        </p:spPr>
        <p:txBody>
          <a:bodyPr wrap="square" lIns="0" tIns="0" rIns="0" bIns="0" rtlCol="0"/>
          <a:lstStyle/>
          <a:p/>
        </p:txBody>
      </p:sp>
      <p:sp>
        <p:nvSpPr>
          <p:cNvPr id="13" name="object 13"/>
          <p:cNvSpPr/>
          <p:nvPr/>
        </p:nvSpPr>
        <p:spPr>
          <a:xfrm>
            <a:off x="2845307" y="4009644"/>
            <a:ext cx="870585" cy="187960"/>
          </a:xfrm>
          <a:custGeom>
            <a:avLst/>
            <a:gdLst/>
            <a:ahLst/>
            <a:cxnLst/>
            <a:rect l="l" t="t" r="r" b="b"/>
            <a:pathLst>
              <a:path w="870585" h="187960">
                <a:moveTo>
                  <a:pt x="870204" y="0"/>
                </a:moveTo>
                <a:lnTo>
                  <a:pt x="0" y="0"/>
                </a:lnTo>
                <a:lnTo>
                  <a:pt x="0" y="187451"/>
                </a:lnTo>
                <a:lnTo>
                  <a:pt x="870204" y="187451"/>
                </a:lnTo>
                <a:lnTo>
                  <a:pt x="870204" y="0"/>
                </a:lnTo>
                <a:close/>
              </a:path>
            </a:pathLst>
          </a:custGeom>
          <a:solidFill>
            <a:srgbClr val="5F221F"/>
          </a:solidFill>
        </p:spPr>
        <p:txBody>
          <a:bodyPr wrap="square" lIns="0" tIns="0" rIns="0" bIns="0" rtlCol="0"/>
          <a:lstStyle/>
          <a:p/>
        </p:txBody>
      </p:sp>
      <p:sp>
        <p:nvSpPr>
          <p:cNvPr id="14" name="object 14"/>
          <p:cNvSpPr/>
          <p:nvPr/>
        </p:nvSpPr>
        <p:spPr>
          <a:xfrm>
            <a:off x="4367784" y="3890771"/>
            <a:ext cx="870585" cy="158750"/>
          </a:xfrm>
          <a:custGeom>
            <a:avLst/>
            <a:gdLst/>
            <a:ahLst/>
            <a:cxnLst/>
            <a:rect l="l" t="t" r="r" b="b"/>
            <a:pathLst>
              <a:path w="870585" h="158750">
                <a:moveTo>
                  <a:pt x="870203" y="0"/>
                </a:moveTo>
                <a:lnTo>
                  <a:pt x="0" y="0"/>
                </a:lnTo>
                <a:lnTo>
                  <a:pt x="0" y="158495"/>
                </a:lnTo>
                <a:lnTo>
                  <a:pt x="870203" y="158495"/>
                </a:lnTo>
                <a:lnTo>
                  <a:pt x="870203" y="0"/>
                </a:lnTo>
                <a:close/>
              </a:path>
            </a:pathLst>
          </a:custGeom>
          <a:solidFill>
            <a:srgbClr val="5F221F"/>
          </a:solidFill>
        </p:spPr>
        <p:txBody>
          <a:bodyPr wrap="square" lIns="0" tIns="0" rIns="0" bIns="0" rtlCol="0"/>
          <a:lstStyle/>
          <a:p/>
        </p:txBody>
      </p:sp>
      <p:sp>
        <p:nvSpPr>
          <p:cNvPr id="15" name="object 15"/>
          <p:cNvSpPr/>
          <p:nvPr/>
        </p:nvSpPr>
        <p:spPr>
          <a:xfrm>
            <a:off x="5890259" y="3476244"/>
            <a:ext cx="870585" cy="172720"/>
          </a:xfrm>
          <a:custGeom>
            <a:avLst/>
            <a:gdLst/>
            <a:ahLst/>
            <a:cxnLst/>
            <a:rect l="l" t="t" r="r" b="b"/>
            <a:pathLst>
              <a:path w="870584" h="172720">
                <a:moveTo>
                  <a:pt x="870204" y="0"/>
                </a:moveTo>
                <a:lnTo>
                  <a:pt x="0" y="0"/>
                </a:lnTo>
                <a:lnTo>
                  <a:pt x="0" y="172211"/>
                </a:lnTo>
                <a:lnTo>
                  <a:pt x="870204" y="172211"/>
                </a:lnTo>
                <a:lnTo>
                  <a:pt x="870204" y="0"/>
                </a:lnTo>
                <a:close/>
              </a:path>
            </a:pathLst>
          </a:custGeom>
          <a:solidFill>
            <a:srgbClr val="5F221F"/>
          </a:solidFill>
        </p:spPr>
        <p:txBody>
          <a:bodyPr wrap="square" lIns="0" tIns="0" rIns="0" bIns="0" rtlCol="0"/>
          <a:lstStyle/>
          <a:p/>
        </p:txBody>
      </p:sp>
      <p:sp>
        <p:nvSpPr>
          <p:cNvPr id="16" name="object 16"/>
          <p:cNvSpPr/>
          <p:nvPr/>
        </p:nvSpPr>
        <p:spPr>
          <a:xfrm>
            <a:off x="7412735" y="2418588"/>
            <a:ext cx="870585" cy="210820"/>
          </a:xfrm>
          <a:custGeom>
            <a:avLst/>
            <a:gdLst/>
            <a:ahLst/>
            <a:cxnLst/>
            <a:rect l="l" t="t" r="r" b="b"/>
            <a:pathLst>
              <a:path w="870584" h="210819">
                <a:moveTo>
                  <a:pt x="870204" y="0"/>
                </a:moveTo>
                <a:lnTo>
                  <a:pt x="0" y="0"/>
                </a:lnTo>
                <a:lnTo>
                  <a:pt x="0" y="210312"/>
                </a:lnTo>
                <a:lnTo>
                  <a:pt x="870204" y="210312"/>
                </a:lnTo>
                <a:lnTo>
                  <a:pt x="870204" y="0"/>
                </a:lnTo>
                <a:close/>
              </a:path>
            </a:pathLst>
          </a:custGeom>
          <a:solidFill>
            <a:srgbClr val="5F221F"/>
          </a:solidFill>
        </p:spPr>
        <p:txBody>
          <a:bodyPr wrap="square" lIns="0" tIns="0" rIns="0" bIns="0" rtlCol="0"/>
          <a:lstStyle/>
          <a:p/>
        </p:txBody>
      </p:sp>
      <p:sp>
        <p:nvSpPr>
          <p:cNvPr id="17" name="object 17"/>
          <p:cNvSpPr/>
          <p:nvPr/>
        </p:nvSpPr>
        <p:spPr>
          <a:xfrm>
            <a:off x="1322832" y="3918203"/>
            <a:ext cx="870585" cy="53340"/>
          </a:xfrm>
          <a:custGeom>
            <a:avLst/>
            <a:gdLst/>
            <a:ahLst/>
            <a:cxnLst/>
            <a:rect l="l" t="t" r="r" b="b"/>
            <a:pathLst>
              <a:path w="870585" h="53339">
                <a:moveTo>
                  <a:pt x="0" y="53340"/>
                </a:moveTo>
                <a:lnTo>
                  <a:pt x="870204" y="53340"/>
                </a:lnTo>
                <a:lnTo>
                  <a:pt x="870204" y="0"/>
                </a:lnTo>
                <a:lnTo>
                  <a:pt x="0" y="0"/>
                </a:lnTo>
                <a:lnTo>
                  <a:pt x="0" y="53340"/>
                </a:lnTo>
                <a:close/>
              </a:path>
            </a:pathLst>
          </a:custGeom>
          <a:solidFill>
            <a:srgbClr val="DB526A"/>
          </a:solidFill>
        </p:spPr>
        <p:txBody>
          <a:bodyPr wrap="square" lIns="0" tIns="0" rIns="0" bIns="0" rtlCol="0"/>
          <a:lstStyle/>
          <a:p/>
        </p:txBody>
      </p:sp>
      <p:sp>
        <p:nvSpPr>
          <p:cNvPr id="18" name="object 18"/>
          <p:cNvSpPr/>
          <p:nvPr/>
        </p:nvSpPr>
        <p:spPr>
          <a:xfrm>
            <a:off x="2845307" y="3980688"/>
            <a:ext cx="870585" cy="29209"/>
          </a:xfrm>
          <a:custGeom>
            <a:avLst/>
            <a:gdLst/>
            <a:ahLst/>
            <a:cxnLst/>
            <a:rect l="l" t="t" r="r" b="b"/>
            <a:pathLst>
              <a:path w="870585" h="29210">
                <a:moveTo>
                  <a:pt x="0" y="28955"/>
                </a:moveTo>
                <a:lnTo>
                  <a:pt x="870204" y="28955"/>
                </a:lnTo>
                <a:lnTo>
                  <a:pt x="870204" y="0"/>
                </a:lnTo>
                <a:lnTo>
                  <a:pt x="0" y="0"/>
                </a:lnTo>
                <a:lnTo>
                  <a:pt x="0" y="28955"/>
                </a:lnTo>
                <a:close/>
              </a:path>
            </a:pathLst>
          </a:custGeom>
          <a:solidFill>
            <a:srgbClr val="DB526A"/>
          </a:solidFill>
        </p:spPr>
        <p:txBody>
          <a:bodyPr wrap="square" lIns="0" tIns="0" rIns="0" bIns="0" rtlCol="0"/>
          <a:lstStyle/>
          <a:p/>
        </p:txBody>
      </p:sp>
      <p:sp>
        <p:nvSpPr>
          <p:cNvPr id="19" name="object 19"/>
          <p:cNvSpPr/>
          <p:nvPr/>
        </p:nvSpPr>
        <p:spPr>
          <a:xfrm>
            <a:off x="4367784" y="3845052"/>
            <a:ext cx="870585" cy="45720"/>
          </a:xfrm>
          <a:custGeom>
            <a:avLst/>
            <a:gdLst/>
            <a:ahLst/>
            <a:cxnLst/>
            <a:rect l="l" t="t" r="r" b="b"/>
            <a:pathLst>
              <a:path w="870585" h="45720">
                <a:moveTo>
                  <a:pt x="0" y="45720"/>
                </a:moveTo>
                <a:lnTo>
                  <a:pt x="870203" y="45720"/>
                </a:lnTo>
                <a:lnTo>
                  <a:pt x="870203" y="0"/>
                </a:lnTo>
                <a:lnTo>
                  <a:pt x="0" y="0"/>
                </a:lnTo>
                <a:lnTo>
                  <a:pt x="0" y="45720"/>
                </a:lnTo>
                <a:close/>
              </a:path>
            </a:pathLst>
          </a:custGeom>
          <a:solidFill>
            <a:srgbClr val="DB526A"/>
          </a:solidFill>
        </p:spPr>
        <p:txBody>
          <a:bodyPr wrap="square" lIns="0" tIns="0" rIns="0" bIns="0" rtlCol="0"/>
          <a:lstStyle/>
          <a:p/>
        </p:txBody>
      </p:sp>
      <p:sp>
        <p:nvSpPr>
          <p:cNvPr id="20" name="object 20"/>
          <p:cNvSpPr/>
          <p:nvPr/>
        </p:nvSpPr>
        <p:spPr>
          <a:xfrm>
            <a:off x="5890259" y="3403091"/>
            <a:ext cx="870585" cy="73660"/>
          </a:xfrm>
          <a:custGeom>
            <a:avLst/>
            <a:gdLst/>
            <a:ahLst/>
            <a:cxnLst/>
            <a:rect l="l" t="t" r="r" b="b"/>
            <a:pathLst>
              <a:path w="870584" h="73660">
                <a:moveTo>
                  <a:pt x="870204" y="0"/>
                </a:moveTo>
                <a:lnTo>
                  <a:pt x="0" y="0"/>
                </a:lnTo>
                <a:lnTo>
                  <a:pt x="0" y="73152"/>
                </a:lnTo>
                <a:lnTo>
                  <a:pt x="870204" y="73152"/>
                </a:lnTo>
                <a:lnTo>
                  <a:pt x="870204" y="0"/>
                </a:lnTo>
                <a:close/>
              </a:path>
            </a:pathLst>
          </a:custGeom>
          <a:solidFill>
            <a:srgbClr val="DB526A"/>
          </a:solidFill>
        </p:spPr>
        <p:txBody>
          <a:bodyPr wrap="square" lIns="0" tIns="0" rIns="0" bIns="0" rtlCol="0"/>
          <a:lstStyle/>
          <a:p/>
        </p:txBody>
      </p:sp>
      <p:sp>
        <p:nvSpPr>
          <p:cNvPr id="21" name="object 21"/>
          <p:cNvSpPr/>
          <p:nvPr/>
        </p:nvSpPr>
        <p:spPr>
          <a:xfrm>
            <a:off x="7412735" y="2374392"/>
            <a:ext cx="870585" cy="44450"/>
          </a:xfrm>
          <a:custGeom>
            <a:avLst/>
            <a:gdLst/>
            <a:ahLst/>
            <a:cxnLst/>
            <a:rect l="l" t="t" r="r" b="b"/>
            <a:pathLst>
              <a:path w="870584" h="44450">
                <a:moveTo>
                  <a:pt x="0" y="44196"/>
                </a:moveTo>
                <a:lnTo>
                  <a:pt x="870204" y="44196"/>
                </a:lnTo>
                <a:lnTo>
                  <a:pt x="870204" y="0"/>
                </a:lnTo>
                <a:lnTo>
                  <a:pt x="0" y="0"/>
                </a:lnTo>
                <a:lnTo>
                  <a:pt x="0" y="44196"/>
                </a:lnTo>
                <a:close/>
              </a:path>
            </a:pathLst>
          </a:custGeom>
          <a:solidFill>
            <a:srgbClr val="DB526A"/>
          </a:solidFill>
        </p:spPr>
        <p:txBody>
          <a:bodyPr wrap="square" lIns="0" tIns="0" rIns="0" bIns="0" rtlCol="0"/>
          <a:lstStyle/>
          <a:p/>
        </p:txBody>
      </p:sp>
      <p:sp>
        <p:nvSpPr>
          <p:cNvPr id="22" name="object 22"/>
          <p:cNvSpPr/>
          <p:nvPr/>
        </p:nvSpPr>
        <p:spPr>
          <a:xfrm>
            <a:off x="996696" y="2122932"/>
            <a:ext cx="0" cy="2490470"/>
          </a:xfrm>
          <a:custGeom>
            <a:avLst/>
            <a:gdLst/>
            <a:ahLst/>
            <a:cxnLst/>
            <a:rect l="l" t="t" r="r" b="b"/>
            <a:pathLst>
              <a:path w="0" h="2490470">
                <a:moveTo>
                  <a:pt x="0" y="2490216"/>
                </a:moveTo>
                <a:lnTo>
                  <a:pt x="0" y="0"/>
                </a:lnTo>
              </a:path>
            </a:pathLst>
          </a:custGeom>
          <a:ln w="9144">
            <a:solidFill>
              <a:srgbClr val="858585"/>
            </a:solidFill>
          </a:ln>
        </p:spPr>
        <p:txBody>
          <a:bodyPr wrap="square" lIns="0" tIns="0" rIns="0" bIns="0" rtlCol="0"/>
          <a:lstStyle/>
          <a:p/>
        </p:txBody>
      </p:sp>
      <p:sp>
        <p:nvSpPr>
          <p:cNvPr id="23" name="object 23"/>
          <p:cNvSpPr/>
          <p:nvPr/>
        </p:nvSpPr>
        <p:spPr>
          <a:xfrm>
            <a:off x="958596" y="461314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4" name="object 24"/>
          <p:cNvSpPr/>
          <p:nvPr/>
        </p:nvSpPr>
        <p:spPr>
          <a:xfrm>
            <a:off x="958596" y="430072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5" name="object 25"/>
          <p:cNvSpPr/>
          <p:nvPr/>
        </p:nvSpPr>
        <p:spPr>
          <a:xfrm>
            <a:off x="958596" y="398983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6" name="object 26"/>
          <p:cNvSpPr/>
          <p:nvPr/>
        </p:nvSpPr>
        <p:spPr>
          <a:xfrm>
            <a:off x="958596" y="367893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7" name="object 27"/>
          <p:cNvSpPr/>
          <p:nvPr/>
        </p:nvSpPr>
        <p:spPr>
          <a:xfrm>
            <a:off x="958596" y="336804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8" name="object 28"/>
          <p:cNvSpPr/>
          <p:nvPr/>
        </p:nvSpPr>
        <p:spPr>
          <a:xfrm>
            <a:off x="958596" y="305562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9" name="object 29"/>
          <p:cNvSpPr/>
          <p:nvPr/>
        </p:nvSpPr>
        <p:spPr>
          <a:xfrm>
            <a:off x="958596" y="274472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0" name="object 30"/>
          <p:cNvSpPr/>
          <p:nvPr/>
        </p:nvSpPr>
        <p:spPr>
          <a:xfrm>
            <a:off x="958596" y="243382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1" name="object 31"/>
          <p:cNvSpPr/>
          <p:nvPr/>
        </p:nvSpPr>
        <p:spPr>
          <a:xfrm>
            <a:off x="958596" y="2122932"/>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2" name="object 32"/>
          <p:cNvSpPr/>
          <p:nvPr/>
        </p:nvSpPr>
        <p:spPr>
          <a:xfrm>
            <a:off x="996696" y="4613147"/>
            <a:ext cx="7612380" cy="0"/>
          </a:xfrm>
          <a:custGeom>
            <a:avLst/>
            <a:gdLst/>
            <a:ahLst/>
            <a:cxnLst/>
            <a:rect l="l" t="t" r="r" b="b"/>
            <a:pathLst>
              <a:path w="7612380" h="0">
                <a:moveTo>
                  <a:pt x="0" y="0"/>
                </a:moveTo>
                <a:lnTo>
                  <a:pt x="7612380" y="0"/>
                </a:lnTo>
              </a:path>
            </a:pathLst>
          </a:custGeom>
          <a:ln w="9144">
            <a:solidFill>
              <a:srgbClr val="858585"/>
            </a:solidFill>
          </a:ln>
        </p:spPr>
        <p:txBody>
          <a:bodyPr wrap="square" lIns="0" tIns="0" rIns="0" bIns="0" rtlCol="0"/>
          <a:lstStyle/>
          <a:p/>
        </p:txBody>
      </p:sp>
      <p:sp>
        <p:nvSpPr>
          <p:cNvPr id="33" name="object 33"/>
          <p:cNvSpPr txBox="1"/>
          <p:nvPr/>
        </p:nvSpPr>
        <p:spPr>
          <a:xfrm>
            <a:off x="1586864" y="4348733"/>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118.0</a:t>
            </a:r>
            <a:endParaRPr sz="1000">
              <a:latin typeface="Arial"/>
              <a:cs typeface="Arial"/>
            </a:endParaRPr>
          </a:p>
        </p:txBody>
      </p:sp>
      <p:sp>
        <p:nvSpPr>
          <p:cNvPr id="34" name="object 34"/>
          <p:cNvSpPr txBox="1"/>
          <p:nvPr/>
        </p:nvSpPr>
        <p:spPr>
          <a:xfrm>
            <a:off x="3144773" y="4394961"/>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88.2</a:t>
            </a:r>
            <a:endParaRPr sz="1000">
              <a:latin typeface="Arial"/>
              <a:cs typeface="Arial"/>
            </a:endParaRPr>
          </a:p>
        </p:txBody>
      </p:sp>
      <p:sp>
        <p:nvSpPr>
          <p:cNvPr id="35" name="object 35"/>
          <p:cNvSpPr txBox="1"/>
          <p:nvPr/>
        </p:nvSpPr>
        <p:spPr>
          <a:xfrm>
            <a:off x="4632197" y="4305427"/>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145.8</a:t>
            </a:r>
            <a:endParaRPr sz="1000">
              <a:latin typeface="Arial"/>
              <a:cs typeface="Arial"/>
            </a:endParaRPr>
          </a:p>
        </p:txBody>
      </p:sp>
      <p:sp>
        <p:nvSpPr>
          <p:cNvPr id="36" name="object 36"/>
          <p:cNvSpPr txBox="1"/>
          <p:nvPr/>
        </p:nvSpPr>
        <p:spPr>
          <a:xfrm>
            <a:off x="6154928" y="4161790"/>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238.0</a:t>
            </a:r>
            <a:endParaRPr sz="1000">
              <a:latin typeface="Arial"/>
              <a:cs typeface="Arial"/>
            </a:endParaRPr>
          </a:p>
        </p:txBody>
      </p:sp>
      <p:sp>
        <p:nvSpPr>
          <p:cNvPr id="37" name="object 37"/>
          <p:cNvSpPr txBox="1"/>
          <p:nvPr/>
        </p:nvSpPr>
        <p:spPr>
          <a:xfrm>
            <a:off x="7677404" y="3839336"/>
            <a:ext cx="34099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445.3</a:t>
            </a:r>
            <a:endParaRPr sz="1000">
              <a:latin typeface="Arial"/>
              <a:cs typeface="Arial"/>
            </a:endParaRPr>
          </a:p>
        </p:txBody>
      </p:sp>
      <p:sp>
        <p:nvSpPr>
          <p:cNvPr id="38" name="object 38"/>
          <p:cNvSpPr txBox="1"/>
          <p:nvPr/>
        </p:nvSpPr>
        <p:spPr>
          <a:xfrm>
            <a:off x="1621916" y="4094479"/>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45.4</a:t>
            </a:r>
            <a:endParaRPr sz="1000">
              <a:latin typeface="Arial"/>
              <a:cs typeface="Arial"/>
            </a:endParaRPr>
          </a:p>
        </p:txBody>
      </p:sp>
      <p:sp>
        <p:nvSpPr>
          <p:cNvPr id="39" name="object 39"/>
          <p:cNvSpPr txBox="1"/>
          <p:nvPr/>
        </p:nvSpPr>
        <p:spPr>
          <a:xfrm>
            <a:off x="3144773" y="4187190"/>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45.4</a:t>
            </a:r>
            <a:endParaRPr sz="1000">
              <a:latin typeface="Arial"/>
              <a:cs typeface="Arial"/>
            </a:endParaRPr>
          </a:p>
        </p:txBody>
      </p:sp>
      <p:sp>
        <p:nvSpPr>
          <p:cNvPr id="40" name="object 40"/>
          <p:cNvSpPr txBox="1"/>
          <p:nvPr/>
        </p:nvSpPr>
        <p:spPr>
          <a:xfrm>
            <a:off x="6189979" y="3680205"/>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71.5</a:t>
            </a:r>
            <a:endParaRPr sz="1000">
              <a:latin typeface="Arial"/>
              <a:cs typeface="Arial"/>
            </a:endParaRPr>
          </a:p>
        </p:txBody>
      </p:sp>
      <p:sp>
        <p:nvSpPr>
          <p:cNvPr id="41" name="object 41"/>
          <p:cNvSpPr txBox="1"/>
          <p:nvPr/>
        </p:nvSpPr>
        <p:spPr>
          <a:xfrm>
            <a:off x="1621916" y="4010025"/>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42.5</a:t>
            </a:r>
            <a:endParaRPr sz="1000">
              <a:latin typeface="Arial"/>
              <a:cs typeface="Arial"/>
            </a:endParaRPr>
          </a:p>
        </p:txBody>
      </p:sp>
      <p:sp>
        <p:nvSpPr>
          <p:cNvPr id="42" name="object 42"/>
          <p:cNvSpPr txBox="1"/>
          <p:nvPr/>
        </p:nvSpPr>
        <p:spPr>
          <a:xfrm>
            <a:off x="3144773" y="4064634"/>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60.3</a:t>
            </a:r>
            <a:endParaRPr sz="1000">
              <a:latin typeface="Arial"/>
              <a:cs typeface="Arial"/>
            </a:endParaRPr>
          </a:p>
        </p:txBody>
      </p:sp>
      <p:sp>
        <p:nvSpPr>
          <p:cNvPr id="43" name="object 43"/>
          <p:cNvSpPr txBox="1"/>
          <p:nvPr/>
        </p:nvSpPr>
        <p:spPr>
          <a:xfrm>
            <a:off x="4667250" y="3910329"/>
            <a:ext cx="271145" cy="276860"/>
          </a:xfrm>
          <a:prstGeom prst="rect">
            <a:avLst/>
          </a:prstGeom>
        </p:spPr>
        <p:txBody>
          <a:bodyPr wrap="square" lIns="0" tIns="0" rIns="0" bIns="0" rtlCol="0" vert="horz">
            <a:spAutoFit/>
          </a:bodyPr>
          <a:lstStyle/>
          <a:p>
            <a:pPr marL="12700">
              <a:lnSpc>
                <a:spcPts val="1045"/>
              </a:lnSpc>
            </a:pPr>
            <a:r>
              <a:rPr dirty="0" sz="1000" spc="-10">
                <a:solidFill>
                  <a:srgbClr val="FFFFFF"/>
                </a:solidFill>
                <a:latin typeface="Arial"/>
                <a:cs typeface="Arial"/>
              </a:rPr>
              <a:t>50.6</a:t>
            </a:r>
            <a:endParaRPr sz="1000">
              <a:latin typeface="Arial"/>
              <a:cs typeface="Arial"/>
            </a:endParaRPr>
          </a:p>
          <a:p>
            <a:pPr marL="12700">
              <a:lnSpc>
                <a:spcPts val="1045"/>
              </a:lnSpc>
            </a:pPr>
            <a:r>
              <a:rPr dirty="0" sz="1000" spc="-10">
                <a:solidFill>
                  <a:srgbClr val="FFFFFF"/>
                </a:solidFill>
                <a:latin typeface="Arial"/>
                <a:cs typeface="Arial"/>
              </a:rPr>
              <a:t>35.4</a:t>
            </a:r>
            <a:endParaRPr sz="1000">
              <a:latin typeface="Arial"/>
              <a:cs typeface="Arial"/>
            </a:endParaRPr>
          </a:p>
        </p:txBody>
      </p:sp>
      <p:sp>
        <p:nvSpPr>
          <p:cNvPr id="44" name="object 44"/>
          <p:cNvSpPr txBox="1"/>
          <p:nvPr/>
        </p:nvSpPr>
        <p:spPr>
          <a:xfrm>
            <a:off x="6189979" y="3482085"/>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55.7</a:t>
            </a:r>
            <a:endParaRPr sz="1000">
              <a:latin typeface="Arial"/>
              <a:cs typeface="Arial"/>
            </a:endParaRPr>
          </a:p>
        </p:txBody>
      </p:sp>
      <p:sp>
        <p:nvSpPr>
          <p:cNvPr id="45" name="object 45"/>
          <p:cNvSpPr txBox="1"/>
          <p:nvPr/>
        </p:nvSpPr>
        <p:spPr>
          <a:xfrm>
            <a:off x="1621916" y="390639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17.3</a:t>
            </a:r>
            <a:endParaRPr sz="1000">
              <a:latin typeface="Arial"/>
              <a:cs typeface="Arial"/>
            </a:endParaRPr>
          </a:p>
        </p:txBody>
      </p:sp>
      <p:sp>
        <p:nvSpPr>
          <p:cNvPr id="46" name="object 46"/>
          <p:cNvSpPr txBox="1"/>
          <p:nvPr/>
        </p:nvSpPr>
        <p:spPr>
          <a:xfrm>
            <a:off x="3179826" y="3956430"/>
            <a:ext cx="200660"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9.1</a:t>
            </a:r>
            <a:endParaRPr sz="1000">
              <a:latin typeface="Arial"/>
              <a:cs typeface="Arial"/>
            </a:endParaRPr>
          </a:p>
        </p:txBody>
      </p:sp>
      <p:sp>
        <p:nvSpPr>
          <p:cNvPr id="47" name="object 47"/>
          <p:cNvSpPr txBox="1"/>
          <p:nvPr/>
        </p:nvSpPr>
        <p:spPr>
          <a:xfrm>
            <a:off x="4667250" y="3818890"/>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14.9</a:t>
            </a:r>
            <a:endParaRPr sz="1000">
              <a:latin typeface="Arial"/>
              <a:cs typeface="Arial"/>
            </a:endParaRPr>
          </a:p>
        </p:txBody>
      </p:sp>
      <p:sp>
        <p:nvSpPr>
          <p:cNvPr id="48" name="object 48"/>
          <p:cNvSpPr txBox="1"/>
          <p:nvPr/>
        </p:nvSpPr>
        <p:spPr>
          <a:xfrm>
            <a:off x="6189979" y="3359022"/>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23.4</a:t>
            </a:r>
            <a:endParaRPr sz="1000">
              <a:latin typeface="Arial"/>
              <a:cs typeface="Arial"/>
            </a:endParaRPr>
          </a:p>
        </p:txBody>
      </p:sp>
      <p:sp>
        <p:nvSpPr>
          <p:cNvPr id="49" name="object 49"/>
          <p:cNvSpPr txBox="1"/>
          <p:nvPr/>
        </p:nvSpPr>
        <p:spPr>
          <a:xfrm>
            <a:off x="7712456" y="2315717"/>
            <a:ext cx="27114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14.3</a:t>
            </a:r>
            <a:endParaRPr sz="1000">
              <a:latin typeface="Arial"/>
              <a:cs typeface="Arial"/>
            </a:endParaRPr>
          </a:p>
        </p:txBody>
      </p:sp>
      <p:sp>
        <p:nvSpPr>
          <p:cNvPr id="50" name="object 50"/>
          <p:cNvSpPr txBox="1"/>
          <p:nvPr/>
        </p:nvSpPr>
        <p:spPr>
          <a:xfrm>
            <a:off x="804163" y="4526026"/>
            <a:ext cx="9652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51" name="object 51"/>
          <p:cNvSpPr txBox="1"/>
          <p:nvPr/>
        </p:nvSpPr>
        <p:spPr>
          <a:xfrm>
            <a:off x="663041" y="4214876"/>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52" name="object 52"/>
          <p:cNvSpPr txBox="1"/>
          <p:nvPr/>
        </p:nvSpPr>
        <p:spPr>
          <a:xfrm>
            <a:off x="663041" y="3903345"/>
            <a:ext cx="23812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53" name="object 53"/>
          <p:cNvSpPr txBox="1"/>
          <p:nvPr/>
        </p:nvSpPr>
        <p:spPr>
          <a:xfrm>
            <a:off x="663041" y="359219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p:txBody>
      </p:sp>
      <p:sp>
        <p:nvSpPr>
          <p:cNvPr id="54" name="object 54"/>
          <p:cNvSpPr txBox="1"/>
          <p:nvPr/>
        </p:nvSpPr>
        <p:spPr>
          <a:xfrm>
            <a:off x="663041" y="3280664"/>
            <a:ext cx="23812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p:txBody>
      </p:sp>
      <p:sp>
        <p:nvSpPr>
          <p:cNvPr id="55" name="object 55"/>
          <p:cNvSpPr txBox="1"/>
          <p:nvPr/>
        </p:nvSpPr>
        <p:spPr>
          <a:xfrm>
            <a:off x="663041" y="2969514"/>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p:txBody>
      </p:sp>
      <p:sp>
        <p:nvSpPr>
          <p:cNvPr id="56" name="object 56"/>
          <p:cNvSpPr txBox="1"/>
          <p:nvPr/>
        </p:nvSpPr>
        <p:spPr>
          <a:xfrm>
            <a:off x="663041" y="234670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7</a:t>
            </a:r>
            <a:r>
              <a:rPr dirty="0" sz="1000">
                <a:latin typeface="Arial"/>
                <a:cs typeface="Arial"/>
              </a:rPr>
              <a:t>0</a:t>
            </a:r>
            <a:r>
              <a:rPr dirty="0" sz="1000" spc="-5">
                <a:latin typeface="Arial"/>
                <a:cs typeface="Arial"/>
              </a:rPr>
              <a:t>0</a:t>
            </a:r>
            <a:endParaRPr sz="1000">
              <a:latin typeface="Arial"/>
              <a:cs typeface="Arial"/>
            </a:endParaRPr>
          </a:p>
        </p:txBody>
      </p:sp>
      <p:sp>
        <p:nvSpPr>
          <p:cNvPr id="57" name="object 57"/>
          <p:cNvSpPr txBox="1"/>
          <p:nvPr/>
        </p:nvSpPr>
        <p:spPr>
          <a:xfrm>
            <a:off x="663041" y="2035555"/>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8</a:t>
            </a:r>
            <a:r>
              <a:rPr dirty="0" sz="1000">
                <a:latin typeface="Arial"/>
                <a:cs typeface="Arial"/>
              </a:rPr>
              <a:t>0</a:t>
            </a:r>
            <a:r>
              <a:rPr dirty="0" sz="1000" spc="-5">
                <a:latin typeface="Arial"/>
                <a:cs typeface="Arial"/>
              </a:rPr>
              <a:t>0</a:t>
            </a:r>
            <a:endParaRPr sz="1000">
              <a:latin typeface="Arial"/>
              <a:cs typeface="Arial"/>
            </a:endParaRPr>
          </a:p>
        </p:txBody>
      </p:sp>
      <p:sp>
        <p:nvSpPr>
          <p:cNvPr id="58" name="object 58"/>
          <p:cNvSpPr txBox="1"/>
          <p:nvPr/>
        </p:nvSpPr>
        <p:spPr>
          <a:xfrm>
            <a:off x="1604263" y="4677536"/>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11</a:t>
            </a:r>
            <a:endParaRPr sz="1000">
              <a:latin typeface="Arial"/>
              <a:cs typeface="Arial"/>
            </a:endParaRPr>
          </a:p>
        </p:txBody>
      </p:sp>
      <p:sp>
        <p:nvSpPr>
          <p:cNvPr id="59" name="object 59"/>
          <p:cNvSpPr txBox="1"/>
          <p:nvPr/>
        </p:nvSpPr>
        <p:spPr>
          <a:xfrm>
            <a:off x="3126739" y="4677536"/>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12</a:t>
            </a:r>
            <a:endParaRPr sz="1000">
              <a:latin typeface="Arial"/>
              <a:cs typeface="Arial"/>
            </a:endParaRPr>
          </a:p>
        </p:txBody>
      </p:sp>
      <p:sp>
        <p:nvSpPr>
          <p:cNvPr id="60" name="object 60"/>
          <p:cNvSpPr txBox="1"/>
          <p:nvPr/>
        </p:nvSpPr>
        <p:spPr>
          <a:xfrm>
            <a:off x="4649470" y="4677536"/>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13</a:t>
            </a:r>
            <a:endParaRPr sz="1000">
              <a:latin typeface="Arial"/>
              <a:cs typeface="Arial"/>
            </a:endParaRPr>
          </a:p>
        </p:txBody>
      </p:sp>
      <p:sp>
        <p:nvSpPr>
          <p:cNvPr id="61" name="object 61"/>
          <p:cNvSpPr txBox="1"/>
          <p:nvPr/>
        </p:nvSpPr>
        <p:spPr>
          <a:xfrm>
            <a:off x="6172327" y="4677536"/>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14</a:t>
            </a:r>
            <a:endParaRPr sz="1000">
              <a:latin typeface="Arial"/>
              <a:cs typeface="Arial"/>
            </a:endParaRPr>
          </a:p>
        </p:txBody>
      </p:sp>
      <p:sp>
        <p:nvSpPr>
          <p:cNvPr id="62" name="object 62"/>
          <p:cNvSpPr txBox="1"/>
          <p:nvPr/>
        </p:nvSpPr>
        <p:spPr>
          <a:xfrm>
            <a:off x="7694803" y="4677536"/>
            <a:ext cx="30797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15</a:t>
            </a:r>
            <a:endParaRPr sz="1000">
              <a:latin typeface="Arial"/>
              <a:cs typeface="Arial"/>
            </a:endParaRPr>
          </a:p>
        </p:txBody>
      </p:sp>
      <p:sp>
        <p:nvSpPr>
          <p:cNvPr id="63" name="object 63"/>
          <p:cNvSpPr txBox="1"/>
          <p:nvPr/>
        </p:nvSpPr>
        <p:spPr>
          <a:xfrm>
            <a:off x="3410203" y="1751710"/>
            <a:ext cx="2323465" cy="186690"/>
          </a:xfrm>
          <a:prstGeom prst="rect">
            <a:avLst/>
          </a:prstGeom>
        </p:spPr>
        <p:txBody>
          <a:bodyPr wrap="square" lIns="0" tIns="0" rIns="0" bIns="0" rtlCol="0" vert="horz">
            <a:spAutoFit/>
          </a:bodyPr>
          <a:lstStyle/>
          <a:p>
            <a:pPr marL="12700">
              <a:lnSpc>
                <a:spcPct val="100000"/>
              </a:lnSpc>
            </a:pPr>
            <a:r>
              <a:rPr dirty="0" sz="1200" spc="0" b="1">
                <a:latin typeface="SimHei"/>
                <a:cs typeface="SimHei"/>
              </a:rPr>
              <a:t>并</a:t>
            </a:r>
            <a:r>
              <a:rPr dirty="0" sz="1200" spc="-5" b="1">
                <a:latin typeface="SimHei"/>
                <a:cs typeface="SimHei"/>
              </a:rPr>
              <a:t>购交</a:t>
            </a:r>
            <a:r>
              <a:rPr dirty="0" sz="1200" spc="0" b="1">
                <a:latin typeface="SimHei"/>
                <a:cs typeface="SimHei"/>
              </a:rPr>
              <a:t>易</a:t>
            </a:r>
            <a:r>
              <a:rPr dirty="0" sz="1200" spc="-5" b="1">
                <a:latin typeface="SimHei"/>
                <a:cs typeface="SimHei"/>
              </a:rPr>
              <a:t>金</a:t>
            </a:r>
            <a:r>
              <a:rPr dirty="0" sz="1200" spc="5" b="1">
                <a:latin typeface="SimHei"/>
                <a:cs typeface="SimHei"/>
              </a:rPr>
              <a:t>额</a:t>
            </a:r>
            <a:r>
              <a:rPr dirty="0" sz="1200" spc="-5" b="1">
                <a:latin typeface="SimHei"/>
                <a:cs typeface="SimHei"/>
              </a:rPr>
              <a:t>（不</a:t>
            </a:r>
            <a:r>
              <a:rPr dirty="0" sz="1200" spc="0" b="1">
                <a:latin typeface="SimHei"/>
                <a:cs typeface="SimHei"/>
              </a:rPr>
              <a:t>包</a:t>
            </a:r>
            <a:r>
              <a:rPr dirty="0" sz="1200" spc="-5" b="1">
                <a:latin typeface="SimHei"/>
                <a:cs typeface="SimHei"/>
              </a:rPr>
              <a:t>括</a:t>
            </a:r>
            <a:r>
              <a:rPr dirty="0" sz="1200" spc="5" b="1">
                <a:latin typeface="SimHei"/>
                <a:cs typeface="SimHei"/>
              </a:rPr>
              <a:t>风</a:t>
            </a:r>
            <a:r>
              <a:rPr dirty="0" sz="1200" spc="-5" b="1">
                <a:latin typeface="SimHei"/>
                <a:cs typeface="SimHei"/>
              </a:rPr>
              <a:t>险资</a:t>
            </a:r>
            <a:r>
              <a:rPr dirty="0" sz="1200" spc="0" b="1">
                <a:latin typeface="SimHei"/>
                <a:cs typeface="SimHei"/>
              </a:rPr>
              <a:t>本</a:t>
            </a:r>
            <a:r>
              <a:rPr dirty="0" sz="1200" spc="-5" b="1">
                <a:latin typeface="SimHei"/>
                <a:cs typeface="SimHei"/>
              </a:rPr>
              <a:t>）</a:t>
            </a:r>
            <a:endParaRPr sz="1200">
              <a:latin typeface="SimHei"/>
              <a:cs typeface="SimHei"/>
            </a:endParaRPr>
          </a:p>
        </p:txBody>
      </p:sp>
      <p:sp>
        <p:nvSpPr>
          <p:cNvPr id="64" name="object 64"/>
          <p:cNvSpPr/>
          <p:nvPr/>
        </p:nvSpPr>
        <p:spPr>
          <a:xfrm>
            <a:off x="1549908" y="5140452"/>
            <a:ext cx="64135" cy="64135"/>
          </a:xfrm>
          <a:custGeom>
            <a:avLst/>
            <a:gdLst/>
            <a:ahLst/>
            <a:cxnLst/>
            <a:rect l="l" t="t" r="r" b="b"/>
            <a:pathLst>
              <a:path w="64134" h="64135">
                <a:moveTo>
                  <a:pt x="0" y="64008"/>
                </a:moveTo>
                <a:lnTo>
                  <a:pt x="64008" y="64008"/>
                </a:lnTo>
                <a:lnTo>
                  <a:pt x="64008" y="0"/>
                </a:lnTo>
                <a:lnTo>
                  <a:pt x="0" y="0"/>
                </a:lnTo>
                <a:lnTo>
                  <a:pt x="0" y="64008"/>
                </a:lnTo>
                <a:close/>
              </a:path>
            </a:pathLst>
          </a:custGeom>
          <a:solidFill>
            <a:srgbClr val="A21F1F"/>
          </a:solidFill>
        </p:spPr>
        <p:txBody>
          <a:bodyPr wrap="square" lIns="0" tIns="0" rIns="0" bIns="0" rtlCol="0"/>
          <a:lstStyle/>
          <a:p/>
        </p:txBody>
      </p:sp>
      <p:sp>
        <p:nvSpPr>
          <p:cNvPr id="65" name="object 65"/>
          <p:cNvSpPr txBox="1"/>
          <p:nvPr/>
        </p:nvSpPr>
        <p:spPr>
          <a:xfrm>
            <a:off x="1629282" y="5088382"/>
            <a:ext cx="913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国</a:t>
            </a:r>
            <a:r>
              <a:rPr dirty="0" sz="1000" spc="-5">
                <a:latin typeface="SimHei"/>
                <a:cs typeface="SimHei"/>
              </a:rPr>
              <a:t>内战</a:t>
            </a:r>
            <a:r>
              <a:rPr dirty="0" sz="1000" spc="0">
                <a:latin typeface="SimHei"/>
                <a:cs typeface="SimHei"/>
              </a:rPr>
              <a:t>略</a:t>
            </a:r>
            <a:r>
              <a:rPr dirty="0" sz="1000" spc="-5">
                <a:latin typeface="SimHei"/>
                <a:cs typeface="SimHei"/>
              </a:rPr>
              <a:t>投资者</a:t>
            </a:r>
            <a:endParaRPr sz="1000">
              <a:latin typeface="SimHei"/>
              <a:cs typeface="SimHei"/>
            </a:endParaRPr>
          </a:p>
        </p:txBody>
      </p:sp>
      <p:sp>
        <p:nvSpPr>
          <p:cNvPr id="66" name="object 66"/>
          <p:cNvSpPr/>
          <p:nvPr/>
        </p:nvSpPr>
        <p:spPr>
          <a:xfrm>
            <a:off x="3105911" y="5140452"/>
            <a:ext cx="64135" cy="64135"/>
          </a:xfrm>
          <a:custGeom>
            <a:avLst/>
            <a:gdLst/>
            <a:ahLst/>
            <a:cxnLst/>
            <a:rect l="l" t="t" r="r" b="b"/>
            <a:pathLst>
              <a:path w="64135" h="64135">
                <a:moveTo>
                  <a:pt x="0" y="64008"/>
                </a:moveTo>
                <a:lnTo>
                  <a:pt x="64007" y="64008"/>
                </a:lnTo>
                <a:lnTo>
                  <a:pt x="64007" y="0"/>
                </a:lnTo>
                <a:lnTo>
                  <a:pt x="0" y="0"/>
                </a:lnTo>
                <a:lnTo>
                  <a:pt x="0" y="64008"/>
                </a:lnTo>
                <a:close/>
              </a:path>
            </a:pathLst>
          </a:custGeom>
          <a:solidFill>
            <a:srgbClr val="DF2F1E"/>
          </a:solidFill>
        </p:spPr>
        <p:txBody>
          <a:bodyPr wrap="square" lIns="0" tIns="0" rIns="0" bIns="0" rtlCol="0"/>
          <a:lstStyle/>
          <a:p/>
        </p:txBody>
      </p:sp>
      <p:sp>
        <p:nvSpPr>
          <p:cNvPr id="67" name="object 67"/>
          <p:cNvSpPr txBox="1"/>
          <p:nvPr/>
        </p:nvSpPr>
        <p:spPr>
          <a:xfrm>
            <a:off x="3184905" y="5088382"/>
            <a:ext cx="787400"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私</a:t>
            </a:r>
            <a:r>
              <a:rPr dirty="0" sz="1000" spc="-5">
                <a:latin typeface="SimHei"/>
                <a:cs typeface="SimHei"/>
              </a:rPr>
              <a:t>募股</a:t>
            </a:r>
            <a:r>
              <a:rPr dirty="0" sz="1000" spc="0">
                <a:latin typeface="SimHei"/>
                <a:cs typeface="SimHei"/>
              </a:rPr>
              <a:t>权</a:t>
            </a:r>
            <a:r>
              <a:rPr dirty="0" sz="1000" spc="-5">
                <a:latin typeface="SimHei"/>
                <a:cs typeface="SimHei"/>
              </a:rPr>
              <a:t>交易</a:t>
            </a:r>
            <a:endParaRPr sz="1000">
              <a:latin typeface="SimHei"/>
              <a:cs typeface="SimHei"/>
            </a:endParaRPr>
          </a:p>
        </p:txBody>
      </p:sp>
      <p:sp>
        <p:nvSpPr>
          <p:cNvPr id="68" name="object 68"/>
          <p:cNvSpPr/>
          <p:nvPr/>
        </p:nvSpPr>
        <p:spPr>
          <a:xfrm>
            <a:off x="4535423" y="5140452"/>
            <a:ext cx="64135" cy="64135"/>
          </a:xfrm>
          <a:custGeom>
            <a:avLst/>
            <a:gdLst/>
            <a:ahLst/>
            <a:cxnLst/>
            <a:rect l="l" t="t" r="r" b="b"/>
            <a:pathLst>
              <a:path w="64135" h="64135">
                <a:moveTo>
                  <a:pt x="0" y="64008"/>
                </a:moveTo>
                <a:lnTo>
                  <a:pt x="64008" y="64008"/>
                </a:lnTo>
                <a:lnTo>
                  <a:pt x="64008" y="0"/>
                </a:lnTo>
                <a:lnTo>
                  <a:pt x="0" y="0"/>
                </a:lnTo>
                <a:lnTo>
                  <a:pt x="0" y="64008"/>
                </a:lnTo>
                <a:close/>
              </a:path>
            </a:pathLst>
          </a:custGeom>
          <a:solidFill>
            <a:srgbClr val="5F221F"/>
          </a:solidFill>
        </p:spPr>
        <p:txBody>
          <a:bodyPr wrap="square" lIns="0" tIns="0" rIns="0" bIns="0" rtlCol="0"/>
          <a:lstStyle/>
          <a:p/>
        </p:txBody>
      </p:sp>
      <p:sp>
        <p:nvSpPr>
          <p:cNvPr id="69" name="object 69"/>
          <p:cNvSpPr txBox="1"/>
          <p:nvPr/>
        </p:nvSpPr>
        <p:spPr>
          <a:xfrm>
            <a:off x="4613909" y="5088382"/>
            <a:ext cx="1549400"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中国大陆企业海外并购交易</a:t>
            </a:r>
            <a:endParaRPr sz="1000">
              <a:latin typeface="SimHei"/>
              <a:cs typeface="SimHei"/>
            </a:endParaRPr>
          </a:p>
        </p:txBody>
      </p:sp>
      <p:sp>
        <p:nvSpPr>
          <p:cNvPr id="70" name="object 70"/>
          <p:cNvSpPr/>
          <p:nvPr/>
        </p:nvSpPr>
        <p:spPr>
          <a:xfrm>
            <a:off x="6725411" y="5140452"/>
            <a:ext cx="64135" cy="64135"/>
          </a:xfrm>
          <a:custGeom>
            <a:avLst/>
            <a:gdLst/>
            <a:ahLst/>
            <a:cxnLst/>
            <a:rect l="l" t="t" r="r" b="b"/>
            <a:pathLst>
              <a:path w="64134" h="64135">
                <a:moveTo>
                  <a:pt x="0" y="64008"/>
                </a:moveTo>
                <a:lnTo>
                  <a:pt x="64007" y="64008"/>
                </a:lnTo>
                <a:lnTo>
                  <a:pt x="64007" y="0"/>
                </a:lnTo>
                <a:lnTo>
                  <a:pt x="0" y="0"/>
                </a:lnTo>
                <a:lnTo>
                  <a:pt x="0" y="64008"/>
                </a:lnTo>
                <a:close/>
              </a:path>
            </a:pathLst>
          </a:custGeom>
          <a:solidFill>
            <a:srgbClr val="DB526A"/>
          </a:solidFill>
        </p:spPr>
        <p:txBody>
          <a:bodyPr wrap="square" lIns="0" tIns="0" rIns="0" bIns="0" rtlCol="0"/>
          <a:lstStyle/>
          <a:p/>
        </p:txBody>
      </p:sp>
      <p:sp>
        <p:nvSpPr>
          <p:cNvPr id="71" name="object 71"/>
          <p:cNvSpPr txBox="1"/>
          <p:nvPr/>
        </p:nvSpPr>
        <p:spPr>
          <a:xfrm>
            <a:off x="6805041" y="5088382"/>
            <a:ext cx="913765" cy="157480"/>
          </a:xfrm>
          <a:prstGeom prst="rect">
            <a:avLst/>
          </a:prstGeom>
        </p:spPr>
        <p:txBody>
          <a:bodyPr wrap="square" lIns="0" tIns="0" rIns="0" bIns="0" rtlCol="0" vert="horz">
            <a:spAutoFit/>
          </a:bodyPr>
          <a:lstStyle/>
          <a:p>
            <a:pPr marL="12700">
              <a:lnSpc>
                <a:spcPct val="100000"/>
              </a:lnSpc>
            </a:pPr>
            <a:r>
              <a:rPr dirty="0" sz="1000" spc="0">
                <a:latin typeface="SimHei"/>
                <a:cs typeface="SimHei"/>
              </a:rPr>
              <a:t>国</a:t>
            </a:r>
            <a:r>
              <a:rPr dirty="0" sz="1000" spc="-5">
                <a:latin typeface="SimHei"/>
                <a:cs typeface="SimHei"/>
              </a:rPr>
              <a:t>外战</a:t>
            </a:r>
            <a:r>
              <a:rPr dirty="0" sz="1000" spc="0">
                <a:latin typeface="SimHei"/>
                <a:cs typeface="SimHei"/>
              </a:rPr>
              <a:t>略</a:t>
            </a:r>
            <a:r>
              <a:rPr dirty="0" sz="1000" spc="-5">
                <a:latin typeface="SimHei"/>
                <a:cs typeface="SimHei"/>
              </a:rPr>
              <a:t>投资者</a:t>
            </a:r>
            <a:endParaRPr sz="1000">
              <a:latin typeface="SimHei"/>
              <a:cs typeface="SimHei"/>
            </a:endParaRPr>
          </a:p>
        </p:txBody>
      </p:sp>
      <p:sp>
        <p:nvSpPr>
          <p:cNvPr id="72" name="object 72"/>
          <p:cNvSpPr txBox="1">
            <a:spLocks noGrp="1"/>
          </p:cNvSpPr>
          <p:nvPr>
            <p:ph type="title"/>
          </p:nvPr>
        </p:nvSpPr>
        <p:spPr>
          <a:prstGeom prst="rect"/>
        </p:spPr>
        <p:txBody>
          <a:bodyPr wrap="square" lIns="0" tIns="51308" rIns="0" bIns="0" rtlCol="0" vert="horz">
            <a:spAutoFit/>
          </a:bodyPr>
          <a:lstStyle/>
          <a:p>
            <a:pPr marL="12700">
              <a:lnSpc>
                <a:spcPct val="100000"/>
              </a:lnSpc>
            </a:pPr>
            <a:r>
              <a:rPr dirty="0"/>
              <a:t>超过</a:t>
            </a:r>
            <a:r>
              <a:rPr dirty="0">
                <a:latin typeface="Georgia"/>
                <a:cs typeface="Georgia"/>
              </a:rPr>
              <a:t>114</a:t>
            </a:r>
            <a:r>
              <a:rPr dirty="0"/>
              <a:t>项交易的单笔价值超过</a:t>
            </a:r>
            <a:r>
              <a:rPr dirty="0">
                <a:latin typeface="Georgia"/>
                <a:cs typeface="Georgia"/>
              </a:rPr>
              <a:t>10</a:t>
            </a:r>
            <a:r>
              <a:rPr dirty="0"/>
              <a:t>亿美元（创下历史记</a:t>
            </a:r>
          </a:p>
        </p:txBody>
      </p:sp>
      <p:sp>
        <p:nvSpPr>
          <p:cNvPr id="73" name="object 73"/>
          <p:cNvSpPr txBox="1"/>
          <p:nvPr/>
        </p:nvSpPr>
        <p:spPr>
          <a:xfrm>
            <a:off x="520700" y="1045717"/>
            <a:ext cx="3761740" cy="376555"/>
          </a:xfrm>
          <a:prstGeom prst="rect">
            <a:avLst/>
          </a:prstGeom>
        </p:spPr>
        <p:txBody>
          <a:bodyPr wrap="square" lIns="0" tIns="0" rIns="0" bIns="0" rtlCol="0" vert="horz">
            <a:spAutoFit/>
          </a:bodyPr>
          <a:lstStyle/>
          <a:p>
            <a:pPr marL="12700">
              <a:lnSpc>
                <a:spcPct val="100000"/>
              </a:lnSpc>
            </a:pPr>
            <a:r>
              <a:rPr dirty="0" sz="2400" spc="-5" b="1">
                <a:latin typeface="SimSun"/>
                <a:cs typeface="SimSun"/>
              </a:rPr>
              <a:t>录），交易总金额上升</a:t>
            </a:r>
            <a:r>
              <a:rPr dirty="0" sz="2400" spc="-5" b="1">
                <a:latin typeface="Georgia"/>
                <a:cs typeface="Georgia"/>
              </a:rPr>
              <a:t>84%</a:t>
            </a:r>
            <a:endParaRPr sz="2400">
              <a:latin typeface="Georgia"/>
              <a:cs typeface="Georgia"/>
            </a:endParaRPr>
          </a:p>
        </p:txBody>
      </p:sp>
      <p:sp>
        <p:nvSpPr>
          <p:cNvPr id="74" name="object 74"/>
          <p:cNvSpPr/>
          <p:nvPr/>
        </p:nvSpPr>
        <p:spPr>
          <a:xfrm>
            <a:off x="7421118" y="2710433"/>
            <a:ext cx="900430" cy="0"/>
          </a:xfrm>
          <a:custGeom>
            <a:avLst/>
            <a:gdLst/>
            <a:ahLst/>
            <a:cxnLst/>
            <a:rect l="l" t="t" r="r" b="b"/>
            <a:pathLst>
              <a:path w="900429" h="0">
                <a:moveTo>
                  <a:pt x="0" y="0"/>
                </a:moveTo>
                <a:lnTo>
                  <a:pt x="900049" y="0"/>
                </a:lnTo>
              </a:path>
            </a:pathLst>
          </a:custGeom>
          <a:ln w="19812">
            <a:solidFill>
              <a:srgbClr val="FFC000"/>
            </a:solidFill>
          </a:ln>
        </p:spPr>
        <p:txBody>
          <a:bodyPr wrap="square" lIns="0" tIns="0" rIns="0" bIns="0" rtlCol="0"/>
          <a:lstStyle/>
          <a:p/>
        </p:txBody>
      </p:sp>
      <p:sp>
        <p:nvSpPr>
          <p:cNvPr id="75" name="object 75"/>
          <p:cNvSpPr/>
          <p:nvPr/>
        </p:nvSpPr>
        <p:spPr>
          <a:xfrm>
            <a:off x="7422642" y="2594610"/>
            <a:ext cx="900430" cy="0"/>
          </a:xfrm>
          <a:custGeom>
            <a:avLst/>
            <a:gdLst/>
            <a:ahLst/>
            <a:cxnLst/>
            <a:rect l="l" t="t" r="r" b="b"/>
            <a:pathLst>
              <a:path w="900429" h="0">
                <a:moveTo>
                  <a:pt x="0" y="0"/>
                </a:moveTo>
                <a:lnTo>
                  <a:pt x="900049" y="0"/>
                </a:lnTo>
              </a:path>
            </a:pathLst>
          </a:custGeom>
          <a:ln w="19812">
            <a:solidFill>
              <a:srgbClr val="FFC000"/>
            </a:solidFill>
          </a:ln>
        </p:spPr>
        <p:txBody>
          <a:bodyPr wrap="square" lIns="0" tIns="0" rIns="0" bIns="0" rtlCol="0"/>
          <a:lstStyle/>
          <a:p/>
        </p:txBody>
      </p:sp>
      <p:sp>
        <p:nvSpPr>
          <p:cNvPr id="76" name="object 76"/>
          <p:cNvSpPr txBox="1"/>
          <p:nvPr/>
        </p:nvSpPr>
        <p:spPr>
          <a:xfrm>
            <a:off x="663041" y="2658236"/>
            <a:ext cx="7435215" cy="352425"/>
          </a:xfrm>
          <a:prstGeom prst="rect">
            <a:avLst/>
          </a:prstGeom>
        </p:spPr>
        <p:txBody>
          <a:bodyPr wrap="square" lIns="0" tIns="0" rIns="0" bIns="0" rtlCol="0" vert="horz">
            <a:spAutoFit/>
          </a:bodyPr>
          <a:lstStyle/>
          <a:p>
            <a:pPr marL="12700">
              <a:lnSpc>
                <a:spcPct val="100000"/>
              </a:lnSpc>
            </a:pPr>
            <a:r>
              <a:rPr dirty="0" sz="1000" spc="-5">
                <a:latin typeface="Arial"/>
                <a:cs typeface="Arial"/>
              </a:rPr>
              <a:t>600</a:t>
            </a:r>
            <a:endParaRPr sz="1000">
              <a:latin typeface="Arial"/>
              <a:cs typeface="Arial"/>
            </a:endParaRPr>
          </a:p>
          <a:p>
            <a:pPr algn="r" marR="5080">
              <a:lnSpc>
                <a:spcPct val="100000"/>
              </a:lnSpc>
              <a:spcBef>
                <a:spcPts val="285"/>
              </a:spcBef>
            </a:pPr>
            <a:r>
              <a:rPr dirty="0" sz="1000" spc="-10">
                <a:solidFill>
                  <a:srgbClr val="FFFFFF"/>
                </a:solidFill>
                <a:latin typeface="Arial"/>
                <a:cs typeface="Arial"/>
              </a:rPr>
              <a:t>192.1</a:t>
            </a:r>
            <a:r>
              <a:rPr dirty="0" sz="1000" spc="-204">
                <a:solidFill>
                  <a:srgbClr val="FFFFFF"/>
                </a:solidFill>
                <a:latin typeface="Arial"/>
                <a:cs typeface="Arial"/>
              </a:rPr>
              <a:t> </a:t>
            </a:r>
            <a:r>
              <a:rPr dirty="0" baseline="30555" sz="1500" spc="-7">
                <a:solidFill>
                  <a:srgbClr val="FFFFFF"/>
                </a:solidFill>
                <a:latin typeface="Georgia"/>
                <a:cs typeface="Georgia"/>
              </a:rPr>
              <a:t>*</a:t>
            </a:r>
            <a:endParaRPr baseline="30555" sz="1500">
              <a:latin typeface="Georgia"/>
              <a:cs typeface="Georgia"/>
            </a:endParaRPr>
          </a:p>
        </p:txBody>
      </p:sp>
      <p:sp>
        <p:nvSpPr>
          <p:cNvPr id="80" name="object 80"/>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81" name="object 81"/>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77" name="object 77"/>
          <p:cNvSpPr txBox="1"/>
          <p:nvPr/>
        </p:nvSpPr>
        <p:spPr>
          <a:xfrm>
            <a:off x="7712456" y="2443098"/>
            <a:ext cx="351155" cy="163830"/>
          </a:xfrm>
          <a:prstGeom prst="rect">
            <a:avLst/>
          </a:prstGeom>
        </p:spPr>
        <p:txBody>
          <a:bodyPr wrap="square" lIns="0" tIns="0" rIns="0" bIns="0" rtlCol="0" vert="horz">
            <a:spAutoFit/>
          </a:bodyPr>
          <a:lstStyle/>
          <a:p>
            <a:pPr marL="12700">
              <a:lnSpc>
                <a:spcPct val="100000"/>
              </a:lnSpc>
            </a:pPr>
            <a:r>
              <a:rPr dirty="0" sz="1000" spc="-10">
                <a:solidFill>
                  <a:srgbClr val="FFFFFF"/>
                </a:solidFill>
                <a:latin typeface="Arial"/>
                <a:cs typeface="Arial"/>
              </a:rPr>
              <a:t>67.4</a:t>
            </a:r>
            <a:r>
              <a:rPr dirty="0" sz="1000" spc="-204">
                <a:solidFill>
                  <a:srgbClr val="FFFFFF"/>
                </a:solidFill>
                <a:latin typeface="Arial"/>
                <a:cs typeface="Arial"/>
              </a:rPr>
              <a:t> </a:t>
            </a:r>
            <a:r>
              <a:rPr dirty="0" baseline="16666" sz="1500" spc="-7">
                <a:solidFill>
                  <a:srgbClr val="FFFFFF"/>
                </a:solidFill>
                <a:latin typeface="Georgia"/>
                <a:cs typeface="Georgia"/>
              </a:rPr>
              <a:t>*</a:t>
            </a:r>
            <a:endParaRPr baseline="16666" sz="1500">
              <a:latin typeface="Georgia"/>
              <a:cs typeface="Georgia"/>
            </a:endParaRPr>
          </a:p>
        </p:txBody>
      </p:sp>
      <p:sp>
        <p:nvSpPr>
          <p:cNvPr id="78" name="object 78"/>
          <p:cNvSpPr txBox="1"/>
          <p:nvPr/>
        </p:nvSpPr>
        <p:spPr>
          <a:xfrm>
            <a:off x="599033" y="1837182"/>
            <a:ext cx="549910" cy="163830"/>
          </a:xfrm>
          <a:prstGeom prst="rect">
            <a:avLst/>
          </a:prstGeom>
        </p:spPr>
        <p:txBody>
          <a:bodyPr wrap="square" lIns="0" tIns="0" rIns="0" bIns="0" rtlCol="0" vert="horz">
            <a:spAutoFit/>
          </a:bodyPr>
          <a:lstStyle/>
          <a:p>
            <a:pPr marL="12700">
              <a:lnSpc>
                <a:spcPct val="100000"/>
              </a:lnSpc>
            </a:pPr>
            <a:r>
              <a:rPr dirty="0" sz="1000" spc="-10" b="1">
                <a:latin typeface="Arial"/>
                <a:cs typeface="Arial"/>
              </a:rPr>
              <a:t>10</a:t>
            </a:r>
            <a:r>
              <a:rPr dirty="0" sz="1000" spc="5" b="1">
                <a:latin typeface="SimHei"/>
                <a:cs typeface="SimHei"/>
              </a:rPr>
              <a:t>亿</a:t>
            </a:r>
            <a:r>
              <a:rPr dirty="0" sz="1000" b="1">
                <a:latin typeface="SimHei"/>
                <a:cs typeface="SimHei"/>
              </a:rPr>
              <a:t>美</a:t>
            </a:r>
            <a:r>
              <a:rPr dirty="0" sz="1000" spc="-10" b="1">
                <a:latin typeface="SimHei"/>
                <a:cs typeface="SimHei"/>
              </a:rPr>
              <a:t>元</a:t>
            </a:r>
            <a:endParaRPr sz="1000">
              <a:latin typeface="SimHei"/>
              <a:cs typeface="SimHei"/>
            </a:endParaRPr>
          </a:p>
        </p:txBody>
      </p:sp>
      <p:sp>
        <p:nvSpPr>
          <p:cNvPr id="79" name="object 79"/>
          <p:cNvSpPr txBox="1"/>
          <p:nvPr/>
        </p:nvSpPr>
        <p:spPr>
          <a:xfrm>
            <a:off x="522833" y="5864149"/>
            <a:ext cx="3853179" cy="316230"/>
          </a:xfrm>
          <a:prstGeom prst="rect">
            <a:avLst/>
          </a:prstGeom>
        </p:spPr>
        <p:txBody>
          <a:bodyPr wrap="square" lIns="0" tIns="0" rIns="0" bIns="0" rtlCol="0" vert="horz">
            <a:spAutoFit/>
          </a:bodyPr>
          <a:lstStyle/>
          <a:p>
            <a:pPr marL="12700">
              <a:lnSpc>
                <a:spcPct val="100000"/>
              </a:lnSpc>
            </a:pPr>
            <a:r>
              <a:rPr dirty="0" sz="1000" spc="-5">
                <a:latin typeface="Arial"/>
                <a:cs typeface="Arial"/>
              </a:rPr>
              <a:t>95</a:t>
            </a:r>
            <a:r>
              <a:rPr dirty="0" sz="1000" spc="-5">
                <a:latin typeface="SimHei"/>
                <a:cs typeface="SimHei"/>
              </a:rPr>
              <a:t>笔由财务投资者支持的海外并购交易同样被记录为私募股权交易。</a:t>
            </a:r>
            <a:endParaRPr sz="1000">
              <a:latin typeface="SimHei"/>
              <a:cs typeface="SimHei"/>
            </a:endParaRPr>
          </a:p>
          <a:p>
            <a:pPr marL="12700">
              <a:lnSpc>
                <a:spcPct val="100000"/>
              </a:lnSpc>
            </a:pPr>
            <a:r>
              <a:rPr dirty="0" sz="1000">
                <a:latin typeface="Arial"/>
                <a:cs typeface="Arial"/>
              </a:rPr>
              <a:t>*</a:t>
            </a:r>
            <a:r>
              <a:rPr dirty="0" sz="1000">
                <a:latin typeface="SimHei"/>
                <a:cs typeface="SimHei"/>
              </a:rPr>
              <a:t>来源：汤森路透，投资中国及普华永道分析</a:t>
            </a:r>
            <a:endParaRPr sz="1000">
              <a:latin typeface="SimHei"/>
              <a:cs typeface="Sim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A21F1F"/>
          </a:solidFill>
        </p:spPr>
        <p:txBody>
          <a:bodyPr wrap="square" lIns="0" tIns="0" rIns="0" bIns="0" rtlCol="0"/>
          <a:lstStyle/>
          <a:p/>
        </p:txBody>
      </p:sp>
      <p:sp>
        <p:nvSpPr>
          <p:cNvPr id="3" name="object 3"/>
          <p:cNvSpPr/>
          <p:nvPr/>
        </p:nvSpPr>
        <p:spPr>
          <a:xfrm>
            <a:off x="381000" y="609600"/>
            <a:ext cx="8229600" cy="152400"/>
          </a:xfrm>
          <a:custGeom>
            <a:avLst/>
            <a:gdLst/>
            <a:ahLst/>
            <a:cxnLst/>
            <a:rect l="l" t="t" r="r" b="b"/>
            <a:pathLst>
              <a:path w="8229600" h="152400">
                <a:moveTo>
                  <a:pt x="0" y="152400"/>
                </a:moveTo>
                <a:lnTo>
                  <a:pt x="0" y="0"/>
                </a:lnTo>
                <a:lnTo>
                  <a:pt x="8229600" y="0"/>
                </a:lnTo>
              </a:path>
            </a:pathLst>
          </a:custGeom>
          <a:ln w="12192">
            <a:solidFill>
              <a:srgbClr val="FFFFFF"/>
            </a:solidFill>
          </a:ln>
        </p:spPr>
        <p:txBody>
          <a:bodyPr wrap="square" lIns="0" tIns="0" rIns="0" bIns="0" rtlCol="0"/>
          <a:lstStyle/>
          <a:p/>
        </p:txBody>
      </p:sp>
      <p:sp>
        <p:nvSpPr>
          <p:cNvPr id="4" name="object 4"/>
          <p:cNvSpPr txBox="1">
            <a:spLocks noGrp="1"/>
          </p:cNvSpPr>
          <p:nvPr>
            <p:ph type="title"/>
          </p:nvPr>
        </p:nvSpPr>
        <p:spPr>
          <a:prstGeom prst="rect"/>
        </p:spPr>
        <p:txBody>
          <a:bodyPr wrap="square" lIns="0" tIns="0" rIns="0" bIns="0" rtlCol="0" vert="horz">
            <a:spAutoFit/>
          </a:bodyPr>
          <a:lstStyle/>
          <a:p>
            <a:pPr marL="12700">
              <a:lnSpc>
                <a:spcPts val="3750"/>
              </a:lnSpc>
            </a:pPr>
            <a:r>
              <a:rPr dirty="0" sz="3200">
                <a:solidFill>
                  <a:srgbClr val="FFFFFF"/>
                </a:solidFill>
              </a:rPr>
              <a:t>战略投资者</a:t>
            </a:r>
            <a:endParaRPr sz="3200"/>
          </a:p>
        </p:txBody>
      </p:sp>
      <p:sp>
        <p:nvSpPr>
          <p:cNvPr id="5" name="object 5"/>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44840" y="505358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3" name="object 3"/>
          <p:cNvSpPr/>
          <p:nvPr/>
        </p:nvSpPr>
        <p:spPr>
          <a:xfrm>
            <a:off x="8244840" y="475640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4" name="object 4"/>
          <p:cNvSpPr/>
          <p:nvPr/>
        </p:nvSpPr>
        <p:spPr>
          <a:xfrm>
            <a:off x="8244840" y="44577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5" name="object 5"/>
          <p:cNvSpPr/>
          <p:nvPr/>
        </p:nvSpPr>
        <p:spPr>
          <a:xfrm>
            <a:off x="8244840" y="415899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6" name="object 6"/>
          <p:cNvSpPr/>
          <p:nvPr/>
        </p:nvSpPr>
        <p:spPr>
          <a:xfrm>
            <a:off x="8244840" y="386181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7" name="object 7"/>
          <p:cNvSpPr/>
          <p:nvPr/>
        </p:nvSpPr>
        <p:spPr>
          <a:xfrm>
            <a:off x="8244840" y="35631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8" name="object 8"/>
          <p:cNvSpPr/>
          <p:nvPr/>
        </p:nvSpPr>
        <p:spPr>
          <a:xfrm>
            <a:off x="8244840" y="326440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9" name="object 9"/>
          <p:cNvSpPr/>
          <p:nvPr/>
        </p:nvSpPr>
        <p:spPr>
          <a:xfrm>
            <a:off x="8244840" y="296722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0" name="object 10"/>
          <p:cNvSpPr/>
          <p:nvPr/>
        </p:nvSpPr>
        <p:spPr>
          <a:xfrm>
            <a:off x="8244840" y="266852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1" name="object 11"/>
          <p:cNvSpPr/>
          <p:nvPr/>
        </p:nvSpPr>
        <p:spPr>
          <a:xfrm>
            <a:off x="8244840" y="236982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2" name="object 12"/>
          <p:cNvSpPr/>
          <p:nvPr/>
        </p:nvSpPr>
        <p:spPr>
          <a:xfrm>
            <a:off x="1106424" y="5053584"/>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3" name="object 13"/>
          <p:cNvSpPr/>
          <p:nvPr/>
        </p:nvSpPr>
        <p:spPr>
          <a:xfrm>
            <a:off x="1106424" y="475640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4" name="object 14"/>
          <p:cNvSpPr/>
          <p:nvPr/>
        </p:nvSpPr>
        <p:spPr>
          <a:xfrm>
            <a:off x="1106424" y="445770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5" name="object 15"/>
          <p:cNvSpPr/>
          <p:nvPr/>
        </p:nvSpPr>
        <p:spPr>
          <a:xfrm>
            <a:off x="1106424" y="4158996"/>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6" name="object 16"/>
          <p:cNvSpPr/>
          <p:nvPr/>
        </p:nvSpPr>
        <p:spPr>
          <a:xfrm>
            <a:off x="1106424" y="3861815"/>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7" name="object 17"/>
          <p:cNvSpPr/>
          <p:nvPr/>
        </p:nvSpPr>
        <p:spPr>
          <a:xfrm>
            <a:off x="1106424" y="3563111"/>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8" name="object 18"/>
          <p:cNvSpPr/>
          <p:nvPr/>
        </p:nvSpPr>
        <p:spPr>
          <a:xfrm>
            <a:off x="1106424" y="3264408"/>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19" name="object 19"/>
          <p:cNvSpPr/>
          <p:nvPr/>
        </p:nvSpPr>
        <p:spPr>
          <a:xfrm>
            <a:off x="1106424" y="2967227"/>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0" name="object 20"/>
          <p:cNvSpPr/>
          <p:nvPr/>
        </p:nvSpPr>
        <p:spPr>
          <a:xfrm>
            <a:off x="1106424" y="2668523"/>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1" name="object 21"/>
          <p:cNvSpPr/>
          <p:nvPr/>
        </p:nvSpPr>
        <p:spPr>
          <a:xfrm>
            <a:off x="1106424" y="2369820"/>
            <a:ext cx="38100" cy="0"/>
          </a:xfrm>
          <a:custGeom>
            <a:avLst/>
            <a:gdLst/>
            <a:ahLst/>
            <a:cxnLst/>
            <a:rect l="l" t="t" r="r" b="b"/>
            <a:pathLst>
              <a:path w="38100" h="0">
                <a:moveTo>
                  <a:pt x="0" y="0"/>
                </a:moveTo>
                <a:lnTo>
                  <a:pt x="38100" y="0"/>
                </a:lnTo>
              </a:path>
            </a:pathLst>
          </a:custGeom>
          <a:ln w="9144">
            <a:solidFill>
              <a:srgbClr val="858585"/>
            </a:solidFill>
          </a:ln>
        </p:spPr>
        <p:txBody>
          <a:bodyPr wrap="square" lIns="0" tIns="0" rIns="0" bIns="0" rtlCol="0"/>
          <a:lstStyle/>
          <a:p/>
        </p:txBody>
      </p:sp>
      <p:sp>
        <p:nvSpPr>
          <p:cNvPr id="22" name="object 22"/>
          <p:cNvSpPr/>
          <p:nvPr/>
        </p:nvSpPr>
        <p:spPr>
          <a:xfrm>
            <a:off x="1854707" y="5212079"/>
            <a:ext cx="5680075" cy="85725"/>
          </a:xfrm>
          <a:custGeom>
            <a:avLst/>
            <a:gdLst/>
            <a:ahLst/>
            <a:cxnLst/>
            <a:rect l="l" t="t" r="r" b="b"/>
            <a:pathLst>
              <a:path w="5680075" h="85725">
                <a:moveTo>
                  <a:pt x="0" y="36576"/>
                </a:moveTo>
                <a:lnTo>
                  <a:pt x="1420368" y="85344"/>
                </a:lnTo>
                <a:lnTo>
                  <a:pt x="2840736" y="51816"/>
                </a:lnTo>
                <a:lnTo>
                  <a:pt x="4259580" y="0"/>
                </a:lnTo>
                <a:lnTo>
                  <a:pt x="5679948" y="54864"/>
                </a:lnTo>
              </a:path>
            </a:pathLst>
          </a:custGeom>
          <a:ln w="27432">
            <a:solidFill>
              <a:srgbClr val="958B6C"/>
            </a:solidFill>
          </a:ln>
        </p:spPr>
        <p:txBody>
          <a:bodyPr wrap="square" lIns="0" tIns="0" rIns="0" bIns="0" rtlCol="0"/>
          <a:lstStyle/>
          <a:p/>
        </p:txBody>
      </p:sp>
      <p:sp>
        <p:nvSpPr>
          <p:cNvPr id="23" name="object 23"/>
          <p:cNvSpPr/>
          <p:nvPr/>
        </p:nvSpPr>
        <p:spPr>
          <a:xfrm>
            <a:off x="1810511" y="5204459"/>
            <a:ext cx="88900" cy="88900"/>
          </a:xfrm>
          <a:custGeom>
            <a:avLst/>
            <a:gdLst/>
            <a:ahLst/>
            <a:cxnLst/>
            <a:rect l="l" t="t" r="r" b="b"/>
            <a:pathLst>
              <a:path w="88900" h="88900">
                <a:moveTo>
                  <a:pt x="0" y="88391"/>
                </a:moveTo>
                <a:lnTo>
                  <a:pt x="88392" y="88391"/>
                </a:lnTo>
                <a:lnTo>
                  <a:pt x="88392" y="0"/>
                </a:lnTo>
                <a:lnTo>
                  <a:pt x="0" y="0"/>
                </a:lnTo>
                <a:lnTo>
                  <a:pt x="0" y="88391"/>
                </a:lnTo>
                <a:close/>
              </a:path>
            </a:pathLst>
          </a:custGeom>
          <a:solidFill>
            <a:srgbClr val="958B6C"/>
          </a:solidFill>
        </p:spPr>
        <p:txBody>
          <a:bodyPr wrap="square" lIns="0" tIns="0" rIns="0" bIns="0" rtlCol="0"/>
          <a:lstStyle/>
          <a:p/>
        </p:txBody>
      </p:sp>
      <p:sp>
        <p:nvSpPr>
          <p:cNvPr id="24" name="object 24"/>
          <p:cNvSpPr/>
          <p:nvPr/>
        </p:nvSpPr>
        <p:spPr>
          <a:xfrm>
            <a:off x="1810511" y="5204459"/>
            <a:ext cx="88900" cy="88900"/>
          </a:xfrm>
          <a:custGeom>
            <a:avLst/>
            <a:gdLst/>
            <a:ahLst/>
            <a:cxnLst/>
            <a:rect l="l" t="t" r="r" b="b"/>
            <a:pathLst>
              <a:path w="88900" h="88900">
                <a:moveTo>
                  <a:pt x="0" y="88391"/>
                </a:moveTo>
                <a:lnTo>
                  <a:pt x="88392" y="88391"/>
                </a:lnTo>
                <a:lnTo>
                  <a:pt x="88392" y="0"/>
                </a:lnTo>
                <a:lnTo>
                  <a:pt x="0" y="0"/>
                </a:lnTo>
                <a:lnTo>
                  <a:pt x="0" y="88391"/>
                </a:lnTo>
                <a:close/>
              </a:path>
            </a:pathLst>
          </a:custGeom>
          <a:ln w="9144">
            <a:solidFill>
              <a:srgbClr val="958B6C"/>
            </a:solidFill>
          </a:ln>
        </p:spPr>
        <p:txBody>
          <a:bodyPr wrap="square" lIns="0" tIns="0" rIns="0" bIns="0" rtlCol="0"/>
          <a:lstStyle/>
          <a:p/>
        </p:txBody>
      </p:sp>
      <p:sp>
        <p:nvSpPr>
          <p:cNvPr id="25" name="object 25"/>
          <p:cNvSpPr/>
          <p:nvPr/>
        </p:nvSpPr>
        <p:spPr>
          <a:xfrm>
            <a:off x="3230879" y="5253228"/>
            <a:ext cx="88900" cy="88900"/>
          </a:xfrm>
          <a:custGeom>
            <a:avLst/>
            <a:gdLst/>
            <a:ahLst/>
            <a:cxnLst/>
            <a:rect l="l" t="t" r="r" b="b"/>
            <a:pathLst>
              <a:path w="88900" h="88900">
                <a:moveTo>
                  <a:pt x="0" y="88392"/>
                </a:moveTo>
                <a:lnTo>
                  <a:pt x="88392" y="88392"/>
                </a:lnTo>
                <a:lnTo>
                  <a:pt x="88392" y="0"/>
                </a:lnTo>
                <a:lnTo>
                  <a:pt x="0" y="0"/>
                </a:lnTo>
                <a:lnTo>
                  <a:pt x="0" y="88392"/>
                </a:lnTo>
                <a:close/>
              </a:path>
            </a:pathLst>
          </a:custGeom>
          <a:solidFill>
            <a:srgbClr val="958B6C"/>
          </a:solidFill>
        </p:spPr>
        <p:txBody>
          <a:bodyPr wrap="square" lIns="0" tIns="0" rIns="0" bIns="0" rtlCol="0"/>
          <a:lstStyle/>
          <a:p/>
        </p:txBody>
      </p:sp>
      <p:sp>
        <p:nvSpPr>
          <p:cNvPr id="26" name="object 26"/>
          <p:cNvSpPr/>
          <p:nvPr/>
        </p:nvSpPr>
        <p:spPr>
          <a:xfrm>
            <a:off x="3230879" y="5253228"/>
            <a:ext cx="88900" cy="88900"/>
          </a:xfrm>
          <a:custGeom>
            <a:avLst/>
            <a:gdLst/>
            <a:ahLst/>
            <a:cxnLst/>
            <a:rect l="l" t="t" r="r" b="b"/>
            <a:pathLst>
              <a:path w="88900" h="88900">
                <a:moveTo>
                  <a:pt x="0" y="88392"/>
                </a:moveTo>
                <a:lnTo>
                  <a:pt x="88392" y="88392"/>
                </a:lnTo>
                <a:lnTo>
                  <a:pt x="88392" y="0"/>
                </a:lnTo>
                <a:lnTo>
                  <a:pt x="0" y="0"/>
                </a:lnTo>
                <a:lnTo>
                  <a:pt x="0" y="88392"/>
                </a:lnTo>
                <a:close/>
              </a:path>
            </a:pathLst>
          </a:custGeom>
          <a:ln w="9144">
            <a:solidFill>
              <a:srgbClr val="958B6C"/>
            </a:solidFill>
          </a:ln>
        </p:spPr>
        <p:txBody>
          <a:bodyPr wrap="square" lIns="0" tIns="0" rIns="0" bIns="0" rtlCol="0"/>
          <a:lstStyle/>
          <a:p/>
        </p:txBody>
      </p:sp>
      <p:sp>
        <p:nvSpPr>
          <p:cNvPr id="27" name="object 27"/>
          <p:cNvSpPr/>
          <p:nvPr/>
        </p:nvSpPr>
        <p:spPr>
          <a:xfrm>
            <a:off x="4651247" y="5219700"/>
            <a:ext cx="88900" cy="88900"/>
          </a:xfrm>
          <a:custGeom>
            <a:avLst/>
            <a:gdLst/>
            <a:ahLst/>
            <a:cxnLst/>
            <a:rect l="l" t="t" r="r" b="b"/>
            <a:pathLst>
              <a:path w="88900" h="88900">
                <a:moveTo>
                  <a:pt x="0" y="88391"/>
                </a:moveTo>
                <a:lnTo>
                  <a:pt x="88391" y="88391"/>
                </a:lnTo>
                <a:lnTo>
                  <a:pt x="88391" y="0"/>
                </a:lnTo>
                <a:lnTo>
                  <a:pt x="0" y="0"/>
                </a:lnTo>
                <a:lnTo>
                  <a:pt x="0" y="88391"/>
                </a:lnTo>
                <a:close/>
              </a:path>
            </a:pathLst>
          </a:custGeom>
          <a:solidFill>
            <a:srgbClr val="958B6C"/>
          </a:solidFill>
        </p:spPr>
        <p:txBody>
          <a:bodyPr wrap="square" lIns="0" tIns="0" rIns="0" bIns="0" rtlCol="0"/>
          <a:lstStyle/>
          <a:p/>
        </p:txBody>
      </p:sp>
      <p:sp>
        <p:nvSpPr>
          <p:cNvPr id="28" name="object 28"/>
          <p:cNvSpPr/>
          <p:nvPr/>
        </p:nvSpPr>
        <p:spPr>
          <a:xfrm>
            <a:off x="4651247" y="5219700"/>
            <a:ext cx="88900" cy="88900"/>
          </a:xfrm>
          <a:custGeom>
            <a:avLst/>
            <a:gdLst/>
            <a:ahLst/>
            <a:cxnLst/>
            <a:rect l="l" t="t" r="r" b="b"/>
            <a:pathLst>
              <a:path w="88900" h="88900">
                <a:moveTo>
                  <a:pt x="0" y="88391"/>
                </a:moveTo>
                <a:lnTo>
                  <a:pt x="88391" y="88391"/>
                </a:lnTo>
                <a:lnTo>
                  <a:pt x="88391" y="0"/>
                </a:lnTo>
                <a:lnTo>
                  <a:pt x="0" y="0"/>
                </a:lnTo>
                <a:lnTo>
                  <a:pt x="0" y="88391"/>
                </a:lnTo>
                <a:close/>
              </a:path>
            </a:pathLst>
          </a:custGeom>
          <a:ln w="9144">
            <a:solidFill>
              <a:srgbClr val="958B6C"/>
            </a:solidFill>
          </a:ln>
        </p:spPr>
        <p:txBody>
          <a:bodyPr wrap="square" lIns="0" tIns="0" rIns="0" bIns="0" rtlCol="0"/>
          <a:lstStyle/>
          <a:p/>
        </p:txBody>
      </p:sp>
      <p:sp>
        <p:nvSpPr>
          <p:cNvPr id="29" name="object 29"/>
          <p:cNvSpPr/>
          <p:nvPr/>
        </p:nvSpPr>
        <p:spPr>
          <a:xfrm>
            <a:off x="6070091" y="5167884"/>
            <a:ext cx="88900" cy="88900"/>
          </a:xfrm>
          <a:custGeom>
            <a:avLst/>
            <a:gdLst/>
            <a:ahLst/>
            <a:cxnLst/>
            <a:rect l="l" t="t" r="r" b="b"/>
            <a:pathLst>
              <a:path w="88900" h="88900">
                <a:moveTo>
                  <a:pt x="0" y="88392"/>
                </a:moveTo>
                <a:lnTo>
                  <a:pt x="88391" y="88392"/>
                </a:lnTo>
                <a:lnTo>
                  <a:pt x="88391" y="0"/>
                </a:lnTo>
                <a:lnTo>
                  <a:pt x="0" y="0"/>
                </a:lnTo>
                <a:lnTo>
                  <a:pt x="0" y="88392"/>
                </a:lnTo>
                <a:close/>
              </a:path>
            </a:pathLst>
          </a:custGeom>
          <a:solidFill>
            <a:srgbClr val="958B6C"/>
          </a:solidFill>
        </p:spPr>
        <p:txBody>
          <a:bodyPr wrap="square" lIns="0" tIns="0" rIns="0" bIns="0" rtlCol="0"/>
          <a:lstStyle/>
          <a:p/>
        </p:txBody>
      </p:sp>
      <p:sp>
        <p:nvSpPr>
          <p:cNvPr id="30" name="object 30"/>
          <p:cNvSpPr/>
          <p:nvPr/>
        </p:nvSpPr>
        <p:spPr>
          <a:xfrm>
            <a:off x="6070091" y="5167884"/>
            <a:ext cx="88900" cy="88900"/>
          </a:xfrm>
          <a:custGeom>
            <a:avLst/>
            <a:gdLst/>
            <a:ahLst/>
            <a:cxnLst/>
            <a:rect l="l" t="t" r="r" b="b"/>
            <a:pathLst>
              <a:path w="88900" h="88900">
                <a:moveTo>
                  <a:pt x="0" y="88392"/>
                </a:moveTo>
                <a:lnTo>
                  <a:pt x="88391" y="88392"/>
                </a:lnTo>
                <a:lnTo>
                  <a:pt x="88391" y="0"/>
                </a:lnTo>
                <a:lnTo>
                  <a:pt x="0" y="0"/>
                </a:lnTo>
                <a:lnTo>
                  <a:pt x="0" y="88392"/>
                </a:lnTo>
                <a:close/>
              </a:path>
            </a:pathLst>
          </a:custGeom>
          <a:ln w="9144">
            <a:solidFill>
              <a:srgbClr val="958B6C"/>
            </a:solidFill>
          </a:ln>
        </p:spPr>
        <p:txBody>
          <a:bodyPr wrap="square" lIns="0" tIns="0" rIns="0" bIns="0" rtlCol="0"/>
          <a:lstStyle/>
          <a:p/>
        </p:txBody>
      </p:sp>
      <p:sp>
        <p:nvSpPr>
          <p:cNvPr id="31" name="object 31"/>
          <p:cNvSpPr/>
          <p:nvPr/>
        </p:nvSpPr>
        <p:spPr>
          <a:xfrm>
            <a:off x="7490459" y="5222747"/>
            <a:ext cx="88900" cy="88900"/>
          </a:xfrm>
          <a:custGeom>
            <a:avLst/>
            <a:gdLst/>
            <a:ahLst/>
            <a:cxnLst/>
            <a:rect l="l" t="t" r="r" b="b"/>
            <a:pathLst>
              <a:path w="88900" h="88900">
                <a:moveTo>
                  <a:pt x="0" y="88391"/>
                </a:moveTo>
                <a:lnTo>
                  <a:pt x="88392" y="88391"/>
                </a:lnTo>
                <a:lnTo>
                  <a:pt x="88392" y="0"/>
                </a:lnTo>
                <a:lnTo>
                  <a:pt x="0" y="0"/>
                </a:lnTo>
                <a:lnTo>
                  <a:pt x="0" y="88391"/>
                </a:lnTo>
                <a:close/>
              </a:path>
            </a:pathLst>
          </a:custGeom>
          <a:solidFill>
            <a:srgbClr val="958B6C"/>
          </a:solidFill>
        </p:spPr>
        <p:txBody>
          <a:bodyPr wrap="square" lIns="0" tIns="0" rIns="0" bIns="0" rtlCol="0"/>
          <a:lstStyle/>
          <a:p/>
        </p:txBody>
      </p:sp>
      <p:sp>
        <p:nvSpPr>
          <p:cNvPr id="32" name="object 32"/>
          <p:cNvSpPr/>
          <p:nvPr/>
        </p:nvSpPr>
        <p:spPr>
          <a:xfrm>
            <a:off x="7490459" y="5222747"/>
            <a:ext cx="88900" cy="88900"/>
          </a:xfrm>
          <a:custGeom>
            <a:avLst/>
            <a:gdLst/>
            <a:ahLst/>
            <a:cxnLst/>
            <a:rect l="l" t="t" r="r" b="b"/>
            <a:pathLst>
              <a:path w="88900" h="88900">
                <a:moveTo>
                  <a:pt x="0" y="88391"/>
                </a:moveTo>
                <a:lnTo>
                  <a:pt x="88392" y="88391"/>
                </a:lnTo>
                <a:lnTo>
                  <a:pt x="88392" y="0"/>
                </a:lnTo>
                <a:lnTo>
                  <a:pt x="0" y="0"/>
                </a:lnTo>
                <a:lnTo>
                  <a:pt x="0" y="88391"/>
                </a:lnTo>
                <a:close/>
              </a:path>
            </a:pathLst>
          </a:custGeom>
          <a:ln w="9144">
            <a:solidFill>
              <a:srgbClr val="958B6C"/>
            </a:solidFill>
          </a:ln>
        </p:spPr>
        <p:txBody>
          <a:bodyPr wrap="square" lIns="0" tIns="0" rIns="0" bIns="0" rtlCol="0"/>
          <a:lstStyle/>
          <a:p/>
        </p:txBody>
      </p:sp>
      <p:sp>
        <p:nvSpPr>
          <p:cNvPr id="33" name="object 33"/>
          <p:cNvSpPr/>
          <p:nvPr/>
        </p:nvSpPr>
        <p:spPr>
          <a:xfrm>
            <a:off x="1810511" y="5204459"/>
            <a:ext cx="88900" cy="88900"/>
          </a:xfrm>
          <a:custGeom>
            <a:avLst/>
            <a:gdLst/>
            <a:ahLst/>
            <a:cxnLst/>
            <a:rect l="l" t="t" r="r" b="b"/>
            <a:pathLst>
              <a:path w="88900" h="88900">
                <a:moveTo>
                  <a:pt x="44196" y="44195"/>
                </a:moveTo>
                <a:lnTo>
                  <a:pt x="0" y="88391"/>
                </a:lnTo>
                <a:lnTo>
                  <a:pt x="88392" y="88391"/>
                </a:lnTo>
                <a:lnTo>
                  <a:pt x="44196" y="44195"/>
                </a:lnTo>
                <a:close/>
              </a:path>
              <a:path w="88900" h="88900">
                <a:moveTo>
                  <a:pt x="88392" y="0"/>
                </a:moveTo>
                <a:lnTo>
                  <a:pt x="0" y="0"/>
                </a:lnTo>
                <a:lnTo>
                  <a:pt x="44196" y="44195"/>
                </a:lnTo>
                <a:lnTo>
                  <a:pt x="88392" y="0"/>
                </a:lnTo>
                <a:close/>
              </a:path>
            </a:pathLst>
          </a:custGeom>
          <a:solidFill>
            <a:srgbClr val="958B6C"/>
          </a:solidFill>
        </p:spPr>
        <p:txBody>
          <a:bodyPr wrap="square" lIns="0" tIns="0" rIns="0" bIns="0" rtlCol="0"/>
          <a:lstStyle/>
          <a:p/>
        </p:txBody>
      </p:sp>
      <p:sp>
        <p:nvSpPr>
          <p:cNvPr id="34" name="object 34"/>
          <p:cNvSpPr/>
          <p:nvPr/>
        </p:nvSpPr>
        <p:spPr>
          <a:xfrm>
            <a:off x="1810511" y="5204459"/>
            <a:ext cx="88900" cy="88900"/>
          </a:xfrm>
          <a:custGeom>
            <a:avLst/>
            <a:gdLst/>
            <a:ahLst/>
            <a:cxnLst/>
            <a:rect l="l" t="t" r="r" b="b"/>
            <a:pathLst>
              <a:path w="88900" h="88900">
                <a:moveTo>
                  <a:pt x="88392" y="88391"/>
                </a:moveTo>
                <a:lnTo>
                  <a:pt x="0" y="0"/>
                </a:lnTo>
              </a:path>
            </a:pathLst>
          </a:custGeom>
          <a:ln w="9144">
            <a:solidFill>
              <a:srgbClr val="958B6C"/>
            </a:solidFill>
          </a:ln>
        </p:spPr>
        <p:txBody>
          <a:bodyPr wrap="square" lIns="0" tIns="0" rIns="0" bIns="0" rtlCol="0"/>
          <a:lstStyle/>
          <a:p/>
        </p:txBody>
      </p:sp>
      <p:sp>
        <p:nvSpPr>
          <p:cNvPr id="35" name="object 35"/>
          <p:cNvSpPr/>
          <p:nvPr/>
        </p:nvSpPr>
        <p:spPr>
          <a:xfrm>
            <a:off x="1810511" y="5204459"/>
            <a:ext cx="88900" cy="88900"/>
          </a:xfrm>
          <a:custGeom>
            <a:avLst/>
            <a:gdLst/>
            <a:ahLst/>
            <a:cxnLst/>
            <a:rect l="l" t="t" r="r" b="b"/>
            <a:pathLst>
              <a:path w="88900" h="88900">
                <a:moveTo>
                  <a:pt x="0" y="88391"/>
                </a:moveTo>
                <a:lnTo>
                  <a:pt x="88392" y="0"/>
                </a:lnTo>
              </a:path>
            </a:pathLst>
          </a:custGeom>
          <a:ln w="9144">
            <a:solidFill>
              <a:srgbClr val="958B6C"/>
            </a:solidFill>
          </a:ln>
        </p:spPr>
        <p:txBody>
          <a:bodyPr wrap="square" lIns="0" tIns="0" rIns="0" bIns="0" rtlCol="0"/>
          <a:lstStyle/>
          <a:p/>
        </p:txBody>
      </p:sp>
      <p:sp>
        <p:nvSpPr>
          <p:cNvPr id="36" name="object 36"/>
          <p:cNvSpPr/>
          <p:nvPr/>
        </p:nvSpPr>
        <p:spPr>
          <a:xfrm>
            <a:off x="3230879" y="5253228"/>
            <a:ext cx="88900" cy="88900"/>
          </a:xfrm>
          <a:custGeom>
            <a:avLst/>
            <a:gdLst/>
            <a:ahLst/>
            <a:cxnLst/>
            <a:rect l="l" t="t" r="r" b="b"/>
            <a:pathLst>
              <a:path w="88900" h="88900">
                <a:moveTo>
                  <a:pt x="44195" y="44196"/>
                </a:moveTo>
                <a:lnTo>
                  <a:pt x="0" y="88392"/>
                </a:lnTo>
                <a:lnTo>
                  <a:pt x="88392" y="88392"/>
                </a:lnTo>
                <a:lnTo>
                  <a:pt x="44195" y="44196"/>
                </a:lnTo>
                <a:close/>
              </a:path>
              <a:path w="88900" h="88900">
                <a:moveTo>
                  <a:pt x="88392" y="0"/>
                </a:moveTo>
                <a:lnTo>
                  <a:pt x="0" y="0"/>
                </a:lnTo>
                <a:lnTo>
                  <a:pt x="44195" y="44196"/>
                </a:lnTo>
                <a:lnTo>
                  <a:pt x="88392" y="0"/>
                </a:lnTo>
                <a:close/>
              </a:path>
            </a:pathLst>
          </a:custGeom>
          <a:solidFill>
            <a:srgbClr val="958B6C"/>
          </a:solidFill>
        </p:spPr>
        <p:txBody>
          <a:bodyPr wrap="square" lIns="0" tIns="0" rIns="0" bIns="0" rtlCol="0"/>
          <a:lstStyle/>
          <a:p/>
        </p:txBody>
      </p:sp>
      <p:sp>
        <p:nvSpPr>
          <p:cNvPr id="37" name="object 37"/>
          <p:cNvSpPr/>
          <p:nvPr/>
        </p:nvSpPr>
        <p:spPr>
          <a:xfrm>
            <a:off x="3230879" y="5253228"/>
            <a:ext cx="88900" cy="88900"/>
          </a:xfrm>
          <a:custGeom>
            <a:avLst/>
            <a:gdLst/>
            <a:ahLst/>
            <a:cxnLst/>
            <a:rect l="l" t="t" r="r" b="b"/>
            <a:pathLst>
              <a:path w="88900" h="88900">
                <a:moveTo>
                  <a:pt x="88392" y="88392"/>
                </a:moveTo>
                <a:lnTo>
                  <a:pt x="0" y="0"/>
                </a:lnTo>
              </a:path>
            </a:pathLst>
          </a:custGeom>
          <a:ln w="9144">
            <a:solidFill>
              <a:srgbClr val="958B6C"/>
            </a:solidFill>
          </a:ln>
        </p:spPr>
        <p:txBody>
          <a:bodyPr wrap="square" lIns="0" tIns="0" rIns="0" bIns="0" rtlCol="0"/>
          <a:lstStyle/>
          <a:p/>
        </p:txBody>
      </p:sp>
      <p:sp>
        <p:nvSpPr>
          <p:cNvPr id="38" name="object 38"/>
          <p:cNvSpPr/>
          <p:nvPr/>
        </p:nvSpPr>
        <p:spPr>
          <a:xfrm>
            <a:off x="3230879" y="5253228"/>
            <a:ext cx="88900" cy="88900"/>
          </a:xfrm>
          <a:custGeom>
            <a:avLst/>
            <a:gdLst/>
            <a:ahLst/>
            <a:cxnLst/>
            <a:rect l="l" t="t" r="r" b="b"/>
            <a:pathLst>
              <a:path w="88900" h="88900">
                <a:moveTo>
                  <a:pt x="0" y="88392"/>
                </a:moveTo>
                <a:lnTo>
                  <a:pt x="88392" y="0"/>
                </a:lnTo>
              </a:path>
            </a:pathLst>
          </a:custGeom>
          <a:ln w="9144">
            <a:solidFill>
              <a:srgbClr val="958B6C"/>
            </a:solidFill>
          </a:ln>
        </p:spPr>
        <p:txBody>
          <a:bodyPr wrap="square" lIns="0" tIns="0" rIns="0" bIns="0" rtlCol="0"/>
          <a:lstStyle/>
          <a:p/>
        </p:txBody>
      </p:sp>
      <p:sp>
        <p:nvSpPr>
          <p:cNvPr id="39" name="object 39"/>
          <p:cNvSpPr/>
          <p:nvPr/>
        </p:nvSpPr>
        <p:spPr>
          <a:xfrm>
            <a:off x="4651247" y="5219700"/>
            <a:ext cx="88900" cy="88900"/>
          </a:xfrm>
          <a:custGeom>
            <a:avLst/>
            <a:gdLst/>
            <a:ahLst/>
            <a:cxnLst/>
            <a:rect l="l" t="t" r="r" b="b"/>
            <a:pathLst>
              <a:path w="88900" h="88900">
                <a:moveTo>
                  <a:pt x="44196" y="44195"/>
                </a:moveTo>
                <a:lnTo>
                  <a:pt x="0" y="88391"/>
                </a:lnTo>
                <a:lnTo>
                  <a:pt x="88391" y="88391"/>
                </a:lnTo>
                <a:lnTo>
                  <a:pt x="44196" y="44195"/>
                </a:lnTo>
                <a:close/>
              </a:path>
              <a:path w="88900" h="88900">
                <a:moveTo>
                  <a:pt x="88391" y="0"/>
                </a:moveTo>
                <a:lnTo>
                  <a:pt x="0" y="0"/>
                </a:lnTo>
                <a:lnTo>
                  <a:pt x="44196" y="44195"/>
                </a:lnTo>
                <a:lnTo>
                  <a:pt x="88391" y="0"/>
                </a:lnTo>
                <a:close/>
              </a:path>
            </a:pathLst>
          </a:custGeom>
          <a:solidFill>
            <a:srgbClr val="958B6C"/>
          </a:solidFill>
        </p:spPr>
        <p:txBody>
          <a:bodyPr wrap="square" lIns="0" tIns="0" rIns="0" bIns="0" rtlCol="0"/>
          <a:lstStyle/>
          <a:p/>
        </p:txBody>
      </p:sp>
      <p:sp>
        <p:nvSpPr>
          <p:cNvPr id="40" name="object 40"/>
          <p:cNvSpPr/>
          <p:nvPr/>
        </p:nvSpPr>
        <p:spPr>
          <a:xfrm>
            <a:off x="4651247" y="5219700"/>
            <a:ext cx="88900" cy="88900"/>
          </a:xfrm>
          <a:custGeom>
            <a:avLst/>
            <a:gdLst/>
            <a:ahLst/>
            <a:cxnLst/>
            <a:rect l="l" t="t" r="r" b="b"/>
            <a:pathLst>
              <a:path w="88900" h="88900">
                <a:moveTo>
                  <a:pt x="88391" y="88391"/>
                </a:moveTo>
                <a:lnTo>
                  <a:pt x="0" y="0"/>
                </a:lnTo>
              </a:path>
            </a:pathLst>
          </a:custGeom>
          <a:ln w="9144">
            <a:solidFill>
              <a:srgbClr val="958B6C"/>
            </a:solidFill>
          </a:ln>
        </p:spPr>
        <p:txBody>
          <a:bodyPr wrap="square" lIns="0" tIns="0" rIns="0" bIns="0" rtlCol="0"/>
          <a:lstStyle/>
          <a:p/>
        </p:txBody>
      </p:sp>
      <p:sp>
        <p:nvSpPr>
          <p:cNvPr id="41" name="object 41"/>
          <p:cNvSpPr/>
          <p:nvPr/>
        </p:nvSpPr>
        <p:spPr>
          <a:xfrm>
            <a:off x="4651247" y="5219700"/>
            <a:ext cx="88900" cy="88900"/>
          </a:xfrm>
          <a:custGeom>
            <a:avLst/>
            <a:gdLst/>
            <a:ahLst/>
            <a:cxnLst/>
            <a:rect l="l" t="t" r="r" b="b"/>
            <a:pathLst>
              <a:path w="88900" h="88900">
                <a:moveTo>
                  <a:pt x="0" y="88391"/>
                </a:moveTo>
                <a:lnTo>
                  <a:pt x="88391" y="0"/>
                </a:lnTo>
              </a:path>
            </a:pathLst>
          </a:custGeom>
          <a:ln w="9144">
            <a:solidFill>
              <a:srgbClr val="958B6C"/>
            </a:solidFill>
          </a:ln>
        </p:spPr>
        <p:txBody>
          <a:bodyPr wrap="square" lIns="0" tIns="0" rIns="0" bIns="0" rtlCol="0"/>
          <a:lstStyle/>
          <a:p/>
        </p:txBody>
      </p:sp>
      <p:sp>
        <p:nvSpPr>
          <p:cNvPr id="42" name="object 42"/>
          <p:cNvSpPr/>
          <p:nvPr/>
        </p:nvSpPr>
        <p:spPr>
          <a:xfrm>
            <a:off x="6070091" y="5167884"/>
            <a:ext cx="88900" cy="88900"/>
          </a:xfrm>
          <a:custGeom>
            <a:avLst/>
            <a:gdLst/>
            <a:ahLst/>
            <a:cxnLst/>
            <a:rect l="l" t="t" r="r" b="b"/>
            <a:pathLst>
              <a:path w="88900" h="88900">
                <a:moveTo>
                  <a:pt x="44196" y="44196"/>
                </a:moveTo>
                <a:lnTo>
                  <a:pt x="0" y="88392"/>
                </a:lnTo>
                <a:lnTo>
                  <a:pt x="88392" y="88392"/>
                </a:lnTo>
                <a:lnTo>
                  <a:pt x="44196" y="44196"/>
                </a:lnTo>
                <a:close/>
              </a:path>
              <a:path w="88900" h="88900">
                <a:moveTo>
                  <a:pt x="88392" y="0"/>
                </a:moveTo>
                <a:lnTo>
                  <a:pt x="0" y="0"/>
                </a:lnTo>
                <a:lnTo>
                  <a:pt x="44196" y="44196"/>
                </a:lnTo>
                <a:lnTo>
                  <a:pt x="88392" y="0"/>
                </a:lnTo>
                <a:close/>
              </a:path>
            </a:pathLst>
          </a:custGeom>
          <a:solidFill>
            <a:srgbClr val="958B6C"/>
          </a:solidFill>
        </p:spPr>
        <p:txBody>
          <a:bodyPr wrap="square" lIns="0" tIns="0" rIns="0" bIns="0" rtlCol="0"/>
          <a:lstStyle/>
          <a:p/>
        </p:txBody>
      </p:sp>
      <p:sp>
        <p:nvSpPr>
          <p:cNvPr id="43" name="object 43"/>
          <p:cNvSpPr/>
          <p:nvPr/>
        </p:nvSpPr>
        <p:spPr>
          <a:xfrm>
            <a:off x="6070091" y="5167884"/>
            <a:ext cx="88900" cy="88900"/>
          </a:xfrm>
          <a:custGeom>
            <a:avLst/>
            <a:gdLst/>
            <a:ahLst/>
            <a:cxnLst/>
            <a:rect l="l" t="t" r="r" b="b"/>
            <a:pathLst>
              <a:path w="88900" h="88900">
                <a:moveTo>
                  <a:pt x="88392" y="88392"/>
                </a:moveTo>
                <a:lnTo>
                  <a:pt x="0" y="0"/>
                </a:lnTo>
              </a:path>
            </a:pathLst>
          </a:custGeom>
          <a:ln w="9144">
            <a:solidFill>
              <a:srgbClr val="958B6C"/>
            </a:solidFill>
          </a:ln>
        </p:spPr>
        <p:txBody>
          <a:bodyPr wrap="square" lIns="0" tIns="0" rIns="0" bIns="0" rtlCol="0"/>
          <a:lstStyle/>
          <a:p/>
        </p:txBody>
      </p:sp>
      <p:sp>
        <p:nvSpPr>
          <p:cNvPr id="44" name="object 44"/>
          <p:cNvSpPr/>
          <p:nvPr/>
        </p:nvSpPr>
        <p:spPr>
          <a:xfrm>
            <a:off x="6070091" y="5167884"/>
            <a:ext cx="88900" cy="88900"/>
          </a:xfrm>
          <a:custGeom>
            <a:avLst/>
            <a:gdLst/>
            <a:ahLst/>
            <a:cxnLst/>
            <a:rect l="l" t="t" r="r" b="b"/>
            <a:pathLst>
              <a:path w="88900" h="88900">
                <a:moveTo>
                  <a:pt x="0" y="88392"/>
                </a:moveTo>
                <a:lnTo>
                  <a:pt x="88392" y="0"/>
                </a:lnTo>
              </a:path>
            </a:pathLst>
          </a:custGeom>
          <a:ln w="9144">
            <a:solidFill>
              <a:srgbClr val="958B6C"/>
            </a:solidFill>
          </a:ln>
        </p:spPr>
        <p:txBody>
          <a:bodyPr wrap="square" lIns="0" tIns="0" rIns="0" bIns="0" rtlCol="0"/>
          <a:lstStyle/>
          <a:p/>
        </p:txBody>
      </p:sp>
      <p:sp>
        <p:nvSpPr>
          <p:cNvPr id="45" name="object 45"/>
          <p:cNvSpPr/>
          <p:nvPr/>
        </p:nvSpPr>
        <p:spPr>
          <a:xfrm>
            <a:off x="7490459" y="5222747"/>
            <a:ext cx="88900" cy="88900"/>
          </a:xfrm>
          <a:custGeom>
            <a:avLst/>
            <a:gdLst/>
            <a:ahLst/>
            <a:cxnLst/>
            <a:rect l="l" t="t" r="r" b="b"/>
            <a:pathLst>
              <a:path w="88900" h="88900">
                <a:moveTo>
                  <a:pt x="44196" y="44195"/>
                </a:moveTo>
                <a:lnTo>
                  <a:pt x="0" y="88391"/>
                </a:lnTo>
                <a:lnTo>
                  <a:pt x="88392" y="88391"/>
                </a:lnTo>
                <a:lnTo>
                  <a:pt x="44196" y="44195"/>
                </a:lnTo>
                <a:close/>
              </a:path>
              <a:path w="88900" h="88900">
                <a:moveTo>
                  <a:pt x="88392" y="0"/>
                </a:moveTo>
                <a:lnTo>
                  <a:pt x="0" y="0"/>
                </a:lnTo>
                <a:lnTo>
                  <a:pt x="44196" y="44195"/>
                </a:lnTo>
                <a:lnTo>
                  <a:pt x="88392" y="0"/>
                </a:lnTo>
                <a:close/>
              </a:path>
            </a:pathLst>
          </a:custGeom>
          <a:solidFill>
            <a:srgbClr val="958B6C"/>
          </a:solidFill>
        </p:spPr>
        <p:txBody>
          <a:bodyPr wrap="square" lIns="0" tIns="0" rIns="0" bIns="0" rtlCol="0"/>
          <a:lstStyle/>
          <a:p/>
        </p:txBody>
      </p:sp>
      <p:sp>
        <p:nvSpPr>
          <p:cNvPr id="46" name="object 46"/>
          <p:cNvSpPr/>
          <p:nvPr/>
        </p:nvSpPr>
        <p:spPr>
          <a:xfrm>
            <a:off x="7490459" y="5222747"/>
            <a:ext cx="88900" cy="88900"/>
          </a:xfrm>
          <a:custGeom>
            <a:avLst/>
            <a:gdLst/>
            <a:ahLst/>
            <a:cxnLst/>
            <a:rect l="l" t="t" r="r" b="b"/>
            <a:pathLst>
              <a:path w="88900" h="88900">
                <a:moveTo>
                  <a:pt x="88392" y="88391"/>
                </a:moveTo>
                <a:lnTo>
                  <a:pt x="0" y="0"/>
                </a:lnTo>
              </a:path>
            </a:pathLst>
          </a:custGeom>
          <a:ln w="9144">
            <a:solidFill>
              <a:srgbClr val="958B6C"/>
            </a:solidFill>
          </a:ln>
        </p:spPr>
        <p:txBody>
          <a:bodyPr wrap="square" lIns="0" tIns="0" rIns="0" bIns="0" rtlCol="0"/>
          <a:lstStyle/>
          <a:p/>
        </p:txBody>
      </p:sp>
      <p:sp>
        <p:nvSpPr>
          <p:cNvPr id="47" name="object 47"/>
          <p:cNvSpPr/>
          <p:nvPr/>
        </p:nvSpPr>
        <p:spPr>
          <a:xfrm>
            <a:off x="7490459" y="5222747"/>
            <a:ext cx="88900" cy="88900"/>
          </a:xfrm>
          <a:custGeom>
            <a:avLst/>
            <a:gdLst/>
            <a:ahLst/>
            <a:cxnLst/>
            <a:rect l="l" t="t" r="r" b="b"/>
            <a:pathLst>
              <a:path w="88900" h="88900">
                <a:moveTo>
                  <a:pt x="0" y="88391"/>
                </a:moveTo>
                <a:lnTo>
                  <a:pt x="88392" y="0"/>
                </a:lnTo>
              </a:path>
            </a:pathLst>
          </a:custGeom>
          <a:ln w="9144">
            <a:solidFill>
              <a:srgbClr val="958B6C"/>
            </a:solidFill>
          </a:ln>
        </p:spPr>
        <p:txBody>
          <a:bodyPr wrap="square" lIns="0" tIns="0" rIns="0" bIns="0" rtlCol="0"/>
          <a:lstStyle/>
          <a:p/>
        </p:txBody>
      </p:sp>
      <p:sp>
        <p:nvSpPr>
          <p:cNvPr id="48" name="object 48"/>
          <p:cNvSpPr/>
          <p:nvPr/>
        </p:nvSpPr>
        <p:spPr>
          <a:xfrm>
            <a:off x="1854707" y="2695955"/>
            <a:ext cx="5680075" cy="2131060"/>
          </a:xfrm>
          <a:custGeom>
            <a:avLst/>
            <a:gdLst/>
            <a:ahLst/>
            <a:cxnLst/>
            <a:rect l="l" t="t" r="r" b="b"/>
            <a:pathLst>
              <a:path w="5680075" h="2131060">
                <a:moveTo>
                  <a:pt x="0" y="1952244"/>
                </a:moveTo>
                <a:lnTo>
                  <a:pt x="1420368" y="2130552"/>
                </a:lnTo>
                <a:lnTo>
                  <a:pt x="2840736" y="1786128"/>
                </a:lnTo>
                <a:lnTo>
                  <a:pt x="4259580" y="1237488"/>
                </a:lnTo>
                <a:lnTo>
                  <a:pt x="5679948" y="0"/>
                </a:lnTo>
              </a:path>
            </a:pathLst>
          </a:custGeom>
          <a:ln w="27432">
            <a:solidFill>
              <a:srgbClr val="F5C9C9"/>
            </a:solidFill>
          </a:ln>
        </p:spPr>
        <p:txBody>
          <a:bodyPr wrap="square" lIns="0" tIns="0" rIns="0" bIns="0" rtlCol="0"/>
          <a:lstStyle/>
          <a:p/>
        </p:txBody>
      </p:sp>
      <p:sp>
        <p:nvSpPr>
          <p:cNvPr id="49" name="object 49"/>
          <p:cNvSpPr/>
          <p:nvPr/>
        </p:nvSpPr>
        <p:spPr>
          <a:xfrm>
            <a:off x="1810511" y="4604003"/>
            <a:ext cx="88900" cy="88900"/>
          </a:xfrm>
          <a:custGeom>
            <a:avLst/>
            <a:gdLst/>
            <a:ahLst/>
            <a:cxnLst/>
            <a:rect l="l" t="t" r="r" b="b"/>
            <a:pathLst>
              <a:path w="88900" h="88900">
                <a:moveTo>
                  <a:pt x="44195" y="0"/>
                </a:moveTo>
                <a:lnTo>
                  <a:pt x="0" y="88392"/>
                </a:lnTo>
                <a:lnTo>
                  <a:pt x="88392" y="88392"/>
                </a:lnTo>
                <a:lnTo>
                  <a:pt x="44195" y="0"/>
                </a:lnTo>
                <a:close/>
              </a:path>
            </a:pathLst>
          </a:custGeom>
          <a:solidFill>
            <a:srgbClr val="F5C9C9"/>
          </a:solidFill>
        </p:spPr>
        <p:txBody>
          <a:bodyPr wrap="square" lIns="0" tIns="0" rIns="0" bIns="0" rtlCol="0"/>
          <a:lstStyle/>
          <a:p/>
        </p:txBody>
      </p:sp>
      <p:sp>
        <p:nvSpPr>
          <p:cNvPr id="50" name="object 50"/>
          <p:cNvSpPr/>
          <p:nvPr/>
        </p:nvSpPr>
        <p:spPr>
          <a:xfrm>
            <a:off x="1810511" y="4604003"/>
            <a:ext cx="88900" cy="88900"/>
          </a:xfrm>
          <a:custGeom>
            <a:avLst/>
            <a:gdLst/>
            <a:ahLst/>
            <a:cxnLst/>
            <a:rect l="l" t="t" r="r" b="b"/>
            <a:pathLst>
              <a:path w="88900" h="88900">
                <a:moveTo>
                  <a:pt x="44195" y="0"/>
                </a:moveTo>
                <a:lnTo>
                  <a:pt x="88392" y="88392"/>
                </a:lnTo>
                <a:lnTo>
                  <a:pt x="0" y="88392"/>
                </a:lnTo>
                <a:lnTo>
                  <a:pt x="44195" y="0"/>
                </a:lnTo>
                <a:close/>
              </a:path>
            </a:pathLst>
          </a:custGeom>
          <a:ln w="9144">
            <a:solidFill>
              <a:srgbClr val="F5C9C9"/>
            </a:solidFill>
          </a:ln>
        </p:spPr>
        <p:txBody>
          <a:bodyPr wrap="square" lIns="0" tIns="0" rIns="0" bIns="0" rtlCol="0"/>
          <a:lstStyle/>
          <a:p/>
        </p:txBody>
      </p:sp>
      <p:sp>
        <p:nvSpPr>
          <p:cNvPr id="51" name="object 51"/>
          <p:cNvSpPr/>
          <p:nvPr/>
        </p:nvSpPr>
        <p:spPr>
          <a:xfrm>
            <a:off x="3230879" y="4782311"/>
            <a:ext cx="88900" cy="88900"/>
          </a:xfrm>
          <a:custGeom>
            <a:avLst/>
            <a:gdLst/>
            <a:ahLst/>
            <a:cxnLst/>
            <a:rect l="l" t="t" r="r" b="b"/>
            <a:pathLst>
              <a:path w="88900" h="88900">
                <a:moveTo>
                  <a:pt x="44195" y="0"/>
                </a:moveTo>
                <a:lnTo>
                  <a:pt x="0" y="88392"/>
                </a:lnTo>
                <a:lnTo>
                  <a:pt x="88392" y="88392"/>
                </a:lnTo>
                <a:lnTo>
                  <a:pt x="44195" y="0"/>
                </a:lnTo>
                <a:close/>
              </a:path>
            </a:pathLst>
          </a:custGeom>
          <a:solidFill>
            <a:srgbClr val="F5C9C9"/>
          </a:solidFill>
        </p:spPr>
        <p:txBody>
          <a:bodyPr wrap="square" lIns="0" tIns="0" rIns="0" bIns="0" rtlCol="0"/>
          <a:lstStyle/>
          <a:p/>
        </p:txBody>
      </p:sp>
      <p:sp>
        <p:nvSpPr>
          <p:cNvPr id="52" name="object 52"/>
          <p:cNvSpPr/>
          <p:nvPr/>
        </p:nvSpPr>
        <p:spPr>
          <a:xfrm>
            <a:off x="3230879" y="4782311"/>
            <a:ext cx="88900" cy="88900"/>
          </a:xfrm>
          <a:custGeom>
            <a:avLst/>
            <a:gdLst/>
            <a:ahLst/>
            <a:cxnLst/>
            <a:rect l="l" t="t" r="r" b="b"/>
            <a:pathLst>
              <a:path w="88900" h="88900">
                <a:moveTo>
                  <a:pt x="44195" y="0"/>
                </a:moveTo>
                <a:lnTo>
                  <a:pt x="88392" y="88392"/>
                </a:lnTo>
                <a:lnTo>
                  <a:pt x="0" y="88392"/>
                </a:lnTo>
                <a:lnTo>
                  <a:pt x="44195" y="0"/>
                </a:lnTo>
                <a:close/>
              </a:path>
            </a:pathLst>
          </a:custGeom>
          <a:ln w="9144">
            <a:solidFill>
              <a:srgbClr val="F5C9C9"/>
            </a:solidFill>
          </a:ln>
        </p:spPr>
        <p:txBody>
          <a:bodyPr wrap="square" lIns="0" tIns="0" rIns="0" bIns="0" rtlCol="0"/>
          <a:lstStyle/>
          <a:p/>
        </p:txBody>
      </p:sp>
      <p:sp>
        <p:nvSpPr>
          <p:cNvPr id="53" name="object 53"/>
          <p:cNvSpPr/>
          <p:nvPr/>
        </p:nvSpPr>
        <p:spPr>
          <a:xfrm>
            <a:off x="4651247" y="4437888"/>
            <a:ext cx="88900" cy="88900"/>
          </a:xfrm>
          <a:custGeom>
            <a:avLst/>
            <a:gdLst/>
            <a:ahLst/>
            <a:cxnLst/>
            <a:rect l="l" t="t" r="r" b="b"/>
            <a:pathLst>
              <a:path w="88900" h="88900">
                <a:moveTo>
                  <a:pt x="44196" y="0"/>
                </a:moveTo>
                <a:lnTo>
                  <a:pt x="0" y="88392"/>
                </a:lnTo>
                <a:lnTo>
                  <a:pt x="88391" y="88392"/>
                </a:lnTo>
                <a:lnTo>
                  <a:pt x="44196" y="0"/>
                </a:lnTo>
                <a:close/>
              </a:path>
            </a:pathLst>
          </a:custGeom>
          <a:solidFill>
            <a:srgbClr val="F5C9C9"/>
          </a:solidFill>
        </p:spPr>
        <p:txBody>
          <a:bodyPr wrap="square" lIns="0" tIns="0" rIns="0" bIns="0" rtlCol="0"/>
          <a:lstStyle/>
          <a:p/>
        </p:txBody>
      </p:sp>
      <p:sp>
        <p:nvSpPr>
          <p:cNvPr id="54" name="object 54"/>
          <p:cNvSpPr/>
          <p:nvPr/>
        </p:nvSpPr>
        <p:spPr>
          <a:xfrm>
            <a:off x="4651247" y="4437888"/>
            <a:ext cx="88900" cy="88900"/>
          </a:xfrm>
          <a:custGeom>
            <a:avLst/>
            <a:gdLst/>
            <a:ahLst/>
            <a:cxnLst/>
            <a:rect l="l" t="t" r="r" b="b"/>
            <a:pathLst>
              <a:path w="88900" h="88900">
                <a:moveTo>
                  <a:pt x="44196" y="0"/>
                </a:moveTo>
                <a:lnTo>
                  <a:pt x="88391" y="88392"/>
                </a:lnTo>
                <a:lnTo>
                  <a:pt x="0" y="88392"/>
                </a:lnTo>
                <a:lnTo>
                  <a:pt x="44196" y="0"/>
                </a:lnTo>
                <a:close/>
              </a:path>
            </a:pathLst>
          </a:custGeom>
          <a:ln w="9144">
            <a:solidFill>
              <a:srgbClr val="F5C9C9"/>
            </a:solidFill>
          </a:ln>
        </p:spPr>
        <p:txBody>
          <a:bodyPr wrap="square" lIns="0" tIns="0" rIns="0" bIns="0" rtlCol="0"/>
          <a:lstStyle/>
          <a:p/>
        </p:txBody>
      </p:sp>
      <p:sp>
        <p:nvSpPr>
          <p:cNvPr id="55" name="object 55"/>
          <p:cNvSpPr/>
          <p:nvPr/>
        </p:nvSpPr>
        <p:spPr>
          <a:xfrm>
            <a:off x="6070091" y="3889247"/>
            <a:ext cx="88900" cy="88900"/>
          </a:xfrm>
          <a:custGeom>
            <a:avLst/>
            <a:gdLst/>
            <a:ahLst/>
            <a:cxnLst/>
            <a:rect l="l" t="t" r="r" b="b"/>
            <a:pathLst>
              <a:path w="88900" h="88900">
                <a:moveTo>
                  <a:pt x="44196" y="0"/>
                </a:moveTo>
                <a:lnTo>
                  <a:pt x="0" y="88391"/>
                </a:lnTo>
                <a:lnTo>
                  <a:pt x="88392" y="88391"/>
                </a:lnTo>
                <a:lnTo>
                  <a:pt x="44196" y="0"/>
                </a:lnTo>
                <a:close/>
              </a:path>
            </a:pathLst>
          </a:custGeom>
          <a:solidFill>
            <a:srgbClr val="F5C9C9"/>
          </a:solidFill>
        </p:spPr>
        <p:txBody>
          <a:bodyPr wrap="square" lIns="0" tIns="0" rIns="0" bIns="0" rtlCol="0"/>
          <a:lstStyle/>
          <a:p/>
        </p:txBody>
      </p:sp>
      <p:sp>
        <p:nvSpPr>
          <p:cNvPr id="56" name="object 56"/>
          <p:cNvSpPr/>
          <p:nvPr/>
        </p:nvSpPr>
        <p:spPr>
          <a:xfrm>
            <a:off x="6070091" y="3889247"/>
            <a:ext cx="88900" cy="88900"/>
          </a:xfrm>
          <a:custGeom>
            <a:avLst/>
            <a:gdLst/>
            <a:ahLst/>
            <a:cxnLst/>
            <a:rect l="l" t="t" r="r" b="b"/>
            <a:pathLst>
              <a:path w="88900" h="88900">
                <a:moveTo>
                  <a:pt x="44196" y="0"/>
                </a:moveTo>
                <a:lnTo>
                  <a:pt x="88392" y="88391"/>
                </a:lnTo>
                <a:lnTo>
                  <a:pt x="0" y="88391"/>
                </a:lnTo>
                <a:lnTo>
                  <a:pt x="44196" y="0"/>
                </a:lnTo>
                <a:close/>
              </a:path>
            </a:pathLst>
          </a:custGeom>
          <a:ln w="9144">
            <a:solidFill>
              <a:srgbClr val="F5C9C9"/>
            </a:solidFill>
          </a:ln>
        </p:spPr>
        <p:txBody>
          <a:bodyPr wrap="square" lIns="0" tIns="0" rIns="0" bIns="0" rtlCol="0"/>
          <a:lstStyle/>
          <a:p/>
        </p:txBody>
      </p:sp>
      <p:sp>
        <p:nvSpPr>
          <p:cNvPr id="57" name="object 57"/>
          <p:cNvSpPr/>
          <p:nvPr/>
        </p:nvSpPr>
        <p:spPr>
          <a:xfrm>
            <a:off x="7490459" y="2651760"/>
            <a:ext cx="88900" cy="88900"/>
          </a:xfrm>
          <a:custGeom>
            <a:avLst/>
            <a:gdLst/>
            <a:ahLst/>
            <a:cxnLst/>
            <a:rect l="l" t="t" r="r" b="b"/>
            <a:pathLst>
              <a:path w="88900" h="88900">
                <a:moveTo>
                  <a:pt x="44196" y="0"/>
                </a:moveTo>
                <a:lnTo>
                  <a:pt x="0" y="88391"/>
                </a:lnTo>
                <a:lnTo>
                  <a:pt x="88392" y="88391"/>
                </a:lnTo>
                <a:lnTo>
                  <a:pt x="44196" y="0"/>
                </a:lnTo>
                <a:close/>
              </a:path>
            </a:pathLst>
          </a:custGeom>
          <a:solidFill>
            <a:srgbClr val="F5C9C9"/>
          </a:solidFill>
        </p:spPr>
        <p:txBody>
          <a:bodyPr wrap="square" lIns="0" tIns="0" rIns="0" bIns="0" rtlCol="0"/>
          <a:lstStyle/>
          <a:p/>
        </p:txBody>
      </p:sp>
      <p:sp>
        <p:nvSpPr>
          <p:cNvPr id="58" name="object 58"/>
          <p:cNvSpPr/>
          <p:nvPr/>
        </p:nvSpPr>
        <p:spPr>
          <a:xfrm>
            <a:off x="7490459" y="2651760"/>
            <a:ext cx="88900" cy="88900"/>
          </a:xfrm>
          <a:custGeom>
            <a:avLst/>
            <a:gdLst/>
            <a:ahLst/>
            <a:cxnLst/>
            <a:rect l="l" t="t" r="r" b="b"/>
            <a:pathLst>
              <a:path w="88900" h="88900">
                <a:moveTo>
                  <a:pt x="44196" y="0"/>
                </a:moveTo>
                <a:lnTo>
                  <a:pt x="88392" y="88391"/>
                </a:lnTo>
                <a:lnTo>
                  <a:pt x="0" y="88391"/>
                </a:lnTo>
                <a:lnTo>
                  <a:pt x="44196" y="0"/>
                </a:lnTo>
                <a:close/>
              </a:path>
            </a:pathLst>
          </a:custGeom>
          <a:ln w="9144">
            <a:solidFill>
              <a:srgbClr val="F5C9C9"/>
            </a:solidFill>
          </a:ln>
        </p:spPr>
        <p:txBody>
          <a:bodyPr wrap="square" lIns="0" tIns="0" rIns="0" bIns="0" rtlCol="0"/>
          <a:lstStyle/>
          <a:p/>
        </p:txBody>
      </p:sp>
      <p:sp>
        <p:nvSpPr>
          <p:cNvPr id="59" name="object 59"/>
          <p:cNvSpPr txBox="1"/>
          <p:nvPr/>
        </p:nvSpPr>
        <p:spPr>
          <a:xfrm>
            <a:off x="8343138" y="5265801"/>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60" name="object 60"/>
          <p:cNvSpPr txBox="1"/>
          <p:nvPr/>
        </p:nvSpPr>
        <p:spPr>
          <a:xfrm>
            <a:off x="8343138" y="4967478"/>
            <a:ext cx="16573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50</a:t>
            </a:r>
            <a:endParaRPr sz="1000">
              <a:latin typeface="Arial"/>
              <a:cs typeface="Arial"/>
            </a:endParaRPr>
          </a:p>
        </p:txBody>
      </p:sp>
      <p:sp>
        <p:nvSpPr>
          <p:cNvPr id="61" name="object 61"/>
          <p:cNvSpPr txBox="1"/>
          <p:nvPr/>
        </p:nvSpPr>
        <p:spPr>
          <a:xfrm>
            <a:off x="8343138" y="4669282"/>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0</a:t>
            </a:r>
            <a:r>
              <a:rPr dirty="0" sz="1000" spc="-5">
                <a:latin typeface="Arial"/>
                <a:cs typeface="Arial"/>
              </a:rPr>
              <a:t>0</a:t>
            </a:r>
            <a:endParaRPr sz="1000">
              <a:latin typeface="Arial"/>
              <a:cs typeface="Arial"/>
            </a:endParaRPr>
          </a:p>
        </p:txBody>
      </p:sp>
      <p:sp>
        <p:nvSpPr>
          <p:cNvPr id="62" name="object 62"/>
          <p:cNvSpPr txBox="1"/>
          <p:nvPr/>
        </p:nvSpPr>
        <p:spPr>
          <a:xfrm>
            <a:off x="8343138" y="4370958"/>
            <a:ext cx="23812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a:t>
            </a:r>
            <a:r>
              <a:rPr dirty="0" sz="1000">
                <a:latin typeface="Arial"/>
                <a:cs typeface="Arial"/>
              </a:rPr>
              <a:t>5</a:t>
            </a:r>
            <a:r>
              <a:rPr dirty="0" sz="1000" spc="-5">
                <a:latin typeface="Arial"/>
                <a:cs typeface="Arial"/>
              </a:rPr>
              <a:t>0</a:t>
            </a:r>
            <a:endParaRPr sz="1000">
              <a:latin typeface="Arial"/>
              <a:cs typeface="Arial"/>
            </a:endParaRPr>
          </a:p>
        </p:txBody>
      </p:sp>
      <p:sp>
        <p:nvSpPr>
          <p:cNvPr id="63" name="object 63"/>
          <p:cNvSpPr txBox="1"/>
          <p:nvPr/>
        </p:nvSpPr>
        <p:spPr>
          <a:xfrm>
            <a:off x="8343138" y="4072890"/>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0</a:t>
            </a:r>
            <a:r>
              <a:rPr dirty="0" sz="1000" spc="-5">
                <a:latin typeface="Arial"/>
                <a:cs typeface="Arial"/>
              </a:rPr>
              <a:t>0</a:t>
            </a:r>
            <a:endParaRPr sz="1000">
              <a:latin typeface="Arial"/>
              <a:cs typeface="Arial"/>
            </a:endParaRPr>
          </a:p>
        </p:txBody>
      </p:sp>
      <p:sp>
        <p:nvSpPr>
          <p:cNvPr id="64" name="object 64"/>
          <p:cNvSpPr txBox="1"/>
          <p:nvPr/>
        </p:nvSpPr>
        <p:spPr>
          <a:xfrm>
            <a:off x="8343138" y="3774440"/>
            <a:ext cx="238125"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5</a:t>
            </a:r>
            <a:r>
              <a:rPr dirty="0" sz="1000" spc="-5">
                <a:latin typeface="Arial"/>
                <a:cs typeface="Arial"/>
              </a:rPr>
              <a:t>0</a:t>
            </a:r>
            <a:endParaRPr sz="1000">
              <a:latin typeface="Arial"/>
              <a:cs typeface="Arial"/>
            </a:endParaRPr>
          </a:p>
        </p:txBody>
      </p:sp>
      <p:sp>
        <p:nvSpPr>
          <p:cNvPr id="65" name="object 65"/>
          <p:cNvSpPr txBox="1"/>
          <p:nvPr/>
        </p:nvSpPr>
        <p:spPr>
          <a:xfrm>
            <a:off x="8343138" y="3476371"/>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0</a:t>
            </a:r>
            <a:r>
              <a:rPr dirty="0" sz="1000" spc="-5">
                <a:latin typeface="Arial"/>
                <a:cs typeface="Arial"/>
              </a:rPr>
              <a:t>0</a:t>
            </a:r>
            <a:endParaRPr sz="1000">
              <a:latin typeface="Arial"/>
              <a:cs typeface="Arial"/>
            </a:endParaRPr>
          </a:p>
        </p:txBody>
      </p:sp>
      <p:sp>
        <p:nvSpPr>
          <p:cNvPr id="66" name="object 66"/>
          <p:cNvSpPr txBox="1"/>
          <p:nvPr/>
        </p:nvSpPr>
        <p:spPr>
          <a:xfrm>
            <a:off x="8343138" y="3178302"/>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5</a:t>
            </a:r>
            <a:r>
              <a:rPr dirty="0" sz="1000" spc="-5">
                <a:latin typeface="Arial"/>
                <a:cs typeface="Arial"/>
              </a:rPr>
              <a:t>0</a:t>
            </a:r>
            <a:endParaRPr sz="1000">
              <a:latin typeface="Arial"/>
              <a:cs typeface="Arial"/>
            </a:endParaRPr>
          </a:p>
        </p:txBody>
      </p:sp>
      <p:sp>
        <p:nvSpPr>
          <p:cNvPr id="67" name="object 67"/>
          <p:cNvSpPr txBox="1"/>
          <p:nvPr/>
        </p:nvSpPr>
        <p:spPr>
          <a:xfrm>
            <a:off x="8343138" y="2879852"/>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0</a:t>
            </a:r>
            <a:r>
              <a:rPr dirty="0" sz="1000" spc="-5">
                <a:latin typeface="Arial"/>
                <a:cs typeface="Arial"/>
              </a:rPr>
              <a:t>0</a:t>
            </a:r>
            <a:endParaRPr sz="1000">
              <a:latin typeface="Arial"/>
              <a:cs typeface="Arial"/>
            </a:endParaRPr>
          </a:p>
        </p:txBody>
      </p:sp>
      <p:sp>
        <p:nvSpPr>
          <p:cNvPr id="68" name="object 68"/>
          <p:cNvSpPr txBox="1"/>
          <p:nvPr/>
        </p:nvSpPr>
        <p:spPr>
          <a:xfrm>
            <a:off x="8343138" y="258178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5</a:t>
            </a:r>
            <a:r>
              <a:rPr dirty="0" sz="1000" spc="-5">
                <a:latin typeface="Arial"/>
                <a:cs typeface="Arial"/>
              </a:rPr>
              <a:t>0</a:t>
            </a:r>
            <a:endParaRPr sz="1000">
              <a:latin typeface="Arial"/>
              <a:cs typeface="Arial"/>
            </a:endParaRPr>
          </a:p>
        </p:txBody>
      </p:sp>
      <p:sp>
        <p:nvSpPr>
          <p:cNvPr id="69" name="object 69"/>
          <p:cNvSpPr txBox="1"/>
          <p:nvPr/>
        </p:nvSpPr>
        <p:spPr>
          <a:xfrm>
            <a:off x="8343138" y="2283333"/>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p:txBody>
      </p:sp>
      <p:sp>
        <p:nvSpPr>
          <p:cNvPr id="70" name="object 70"/>
          <p:cNvSpPr txBox="1"/>
          <p:nvPr/>
        </p:nvSpPr>
        <p:spPr>
          <a:xfrm>
            <a:off x="952296" y="5265801"/>
            <a:ext cx="95885"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0</a:t>
            </a:r>
            <a:endParaRPr sz="1000">
              <a:latin typeface="Arial"/>
              <a:cs typeface="Arial"/>
            </a:endParaRPr>
          </a:p>
        </p:txBody>
      </p:sp>
      <p:sp>
        <p:nvSpPr>
          <p:cNvPr id="71" name="object 71"/>
          <p:cNvSpPr txBox="1"/>
          <p:nvPr/>
        </p:nvSpPr>
        <p:spPr>
          <a:xfrm>
            <a:off x="810869" y="4967478"/>
            <a:ext cx="23749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0</a:t>
            </a:r>
            <a:r>
              <a:rPr dirty="0" sz="1000" spc="-5">
                <a:latin typeface="Arial"/>
                <a:cs typeface="Arial"/>
              </a:rPr>
              <a:t>0</a:t>
            </a:r>
            <a:endParaRPr sz="1000">
              <a:latin typeface="Arial"/>
              <a:cs typeface="Arial"/>
            </a:endParaRPr>
          </a:p>
        </p:txBody>
      </p:sp>
      <p:sp>
        <p:nvSpPr>
          <p:cNvPr id="72" name="object 72"/>
          <p:cNvSpPr txBox="1"/>
          <p:nvPr/>
        </p:nvSpPr>
        <p:spPr>
          <a:xfrm>
            <a:off x="705104" y="4669282"/>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1</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73" name="object 73"/>
          <p:cNvSpPr txBox="1"/>
          <p:nvPr/>
        </p:nvSpPr>
        <p:spPr>
          <a:xfrm>
            <a:off x="705104" y="4370958"/>
            <a:ext cx="34290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1</a:t>
            </a:r>
            <a:r>
              <a:rPr dirty="0" sz="1000">
                <a:latin typeface="Arial"/>
                <a:cs typeface="Arial"/>
              </a:rPr>
              <a:t>,</a:t>
            </a:r>
            <a:r>
              <a:rPr dirty="0" sz="1000" spc="-10">
                <a:latin typeface="Arial"/>
                <a:cs typeface="Arial"/>
              </a:rPr>
              <a:t>50</a:t>
            </a:r>
            <a:r>
              <a:rPr dirty="0" sz="1000" spc="-5">
                <a:latin typeface="Arial"/>
                <a:cs typeface="Arial"/>
              </a:rPr>
              <a:t>0</a:t>
            </a:r>
            <a:endParaRPr sz="1000">
              <a:latin typeface="Arial"/>
              <a:cs typeface="Arial"/>
            </a:endParaRPr>
          </a:p>
        </p:txBody>
      </p:sp>
      <p:sp>
        <p:nvSpPr>
          <p:cNvPr id="74" name="object 74"/>
          <p:cNvSpPr txBox="1"/>
          <p:nvPr/>
        </p:nvSpPr>
        <p:spPr>
          <a:xfrm>
            <a:off x="705104" y="4072890"/>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2</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75" name="object 75"/>
          <p:cNvSpPr txBox="1"/>
          <p:nvPr/>
        </p:nvSpPr>
        <p:spPr>
          <a:xfrm>
            <a:off x="705104" y="3774440"/>
            <a:ext cx="342900" cy="163830"/>
          </a:xfrm>
          <a:prstGeom prst="rect">
            <a:avLst/>
          </a:prstGeom>
        </p:spPr>
        <p:txBody>
          <a:bodyPr wrap="square" lIns="0" tIns="0" rIns="0" bIns="0" rtlCol="0" vert="horz">
            <a:spAutoFit/>
          </a:bodyPr>
          <a:lstStyle/>
          <a:p>
            <a:pPr marL="12700">
              <a:lnSpc>
                <a:spcPct val="100000"/>
              </a:lnSpc>
            </a:pPr>
            <a:r>
              <a:rPr dirty="0" sz="1000" spc="-10">
                <a:latin typeface="Arial"/>
                <a:cs typeface="Arial"/>
              </a:rPr>
              <a:t>2</a:t>
            </a:r>
            <a:r>
              <a:rPr dirty="0" sz="1000">
                <a:latin typeface="Arial"/>
                <a:cs typeface="Arial"/>
              </a:rPr>
              <a:t>,</a:t>
            </a:r>
            <a:r>
              <a:rPr dirty="0" sz="1000" spc="-10">
                <a:latin typeface="Arial"/>
                <a:cs typeface="Arial"/>
              </a:rPr>
              <a:t>50</a:t>
            </a:r>
            <a:r>
              <a:rPr dirty="0" sz="1000" spc="-5">
                <a:latin typeface="Arial"/>
                <a:cs typeface="Arial"/>
              </a:rPr>
              <a:t>0</a:t>
            </a:r>
            <a:endParaRPr sz="1000">
              <a:latin typeface="Arial"/>
              <a:cs typeface="Arial"/>
            </a:endParaRPr>
          </a:p>
        </p:txBody>
      </p:sp>
      <p:sp>
        <p:nvSpPr>
          <p:cNvPr id="76" name="object 76"/>
          <p:cNvSpPr txBox="1"/>
          <p:nvPr/>
        </p:nvSpPr>
        <p:spPr>
          <a:xfrm>
            <a:off x="705104" y="3476371"/>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77" name="object 77"/>
          <p:cNvSpPr txBox="1"/>
          <p:nvPr/>
        </p:nvSpPr>
        <p:spPr>
          <a:xfrm>
            <a:off x="705104" y="3178302"/>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3</a:t>
            </a:r>
            <a:r>
              <a:rPr dirty="0" sz="1000">
                <a:latin typeface="Arial"/>
                <a:cs typeface="Arial"/>
              </a:rPr>
              <a:t>,</a:t>
            </a:r>
            <a:r>
              <a:rPr dirty="0" sz="1000" spc="-5">
                <a:latin typeface="Arial"/>
                <a:cs typeface="Arial"/>
              </a:rPr>
              <a:t>5</a:t>
            </a:r>
            <a:r>
              <a:rPr dirty="0" sz="1000" spc="-10">
                <a:latin typeface="Arial"/>
                <a:cs typeface="Arial"/>
              </a:rPr>
              <a:t>0</a:t>
            </a:r>
            <a:r>
              <a:rPr dirty="0" sz="1000" spc="-5">
                <a:latin typeface="Arial"/>
                <a:cs typeface="Arial"/>
              </a:rPr>
              <a:t>0</a:t>
            </a:r>
            <a:endParaRPr sz="1000">
              <a:latin typeface="Arial"/>
              <a:cs typeface="Arial"/>
            </a:endParaRPr>
          </a:p>
        </p:txBody>
      </p:sp>
      <p:sp>
        <p:nvSpPr>
          <p:cNvPr id="78" name="object 78"/>
          <p:cNvSpPr txBox="1"/>
          <p:nvPr/>
        </p:nvSpPr>
        <p:spPr>
          <a:xfrm>
            <a:off x="705104" y="2879852"/>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sp>
        <p:nvSpPr>
          <p:cNvPr id="79" name="object 79"/>
          <p:cNvSpPr txBox="1"/>
          <p:nvPr/>
        </p:nvSpPr>
        <p:spPr>
          <a:xfrm>
            <a:off x="705104" y="2581783"/>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4</a:t>
            </a:r>
            <a:r>
              <a:rPr dirty="0" sz="1000">
                <a:latin typeface="Arial"/>
                <a:cs typeface="Arial"/>
              </a:rPr>
              <a:t>,</a:t>
            </a:r>
            <a:r>
              <a:rPr dirty="0" sz="1000" spc="-5">
                <a:latin typeface="Arial"/>
                <a:cs typeface="Arial"/>
              </a:rPr>
              <a:t>5</a:t>
            </a:r>
            <a:r>
              <a:rPr dirty="0" sz="1000" spc="-10">
                <a:latin typeface="Arial"/>
                <a:cs typeface="Arial"/>
              </a:rPr>
              <a:t>0</a:t>
            </a:r>
            <a:r>
              <a:rPr dirty="0" sz="1000" spc="-5">
                <a:latin typeface="Arial"/>
                <a:cs typeface="Arial"/>
              </a:rPr>
              <a:t>0</a:t>
            </a:r>
            <a:endParaRPr sz="1000">
              <a:latin typeface="Arial"/>
              <a:cs typeface="Arial"/>
            </a:endParaRPr>
          </a:p>
        </p:txBody>
      </p:sp>
      <p:sp>
        <p:nvSpPr>
          <p:cNvPr id="80" name="object 80"/>
          <p:cNvSpPr txBox="1"/>
          <p:nvPr/>
        </p:nvSpPr>
        <p:spPr>
          <a:xfrm>
            <a:off x="705104" y="2283333"/>
            <a:ext cx="342900" cy="163830"/>
          </a:xfrm>
          <a:prstGeom prst="rect">
            <a:avLst/>
          </a:prstGeom>
        </p:spPr>
        <p:txBody>
          <a:bodyPr wrap="square" lIns="0" tIns="0" rIns="0" bIns="0" rtlCol="0" vert="horz">
            <a:spAutoFit/>
          </a:bodyPr>
          <a:lstStyle/>
          <a:p>
            <a:pPr marL="12700">
              <a:lnSpc>
                <a:spcPct val="100000"/>
              </a:lnSpc>
            </a:pPr>
            <a:r>
              <a:rPr dirty="0" sz="1000" spc="-5">
                <a:latin typeface="Arial"/>
                <a:cs typeface="Arial"/>
              </a:rPr>
              <a:t>5</a:t>
            </a:r>
            <a:r>
              <a:rPr dirty="0" sz="1000">
                <a:latin typeface="Arial"/>
                <a:cs typeface="Arial"/>
              </a:rPr>
              <a:t>,</a:t>
            </a:r>
            <a:r>
              <a:rPr dirty="0" sz="1000" spc="-5">
                <a:latin typeface="Arial"/>
                <a:cs typeface="Arial"/>
              </a:rPr>
              <a:t>0</a:t>
            </a:r>
            <a:r>
              <a:rPr dirty="0" sz="1000" spc="-10">
                <a:latin typeface="Arial"/>
                <a:cs typeface="Arial"/>
              </a:rPr>
              <a:t>0</a:t>
            </a:r>
            <a:r>
              <a:rPr dirty="0" sz="1000" spc="-5">
                <a:latin typeface="Arial"/>
                <a:cs typeface="Arial"/>
              </a:rPr>
              <a:t>0</a:t>
            </a:r>
            <a:endParaRPr sz="1000">
              <a:latin typeface="Arial"/>
              <a:cs typeface="Arial"/>
            </a:endParaRPr>
          </a:p>
        </p:txBody>
      </p:sp>
      <p:graphicFrame>
        <p:nvGraphicFramePr>
          <p:cNvPr id="81" name="object 81"/>
          <p:cNvGraphicFramePr>
            <a:graphicFrameLocks noGrp="1"/>
          </p:cNvGraphicFramePr>
          <p:nvPr/>
        </p:nvGraphicFramePr>
        <p:xfrm>
          <a:off x="1139952" y="2369820"/>
          <a:ext cx="7105015" cy="3261995"/>
        </p:xfrm>
        <a:graphic>
          <a:graphicData uri="http://schemas.openxmlformats.org/drawingml/2006/table">
            <a:tbl>
              <a:tblPr firstRow="1" bandRow="1">
                <a:tableStyleId>{2D5ABB26-0587-4C30-8999-92F81FD0307C}</a:tableStyleId>
              </a:tblPr>
              <a:tblGrid>
                <a:gridCol w="304800"/>
                <a:gridCol w="810768"/>
                <a:gridCol w="609600"/>
                <a:gridCol w="810768"/>
                <a:gridCol w="608076"/>
                <a:gridCol w="812291"/>
                <a:gridCol w="608076"/>
                <a:gridCol w="812292"/>
                <a:gridCol w="608076"/>
                <a:gridCol w="810768"/>
                <a:gridCol w="304800"/>
              </a:tblGrid>
              <a:tr h="278891">
                <a:tc gridSpan="7" rowSpan="2">
                  <a:txBody>
                    <a:bodyPr/>
                    <a:lstStyle/>
                    <a:p>
                      <a:pPr/>
                      <a:endParaRPr sz="1000">
                        <a:latin typeface="Arial"/>
                        <a:cs typeface="Arial"/>
                      </a:endParaRPr>
                    </a:p>
                  </a:txBody>
                  <a:tcPr marL="0" marR="0" marB="0" marT="0">
                    <a:lnL w="9143">
                      <a:solidFill>
                        <a:srgbClr val="858585"/>
                      </a:solidFill>
                      <a:prstDash val="solid"/>
                    </a:lnL>
                  </a:tcPr>
                </a:tc>
                <a:tc rowSpan="2" hMerge="1">
                  <a:txBody>
                    <a:bodyPr/>
                    <a:lstStyle/>
                    <a:p>
                      <a:pPr/>
                    </a:p>
                  </a:txBody>
                  <a:tcPr marL="0" marR="0" marB="0" marT="0"/>
                </a:tc>
                <a:tc rowSpan="2" hMerge="1">
                  <a:txBody>
                    <a:bodyPr/>
                    <a:lstStyle/>
                    <a:p>
                      <a:pPr/>
                    </a:p>
                  </a:txBody>
                  <a:tcPr marL="0" marR="0" marB="0" marT="0"/>
                </a:tc>
                <a:tc rowSpan="2" hMerge="1">
                  <a:txBody>
                    <a:bodyPr/>
                    <a:lstStyle/>
                    <a:p>
                      <a:pPr/>
                    </a:p>
                  </a:txBody>
                  <a:tcPr marL="0" marR="0" marB="0" marT="0"/>
                </a:tc>
                <a:tc rowSpan="2" hMerge="1">
                  <a:txBody>
                    <a:bodyPr/>
                    <a:lstStyle/>
                    <a:p>
                      <a:pPr/>
                    </a:p>
                  </a:txBody>
                  <a:tcPr marL="0" marR="0" marB="0" marT="0"/>
                </a:tc>
                <a:tc rowSpan="2" hMerge="1">
                  <a:txBody>
                    <a:bodyPr/>
                    <a:lstStyle/>
                    <a:p>
                      <a:pPr/>
                    </a:p>
                  </a:txBody>
                  <a:tcPr marL="0" marR="0" marB="0" marT="0"/>
                </a:tc>
                <a:tc rowSpan="2" hMerge="1">
                  <a:txBody>
                    <a:bodyPr/>
                    <a:lstStyle/>
                    <a:p>
                      <a:pPr/>
                    </a:p>
                  </a:txBody>
                  <a:tcPr marL="0" marR="0" marB="0" marT="0"/>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lnR w="9144">
                      <a:solidFill>
                        <a:srgbClr val="858585"/>
                      </a:solidFill>
                      <a:prstDash val="solid"/>
                    </a:lnR>
                    <a:solidFill>
                      <a:srgbClr val="A21F1F"/>
                    </a:solidFill>
                  </a:tcPr>
                </a:tc>
                <a:tc>
                  <a:txBody>
                    <a:bodyPr/>
                    <a:lstStyle/>
                    <a:p>
                      <a:pPr/>
                      <a:endParaRPr sz="1000">
                        <a:latin typeface="Arial"/>
                        <a:cs typeface="Arial"/>
                      </a:endParaRPr>
                    </a:p>
                  </a:txBody>
                  <a:tcPr marL="0" marR="0" marB="0" marT="0">
                    <a:lnL w="9144">
                      <a:solidFill>
                        <a:srgbClr val="858585"/>
                      </a:solidFill>
                      <a:prstDash val="solid"/>
                    </a:lnL>
                  </a:tcPr>
                </a:tc>
              </a:tr>
              <a:tr h="470915">
                <a:tc gridSpan="7" vMerge="1">
                  <a:txBody>
                    <a:bodyPr/>
                    <a:lstStyle/>
                    <a:p>
                      <a:pPr/>
                    </a:p>
                  </a:txBody>
                  <a:tcPr marL="0" marR="0" marB="0" marT="0">
                    <a:lnL w="9143">
                      <a:solidFill>
                        <a:srgbClr val="858585"/>
                      </a:solidFill>
                      <a:prstDash val="solid"/>
                    </a:lnL>
                  </a:tcPr>
                </a:tc>
                <a:tc hMerge="1" vMerge="1">
                  <a:txBody>
                    <a:bodyPr/>
                    <a:lstStyle/>
                    <a:p>
                      <a:pPr/>
                    </a:p>
                  </a:txBody>
                  <a:tcPr marL="0" marR="0" marB="0" marT="0"/>
                </a:tc>
                <a:tc hMerge="1" vMerge="1">
                  <a:txBody>
                    <a:bodyPr/>
                    <a:lstStyle/>
                    <a:p>
                      <a:pPr/>
                    </a:p>
                  </a:txBody>
                  <a:tcPr marL="0" marR="0" marB="0" marT="0"/>
                </a:tc>
                <a:tc hMerge="1" vMerge="1">
                  <a:txBody>
                    <a:bodyPr/>
                    <a:lstStyle/>
                    <a:p>
                      <a:pPr/>
                    </a:p>
                  </a:txBody>
                  <a:tcPr marL="0" marR="0" marB="0" marT="0"/>
                </a:tc>
                <a:tc hMerge="1" vMerge="1">
                  <a:txBody>
                    <a:bodyPr/>
                    <a:lstStyle/>
                    <a:p>
                      <a:pPr/>
                    </a:p>
                  </a:txBody>
                  <a:tcPr marL="0" marR="0" marB="0" marT="0"/>
                </a:tc>
                <a:tc hMerge="1" vMerge="1">
                  <a:txBody>
                    <a:bodyPr/>
                    <a:lstStyle/>
                    <a:p>
                      <a:pPr/>
                    </a:p>
                  </a:txBody>
                  <a:tcPr marL="0" marR="0" marB="0" marT="0"/>
                </a:tc>
                <a:tc hMerge="1" vMerge="1">
                  <a:txBody>
                    <a:bodyPr/>
                    <a:lstStyle/>
                    <a:p>
                      <a:pPr/>
                    </a:p>
                  </a:txBody>
                  <a:tcPr marL="0" marR="0" marB="0" marT="0"/>
                </a:tc>
                <a:tc>
                  <a:txBody>
                    <a:bodyPr/>
                    <a:lstStyle/>
                    <a:p>
                      <a:pP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lnSpc>
                          <a:spcPct val="100000"/>
                        </a:lnSpc>
                        <a:spcBef>
                          <a:spcPts val="20"/>
                        </a:spcBef>
                      </a:pPr>
                      <a:endParaRPr sz="950">
                        <a:latin typeface="Times New Roman"/>
                        <a:cs typeface="Times New Roman"/>
                      </a:endParaRPr>
                    </a:p>
                    <a:p>
                      <a:pPr marL="266700">
                        <a:lnSpc>
                          <a:spcPct val="100000"/>
                        </a:lnSpc>
                        <a:spcBef>
                          <a:spcPts val="5"/>
                        </a:spcBef>
                      </a:pPr>
                      <a:r>
                        <a:rPr dirty="0" sz="1000" spc="-10">
                          <a:solidFill>
                            <a:srgbClr val="FFFFFF"/>
                          </a:solidFill>
                          <a:latin typeface="Arial"/>
                          <a:cs typeface="Arial"/>
                        </a:rPr>
                        <a:t>445.3</a:t>
                      </a:r>
                      <a:endParaRPr sz="1000">
                        <a:latin typeface="Arial"/>
                        <a:cs typeface="Arial"/>
                      </a:endParaRPr>
                    </a:p>
                  </a:txBody>
                  <a:tcPr marL="0" marR="0" marB="0" marT="0">
                    <a:lnR w="9144">
                      <a:solidFill>
                        <a:srgbClr val="858585"/>
                      </a:solidFill>
                      <a:prstDash val="solid"/>
                    </a:lnR>
                    <a:solidFill>
                      <a:srgbClr val="A21F1F"/>
                    </a:solidFill>
                  </a:tcPr>
                </a:tc>
                <a:tc>
                  <a:txBody>
                    <a:bodyPr/>
                    <a:lstStyle/>
                    <a:p>
                      <a:pPr/>
                      <a:endParaRPr sz="1000">
                        <a:latin typeface="Arial"/>
                        <a:cs typeface="Arial"/>
                      </a:endParaRPr>
                    </a:p>
                  </a:txBody>
                  <a:tcPr marL="0" marR="0" marB="0" marT="0">
                    <a:lnL w="9144">
                      <a:solidFill>
                        <a:srgbClr val="858585"/>
                      </a:solidFill>
                      <a:prstDash val="solid"/>
                    </a:lnL>
                  </a:tcPr>
                </a:tc>
              </a:tr>
              <a:tr h="463296">
                <a:tc>
                  <a:txBody>
                    <a:bodyPr/>
                    <a:lstStyle/>
                    <a:p>
                      <a:pPr/>
                      <a:endParaRPr sz="1000">
                        <a:latin typeface="Arial"/>
                        <a:cs typeface="Arial"/>
                      </a:endParaRPr>
                    </a:p>
                  </a:txBody>
                  <a:tcPr marL="0" marR="0" marB="0" marT="0">
                    <a:lnL w="9143">
                      <a:solidFill>
                        <a:srgbClr val="858585"/>
                      </a:solidFill>
                      <a:prstDash val="solid"/>
                    </a:lnL>
                  </a:tcPr>
                </a:tc>
                <a:tc>
                  <a:txBody>
                    <a:bodyPr/>
                    <a:lstStyle/>
                    <a:p>
                      <a:pP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lnR w="9144">
                      <a:solidFill>
                        <a:srgbClr val="858585"/>
                      </a:solidFill>
                      <a:prstDash val="solid"/>
                    </a:lnR>
                    <a:solidFill>
                      <a:srgbClr val="A21F1F"/>
                    </a:solidFill>
                  </a:tcPr>
                </a:tc>
                <a:tc>
                  <a:txBody>
                    <a:bodyPr/>
                    <a:lstStyle/>
                    <a:p>
                      <a:pPr/>
                      <a:endParaRPr sz="1000">
                        <a:latin typeface="Arial"/>
                        <a:cs typeface="Arial"/>
                      </a:endParaRPr>
                    </a:p>
                  </a:txBody>
                  <a:tcPr marL="0" marR="0" marB="0" marT="0">
                    <a:lnL w="9144">
                      <a:solidFill>
                        <a:srgbClr val="858585"/>
                      </a:solidFill>
                      <a:prstDash val="solid"/>
                    </a:lnL>
                  </a:tcPr>
                </a:tc>
              </a:tr>
              <a:tr h="1481327">
                <a:tc>
                  <a:txBody>
                    <a:bodyPr/>
                    <a:lstStyle/>
                    <a:p>
                      <a:pPr/>
                      <a:endParaRPr sz="1000">
                        <a:latin typeface="Arial"/>
                        <a:cs typeface="Arial"/>
                      </a:endParaRPr>
                    </a:p>
                  </a:txBody>
                  <a:tcPr marL="0" marR="0" marB="0" marT="0">
                    <a:lnL w="9143">
                      <a:solidFill>
                        <a:srgbClr val="858585"/>
                      </a:solidFill>
                      <a:prstDash val="solid"/>
                    </a:lnL>
                  </a:tcPr>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40"/>
                        </a:spcBef>
                      </a:pPr>
                      <a:endParaRPr sz="900">
                        <a:latin typeface="Times New Roman"/>
                        <a:cs typeface="Times New Roman"/>
                      </a:endParaRPr>
                    </a:p>
                    <a:p>
                      <a:pPr marL="265430">
                        <a:lnSpc>
                          <a:spcPct val="100000"/>
                        </a:lnSpc>
                      </a:pPr>
                      <a:r>
                        <a:rPr dirty="0" sz="1000" spc="-10">
                          <a:solidFill>
                            <a:srgbClr val="FFFFFF"/>
                          </a:solidFill>
                          <a:latin typeface="Arial"/>
                          <a:cs typeface="Arial"/>
                        </a:rPr>
                        <a:t>3,262</a:t>
                      </a:r>
                      <a:endParaRPr sz="10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278130">
                        <a:lnSpc>
                          <a:spcPct val="100000"/>
                        </a:lnSpc>
                        <a:spcBef>
                          <a:spcPts val="800"/>
                        </a:spcBef>
                      </a:pPr>
                      <a:r>
                        <a:rPr dirty="0" sz="1000" spc="-10">
                          <a:solidFill>
                            <a:srgbClr val="FFFFFF"/>
                          </a:solidFill>
                          <a:latin typeface="Arial"/>
                          <a:cs typeface="Arial"/>
                        </a:rPr>
                        <a:t>118.0</a:t>
                      </a: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950">
                        <a:latin typeface="Times New Roman"/>
                        <a:cs typeface="Times New Roman"/>
                      </a:endParaRPr>
                    </a:p>
                    <a:p>
                      <a:pPr marL="265430">
                        <a:lnSpc>
                          <a:spcPct val="100000"/>
                        </a:lnSpc>
                      </a:pPr>
                      <a:r>
                        <a:rPr dirty="0" sz="1000" spc="-10">
                          <a:solidFill>
                            <a:srgbClr val="FFFFFF"/>
                          </a:solidFill>
                          <a:latin typeface="Arial"/>
                          <a:cs typeface="Arial"/>
                        </a:rPr>
                        <a:t>2,667</a:t>
                      </a:r>
                      <a:endParaRPr sz="10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50"/>
                        </a:spcBef>
                      </a:pPr>
                      <a:endParaRPr sz="850">
                        <a:latin typeface="Times New Roman"/>
                        <a:cs typeface="Times New Roman"/>
                      </a:endParaRPr>
                    </a:p>
                    <a:p>
                      <a:pPr marL="297815">
                        <a:lnSpc>
                          <a:spcPct val="100000"/>
                        </a:lnSpc>
                      </a:pPr>
                      <a:r>
                        <a:rPr dirty="0" sz="1000" spc="-10">
                          <a:solidFill>
                            <a:srgbClr val="FFFFFF"/>
                          </a:solidFill>
                          <a:latin typeface="Arial"/>
                          <a:cs typeface="Arial"/>
                        </a:rPr>
                        <a:t>88.2</a:t>
                      </a: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5"/>
                        </a:spcBef>
                      </a:pPr>
                      <a:endParaRPr sz="1200">
                        <a:latin typeface="Times New Roman"/>
                        <a:cs typeface="Times New Roman"/>
                      </a:endParaRPr>
                    </a:p>
                    <a:p>
                      <a:pPr marL="254000">
                        <a:lnSpc>
                          <a:spcPct val="100000"/>
                        </a:lnSpc>
                      </a:pPr>
                      <a:r>
                        <a:rPr dirty="0" sz="1000" spc="-5">
                          <a:solidFill>
                            <a:srgbClr val="FFFFFF"/>
                          </a:solidFill>
                          <a:latin typeface="Arial"/>
                          <a:cs typeface="Arial"/>
                        </a:rPr>
                        <a:t>2,704</a:t>
                      </a:r>
                      <a:endParaRPr sz="1000">
                        <a:latin typeface="Arial"/>
                        <a:cs typeface="Arial"/>
                      </a:endParaRPr>
                    </a:p>
                    <a:p>
                      <a:pPr>
                        <a:lnSpc>
                          <a:spcPct val="100000"/>
                        </a:lnSpc>
                        <a:spcBef>
                          <a:spcPts val="15"/>
                        </a:spcBef>
                      </a:pPr>
                      <a:endParaRPr sz="1250">
                        <a:latin typeface="Times New Roman"/>
                        <a:cs typeface="Times New Roman"/>
                      </a:endParaRPr>
                    </a:p>
                    <a:p>
                      <a:pPr marL="212725">
                        <a:lnSpc>
                          <a:spcPct val="100000"/>
                        </a:lnSpc>
                      </a:pPr>
                      <a:r>
                        <a:rPr dirty="0" sz="1000" spc="-10">
                          <a:solidFill>
                            <a:srgbClr val="FFFFFF"/>
                          </a:solidFill>
                          <a:latin typeface="Arial"/>
                          <a:cs typeface="Arial"/>
                        </a:rPr>
                        <a:t>145.8</a:t>
                      </a: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marL="241300">
                        <a:lnSpc>
                          <a:spcPct val="100000"/>
                        </a:lnSpc>
                        <a:spcBef>
                          <a:spcPts val="315"/>
                        </a:spcBef>
                      </a:pPr>
                      <a:r>
                        <a:rPr dirty="0" sz="1000" spc="-5">
                          <a:solidFill>
                            <a:srgbClr val="FFFFFF"/>
                          </a:solidFill>
                          <a:latin typeface="Arial"/>
                          <a:cs typeface="Arial"/>
                        </a:rPr>
                        <a:t>4,180</a:t>
                      </a:r>
                      <a:endParaRPr sz="1000">
                        <a:latin typeface="Arial"/>
                        <a:cs typeface="Arial"/>
                      </a:endParaRPr>
                    </a:p>
                    <a:p>
                      <a:pPr>
                        <a:lnSpc>
                          <a:spcPct val="100000"/>
                        </a:lnSpc>
                        <a:spcBef>
                          <a:spcPts val="5"/>
                        </a:spcBef>
                      </a:pPr>
                      <a:endParaRPr sz="1450">
                        <a:latin typeface="Times New Roman"/>
                        <a:cs typeface="Times New Roman"/>
                      </a:endParaRPr>
                    </a:p>
                    <a:p>
                      <a:pPr marL="263525">
                        <a:lnSpc>
                          <a:spcPct val="100000"/>
                        </a:lnSpc>
                      </a:pPr>
                      <a:r>
                        <a:rPr dirty="0" sz="1000" spc="-10">
                          <a:solidFill>
                            <a:srgbClr val="FFFFFF"/>
                          </a:solidFill>
                          <a:latin typeface="Arial"/>
                          <a:cs typeface="Arial"/>
                        </a:rPr>
                        <a:t>238.0</a:t>
                      </a:r>
                      <a:endParaRPr sz="1000">
                        <a:latin typeface="Arial"/>
                        <a:cs typeface="Arial"/>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marL="301625">
                        <a:lnSpc>
                          <a:spcPts val="1040"/>
                        </a:lnSpc>
                        <a:spcBef>
                          <a:spcPts val="685"/>
                        </a:spcBef>
                      </a:pPr>
                      <a:r>
                        <a:rPr dirty="0" sz="1000" spc="-10">
                          <a:solidFill>
                            <a:srgbClr val="FFFFFF"/>
                          </a:solidFill>
                          <a:latin typeface="Arial"/>
                          <a:cs typeface="Arial"/>
                        </a:rPr>
                        <a:t>23.4</a:t>
                      </a: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marL="266700">
                        <a:lnSpc>
                          <a:spcPct val="100000"/>
                        </a:lnSpc>
                        <a:spcBef>
                          <a:spcPts val="490"/>
                        </a:spcBef>
                      </a:pPr>
                      <a:r>
                        <a:rPr dirty="0" sz="1000" spc="-10">
                          <a:solidFill>
                            <a:srgbClr val="FFFFFF"/>
                          </a:solidFill>
                          <a:latin typeface="Arial"/>
                          <a:cs typeface="Arial"/>
                        </a:rPr>
                        <a:t>4,819</a:t>
                      </a:r>
                      <a:endParaRPr sz="1000">
                        <a:latin typeface="Arial"/>
                        <a:cs typeface="Arial"/>
                      </a:endParaRPr>
                    </a:p>
                  </a:txBody>
                  <a:tcPr marL="0" marR="0" marB="0" marT="0">
                    <a:lnR w="9144">
                      <a:solidFill>
                        <a:srgbClr val="858585"/>
                      </a:solidFill>
                      <a:prstDash val="solid"/>
                    </a:lnR>
                    <a:solidFill>
                      <a:srgbClr val="A21F1F"/>
                    </a:solidFill>
                  </a:tcPr>
                </a:tc>
                <a:tc>
                  <a:txBody>
                    <a:bodyPr/>
                    <a:lstStyle/>
                    <a:p>
                      <a:pPr/>
                      <a:endParaRPr sz="1000">
                        <a:latin typeface="Arial"/>
                        <a:cs typeface="Arial"/>
                      </a:endParaRPr>
                    </a:p>
                  </a:txBody>
                  <a:tcPr marL="0" marR="0" marB="0" marT="0">
                    <a:lnL w="9144">
                      <a:solidFill>
                        <a:srgbClr val="858585"/>
                      </a:solidFill>
                      <a:prstDash val="solid"/>
                    </a:lnL>
                  </a:tcPr>
                </a:tc>
              </a:tr>
              <a:tr h="135636">
                <a:tc>
                  <a:txBody>
                    <a:bodyPr/>
                    <a:lstStyle/>
                    <a:p>
                      <a:pPr/>
                      <a:endParaRPr sz="1000">
                        <a:latin typeface="Arial"/>
                        <a:cs typeface="Arial"/>
                      </a:endParaRPr>
                    </a:p>
                  </a:txBody>
                  <a:tcPr marL="0" marR="0" marB="0" marT="0">
                    <a:lnL w="9143">
                      <a:solidFill>
                        <a:srgbClr val="858585"/>
                      </a:solidFill>
                      <a:prstDash val="solid"/>
                    </a:lnL>
                  </a:tcPr>
                </a:tc>
                <a:tc>
                  <a:txBody>
                    <a:bodyPr/>
                    <a:lstStyle/>
                    <a:p>
                      <a:pPr algn="ctr" marL="34925">
                        <a:lnSpc>
                          <a:spcPts val="650"/>
                        </a:lnSpc>
                      </a:pPr>
                      <a:r>
                        <a:rPr dirty="0" sz="1000" spc="-10">
                          <a:solidFill>
                            <a:srgbClr val="FFFFFF"/>
                          </a:solidFill>
                          <a:latin typeface="Arial"/>
                          <a:cs typeface="Arial"/>
                        </a:rPr>
                        <a:t>17.3</a:t>
                      </a:r>
                      <a:endParaRPr sz="1000">
                        <a:latin typeface="Arial"/>
                        <a:cs typeface="Arial"/>
                      </a:endParaRPr>
                    </a:p>
                  </a:txBody>
                  <a:tcPr marL="0" marR="0" marB="0" marT="0">
                    <a:solidFill>
                      <a:srgbClr val="DF2F1E"/>
                    </a:solidFill>
                  </a:tcPr>
                </a:tc>
                <a:tc>
                  <a:txBody>
                    <a:bodyPr/>
                    <a:lstStyle/>
                    <a:p>
                      <a:pPr/>
                      <a:endParaRPr sz="1000">
                        <a:latin typeface="Arial"/>
                        <a:cs typeface="Arial"/>
                      </a:endParaRPr>
                    </a:p>
                  </a:txBody>
                  <a:tcPr marL="0" marR="0" marB="0" marT="0"/>
                </a:tc>
                <a:tc>
                  <a:txBody>
                    <a:bodyPr/>
                    <a:lstStyle/>
                    <a:p>
                      <a:pPr algn="r" marR="292100">
                        <a:lnSpc>
                          <a:spcPts val="1035"/>
                        </a:lnSpc>
                      </a:pPr>
                      <a:r>
                        <a:rPr dirty="0" sz="1000" spc="-5">
                          <a:solidFill>
                            <a:srgbClr val="FFFFFF"/>
                          </a:solidFill>
                          <a:latin typeface="Arial"/>
                          <a:cs typeface="Arial"/>
                        </a:rPr>
                        <a:t>9.1</a:t>
                      </a: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lgn="r" marR="257175">
                        <a:lnSpc>
                          <a:spcPts val="760"/>
                        </a:lnSpc>
                      </a:pPr>
                      <a:r>
                        <a:rPr dirty="0" sz="1000" spc="-5">
                          <a:solidFill>
                            <a:srgbClr val="FFFFFF"/>
                          </a:solidFill>
                          <a:latin typeface="Arial"/>
                          <a:cs typeface="Arial"/>
                        </a:rPr>
                        <a:t>14.9</a:t>
                      </a: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a:endParaRPr sz="1000">
                        <a:latin typeface="Arial"/>
                        <a:cs typeface="Arial"/>
                      </a:endParaRPr>
                    </a:p>
                  </a:txBody>
                  <a:tcPr marL="0" marR="0" marB="0" marT="0">
                    <a:solidFill>
                      <a:srgbClr val="A21F1F"/>
                    </a:solidFill>
                  </a:tcPr>
                </a:tc>
                <a:tc>
                  <a:txBody>
                    <a:bodyPr/>
                    <a:lstStyle/>
                    <a:p>
                      <a:pPr/>
                      <a:endParaRPr sz="1000">
                        <a:latin typeface="Arial"/>
                        <a:cs typeface="Arial"/>
                      </a:endParaRPr>
                    </a:p>
                  </a:txBody>
                  <a:tcPr marL="0" marR="0" marB="0" marT="0"/>
                </a:tc>
                <a:tc>
                  <a:txBody>
                    <a:bodyPr/>
                    <a:lstStyle/>
                    <a:p>
                      <a:pPr marL="301625">
                        <a:lnSpc>
                          <a:spcPts val="790"/>
                        </a:lnSpc>
                      </a:pPr>
                      <a:r>
                        <a:rPr dirty="0" sz="1000" spc="-10">
                          <a:solidFill>
                            <a:srgbClr val="FFFFFF"/>
                          </a:solidFill>
                          <a:latin typeface="Arial"/>
                          <a:cs typeface="Arial"/>
                        </a:rPr>
                        <a:t>14.3</a:t>
                      </a:r>
                      <a:endParaRPr sz="1000">
                        <a:latin typeface="Arial"/>
                        <a:cs typeface="Arial"/>
                      </a:endParaRPr>
                    </a:p>
                  </a:txBody>
                  <a:tcPr marL="0" marR="0" marB="0" marT="0">
                    <a:lnR w="9144">
                      <a:solidFill>
                        <a:srgbClr val="858585"/>
                      </a:solidFill>
                      <a:prstDash val="solid"/>
                    </a:lnR>
                    <a:solidFill>
                      <a:srgbClr val="A21F1F"/>
                    </a:solidFill>
                  </a:tcPr>
                </a:tc>
                <a:tc>
                  <a:txBody>
                    <a:bodyPr/>
                    <a:lstStyle/>
                    <a:p>
                      <a:pPr/>
                      <a:endParaRPr sz="1000">
                        <a:latin typeface="Arial"/>
                        <a:cs typeface="Arial"/>
                      </a:endParaRPr>
                    </a:p>
                  </a:txBody>
                  <a:tcPr marL="0" marR="0" marB="0" marT="0">
                    <a:lnL w="9144">
                      <a:solidFill>
                        <a:srgbClr val="858585"/>
                      </a:solidFill>
                      <a:prstDash val="solid"/>
                    </a:lnL>
                  </a:tcPr>
                </a:tc>
              </a:tr>
              <a:tr h="146304">
                <a:tc>
                  <a:txBody>
                    <a:bodyPr/>
                    <a:lstStyle/>
                    <a:p>
                      <a:pPr/>
                      <a:endParaRPr sz="1000">
                        <a:latin typeface="Arial"/>
                        <a:cs typeface="Arial"/>
                      </a:endParaRPr>
                    </a:p>
                  </a:txBody>
                  <a:tcPr marL="0" marR="0" marB="0" marT="0">
                    <a:lnL w="9143">
                      <a:solidFill>
                        <a:srgbClr val="858585"/>
                      </a:solidFill>
                      <a:prstDash val="solid"/>
                    </a:lnL>
                    <a:lnB w="9143">
                      <a:solidFill>
                        <a:srgbClr val="858585"/>
                      </a:solidFill>
                      <a:prstDash val="solid"/>
                    </a:lnB>
                  </a:tcPr>
                </a:tc>
                <a:tc>
                  <a:txBody>
                    <a:bodyPr/>
                    <a:lstStyle/>
                    <a:p>
                      <a:pPr algn="ctr" marL="33655">
                        <a:lnSpc>
                          <a:spcPts val="635"/>
                        </a:lnSpc>
                      </a:pPr>
                      <a:r>
                        <a:rPr dirty="0" sz="1000" spc="-10">
                          <a:solidFill>
                            <a:srgbClr val="FFFFFF"/>
                          </a:solidFill>
                          <a:latin typeface="Arial"/>
                          <a:cs typeface="Arial"/>
                        </a:rPr>
                        <a:t>482</a:t>
                      </a:r>
                      <a:endParaRPr sz="1000">
                        <a:latin typeface="Arial"/>
                        <a:cs typeface="Arial"/>
                      </a:endParaRPr>
                    </a:p>
                  </a:txBody>
                  <a:tcPr marL="0" marR="0" marB="0" marT="0">
                    <a:lnB w="9143">
                      <a:solidFill>
                        <a:srgbClr val="858585"/>
                      </a:solidFill>
                      <a:prstDash val="solid"/>
                    </a:lnB>
                    <a:solidFill>
                      <a:srgbClr val="DF2F1E"/>
                    </a:solidFill>
                  </a:tcPr>
                </a:tc>
                <a:tc>
                  <a:txBody>
                    <a:bodyPr/>
                    <a:lstStyle/>
                    <a:p>
                      <a:pPr/>
                      <a:endParaRPr sz="1000">
                        <a:latin typeface="Arial"/>
                        <a:cs typeface="Arial"/>
                      </a:endParaRPr>
                    </a:p>
                  </a:txBody>
                  <a:tcPr marL="0" marR="0" marB="0" marT="0">
                    <a:lnB w="9143">
                      <a:solidFill>
                        <a:srgbClr val="858585"/>
                      </a:solidFill>
                      <a:prstDash val="solid"/>
                    </a:lnB>
                  </a:tcPr>
                </a:tc>
                <a:tc>
                  <a:txBody>
                    <a:bodyPr/>
                    <a:lstStyle/>
                    <a:p>
                      <a:pPr algn="r" marR="276225">
                        <a:lnSpc>
                          <a:spcPct val="100000"/>
                        </a:lnSpc>
                        <a:spcBef>
                          <a:spcPts val="75"/>
                        </a:spcBef>
                      </a:pPr>
                      <a:r>
                        <a:rPr dirty="0" sz="1000" spc="-5">
                          <a:solidFill>
                            <a:srgbClr val="FFFFFF"/>
                          </a:solidFill>
                          <a:latin typeface="Arial"/>
                          <a:cs typeface="Arial"/>
                        </a:rPr>
                        <a:t>286</a:t>
                      </a:r>
                      <a:endParaRPr sz="1000">
                        <a:latin typeface="Arial"/>
                        <a:cs typeface="Arial"/>
                      </a:endParaRPr>
                    </a:p>
                  </a:txBody>
                  <a:tcPr marL="0" marR="0" marB="0" marT="0">
                    <a:lnB w="9143">
                      <a:solidFill>
                        <a:srgbClr val="858585"/>
                      </a:solidFill>
                      <a:prstDash val="solid"/>
                    </a:lnB>
                    <a:solidFill>
                      <a:srgbClr val="DF2F1E"/>
                    </a:solidFill>
                  </a:tcPr>
                </a:tc>
                <a:tc>
                  <a:txBody>
                    <a:bodyPr/>
                    <a:lstStyle/>
                    <a:p>
                      <a:pPr/>
                      <a:endParaRPr sz="1000">
                        <a:latin typeface="Arial"/>
                        <a:cs typeface="Arial"/>
                      </a:endParaRPr>
                    </a:p>
                  </a:txBody>
                  <a:tcPr marL="0" marR="0" marB="0" marT="0">
                    <a:lnB w="9143">
                      <a:solidFill>
                        <a:srgbClr val="858585"/>
                      </a:solidFill>
                      <a:prstDash val="solid"/>
                    </a:lnB>
                  </a:tcPr>
                </a:tc>
                <a:tc>
                  <a:txBody>
                    <a:bodyPr/>
                    <a:lstStyle/>
                    <a:p>
                      <a:pPr algn="r" marR="275590">
                        <a:lnSpc>
                          <a:spcPct val="100000"/>
                        </a:lnSpc>
                        <a:spcBef>
                          <a:spcPts val="100"/>
                        </a:spcBef>
                      </a:pPr>
                      <a:r>
                        <a:rPr dirty="0" sz="1000" spc="-5">
                          <a:solidFill>
                            <a:srgbClr val="FFFFFF"/>
                          </a:solidFill>
                          <a:latin typeface="Arial"/>
                          <a:cs typeface="Arial"/>
                        </a:rPr>
                        <a:t>275</a:t>
                      </a:r>
                      <a:endParaRPr sz="1000">
                        <a:latin typeface="Arial"/>
                        <a:cs typeface="Arial"/>
                      </a:endParaRPr>
                    </a:p>
                  </a:txBody>
                  <a:tcPr marL="0" marR="0" marB="0" marT="0">
                    <a:lnB w="9143">
                      <a:solidFill>
                        <a:srgbClr val="858585"/>
                      </a:solidFill>
                      <a:prstDash val="solid"/>
                    </a:lnB>
                    <a:solidFill>
                      <a:srgbClr val="DF2F1E"/>
                    </a:solidFill>
                  </a:tcPr>
                </a:tc>
                <a:tc>
                  <a:txBody>
                    <a:bodyPr/>
                    <a:lstStyle/>
                    <a:p>
                      <a:pPr/>
                      <a:endParaRPr sz="1000">
                        <a:latin typeface="Arial"/>
                        <a:cs typeface="Arial"/>
                      </a:endParaRPr>
                    </a:p>
                  </a:txBody>
                  <a:tcPr marL="0" marR="0" marB="0" marT="0">
                    <a:lnB w="9143">
                      <a:solidFill>
                        <a:srgbClr val="858585"/>
                      </a:solidFill>
                      <a:prstDash val="solid"/>
                    </a:lnB>
                  </a:tcPr>
                </a:tc>
                <a:tc>
                  <a:txBody>
                    <a:bodyPr/>
                    <a:lstStyle/>
                    <a:p>
                      <a:pPr algn="r" marR="275590">
                        <a:lnSpc>
                          <a:spcPct val="100000"/>
                        </a:lnSpc>
                        <a:spcBef>
                          <a:spcPts val="120"/>
                        </a:spcBef>
                      </a:pPr>
                      <a:r>
                        <a:rPr dirty="0" sz="1000" spc="-5">
                          <a:solidFill>
                            <a:srgbClr val="FFFFFF"/>
                          </a:solidFill>
                          <a:latin typeface="Arial"/>
                          <a:cs typeface="Arial"/>
                        </a:rPr>
                        <a:t>354</a:t>
                      </a:r>
                      <a:endParaRPr sz="1000">
                        <a:latin typeface="Arial"/>
                        <a:cs typeface="Arial"/>
                      </a:endParaRPr>
                    </a:p>
                  </a:txBody>
                  <a:tcPr marL="0" marR="0" marB="0" marT="0">
                    <a:lnB w="9143">
                      <a:solidFill>
                        <a:srgbClr val="858585"/>
                      </a:solidFill>
                      <a:prstDash val="solid"/>
                    </a:lnB>
                    <a:solidFill>
                      <a:srgbClr val="DF2F1E"/>
                    </a:solidFill>
                  </a:tcPr>
                </a:tc>
                <a:tc>
                  <a:txBody>
                    <a:bodyPr/>
                    <a:lstStyle/>
                    <a:p>
                      <a:pPr/>
                      <a:endParaRPr sz="1000">
                        <a:latin typeface="Arial"/>
                        <a:cs typeface="Arial"/>
                      </a:endParaRPr>
                    </a:p>
                  </a:txBody>
                  <a:tcPr marL="0" marR="0" marB="0" marT="0">
                    <a:lnB w="9143">
                      <a:solidFill>
                        <a:srgbClr val="858585"/>
                      </a:solidFill>
                      <a:prstDash val="solid"/>
                    </a:lnB>
                  </a:tcPr>
                </a:tc>
                <a:tc>
                  <a:txBody>
                    <a:bodyPr/>
                    <a:lstStyle/>
                    <a:p>
                      <a:pPr marL="318135">
                        <a:lnSpc>
                          <a:spcPct val="100000"/>
                        </a:lnSpc>
                        <a:spcBef>
                          <a:spcPts val="85"/>
                        </a:spcBef>
                      </a:pPr>
                      <a:r>
                        <a:rPr dirty="0" sz="1000" spc="-10">
                          <a:solidFill>
                            <a:srgbClr val="FFFFFF"/>
                          </a:solidFill>
                          <a:latin typeface="Arial"/>
                          <a:cs typeface="Arial"/>
                        </a:rPr>
                        <a:t>318</a:t>
                      </a:r>
                      <a:endParaRPr sz="1000">
                        <a:latin typeface="Arial"/>
                        <a:cs typeface="Arial"/>
                      </a:endParaRPr>
                    </a:p>
                  </a:txBody>
                  <a:tcPr marL="0" marR="0" marB="0" marT="0">
                    <a:lnR w="9144">
                      <a:solidFill>
                        <a:srgbClr val="858585"/>
                      </a:solidFill>
                      <a:prstDash val="solid"/>
                    </a:lnR>
                    <a:lnB w="9143">
                      <a:solidFill>
                        <a:srgbClr val="858585"/>
                      </a:solidFill>
                      <a:prstDash val="solid"/>
                    </a:lnB>
                    <a:solidFill>
                      <a:srgbClr val="DF2F1E"/>
                    </a:solidFill>
                  </a:tcPr>
                </a:tc>
                <a:tc>
                  <a:txBody>
                    <a:bodyPr/>
                    <a:lstStyle/>
                    <a:p>
                      <a:pPr/>
                      <a:endParaRPr sz="1000">
                        <a:latin typeface="Arial"/>
                        <a:cs typeface="Arial"/>
                      </a:endParaRPr>
                    </a:p>
                  </a:txBody>
                  <a:tcPr marL="0" marR="0" marB="0" marT="0">
                    <a:lnL w="9144">
                      <a:solidFill>
                        <a:srgbClr val="858585"/>
                      </a:solidFill>
                      <a:prstDash val="solid"/>
                    </a:lnL>
                  </a:tcPr>
                </a:tc>
              </a:tr>
              <a:tr h="285613">
                <a:tc>
                  <a:txBody>
                    <a:bodyPr/>
                    <a:lstStyle/>
                    <a:p>
                      <a:pPr/>
                      <a:endParaRPr sz="1000">
                        <a:latin typeface="Arial"/>
                        <a:cs typeface="Arial"/>
                      </a:endParaRPr>
                    </a:p>
                  </a:txBody>
                  <a:tcPr marL="0" marR="0" marB="0" marT="0">
                    <a:lnT w="9143">
                      <a:solidFill>
                        <a:srgbClr val="858585"/>
                      </a:solidFill>
                      <a:prstDash val="solid"/>
                    </a:lnT>
                  </a:tcPr>
                </a:tc>
                <a:tc>
                  <a:txBody>
                    <a:bodyPr/>
                    <a:lstStyle/>
                    <a:p>
                      <a:pPr algn="ctr">
                        <a:lnSpc>
                          <a:spcPct val="100000"/>
                        </a:lnSpc>
                        <a:spcBef>
                          <a:spcPts val="475"/>
                        </a:spcBef>
                      </a:pPr>
                      <a:r>
                        <a:rPr dirty="0" sz="1000" spc="-5">
                          <a:latin typeface="Arial"/>
                          <a:cs typeface="Arial"/>
                        </a:rPr>
                        <a:t>2011</a:t>
                      </a:r>
                      <a:endParaRPr sz="1000">
                        <a:latin typeface="Arial"/>
                        <a:cs typeface="Arial"/>
                      </a:endParaRPr>
                    </a:p>
                  </a:txBody>
                  <a:tcPr marL="0" marR="0" marB="0" marT="0">
                    <a:lnT w="9143">
                      <a:solidFill>
                        <a:srgbClr val="858585"/>
                      </a:solidFill>
                      <a:prstDash val="solid"/>
                    </a:lnT>
                  </a:tcPr>
                </a:tc>
                <a:tc>
                  <a:txBody>
                    <a:bodyPr/>
                    <a:lstStyle/>
                    <a:p>
                      <a:pPr/>
                      <a:endParaRPr sz="1000">
                        <a:latin typeface="Arial"/>
                        <a:cs typeface="Arial"/>
                      </a:endParaRPr>
                    </a:p>
                  </a:txBody>
                  <a:tcPr marL="0" marR="0" marB="0" marT="0">
                    <a:lnT w="9143">
                      <a:solidFill>
                        <a:srgbClr val="858585"/>
                      </a:solidFill>
                      <a:prstDash val="solid"/>
                    </a:lnT>
                  </a:tcPr>
                </a:tc>
                <a:tc>
                  <a:txBody>
                    <a:bodyPr/>
                    <a:lstStyle/>
                    <a:p>
                      <a:pPr algn="r" marR="256540">
                        <a:lnSpc>
                          <a:spcPct val="100000"/>
                        </a:lnSpc>
                        <a:spcBef>
                          <a:spcPts val="475"/>
                        </a:spcBef>
                      </a:pPr>
                      <a:r>
                        <a:rPr dirty="0" sz="1000">
                          <a:latin typeface="Arial"/>
                          <a:cs typeface="Arial"/>
                        </a:rPr>
                        <a:t>2</a:t>
                      </a:r>
                      <a:r>
                        <a:rPr dirty="0" sz="1000" spc="5">
                          <a:latin typeface="Arial"/>
                          <a:cs typeface="Arial"/>
                        </a:rPr>
                        <a:t>0</a:t>
                      </a:r>
                      <a:r>
                        <a:rPr dirty="0" sz="1000">
                          <a:latin typeface="Arial"/>
                          <a:cs typeface="Arial"/>
                        </a:rPr>
                        <a:t>12</a:t>
                      </a:r>
                      <a:endParaRPr sz="1000">
                        <a:latin typeface="Arial"/>
                        <a:cs typeface="Arial"/>
                      </a:endParaRPr>
                    </a:p>
                  </a:txBody>
                  <a:tcPr marL="0" marR="0" marB="0" marT="0">
                    <a:lnT w="9143">
                      <a:solidFill>
                        <a:srgbClr val="858585"/>
                      </a:solidFill>
                      <a:prstDash val="solid"/>
                    </a:lnT>
                  </a:tcPr>
                </a:tc>
                <a:tc>
                  <a:txBody>
                    <a:bodyPr/>
                    <a:lstStyle/>
                    <a:p>
                      <a:pPr/>
                      <a:endParaRPr sz="1000">
                        <a:latin typeface="Arial"/>
                        <a:cs typeface="Arial"/>
                      </a:endParaRPr>
                    </a:p>
                  </a:txBody>
                  <a:tcPr marL="0" marR="0" marB="0" marT="0">
                    <a:lnT w="9143">
                      <a:solidFill>
                        <a:srgbClr val="858585"/>
                      </a:solidFill>
                      <a:prstDash val="solid"/>
                    </a:lnT>
                  </a:tcPr>
                </a:tc>
                <a:tc>
                  <a:txBody>
                    <a:bodyPr/>
                    <a:lstStyle/>
                    <a:p>
                      <a:pPr algn="r" marR="256540">
                        <a:lnSpc>
                          <a:spcPct val="100000"/>
                        </a:lnSpc>
                        <a:spcBef>
                          <a:spcPts val="475"/>
                        </a:spcBef>
                      </a:pPr>
                      <a:r>
                        <a:rPr dirty="0" sz="1000">
                          <a:latin typeface="Arial"/>
                          <a:cs typeface="Arial"/>
                        </a:rPr>
                        <a:t>2</a:t>
                      </a:r>
                      <a:r>
                        <a:rPr dirty="0" sz="1000" spc="5">
                          <a:latin typeface="Arial"/>
                          <a:cs typeface="Arial"/>
                        </a:rPr>
                        <a:t>0</a:t>
                      </a:r>
                      <a:r>
                        <a:rPr dirty="0" sz="1000">
                          <a:latin typeface="Arial"/>
                          <a:cs typeface="Arial"/>
                        </a:rPr>
                        <a:t>13</a:t>
                      </a:r>
                      <a:endParaRPr sz="1000">
                        <a:latin typeface="Arial"/>
                        <a:cs typeface="Arial"/>
                      </a:endParaRPr>
                    </a:p>
                  </a:txBody>
                  <a:tcPr marL="0" marR="0" marB="0" marT="0">
                    <a:lnT w="9143">
                      <a:solidFill>
                        <a:srgbClr val="858585"/>
                      </a:solidFill>
                      <a:prstDash val="solid"/>
                    </a:lnT>
                  </a:tcPr>
                </a:tc>
                <a:tc>
                  <a:txBody>
                    <a:bodyPr/>
                    <a:lstStyle/>
                    <a:p>
                      <a:pPr/>
                      <a:endParaRPr sz="1000">
                        <a:latin typeface="Arial"/>
                        <a:cs typeface="Arial"/>
                      </a:endParaRPr>
                    </a:p>
                  </a:txBody>
                  <a:tcPr marL="0" marR="0" marB="0" marT="0">
                    <a:lnT w="9143">
                      <a:solidFill>
                        <a:srgbClr val="858585"/>
                      </a:solidFill>
                      <a:prstDash val="solid"/>
                    </a:lnT>
                  </a:tcPr>
                </a:tc>
                <a:tc>
                  <a:txBody>
                    <a:bodyPr/>
                    <a:lstStyle/>
                    <a:p>
                      <a:pPr algn="r" marR="256540">
                        <a:lnSpc>
                          <a:spcPct val="100000"/>
                        </a:lnSpc>
                        <a:spcBef>
                          <a:spcPts val="475"/>
                        </a:spcBef>
                      </a:pPr>
                      <a:r>
                        <a:rPr dirty="0" sz="1000">
                          <a:latin typeface="Arial"/>
                          <a:cs typeface="Arial"/>
                        </a:rPr>
                        <a:t>2</a:t>
                      </a:r>
                      <a:r>
                        <a:rPr dirty="0" sz="1000" spc="5">
                          <a:latin typeface="Arial"/>
                          <a:cs typeface="Arial"/>
                        </a:rPr>
                        <a:t>0</a:t>
                      </a:r>
                      <a:r>
                        <a:rPr dirty="0" sz="1000">
                          <a:latin typeface="Arial"/>
                          <a:cs typeface="Arial"/>
                        </a:rPr>
                        <a:t>14</a:t>
                      </a:r>
                      <a:endParaRPr sz="1000">
                        <a:latin typeface="Arial"/>
                        <a:cs typeface="Arial"/>
                      </a:endParaRPr>
                    </a:p>
                  </a:txBody>
                  <a:tcPr marL="0" marR="0" marB="0" marT="0">
                    <a:lnT w="9143">
                      <a:solidFill>
                        <a:srgbClr val="858585"/>
                      </a:solidFill>
                      <a:prstDash val="solid"/>
                    </a:lnT>
                  </a:tcPr>
                </a:tc>
                <a:tc>
                  <a:txBody>
                    <a:bodyPr/>
                    <a:lstStyle/>
                    <a:p>
                      <a:pPr/>
                      <a:endParaRPr sz="1000">
                        <a:latin typeface="Arial"/>
                        <a:cs typeface="Arial"/>
                      </a:endParaRPr>
                    </a:p>
                  </a:txBody>
                  <a:tcPr marL="0" marR="0" marB="0" marT="0">
                    <a:lnT w="9143">
                      <a:solidFill>
                        <a:srgbClr val="858585"/>
                      </a:solidFill>
                      <a:prstDash val="solid"/>
                    </a:lnT>
                  </a:tcPr>
                </a:tc>
                <a:tc>
                  <a:txBody>
                    <a:bodyPr/>
                    <a:lstStyle/>
                    <a:p>
                      <a:pPr marL="265430">
                        <a:lnSpc>
                          <a:spcPct val="100000"/>
                        </a:lnSpc>
                        <a:spcBef>
                          <a:spcPts val="475"/>
                        </a:spcBef>
                      </a:pPr>
                      <a:r>
                        <a:rPr dirty="0" sz="1000" spc="-5">
                          <a:latin typeface="Arial"/>
                          <a:cs typeface="Arial"/>
                        </a:rPr>
                        <a:t>2015</a:t>
                      </a:r>
                      <a:endParaRPr sz="1000">
                        <a:latin typeface="Arial"/>
                        <a:cs typeface="Arial"/>
                      </a:endParaRPr>
                    </a:p>
                  </a:txBody>
                  <a:tcPr marL="0" marR="0" marB="0" marT="0">
                    <a:lnT w="9143">
                      <a:solidFill>
                        <a:srgbClr val="858585"/>
                      </a:solidFill>
                      <a:prstDash val="solid"/>
                    </a:lnT>
                  </a:tcPr>
                </a:tc>
                <a:tc>
                  <a:txBody>
                    <a:bodyPr/>
                    <a:lstStyle/>
                    <a:p>
                      <a:pPr/>
                      <a:endParaRPr sz="1000">
                        <a:latin typeface="Arial"/>
                        <a:cs typeface="Arial"/>
                      </a:endParaRPr>
                    </a:p>
                  </a:txBody>
                  <a:tcPr marL="0" marR="0" marB="0" marT="0"/>
                </a:tc>
              </a:tr>
            </a:tbl>
          </a:graphicData>
        </a:graphic>
      </p:graphicFrame>
      <p:sp>
        <p:nvSpPr>
          <p:cNvPr id="82" name="object 82"/>
          <p:cNvSpPr txBox="1"/>
          <p:nvPr/>
        </p:nvSpPr>
        <p:spPr>
          <a:xfrm>
            <a:off x="520700" y="693165"/>
            <a:ext cx="8002905" cy="1325880"/>
          </a:xfrm>
          <a:prstGeom prst="rect">
            <a:avLst/>
          </a:prstGeom>
        </p:spPr>
        <p:txBody>
          <a:bodyPr wrap="square" lIns="0" tIns="5080" rIns="0" bIns="0" rtlCol="0" vert="horz">
            <a:spAutoFit/>
          </a:bodyPr>
          <a:lstStyle/>
          <a:p>
            <a:pPr algn="just" marL="12700" marR="5080">
              <a:lnSpc>
                <a:spcPct val="97800"/>
              </a:lnSpc>
              <a:spcBef>
                <a:spcPts val="40"/>
              </a:spcBef>
            </a:pPr>
            <a:r>
              <a:rPr dirty="0" sz="1600" b="1">
                <a:latin typeface="SimSun"/>
                <a:cs typeface="SimSun"/>
              </a:rPr>
              <a:t>随着国内并购市场的逐步成熟，国内战略性并购交易实现了强劲的增长，这主要得益于经  济转型、一些行业的整合（尽管处于初级发展阶段）、重组和外延式增长</a:t>
            </a:r>
            <a:r>
              <a:rPr dirty="0" sz="1600" b="1">
                <a:latin typeface="Georgia"/>
                <a:cs typeface="Georgia"/>
              </a:rPr>
              <a:t>; </a:t>
            </a:r>
            <a:r>
              <a:rPr dirty="0" sz="1600" spc="-5" b="1">
                <a:latin typeface="SimSun"/>
                <a:cs typeface="SimSun"/>
              </a:rPr>
              <a:t>另一方面，境  </a:t>
            </a:r>
            <a:r>
              <a:rPr dirty="0" sz="1600" b="1">
                <a:latin typeface="SimSun"/>
                <a:cs typeface="SimSun"/>
              </a:rPr>
              <a:t>外投资者在中国进行的并购交易呈现出基本稳定的局面，同比略有下滑。</a:t>
            </a:r>
            <a:endParaRPr sz="1600">
              <a:latin typeface="SimSun"/>
              <a:cs typeface="SimSun"/>
            </a:endParaRPr>
          </a:p>
          <a:p>
            <a:pPr>
              <a:lnSpc>
                <a:spcPct val="100000"/>
              </a:lnSpc>
            </a:pPr>
            <a:endParaRPr sz="1600">
              <a:latin typeface="Times New Roman"/>
              <a:cs typeface="Times New Roman"/>
            </a:endParaRPr>
          </a:p>
          <a:p>
            <a:pPr marL="2371725">
              <a:lnSpc>
                <a:spcPct val="100000"/>
              </a:lnSpc>
              <a:spcBef>
                <a:spcPts val="1390"/>
              </a:spcBef>
            </a:pPr>
            <a:r>
              <a:rPr dirty="0" sz="1200" spc="-5" b="1">
                <a:latin typeface="SimHei"/>
                <a:cs typeface="SimHei"/>
              </a:rPr>
              <a:t>战略投资者并购交易数量与金额（</a:t>
            </a:r>
            <a:r>
              <a:rPr dirty="0" sz="1200" spc="-5" b="1">
                <a:latin typeface="Arial"/>
                <a:cs typeface="Arial"/>
              </a:rPr>
              <a:t>2011</a:t>
            </a:r>
            <a:r>
              <a:rPr dirty="0" sz="1200" spc="-5" b="1">
                <a:latin typeface="SimHei"/>
                <a:cs typeface="SimHei"/>
              </a:rPr>
              <a:t>年至</a:t>
            </a:r>
            <a:r>
              <a:rPr dirty="0" sz="1200" spc="-5" b="1">
                <a:latin typeface="Arial"/>
                <a:cs typeface="Arial"/>
              </a:rPr>
              <a:t>2015</a:t>
            </a:r>
            <a:r>
              <a:rPr dirty="0" sz="1200" spc="-5" b="1">
                <a:latin typeface="SimHei"/>
                <a:cs typeface="SimHei"/>
              </a:rPr>
              <a:t>年期间）</a:t>
            </a:r>
            <a:endParaRPr sz="1200">
              <a:latin typeface="SimHei"/>
              <a:cs typeface="SimHei"/>
            </a:endParaRPr>
          </a:p>
        </p:txBody>
      </p:sp>
      <p:sp>
        <p:nvSpPr>
          <p:cNvPr id="83" name="object 83"/>
          <p:cNvSpPr/>
          <p:nvPr/>
        </p:nvSpPr>
        <p:spPr>
          <a:xfrm>
            <a:off x="1080516" y="5917691"/>
            <a:ext cx="243840" cy="64135"/>
          </a:xfrm>
          <a:custGeom>
            <a:avLst/>
            <a:gdLst/>
            <a:ahLst/>
            <a:cxnLst/>
            <a:rect l="l" t="t" r="r" b="b"/>
            <a:pathLst>
              <a:path w="243840" h="64135">
                <a:moveTo>
                  <a:pt x="0" y="64008"/>
                </a:moveTo>
                <a:lnTo>
                  <a:pt x="243840" y="64008"/>
                </a:lnTo>
                <a:lnTo>
                  <a:pt x="243840" y="0"/>
                </a:lnTo>
                <a:lnTo>
                  <a:pt x="0" y="0"/>
                </a:lnTo>
                <a:lnTo>
                  <a:pt x="0" y="64008"/>
                </a:lnTo>
                <a:close/>
              </a:path>
            </a:pathLst>
          </a:custGeom>
          <a:solidFill>
            <a:srgbClr val="DF2F1E"/>
          </a:solidFill>
        </p:spPr>
        <p:txBody>
          <a:bodyPr wrap="square" lIns="0" tIns="0" rIns="0" bIns="0" rtlCol="0"/>
          <a:lstStyle/>
          <a:p/>
        </p:txBody>
      </p:sp>
      <p:sp>
        <p:nvSpPr>
          <p:cNvPr id="84" name="object 84"/>
          <p:cNvSpPr txBox="1"/>
          <p:nvPr/>
        </p:nvSpPr>
        <p:spPr>
          <a:xfrm>
            <a:off x="522833" y="5865977"/>
            <a:ext cx="2490470" cy="316230"/>
          </a:xfrm>
          <a:prstGeom prst="rect">
            <a:avLst/>
          </a:prstGeom>
        </p:spPr>
        <p:txBody>
          <a:bodyPr wrap="square" lIns="0" tIns="0" rIns="0" bIns="0" rtlCol="0" vert="horz">
            <a:spAutoFit/>
          </a:bodyPr>
          <a:lstStyle/>
          <a:p>
            <a:pPr marL="828040">
              <a:lnSpc>
                <a:spcPts val="1200"/>
              </a:lnSpc>
            </a:pPr>
            <a:r>
              <a:rPr dirty="0" sz="1000" spc="-5">
                <a:latin typeface="SimHei"/>
                <a:cs typeface="SimHei"/>
              </a:rPr>
              <a:t>国外企业间并购交易数量</a:t>
            </a:r>
            <a:endParaRPr sz="1000">
              <a:latin typeface="SimHei"/>
              <a:cs typeface="SimHei"/>
            </a:endParaRPr>
          </a:p>
          <a:p>
            <a:pPr marL="12700">
              <a:lnSpc>
                <a:spcPts val="1200"/>
              </a:lnSpc>
            </a:pPr>
            <a:r>
              <a:rPr dirty="0" sz="1000" spc="-10">
                <a:latin typeface="Arial"/>
                <a:cs typeface="Arial"/>
              </a:rPr>
              <a:t>*</a:t>
            </a:r>
            <a:r>
              <a:rPr dirty="0" sz="1000" spc="0">
                <a:latin typeface="SimHei"/>
                <a:cs typeface="SimHei"/>
              </a:rPr>
              <a:t>来源：汤森</a:t>
            </a:r>
            <a:r>
              <a:rPr dirty="0" sz="1000" spc="-5">
                <a:latin typeface="SimHei"/>
                <a:cs typeface="SimHei"/>
              </a:rPr>
              <a:t>路</a:t>
            </a:r>
            <a:r>
              <a:rPr dirty="0" sz="1000" spc="0">
                <a:latin typeface="SimHei"/>
                <a:cs typeface="SimHei"/>
              </a:rPr>
              <a:t>透</a:t>
            </a:r>
            <a:r>
              <a:rPr dirty="0" sz="1000" spc="-5">
                <a:latin typeface="SimHei"/>
                <a:cs typeface="SimHei"/>
              </a:rPr>
              <a:t>，投</a:t>
            </a:r>
            <a:r>
              <a:rPr dirty="0" sz="1000" spc="0">
                <a:latin typeface="SimHei"/>
                <a:cs typeface="SimHei"/>
              </a:rPr>
              <a:t>资</a:t>
            </a:r>
            <a:r>
              <a:rPr dirty="0" sz="1000" spc="-5">
                <a:latin typeface="SimHei"/>
                <a:cs typeface="SimHei"/>
              </a:rPr>
              <a:t>中国</a:t>
            </a:r>
            <a:r>
              <a:rPr dirty="0" sz="1000" spc="0">
                <a:latin typeface="SimHei"/>
                <a:cs typeface="SimHei"/>
              </a:rPr>
              <a:t>及</a:t>
            </a:r>
            <a:r>
              <a:rPr dirty="0" sz="1000" spc="-5">
                <a:latin typeface="SimHei"/>
                <a:cs typeface="SimHei"/>
              </a:rPr>
              <a:t>普华</a:t>
            </a:r>
            <a:r>
              <a:rPr dirty="0" sz="1000" spc="0">
                <a:latin typeface="SimHei"/>
                <a:cs typeface="SimHei"/>
              </a:rPr>
              <a:t>永</a:t>
            </a:r>
            <a:r>
              <a:rPr dirty="0" sz="1000" spc="-5">
                <a:latin typeface="SimHei"/>
                <a:cs typeface="SimHei"/>
              </a:rPr>
              <a:t>道分析</a:t>
            </a:r>
            <a:endParaRPr sz="1000">
              <a:latin typeface="SimHei"/>
              <a:cs typeface="SimHei"/>
            </a:endParaRPr>
          </a:p>
        </p:txBody>
      </p:sp>
      <p:sp>
        <p:nvSpPr>
          <p:cNvPr id="85" name="object 85"/>
          <p:cNvSpPr/>
          <p:nvPr/>
        </p:nvSpPr>
        <p:spPr>
          <a:xfrm>
            <a:off x="3060192" y="5917691"/>
            <a:ext cx="243840" cy="64135"/>
          </a:xfrm>
          <a:custGeom>
            <a:avLst/>
            <a:gdLst/>
            <a:ahLst/>
            <a:cxnLst/>
            <a:rect l="l" t="t" r="r" b="b"/>
            <a:pathLst>
              <a:path w="243839" h="64135">
                <a:moveTo>
                  <a:pt x="0" y="64008"/>
                </a:moveTo>
                <a:lnTo>
                  <a:pt x="243840" y="64008"/>
                </a:lnTo>
                <a:lnTo>
                  <a:pt x="243840" y="0"/>
                </a:lnTo>
                <a:lnTo>
                  <a:pt x="0" y="0"/>
                </a:lnTo>
                <a:lnTo>
                  <a:pt x="0" y="64008"/>
                </a:lnTo>
                <a:close/>
              </a:path>
            </a:pathLst>
          </a:custGeom>
          <a:solidFill>
            <a:srgbClr val="A21F1F"/>
          </a:solidFill>
        </p:spPr>
        <p:txBody>
          <a:bodyPr wrap="square" lIns="0" tIns="0" rIns="0" bIns="0" rtlCol="0"/>
          <a:lstStyle/>
          <a:p/>
        </p:txBody>
      </p:sp>
      <p:sp>
        <p:nvSpPr>
          <p:cNvPr id="86" name="object 86"/>
          <p:cNvSpPr txBox="1"/>
          <p:nvPr/>
        </p:nvSpPr>
        <p:spPr>
          <a:xfrm>
            <a:off x="3317875" y="5865977"/>
            <a:ext cx="1294765"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国内企业并购交易数量</a:t>
            </a:r>
            <a:endParaRPr sz="1000">
              <a:latin typeface="SimHei"/>
              <a:cs typeface="SimHei"/>
            </a:endParaRPr>
          </a:p>
        </p:txBody>
      </p:sp>
      <p:sp>
        <p:nvSpPr>
          <p:cNvPr id="87" name="object 87"/>
          <p:cNvSpPr/>
          <p:nvPr/>
        </p:nvSpPr>
        <p:spPr>
          <a:xfrm>
            <a:off x="5071871" y="5949696"/>
            <a:ext cx="85725" cy="0"/>
          </a:xfrm>
          <a:custGeom>
            <a:avLst/>
            <a:gdLst/>
            <a:ahLst/>
            <a:cxnLst/>
            <a:rect l="l" t="t" r="r" b="b"/>
            <a:pathLst>
              <a:path w="85725" h="0">
                <a:moveTo>
                  <a:pt x="0" y="0"/>
                </a:moveTo>
                <a:lnTo>
                  <a:pt x="85343" y="0"/>
                </a:lnTo>
              </a:path>
            </a:pathLst>
          </a:custGeom>
          <a:ln w="27432">
            <a:solidFill>
              <a:srgbClr val="958B6C"/>
            </a:solidFill>
          </a:ln>
        </p:spPr>
        <p:txBody>
          <a:bodyPr wrap="square" lIns="0" tIns="0" rIns="0" bIns="0" rtlCol="0"/>
          <a:lstStyle/>
          <a:p/>
        </p:txBody>
      </p:sp>
      <p:sp>
        <p:nvSpPr>
          <p:cNvPr id="88" name="object 88"/>
          <p:cNvSpPr/>
          <p:nvPr/>
        </p:nvSpPr>
        <p:spPr>
          <a:xfrm>
            <a:off x="4913376" y="5949696"/>
            <a:ext cx="82550" cy="0"/>
          </a:xfrm>
          <a:custGeom>
            <a:avLst/>
            <a:gdLst/>
            <a:ahLst/>
            <a:cxnLst/>
            <a:rect l="l" t="t" r="r" b="b"/>
            <a:pathLst>
              <a:path w="82550" h="0">
                <a:moveTo>
                  <a:pt x="0" y="0"/>
                </a:moveTo>
                <a:lnTo>
                  <a:pt x="82296" y="0"/>
                </a:lnTo>
              </a:path>
            </a:pathLst>
          </a:custGeom>
          <a:ln w="27432">
            <a:solidFill>
              <a:srgbClr val="958B6C"/>
            </a:solidFill>
          </a:ln>
        </p:spPr>
        <p:txBody>
          <a:bodyPr wrap="square" lIns="0" tIns="0" rIns="0" bIns="0" rtlCol="0"/>
          <a:lstStyle/>
          <a:p/>
        </p:txBody>
      </p:sp>
      <p:sp>
        <p:nvSpPr>
          <p:cNvPr id="89" name="object 89"/>
          <p:cNvSpPr/>
          <p:nvPr/>
        </p:nvSpPr>
        <p:spPr>
          <a:xfrm>
            <a:off x="4995671" y="5911596"/>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solidFill>
            <a:srgbClr val="958B6C"/>
          </a:solidFill>
        </p:spPr>
        <p:txBody>
          <a:bodyPr wrap="square" lIns="0" tIns="0" rIns="0" bIns="0" rtlCol="0"/>
          <a:lstStyle/>
          <a:p/>
        </p:txBody>
      </p:sp>
      <p:sp>
        <p:nvSpPr>
          <p:cNvPr id="90" name="object 90"/>
          <p:cNvSpPr/>
          <p:nvPr/>
        </p:nvSpPr>
        <p:spPr>
          <a:xfrm>
            <a:off x="4995671" y="5911596"/>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144">
            <a:solidFill>
              <a:srgbClr val="958B6C"/>
            </a:solidFill>
          </a:ln>
        </p:spPr>
        <p:txBody>
          <a:bodyPr wrap="square" lIns="0" tIns="0" rIns="0" bIns="0" rtlCol="0"/>
          <a:lstStyle/>
          <a:p/>
        </p:txBody>
      </p:sp>
      <p:sp>
        <p:nvSpPr>
          <p:cNvPr id="91" name="object 91"/>
          <p:cNvSpPr/>
          <p:nvPr/>
        </p:nvSpPr>
        <p:spPr>
          <a:xfrm>
            <a:off x="4995671" y="5911596"/>
            <a:ext cx="76200" cy="76200"/>
          </a:xfrm>
          <a:custGeom>
            <a:avLst/>
            <a:gdLst/>
            <a:ahLst/>
            <a:cxnLst/>
            <a:rect l="l" t="t" r="r" b="b"/>
            <a:pathLst>
              <a:path w="76200" h="76200">
                <a:moveTo>
                  <a:pt x="38100" y="38099"/>
                </a:moveTo>
                <a:lnTo>
                  <a:pt x="0" y="76199"/>
                </a:lnTo>
                <a:lnTo>
                  <a:pt x="76200" y="76199"/>
                </a:lnTo>
                <a:lnTo>
                  <a:pt x="38100" y="38099"/>
                </a:lnTo>
                <a:close/>
              </a:path>
              <a:path w="76200" h="76200">
                <a:moveTo>
                  <a:pt x="76200" y="0"/>
                </a:moveTo>
                <a:lnTo>
                  <a:pt x="0" y="0"/>
                </a:lnTo>
                <a:lnTo>
                  <a:pt x="38100" y="38099"/>
                </a:lnTo>
                <a:lnTo>
                  <a:pt x="76200" y="0"/>
                </a:lnTo>
                <a:close/>
              </a:path>
            </a:pathLst>
          </a:custGeom>
          <a:solidFill>
            <a:srgbClr val="958B6C"/>
          </a:solidFill>
        </p:spPr>
        <p:txBody>
          <a:bodyPr wrap="square" lIns="0" tIns="0" rIns="0" bIns="0" rtlCol="0"/>
          <a:lstStyle/>
          <a:p/>
        </p:txBody>
      </p:sp>
      <p:sp>
        <p:nvSpPr>
          <p:cNvPr id="92" name="object 92"/>
          <p:cNvSpPr/>
          <p:nvPr/>
        </p:nvSpPr>
        <p:spPr>
          <a:xfrm>
            <a:off x="4995671" y="5911596"/>
            <a:ext cx="76200" cy="76200"/>
          </a:xfrm>
          <a:custGeom>
            <a:avLst/>
            <a:gdLst/>
            <a:ahLst/>
            <a:cxnLst/>
            <a:rect l="l" t="t" r="r" b="b"/>
            <a:pathLst>
              <a:path w="76200" h="76200">
                <a:moveTo>
                  <a:pt x="76200" y="76199"/>
                </a:moveTo>
                <a:lnTo>
                  <a:pt x="0" y="0"/>
                </a:lnTo>
              </a:path>
            </a:pathLst>
          </a:custGeom>
          <a:ln w="9144">
            <a:solidFill>
              <a:srgbClr val="958B6C"/>
            </a:solidFill>
          </a:ln>
        </p:spPr>
        <p:txBody>
          <a:bodyPr wrap="square" lIns="0" tIns="0" rIns="0" bIns="0" rtlCol="0"/>
          <a:lstStyle/>
          <a:p/>
        </p:txBody>
      </p:sp>
      <p:sp>
        <p:nvSpPr>
          <p:cNvPr id="93" name="object 93"/>
          <p:cNvSpPr/>
          <p:nvPr/>
        </p:nvSpPr>
        <p:spPr>
          <a:xfrm>
            <a:off x="4995671" y="5911596"/>
            <a:ext cx="76200" cy="76200"/>
          </a:xfrm>
          <a:custGeom>
            <a:avLst/>
            <a:gdLst/>
            <a:ahLst/>
            <a:cxnLst/>
            <a:rect l="l" t="t" r="r" b="b"/>
            <a:pathLst>
              <a:path w="76200" h="76200">
                <a:moveTo>
                  <a:pt x="0" y="76199"/>
                </a:moveTo>
                <a:lnTo>
                  <a:pt x="76200" y="0"/>
                </a:lnTo>
              </a:path>
            </a:pathLst>
          </a:custGeom>
          <a:ln w="9144">
            <a:solidFill>
              <a:srgbClr val="958B6C"/>
            </a:solidFill>
          </a:ln>
        </p:spPr>
        <p:txBody>
          <a:bodyPr wrap="square" lIns="0" tIns="0" rIns="0" bIns="0" rtlCol="0"/>
          <a:lstStyle/>
          <a:p/>
        </p:txBody>
      </p:sp>
      <p:sp>
        <p:nvSpPr>
          <p:cNvPr id="94" name="object 94"/>
          <p:cNvSpPr txBox="1"/>
          <p:nvPr/>
        </p:nvSpPr>
        <p:spPr>
          <a:xfrm>
            <a:off x="5170423" y="5865977"/>
            <a:ext cx="1294765"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国外企业并购交易金额</a:t>
            </a:r>
            <a:endParaRPr sz="1000">
              <a:latin typeface="SimHei"/>
              <a:cs typeface="SimHei"/>
            </a:endParaRPr>
          </a:p>
        </p:txBody>
      </p:sp>
      <p:sp>
        <p:nvSpPr>
          <p:cNvPr id="95" name="object 95"/>
          <p:cNvSpPr/>
          <p:nvPr/>
        </p:nvSpPr>
        <p:spPr>
          <a:xfrm>
            <a:off x="6765035" y="5949696"/>
            <a:ext cx="243840" cy="0"/>
          </a:xfrm>
          <a:custGeom>
            <a:avLst/>
            <a:gdLst/>
            <a:ahLst/>
            <a:cxnLst/>
            <a:rect l="l" t="t" r="r" b="b"/>
            <a:pathLst>
              <a:path w="243840" h="0">
                <a:moveTo>
                  <a:pt x="0" y="0"/>
                </a:moveTo>
                <a:lnTo>
                  <a:pt x="243840" y="0"/>
                </a:lnTo>
              </a:path>
            </a:pathLst>
          </a:custGeom>
          <a:ln w="27432">
            <a:solidFill>
              <a:srgbClr val="F5C9C9"/>
            </a:solidFill>
          </a:ln>
        </p:spPr>
        <p:txBody>
          <a:bodyPr wrap="square" lIns="0" tIns="0" rIns="0" bIns="0" rtlCol="0"/>
          <a:lstStyle/>
          <a:p/>
        </p:txBody>
      </p:sp>
      <p:sp>
        <p:nvSpPr>
          <p:cNvPr id="96" name="object 96"/>
          <p:cNvSpPr/>
          <p:nvPr/>
        </p:nvSpPr>
        <p:spPr>
          <a:xfrm>
            <a:off x="6847331" y="5911596"/>
            <a:ext cx="76200" cy="76200"/>
          </a:xfrm>
          <a:custGeom>
            <a:avLst/>
            <a:gdLst/>
            <a:ahLst/>
            <a:cxnLst/>
            <a:rect l="l" t="t" r="r" b="b"/>
            <a:pathLst>
              <a:path w="76200" h="76200">
                <a:moveTo>
                  <a:pt x="38100" y="0"/>
                </a:moveTo>
                <a:lnTo>
                  <a:pt x="0" y="76199"/>
                </a:lnTo>
                <a:lnTo>
                  <a:pt x="76200" y="76199"/>
                </a:lnTo>
                <a:lnTo>
                  <a:pt x="38100" y="0"/>
                </a:lnTo>
                <a:close/>
              </a:path>
            </a:pathLst>
          </a:custGeom>
          <a:solidFill>
            <a:srgbClr val="F5C9C9"/>
          </a:solidFill>
        </p:spPr>
        <p:txBody>
          <a:bodyPr wrap="square" lIns="0" tIns="0" rIns="0" bIns="0" rtlCol="0"/>
          <a:lstStyle/>
          <a:p/>
        </p:txBody>
      </p:sp>
      <p:sp>
        <p:nvSpPr>
          <p:cNvPr id="97" name="object 97"/>
          <p:cNvSpPr/>
          <p:nvPr/>
        </p:nvSpPr>
        <p:spPr>
          <a:xfrm>
            <a:off x="6847331" y="5911596"/>
            <a:ext cx="76200" cy="76200"/>
          </a:xfrm>
          <a:custGeom>
            <a:avLst/>
            <a:gdLst/>
            <a:ahLst/>
            <a:cxnLst/>
            <a:rect l="l" t="t" r="r" b="b"/>
            <a:pathLst>
              <a:path w="76200" h="76200">
                <a:moveTo>
                  <a:pt x="38100" y="0"/>
                </a:moveTo>
                <a:lnTo>
                  <a:pt x="76200" y="76199"/>
                </a:lnTo>
                <a:lnTo>
                  <a:pt x="0" y="76199"/>
                </a:lnTo>
                <a:lnTo>
                  <a:pt x="38100" y="0"/>
                </a:lnTo>
                <a:close/>
              </a:path>
            </a:pathLst>
          </a:custGeom>
          <a:ln w="9144">
            <a:solidFill>
              <a:srgbClr val="F5C9C9"/>
            </a:solidFill>
          </a:ln>
        </p:spPr>
        <p:txBody>
          <a:bodyPr wrap="square" lIns="0" tIns="0" rIns="0" bIns="0" rtlCol="0"/>
          <a:lstStyle/>
          <a:p/>
        </p:txBody>
      </p:sp>
      <p:sp>
        <p:nvSpPr>
          <p:cNvPr id="98" name="object 98"/>
          <p:cNvSpPr txBox="1"/>
          <p:nvPr/>
        </p:nvSpPr>
        <p:spPr>
          <a:xfrm>
            <a:off x="7022972" y="5865977"/>
            <a:ext cx="1294765" cy="157480"/>
          </a:xfrm>
          <a:prstGeom prst="rect">
            <a:avLst/>
          </a:prstGeom>
        </p:spPr>
        <p:txBody>
          <a:bodyPr wrap="square" lIns="0" tIns="0" rIns="0" bIns="0" rtlCol="0" vert="horz">
            <a:spAutoFit/>
          </a:bodyPr>
          <a:lstStyle/>
          <a:p>
            <a:pPr marL="12700">
              <a:lnSpc>
                <a:spcPct val="100000"/>
              </a:lnSpc>
            </a:pPr>
            <a:r>
              <a:rPr dirty="0" sz="1000" spc="-5">
                <a:latin typeface="SimHei"/>
                <a:cs typeface="SimHei"/>
              </a:rPr>
              <a:t>国内企业并购交易金额</a:t>
            </a:r>
            <a:endParaRPr sz="1000">
              <a:latin typeface="SimHei"/>
              <a:cs typeface="SimHei"/>
            </a:endParaRPr>
          </a:p>
        </p:txBody>
      </p:sp>
      <p:sp>
        <p:nvSpPr>
          <p:cNvPr id="101" name="object 101"/>
          <p:cNvSpPr txBox="1">
            <a:spLocks noGrp="1"/>
          </p:cNvSpPr>
          <p:nvPr>
            <p:ph type="ftr" idx="5" sz="quarter"/>
          </p:nvPr>
        </p:nvSpPr>
        <p:spPr>
          <a:prstGeom prst="rect"/>
        </p:spPr>
        <p:txBody>
          <a:bodyPr wrap="square" lIns="0" tIns="0" rIns="0" bIns="0" rtlCol="0" vert="horz">
            <a:spAutoFit/>
          </a:bodyPr>
          <a:lstStyle/>
          <a:p>
            <a:pPr marL="12700">
              <a:lnSpc>
                <a:spcPts val="1160"/>
              </a:lnSpc>
            </a:pPr>
            <a:r>
              <a:rPr dirty="0"/>
              <a:t>普</a:t>
            </a:r>
            <a:r>
              <a:rPr dirty="0" spc="-5"/>
              <a:t>华</a:t>
            </a:r>
            <a:r>
              <a:rPr dirty="0" spc="-10"/>
              <a:t>永</a:t>
            </a:r>
            <a:r>
              <a:rPr dirty="0" spc="-5"/>
              <a:t>道</a:t>
            </a:r>
          </a:p>
        </p:txBody>
      </p:sp>
      <p:sp>
        <p:nvSpPr>
          <p:cNvPr id="102" name="object 102"/>
          <p:cNvSpPr txBox="1">
            <a:spLocks noGrp="1"/>
          </p:cNvSpPr>
          <p:nvPr>
            <p:ph type="sldNum" idx="7" sz="quarter"/>
          </p:nvPr>
        </p:nvSpPr>
        <p:spPr>
          <a:prstGeom prst="rect"/>
        </p:spPr>
        <p:txBody>
          <a:bodyPr wrap="square" lIns="0" tIns="0" rIns="0" bIns="0" rtlCol="0" vert="horz">
            <a:spAutoFit/>
          </a:bodyPr>
          <a:lstStyle/>
          <a:p>
            <a:pPr marL="25400">
              <a:lnSpc>
                <a:spcPts val="1125"/>
              </a:lnSpc>
            </a:pPr>
            <a:fld id="{81D60167-4931-47E6-BA6A-407CBD079E47}" type="slidenum">
              <a:rPr dirty="0" spc="-5"/>
              <a:t>10</a:t>
            </a:fld>
          </a:p>
        </p:txBody>
      </p:sp>
      <p:sp>
        <p:nvSpPr>
          <p:cNvPr id="99" name="object 99"/>
          <p:cNvSpPr txBox="1"/>
          <p:nvPr/>
        </p:nvSpPr>
        <p:spPr>
          <a:xfrm>
            <a:off x="927608" y="2045589"/>
            <a:ext cx="320040" cy="163830"/>
          </a:xfrm>
          <a:prstGeom prst="rect">
            <a:avLst/>
          </a:prstGeom>
        </p:spPr>
        <p:txBody>
          <a:bodyPr wrap="square" lIns="0" tIns="0" rIns="0" bIns="0" rtlCol="0" vert="horz">
            <a:spAutoFit/>
          </a:bodyPr>
          <a:lstStyle/>
          <a:p>
            <a:pPr marL="12700">
              <a:lnSpc>
                <a:spcPct val="100000"/>
              </a:lnSpc>
            </a:pPr>
            <a:r>
              <a:rPr dirty="0" sz="1000" spc="5" b="1">
                <a:latin typeface="SimHei"/>
                <a:cs typeface="SimHei"/>
              </a:rPr>
              <a:t>数量</a:t>
            </a:r>
            <a:r>
              <a:rPr dirty="0" sz="1000" spc="-5" b="1">
                <a:latin typeface="Arial"/>
                <a:cs typeface="Arial"/>
              </a:rPr>
              <a:t>.</a:t>
            </a:r>
            <a:endParaRPr sz="1000">
              <a:latin typeface="Arial"/>
              <a:cs typeface="Arial"/>
            </a:endParaRPr>
          </a:p>
        </p:txBody>
      </p:sp>
      <p:sp>
        <p:nvSpPr>
          <p:cNvPr id="100" name="object 100"/>
          <p:cNvSpPr txBox="1"/>
          <p:nvPr/>
        </p:nvSpPr>
        <p:spPr>
          <a:xfrm>
            <a:off x="7978902" y="2083434"/>
            <a:ext cx="560705" cy="164465"/>
          </a:xfrm>
          <a:prstGeom prst="rect">
            <a:avLst/>
          </a:prstGeom>
        </p:spPr>
        <p:txBody>
          <a:bodyPr wrap="square" lIns="0" tIns="0" rIns="0" bIns="0" rtlCol="0" vert="horz">
            <a:spAutoFit/>
          </a:bodyPr>
          <a:lstStyle/>
          <a:p>
            <a:pPr marL="12700">
              <a:lnSpc>
                <a:spcPct val="100000"/>
              </a:lnSpc>
            </a:pPr>
            <a:r>
              <a:rPr dirty="0" sz="1000" spc="-5" b="1">
                <a:latin typeface="Georgia"/>
                <a:cs typeface="Georgia"/>
              </a:rPr>
              <a:t>1</a:t>
            </a:r>
            <a:r>
              <a:rPr dirty="0" sz="1000" spc="-10" b="1">
                <a:latin typeface="Georgia"/>
                <a:cs typeface="Georgia"/>
              </a:rPr>
              <a:t>0</a:t>
            </a:r>
            <a:r>
              <a:rPr dirty="0" sz="1000" spc="-5" b="1">
                <a:latin typeface="SimSun"/>
                <a:cs typeface="SimSun"/>
              </a:rPr>
              <a:t>亿美元</a:t>
            </a:r>
            <a:endParaRPr sz="1000">
              <a:latin typeface="SimSun"/>
              <a:cs typeface="SimSu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2016-03-03T02:42:57Z</dcterms:created>
  <dcterms:modified xsi:type="dcterms:W3CDTF">2016-03-03T02:42:57Z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2016-02-01T00:00:00Z</vt:filetime>
  </property>
  <property fmtid="{D5CDD505-2E9C-101B-9397-08002B2CF9AE}" pid="3" name="LastSaved">
    <vt:filetime>2016-03-03T00:00:00Z</vt:filetime>
  </property>
</Properties>
</file>