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12192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4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12/30/2016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Microsoft YaHei"/>
                <a:cs typeface="Microsoft YaHe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12/30/2016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Microsoft YaHei"/>
                <a:cs typeface="Microsoft YaHe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12/30/2016</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7"/>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bg1"/>
                </a:solidFill>
                <a:latin typeface="Microsoft YaHei"/>
                <a:cs typeface="Microsoft YaHe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12/30/2016</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7"/>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12/30/2016</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7"/>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40359" y="348234"/>
            <a:ext cx="11511280" cy="446405"/>
          </a:xfrm>
          <a:prstGeom prst="rect">
            <a:avLst/>
          </a:prstGeom>
        </p:spPr>
        <p:txBody>
          <a:bodyPr wrap="square" lIns="0" tIns="0" rIns="0" bIns="0">
            <a:spAutoFit/>
          </a:bodyPr>
          <a:lstStyle>
            <a:lvl1pPr>
              <a:defRPr sz="2800" b="1" i="0">
                <a:solidFill>
                  <a:schemeClr val="bg1"/>
                </a:solidFill>
                <a:latin typeface="Microsoft YaHei"/>
                <a:cs typeface="Microsoft YaHei"/>
              </a:defRPr>
            </a:lvl1pPr>
          </a:lstStyle>
          <a:p>
            <a:endParaRPr/>
          </a:p>
        </p:txBody>
      </p:sp>
      <p:sp>
        <p:nvSpPr>
          <p:cNvPr id="3" name="Holder 3"/>
          <p:cNvSpPr>
            <a:spLocks noGrp="1"/>
          </p:cNvSpPr>
          <p:nvPr>
            <p:ph type="body" idx="1"/>
          </p:nvPr>
        </p:nvSpPr>
        <p:spPr>
          <a:xfrm>
            <a:off x="934084" y="1755901"/>
            <a:ext cx="10323830" cy="35604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12/30/2016</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654300" y="2443226"/>
            <a:ext cx="6883400" cy="822960"/>
          </a:xfrm>
          <a:prstGeom prst="rect">
            <a:avLst/>
          </a:prstGeom>
        </p:spPr>
        <p:txBody>
          <a:bodyPr vert="horz" wrap="square" lIns="0" tIns="0" rIns="0" bIns="0" rtlCol="0">
            <a:spAutoFit/>
          </a:bodyPr>
          <a:lstStyle/>
          <a:p>
            <a:pPr marL="12700">
              <a:lnSpc>
                <a:spcPct val="100000"/>
              </a:lnSpc>
            </a:pPr>
            <a:r>
              <a:rPr sz="5400" b="0" dirty="0">
                <a:latin typeface="SimSun"/>
                <a:cs typeface="SimSun"/>
              </a:rPr>
              <a:t>员工职业发展体系建设</a:t>
            </a:r>
            <a:endParaRPr sz="5400">
              <a:latin typeface="SimSun"/>
              <a:cs typeface="SimSun"/>
            </a:endParaRPr>
          </a:p>
        </p:txBody>
      </p:sp>
      <p:sp>
        <p:nvSpPr>
          <p:cNvPr id="5" name="object 5"/>
          <p:cNvSpPr txBox="1"/>
          <p:nvPr/>
        </p:nvSpPr>
        <p:spPr>
          <a:xfrm>
            <a:off x="4646421" y="3723385"/>
            <a:ext cx="2872740" cy="426720"/>
          </a:xfrm>
          <a:prstGeom prst="rect">
            <a:avLst/>
          </a:prstGeom>
        </p:spPr>
        <p:txBody>
          <a:bodyPr vert="horz" wrap="square" lIns="0" tIns="0" rIns="0" bIns="0" rtlCol="0">
            <a:spAutoFit/>
          </a:bodyPr>
          <a:lstStyle/>
          <a:p>
            <a:pPr marL="12700">
              <a:lnSpc>
                <a:spcPct val="100000"/>
              </a:lnSpc>
            </a:pPr>
            <a:r>
              <a:rPr sz="2800" dirty="0">
                <a:solidFill>
                  <a:srgbClr val="FFFFFF"/>
                </a:solidFill>
                <a:latin typeface="SimSun"/>
                <a:cs typeface="SimSun"/>
              </a:rPr>
              <a:t>理念·实践·案例</a:t>
            </a:r>
            <a:endParaRPr sz="2800">
              <a:latin typeface="SimSun"/>
              <a:cs typeface="SimSu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16807" y="3158997"/>
            <a:ext cx="1653539" cy="495934"/>
          </a:xfrm>
          <a:prstGeom prst="rect">
            <a:avLst/>
          </a:prstGeom>
        </p:spPr>
        <p:txBody>
          <a:bodyPr vert="horz" wrap="square" lIns="0" tIns="0" rIns="0" bIns="0" rtlCol="0">
            <a:spAutoFit/>
          </a:bodyPr>
          <a:lstStyle/>
          <a:p>
            <a:pPr marL="12700">
              <a:lnSpc>
                <a:spcPct val="100000"/>
              </a:lnSpc>
            </a:pPr>
            <a:r>
              <a:rPr sz="3200" dirty="0">
                <a:solidFill>
                  <a:srgbClr val="FFFFFF"/>
                </a:solidFill>
                <a:latin typeface="SimSun"/>
                <a:cs typeface="SimSun"/>
              </a:rPr>
              <a:t>应用方向</a:t>
            </a:r>
            <a:endParaRPr sz="3200" dirty="0">
              <a:latin typeface="SimSun"/>
              <a:cs typeface="SimSun"/>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dirty="0">
                <a:latin typeface="SimSun"/>
                <a:cs typeface="SimSun"/>
              </a:rPr>
              <a:t>任职资格结果应用</a:t>
            </a:r>
          </a:p>
        </p:txBody>
      </p:sp>
      <p:sp>
        <p:nvSpPr>
          <p:cNvPr id="5" name="object 5"/>
          <p:cNvSpPr txBox="1"/>
          <p:nvPr/>
        </p:nvSpPr>
        <p:spPr>
          <a:xfrm>
            <a:off x="3427986" y="3009391"/>
            <a:ext cx="1246505" cy="1142620"/>
          </a:xfrm>
          <a:prstGeom prst="rect">
            <a:avLst/>
          </a:prstGeom>
        </p:spPr>
        <p:txBody>
          <a:bodyPr vert="horz" wrap="square" lIns="0" tIns="0" rIns="0" bIns="0" rtlCol="0">
            <a:spAutoFit/>
          </a:bodyPr>
          <a:lstStyle/>
          <a:p>
            <a:pPr marL="215265" marR="5080" indent="-203200">
              <a:lnSpc>
                <a:spcPct val="120000"/>
              </a:lnSpc>
            </a:pPr>
            <a:r>
              <a:rPr lang="zh-CN" altLang="en-US" sz="1600" dirty="0">
                <a:solidFill>
                  <a:srgbClr val="FFFFFF"/>
                </a:solidFill>
                <a:latin typeface="SimSun"/>
                <a:cs typeface="SimSun"/>
              </a:rPr>
              <a:t>职业生涯</a:t>
            </a:r>
            <a:r>
              <a:rPr lang="zh-CN" altLang="en-US" sz="1600" spc="-10" dirty="0">
                <a:solidFill>
                  <a:srgbClr val="FFFFFF"/>
                </a:solidFill>
                <a:latin typeface="SimSun"/>
                <a:cs typeface="SimSun"/>
              </a:rPr>
              <a:t>管理  </a:t>
            </a:r>
            <a:r>
              <a:rPr lang="zh-CN" altLang="en-US" sz="1600" dirty="0">
                <a:solidFill>
                  <a:srgbClr val="FFFFFF"/>
                </a:solidFill>
                <a:latin typeface="SimSun"/>
                <a:cs typeface="SimSun"/>
              </a:rPr>
              <a:t>晋升调配  薪酬调整</a:t>
            </a:r>
            <a:endParaRPr lang="zh-CN" altLang="en-US" sz="1600" dirty="0">
              <a:latin typeface="SimSun"/>
              <a:cs typeface="SimSun"/>
            </a:endParaRPr>
          </a:p>
          <a:p>
            <a:pPr marL="215265" marR="5080" indent="-203200">
              <a:lnSpc>
                <a:spcPct val="120000"/>
              </a:lnSpc>
            </a:pPr>
            <a:endParaRPr sz="1600" dirty="0">
              <a:latin typeface="SimSun"/>
              <a:cs typeface="SimSun"/>
            </a:endParaRPr>
          </a:p>
        </p:txBody>
      </p:sp>
      <p:sp>
        <p:nvSpPr>
          <p:cNvPr id="6" name="object 6"/>
          <p:cNvSpPr txBox="1"/>
          <p:nvPr/>
        </p:nvSpPr>
        <p:spPr>
          <a:xfrm>
            <a:off x="5623814" y="5010403"/>
            <a:ext cx="1067054" cy="828175"/>
          </a:xfrm>
          <a:prstGeom prst="rect">
            <a:avLst/>
          </a:prstGeom>
        </p:spPr>
        <p:txBody>
          <a:bodyPr vert="horz" wrap="square" lIns="0" tIns="0" rIns="0" bIns="0" rtlCol="0">
            <a:spAutoFit/>
          </a:bodyPr>
          <a:lstStyle/>
          <a:p>
            <a:pPr marL="112395">
              <a:lnSpc>
                <a:spcPct val="100000"/>
              </a:lnSpc>
            </a:pPr>
            <a:r>
              <a:rPr sz="1800" spc="5" dirty="0">
                <a:solidFill>
                  <a:srgbClr val="FFFFFF"/>
                </a:solidFill>
                <a:latin typeface="SimSun"/>
                <a:cs typeface="SimSun"/>
              </a:rPr>
              <a:t>绩效管理</a:t>
            </a:r>
            <a:endParaRPr sz="1800" dirty="0">
              <a:latin typeface="SimSun"/>
              <a:cs typeface="SimSun"/>
            </a:endParaRPr>
          </a:p>
          <a:p>
            <a:pPr marL="266700" marR="5080" indent="-254000">
              <a:lnSpc>
                <a:spcPct val="118900"/>
              </a:lnSpc>
              <a:spcBef>
                <a:spcPts val="334"/>
              </a:spcBef>
            </a:pPr>
            <a:r>
              <a:rPr sz="2100" spc="-7" baseline="7936" dirty="0">
                <a:solidFill>
                  <a:srgbClr val="FFFFFF"/>
                </a:solidFill>
                <a:latin typeface="SimSun"/>
                <a:cs typeface="SimSun"/>
              </a:rPr>
              <a:t>「</a:t>
            </a:r>
            <a:r>
              <a:rPr sz="1200" spc="-5" dirty="0">
                <a:solidFill>
                  <a:srgbClr val="FFFFFF"/>
                </a:solidFill>
                <a:latin typeface="SimSun"/>
                <a:cs typeface="SimSun"/>
              </a:rPr>
              <a:t>绩效辅导与  </a:t>
            </a:r>
            <a:r>
              <a:rPr sz="1200" dirty="0">
                <a:solidFill>
                  <a:srgbClr val="FFFFFF"/>
                </a:solidFill>
                <a:latin typeface="SimSun"/>
                <a:cs typeface="SimSun"/>
              </a:rPr>
              <a:t>绩效改</a:t>
            </a:r>
            <a:r>
              <a:rPr sz="1200" spc="-85" dirty="0">
                <a:solidFill>
                  <a:srgbClr val="FFFFFF"/>
                </a:solidFill>
                <a:latin typeface="SimSun"/>
                <a:cs typeface="SimSun"/>
              </a:rPr>
              <a:t>进</a:t>
            </a:r>
            <a:r>
              <a:rPr sz="2100" spc="-7" baseline="-25793" dirty="0">
                <a:solidFill>
                  <a:srgbClr val="FFFFFF"/>
                </a:solidFill>
                <a:latin typeface="SimSun"/>
                <a:cs typeface="SimSun"/>
              </a:rPr>
              <a:t>」</a:t>
            </a:r>
            <a:endParaRPr sz="2100" baseline="-25793" dirty="0">
              <a:latin typeface="SimSun"/>
              <a:cs typeface="SimSun"/>
            </a:endParaRPr>
          </a:p>
        </p:txBody>
      </p:sp>
      <p:sp>
        <p:nvSpPr>
          <p:cNvPr id="8" name="object 8"/>
          <p:cNvSpPr txBox="1"/>
          <p:nvPr/>
        </p:nvSpPr>
        <p:spPr>
          <a:xfrm>
            <a:off x="5639308" y="1095247"/>
            <a:ext cx="1051560" cy="890269"/>
          </a:xfrm>
          <a:prstGeom prst="rect">
            <a:avLst/>
          </a:prstGeom>
        </p:spPr>
        <p:txBody>
          <a:bodyPr vert="horz" wrap="square" lIns="0" tIns="0" rIns="0" bIns="0" rtlCol="0">
            <a:spAutoFit/>
          </a:bodyPr>
          <a:lstStyle/>
          <a:p>
            <a:pPr marL="97155">
              <a:lnSpc>
                <a:spcPct val="100000"/>
              </a:lnSpc>
            </a:pPr>
            <a:r>
              <a:rPr sz="1800" spc="5" dirty="0">
                <a:solidFill>
                  <a:srgbClr val="FFFFFF"/>
                </a:solidFill>
                <a:latin typeface="SimSun"/>
                <a:cs typeface="SimSun"/>
              </a:rPr>
              <a:t>招聘选拔</a:t>
            </a:r>
            <a:endParaRPr sz="1800">
              <a:latin typeface="SimSun"/>
              <a:cs typeface="SimSun"/>
            </a:endParaRPr>
          </a:p>
          <a:p>
            <a:pPr marL="250825" marR="5080" indent="-238760">
              <a:lnSpc>
                <a:spcPct val="118900"/>
              </a:lnSpc>
              <a:spcBef>
                <a:spcPts val="334"/>
              </a:spcBef>
            </a:pPr>
            <a:r>
              <a:rPr sz="2100" spc="-37" baseline="7936" dirty="0">
                <a:solidFill>
                  <a:srgbClr val="FFFFFF"/>
                </a:solidFill>
                <a:latin typeface="SimSun"/>
                <a:cs typeface="SimSun"/>
              </a:rPr>
              <a:t>「</a:t>
            </a:r>
            <a:r>
              <a:rPr sz="1200" spc="-25" dirty="0">
                <a:solidFill>
                  <a:srgbClr val="FFFFFF"/>
                </a:solidFill>
                <a:latin typeface="SimSun"/>
                <a:cs typeface="SimSun"/>
              </a:rPr>
              <a:t>任职要求与  </a:t>
            </a:r>
            <a:r>
              <a:rPr sz="1200" dirty="0">
                <a:solidFill>
                  <a:srgbClr val="FFFFFF"/>
                </a:solidFill>
                <a:latin typeface="SimSun"/>
                <a:cs typeface="SimSun"/>
              </a:rPr>
              <a:t>考察标准</a:t>
            </a:r>
            <a:r>
              <a:rPr sz="2100" spc="-7" baseline="-19841" dirty="0">
                <a:solidFill>
                  <a:srgbClr val="FFFFFF"/>
                </a:solidFill>
                <a:latin typeface="SimSun"/>
                <a:cs typeface="SimSun"/>
              </a:rPr>
              <a:t>」</a:t>
            </a:r>
            <a:endParaRPr sz="2100" baseline="-19841">
              <a:latin typeface="SimSun"/>
              <a:cs typeface="SimSun"/>
            </a:endParaRPr>
          </a:p>
        </p:txBody>
      </p:sp>
      <p:sp>
        <p:nvSpPr>
          <p:cNvPr id="10" name="矩形 9"/>
          <p:cNvSpPr/>
          <p:nvPr/>
        </p:nvSpPr>
        <p:spPr>
          <a:xfrm>
            <a:off x="2955546" y="2971800"/>
            <a:ext cx="6096000" cy="958980"/>
          </a:xfrm>
          <a:prstGeom prst="rect">
            <a:avLst/>
          </a:prstGeom>
        </p:spPr>
        <p:txBody>
          <a:bodyPr>
            <a:spAutoFit/>
          </a:bodyPr>
          <a:lstStyle/>
          <a:p>
            <a:pPr marL="99695" lvl="0" algn="r"/>
            <a:r>
              <a:rPr lang="zh-CN" altLang="en-US" spc="5" dirty="0">
                <a:solidFill>
                  <a:srgbClr val="FFFFFF"/>
                </a:solidFill>
                <a:latin typeface="SimSun"/>
                <a:cs typeface="SimSun"/>
              </a:rPr>
              <a:t>培训学习</a:t>
            </a:r>
            <a:endParaRPr lang="zh-CN" altLang="en-US" dirty="0">
              <a:solidFill>
                <a:prstClr val="black"/>
              </a:solidFill>
              <a:latin typeface="SimSun"/>
              <a:cs typeface="SimSun"/>
            </a:endParaRPr>
          </a:p>
          <a:p>
            <a:pPr marL="254000" marR="10160" lvl="0" indent="-241935" algn="r">
              <a:lnSpc>
                <a:spcPct val="118900"/>
              </a:lnSpc>
              <a:spcBef>
                <a:spcPts val="334"/>
              </a:spcBef>
            </a:pPr>
            <a:r>
              <a:rPr lang="zh-CN" altLang="en-US" sz="2100" spc="-30" baseline="5952" dirty="0">
                <a:solidFill>
                  <a:srgbClr val="FFFFFF"/>
                </a:solidFill>
                <a:latin typeface="SimSun"/>
                <a:cs typeface="SimSun"/>
              </a:rPr>
              <a:t>「</a:t>
            </a:r>
            <a:r>
              <a:rPr lang="zh-CN" altLang="en-US" sz="1200" spc="-20" dirty="0">
                <a:solidFill>
                  <a:srgbClr val="FFFFFF"/>
                </a:solidFill>
                <a:latin typeface="SimSun"/>
                <a:cs typeface="SimSun"/>
              </a:rPr>
              <a:t>培训需求</a:t>
            </a:r>
            <a:r>
              <a:rPr lang="zh-CN" altLang="en-US" sz="1200" spc="-20" dirty="0" smtClean="0">
                <a:solidFill>
                  <a:srgbClr val="FFFFFF"/>
                </a:solidFill>
                <a:latin typeface="SimSun"/>
                <a:cs typeface="SimSun"/>
              </a:rPr>
              <a:t>与</a:t>
            </a:r>
            <a:endParaRPr lang="en-US" altLang="zh-CN" sz="1200" spc="-20" dirty="0" smtClean="0">
              <a:solidFill>
                <a:srgbClr val="FFFFFF"/>
              </a:solidFill>
              <a:latin typeface="SimSun"/>
              <a:cs typeface="SimSun"/>
            </a:endParaRPr>
          </a:p>
          <a:p>
            <a:pPr marL="254000" marR="10160" lvl="0" indent="-241935" algn="r">
              <a:lnSpc>
                <a:spcPct val="118900"/>
              </a:lnSpc>
              <a:spcBef>
                <a:spcPts val="334"/>
              </a:spcBef>
            </a:pPr>
            <a:r>
              <a:rPr lang="zh-CN" altLang="en-US" sz="1200" dirty="0" smtClean="0">
                <a:solidFill>
                  <a:srgbClr val="FFFFFF"/>
                </a:solidFill>
                <a:latin typeface="SimSun"/>
                <a:cs typeface="SimSun"/>
              </a:rPr>
              <a:t>课</a:t>
            </a:r>
            <a:r>
              <a:rPr lang="zh-CN" altLang="en-US" sz="1200" dirty="0">
                <a:solidFill>
                  <a:srgbClr val="FFFFFF"/>
                </a:solidFill>
                <a:latin typeface="SimSun"/>
                <a:cs typeface="SimSun"/>
              </a:rPr>
              <a:t>程设</a:t>
            </a:r>
            <a:r>
              <a:rPr lang="zh-CN" altLang="en-US" sz="1200" spc="-229" dirty="0">
                <a:solidFill>
                  <a:srgbClr val="FFFFFF"/>
                </a:solidFill>
                <a:latin typeface="SimSun"/>
                <a:cs typeface="SimSun"/>
              </a:rPr>
              <a:t>计</a:t>
            </a:r>
            <a:r>
              <a:rPr lang="zh-CN" altLang="en-US" sz="2100" spc="-7" baseline="-25793" dirty="0">
                <a:solidFill>
                  <a:srgbClr val="FFFFFF"/>
                </a:solidFill>
                <a:latin typeface="SimSun"/>
                <a:cs typeface="SimSun"/>
              </a:rPr>
              <a:t>」</a:t>
            </a:r>
            <a:endParaRPr lang="zh-CN" altLang="en-US" sz="2100" baseline="-25793" dirty="0">
              <a:solidFill>
                <a:prstClr val="black"/>
              </a:solidFill>
              <a:latin typeface="SimSun"/>
              <a:cs typeface="SimSun"/>
            </a:endParaRPr>
          </a:p>
        </p:txBody>
      </p:sp>
      <p:sp>
        <p:nvSpPr>
          <p:cNvPr id="13" name="流程图: 联系 12"/>
          <p:cNvSpPr/>
          <p:nvPr/>
        </p:nvSpPr>
        <p:spPr>
          <a:xfrm>
            <a:off x="5204461" y="4495801"/>
            <a:ext cx="1921254" cy="1857378"/>
          </a:xfrm>
          <a:prstGeom prst="flowChartConnector">
            <a:avLst/>
          </a:prstGeom>
          <a:solidFill>
            <a:schemeClr val="accent3">
              <a:lumMod val="20000"/>
              <a:lumOff val="8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联系 13"/>
          <p:cNvSpPr/>
          <p:nvPr/>
        </p:nvSpPr>
        <p:spPr>
          <a:xfrm>
            <a:off x="7527546" y="2438400"/>
            <a:ext cx="1921254" cy="1857378"/>
          </a:xfrm>
          <a:prstGeom prst="flowChartConnector">
            <a:avLst/>
          </a:prstGeom>
          <a:solidFill>
            <a:schemeClr val="accent3">
              <a:lumMod val="20000"/>
              <a:lumOff val="8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联系 14"/>
          <p:cNvSpPr/>
          <p:nvPr/>
        </p:nvSpPr>
        <p:spPr>
          <a:xfrm>
            <a:off x="3090611" y="2478275"/>
            <a:ext cx="1921254" cy="1857378"/>
          </a:xfrm>
          <a:prstGeom prst="flowChartConnector">
            <a:avLst/>
          </a:prstGeom>
          <a:solidFill>
            <a:schemeClr val="accent3">
              <a:lumMod val="20000"/>
              <a:lumOff val="8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联系 15"/>
          <p:cNvSpPr/>
          <p:nvPr/>
        </p:nvSpPr>
        <p:spPr>
          <a:xfrm>
            <a:off x="5234434" y="533400"/>
            <a:ext cx="1921254" cy="1857378"/>
          </a:xfrm>
          <a:prstGeom prst="flowChartConnector">
            <a:avLst/>
          </a:prstGeom>
          <a:solidFill>
            <a:schemeClr val="accent3">
              <a:lumMod val="20000"/>
              <a:lumOff val="8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联系 16"/>
          <p:cNvSpPr/>
          <p:nvPr/>
        </p:nvSpPr>
        <p:spPr>
          <a:xfrm>
            <a:off x="4648200" y="1985516"/>
            <a:ext cx="3157854" cy="3024886"/>
          </a:xfrm>
          <a:prstGeom prst="flowChartConnector">
            <a:avLst/>
          </a:prstGeom>
          <a:solidFill>
            <a:schemeClr val="accent3">
              <a:lumMod val="20000"/>
              <a:lumOff val="8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11621" y="3931411"/>
            <a:ext cx="958850" cy="499745"/>
          </a:xfrm>
          <a:prstGeom prst="rect">
            <a:avLst/>
          </a:prstGeom>
        </p:spPr>
        <p:txBody>
          <a:bodyPr vert="horz" wrap="square" lIns="0" tIns="0" rIns="0" bIns="0" rtlCol="0">
            <a:spAutoFit/>
          </a:bodyPr>
          <a:lstStyle/>
          <a:p>
            <a:pPr marL="12700">
              <a:lnSpc>
                <a:spcPct val="100000"/>
              </a:lnSpc>
            </a:pPr>
            <a:r>
              <a:rPr sz="3200" b="1" spc="-5" dirty="0">
                <a:solidFill>
                  <a:srgbClr val="FFFFFF"/>
                </a:solidFill>
                <a:latin typeface="Microsoft YaHei"/>
                <a:cs typeface="Microsoft YaHei"/>
              </a:rPr>
              <a:t>腾</a:t>
            </a:r>
            <a:r>
              <a:rPr sz="3200" b="1" spc="-95" dirty="0">
                <a:solidFill>
                  <a:srgbClr val="FFFFFF"/>
                </a:solidFill>
                <a:latin typeface="Microsoft YaHei"/>
                <a:cs typeface="Microsoft YaHei"/>
              </a:rPr>
              <a:t> </a:t>
            </a:r>
            <a:r>
              <a:rPr sz="3200" b="1" spc="-5" dirty="0">
                <a:solidFill>
                  <a:srgbClr val="FFFFFF"/>
                </a:solidFill>
                <a:latin typeface="Microsoft YaHei"/>
                <a:cs typeface="Microsoft YaHei"/>
              </a:rPr>
              <a:t>讯</a:t>
            </a:r>
            <a:endParaRPr sz="3200">
              <a:latin typeface="Microsoft YaHei"/>
              <a:cs typeface="Microsoft YaHei"/>
            </a:endParaRPr>
          </a:p>
        </p:txBody>
      </p:sp>
      <p:sp>
        <p:nvSpPr>
          <p:cNvPr id="3" name="object 3"/>
          <p:cNvSpPr/>
          <p:nvPr/>
        </p:nvSpPr>
        <p:spPr>
          <a:xfrm>
            <a:off x="4519040" y="3727322"/>
            <a:ext cx="3154045" cy="0"/>
          </a:xfrm>
          <a:custGeom>
            <a:avLst/>
            <a:gdLst/>
            <a:ahLst/>
            <a:cxnLst/>
            <a:rect l="l" t="t" r="r" b="b"/>
            <a:pathLst>
              <a:path w="3154045">
                <a:moveTo>
                  <a:pt x="0" y="0"/>
                </a:moveTo>
                <a:lnTo>
                  <a:pt x="3154044" y="0"/>
                </a:lnTo>
              </a:path>
            </a:pathLst>
          </a:custGeom>
          <a:ln w="12954">
            <a:solidFill>
              <a:srgbClr val="92C5DC"/>
            </a:solidFill>
            <a:prstDash val="dash"/>
          </a:ln>
        </p:spPr>
        <p:txBody>
          <a:bodyPr wrap="square" lIns="0" tIns="0" rIns="0" bIns="0" rtlCol="0"/>
          <a:lstStyle/>
          <a:p>
            <a:endParaRPr/>
          </a:p>
        </p:txBody>
      </p:sp>
      <p:sp>
        <p:nvSpPr>
          <p:cNvPr id="4" name="object 4"/>
          <p:cNvSpPr/>
          <p:nvPr/>
        </p:nvSpPr>
        <p:spPr>
          <a:xfrm>
            <a:off x="4519040" y="4638675"/>
            <a:ext cx="3154045" cy="0"/>
          </a:xfrm>
          <a:custGeom>
            <a:avLst/>
            <a:gdLst/>
            <a:ahLst/>
            <a:cxnLst/>
            <a:rect l="l" t="t" r="r" b="b"/>
            <a:pathLst>
              <a:path w="3154045">
                <a:moveTo>
                  <a:pt x="0" y="0"/>
                </a:moveTo>
                <a:lnTo>
                  <a:pt x="3154044" y="0"/>
                </a:lnTo>
              </a:path>
            </a:pathLst>
          </a:custGeom>
          <a:ln w="12954">
            <a:solidFill>
              <a:srgbClr val="92C5DC"/>
            </a:solidFill>
            <a:prstDash val="dash"/>
          </a:ln>
        </p:spPr>
        <p:txBody>
          <a:bodyPr wrap="square" lIns="0" tIns="0" rIns="0" bIns="0" rtlCol="0"/>
          <a:lstStyle/>
          <a:p>
            <a:endParaRPr/>
          </a:p>
        </p:txBody>
      </p:sp>
      <p:sp>
        <p:nvSpPr>
          <p:cNvPr id="5" name="object 5"/>
          <p:cNvSpPr/>
          <p:nvPr/>
        </p:nvSpPr>
        <p:spPr>
          <a:xfrm>
            <a:off x="4463034" y="2033016"/>
            <a:ext cx="3265932" cy="93573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dirty="0">
                <a:latin typeface="SimSun"/>
                <a:cs typeface="SimSun"/>
              </a:rPr>
              <a:t>腾讯为员工成长规划了管理与</a:t>
            </a:r>
            <a:r>
              <a:rPr b="0" spc="-15" dirty="0">
                <a:latin typeface="SimSun"/>
                <a:cs typeface="SimSun"/>
              </a:rPr>
              <a:t>专</a:t>
            </a:r>
            <a:r>
              <a:rPr b="0" dirty="0">
                <a:latin typeface="SimSun"/>
                <a:cs typeface="SimSun"/>
              </a:rPr>
              <a:t>业两条发</a:t>
            </a:r>
            <a:r>
              <a:rPr b="0" spc="-5" dirty="0">
                <a:latin typeface="SimSun"/>
                <a:cs typeface="SimSun"/>
              </a:rPr>
              <a:t>展</a:t>
            </a:r>
            <a:r>
              <a:rPr b="0" spc="-10" dirty="0">
                <a:latin typeface="SimSun"/>
                <a:cs typeface="SimSun"/>
              </a:rPr>
              <a:t>通道</a:t>
            </a:r>
          </a:p>
        </p:txBody>
      </p:sp>
      <p:sp>
        <p:nvSpPr>
          <p:cNvPr id="3" name="object 3"/>
          <p:cNvSpPr/>
          <p:nvPr/>
        </p:nvSpPr>
        <p:spPr>
          <a:xfrm>
            <a:off x="1607058" y="1522475"/>
            <a:ext cx="8977884" cy="477545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9231" y="547115"/>
            <a:ext cx="10688955" cy="426720"/>
          </a:xfrm>
          <a:prstGeom prst="rect">
            <a:avLst/>
          </a:prstGeom>
        </p:spPr>
        <p:txBody>
          <a:bodyPr vert="horz" wrap="square" lIns="0" tIns="0" rIns="0" bIns="0" rtlCol="0">
            <a:spAutoFit/>
          </a:bodyPr>
          <a:lstStyle/>
          <a:p>
            <a:pPr marL="12700">
              <a:lnSpc>
                <a:spcPct val="100000"/>
              </a:lnSpc>
            </a:pPr>
            <a:r>
              <a:rPr b="0" spc="-5" dirty="0">
                <a:latin typeface="SimSun"/>
                <a:cs typeface="SimSun"/>
              </a:rPr>
              <a:t>在纵向上，腾讯为员工搭建职业发展阶梯，清晰指引员工发展目标，</a:t>
            </a:r>
          </a:p>
        </p:txBody>
      </p:sp>
      <p:sp>
        <p:nvSpPr>
          <p:cNvPr id="4" name="object 4"/>
          <p:cNvSpPr txBox="1"/>
          <p:nvPr/>
        </p:nvSpPr>
        <p:spPr>
          <a:xfrm>
            <a:off x="459231" y="1059434"/>
            <a:ext cx="5718175" cy="426720"/>
          </a:xfrm>
          <a:prstGeom prst="rect">
            <a:avLst/>
          </a:prstGeom>
        </p:spPr>
        <p:txBody>
          <a:bodyPr vert="horz" wrap="square" lIns="0" tIns="0" rIns="0" bIns="0" rtlCol="0">
            <a:spAutoFit/>
          </a:bodyPr>
          <a:lstStyle/>
          <a:p>
            <a:pPr marL="12700">
              <a:lnSpc>
                <a:spcPct val="100000"/>
              </a:lnSpc>
            </a:pPr>
            <a:r>
              <a:rPr sz="2800" dirty="0">
                <a:solidFill>
                  <a:srgbClr val="FFFFFF"/>
                </a:solidFill>
                <a:latin typeface="SimSun"/>
                <a:cs typeface="SimSun"/>
              </a:rPr>
              <a:t>体现了对员工能力发展的期望</a:t>
            </a:r>
            <a:r>
              <a:rPr sz="2800" spc="-10" dirty="0">
                <a:solidFill>
                  <a:srgbClr val="FFFFFF"/>
                </a:solidFill>
                <a:latin typeface="SimSun"/>
                <a:cs typeface="SimSun"/>
              </a:rPr>
              <a:t>与</a:t>
            </a:r>
            <a:r>
              <a:rPr sz="2800" dirty="0">
                <a:solidFill>
                  <a:srgbClr val="FFFFFF"/>
                </a:solidFill>
                <a:latin typeface="SimSun"/>
                <a:cs typeface="SimSun"/>
              </a:rPr>
              <a:t>要求</a:t>
            </a:r>
            <a:endParaRPr sz="2800">
              <a:latin typeface="SimSun"/>
              <a:cs typeface="SimSun"/>
            </a:endParaRPr>
          </a:p>
        </p:txBody>
      </p:sp>
      <p:graphicFrame>
        <p:nvGraphicFramePr>
          <p:cNvPr id="5" name="object 5"/>
          <p:cNvGraphicFramePr>
            <a:graphicFrameLocks noGrp="1"/>
          </p:cNvGraphicFramePr>
          <p:nvPr>
            <p:extLst>
              <p:ext uri="{D42A27DB-BD31-4B8C-83A1-F6EECF244321}">
                <p14:modId xmlns:p14="http://schemas.microsoft.com/office/powerpoint/2010/main" val="2432992369"/>
              </p:ext>
            </p:extLst>
          </p:nvPr>
        </p:nvGraphicFramePr>
        <p:xfrm>
          <a:off x="934592" y="1828800"/>
          <a:ext cx="10323828" cy="3547233"/>
        </p:xfrm>
        <a:graphic>
          <a:graphicData uri="http://schemas.openxmlformats.org/drawingml/2006/table">
            <a:tbl>
              <a:tblPr firstRow="1" bandRow="1">
                <a:tableStyleId>{2D5ABB26-0587-4C30-8999-92F81FD0307C}</a:tableStyleId>
              </a:tblPr>
              <a:tblGrid>
                <a:gridCol w="1078357"/>
                <a:gridCol w="2760852"/>
                <a:gridCol w="6484619"/>
              </a:tblGrid>
              <a:tr h="586739">
                <a:tc>
                  <a:txBody>
                    <a:bodyPr/>
                    <a:lstStyle/>
                    <a:p>
                      <a:pPr marL="24765" algn="ctr">
                        <a:lnSpc>
                          <a:spcPct val="100000"/>
                        </a:lnSpc>
                        <a:spcBef>
                          <a:spcPts val="1095"/>
                        </a:spcBef>
                      </a:pPr>
                      <a:r>
                        <a:rPr sz="1800" spc="5" dirty="0">
                          <a:solidFill>
                            <a:srgbClr val="FFFFFF"/>
                          </a:solidFill>
                          <a:latin typeface="SimSun"/>
                          <a:cs typeface="SimSun"/>
                        </a:rPr>
                        <a:t>级别</a:t>
                      </a:r>
                      <a:endParaRPr sz="1800" dirty="0">
                        <a:latin typeface="SimSun"/>
                        <a:cs typeface="SimSun"/>
                      </a:endParaRPr>
                    </a:p>
                  </a:txBody>
                  <a:tcPr marL="0" marR="0" marT="0" marB="0">
                    <a:lnT w="12700">
                      <a:solidFill>
                        <a:srgbClr val="FFFFFF"/>
                      </a:solidFill>
                      <a:prstDash val="solid"/>
                    </a:lnT>
                    <a:lnB w="12700">
                      <a:solidFill>
                        <a:srgbClr val="FFFFFF"/>
                      </a:solidFill>
                      <a:prstDash val="solid"/>
                    </a:lnB>
                  </a:tcPr>
                </a:tc>
                <a:tc>
                  <a:txBody>
                    <a:bodyPr/>
                    <a:lstStyle/>
                    <a:p>
                      <a:pPr marL="114935" algn="ctr">
                        <a:lnSpc>
                          <a:spcPct val="100000"/>
                        </a:lnSpc>
                        <a:spcBef>
                          <a:spcPts val="1095"/>
                        </a:spcBef>
                      </a:pPr>
                      <a:r>
                        <a:rPr sz="1800" spc="5" dirty="0">
                          <a:solidFill>
                            <a:srgbClr val="FFFFFF"/>
                          </a:solidFill>
                          <a:latin typeface="SimSun"/>
                          <a:cs typeface="SimSun"/>
                        </a:rPr>
                        <a:t>名称</a:t>
                      </a:r>
                      <a:endParaRPr sz="1800">
                        <a:latin typeface="SimSun"/>
                        <a:cs typeface="SimSun"/>
                      </a:endParaRPr>
                    </a:p>
                  </a:txBody>
                  <a:tcPr marL="0" marR="0" marT="0" marB="0">
                    <a:lnT w="12700">
                      <a:solidFill>
                        <a:srgbClr val="FFFFFF"/>
                      </a:solidFill>
                      <a:prstDash val="solid"/>
                    </a:lnT>
                    <a:lnB w="12700">
                      <a:solidFill>
                        <a:srgbClr val="FFFFFF"/>
                      </a:solidFill>
                      <a:prstDash val="solid"/>
                    </a:lnB>
                  </a:tcPr>
                </a:tc>
                <a:tc>
                  <a:txBody>
                    <a:bodyPr/>
                    <a:lstStyle/>
                    <a:p>
                      <a:pPr marL="90170" algn="ctr">
                        <a:lnSpc>
                          <a:spcPct val="100000"/>
                        </a:lnSpc>
                        <a:spcBef>
                          <a:spcPts val="1095"/>
                        </a:spcBef>
                      </a:pPr>
                      <a:r>
                        <a:rPr sz="1800" spc="5" dirty="0">
                          <a:solidFill>
                            <a:srgbClr val="FFFFFF"/>
                          </a:solidFill>
                          <a:latin typeface="SimSun"/>
                          <a:cs typeface="SimSun"/>
                        </a:rPr>
                        <a:t>定义</a:t>
                      </a:r>
                      <a:endParaRPr sz="1800">
                        <a:latin typeface="SimSun"/>
                        <a:cs typeface="SimSun"/>
                      </a:endParaRPr>
                    </a:p>
                  </a:txBody>
                  <a:tcPr marL="0" marR="0" marT="0" marB="0">
                    <a:lnT w="12700">
                      <a:solidFill>
                        <a:srgbClr val="FFFFFF"/>
                      </a:solidFill>
                      <a:prstDash val="solid"/>
                    </a:lnT>
                    <a:lnB w="12700">
                      <a:solidFill>
                        <a:srgbClr val="FFFFFF"/>
                      </a:solidFill>
                      <a:prstDash val="solid"/>
                    </a:lnB>
                  </a:tcPr>
                </a:tc>
              </a:tr>
              <a:tr h="430890">
                <a:tc>
                  <a:txBody>
                    <a:bodyPr/>
                    <a:lstStyle/>
                    <a:p>
                      <a:pPr marL="24765" algn="ctr">
                        <a:lnSpc>
                          <a:spcPct val="100000"/>
                        </a:lnSpc>
                        <a:spcBef>
                          <a:spcPts val="395"/>
                        </a:spcBef>
                      </a:pPr>
                      <a:r>
                        <a:rPr sz="1800" b="0" spc="25" dirty="0">
                          <a:solidFill>
                            <a:srgbClr val="FFFFFF"/>
                          </a:solidFill>
                          <a:latin typeface="Nirmala UI Semilight"/>
                          <a:cs typeface="Nirmala UI Semilight"/>
                        </a:rPr>
                        <a:t>6</a:t>
                      </a:r>
                      <a:r>
                        <a:rPr sz="1800" spc="25" dirty="0">
                          <a:solidFill>
                            <a:srgbClr val="FFFFFF"/>
                          </a:solidFill>
                          <a:latin typeface="SimSun"/>
                          <a:cs typeface="SimSun"/>
                        </a:rPr>
                        <a:t>级</a:t>
                      </a:r>
                      <a:endParaRPr sz="1800">
                        <a:latin typeface="SimSun"/>
                        <a:cs typeface="SimSun"/>
                      </a:endParaRPr>
                    </a:p>
                  </a:txBody>
                  <a:tcPr marL="0" marR="0" marT="0" marB="0">
                    <a:lnT w="12700">
                      <a:solidFill>
                        <a:srgbClr val="FFFFFF"/>
                      </a:solidFill>
                      <a:prstDash val="solid"/>
                    </a:lnT>
                  </a:tcPr>
                </a:tc>
                <a:tc>
                  <a:txBody>
                    <a:bodyPr/>
                    <a:lstStyle/>
                    <a:p>
                      <a:pPr marL="115570" algn="ctr">
                        <a:lnSpc>
                          <a:spcPct val="100000"/>
                        </a:lnSpc>
                        <a:spcBef>
                          <a:spcPts val="395"/>
                        </a:spcBef>
                      </a:pPr>
                      <a:r>
                        <a:rPr sz="1800" spc="10" dirty="0">
                          <a:solidFill>
                            <a:srgbClr val="FFFFFF"/>
                          </a:solidFill>
                          <a:latin typeface="SimSun"/>
                          <a:cs typeface="SimSun"/>
                        </a:rPr>
                        <a:t>权威</a:t>
                      </a:r>
                      <a:r>
                        <a:rPr sz="1400" spc="10" dirty="0">
                          <a:solidFill>
                            <a:srgbClr val="FFFFFF"/>
                          </a:solidFill>
                          <a:latin typeface="SimSun"/>
                          <a:cs typeface="SimSun"/>
                        </a:rPr>
                        <a:t>（</a:t>
                      </a:r>
                      <a:r>
                        <a:rPr sz="1400" b="0" spc="10" dirty="0">
                          <a:solidFill>
                            <a:srgbClr val="FFFFFF"/>
                          </a:solidFill>
                          <a:latin typeface="Nirmala UI Semilight"/>
                          <a:cs typeface="Nirmala UI Semilight"/>
                        </a:rPr>
                        <a:t>Fellow</a:t>
                      </a:r>
                      <a:r>
                        <a:rPr sz="1400" spc="10" dirty="0">
                          <a:solidFill>
                            <a:srgbClr val="FFFFFF"/>
                          </a:solidFill>
                          <a:latin typeface="SimSun"/>
                          <a:cs typeface="SimSun"/>
                        </a:rPr>
                        <a:t>）</a:t>
                      </a:r>
                      <a:endParaRPr sz="1400">
                        <a:latin typeface="SimSun"/>
                        <a:cs typeface="SimSun"/>
                      </a:endParaRPr>
                    </a:p>
                  </a:txBody>
                  <a:tcPr marL="0" marR="0" marT="0" marB="0">
                    <a:lnT w="12700">
                      <a:solidFill>
                        <a:srgbClr val="FFFFFF"/>
                      </a:solidFill>
                      <a:prstDash val="solid"/>
                    </a:lnT>
                  </a:tcPr>
                </a:tc>
                <a:tc>
                  <a:txBody>
                    <a:bodyPr/>
                    <a:lstStyle/>
                    <a:p>
                      <a:pPr marL="180975">
                        <a:lnSpc>
                          <a:spcPct val="100000"/>
                        </a:lnSpc>
                        <a:spcBef>
                          <a:spcPts val="785"/>
                        </a:spcBef>
                      </a:pPr>
                      <a:r>
                        <a:rPr sz="1200" spc="-5" dirty="0">
                          <a:solidFill>
                            <a:srgbClr val="FFFFFF"/>
                          </a:solidFill>
                          <a:latin typeface="SimSun"/>
                          <a:cs typeface="SimSun"/>
                        </a:rPr>
                        <a:t>作为公司内外公认的权威，推动公司决策</a:t>
                      </a:r>
                      <a:endParaRPr sz="1200" dirty="0">
                        <a:latin typeface="SimSun"/>
                        <a:cs typeface="SimSun"/>
                      </a:endParaRPr>
                    </a:p>
                  </a:txBody>
                  <a:tcPr marL="0" marR="0" marT="0" marB="0">
                    <a:lnT w="12700">
                      <a:solidFill>
                        <a:srgbClr val="FFFFFF"/>
                      </a:solidFill>
                      <a:prstDash val="solid"/>
                    </a:lnT>
                  </a:tcPr>
                </a:tc>
              </a:tr>
              <a:tr h="462686">
                <a:tc>
                  <a:txBody>
                    <a:bodyPr/>
                    <a:lstStyle/>
                    <a:p>
                      <a:pPr marL="24130" algn="ctr">
                        <a:lnSpc>
                          <a:spcPct val="100000"/>
                        </a:lnSpc>
                        <a:spcBef>
                          <a:spcPts val="465"/>
                        </a:spcBef>
                      </a:pPr>
                      <a:r>
                        <a:rPr sz="1800" b="0" spc="25" dirty="0">
                          <a:solidFill>
                            <a:srgbClr val="FFFFFF"/>
                          </a:solidFill>
                          <a:latin typeface="Nirmala UI Semilight"/>
                          <a:cs typeface="Nirmala UI Semilight"/>
                        </a:rPr>
                        <a:t>5</a:t>
                      </a:r>
                      <a:r>
                        <a:rPr sz="1800" spc="25" dirty="0">
                          <a:solidFill>
                            <a:srgbClr val="FFFFFF"/>
                          </a:solidFill>
                          <a:latin typeface="SimSun"/>
                          <a:cs typeface="SimSun"/>
                        </a:rPr>
                        <a:t>级</a:t>
                      </a:r>
                      <a:endParaRPr sz="1800">
                        <a:latin typeface="SimSun"/>
                        <a:cs typeface="SimSun"/>
                      </a:endParaRPr>
                    </a:p>
                  </a:txBody>
                  <a:tcPr marL="0" marR="0" marT="0" marB="0"/>
                </a:tc>
                <a:tc>
                  <a:txBody>
                    <a:bodyPr/>
                    <a:lstStyle/>
                    <a:p>
                      <a:pPr marL="115570" algn="ctr">
                        <a:lnSpc>
                          <a:spcPct val="100000"/>
                        </a:lnSpc>
                        <a:spcBef>
                          <a:spcPts val="465"/>
                        </a:spcBef>
                      </a:pPr>
                      <a:r>
                        <a:rPr sz="1800" spc="10" dirty="0">
                          <a:solidFill>
                            <a:srgbClr val="FFFFFF"/>
                          </a:solidFill>
                          <a:latin typeface="SimSun"/>
                          <a:cs typeface="SimSun"/>
                        </a:rPr>
                        <a:t>资深专家</a:t>
                      </a:r>
                      <a:r>
                        <a:rPr sz="1400" spc="10" dirty="0">
                          <a:solidFill>
                            <a:srgbClr val="FFFFFF"/>
                          </a:solidFill>
                          <a:latin typeface="SimSun"/>
                          <a:cs typeface="SimSun"/>
                        </a:rPr>
                        <a:t>（</a:t>
                      </a:r>
                      <a:r>
                        <a:rPr sz="1400" b="0" spc="10" dirty="0">
                          <a:solidFill>
                            <a:srgbClr val="FFFFFF"/>
                          </a:solidFill>
                          <a:latin typeface="Nirmala UI Semilight"/>
                          <a:cs typeface="Nirmala UI Semilight"/>
                        </a:rPr>
                        <a:t>Master</a:t>
                      </a:r>
                      <a:r>
                        <a:rPr sz="1400" spc="10" dirty="0">
                          <a:solidFill>
                            <a:srgbClr val="FFFFFF"/>
                          </a:solidFill>
                          <a:latin typeface="SimSun"/>
                          <a:cs typeface="SimSun"/>
                        </a:rPr>
                        <a:t>）</a:t>
                      </a:r>
                      <a:endParaRPr sz="1400">
                        <a:latin typeface="SimSun"/>
                        <a:cs typeface="SimSun"/>
                      </a:endParaRPr>
                    </a:p>
                  </a:txBody>
                  <a:tcPr marL="0" marR="0" marT="0" marB="0"/>
                </a:tc>
                <a:tc>
                  <a:txBody>
                    <a:bodyPr/>
                    <a:lstStyle/>
                    <a:p>
                      <a:pPr marL="180975">
                        <a:lnSpc>
                          <a:spcPct val="100000"/>
                        </a:lnSpc>
                        <a:spcBef>
                          <a:spcPts val="969"/>
                        </a:spcBef>
                      </a:pPr>
                      <a:r>
                        <a:rPr sz="1200" dirty="0">
                          <a:solidFill>
                            <a:srgbClr val="FFFFFF"/>
                          </a:solidFill>
                          <a:latin typeface="SimSun"/>
                          <a:cs typeface="SimSun"/>
                        </a:rPr>
                        <a:t>作为公司内外公认的某方面专家，参与战略制定并对大型项目</a:t>
                      </a:r>
                      <a:r>
                        <a:rPr sz="1200" b="0" dirty="0">
                          <a:solidFill>
                            <a:srgbClr val="FFFFFF"/>
                          </a:solidFill>
                          <a:latin typeface="Nirmala UI Semilight"/>
                          <a:cs typeface="Nirmala UI Semilight"/>
                        </a:rPr>
                        <a:t>/</a:t>
                      </a:r>
                      <a:r>
                        <a:rPr sz="1200" dirty="0">
                          <a:solidFill>
                            <a:srgbClr val="FFFFFF"/>
                          </a:solidFill>
                          <a:latin typeface="SimSun"/>
                          <a:cs typeface="SimSun"/>
                        </a:rPr>
                        <a:t>领域成功负责</a:t>
                      </a:r>
                      <a:endParaRPr sz="1200" dirty="0">
                        <a:latin typeface="SimSun"/>
                        <a:cs typeface="SimSun"/>
                      </a:endParaRPr>
                    </a:p>
                  </a:txBody>
                  <a:tcPr marL="0" marR="0" marT="0" marB="0"/>
                </a:tc>
              </a:tr>
              <a:tr h="618412">
                <a:tc>
                  <a:txBody>
                    <a:bodyPr/>
                    <a:lstStyle/>
                    <a:p>
                      <a:pPr marL="24765" algn="ctr">
                        <a:lnSpc>
                          <a:spcPct val="100000"/>
                        </a:lnSpc>
                        <a:spcBef>
                          <a:spcPts val="1140"/>
                        </a:spcBef>
                      </a:pPr>
                      <a:r>
                        <a:rPr sz="1800" b="0" spc="20" dirty="0">
                          <a:solidFill>
                            <a:srgbClr val="FFFFFF"/>
                          </a:solidFill>
                          <a:latin typeface="Nirmala UI Semilight"/>
                          <a:cs typeface="Nirmala UI Semilight"/>
                        </a:rPr>
                        <a:t>4</a:t>
                      </a:r>
                      <a:r>
                        <a:rPr sz="1800" spc="20" dirty="0">
                          <a:solidFill>
                            <a:srgbClr val="FFFFFF"/>
                          </a:solidFill>
                          <a:latin typeface="SimSun"/>
                          <a:cs typeface="SimSun"/>
                        </a:rPr>
                        <a:t>级</a:t>
                      </a:r>
                      <a:endParaRPr sz="1800">
                        <a:latin typeface="SimSun"/>
                        <a:cs typeface="SimSun"/>
                      </a:endParaRPr>
                    </a:p>
                  </a:txBody>
                  <a:tcPr marL="0" marR="0" marT="0" marB="0"/>
                </a:tc>
                <a:tc>
                  <a:txBody>
                    <a:bodyPr/>
                    <a:lstStyle/>
                    <a:p>
                      <a:pPr marL="115570" algn="ctr">
                        <a:lnSpc>
                          <a:spcPct val="100000"/>
                        </a:lnSpc>
                        <a:spcBef>
                          <a:spcPts val="1140"/>
                        </a:spcBef>
                      </a:pPr>
                      <a:r>
                        <a:rPr sz="1800" spc="20" dirty="0">
                          <a:solidFill>
                            <a:srgbClr val="FFFFFF"/>
                          </a:solidFill>
                          <a:latin typeface="SimSun"/>
                          <a:cs typeface="SimSun"/>
                        </a:rPr>
                        <a:t>专家</a:t>
                      </a:r>
                      <a:r>
                        <a:rPr sz="1400" spc="20" dirty="0">
                          <a:solidFill>
                            <a:srgbClr val="FFFFFF"/>
                          </a:solidFill>
                          <a:latin typeface="SimSun"/>
                          <a:cs typeface="SimSun"/>
                        </a:rPr>
                        <a:t>（</a:t>
                      </a:r>
                      <a:r>
                        <a:rPr sz="1400" b="0" spc="20" dirty="0">
                          <a:solidFill>
                            <a:srgbClr val="FFFFFF"/>
                          </a:solidFill>
                          <a:latin typeface="Nirmala UI Semilight"/>
                          <a:cs typeface="Nirmala UI Semilight"/>
                        </a:rPr>
                        <a:t>Expert</a:t>
                      </a:r>
                      <a:r>
                        <a:rPr sz="1400" spc="20" dirty="0">
                          <a:solidFill>
                            <a:srgbClr val="FFFFFF"/>
                          </a:solidFill>
                          <a:latin typeface="SimSun"/>
                          <a:cs typeface="SimSun"/>
                        </a:rPr>
                        <a:t>）</a:t>
                      </a:r>
                      <a:endParaRPr sz="1400">
                        <a:latin typeface="SimSun"/>
                        <a:cs typeface="SimSun"/>
                      </a:endParaRPr>
                    </a:p>
                  </a:txBody>
                  <a:tcPr marL="0" marR="0" marT="0" marB="0"/>
                </a:tc>
                <a:tc>
                  <a:txBody>
                    <a:bodyPr/>
                    <a:lstStyle/>
                    <a:p>
                      <a:pPr marL="180975" marR="85090">
                        <a:lnSpc>
                          <a:spcPct val="100000"/>
                        </a:lnSpc>
                        <a:spcBef>
                          <a:spcPts val="810"/>
                        </a:spcBef>
                      </a:pPr>
                      <a:r>
                        <a:rPr sz="1200" spc="5" dirty="0">
                          <a:solidFill>
                            <a:srgbClr val="FFFFFF"/>
                          </a:solidFill>
                          <a:latin typeface="SimSun"/>
                          <a:cs typeface="SimSun"/>
                        </a:rPr>
                        <a:t>作为公司某一领域专家，能够解决较复杂的问题或领导中型项目</a:t>
                      </a:r>
                      <a:r>
                        <a:rPr sz="1200" b="0" spc="5" dirty="0">
                          <a:solidFill>
                            <a:srgbClr val="FFFFFF"/>
                          </a:solidFill>
                          <a:latin typeface="Nirmala UI Semilight"/>
                          <a:cs typeface="Nirmala UI Semilight"/>
                        </a:rPr>
                        <a:t>/</a:t>
                      </a:r>
                      <a:r>
                        <a:rPr sz="1200" spc="5" dirty="0">
                          <a:solidFill>
                            <a:srgbClr val="FFFFFF"/>
                          </a:solidFill>
                          <a:latin typeface="SimSun"/>
                          <a:cs typeface="SimSun"/>
                        </a:rPr>
                        <a:t>领域，能推动和实施本专业  </a:t>
                      </a:r>
                      <a:r>
                        <a:rPr sz="1200" dirty="0">
                          <a:solidFill>
                            <a:srgbClr val="FFFFFF"/>
                          </a:solidFill>
                          <a:latin typeface="SimSun"/>
                          <a:cs typeface="SimSun"/>
                        </a:rPr>
                        <a:t>领域内重大变革</a:t>
                      </a:r>
                      <a:endParaRPr sz="1200">
                        <a:latin typeface="SimSun"/>
                        <a:cs typeface="SimSun"/>
                      </a:endParaRPr>
                    </a:p>
                  </a:txBody>
                  <a:tcPr marL="0" marR="0" marT="0" marB="0"/>
                </a:tc>
              </a:tr>
              <a:tr h="609042">
                <a:tc>
                  <a:txBody>
                    <a:bodyPr/>
                    <a:lstStyle/>
                    <a:p>
                      <a:pPr marL="24130" algn="ctr">
                        <a:lnSpc>
                          <a:spcPct val="100000"/>
                        </a:lnSpc>
                        <a:spcBef>
                          <a:spcPts val="1295"/>
                        </a:spcBef>
                      </a:pPr>
                      <a:r>
                        <a:rPr sz="1800" b="0" spc="25" dirty="0">
                          <a:solidFill>
                            <a:srgbClr val="FFFFFF"/>
                          </a:solidFill>
                          <a:latin typeface="Nirmala UI Semilight"/>
                          <a:cs typeface="Nirmala UI Semilight"/>
                        </a:rPr>
                        <a:t>3</a:t>
                      </a:r>
                      <a:r>
                        <a:rPr sz="1800" spc="25" dirty="0">
                          <a:solidFill>
                            <a:srgbClr val="FFFFFF"/>
                          </a:solidFill>
                          <a:latin typeface="SimSun"/>
                          <a:cs typeface="SimSun"/>
                        </a:rPr>
                        <a:t>级</a:t>
                      </a:r>
                      <a:endParaRPr sz="1800">
                        <a:latin typeface="SimSun"/>
                        <a:cs typeface="SimSun"/>
                      </a:endParaRPr>
                    </a:p>
                  </a:txBody>
                  <a:tcPr marL="0" marR="0" marT="0" marB="0"/>
                </a:tc>
                <a:tc>
                  <a:txBody>
                    <a:bodyPr/>
                    <a:lstStyle/>
                    <a:p>
                      <a:pPr marL="114300" algn="ctr">
                        <a:lnSpc>
                          <a:spcPct val="100000"/>
                        </a:lnSpc>
                        <a:spcBef>
                          <a:spcPts val="1295"/>
                        </a:spcBef>
                      </a:pPr>
                      <a:r>
                        <a:rPr sz="1800" spc="10" dirty="0">
                          <a:solidFill>
                            <a:srgbClr val="FFFFFF"/>
                          </a:solidFill>
                          <a:latin typeface="SimSun"/>
                          <a:cs typeface="SimSun"/>
                        </a:rPr>
                        <a:t>骨干</a:t>
                      </a:r>
                      <a:r>
                        <a:rPr sz="1400" spc="10" dirty="0">
                          <a:solidFill>
                            <a:srgbClr val="FFFFFF"/>
                          </a:solidFill>
                          <a:latin typeface="SimSun"/>
                          <a:cs typeface="SimSun"/>
                        </a:rPr>
                        <a:t>（</a:t>
                      </a:r>
                      <a:r>
                        <a:rPr sz="1400" b="0" spc="10" dirty="0">
                          <a:solidFill>
                            <a:srgbClr val="FFFFFF"/>
                          </a:solidFill>
                          <a:latin typeface="Nirmala UI Semilight"/>
                          <a:cs typeface="Nirmala UI Semilight"/>
                        </a:rPr>
                        <a:t>Specialist</a:t>
                      </a:r>
                      <a:r>
                        <a:rPr sz="1400" spc="10" dirty="0">
                          <a:solidFill>
                            <a:srgbClr val="FFFFFF"/>
                          </a:solidFill>
                          <a:latin typeface="SimSun"/>
                          <a:cs typeface="SimSun"/>
                        </a:rPr>
                        <a:t>）</a:t>
                      </a:r>
                      <a:endParaRPr sz="1400" dirty="0">
                        <a:latin typeface="SimSun"/>
                        <a:cs typeface="SimSun"/>
                      </a:endParaRPr>
                    </a:p>
                  </a:txBody>
                  <a:tcPr marL="0" marR="0" marT="0" marB="0"/>
                </a:tc>
                <a:tc>
                  <a:txBody>
                    <a:bodyPr/>
                    <a:lstStyle/>
                    <a:p>
                      <a:pPr marL="180975" marR="85725">
                        <a:lnSpc>
                          <a:spcPct val="100000"/>
                        </a:lnSpc>
                        <a:spcBef>
                          <a:spcPts val="965"/>
                        </a:spcBef>
                      </a:pPr>
                      <a:r>
                        <a:rPr sz="1200" spc="5" dirty="0">
                          <a:solidFill>
                            <a:srgbClr val="FFFFFF"/>
                          </a:solidFill>
                          <a:latin typeface="SimSun"/>
                          <a:cs typeface="SimSun"/>
                        </a:rPr>
                        <a:t>能够独立承担部门内某一方面工作</a:t>
                      </a:r>
                      <a:r>
                        <a:rPr sz="1200" b="0" spc="5" dirty="0">
                          <a:solidFill>
                            <a:srgbClr val="FFFFFF"/>
                          </a:solidFill>
                          <a:latin typeface="Nirmala UI Semilight"/>
                          <a:cs typeface="Nirmala UI Semilight"/>
                        </a:rPr>
                        <a:t>/</a:t>
                      </a:r>
                      <a:r>
                        <a:rPr sz="1200" spc="5" dirty="0">
                          <a:solidFill>
                            <a:srgbClr val="FFFFFF"/>
                          </a:solidFill>
                          <a:latin typeface="SimSun"/>
                          <a:cs typeface="SimSun"/>
                        </a:rPr>
                        <a:t>项目的策划和推动执行，能够发现本专业业务流程中存在  </a:t>
                      </a:r>
                      <a:r>
                        <a:rPr sz="1200" dirty="0">
                          <a:solidFill>
                            <a:srgbClr val="FFFFFF"/>
                          </a:solidFill>
                          <a:latin typeface="SimSun"/>
                          <a:cs typeface="SimSun"/>
                        </a:rPr>
                        <a:t>的重大问题，并提出合理有效的解决方案</a:t>
                      </a:r>
                      <a:endParaRPr sz="1200">
                        <a:latin typeface="SimSun"/>
                        <a:cs typeface="SimSun"/>
                      </a:endParaRPr>
                    </a:p>
                  </a:txBody>
                  <a:tcPr marL="0" marR="0" marT="0" marB="0"/>
                </a:tc>
              </a:tr>
              <a:tr h="440894">
                <a:tc>
                  <a:txBody>
                    <a:bodyPr/>
                    <a:lstStyle/>
                    <a:p>
                      <a:pPr marL="24130" algn="ctr">
                        <a:lnSpc>
                          <a:spcPct val="100000"/>
                        </a:lnSpc>
                        <a:spcBef>
                          <a:spcPts val="620"/>
                        </a:spcBef>
                      </a:pPr>
                      <a:r>
                        <a:rPr sz="1800" b="0" spc="25" dirty="0">
                          <a:solidFill>
                            <a:srgbClr val="FFFFFF"/>
                          </a:solidFill>
                          <a:latin typeface="Nirmala UI Semilight"/>
                          <a:cs typeface="Nirmala UI Semilight"/>
                        </a:rPr>
                        <a:t>2</a:t>
                      </a:r>
                      <a:r>
                        <a:rPr sz="1800" spc="25" dirty="0">
                          <a:solidFill>
                            <a:srgbClr val="FFFFFF"/>
                          </a:solidFill>
                          <a:latin typeface="SimSun"/>
                          <a:cs typeface="SimSun"/>
                        </a:rPr>
                        <a:t>级</a:t>
                      </a:r>
                      <a:endParaRPr sz="1800">
                        <a:latin typeface="SimSun"/>
                        <a:cs typeface="SimSun"/>
                      </a:endParaRPr>
                    </a:p>
                  </a:txBody>
                  <a:tcPr marL="0" marR="0" marT="0" marB="0"/>
                </a:tc>
                <a:tc>
                  <a:txBody>
                    <a:bodyPr/>
                    <a:lstStyle/>
                    <a:p>
                      <a:pPr marL="115570" algn="ctr">
                        <a:lnSpc>
                          <a:spcPct val="100000"/>
                        </a:lnSpc>
                        <a:spcBef>
                          <a:spcPts val="620"/>
                        </a:spcBef>
                      </a:pPr>
                      <a:r>
                        <a:rPr sz="1800" spc="15" dirty="0">
                          <a:solidFill>
                            <a:srgbClr val="FFFFFF"/>
                          </a:solidFill>
                          <a:latin typeface="SimSun"/>
                          <a:cs typeface="SimSun"/>
                        </a:rPr>
                        <a:t>有经验者</a:t>
                      </a:r>
                      <a:r>
                        <a:rPr sz="1400" spc="15" dirty="0">
                          <a:solidFill>
                            <a:srgbClr val="FFFFFF"/>
                          </a:solidFill>
                          <a:latin typeface="SimSun"/>
                          <a:cs typeface="SimSun"/>
                        </a:rPr>
                        <a:t>（</a:t>
                      </a:r>
                      <a:r>
                        <a:rPr sz="1400" b="0" spc="15" dirty="0">
                          <a:solidFill>
                            <a:srgbClr val="FFFFFF"/>
                          </a:solidFill>
                          <a:latin typeface="Nirmala UI Semilight"/>
                          <a:cs typeface="Nirmala UI Semilight"/>
                        </a:rPr>
                        <a:t>Intermediate</a:t>
                      </a:r>
                      <a:r>
                        <a:rPr sz="1400" spc="15" dirty="0">
                          <a:solidFill>
                            <a:srgbClr val="FFFFFF"/>
                          </a:solidFill>
                          <a:latin typeface="SimSun"/>
                          <a:cs typeface="SimSun"/>
                        </a:rPr>
                        <a:t>）</a:t>
                      </a:r>
                      <a:endParaRPr sz="1400">
                        <a:latin typeface="SimSun"/>
                        <a:cs typeface="SimSun"/>
                      </a:endParaRPr>
                    </a:p>
                  </a:txBody>
                  <a:tcPr marL="0" marR="0" marT="0" marB="0"/>
                </a:tc>
                <a:tc>
                  <a:txBody>
                    <a:bodyPr/>
                    <a:lstStyle/>
                    <a:p>
                      <a:pPr marL="180975">
                        <a:lnSpc>
                          <a:spcPct val="100000"/>
                        </a:lnSpc>
                        <a:spcBef>
                          <a:spcPts val="1010"/>
                        </a:spcBef>
                      </a:pPr>
                      <a:r>
                        <a:rPr sz="1200" dirty="0">
                          <a:solidFill>
                            <a:srgbClr val="FFFFFF"/>
                          </a:solidFill>
                          <a:latin typeface="SimSun"/>
                          <a:cs typeface="SimSun"/>
                        </a:rPr>
                        <a:t>作为一个有经验的专业成员能够应用专业知识独立解决常见问题</a:t>
                      </a:r>
                      <a:endParaRPr sz="1200">
                        <a:latin typeface="SimSun"/>
                        <a:cs typeface="SimSun"/>
                      </a:endParaRPr>
                    </a:p>
                  </a:txBody>
                  <a:tcPr marL="0" marR="0" marT="0" marB="0"/>
                </a:tc>
              </a:tr>
              <a:tr h="398570">
                <a:tc>
                  <a:txBody>
                    <a:bodyPr/>
                    <a:lstStyle/>
                    <a:p>
                      <a:pPr marL="24130" algn="ctr">
                        <a:lnSpc>
                          <a:spcPct val="100000"/>
                        </a:lnSpc>
                        <a:spcBef>
                          <a:spcPts val="370"/>
                        </a:spcBef>
                      </a:pPr>
                      <a:r>
                        <a:rPr sz="1800" b="0" spc="5" dirty="0">
                          <a:solidFill>
                            <a:srgbClr val="FFFFFF"/>
                          </a:solidFill>
                          <a:latin typeface="Nirmala UI Semilight"/>
                          <a:cs typeface="Nirmala UI Semilight"/>
                        </a:rPr>
                        <a:t>1</a:t>
                      </a:r>
                      <a:r>
                        <a:rPr sz="1800" spc="5" dirty="0">
                          <a:solidFill>
                            <a:srgbClr val="FFFFFF"/>
                          </a:solidFill>
                          <a:latin typeface="SimSun"/>
                          <a:cs typeface="SimSun"/>
                        </a:rPr>
                        <a:t>级</a:t>
                      </a:r>
                      <a:endParaRPr sz="1800">
                        <a:latin typeface="SimSun"/>
                        <a:cs typeface="SimSun"/>
                      </a:endParaRPr>
                    </a:p>
                  </a:txBody>
                  <a:tcPr marL="0" marR="0" marT="0" marB="0">
                    <a:lnB w="12700">
                      <a:solidFill>
                        <a:srgbClr val="FFFFFF"/>
                      </a:solidFill>
                      <a:prstDash val="solid"/>
                    </a:lnB>
                  </a:tcPr>
                </a:tc>
                <a:tc>
                  <a:txBody>
                    <a:bodyPr/>
                    <a:lstStyle/>
                    <a:p>
                      <a:pPr marL="114300" algn="ctr">
                        <a:lnSpc>
                          <a:spcPct val="100000"/>
                        </a:lnSpc>
                        <a:spcBef>
                          <a:spcPts val="370"/>
                        </a:spcBef>
                      </a:pPr>
                      <a:r>
                        <a:rPr sz="1800" spc="20" dirty="0">
                          <a:solidFill>
                            <a:srgbClr val="FFFFFF"/>
                          </a:solidFill>
                          <a:latin typeface="SimSun"/>
                          <a:cs typeface="SimSun"/>
                        </a:rPr>
                        <a:t>初做者</a:t>
                      </a:r>
                      <a:r>
                        <a:rPr sz="1400" spc="20" dirty="0">
                          <a:solidFill>
                            <a:srgbClr val="FFFFFF"/>
                          </a:solidFill>
                          <a:latin typeface="SimSun"/>
                          <a:cs typeface="SimSun"/>
                        </a:rPr>
                        <a:t>（</a:t>
                      </a:r>
                      <a:r>
                        <a:rPr sz="1400" b="0" spc="20" dirty="0">
                          <a:solidFill>
                            <a:srgbClr val="FFFFFF"/>
                          </a:solidFill>
                          <a:latin typeface="Nirmala UI Semilight"/>
                          <a:cs typeface="Nirmala UI Semilight"/>
                        </a:rPr>
                        <a:t>Entry</a:t>
                      </a:r>
                      <a:r>
                        <a:rPr sz="1400" spc="20" dirty="0">
                          <a:solidFill>
                            <a:srgbClr val="FFFFFF"/>
                          </a:solidFill>
                          <a:latin typeface="SimSun"/>
                          <a:cs typeface="SimSun"/>
                        </a:rPr>
                        <a:t>）</a:t>
                      </a:r>
                      <a:endParaRPr sz="1400" dirty="0">
                        <a:latin typeface="SimSun"/>
                        <a:cs typeface="SimSun"/>
                      </a:endParaRPr>
                    </a:p>
                  </a:txBody>
                  <a:tcPr marL="0" marR="0" marT="0" marB="0">
                    <a:lnB w="12700">
                      <a:solidFill>
                        <a:srgbClr val="FFFFFF"/>
                      </a:solidFill>
                      <a:prstDash val="solid"/>
                    </a:lnB>
                  </a:tcPr>
                </a:tc>
                <a:tc>
                  <a:txBody>
                    <a:bodyPr/>
                    <a:lstStyle/>
                    <a:p>
                      <a:pPr marL="180975">
                        <a:lnSpc>
                          <a:spcPct val="100000"/>
                        </a:lnSpc>
                        <a:spcBef>
                          <a:spcPts val="760"/>
                        </a:spcBef>
                      </a:pPr>
                      <a:r>
                        <a:rPr sz="1200" dirty="0">
                          <a:solidFill>
                            <a:srgbClr val="FFFFFF"/>
                          </a:solidFill>
                          <a:latin typeface="SimSun"/>
                          <a:cs typeface="SimSun"/>
                        </a:rPr>
                        <a:t>能做好被安排的一般性工作</a:t>
                      </a:r>
                      <a:endParaRPr sz="1200" dirty="0">
                        <a:latin typeface="SimSun"/>
                        <a:cs typeface="SimSun"/>
                      </a:endParaRPr>
                    </a:p>
                  </a:txBody>
                  <a:tcPr marL="0" marR="0" marT="0" marB="0">
                    <a:lnB w="12700">
                      <a:solidFill>
                        <a:srgbClr val="FFFFFF"/>
                      </a:solidFill>
                      <a:prstDash val="solid"/>
                    </a:lnB>
                  </a:tcPr>
                </a:tc>
              </a:tr>
            </a:tbl>
          </a:graphicData>
        </a:graphic>
      </p:graphicFrame>
      <p:sp>
        <p:nvSpPr>
          <p:cNvPr id="6" name="object 6"/>
          <p:cNvSpPr txBox="1"/>
          <p:nvPr/>
        </p:nvSpPr>
        <p:spPr>
          <a:xfrm>
            <a:off x="6667118" y="5612510"/>
            <a:ext cx="4591050" cy="1080135"/>
          </a:xfrm>
          <a:prstGeom prst="rect">
            <a:avLst/>
          </a:prstGeom>
          <a:ln w="9905">
            <a:solidFill>
              <a:srgbClr val="92C5DC"/>
            </a:solidFill>
          </a:ln>
        </p:spPr>
        <p:txBody>
          <a:bodyPr vert="horz" wrap="square" lIns="0" tIns="120650" rIns="0" bIns="0" rtlCol="0">
            <a:spAutoFit/>
          </a:bodyPr>
          <a:lstStyle/>
          <a:p>
            <a:pPr marL="86360">
              <a:lnSpc>
                <a:spcPct val="100000"/>
              </a:lnSpc>
              <a:spcBef>
                <a:spcPts val="950"/>
              </a:spcBef>
            </a:pPr>
            <a:r>
              <a:rPr sz="1800" dirty="0">
                <a:solidFill>
                  <a:srgbClr val="FFFFFF"/>
                </a:solidFill>
                <a:latin typeface="SimSun"/>
                <a:cs typeface="SimSun"/>
              </a:rPr>
              <a:t>为什么每一级还要设置子等？</a:t>
            </a:r>
            <a:endParaRPr sz="1800">
              <a:latin typeface="SimSun"/>
              <a:cs typeface="SimSun"/>
            </a:endParaRPr>
          </a:p>
          <a:p>
            <a:pPr marL="86360" marR="223520">
              <a:lnSpc>
                <a:spcPct val="120000"/>
              </a:lnSpc>
              <a:spcBef>
                <a:spcPts val="225"/>
              </a:spcBef>
            </a:pPr>
            <a:r>
              <a:rPr sz="1400" spc="-5" dirty="0">
                <a:solidFill>
                  <a:srgbClr val="FFFFFF"/>
                </a:solidFill>
                <a:latin typeface="SimSun"/>
                <a:cs typeface="SimSun"/>
              </a:rPr>
              <a:t>个人能力的发展是一个逐步积累和提升的过程，并需要  有持续的绩效表现。</a:t>
            </a:r>
            <a:endParaRPr sz="1400">
              <a:latin typeface="SimSun"/>
              <a:cs typeface="SimSun"/>
            </a:endParaRPr>
          </a:p>
        </p:txBody>
      </p:sp>
      <p:sp>
        <p:nvSpPr>
          <p:cNvPr id="7" name="object 7"/>
          <p:cNvSpPr txBox="1"/>
          <p:nvPr/>
        </p:nvSpPr>
        <p:spPr>
          <a:xfrm>
            <a:off x="934592" y="5612510"/>
            <a:ext cx="5096510" cy="1087120"/>
          </a:xfrm>
          <a:prstGeom prst="rect">
            <a:avLst/>
          </a:prstGeom>
          <a:ln w="12954">
            <a:solidFill>
              <a:srgbClr val="92C5DC"/>
            </a:solidFill>
          </a:ln>
        </p:spPr>
        <p:txBody>
          <a:bodyPr vert="horz" wrap="square" lIns="0" tIns="11430" rIns="0" bIns="0" rtlCol="0">
            <a:spAutoFit/>
          </a:bodyPr>
          <a:lstStyle/>
          <a:p>
            <a:pPr marL="84455" marR="189230">
              <a:lnSpc>
                <a:spcPts val="2020"/>
              </a:lnSpc>
              <a:spcBef>
                <a:spcPts val="90"/>
              </a:spcBef>
              <a:tabLst>
                <a:tab pos="427355" algn="l"/>
              </a:tabLst>
            </a:pPr>
            <a:r>
              <a:rPr sz="1400" spc="-5" dirty="0">
                <a:solidFill>
                  <a:srgbClr val="FFFFFF"/>
                </a:solidFill>
                <a:latin typeface="SimSun"/>
                <a:cs typeface="SimSun"/>
              </a:rPr>
              <a:t>每个级别由低到高可分为基础等、普通等和职业等三个子等。  </a:t>
            </a:r>
            <a:r>
              <a:rPr sz="1400" b="0" spc="20" dirty="0">
                <a:solidFill>
                  <a:srgbClr val="FFFFFF"/>
                </a:solidFill>
                <a:latin typeface="Nirmala UI Semilight"/>
                <a:cs typeface="Nirmala UI Semilight"/>
              </a:rPr>
              <a:t>1.	</a:t>
            </a:r>
            <a:r>
              <a:rPr sz="1400" spc="-5" dirty="0">
                <a:solidFill>
                  <a:srgbClr val="FFFFFF"/>
                </a:solidFill>
                <a:latin typeface="SimSun"/>
                <a:cs typeface="SimSun"/>
              </a:rPr>
              <a:t>基础等是指刚达到本级别能力要求，尚需巩固；</a:t>
            </a:r>
            <a:endParaRPr sz="1400">
              <a:latin typeface="SimSun"/>
              <a:cs typeface="SimSun"/>
            </a:endParaRPr>
          </a:p>
          <a:p>
            <a:pPr marL="84455">
              <a:lnSpc>
                <a:spcPct val="100000"/>
              </a:lnSpc>
              <a:spcBef>
                <a:spcPts val="210"/>
              </a:spcBef>
              <a:tabLst>
                <a:tab pos="427355" algn="l"/>
              </a:tabLst>
            </a:pPr>
            <a:r>
              <a:rPr sz="1400" b="0" spc="30" dirty="0">
                <a:solidFill>
                  <a:srgbClr val="FFFFFF"/>
                </a:solidFill>
                <a:latin typeface="Nirmala UI Semilight"/>
                <a:cs typeface="Nirmala UI Semilight"/>
              </a:rPr>
              <a:t>2.	</a:t>
            </a:r>
            <a:r>
              <a:rPr sz="1400" spc="-5" dirty="0">
                <a:solidFill>
                  <a:srgbClr val="FFFFFF"/>
                </a:solidFill>
                <a:latin typeface="SimSun"/>
                <a:cs typeface="SimSun"/>
              </a:rPr>
              <a:t>普通等是指完全达到本级别各项能力要求；</a:t>
            </a:r>
            <a:endParaRPr sz="1400">
              <a:latin typeface="SimSun"/>
              <a:cs typeface="SimSun"/>
            </a:endParaRPr>
          </a:p>
          <a:p>
            <a:pPr marL="84455">
              <a:lnSpc>
                <a:spcPct val="100000"/>
              </a:lnSpc>
              <a:spcBef>
                <a:spcPts val="335"/>
              </a:spcBef>
              <a:tabLst>
                <a:tab pos="427355" algn="l"/>
              </a:tabLst>
            </a:pPr>
            <a:r>
              <a:rPr sz="1400" b="0" spc="30" dirty="0">
                <a:solidFill>
                  <a:srgbClr val="FFFFFF"/>
                </a:solidFill>
                <a:latin typeface="Nirmala UI Semilight"/>
                <a:cs typeface="Nirmala UI Semilight"/>
              </a:rPr>
              <a:t>3.	</a:t>
            </a:r>
            <a:r>
              <a:rPr sz="1400" spc="-5" dirty="0">
                <a:solidFill>
                  <a:srgbClr val="FFFFFF"/>
                </a:solidFill>
                <a:latin typeface="SimSun"/>
                <a:cs typeface="SimSun"/>
              </a:rPr>
              <a:t>职业等是指本级别各能力表现成为公司或部门内标杆。</a:t>
            </a:r>
            <a:endParaRPr sz="1400">
              <a:latin typeface="SimSun"/>
              <a:cs typeface="SimSu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9231" y="547115"/>
            <a:ext cx="10340975" cy="426720"/>
          </a:xfrm>
          <a:prstGeom prst="rect">
            <a:avLst/>
          </a:prstGeom>
        </p:spPr>
        <p:txBody>
          <a:bodyPr vert="horz" wrap="square" lIns="0" tIns="0" rIns="0" bIns="0" rtlCol="0">
            <a:spAutoFit/>
          </a:bodyPr>
          <a:lstStyle/>
          <a:p>
            <a:pPr marL="12700">
              <a:lnSpc>
                <a:spcPct val="100000"/>
              </a:lnSpc>
            </a:pPr>
            <a:r>
              <a:rPr b="0" spc="-5" dirty="0">
                <a:latin typeface="SimSun"/>
                <a:cs typeface="SimSun"/>
              </a:rPr>
              <a:t>在横向上，按能力与职责相近的原则，腾讯为不同能力的员工设计</a:t>
            </a:r>
          </a:p>
        </p:txBody>
      </p:sp>
      <p:sp>
        <p:nvSpPr>
          <p:cNvPr id="4" name="object 4"/>
          <p:cNvSpPr txBox="1"/>
          <p:nvPr/>
        </p:nvSpPr>
        <p:spPr>
          <a:xfrm>
            <a:off x="459231" y="1059434"/>
            <a:ext cx="3583940" cy="426720"/>
          </a:xfrm>
          <a:prstGeom prst="rect">
            <a:avLst/>
          </a:prstGeom>
        </p:spPr>
        <p:txBody>
          <a:bodyPr vert="horz" wrap="square" lIns="0" tIns="0" rIns="0" bIns="0" rtlCol="0">
            <a:spAutoFit/>
          </a:bodyPr>
          <a:lstStyle/>
          <a:p>
            <a:pPr marL="12700">
              <a:lnSpc>
                <a:spcPct val="100000"/>
              </a:lnSpc>
            </a:pPr>
            <a:r>
              <a:rPr sz="2800" dirty="0">
                <a:solidFill>
                  <a:srgbClr val="FFFFFF"/>
                </a:solidFill>
                <a:latin typeface="SimSun"/>
                <a:cs typeface="SimSun"/>
              </a:rPr>
              <a:t>了不同的职业发展通道</a:t>
            </a:r>
            <a:endParaRPr sz="2800">
              <a:latin typeface="SimSun"/>
              <a:cs typeface="SimSun"/>
            </a:endParaRPr>
          </a:p>
        </p:txBody>
      </p:sp>
      <p:sp>
        <p:nvSpPr>
          <p:cNvPr id="5" name="object 5"/>
          <p:cNvSpPr txBox="1"/>
          <p:nvPr/>
        </p:nvSpPr>
        <p:spPr>
          <a:xfrm>
            <a:off x="1981961" y="1869440"/>
            <a:ext cx="3625215" cy="695960"/>
          </a:xfrm>
          <a:prstGeom prst="rect">
            <a:avLst/>
          </a:prstGeom>
        </p:spPr>
        <p:txBody>
          <a:bodyPr vert="horz" wrap="square" lIns="0" tIns="0" rIns="0" bIns="0" rtlCol="0">
            <a:spAutoFit/>
          </a:bodyPr>
          <a:lstStyle/>
          <a:p>
            <a:pPr marL="71755">
              <a:lnSpc>
                <a:spcPct val="100000"/>
              </a:lnSpc>
              <a:tabLst>
                <a:tab pos="2221230" algn="l"/>
              </a:tabLst>
            </a:pPr>
            <a:r>
              <a:rPr sz="1800" dirty="0">
                <a:solidFill>
                  <a:srgbClr val="FFFFFF"/>
                </a:solidFill>
                <a:latin typeface="SimSun"/>
                <a:cs typeface="SimSun"/>
              </a:rPr>
              <a:t>技术族</a:t>
            </a:r>
            <a:r>
              <a:rPr sz="1800" spc="-360" dirty="0">
                <a:solidFill>
                  <a:srgbClr val="FFFFFF"/>
                </a:solidFill>
                <a:latin typeface="SimSun"/>
                <a:cs typeface="SimSun"/>
              </a:rPr>
              <a:t> </a:t>
            </a:r>
            <a:r>
              <a:rPr sz="1800" b="0" spc="60" baseline="25462" dirty="0">
                <a:solidFill>
                  <a:srgbClr val="FFFFFF"/>
                </a:solidFill>
                <a:latin typeface="Nirmala UI Semilight"/>
                <a:cs typeface="Nirmala UI Semilight"/>
              </a:rPr>
              <a:t>T	</a:t>
            </a:r>
            <a:r>
              <a:rPr sz="1800" spc="5" dirty="0">
                <a:solidFill>
                  <a:srgbClr val="FFFFFF"/>
                </a:solidFill>
                <a:latin typeface="SimSun"/>
                <a:cs typeface="SimSun"/>
              </a:rPr>
              <a:t>产品</a:t>
            </a:r>
            <a:r>
              <a:rPr sz="1800" b="0" spc="5" dirty="0">
                <a:solidFill>
                  <a:srgbClr val="FFFFFF"/>
                </a:solidFill>
                <a:latin typeface="Nirmala UI Semilight"/>
                <a:cs typeface="Nirmala UI Semilight"/>
              </a:rPr>
              <a:t>/</a:t>
            </a:r>
            <a:r>
              <a:rPr sz="1800" spc="5" dirty="0">
                <a:solidFill>
                  <a:srgbClr val="FFFFFF"/>
                </a:solidFill>
                <a:latin typeface="SimSun"/>
                <a:cs typeface="SimSun"/>
              </a:rPr>
              <a:t>项目族</a:t>
            </a:r>
            <a:r>
              <a:rPr sz="1800" spc="-470" dirty="0">
                <a:solidFill>
                  <a:srgbClr val="FFFFFF"/>
                </a:solidFill>
                <a:latin typeface="SimSun"/>
                <a:cs typeface="SimSun"/>
              </a:rPr>
              <a:t> </a:t>
            </a:r>
            <a:r>
              <a:rPr sz="1800" b="0" spc="60" baseline="25462" dirty="0">
                <a:solidFill>
                  <a:srgbClr val="FFFFFF"/>
                </a:solidFill>
                <a:latin typeface="Nirmala UI Semilight"/>
                <a:cs typeface="Nirmala UI Semilight"/>
              </a:rPr>
              <a:t>P</a:t>
            </a:r>
            <a:endParaRPr sz="1800" baseline="25462">
              <a:latin typeface="Nirmala UI Semilight"/>
              <a:cs typeface="Nirmala UI Semilight"/>
            </a:endParaRPr>
          </a:p>
          <a:p>
            <a:pPr marL="12700">
              <a:lnSpc>
                <a:spcPct val="100000"/>
              </a:lnSpc>
              <a:spcBef>
                <a:spcPts val="1080"/>
              </a:spcBef>
              <a:tabLst>
                <a:tab pos="2433955" algn="l"/>
              </a:tabLst>
            </a:pPr>
            <a:r>
              <a:rPr sz="1800" spc="25" dirty="0">
                <a:solidFill>
                  <a:srgbClr val="FFFFFF"/>
                </a:solidFill>
                <a:latin typeface="SimSun"/>
                <a:cs typeface="SimSun"/>
              </a:rPr>
              <a:t>（</a:t>
            </a:r>
            <a:r>
              <a:rPr sz="1800" b="0" spc="25" dirty="0">
                <a:solidFill>
                  <a:srgbClr val="FFFFFF"/>
                </a:solidFill>
                <a:latin typeface="Nirmala UI Semilight"/>
                <a:cs typeface="Nirmala UI Semilight"/>
              </a:rPr>
              <a:t>T1~6</a:t>
            </a:r>
            <a:r>
              <a:rPr sz="1800" spc="25" dirty="0">
                <a:solidFill>
                  <a:srgbClr val="FFFFFF"/>
                </a:solidFill>
                <a:latin typeface="SimSun"/>
                <a:cs typeface="SimSun"/>
              </a:rPr>
              <a:t>）	（</a:t>
            </a:r>
            <a:r>
              <a:rPr sz="1800" b="0" spc="25" dirty="0">
                <a:solidFill>
                  <a:srgbClr val="FFFFFF"/>
                </a:solidFill>
                <a:latin typeface="Nirmala UI Semilight"/>
                <a:cs typeface="Nirmala UI Semilight"/>
              </a:rPr>
              <a:t>P1~6</a:t>
            </a:r>
            <a:r>
              <a:rPr sz="1800" spc="25" dirty="0">
                <a:solidFill>
                  <a:srgbClr val="FFFFFF"/>
                </a:solidFill>
                <a:latin typeface="SimSun"/>
                <a:cs typeface="SimSun"/>
              </a:rPr>
              <a:t>）</a:t>
            </a:r>
            <a:endParaRPr sz="1800">
              <a:latin typeface="SimSun"/>
              <a:cs typeface="SimSun"/>
            </a:endParaRPr>
          </a:p>
        </p:txBody>
      </p:sp>
      <p:sp>
        <p:nvSpPr>
          <p:cNvPr id="6" name="object 6"/>
          <p:cNvSpPr txBox="1"/>
          <p:nvPr/>
        </p:nvSpPr>
        <p:spPr>
          <a:xfrm>
            <a:off x="6152896" y="1869440"/>
            <a:ext cx="1063625" cy="695960"/>
          </a:xfrm>
          <a:prstGeom prst="rect">
            <a:avLst/>
          </a:prstGeom>
        </p:spPr>
        <p:txBody>
          <a:bodyPr vert="horz" wrap="square" lIns="0" tIns="0" rIns="0" bIns="0" rtlCol="0">
            <a:spAutoFit/>
          </a:bodyPr>
          <a:lstStyle/>
          <a:p>
            <a:pPr algn="ctr">
              <a:lnSpc>
                <a:spcPct val="100000"/>
              </a:lnSpc>
            </a:pPr>
            <a:r>
              <a:rPr sz="1800" dirty="0">
                <a:solidFill>
                  <a:srgbClr val="FFFFFF"/>
                </a:solidFill>
                <a:latin typeface="SimSun"/>
                <a:cs typeface="SimSun"/>
              </a:rPr>
              <a:t>市场族</a:t>
            </a:r>
            <a:r>
              <a:rPr sz="1800" spc="-459" dirty="0">
                <a:solidFill>
                  <a:srgbClr val="FFFFFF"/>
                </a:solidFill>
                <a:latin typeface="SimSun"/>
                <a:cs typeface="SimSun"/>
              </a:rPr>
              <a:t> </a:t>
            </a:r>
            <a:r>
              <a:rPr sz="1800" b="0" spc="60" baseline="25462" dirty="0">
                <a:solidFill>
                  <a:srgbClr val="FFFFFF"/>
                </a:solidFill>
                <a:latin typeface="Nirmala UI Semilight"/>
                <a:cs typeface="Nirmala UI Semilight"/>
              </a:rPr>
              <a:t>M</a:t>
            </a:r>
            <a:endParaRPr sz="1800" baseline="25462">
              <a:latin typeface="Nirmala UI Semilight"/>
              <a:cs typeface="Nirmala UI Semilight"/>
            </a:endParaRPr>
          </a:p>
          <a:p>
            <a:pPr algn="ctr">
              <a:lnSpc>
                <a:spcPct val="100000"/>
              </a:lnSpc>
              <a:spcBef>
                <a:spcPts val="1080"/>
              </a:spcBef>
            </a:pPr>
            <a:r>
              <a:rPr sz="1800" dirty="0">
                <a:solidFill>
                  <a:srgbClr val="FFFFFF"/>
                </a:solidFill>
                <a:latin typeface="SimSun"/>
                <a:cs typeface="SimSun"/>
              </a:rPr>
              <a:t>（</a:t>
            </a:r>
            <a:r>
              <a:rPr sz="1800" b="0" spc="60" dirty="0">
                <a:solidFill>
                  <a:srgbClr val="FFFFFF"/>
                </a:solidFill>
                <a:latin typeface="Nirmala UI Semilight"/>
                <a:cs typeface="Nirmala UI Semilight"/>
              </a:rPr>
              <a:t>M</a:t>
            </a:r>
            <a:r>
              <a:rPr sz="1800" b="0" spc="35" dirty="0">
                <a:solidFill>
                  <a:srgbClr val="FFFFFF"/>
                </a:solidFill>
                <a:latin typeface="Nirmala UI Semilight"/>
                <a:cs typeface="Nirmala UI Semilight"/>
              </a:rPr>
              <a:t>1~</a:t>
            </a:r>
            <a:r>
              <a:rPr sz="1800" b="0" spc="40" dirty="0">
                <a:solidFill>
                  <a:srgbClr val="FFFFFF"/>
                </a:solidFill>
                <a:latin typeface="Nirmala UI Semilight"/>
                <a:cs typeface="Nirmala UI Semilight"/>
              </a:rPr>
              <a:t>6</a:t>
            </a:r>
            <a:r>
              <a:rPr sz="1800" dirty="0">
                <a:solidFill>
                  <a:srgbClr val="FFFFFF"/>
                </a:solidFill>
                <a:latin typeface="SimSun"/>
                <a:cs typeface="SimSun"/>
              </a:rPr>
              <a:t>）</a:t>
            </a:r>
            <a:endParaRPr sz="1800">
              <a:latin typeface="SimSun"/>
              <a:cs typeface="SimSun"/>
            </a:endParaRPr>
          </a:p>
        </p:txBody>
      </p:sp>
      <p:sp>
        <p:nvSpPr>
          <p:cNvPr id="7" name="object 7"/>
          <p:cNvSpPr txBox="1"/>
          <p:nvPr/>
        </p:nvSpPr>
        <p:spPr>
          <a:xfrm>
            <a:off x="9159493" y="1869440"/>
            <a:ext cx="980440" cy="695960"/>
          </a:xfrm>
          <a:prstGeom prst="rect">
            <a:avLst/>
          </a:prstGeom>
        </p:spPr>
        <p:txBody>
          <a:bodyPr vert="horz" wrap="square" lIns="0" tIns="0" rIns="0" bIns="0" rtlCol="0">
            <a:spAutoFit/>
          </a:bodyPr>
          <a:lstStyle/>
          <a:p>
            <a:pPr marL="71755">
              <a:lnSpc>
                <a:spcPct val="100000"/>
              </a:lnSpc>
            </a:pPr>
            <a:r>
              <a:rPr sz="1800" dirty="0">
                <a:solidFill>
                  <a:srgbClr val="FFFFFF"/>
                </a:solidFill>
                <a:latin typeface="SimSun"/>
                <a:cs typeface="SimSun"/>
              </a:rPr>
              <a:t>专业族</a:t>
            </a:r>
            <a:r>
              <a:rPr sz="1800" spc="-459" dirty="0">
                <a:solidFill>
                  <a:srgbClr val="FFFFFF"/>
                </a:solidFill>
                <a:latin typeface="SimSun"/>
                <a:cs typeface="SimSun"/>
              </a:rPr>
              <a:t> </a:t>
            </a:r>
            <a:r>
              <a:rPr sz="1800" b="0" spc="37" baseline="25462" dirty="0">
                <a:solidFill>
                  <a:srgbClr val="FFFFFF"/>
                </a:solidFill>
                <a:latin typeface="Nirmala UI Semilight"/>
                <a:cs typeface="Nirmala UI Semilight"/>
              </a:rPr>
              <a:t>S</a:t>
            </a:r>
            <a:endParaRPr sz="1800" baseline="25462">
              <a:latin typeface="Nirmala UI Semilight"/>
              <a:cs typeface="Nirmala UI Semilight"/>
            </a:endParaRPr>
          </a:p>
          <a:p>
            <a:pPr marL="12700">
              <a:lnSpc>
                <a:spcPct val="100000"/>
              </a:lnSpc>
              <a:spcBef>
                <a:spcPts val="1080"/>
              </a:spcBef>
            </a:pPr>
            <a:r>
              <a:rPr sz="1800" dirty="0">
                <a:solidFill>
                  <a:srgbClr val="FFFFFF"/>
                </a:solidFill>
                <a:latin typeface="SimSun"/>
                <a:cs typeface="SimSun"/>
              </a:rPr>
              <a:t>（</a:t>
            </a:r>
            <a:r>
              <a:rPr sz="1800" b="0" spc="30" dirty="0">
                <a:solidFill>
                  <a:srgbClr val="FFFFFF"/>
                </a:solidFill>
                <a:latin typeface="Nirmala UI Semilight"/>
                <a:cs typeface="Nirmala UI Semilight"/>
              </a:rPr>
              <a:t>S1</a:t>
            </a:r>
            <a:r>
              <a:rPr sz="1800" b="0" spc="40" dirty="0">
                <a:solidFill>
                  <a:srgbClr val="FFFFFF"/>
                </a:solidFill>
                <a:latin typeface="Nirmala UI Semilight"/>
                <a:cs typeface="Nirmala UI Semilight"/>
              </a:rPr>
              <a:t>~</a:t>
            </a:r>
            <a:r>
              <a:rPr sz="1800" b="0" spc="50" dirty="0">
                <a:solidFill>
                  <a:srgbClr val="FFFFFF"/>
                </a:solidFill>
                <a:latin typeface="Nirmala UI Semilight"/>
                <a:cs typeface="Nirmala UI Semilight"/>
              </a:rPr>
              <a:t>6</a:t>
            </a:r>
            <a:r>
              <a:rPr sz="1800" dirty="0">
                <a:solidFill>
                  <a:srgbClr val="FFFFFF"/>
                </a:solidFill>
                <a:latin typeface="SimSun"/>
                <a:cs typeface="SimSun"/>
              </a:rPr>
              <a:t>）</a:t>
            </a:r>
            <a:endParaRPr sz="1800">
              <a:latin typeface="SimSun"/>
              <a:cs typeface="SimSun"/>
            </a:endParaRPr>
          </a:p>
        </p:txBody>
      </p:sp>
      <p:sp>
        <p:nvSpPr>
          <p:cNvPr id="8" name="object 8"/>
          <p:cNvSpPr/>
          <p:nvPr/>
        </p:nvSpPr>
        <p:spPr>
          <a:xfrm>
            <a:off x="1117091" y="4650485"/>
            <a:ext cx="354330" cy="1592580"/>
          </a:xfrm>
          <a:custGeom>
            <a:avLst/>
            <a:gdLst/>
            <a:ahLst/>
            <a:cxnLst/>
            <a:rect l="l" t="t" r="r" b="b"/>
            <a:pathLst>
              <a:path w="354330" h="1592579">
                <a:moveTo>
                  <a:pt x="0" y="1592580"/>
                </a:moveTo>
                <a:lnTo>
                  <a:pt x="354329" y="1592580"/>
                </a:lnTo>
                <a:lnTo>
                  <a:pt x="354329" y="0"/>
                </a:lnTo>
                <a:lnTo>
                  <a:pt x="0" y="0"/>
                </a:lnTo>
                <a:lnTo>
                  <a:pt x="0" y="1592580"/>
                </a:lnTo>
                <a:close/>
              </a:path>
            </a:pathLst>
          </a:custGeom>
          <a:solidFill>
            <a:srgbClr val="465F73"/>
          </a:solidFill>
        </p:spPr>
        <p:txBody>
          <a:bodyPr wrap="square" lIns="0" tIns="0" rIns="0" bIns="0" rtlCol="0"/>
          <a:lstStyle/>
          <a:p>
            <a:endParaRPr/>
          </a:p>
        </p:txBody>
      </p:sp>
      <p:sp>
        <p:nvSpPr>
          <p:cNvPr id="9" name="object 9"/>
          <p:cNvSpPr txBox="1"/>
          <p:nvPr/>
        </p:nvSpPr>
        <p:spPr>
          <a:xfrm>
            <a:off x="1167383" y="4751070"/>
            <a:ext cx="254000" cy="1381760"/>
          </a:xfrm>
          <a:prstGeom prst="rect">
            <a:avLst/>
          </a:prstGeom>
        </p:spPr>
        <p:txBody>
          <a:bodyPr vert="horz" wrap="square" lIns="0" tIns="0" rIns="0" bIns="0" rtlCol="0">
            <a:spAutoFit/>
          </a:bodyPr>
          <a:lstStyle/>
          <a:p>
            <a:pPr marL="12700" marR="5080" algn="just">
              <a:lnSpc>
                <a:spcPct val="100000"/>
              </a:lnSpc>
            </a:pPr>
            <a:r>
              <a:rPr sz="1800" dirty="0">
                <a:solidFill>
                  <a:srgbClr val="FFFFFF"/>
                </a:solidFill>
                <a:latin typeface="SimSun"/>
                <a:cs typeface="SimSun"/>
              </a:rPr>
              <a:t>软  件  开  发  类</a:t>
            </a:r>
            <a:endParaRPr sz="1800">
              <a:latin typeface="SimSun"/>
              <a:cs typeface="SimSun"/>
            </a:endParaRPr>
          </a:p>
        </p:txBody>
      </p:sp>
      <p:sp>
        <p:nvSpPr>
          <p:cNvPr id="10" name="object 10"/>
          <p:cNvSpPr txBox="1"/>
          <p:nvPr/>
        </p:nvSpPr>
        <p:spPr>
          <a:xfrm>
            <a:off x="1566672" y="4650485"/>
            <a:ext cx="354330" cy="1592580"/>
          </a:xfrm>
          <a:prstGeom prst="rect">
            <a:avLst/>
          </a:prstGeom>
          <a:solidFill>
            <a:srgbClr val="465F73"/>
          </a:solidFill>
        </p:spPr>
        <p:txBody>
          <a:bodyPr vert="horz" wrap="square" lIns="0" tIns="100330" rIns="0" bIns="0" rtlCol="0">
            <a:spAutoFit/>
          </a:bodyPr>
          <a:lstStyle/>
          <a:p>
            <a:pPr marL="62865" marR="54610" algn="just">
              <a:lnSpc>
                <a:spcPct val="100000"/>
              </a:lnSpc>
              <a:spcBef>
                <a:spcPts val="790"/>
              </a:spcBef>
            </a:pPr>
            <a:r>
              <a:rPr sz="1800" dirty="0">
                <a:solidFill>
                  <a:srgbClr val="FFFFFF"/>
                </a:solidFill>
                <a:latin typeface="SimSun"/>
                <a:cs typeface="SimSun"/>
              </a:rPr>
              <a:t>技  术  研  究  类</a:t>
            </a:r>
            <a:endParaRPr sz="1800">
              <a:latin typeface="SimSun"/>
              <a:cs typeface="SimSun"/>
            </a:endParaRPr>
          </a:p>
        </p:txBody>
      </p:sp>
      <p:sp>
        <p:nvSpPr>
          <p:cNvPr id="11" name="object 11"/>
          <p:cNvSpPr txBox="1"/>
          <p:nvPr/>
        </p:nvSpPr>
        <p:spPr>
          <a:xfrm>
            <a:off x="2465832" y="4650485"/>
            <a:ext cx="354330" cy="1592580"/>
          </a:xfrm>
          <a:prstGeom prst="rect">
            <a:avLst/>
          </a:prstGeom>
          <a:solidFill>
            <a:srgbClr val="465F73"/>
          </a:solidFill>
        </p:spPr>
        <p:txBody>
          <a:bodyPr vert="horz" wrap="square" lIns="0" tIns="100330" rIns="0" bIns="0" rtlCol="0">
            <a:spAutoFit/>
          </a:bodyPr>
          <a:lstStyle/>
          <a:p>
            <a:pPr marL="62865" marR="54610" algn="just">
              <a:lnSpc>
                <a:spcPct val="100000"/>
              </a:lnSpc>
              <a:spcBef>
                <a:spcPts val="790"/>
              </a:spcBef>
            </a:pPr>
            <a:r>
              <a:rPr sz="1800" dirty="0">
                <a:solidFill>
                  <a:srgbClr val="FFFFFF"/>
                </a:solidFill>
                <a:latin typeface="SimSun"/>
                <a:cs typeface="SimSun"/>
              </a:rPr>
              <a:t>游  戏  美  术  类</a:t>
            </a:r>
            <a:endParaRPr sz="1800">
              <a:latin typeface="SimSun"/>
              <a:cs typeface="SimSun"/>
            </a:endParaRPr>
          </a:p>
        </p:txBody>
      </p:sp>
      <p:sp>
        <p:nvSpPr>
          <p:cNvPr id="12" name="object 12"/>
          <p:cNvSpPr txBox="1"/>
          <p:nvPr/>
        </p:nvSpPr>
        <p:spPr>
          <a:xfrm>
            <a:off x="2915411" y="4650485"/>
            <a:ext cx="354330" cy="1592580"/>
          </a:xfrm>
          <a:prstGeom prst="rect">
            <a:avLst/>
          </a:prstGeom>
          <a:solidFill>
            <a:srgbClr val="465F73"/>
          </a:solidFill>
        </p:spPr>
        <p:txBody>
          <a:bodyPr vert="horz" wrap="square" lIns="0" tIns="100330" rIns="0" bIns="0" rtlCol="0">
            <a:spAutoFit/>
          </a:bodyPr>
          <a:lstStyle/>
          <a:p>
            <a:pPr marL="62865" marR="54610" algn="just">
              <a:lnSpc>
                <a:spcPct val="100000"/>
              </a:lnSpc>
              <a:spcBef>
                <a:spcPts val="790"/>
              </a:spcBef>
            </a:pPr>
            <a:r>
              <a:rPr sz="1800" dirty="0">
                <a:solidFill>
                  <a:srgbClr val="FFFFFF"/>
                </a:solidFill>
                <a:latin typeface="SimSun"/>
                <a:cs typeface="SimSun"/>
              </a:rPr>
              <a:t>质  量  管  理  类</a:t>
            </a:r>
            <a:endParaRPr sz="1800">
              <a:latin typeface="SimSun"/>
              <a:cs typeface="SimSun"/>
            </a:endParaRPr>
          </a:p>
        </p:txBody>
      </p:sp>
      <p:sp>
        <p:nvSpPr>
          <p:cNvPr id="13" name="object 13"/>
          <p:cNvSpPr txBox="1"/>
          <p:nvPr/>
        </p:nvSpPr>
        <p:spPr>
          <a:xfrm>
            <a:off x="2016251" y="4650485"/>
            <a:ext cx="354330" cy="1041400"/>
          </a:xfrm>
          <a:prstGeom prst="rect">
            <a:avLst/>
          </a:prstGeom>
          <a:solidFill>
            <a:srgbClr val="465F73"/>
          </a:solidFill>
        </p:spPr>
        <p:txBody>
          <a:bodyPr vert="horz" wrap="square" lIns="0" tIns="98425" rIns="0" bIns="0" rtlCol="0">
            <a:spAutoFit/>
          </a:bodyPr>
          <a:lstStyle/>
          <a:p>
            <a:pPr marL="62865" marR="54610" algn="just">
              <a:lnSpc>
                <a:spcPct val="100000"/>
              </a:lnSpc>
              <a:spcBef>
                <a:spcPts val="775"/>
              </a:spcBef>
            </a:pPr>
            <a:r>
              <a:rPr sz="1800" dirty="0">
                <a:solidFill>
                  <a:srgbClr val="FFFFFF"/>
                </a:solidFill>
                <a:latin typeface="SimSun"/>
                <a:cs typeface="SimSun"/>
              </a:rPr>
              <a:t>设  计  类</a:t>
            </a:r>
            <a:endParaRPr sz="1800">
              <a:latin typeface="SimSun"/>
              <a:cs typeface="SimSun"/>
            </a:endParaRPr>
          </a:p>
        </p:txBody>
      </p:sp>
      <p:sp>
        <p:nvSpPr>
          <p:cNvPr id="14" name="object 14"/>
          <p:cNvSpPr txBox="1"/>
          <p:nvPr/>
        </p:nvSpPr>
        <p:spPr>
          <a:xfrm>
            <a:off x="3364229" y="4650485"/>
            <a:ext cx="355600" cy="1592580"/>
          </a:xfrm>
          <a:prstGeom prst="rect">
            <a:avLst/>
          </a:prstGeom>
          <a:solidFill>
            <a:srgbClr val="465F73"/>
          </a:solidFill>
        </p:spPr>
        <p:txBody>
          <a:bodyPr vert="horz" wrap="square" lIns="0" tIns="100330" rIns="0" bIns="0" rtlCol="0">
            <a:spAutoFit/>
          </a:bodyPr>
          <a:lstStyle/>
          <a:p>
            <a:pPr marL="63500" marR="55244" algn="just">
              <a:lnSpc>
                <a:spcPct val="100000"/>
              </a:lnSpc>
              <a:spcBef>
                <a:spcPts val="790"/>
              </a:spcBef>
            </a:pPr>
            <a:r>
              <a:rPr sz="1800" dirty="0">
                <a:solidFill>
                  <a:srgbClr val="FFFFFF"/>
                </a:solidFill>
                <a:latin typeface="SimSun"/>
                <a:cs typeface="SimSun"/>
              </a:rPr>
              <a:t>技  术  运  营  类</a:t>
            </a:r>
            <a:endParaRPr sz="1800">
              <a:latin typeface="SimSun"/>
              <a:cs typeface="SimSun"/>
            </a:endParaRPr>
          </a:p>
        </p:txBody>
      </p:sp>
      <p:sp>
        <p:nvSpPr>
          <p:cNvPr id="15" name="object 15"/>
          <p:cNvSpPr txBox="1"/>
          <p:nvPr/>
        </p:nvSpPr>
        <p:spPr>
          <a:xfrm>
            <a:off x="3813809" y="4650485"/>
            <a:ext cx="355600" cy="1592580"/>
          </a:xfrm>
          <a:prstGeom prst="rect">
            <a:avLst/>
          </a:prstGeom>
          <a:solidFill>
            <a:srgbClr val="465F73"/>
          </a:solidFill>
        </p:spPr>
        <p:txBody>
          <a:bodyPr vert="horz" wrap="square" lIns="0" tIns="100330" rIns="0" bIns="0" rtlCol="0">
            <a:spAutoFit/>
          </a:bodyPr>
          <a:lstStyle/>
          <a:p>
            <a:pPr marL="63500" marR="55244" algn="just">
              <a:lnSpc>
                <a:spcPct val="100000"/>
              </a:lnSpc>
              <a:spcBef>
                <a:spcPts val="790"/>
              </a:spcBef>
            </a:pPr>
            <a:r>
              <a:rPr sz="1800" dirty="0">
                <a:solidFill>
                  <a:srgbClr val="FFFFFF"/>
                </a:solidFill>
                <a:latin typeface="SimSun"/>
                <a:cs typeface="SimSun"/>
              </a:rPr>
              <a:t>安  全  技  术  类</a:t>
            </a:r>
            <a:endParaRPr sz="1800">
              <a:latin typeface="SimSun"/>
              <a:cs typeface="SimSun"/>
            </a:endParaRPr>
          </a:p>
        </p:txBody>
      </p:sp>
      <p:sp>
        <p:nvSpPr>
          <p:cNvPr id="16" name="object 16"/>
          <p:cNvSpPr txBox="1"/>
          <p:nvPr/>
        </p:nvSpPr>
        <p:spPr>
          <a:xfrm>
            <a:off x="4263390" y="4650485"/>
            <a:ext cx="355600" cy="1592580"/>
          </a:xfrm>
          <a:prstGeom prst="rect">
            <a:avLst/>
          </a:prstGeom>
          <a:solidFill>
            <a:srgbClr val="465F73"/>
          </a:solidFill>
        </p:spPr>
        <p:txBody>
          <a:bodyPr vert="horz" wrap="square" lIns="0" tIns="100330" rIns="0" bIns="0" rtlCol="0">
            <a:spAutoFit/>
          </a:bodyPr>
          <a:lstStyle/>
          <a:p>
            <a:pPr marL="63500" marR="55244" algn="just">
              <a:lnSpc>
                <a:spcPct val="100000"/>
              </a:lnSpc>
              <a:spcBef>
                <a:spcPts val="790"/>
              </a:spcBef>
            </a:pPr>
            <a:r>
              <a:rPr sz="1800" dirty="0">
                <a:solidFill>
                  <a:srgbClr val="FFFFFF"/>
                </a:solidFill>
                <a:latin typeface="SimSun"/>
                <a:cs typeface="SimSun"/>
              </a:rPr>
              <a:t>游  戏  策  划  类</a:t>
            </a:r>
            <a:endParaRPr sz="1800">
              <a:latin typeface="SimSun"/>
              <a:cs typeface="SimSun"/>
            </a:endParaRPr>
          </a:p>
        </p:txBody>
      </p:sp>
      <p:sp>
        <p:nvSpPr>
          <p:cNvPr id="17" name="object 17"/>
          <p:cNvSpPr txBox="1"/>
          <p:nvPr/>
        </p:nvSpPr>
        <p:spPr>
          <a:xfrm>
            <a:off x="4712970" y="4650485"/>
            <a:ext cx="355600" cy="1041400"/>
          </a:xfrm>
          <a:prstGeom prst="rect">
            <a:avLst/>
          </a:prstGeom>
          <a:solidFill>
            <a:srgbClr val="465F73"/>
          </a:solidFill>
        </p:spPr>
        <p:txBody>
          <a:bodyPr vert="horz" wrap="square" lIns="0" tIns="98425" rIns="0" bIns="0" rtlCol="0">
            <a:spAutoFit/>
          </a:bodyPr>
          <a:lstStyle/>
          <a:p>
            <a:pPr marL="63500" marR="54610" algn="just">
              <a:lnSpc>
                <a:spcPct val="100000"/>
              </a:lnSpc>
              <a:spcBef>
                <a:spcPts val="775"/>
              </a:spcBef>
            </a:pPr>
            <a:r>
              <a:rPr sz="1800" dirty="0">
                <a:solidFill>
                  <a:srgbClr val="FFFFFF"/>
                </a:solidFill>
                <a:latin typeface="SimSun"/>
                <a:cs typeface="SimSun"/>
              </a:rPr>
              <a:t>产  品  类</a:t>
            </a:r>
            <a:endParaRPr sz="1800">
              <a:latin typeface="SimSun"/>
              <a:cs typeface="SimSun"/>
            </a:endParaRPr>
          </a:p>
        </p:txBody>
      </p:sp>
      <p:sp>
        <p:nvSpPr>
          <p:cNvPr id="18" name="object 18"/>
          <p:cNvSpPr/>
          <p:nvPr/>
        </p:nvSpPr>
        <p:spPr>
          <a:xfrm>
            <a:off x="5162550" y="4650485"/>
            <a:ext cx="355600" cy="1041400"/>
          </a:xfrm>
          <a:custGeom>
            <a:avLst/>
            <a:gdLst/>
            <a:ahLst/>
            <a:cxnLst/>
            <a:rect l="l" t="t" r="r" b="b"/>
            <a:pathLst>
              <a:path w="355600" h="1041400">
                <a:moveTo>
                  <a:pt x="0" y="1040891"/>
                </a:moveTo>
                <a:lnTo>
                  <a:pt x="355091" y="1040891"/>
                </a:lnTo>
                <a:lnTo>
                  <a:pt x="355091" y="0"/>
                </a:lnTo>
                <a:lnTo>
                  <a:pt x="0" y="0"/>
                </a:lnTo>
                <a:lnTo>
                  <a:pt x="0" y="1040891"/>
                </a:lnTo>
                <a:close/>
              </a:path>
            </a:pathLst>
          </a:custGeom>
          <a:solidFill>
            <a:srgbClr val="465F73"/>
          </a:solidFill>
        </p:spPr>
        <p:txBody>
          <a:bodyPr wrap="square" lIns="0" tIns="0" rIns="0" bIns="0" rtlCol="0"/>
          <a:lstStyle/>
          <a:p>
            <a:endParaRPr/>
          </a:p>
        </p:txBody>
      </p:sp>
      <p:sp>
        <p:nvSpPr>
          <p:cNvPr id="19" name="object 19"/>
          <p:cNvSpPr txBox="1"/>
          <p:nvPr/>
        </p:nvSpPr>
        <p:spPr>
          <a:xfrm>
            <a:off x="5213350" y="4749292"/>
            <a:ext cx="254635" cy="833755"/>
          </a:xfrm>
          <a:prstGeom prst="rect">
            <a:avLst/>
          </a:prstGeom>
        </p:spPr>
        <p:txBody>
          <a:bodyPr vert="horz" wrap="square" lIns="0" tIns="0" rIns="0" bIns="0" rtlCol="0">
            <a:spAutoFit/>
          </a:bodyPr>
          <a:lstStyle/>
          <a:p>
            <a:pPr marL="12700" marR="5080" algn="just">
              <a:lnSpc>
                <a:spcPct val="100000"/>
              </a:lnSpc>
            </a:pPr>
            <a:r>
              <a:rPr sz="1800" dirty="0">
                <a:solidFill>
                  <a:srgbClr val="FFFFFF"/>
                </a:solidFill>
                <a:latin typeface="SimSun"/>
                <a:cs typeface="SimSun"/>
              </a:rPr>
              <a:t>项  目  类</a:t>
            </a:r>
            <a:endParaRPr sz="1800">
              <a:latin typeface="SimSun"/>
              <a:cs typeface="SimSun"/>
            </a:endParaRPr>
          </a:p>
        </p:txBody>
      </p:sp>
      <p:sp>
        <p:nvSpPr>
          <p:cNvPr id="20" name="object 20"/>
          <p:cNvSpPr txBox="1"/>
          <p:nvPr/>
        </p:nvSpPr>
        <p:spPr>
          <a:xfrm>
            <a:off x="5612129" y="4650485"/>
            <a:ext cx="354330" cy="1041400"/>
          </a:xfrm>
          <a:prstGeom prst="rect">
            <a:avLst/>
          </a:prstGeom>
          <a:solidFill>
            <a:srgbClr val="465F73"/>
          </a:solidFill>
        </p:spPr>
        <p:txBody>
          <a:bodyPr vert="horz" wrap="square" lIns="0" tIns="98425" rIns="0" bIns="0" rtlCol="0">
            <a:spAutoFit/>
          </a:bodyPr>
          <a:lstStyle/>
          <a:p>
            <a:pPr marL="63500" marR="53975" algn="just">
              <a:lnSpc>
                <a:spcPct val="100000"/>
              </a:lnSpc>
              <a:spcBef>
                <a:spcPts val="775"/>
              </a:spcBef>
            </a:pPr>
            <a:r>
              <a:rPr sz="1800" dirty="0">
                <a:solidFill>
                  <a:srgbClr val="FFFFFF"/>
                </a:solidFill>
                <a:latin typeface="SimSun"/>
                <a:cs typeface="SimSun"/>
              </a:rPr>
              <a:t>战  略  类</a:t>
            </a:r>
            <a:endParaRPr sz="1800">
              <a:latin typeface="SimSun"/>
              <a:cs typeface="SimSun"/>
            </a:endParaRPr>
          </a:p>
        </p:txBody>
      </p:sp>
      <p:sp>
        <p:nvSpPr>
          <p:cNvPr id="21" name="object 21"/>
          <p:cNvSpPr txBox="1"/>
          <p:nvPr/>
        </p:nvSpPr>
        <p:spPr>
          <a:xfrm>
            <a:off x="6061709" y="4650485"/>
            <a:ext cx="354330" cy="1041400"/>
          </a:xfrm>
          <a:prstGeom prst="rect">
            <a:avLst/>
          </a:prstGeom>
          <a:solidFill>
            <a:srgbClr val="465F73"/>
          </a:solidFill>
        </p:spPr>
        <p:txBody>
          <a:bodyPr vert="horz" wrap="square" lIns="0" tIns="98425" rIns="0" bIns="0" rtlCol="0">
            <a:spAutoFit/>
          </a:bodyPr>
          <a:lstStyle/>
          <a:p>
            <a:pPr marL="62865" marR="55244" algn="just">
              <a:lnSpc>
                <a:spcPct val="100000"/>
              </a:lnSpc>
              <a:spcBef>
                <a:spcPts val="775"/>
              </a:spcBef>
            </a:pPr>
            <a:r>
              <a:rPr sz="1800" dirty="0">
                <a:solidFill>
                  <a:srgbClr val="FFFFFF"/>
                </a:solidFill>
                <a:latin typeface="SimSun"/>
                <a:cs typeface="SimSun"/>
              </a:rPr>
              <a:t>销  售  类</a:t>
            </a:r>
            <a:endParaRPr sz="1800">
              <a:latin typeface="SimSun"/>
              <a:cs typeface="SimSun"/>
            </a:endParaRPr>
          </a:p>
        </p:txBody>
      </p:sp>
      <p:sp>
        <p:nvSpPr>
          <p:cNvPr id="22" name="object 22"/>
          <p:cNvSpPr txBox="1"/>
          <p:nvPr/>
        </p:nvSpPr>
        <p:spPr>
          <a:xfrm>
            <a:off x="6511290" y="4650485"/>
            <a:ext cx="354330" cy="1041400"/>
          </a:xfrm>
          <a:prstGeom prst="rect">
            <a:avLst/>
          </a:prstGeom>
          <a:solidFill>
            <a:srgbClr val="465F73"/>
          </a:solidFill>
        </p:spPr>
        <p:txBody>
          <a:bodyPr vert="horz" wrap="square" lIns="0" tIns="98425" rIns="0" bIns="0" rtlCol="0">
            <a:spAutoFit/>
          </a:bodyPr>
          <a:lstStyle/>
          <a:p>
            <a:pPr marL="62865" marR="55244" algn="just">
              <a:lnSpc>
                <a:spcPct val="100000"/>
              </a:lnSpc>
              <a:spcBef>
                <a:spcPts val="775"/>
              </a:spcBef>
            </a:pPr>
            <a:r>
              <a:rPr sz="1800" dirty="0">
                <a:solidFill>
                  <a:srgbClr val="FFFFFF"/>
                </a:solidFill>
                <a:latin typeface="SimSun"/>
                <a:cs typeface="SimSun"/>
              </a:rPr>
              <a:t>营  销  类</a:t>
            </a:r>
            <a:endParaRPr sz="1800">
              <a:latin typeface="SimSun"/>
              <a:cs typeface="SimSun"/>
            </a:endParaRPr>
          </a:p>
        </p:txBody>
      </p:sp>
      <p:sp>
        <p:nvSpPr>
          <p:cNvPr id="23" name="object 23"/>
          <p:cNvSpPr txBox="1"/>
          <p:nvPr/>
        </p:nvSpPr>
        <p:spPr>
          <a:xfrm>
            <a:off x="6960869" y="4650485"/>
            <a:ext cx="354330" cy="1041400"/>
          </a:xfrm>
          <a:prstGeom prst="rect">
            <a:avLst/>
          </a:prstGeom>
          <a:solidFill>
            <a:srgbClr val="465F73"/>
          </a:solidFill>
        </p:spPr>
        <p:txBody>
          <a:bodyPr vert="horz" wrap="square" lIns="0" tIns="98425" rIns="0" bIns="0" rtlCol="0">
            <a:spAutoFit/>
          </a:bodyPr>
          <a:lstStyle/>
          <a:p>
            <a:pPr marL="62865" marR="55244" algn="just">
              <a:lnSpc>
                <a:spcPct val="100000"/>
              </a:lnSpc>
              <a:spcBef>
                <a:spcPts val="775"/>
              </a:spcBef>
            </a:pPr>
            <a:r>
              <a:rPr sz="1800" dirty="0">
                <a:solidFill>
                  <a:srgbClr val="FFFFFF"/>
                </a:solidFill>
                <a:latin typeface="SimSun"/>
                <a:cs typeface="SimSun"/>
              </a:rPr>
              <a:t>客  服  类</a:t>
            </a:r>
            <a:endParaRPr sz="1800">
              <a:latin typeface="SimSun"/>
              <a:cs typeface="SimSun"/>
            </a:endParaRPr>
          </a:p>
        </p:txBody>
      </p:sp>
      <p:sp>
        <p:nvSpPr>
          <p:cNvPr id="24" name="object 24"/>
          <p:cNvSpPr txBox="1"/>
          <p:nvPr/>
        </p:nvSpPr>
        <p:spPr>
          <a:xfrm>
            <a:off x="7409688" y="4650485"/>
            <a:ext cx="355600" cy="1041400"/>
          </a:xfrm>
          <a:prstGeom prst="rect">
            <a:avLst/>
          </a:prstGeom>
          <a:solidFill>
            <a:srgbClr val="465F73"/>
          </a:solidFill>
        </p:spPr>
        <p:txBody>
          <a:bodyPr vert="horz" wrap="square" lIns="0" tIns="98425" rIns="0" bIns="0" rtlCol="0">
            <a:spAutoFit/>
          </a:bodyPr>
          <a:lstStyle/>
          <a:p>
            <a:pPr marL="63500" marR="55244" algn="just">
              <a:lnSpc>
                <a:spcPct val="100000"/>
              </a:lnSpc>
              <a:spcBef>
                <a:spcPts val="775"/>
              </a:spcBef>
            </a:pPr>
            <a:r>
              <a:rPr sz="1800" dirty="0">
                <a:solidFill>
                  <a:srgbClr val="FFFFFF"/>
                </a:solidFill>
                <a:latin typeface="SimSun"/>
                <a:cs typeface="SimSun"/>
              </a:rPr>
              <a:t>内  容  类</a:t>
            </a:r>
            <a:endParaRPr sz="1800">
              <a:latin typeface="SimSun"/>
              <a:cs typeface="SimSun"/>
            </a:endParaRPr>
          </a:p>
        </p:txBody>
      </p:sp>
      <p:sp>
        <p:nvSpPr>
          <p:cNvPr id="25" name="object 25"/>
          <p:cNvSpPr txBox="1"/>
          <p:nvPr/>
        </p:nvSpPr>
        <p:spPr>
          <a:xfrm>
            <a:off x="7859268" y="4650485"/>
            <a:ext cx="355600" cy="1041400"/>
          </a:xfrm>
          <a:prstGeom prst="rect">
            <a:avLst/>
          </a:prstGeom>
          <a:solidFill>
            <a:srgbClr val="465F73"/>
          </a:solidFill>
        </p:spPr>
        <p:txBody>
          <a:bodyPr vert="horz" wrap="square" lIns="0" tIns="98425" rIns="0" bIns="0" rtlCol="0">
            <a:spAutoFit/>
          </a:bodyPr>
          <a:lstStyle/>
          <a:p>
            <a:pPr marL="63500" marR="55244" algn="just">
              <a:lnSpc>
                <a:spcPct val="100000"/>
              </a:lnSpc>
              <a:spcBef>
                <a:spcPts val="775"/>
              </a:spcBef>
            </a:pPr>
            <a:r>
              <a:rPr sz="1800" dirty="0">
                <a:solidFill>
                  <a:srgbClr val="FFFFFF"/>
                </a:solidFill>
                <a:latin typeface="SimSun"/>
                <a:cs typeface="SimSun"/>
              </a:rPr>
              <a:t>企  管  类</a:t>
            </a:r>
            <a:endParaRPr sz="1800">
              <a:latin typeface="SimSun"/>
              <a:cs typeface="SimSun"/>
            </a:endParaRPr>
          </a:p>
        </p:txBody>
      </p:sp>
      <p:sp>
        <p:nvSpPr>
          <p:cNvPr id="26" name="object 26"/>
          <p:cNvSpPr txBox="1"/>
          <p:nvPr/>
        </p:nvSpPr>
        <p:spPr>
          <a:xfrm>
            <a:off x="8308847" y="4650485"/>
            <a:ext cx="355600" cy="1041400"/>
          </a:xfrm>
          <a:prstGeom prst="rect">
            <a:avLst/>
          </a:prstGeom>
          <a:solidFill>
            <a:srgbClr val="465F73"/>
          </a:solidFill>
        </p:spPr>
        <p:txBody>
          <a:bodyPr vert="horz" wrap="square" lIns="0" tIns="98425" rIns="0" bIns="0" rtlCol="0">
            <a:spAutoFit/>
          </a:bodyPr>
          <a:lstStyle/>
          <a:p>
            <a:pPr marL="63500" marR="54610" algn="just">
              <a:lnSpc>
                <a:spcPct val="100000"/>
              </a:lnSpc>
              <a:spcBef>
                <a:spcPts val="775"/>
              </a:spcBef>
            </a:pPr>
            <a:r>
              <a:rPr sz="1800" dirty="0">
                <a:solidFill>
                  <a:srgbClr val="FFFFFF"/>
                </a:solidFill>
                <a:latin typeface="SimSun"/>
                <a:cs typeface="SimSun"/>
              </a:rPr>
              <a:t>财  务  类</a:t>
            </a:r>
            <a:endParaRPr sz="1800">
              <a:latin typeface="SimSun"/>
              <a:cs typeface="SimSun"/>
            </a:endParaRPr>
          </a:p>
        </p:txBody>
      </p:sp>
      <p:sp>
        <p:nvSpPr>
          <p:cNvPr id="27" name="object 27"/>
          <p:cNvSpPr txBox="1"/>
          <p:nvPr/>
        </p:nvSpPr>
        <p:spPr>
          <a:xfrm>
            <a:off x="8758428" y="4650485"/>
            <a:ext cx="355600" cy="1592580"/>
          </a:xfrm>
          <a:prstGeom prst="rect">
            <a:avLst/>
          </a:prstGeom>
          <a:solidFill>
            <a:srgbClr val="465F73"/>
          </a:solidFill>
        </p:spPr>
        <p:txBody>
          <a:bodyPr vert="horz" wrap="square" lIns="0" tIns="100330" rIns="0" bIns="0" rtlCol="0">
            <a:spAutoFit/>
          </a:bodyPr>
          <a:lstStyle/>
          <a:p>
            <a:pPr marL="63500" marR="54610" algn="just">
              <a:lnSpc>
                <a:spcPct val="100000"/>
              </a:lnSpc>
              <a:spcBef>
                <a:spcPts val="790"/>
              </a:spcBef>
            </a:pPr>
            <a:r>
              <a:rPr sz="1800" dirty="0">
                <a:solidFill>
                  <a:srgbClr val="FFFFFF"/>
                </a:solidFill>
                <a:latin typeface="SimSun"/>
                <a:cs typeface="SimSun"/>
              </a:rPr>
              <a:t>人  力  资  源  类</a:t>
            </a:r>
            <a:endParaRPr sz="1800">
              <a:latin typeface="SimSun"/>
              <a:cs typeface="SimSun"/>
            </a:endParaRPr>
          </a:p>
        </p:txBody>
      </p:sp>
      <p:sp>
        <p:nvSpPr>
          <p:cNvPr id="28" name="object 28"/>
          <p:cNvSpPr txBox="1"/>
          <p:nvPr/>
        </p:nvSpPr>
        <p:spPr>
          <a:xfrm>
            <a:off x="9208007" y="4650485"/>
            <a:ext cx="355600" cy="1041400"/>
          </a:xfrm>
          <a:prstGeom prst="rect">
            <a:avLst/>
          </a:prstGeom>
          <a:solidFill>
            <a:srgbClr val="465F73"/>
          </a:solidFill>
        </p:spPr>
        <p:txBody>
          <a:bodyPr vert="horz" wrap="square" lIns="0" tIns="98425" rIns="0" bIns="0" rtlCol="0">
            <a:spAutoFit/>
          </a:bodyPr>
          <a:lstStyle/>
          <a:p>
            <a:pPr marL="63500" marR="54610" algn="just">
              <a:lnSpc>
                <a:spcPct val="100000"/>
              </a:lnSpc>
              <a:spcBef>
                <a:spcPts val="775"/>
              </a:spcBef>
            </a:pPr>
            <a:r>
              <a:rPr sz="1800" dirty="0">
                <a:solidFill>
                  <a:srgbClr val="FFFFFF"/>
                </a:solidFill>
                <a:latin typeface="SimSun"/>
                <a:cs typeface="SimSun"/>
              </a:rPr>
              <a:t>法  律  类</a:t>
            </a:r>
            <a:endParaRPr sz="1800">
              <a:latin typeface="SimSun"/>
              <a:cs typeface="SimSun"/>
            </a:endParaRPr>
          </a:p>
        </p:txBody>
      </p:sp>
      <p:sp>
        <p:nvSpPr>
          <p:cNvPr id="29" name="object 29"/>
          <p:cNvSpPr txBox="1"/>
          <p:nvPr/>
        </p:nvSpPr>
        <p:spPr>
          <a:xfrm>
            <a:off x="9657588" y="4650485"/>
            <a:ext cx="354330" cy="1592580"/>
          </a:xfrm>
          <a:prstGeom prst="rect">
            <a:avLst/>
          </a:prstGeom>
          <a:solidFill>
            <a:srgbClr val="465F73"/>
          </a:solidFill>
        </p:spPr>
        <p:txBody>
          <a:bodyPr vert="horz" wrap="square" lIns="0" tIns="100330" rIns="0" bIns="0" rtlCol="0">
            <a:spAutoFit/>
          </a:bodyPr>
          <a:lstStyle/>
          <a:p>
            <a:pPr marL="63500" marR="53975" algn="just">
              <a:lnSpc>
                <a:spcPct val="100000"/>
              </a:lnSpc>
              <a:spcBef>
                <a:spcPts val="790"/>
              </a:spcBef>
            </a:pPr>
            <a:r>
              <a:rPr sz="1800" dirty="0">
                <a:solidFill>
                  <a:srgbClr val="FFFFFF"/>
                </a:solidFill>
                <a:latin typeface="SimSun"/>
                <a:cs typeface="SimSun"/>
              </a:rPr>
              <a:t>公  关  关  系  类</a:t>
            </a:r>
            <a:endParaRPr sz="1800">
              <a:latin typeface="SimSun"/>
              <a:cs typeface="SimSun"/>
            </a:endParaRPr>
          </a:p>
        </p:txBody>
      </p:sp>
      <p:sp>
        <p:nvSpPr>
          <p:cNvPr id="30" name="object 30"/>
          <p:cNvSpPr txBox="1"/>
          <p:nvPr/>
        </p:nvSpPr>
        <p:spPr>
          <a:xfrm>
            <a:off x="10107168" y="4650485"/>
            <a:ext cx="354330" cy="1041400"/>
          </a:xfrm>
          <a:prstGeom prst="rect">
            <a:avLst/>
          </a:prstGeom>
          <a:solidFill>
            <a:srgbClr val="465F73"/>
          </a:solidFill>
        </p:spPr>
        <p:txBody>
          <a:bodyPr vert="horz" wrap="square" lIns="0" tIns="98425" rIns="0" bIns="0" rtlCol="0">
            <a:spAutoFit/>
          </a:bodyPr>
          <a:lstStyle/>
          <a:p>
            <a:pPr marL="63500" marR="53975" algn="just">
              <a:lnSpc>
                <a:spcPct val="100000"/>
              </a:lnSpc>
              <a:spcBef>
                <a:spcPts val="775"/>
              </a:spcBef>
            </a:pPr>
            <a:r>
              <a:rPr sz="1800" dirty="0">
                <a:solidFill>
                  <a:srgbClr val="FFFFFF"/>
                </a:solidFill>
                <a:latin typeface="SimSun"/>
                <a:cs typeface="SimSun"/>
              </a:rPr>
              <a:t>行  政  类</a:t>
            </a:r>
            <a:endParaRPr sz="1800">
              <a:latin typeface="SimSun"/>
              <a:cs typeface="SimSun"/>
            </a:endParaRPr>
          </a:p>
        </p:txBody>
      </p:sp>
      <p:sp>
        <p:nvSpPr>
          <p:cNvPr id="31" name="object 31"/>
          <p:cNvSpPr txBox="1"/>
          <p:nvPr/>
        </p:nvSpPr>
        <p:spPr>
          <a:xfrm>
            <a:off x="10556747" y="4650485"/>
            <a:ext cx="354330" cy="1041400"/>
          </a:xfrm>
          <a:prstGeom prst="rect">
            <a:avLst/>
          </a:prstGeom>
          <a:solidFill>
            <a:srgbClr val="465F73"/>
          </a:solidFill>
        </p:spPr>
        <p:txBody>
          <a:bodyPr vert="horz" wrap="square" lIns="0" tIns="98425" rIns="0" bIns="0" rtlCol="0">
            <a:spAutoFit/>
          </a:bodyPr>
          <a:lstStyle/>
          <a:p>
            <a:pPr marL="63500" marR="53975" algn="just">
              <a:lnSpc>
                <a:spcPct val="100000"/>
              </a:lnSpc>
              <a:spcBef>
                <a:spcPts val="775"/>
              </a:spcBef>
            </a:pPr>
            <a:r>
              <a:rPr sz="1800" dirty="0">
                <a:solidFill>
                  <a:srgbClr val="FFFFFF"/>
                </a:solidFill>
                <a:latin typeface="SimSun"/>
                <a:cs typeface="SimSun"/>
              </a:rPr>
              <a:t>采  购  类</a:t>
            </a:r>
            <a:endParaRPr sz="1800">
              <a:latin typeface="SimSun"/>
              <a:cs typeface="SimSun"/>
            </a:endParaRPr>
          </a:p>
        </p:txBody>
      </p:sp>
      <p:sp>
        <p:nvSpPr>
          <p:cNvPr id="32" name="object 32"/>
          <p:cNvSpPr txBox="1"/>
          <p:nvPr/>
        </p:nvSpPr>
        <p:spPr>
          <a:xfrm>
            <a:off x="11006328" y="4650485"/>
            <a:ext cx="354330" cy="1592580"/>
          </a:xfrm>
          <a:prstGeom prst="rect">
            <a:avLst/>
          </a:prstGeom>
          <a:solidFill>
            <a:srgbClr val="465F73"/>
          </a:solidFill>
        </p:spPr>
        <p:txBody>
          <a:bodyPr vert="horz" wrap="square" lIns="0" tIns="100330" rIns="0" bIns="0" rtlCol="0">
            <a:spAutoFit/>
          </a:bodyPr>
          <a:lstStyle/>
          <a:p>
            <a:pPr marL="63500" marR="55244" algn="just">
              <a:lnSpc>
                <a:spcPct val="100000"/>
              </a:lnSpc>
              <a:spcBef>
                <a:spcPts val="790"/>
              </a:spcBef>
            </a:pPr>
            <a:r>
              <a:rPr sz="1800" dirty="0">
                <a:solidFill>
                  <a:srgbClr val="FFFFFF"/>
                </a:solidFill>
                <a:latin typeface="SimSun"/>
                <a:cs typeface="SimSun"/>
              </a:rPr>
              <a:t>建  筑  工  程  类</a:t>
            </a:r>
            <a:endParaRPr sz="1800">
              <a:latin typeface="SimSun"/>
              <a:cs typeface="SimSun"/>
            </a:endParaRPr>
          </a:p>
        </p:txBody>
      </p:sp>
      <p:sp>
        <p:nvSpPr>
          <p:cNvPr id="33" name="object 33"/>
          <p:cNvSpPr txBox="1"/>
          <p:nvPr/>
        </p:nvSpPr>
        <p:spPr>
          <a:xfrm>
            <a:off x="11455907" y="4650485"/>
            <a:ext cx="354330" cy="1041400"/>
          </a:xfrm>
          <a:prstGeom prst="rect">
            <a:avLst/>
          </a:prstGeom>
          <a:solidFill>
            <a:srgbClr val="465F73"/>
          </a:solidFill>
        </p:spPr>
        <p:txBody>
          <a:bodyPr vert="horz" wrap="square" lIns="0" tIns="98425" rIns="0" bIns="0" rtlCol="0">
            <a:spAutoFit/>
          </a:bodyPr>
          <a:lstStyle/>
          <a:p>
            <a:pPr marL="63500">
              <a:lnSpc>
                <a:spcPct val="100000"/>
              </a:lnSpc>
              <a:spcBef>
                <a:spcPts val="775"/>
              </a:spcBef>
            </a:pPr>
            <a:r>
              <a:rPr sz="1800" dirty="0">
                <a:solidFill>
                  <a:srgbClr val="FFFFFF"/>
                </a:solidFill>
                <a:latin typeface="SimSun"/>
                <a:cs typeface="SimSun"/>
              </a:rPr>
              <a:t>秘</a:t>
            </a:r>
            <a:endParaRPr sz="1800">
              <a:latin typeface="SimSun"/>
              <a:cs typeface="SimSun"/>
            </a:endParaRPr>
          </a:p>
          <a:p>
            <a:pPr marL="63500">
              <a:lnSpc>
                <a:spcPct val="100000"/>
              </a:lnSpc>
            </a:pPr>
            <a:r>
              <a:rPr sz="1800" dirty="0">
                <a:solidFill>
                  <a:srgbClr val="FFFFFF"/>
                </a:solidFill>
                <a:latin typeface="SimSun"/>
                <a:cs typeface="SimSun"/>
              </a:rPr>
              <a:t>书</a:t>
            </a:r>
            <a:endParaRPr sz="1800">
              <a:latin typeface="SimSun"/>
              <a:cs typeface="SimSun"/>
            </a:endParaRPr>
          </a:p>
        </p:txBody>
      </p:sp>
      <p:sp>
        <p:nvSpPr>
          <p:cNvPr id="34" name="object 34"/>
          <p:cNvSpPr/>
          <p:nvPr/>
        </p:nvSpPr>
        <p:spPr>
          <a:xfrm>
            <a:off x="4209288" y="2339339"/>
            <a:ext cx="0" cy="2580005"/>
          </a:xfrm>
          <a:custGeom>
            <a:avLst/>
            <a:gdLst/>
            <a:ahLst/>
            <a:cxnLst/>
            <a:rect l="l" t="t" r="r" b="b"/>
            <a:pathLst>
              <a:path h="2580004">
                <a:moveTo>
                  <a:pt x="0" y="2580005"/>
                </a:moveTo>
                <a:lnTo>
                  <a:pt x="0" y="0"/>
                </a:lnTo>
              </a:path>
            </a:pathLst>
          </a:custGeom>
          <a:ln w="6096">
            <a:solidFill>
              <a:srgbClr val="A6A6A6"/>
            </a:solidFill>
            <a:prstDash val="dash"/>
          </a:ln>
        </p:spPr>
        <p:txBody>
          <a:bodyPr wrap="square" lIns="0" tIns="0" rIns="0" bIns="0" rtlCol="0"/>
          <a:lstStyle/>
          <a:p>
            <a:endParaRPr/>
          </a:p>
        </p:txBody>
      </p:sp>
      <p:sp>
        <p:nvSpPr>
          <p:cNvPr id="35" name="object 35"/>
          <p:cNvSpPr/>
          <p:nvPr/>
        </p:nvSpPr>
        <p:spPr>
          <a:xfrm>
            <a:off x="5552694" y="2339339"/>
            <a:ext cx="0" cy="2580005"/>
          </a:xfrm>
          <a:custGeom>
            <a:avLst/>
            <a:gdLst/>
            <a:ahLst/>
            <a:cxnLst/>
            <a:rect l="l" t="t" r="r" b="b"/>
            <a:pathLst>
              <a:path h="2580004">
                <a:moveTo>
                  <a:pt x="0" y="2580005"/>
                </a:moveTo>
                <a:lnTo>
                  <a:pt x="0" y="0"/>
                </a:lnTo>
              </a:path>
            </a:pathLst>
          </a:custGeom>
          <a:ln w="6096">
            <a:solidFill>
              <a:srgbClr val="A6A6A6"/>
            </a:solidFill>
            <a:prstDash val="dash"/>
          </a:ln>
        </p:spPr>
        <p:txBody>
          <a:bodyPr wrap="square" lIns="0" tIns="0" rIns="0" bIns="0" rtlCol="0"/>
          <a:lstStyle/>
          <a:p>
            <a:endParaRPr/>
          </a:p>
        </p:txBody>
      </p:sp>
      <p:sp>
        <p:nvSpPr>
          <p:cNvPr id="36" name="object 36"/>
          <p:cNvSpPr/>
          <p:nvPr/>
        </p:nvSpPr>
        <p:spPr>
          <a:xfrm>
            <a:off x="7812023" y="2339339"/>
            <a:ext cx="0" cy="2580005"/>
          </a:xfrm>
          <a:custGeom>
            <a:avLst/>
            <a:gdLst/>
            <a:ahLst/>
            <a:cxnLst/>
            <a:rect l="l" t="t" r="r" b="b"/>
            <a:pathLst>
              <a:path h="2580004">
                <a:moveTo>
                  <a:pt x="0" y="2580005"/>
                </a:moveTo>
                <a:lnTo>
                  <a:pt x="0" y="0"/>
                </a:lnTo>
              </a:path>
            </a:pathLst>
          </a:custGeom>
          <a:ln w="6096">
            <a:solidFill>
              <a:srgbClr val="A6A6A6"/>
            </a:solidFill>
            <a:prstDash val="dash"/>
          </a:ln>
        </p:spPr>
        <p:txBody>
          <a:bodyPr wrap="square" lIns="0" tIns="0" rIns="0" bIns="0" rtlCol="0"/>
          <a:lstStyle/>
          <a:p>
            <a:endParaRPr/>
          </a:p>
        </p:txBody>
      </p:sp>
      <p:sp>
        <p:nvSpPr>
          <p:cNvPr id="37" name="object 37"/>
          <p:cNvSpPr/>
          <p:nvPr/>
        </p:nvSpPr>
        <p:spPr>
          <a:xfrm>
            <a:off x="11844528" y="2339339"/>
            <a:ext cx="0" cy="2580005"/>
          </a:xfrm>
          <a:custGeom>
            <a:avLst/>
            <a:gdLst/>
            <a:ahLst/>
            <a:cxnLst/>
            <a:rect l="l" t="t" r="r" b="b"/>
            <a:pathLst>
              <a:path h="2580004">
                <a:moveTo>
                  <a:pt x="0" y="2580005"/>
                </a:moveTo>
                <a:lnTo>
                  <a:pt x="0" y="0"/>
                </a:lnTo>
              </a:path>
            </a:pathLst>
          </a:custGeom>
          <a:ln w="6096">
            <a:solidFill>
              <a:srgbClr val="A6A6A6"/>
            </a:solidFill>
            <a:prstDash val="dash"/>
          </a:ln>
        </p:spPr>
        <p:txBody>
          <a:bodyPr wrap="square" lIns="0" tIns="0" rIns="0" bIns="0" rtlCol="0"/>
          <a:lstStyle/>
          <a:p>
            <a:endParaRPr/>
          </a:p>
        </p:txBody>
      </p:sp>
      <p:sp>
        <p:nvSpPr>
          <p:cNvPr id="38" name="object 38"/>
          <p:cNvSpPr/>
          <p:nvPr/>
        </p:nvSpPr>
        <p:spPr>
          <a:xfrm>
            <a:off x="1079753" y="2339339"/>
            <a:ext cx="0" cy="2580005"/>
          </a:xfrm>
          <a:custGeom>
            <a:avLst/>
            <a:gdLst/>
            <a:ahLst/>
            <a:cxnLst/>
            <a:rect l="l" t="t" r="r" b="b"/>
            <a:pathLst>
              <a:path h="2580004">
                <a:moveTo>
                  <a:pt x="0" y="2580005"/>
                </a:moveTo>
                <a:lnTo>
                  <a:pt x="0" y="0"/>
                </a:lnTo>
              </a:path>
            </a:pathLst>
          </a:custGeom>
          <a:ln w="6096">
            <a:solidFill>
              <a:srgbClr val="A6A6A6"/>
            </a:solidFill>
            <a:prstDash val="dash"/>
          </a:ln>
        </p:spPr>
        <p:txBody>
          <a:bodyPr wrap="square" lIns="0" tIns="0" rIns="0" bIns="0" rtlCol="0"/>
          <a:lstStyle/>
          <a:p>
            <a:endParaRPr/>
          </a:p>
        </p:txBody>
      </p:sp>
      <p:sp>
        <p:nvSpPr>
          <p:cNvPr id="39" name="object 39"/>
          <p:cNvSpPr txBox="1"/>
          <p:nvPr/>
        </p:nvSpPr>
        <p:spPr>
          <a:xfrm>
            <a:off x="567436" y="2608579"/>
            <a:ext cx="385445" cy="1931035"/>
          </a:xfrm>
          <a:prstGeom prst="rect">
            <a:avLst/>
          </a:prstGeom>
        </p:spPr>
        <p:txBody>
          <a:bodyPr vert="horz" wrap="square" lIns="0" tIns="0" rIns="0" bIns="0" rtlCol="0">
            <a:spAutoFit/>
          </a:bodyPr>
          <a:lstStyle/>
          <a:p>
            <a:pPr marL="14604">
              <a:lnSpc>
                <a:spcPct val="100000"/>
              </a:lnSpc>
            </a:pPr>
            <a:r>
              <a:rPr sz="1800" b="0" spc="50" dirty="0">
                <a:solidFill>
                  <a:srgbClr val="FFFFFF"/>
                </a:solidFill>
                <a:latin typeface="Nirmala UI Semilight"/>
                <a:cs typeface="Nirmala UI Semilight"/>
              </a:rPr>
              <a:t>6</a:t>
            </a:r>
            <a:r>
              <a:rPr sz="1800" spc="50" dirty="0">
                <a:solidFill>
                  <a:srgbClr val="FFFFFF"/>
                </a:solidFill>
                <a:latin typeface="SimSun"/>
                <a:cs typeface="SimSun"/>
              </a:rPr>
              <a:t>级</a:t>
            </a:r>
            <a:endParaRPr sz="1800">
              <a:latin typeface="SimSun"/>
              <a:cs typeface="SimSun"/>
            </a:endParaRPr>
          </a:p>
          <a:p>
            <a:pPr marL="14604">
              <a:lnSpc>
                <a:spcPct val="100000"/>
              </a:lnSpc>
              <a:spcBef>
                <a:spcPts val="430"/>
              </a:spcBef>
            </a:pPr>
            <a:r>
              <a:rPr sz="1800" b="0" spc="50" dirty="0">
                <a:solidFill>
                  <a:srgbClr val="FFFFFF"/>
                </a:solidFill>
                <a:latin typeface="Nirmala UI Semilight"/>
                <a:cs typeface="Nirmala UI Semilight"/>
              </a:rPr>
              <a:t>5</a:t>
            </a:r>
            <a:r>
              <a:rPr sz="1800" spc="50" dirty="0">
                <a:solidFill>
                  <a:srgbClr val="FFFFFF"/>
                </a:solidFill>
                <a:latin typeface="SimSun"/>
                <a:cs typeface="SimSun"/>
              </a:rPr>
              <a:t>级</a:t>
            </a:r>
            <a:endParaRPr sz="1800">
              <a:latin typeface="SimSun"/>
              <a:cs typeface="SimSun"/>
            </a:endParaRPr>
          </a:p>
          <a:p>
            <a:pPr marL="12700">
              <a:lnSpc>
                <a:spcPct val="100000"/>
              </a:lnSpc>
              <a:spcBef>
                <a:spcPts val="430"/>
              </a:spcBef>
            </a:pPr>
            <a:r>
              <a:rPr sz="1800" b="0" spc="40" dirty="0">
                <a:solidFill>
                  <a:srgbClr val="FFFFFF"/>
                </a:solidFill>
                <a:latin typeface="Nirmala UI Semilight"/>
                <a:cs typeface="Nirmala UI Semilight"/>
              </a:rPr>
              <a:t>4</a:t>
            </a:r>
            <a:r>
              <a:rPr sz="1800" spc="40" dirty="0">
                <a:solidFill>
                  <a:srgbClr val="FFFFFF"/>
                </a:solidFill>
                <a:latin typeface="SimSun"/>
                <a:cs typeface="SimSun"/>
              </a:rPr>
              <a:t>级</a:t>
            </a:r>
            <a:endParaRPr sz="1800">
              <a:latin typeface="SimSun"/>
              <a:cs typeface="SimSun"/>
            </a:endParaRPr>
          </a:p>
          <a:p>
            <a:pPr marL="14604">
              <a:lnSpc>
                <a:spcPct val="100000"/>
              </a:lnSpc>
              <a:spcBef>
                <a:spcPts val="434"/>
              </a:spcBef>
            </a:pPr>
            <a:r>
              <a:rPr sz="1800" b="0" spc="50" dirty="0">
                <a:solidFill>
                  <a:srgbClr val="FFFFFF"/>
                </a:solidFill>
                <a:latin typeface="Nirmala UI Semilight"/>
                <a:cs typeface="Nirmala UI Semilight"/>
              </a:rPr>
              <a:t>3</a:t>
            </a:r>
            <a:r>
              <a:rPr sz="1800" spc="50" dirty="0">
                <a:solidFill>
                  <a:srgbClr val="FFFFFF"/>
                </a:solidFill>
                <a:latin typeface="SimSun"/>
                <a:cs typeface="SimSun"/>
              </a:rPr>
              <a:t>级</a:t>
            </a:r>
            <a:endParaRPr sz="1800">
              <a:latin typeface="SimSun"/>
              <a:cs typeface="SimSun"/>
            </a:endParaRPr>
          </a:p>
          <a:p>
            <a:pPr marL="14604">
              <a:lnSpc>
                <a:spcPct val="100000"/>
              </a:lnSpc>
              <a:spcBef>
                <a:spcPts val="430"/>
              </a:spcBef>
            </a:pPr>
            <a:r>
              <a:rPr sz="1800" b="0" spc="50" dirty="0">
                <a:solidFill>
                  <a:srgbClr val="FFFFFF"/>
                </a:solidFill>
                <a:latin typeface="Nirmala UI Semilight"/>
                <a:cs typeface="Nirmala UI Semilight"/>
              </a:rPr>
              <a:t>2</a:t>
            </a:r>
            <a:r>
              <a:rPr sz="1800" spc="50" dirty="0">
                <a:solidFill>
                  <a:srgbClr val="FFFFFF"/>
                </a:solidFill>
                <a:latin typeface="SimSun"/>
                <a:cs typeface="SimSun"/>
              </a:rPr>
              <a:t>级</a:t>
            </a:r>
            <a:endParaRPr sz="1800">
              <a:latin typeface="SimSun"/>
              <a:cs typeface="SimSun"/>
            </a:endParaRPr>
          </a:p>
          <a:p>
            <a:pPr marL="34290">
              <a:lnSpc>
                <a:spcPct val="100000"/>
              </a:lnSpc>
              <a:spcBef>
                <a:spcPts val="430"/>
              </a:spcBef>
            </a:pPr>
            <a:r>
              <a:rPr sz="1800" b="0" spc="5" dirty="0">
                <a:solidFill>
                  <a:srgbClr val="FFFFFF"/>
                </a:solidFill>
                <a:latin typeface="Nirmala UI Semilight"/>
                <a:cs typeface="Nirmala UI Semilight"/>
              </a:rPr>
              <a:t>1</a:t>
            </a:r>
            <a:r>
              <a:rPr sz="1800" spc="5" dirty="0">
                <a:solidFill>
                  <a:srgbClr val="FFFFFF"/>
                </a:solidFill>
                <a:latin typeface="SimSun"/>
                <a:cs typeface="SimSun"/>
              </a:rPr>
              <a:t>级</a:t>
            </a:r>
            <a:endParaRPr sz="1800">
              <a:latin typeface="SimSun"/>
              <a:cs typeface="SimSu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851660" y="2895600"/>
            <a:ext cx="220979" cy="330835"/>
          </a:xfrm>
          <a:custGeom>
            <a:avLst/>
            <a:gdLst/>
            <a:ahLst/>
            <a:cxnLst/>
            <a:rect l="l" t="t" r="r" b="b"/>
            <a:pathLst>
              <a:path w="220980" h="330835">
                <a:moveTo>
                  <a:pt x="62737" y="0"/>
                </a:moveTo>
                <a:lnTo>
                  <a:pt x="5968" y="0"/>
                </a:lnTo>
                <a:lnTo>
                  <a:pt x="3047" y="2921"/>
                </a:lnTo>
                <a:lnTo>
                  <a:pt x="0" y="5841"/>
                </a:lnTo>
                <a:lnTo>
                  <a:pt x="0" y="213613"/>
                </a:lnTo>
                <a:lnTo>
                  <a:pt x="3047" y="216535"/>
                </a:lnTo>
                <a:lnTo>
                  <a:pt x="5968" y="219455"/>
                </a:lnTo>
                <a:lnTo>
                  <a:pt x="9016" y="219455"/>
                </a:lnTo>
                <a:lnTo>
                  <a:pt x="173227" y="330708"/>
                </a:lnTo>
                <a:lnTo>
                  <a:pt x="191134" y="330708"/>
                </a:lnTo>
                <a:lnTo>
                  <a:pt x="194056" y="327787"/>
                </a:lnTo>
                <a:lnTo>
                  <a:pt x="194056" y="324865"/>
                </a:lnTo>
                <a:lnTo>
                  <a:pt x="215010" y="292608"/>
                </a:lnTo>
                <a:lnTo>
                  <a:pt x="220979" y="286765"/>
                </a:lnTo>
                <a:lnTo>
                  <a:pt x="217931" y="275082"/>
                </a:lnTo>
                <a:lnTo>
                  <a:pt x="211962" y="272161"/>
                </a:lnTo>
                <a:lnTo>
                  <a:pt x="68706" y="178562"/>
                </a:lnTo>
                <a:lnTo>
                  <a:pt x="68706" y="5841"/>
                </a:lnTo>
                <a:lnTo>
                  <a:pt x="65658" y="2921"/>
                </a:lnTo>
                <a:lnTo>
                  <a:pt x="62737" y="0"/>
                </a:lnTo>
                <a:close/>
              </a:path>
            </a:pathLst>
          </a:custGeom>
          <a:solidFill>
            <a:srgbClr val="FFFFFF"/>
          </a:solidFill>
        </p:spPr>
        <p:txBody>
          <a:bodyPr wrap="square" lIns="0" tIns="0" rIns="0" bIns="0" rtlCol="0"/>
          <a:lstStyle/>
          <a:p>
            <a:endParaRPr/>
          </a:p>
        </p:txBody>
      </p:sp>
      <p:sp>
        <p:nvSpPr>
          <p:cNvPr id="4" name="object 4"/>
          <p:cNvSpPr/>
          <p:nvPr/>
        </p:nvSpPr>
        <p:spPr>
          <a:xfrm>
            <a:off x="1528572" y="2730245"/>
            <a:ext cx="720090" cy="720090"/>
          </a:xfrm>
          <a:custGeom>
            <a:avLst/>
            <a:gdLst/>
            <a:ahLst/>
            <a:cxnLst/>
            <a:rect l="l" t="t" r="r" b="b"/>
            <a:pathLst>
              <a:path w="720089" h="720089">
                <a:moveTo>
                  <a:pt x="360045" y="0"/>
                </a:moveTo>
                <a:lnTo>
                  <a:pt x="311075" y="3276"/>
                </a:lnTo>
                <a:lnTo>
                  <a:pt x="264142" y="12823"/>
                </a:lnTo>
                <a:lnTo>
                  <a:pt x="219670" y="28217"/>
                </a:lnTo>
                <a:lnTo>
                  <a:pt x="178082" y="49036"/>
                </a:lnTo>
                <a:lnTo>
                  <a:pt x="139801" y="74855"/>
                </a:lnTo>
                <a:lnTo>
                  <a:pt x="105251" y="105251"/>
                </a:lnTo>
                <a:lnTo>
                  <a:pt x="74855" y="139801"/>
                </a:lnTo>
                <a:lnTo>
                  <a:pt x="49036" y="178082"/>
                </a:lnTo>
                <a:lnTo>
                  <a:pt x="28217" y="219670"/>
                </a:lnTo>
                <a:lnTo>
                  <a:pt x="12823" y="264142"/>
                </a:lnTo>
                <a:lnTo>
                  <a:pt x="3276" y="311075"/>
                </a:lnTo>
                <a:lnTo>
                  <a:pt x="0" y="360044"/>
                </a:lnTo>
                <a:lnTo>
                  <a:pt x="3276" y="409014"/>
                </a:lnTo>
                <a:lnTo>
                  <a:pt x="12823" y="455947"/>
                </a:lnTo>
                <a:lnTo>
                  <a:pt x="28217" y="500419"/>
                </a:lnTo>
                <a:lnTo>
                  <a:pt x="49036" y="542007"/>
                </a:lnTo>
                <a:lnTo>
                  <a:pt x="74855" y="580288"/>
                </a:lnTo>
                <a:lnTo>
                  <a:pt x="105251" y="614838"/>
                </a:lnTo>
                <a:lnTo>
                  <a:pt x="139801" y="645234"/>
                </a:lnTo>
                <a:lnTo>
                  <a:pt x="178082" y="671053"/>
                </a:lnTo>
                <a:lnTo>
                  <a:pt x="219670" y="691872"/>
                </a:lnTo>
                <a:lnTo>
                  <a:pt x="264142" y="707266"/>
                </a:lnTo>
                <a:lnTo>
                  <a:pt x="311075" y="716813"/>
                </a:lnTo>
                <a:lnTo>
                  <a:pt x="360045" y="720089"/>
                </a:lnTo>
                <a:lnTo>
                  <a:pt x="409014" y="716813"/>
                </a:lnTo>
                <a:lnTo>
                  <a:pt x="455947" y="707266"/>
                </a:lnTo>
                <a:lnTo>
                  <a:pt x="500419" y="691872"/>
                </a:lnTo>
                <a:lnTo>
                  <a:pt x="542007" y="671053"/>
                </a:lnTo>
                <a:lnTo>
                  <a:pt x="580288" y="645234"/>
                </a:lnTo>
                <a:lnTo>
                  <a:pt x="596685" y="630808"/>
                </a:lnTo>
                <a:lnTo>
                  <a:pt x="360045" y="630808"/>
                </a:lnTo>
                <a:lnTo>
                  <a:pt x="311591" y="626419"/>
                </a:lnTo>
                <a:lnTo>
                  <a:pt x="265898" y="613774"/>
                </a:lnTo>
                <a:lnTo>
                  <a:pt x="223750" y="593659"/>
                </a:lnTo>
                <a:lnTo>
                  <a:pt x="185933" y="566858"/>
                </a:lnTo>
                <a:lnTo>
                  <a:pt x="153231" y="534156"/>
                </a:lnTo>
                <a:lnTo>
                  <a:pt x="126430" y="496339"/>
                </a:lnTo>
                <a:lnTo>
                  <a:pt x="106315" y="454191"/>
                </a:lnTo>
                <a:lnTo>
                  <a:pt x="93670" y="408498"/>
                </a:lnTo>
                <a:lnTo>
                  <a:pt x="89281" y="360044"/>
                </a:lnTo>
                <a:lnTo>
                  <a:pt x="93670" y="311591"/>
                </a:lnTo>
                <a:lnTo>
                  <a:pt x="106315" y="265898"/>
                </a:lnTo>
                <a:lnTo>
                  <a:pt x="126430" y="223750"/>
                </a:lnTo>
                <a:lnTo>
                  <a:pt x="153231" y="185933"/>
                </a:lnTo>
                <a:lnTo>
                  <a:pt x="185933" y="153231"/>
                </a:lnTo>
                <a:lnTo>
                  <a:pt x="223750" y="126430"/>
                </a:lnTo>
                <a:lnTo>
                  <a:pt x="265898" y="106315"/>
                </a:lnTo>
                <a:lnTo>
                  <a:pt x="311591" y="93670"/>
                </a:lnTo>
                <a:lnTo>
                  <a:pt x="360045" y="89280"/>
                </a:lnTo>
                <a:lnTo>
                  <a:pt x="596685" y="89280"/>
                </a:lnTo>
                <a:lnTo>
                  <a:pt x="580288" y="74855"/>
                </a:lnTo>
                <a:lnTo>
                  <a:pt x="542007" y="49036"/>
                </a:lnTo>
                <a:lnTo>
                  <a:pt x="500419" y="28217"/>
                </a:lnTo>
                <a:lnTo>
                  <a:pt x="455947" y="12823"/>
                </a:lnTo>
                <a:lnTo>
                  <a:pt x="409014" y="3276"/>
                </a:lnTo>
                <a:lnTo>
                  <a:pt x="360045" y="0"/>
                </a:lnTo>
                <a:close/>
              </a:path>
              <a:path w="720089" h="720089">
                <a:moveTo>
                  <a:pt x="596685" y="89280"/>
                </a:moveTo>
                <a:lnTo>
                  <a:pt x="360045" y="89280"/>
                </a:lnTo>
                <a:lnTo>
                  <a:pt x="408498" y="93670"/>
                </a:lnTo>
                <a:lnTo>
                  <a:pt x="454191" y="106315"/>
                </a:lnTo>
                <a:lnTo>
                  <a:pt x="496339" y="126430"/>
                </a:lnTo>
                <a:lnTo>
                  <a:pt x="534156" y="153231"/>
                </a:lnTo>
                <a:lnTo>
                  <a:pt x="566858" y="185933"/>
                </a:lnTo>
                <a:lnTo>
                  <a:pt x="593659" y="223750"/>
                </a:lnTo>
                <a:lnTo>
                  <a:pt x="613774" y="265898"/>
                </a:lnTo>
                <a:lnTo>
                  <a:pt x="626419" y="311591"/>
                </a:lnTo>
                <a:lnTo>
                  <a:pt x="630809" y="360044"/>
                </a:lnTo>
                <a:lnTo>
                  <a:pt x="626419" y="408498"/>
                </a:lnTo>
                <a:lnTo>
                  <a:pt x="613774" y="454191"/>
                </a:lnTo>
                <a:lnTo>
                  <a:pt x="593659" y="496339"/>
                </a:lnTo>
                <a:lnTo>
                  <a:pt x="566858" y="534156"/>
                </a:lnTo>
                <a:lnTo>
                  <a:pt x="534156" y="566858"/>
                </a:lnTo>
                <a:lnTo>
                  <a:pt x="496339" y="593659"/>
                </a:lnTo>
                <a:lnTo>
                  <a:pt x="454191" y="613774"/>
                </a:lnTo>
                <a:lnTo>
                  <a:pt x="408498" y="626419"/>
                </a:lnTo>
                <a:lnTo>
                  <a:pt x="360045" y="630808"/>
                </a:lnTo>
                <a:lnTo>
                  <a:pt x="596685" y="630808"/>
                </a:lnTo>
                <a:lnTo>
                  <a:pt x="645234" y="580288"/>
                </a:lnTo>
                <a:lnTo>
                  <a:pt x="671053" y="542007"/>
                </a:lnTo>
                <a:lnTo>
                  <a:pt x="691872" y="500419"/>
                </a:lnTo>
                <a:lnTo>
                  <a:pt x="707266" y="455947"/>
                </a:lnTo>
                <a:lnTo>
                  <a:pt x="716813" y="409014"/>
                </a:lnTo>
                <a:lnTo>
                  <a:pt x="720090" y="360044"/>
                </a:lnTo>
                <a:lnTo>
                  <a:pt x="716813" y="311075"/>
                </a:lnTo>
                <a:lnTo>
                  <a:pt x="707266" y="264142"/>
                </a:lnTo>
                <a:lnTo>
                  <a:pt x="691872" y="219670"/>
                </a:lnTo>
                <a:lnTo>
                  <a:pt x="671053" y="178082"/>
                </a:lnTo>
                <a:lnTo>
                  <a:pt x="645234" y="139801"/>
                </a:lnTo>
                <a:lnTo>
                  <a:pt x="614838" y="105251"/>
                </a:lnTo>
                <a:lnTo>
                  <a:pt x="596685" y="89280"/>
                </a:lnTo>
                <a:close/>
              </a:path>
            </a:pathLst>
          </a:custGeom>
          <a:solidFill>
            <a:srgbClr val="FFFFFF"/>
          </a:solidFill>
        </p:spPr>
        <p:txBody>
          <a:bodyPr wrap="square" lIns="0" tIns="0" rIns="0" bIns="0" rtlCol="0"/>
          <a:lstStyle/>
          <a:p>
            <a:endParaRPr/>
          </a:p>
        </p:txBody>
      </p:sp>
      <p:sp>
        <p:nvSpPr>
          <p:cNvPr id="5" name="object 5"/>
          <p:cNvSpPr/>
          <p:nvPr/>
        </p:nvSpPr>
        <p:spPr>
          <a:xfrm>
            <a:off x="1851660" y="2895600"/>
            <a:ext cx="220979" cy="330835"/>
          </a:xfrm>
          <a:custGeom>
            <a:avLst/>
            <a:gdLst/>
            <a:ahLst/>
            <a:cxnLst/>
            <a:rect l="l" t="t" r="r" b="b"/>
            <a:pathLst>
              <a:path w="220980" h="330835">
                <a:moveTo>
                  <a:pt x="62737" y="0"/>
                </a:moveTo>
                <a:lnTo>
                  <a:pt x="5968" y="0"/>
                </a:lnTo>
                <a:lnTo>
                  <a:pt x="3047" y="2921"/>
                </a:lnTo>
                <a:lnTo>
                  <a:pt x="0" y="5841"/>
                </a:lnTo>
                <a:lnTo>
                  <a:pt x="0" y="213613"/>
                </a:lnTo>
                <a:lnTo>
                  <a:pt x="3047" y="216535"/>
                </a:lnTo>
                <a:lnTo>
                  <a:pt x="5968" y="219455"/>
                </a:lnTo>
                <a:lnTo>
                  <a:pt x="9016" y="219455"/>
                </a:lnTo>
                <a:lnTo>
                  <a:pt x="173227" y="330708"/>
                </a:lnTo>
                <a:lnTo>
                  <a:pt x="191134" y="330708"/>
                </a:lnTo>
                <a:lnTo>
                  <a:pt x="194056" y="327787"/>
                </a:lnTo>
                <a:lnTo>
                  <a:pt x="194056" y="324865"/>
                </a:lnTo>
                <a:lnTo>
                  <a:pt x="215010" y="292608"/>
                </a:lnTo>
                <a:lnTo>
                  <a:pt x="220979" y="286765"/>
                </a:lnTo>
                <a:lnTo>
                  <a:pt x="217931" y="275082"/>
                </a:lnTo>
                <a:lnTo>
                  <a:pt x="211962" y="272161"/>
                </a:lnTo>
                <a:lnTo>
                  <a:pt x="68706" y="178562"/>
                </a:lnTo>
                <a:lnTo>
                  <a:pt x="68706" y="5841"/>
                </a:lnTo>
                <a:lnTo>
                  <a:pt x="65658" y="2921"/>
                </a:lnTo>
                <a:lnTo>
                  <a:pt x="62737" y="0"/>
                </a:lnTo>
                <a:close/>
              </a:path>
            </a:pathLst>
          </a:custGeom>
          <a:solidFill>
            <a:srgbClr val="FFFFFF"/>
          </a:solidFill>
        </p:spPr>
        <p:txBody>
          <a:bodyPr wrap="square" lIns="0" tIns="0" rIns="0" bIns="0" rtlCol="0"/>
          <a:lstStyle/>
          <a:p>
            <a:endParaRPr/>
          </a:p>
        </p:txBody>
      </p:sp>
      <p:sp>
        <p:nvSpPr>
          <p:cNvPr id="6" name="object 6"/>
          <p:cNvSpPr/>
          <p:nvPr/>
        </p:nvSpPr>
        <p:spPr>
          <a:xfrm>
            <a:off x="10089642" y="3223398"/>
            <a:ext cx="226695" cy="161925"/>
          </a:xfrm>
          <a:custGeom>
            <a:avLst/>
            <a:gdLst/>
            <a:ahLst/>
            <a:cxnLst/>
            <a:rect l="l" t="t" r="r" b="b"/>
            <a:pathLst>
              <a:path w="226695" h="161925">
                <a:moveTo>
                  <a:pt x="138190" y="0"/>
                </a:moveTo>
                <a:lnTo>
                  <a:pt x="92695" y="48"/>
                </a:lnTo>
                <a:lnTo>
                  <a:pt x="48079" y="15191"/>
                </a:lnTo>
                <a:lnTo>
                  <a:pt x="6096" y="46597"/>
                </a:lnTo>
                <a:lnTo>
                  <a:pt x="0" y="52566"/>
                </a:lnTo>
                <a:lnTo>
                  <a:pt x="6096" y="58662"/>
                </a:lnTo>
                <a:lnTo>
                  <a:pt x="115442" y="161405"/>
                </a:lnTo>
                <a:lnTo>
                  <a:pt x="218693" y="58662"/>
                </a:lnTo>
                <a:lnTo>
                  <a:pt x="224789" y="51592"/>
                </a:lnTo>
                <a:lnTo>
                  <a:pt x="226313" y="47343"/>
                </a:lnTo>
                <a:lnTo>
                  <a:pt x="225551" y="44214"/>
                </a:lnTo>
                <a:lnTo>
                  <a:pt x="224789" y="40501"/>
                </a:lnTo>
                <a:lnTo>
                  <a:pt x="182806" y="13874"/>
                </a:lnTo>
                <a:lnTo>
                  <a:pt x="138190" y="0"/>
                </a:lnTo>
                <a:close/>
              </a:path>
            </a:pathLst>
          </a:custGeom>
          <a:solidFill>
            <a:srgbClr val="FFFFFF"/>
          </a:solidFill>
        </p:spPr>
        <p:txBody>
          <a:bodyPr wrap="square" lIns="0" tIns="0" rIns="0" bIns="0" rtlCol="0"/>
          <a:lstStyle/>
          <a:p>
            <a:endParaRPr/>
          </a:p>
        </p:txBody>
      </p:sp>
      <p:sp>
        <p:nvSpPr>
          <p:cNvPr id="7" name="object 7"/>
          <p:cNvSpPr/>
          <p:nvPr/>
        </p:nvSpPr>
        <p:spPr>
          <a:xfrm>
            <a:off x="9940290" y="3035279"/>
            <a:ext cx="529590" cy="200660"/>
          </a:xfrm>
          <a:custGeom>
            <a:avLst/>
            <a:gdLst/>
            <a:ahLst/>
            <a:cxnLst/>
            <a:rect l="l" t="t" r="r" b="b"/>
            <a:pathLst>
              <a:path w="529590" h="200660">
                <a:moveTo>
                  <a:pt x="283627" y="0"/>
                </a:moveTo>
                <a:lnTo>
                  <a:pt x="239898" y="352"/>
                </a:lnTo>
                <a:lnTo>
                  <a:pt x="196419" y="5767"/>
                </a:lnTo>
                <a:lnTo>
                  <a:pt x="153680" y="16262"/>
                </a:lnTo>
                <a:lnTo>
                  <a:pt x="112176" y="31852"/>
                </a:lnTo>
                <a:lnTo>
                  <a:pt x="72400" y="52556"/>
                </a:lnTo>
                <a:lnTo>
                  <a:pt x="34843" y="78388"/>
                </a:lnTo>
                <a:lnTo>
                  <a:pt x="0" y="109367"/>
                </a:lnTo>
                <a:lnTo>
                  <a:pt x="0" y="121432"/>
                </a:lnTo>
                <a:lnTo>
                  <a:pt x="78231" y="194076"/>
                </a:lnTo>
                <a:lnTo>
                  <a:pt x="78231" y="200172"/>
                </a:lnTo>
                <a:lnTo>
                  <a:pt x="84200" y="200172"/>
                </a:lnTo>
                <a:lnTo>
                  <a:pt x="90296" y="194076"/>
                </a:lnTo>
                <a:lnTo>
                  <a:pt x="128983" y="162280"/>
                </a:lnTo>
                <a:lnTo>
                  <a:pt x="171902" y="139569"/>
                </a:lnTo>
                <a:lnTo>
                  <a:pt x="217643" y="125943"/>
                </a:lnTo>
                <a:lnTo>
                  <a:pt x="264794" y="121400"/>
                </a:lnTo>
                <a:lnTo>
                  <a:pt x="529589" y="121400"/>
                </a:lnTo>
                <a:lnTo>
                  <a:pt x="529589" y="109367"/>
                </a:lnTo>
                <a:lnTo>
                  <a:pt x="488750" y="73596"/>
                </a:lnTo>
                <a:lnTo>
                  <a:pt x="451171" y="48885"/>
                </a:lnTo>
                <a:lnTo>
                  <a:pt x="411376" y="29153"/>
                </a:lnTo>
                <a:lnTo>
                  <a:pt x="369859" y="14416"/>
                </a:lnTo>
                <a:lnTo>
                  <a:pt x="327111" y="4693"/>
                </a:lnTo>
                <a:lnTo>
                  <a:pt x="283627" y="0"/>
                </a:lnTo>
                <a:close/>
              </a:path>
              <a:path w="529590" h="200660">
                <a:moveTo>
                  <a:pt x="529589" y="121400"/>
                </a:moveTo>
                <a:lnTo>
                  <a:pt x="264794" y="121400"/>
                </a:lnTo>
                <a:lnTo>
                  <a:pt x="311946" y="125943"/>
                </a:lnTo>
                <a:lnTo>
                  <a:pt x="357687" y="139569"/>
                </a:lnTo>
                <a:lnTo>
                  <a:pt x="400606" y="162280"/>
                </a:lnTo>
                <a:lnTo>
                  <a:pt x="439292" y="194076"/>
                </a:lnTo>
                <a:lnTo>
                  <a:pt x="445388" y="200172"/>
                </a:lnTo>
                <a:lnTo>
                  <a:pt x="451357" y="200172"/>
                </a:lnTo>
                <a:lnTo>
                  <a:pt x="451357" y="194076"/>
                </a:lnTo>
                <a:lnTo>
                  <a:pt x="529589" y="121432"/>
                </a:lnTo>
                <a:close/>
              </a:path>
            </a:pathLst>
          </a:custGeom>
          <a:solidFill>
            <a:srgbClr val="FFFFFF"/>
          </a:solidFill>
        </p:spPr>
        <p:txBody>
          <a:bodyPr wrap="square" lIns="0" tIns="0" rIns="0" bIns="0" rtlCol="0"/>
          <a:lstStyle/>
          <a:p>
            <a:endParaRPr/>
          </a:p>
        </p:txBody>
      </p:sp>
      <p:sp>
        <p:nvSpPr>
          <p:cNvPr id="8" name="object 8"/>
          <p:cNvSpPr/>
          <p:nvPr/>
        </p:nvSpPr>
        <p:spPr>
          <a:xfrm>
            <a:off x="9803892" y="2850553"/>
            <a:ext cx="798195" cy="253365"/>
          </a:xfrm>
          <a:custGeom>
            <a:avLst/>
            <a:gdLst/>
            <a:ahLst/>
            <a:cxnLst/>
            <a:rect l="l" t="t" r="r" b="b"/>
            <a:pathLst>
              <a:path w="798195" h="253364">
                <a:moveTo>
                  <a:pt x="421326" y="0"/>
                </a:moveTo>
                <a:lnTo>
                  <a:pt x="376487" y="0"/>
                </a:lnTo>
                <a:lnTo>
                  <a:pt x="331766" y="3611"/>
                </a:lnTo>
                <a:lnTo>
                  <a:pt x="287393" y="10834"/>
                </a:lnTo>
                <a:lnTo>
                  <a:pt x="243602" y="21669"/>
                </a:lnTo>
                <a:lnTo>
                  <a:pt x="200625" y="36115"/>
                </a:lnTo>
                <a:lnTo>
                  <a:pt x="158695" y="54173"/>
                </a:lnTo>
                <a:lnTo>
                  <a:pt x="118044" y="75843"/>
                </a:lnTo>
                <a:lnTo>
                  <a:pt x="78906" y="101124"/>
                </a:lnTo>
                <a:lnTo>
                  <a:pt x="41512" y="130017"/>
                </a:lnTo>
                <a:lnTo>
                  <a:pt x="6096" y="162521"/>
                </a:lnTo>
                <a:lnTo>
                  <a:pt x="0" y="168617"/>
                </a:lnTo>
                <a:lnTo>
                  <a:pt x="6096" y="174586"/>
                </a:lnTo>
                <a:lnTo>
                  <a:pt x="84581" y="253072"/>
                </a:lnTo>
                <a:lnTo>
                  <a:pt x="96647" y="253072"/>
                </a:lnTo>
                <a:lnTo>
                  <a:pt x="130750" y="221518"/>
                </a:lnTo>
                <a:lnTo>
                  <a:pt x="167509" y="194472"/>
                </a:lnTo>
                <a:lnTo>
                  <a:pt x="206517" y="171934"/>
                </a:lnTo>
                <a:lnTo>
                  <a:pt x="247363" y="153903"/>
                </a:lnTo>
                <a:lnTo>
                  <a:pt x="289639" y="140380"/>
                </a:lnTo>
                <a:lnTo>
                  <a:pt x="332938" y="131365"/>
                </a:lnTo>
                <a:lnTo>
                  <a:pt x="376849" y="126858"/>
                </a:lnTo>
                <a:lnTo>
                  <a:pt x="752213" y="126858"/>
                </a:lnTo>
                <a:lnTo>
                  <a:pt x="718907" y="101124"/>
                </a:lnTo>
                <a:lnTo>
                  <a:pt x="679769" y="75843"/>
                </a:lnTo>
                <a:lnTo>
                  <a:pt x="639118" y="54173"/>
                </a:lnTo>
                <a:lnTo>
                  <a:pt x="597188" y="36115"/>
                </a:lnTo>
                <a:lnTo>
                  <a:pt x="554211" y="21669"/>
                </a:lnTo>
                <a:lnTo>
                  <a:pt x="510420" y="10834"/>
                </a:lnTo>
                <a:lnTo>
                  <a:pt x="466047" y="3611"/>
                </a:lnTo>
                <a:lnTo>
                  <a:pt x="421326" y="0"/>
                </a:lnTo>
                <a:close/>
              </a:path>
              <a:path w="798195" h="253364">
                <a:moveTo>
                  <a:pt x="752213" y="126858"/>
                </a:moveTo>
                <a:lnTo>
                  <a:pt x="420964" y="126858"/>
                </a:lnTo>
                <a:lnTo>
                  <a:pt x="464875" y="131365"/>
                </a:lnTo>
                <a:lnTo>
                  <a:pt x="508174" y="140380"/>
                </a:lnTo>
                <a:lnTo>
                  <a:pt x="550450" y="153903"/>
                </a:lnTo>
                <a:lnTo>
                  <a:pt x="591296" y="171934"/>
                </a:lnTo>
                <a:lnTo>
                  <a:pt x="630304" y="194472"/>
                </a:lnTo>
                <a:lnTo>
                  <a:pt x="667063" y="221518"/>
                </a:lnTo>
                <a:lnTo>
                  <a:pt x="701166" y="253072"/>
                </a:lnTo>
                <a:lnTo>
                  <a:pt x="713231" y="253072"/>
                </a:lnTo>
                <a:lnTo>
                  <a:pt x="791717" y="174586"/>
                </a:lnTo>
                <a:lnTo>
                  <a:pt x="797813" y="168617"/>
                </a:lnTo>
                <a:lnTo>
                  <a:pt x="797813" y="162521"/>
                </a:lnTo>
                <a:lnTo>
                  <a:pt x="791717" y="162521"/>
                </a:lnTo>
                <a:lnTo>
                  <a:pt x="756301" y="130017"/>
                </a:lnTo>
                <a:lnTo>
                  <a:pt x="752213" y="126858"/>
                </a:lnTo>
                <a:close/>
              </a:path>
            </a:pathLst>
          </a:custGeom>
          <a:solidFill>
            <a:srgbClr val="FFFFFF"/>
          </a:solidFill>
        </p:spPr>
        <p:txBody>
          <a:bodyPr wrap="square" lIns="0" tIns="0" rIns="0" bIns="0" rtlCol="0"/>
          <a:lstStyle/>
          <a:p>
            <a:endParaRPr/>
          </a:p>
        </p:txBody>
      </p:sp>
      <p:sp>
        <p:nvSpPr>
          <p:cNvPr id="9" name="object 9"/>
          <p:cNvSpPr txBox="1"/>
          <p:nvPr/>
        </p:nvSpPr>
        <p:spPr>
          <a:xfrm>
            <a:off x="1184910" y="3906520"/>
            <a:ext cx="1449070" cy="435609"/>
          </a:xfrm>
          <a:prstGeom prst="rect">
            <a:avLst/>
          </a:prstGeom>
        </p:spPr>
        <p:txBody>
          <a:bodyPr vert="horz" wrap="square" lIns="0" tIns="0" rIns="0" bIns="0" rtlCol="0">
            <a:spAutoFit/>
          </a:bodyPr>
          <a:lstStyle/>
          <a:p>
            <a:pPr marL="12700">
              <a:lnSpc>
                <a:spcPct val="100000"/>
              </a:lnSpc>
            </a:pPr>
            <a:r>
              <a:rPr sz="2800" spc="-5" dirty="0">
                <a:solidFill>
                  <a:srgbClr val="FFFFFF"/>
                </a:solidFill>
                <a:latin typeface="SimSun"/>
                <a:cs typeface="SimSun"/>
              </a:rPr>
              <a:t>专业经验</a:t>
            </a:r>
            <a:endParaRPr sz="2800">
              <a:latin typeface="SimSun"/>
              <a:cs typeface="SimSun"/>
            </a:endParaRPr>
          </a:p>
        </p:txBody>
      </p:sp>
      <p:sp>
        <p:nvSpPr>
          <p:cNvPr id="10" name="object 10"/>
          <p:cNvSpPr txBox="1"/>
          <p:nvPr/>
        </p:nvSpPr>
        <p:spPr>
          <a:xfrm>
            <a:off x="3351784" y="3906520"/>
            <a:ext cx="1449070" cy="435609"/>
          </a:xfrm>
          <a:prstGeom prst="rect">
            <a:avLst/>
          </a:prstGeom>
        </p:spPr>
        <p:txBody>
          <a:bodyPr vert="horz" wrap="square" lIns="0" tIns="0" rIns="0" bIns="0" rtlCol="0">
            <a:spAutoFit/>
          </a:bodyPr>
          <a:lstStyle/>
          <a:p>
            <a:pPr marL="12700">
              <a:lnSpc>
                <a:spcPct val="100000"/>
              </a:lnSpc>
            </a:pPr>
            <a:r>
              <a:rPr sz="2800" spc="-5" dirty="0">
                <a:solidFill>
                  <a:srgbClr val="FFFFFF"/>
                </a:solidFill>
                <a:latin typeface="SimSun"/>
                <a:cs typeface="SimSun"/>
              </a:rPr>
              <a:t>绩效表现</a:t>
            </a:r>
            <a:endParaRPr sz="2800">
              <a:latin typeface="SimSun"/>
              <a:cs typeface="SimSun"/>
            </a:endParaRPr>
          </a:p>
        </p:txBody>
      </p:sp>
      <p:sp>
        <p:nvSpPr>
          <p:cNvPr id="11" name="object 11"/>
          <p:cNvSpPr txBox="1"/>
          <p:nvPr/>
        </p:nvSpPr>
        <p:spPr>
          <a:xfrm>
            <a:off x="5450585" y="3906520"/>
            <a:ext cx="1449070" cy="435609"/>
          </a:xfrm>
          <a:prstGeom prst="rect">
            <a:avLst/>
          </a:prstGeom>
        </p:spPr>
        <p:txBody>
          <a:bodyPr vert="horz" wrap="square" lIns="0" tIns="0" rIns="0" bIns="0" rtlCol="0">
            <a:spAutoFit/>
          </a:bodyPr>
          <a:lstStyle/>
          <a:p>
            <a:pPr marL="12700">
              <a:lnSpc>
                <a:spcPct val="100000"/>
              </a:lnSpc>
            </a:pPr>
            <a:r>
              <a:rPr sz="2800" spc="-5" dirty="0">
                <a:solidFill>
                  <a:srgbClr val="FFFFFF"/>
                </a:solidFill>
                <a:latin typeface="SimSun"/>
                <a:cs typeface="SimSun"/>
              </a:rPr>
              <a:t>通用能力</a:t>
            </a:r>
            <a:endParaRPr sz="2800">
              <a:latin typeface="SimSun"/>
              <a:cs typeface="SimSun"/>
            </a:endParaRPr>
          </a:p>
        </p:txBody>
      </p:sp>
      <p:sp>
        <p:nvSpPr>
          <p:cNvPr id="12" name="object 12"/>
          <p:cNvSpPr txBox="1"/>
          <p:nvPr/>
        </p:nvSpPr>
        <p:spPr>
          <a:xfrm>
            <a:off x="7434071" y="3906520"/>
            <a:ext cx="1525905" cy="1489075"/>
          </a:xfrm>
          <a:prstGeom prst="rect">
            <a:avLst/>
          </a:prstGeom>
        </p:spPr>
        <p:txBody>
          <a:bodyPr vert="horz" wrap="square" lIns="0" tIns="0" rIns="0" bIns="0" rtlCol="0">
            <a:spAutoFit/>
          </a:bodyPr>
          <a:lstStyle/>
          <a:p>
            <a:pPr marL="12700">
              <a:lnSpc>
                <a:spcPct val="100000"/>
              </a:lnSpc>
            </a:pPr>
            <a:r>
              <a:rPr sz="2800" spc="-5" dirty="0">
                <a:solidFill>
                  <a:srgbClr val="FFFFFF"/>
                </a:solidFill>
                <a:latin typeface="SimSun"/>
                <a:cs typeface="SimSun"/>
              </a:rPr>
              <a:t>专业能力</a:t>
            </a:r>
            <a:endParaRPr sz="2800">
              <a:latin typeface="SimSun"/>
              <a:cs typeface="SimSun"/>
            </a:endParaRPr>
          </a:p>
          <a:p>
            <a:pPr marL="320040" marR="5080" indent="-222250">
              <a:lnSpc>
                <a:spcPct val="120000"/>
              </a:lnSpc>
              <a:spcBef>
                <a:spcPts val="1925"/>
              </a:spcBef>
            </a:pPr>
            <a:r>
              <a:rPr sz="2700" spc="-22" baseline="13888" dirty="0">
                <a:solidFill>
                  <a:srgbClr val="FFFFFF"/>
                </a:solidFill>
                <a:latin typeface="SimSun"/>
                <a:cs typeface="SimSun"/>
              </a:rPr>
              <a:t>「</a:t>
            </a:r>
            <a:r>
              <a:rPr sz="2000" spc="-15" dirty="0">
                <a:solidFill>
                  <a:srgbClr val="FFFFFF"/>
                </a:solidFill>
                <a:latin typeface="SimSun"/>
                <a:cs typeface="SimSun"/>
              </a:rPr>
              <a:t>专业知识  </a:t>
            </a:r>
            <a:r>
              <a:rPr sz="2000" spc="-5" dirty="0">
                <a:solidFill>
                  <a:srgbClr val="FFFFFF"/>
                </a:solidFill>
                <a:latin typeface="SimSun"/>
                <a:cs typeface="SimSun"/>
              </a:rPr>
              <a:t>专业技</a:t>
            </a:r>
            <a:r>
              <a:rPr sz="2000" spc="-409" dirty="0">
                <a:solidFill>
                  <a:srgbClr val="FFFFFF"/>
                </a:solidFill>
                <a:latin typeface="SimSun"/>
                <a:cs typeface="SimSun"/>
              </a:rPr>
              <a:t>能</a:t>
            </a:r>
            <a:r>
              <a:rPr sz="2700" baseline="-21604" dirty="0">
                <a:solidFill>
                  <a:srgbClr val="FFFFFF"/>
                </a:solidFill>
                <a:latin typeface="SimSun"/>
                <a:cs typeface="SimSun"/>
              </a:rPr>
              <a:t>」</a:t>
            </a:r>
            <a:endParaRPr sz="2700" baseline="-21604">
              <a:latin typeface="SimSun"/>
              <a:cs typeface="SimSun"/>
            </a:endParaRPr>
          </a:p>
        </p:txBody>
      </p:sp>
      <p:sp>
        <p:nvSpPr>
          <p:cNvPr id="13" name="object 13"/>
          <p:cNvSpPr txBox="1"/>
          <p:nvPr/>
        </p:nvSpPr>
        <p:spPr>
          <a:xfrm>
            <a:off x="9344659" y="3907790"/>
            <a:ext cx="1804670" cy="1834514"/>
          </a:xfrm>
          <a:prstGeom prst="rect">
            <a:avLst/>
          </a:prstGeom>
        </p:spPr>
        <p:txBody>
          <a:bodyPr vert="horz" wrap="square" lIns="0" tIns="0" rIns="0" bIns="0" rtlCol="0">
            <a:spAutoFit/>
          </a:bodyPr>
          <a:lstStyle/>
          <a:p>
            <a:pPr marL="12700">
              <a:lnSpc>
                <a:spcPct val="100000"/>
              </a:lnSpc>
            </a:pPr>
            <a:r>
              <a:rPr sz="2800" dirty="0">
                <a:solidFill>
                  <a:srgbClr val="FFFFFF"/>
                </a:solidFill>
                <a:latin typeface="SimSun"/>
                <a:cs typeface="SimSun"/>
              </a:rPr>
              <a:t>组织影响力</a:t>
            </a:r>
            <a:endParaRPr sz="2800">
              <a:latin typeface="SimSun"/>
              <a:cs typeface="SimSun"/>
            </a:endParaRPr>
          </a:p>
          <a:p>
            <a:pPr marL="394335" marR="187960" indent="-311150">
              <a:lnSpc>
                <a:spcPct val="120000"/>
              </a:lnSpc>
              <a:spcBef>
                <a:spcPts val="1914"/>
              </a:spcBef>
            </a:pPr>
            <a:r>
              <a:rPr sz="2700" spc="-89" baseline="13888" dirty="0">
                <a:solidFill>
                  <a:srgbClr val="FFFFFF"/>
                </a:solidFill>
                <a:latin typeface="SimSun"/>
                <a:cs typeface="SimSun"/>
              </a:rPr>
              <a:t>「</a:t>
            </a:r>
            <a:r>
              <a:rPr sz="2000" spc="-60" dirty="0">
                <a:solidFill>
                  <a:srgbClr val="FFFFFF"/>
                </a:solidFill>
                <a:latin typeface="SimSun"/>
                <a:cs typeface="SimSun"/>
              </a:rPr>
              <a:t>方法论建设  </a:t>
            </a:r>
            <a:r>
              <a:rPr sz="2000" spc="-5" dirty="0">
                <a:solidFill>
                  <a:srgbClr val="FFFFFF"/>
                </a:solidFill>
                <a:latin typeface="SimSun"/>
                <a:cs typeface="SimSun"/>
              </a:rPr>
              <a:t>知识传播  人才培</a:t>
            </a:r>
            <a:r>
              <a:rPr sz="2000" spc="-240" dirty="0">
                <a:solidFill>
                  <a:srgbClr val="FFFFFF"/>
                </a:solidFill>
                <a:latin typeface="SimSun"/>
                <a:cs typeface="SimSun"/>
              </a:rPr>
              <a:t>养</a:t>
            </a:r>
            <a:r>
              <a:rPr sz="2700" baseline="-16975" dirty="0">
                <a:solidFill>
                  <a:srgbClr val="FFFFFF"/>
                </a:solidFill>
                <a:latin typeface="SimSun"/>
                <a:cs typeface="SimSun"/>
              </a:rPr>
              <a:t>」</a:t>
            </a:r>
            <a:endParaRPr sz="2700" baseline="-16975">
              <a:latin typeface="SimSun"/>
              <a:cs typeface="SimSun"/>
            </a:endParaRPr>
          </a:p>
        </p:txBody>
      </p:sp>
      <p:sp>
        <p:nvSpPr>
          <p:cNvPr id="14" name="object 14"/>
          <p:cNvSpPr txBox="1">
            <a:spLocks noGrp="1"/>
          </p:cNvSpPr>
          <p:nvPr>
            <p:ph type="title"/>
          </p:nvPr>
        </p:nvSpPr>
        <p:spPr>
          <a:xfrm>
            <a:off x="459231" y="547115"/>
            <a:ext cx="7244080" cy="446405"/>
          </a:xfrm>
          <a:prstGeom prst="rect">
            <a:avLst/>
          </a:prstGeom>
        </p:spPr>
        <p:txBody>
          <a:bodyPr vert="horz" wrap="square" lIns="0" tIns="0" rIns="0" bIns="0" rtlCol="0">
            <a:spAutoFit/>
          </a:bodyPr>
          <a:lstStyle/>
          <a:p>
            <a:pPr marL="12700">
              <a:lnSpc>
                <a:spcPct val="100000"/>
              </a:lnSpc>
            </a:pPr>
            <a:r>
              <a:rPr b="0" dirty="0">
                <a:latin typeface="SimSun"/>
                <a:cs typeface="SimSun"/>
              </a:rPr>
              <a:t>腾讯按照通道</a:t>
            </a:r>
            <a:r>
              <a:rPr b="0" i="1" dirty="0">
                <a:latin typeface="Arial"/>
                <a:cs typeface="Arial"/>
              </a:rPr>
              <a:t>/</a:t>
            </a:r>
            <a:r>
              <a:rPr b="0" dirty="0">
                <a:latin typeface="SimSun"/>
                <a:cs typeface="SimSun"/>
              </a:rPr>
              <a:t>职位建立员工专业技术能力标准</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506" y="2730245"/>
            <a:ext cx="80962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C:\Users\www\Desktop\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4598" y="2685235"/>
            <a:ext cx="704850" cy="6191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www\Desktop\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1270" y="2573778"/>
            <a:ext cx="647700" cy="76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Grp="1"/>
          </p:cNvGraphicFramePr>
          <p:nvPr/>
        </p:nvGraphicFramePr>
        <p:xfrm>
          <a:off x="4579239" y="2341117"/>
          <a:ext cx="7288910" cy="3002025"/>
        </p:xfrm>
        <a:graphic>
          <a:graphicData uri="http://schemas.openxmlformats.org/drawingml/2006/table">
            <a:tbl>
              <a:tblPr firstRow="1" bandRow="1">
                <a:tableStyleId>{2D5ABB26-0587-4C30-8999-92F81FD0307C}</a:tableStyleId>
              </a:tblPr>
              <a:tblGrid>
                <a:gridCol w="2454020"/>
                <a:gridCol w="1576451"/>
                <a:gridCol w="1562608"/>
                <a:gridCol w="1695831"/>
              </a:tblGrid>
              <a:tr h="408305">
                <a:tc rowSpan="2">
                  <a:txBody>
                    <a:bodyPr/>
                    <a:lstStyle/>
                    <a:p>
                      <a:pPr>
                        <a:lnSpc>
                          <a:spcPct val="100000"/>
                        </a:lnSpc>
                        <a:spcBef>
                          <a:spcPts val="10"/>
                        </a:spcBef>
                      </a:pPr>
                      <a:endParaRPr sz="1700">
                        <a:latin typeface="Times New Roman"/>
                        <a:cs typeface="Times New Roman"/>
                      </a:endParaRPr>
                    </a:p>
                    <a:p>
                      <a:pPr algn="ctr">
                        <a:lnSpc>
                          <a:spcPct val="100000"/>
                        </a:lnSpc>
                      </a:pPr>
                      <a:r>
                        <a:rPr sz="1400" dirty="0">
                          <a:solidFill>
                            <a:srgbClr val="FFFFFF"/>
                          </a:solidFill>
                          <a:latin typeface="SimSun"/>
                          <a:cs typeface="SimSun"/>
                        </a:rPr>
                        <a:t>申报类型</a:t>
                      </a:r>
                      <a:endParaRPr sz="14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rowSpan="2">
                  <a:txBody>
                    <a:bodyPr/>
                    <a:lstStyle/>
                    <a:p>
                      <a:pPr>
                        <a:lnSpc>
                          <a:spcPct val="100000"/>
                        </a:lnSpc>
                        <a:spcBef>
                          <a:spcPts val="10"/>
                        </a:spcBef>
                      </a:pPr>
                      <a:endParaRPr sz="1700">
                        <a:latin typeface="Times New Roman"/>
                        <a:cs typeface="Times New Roman"/>
                      </a:endParaRPr>
                    </a:p>
                    <a:p>
                      <a:pPr marL="425450">
                        <a:lnSpc>
                          <a:spcPct val="100000"/>
                        </a:lnSpc>
                      </a:pPr>
                      <a:r>
                        <a:rPr sz="1400" dirty="0">
                          <a:solidFill>
                            <a:srgbClr val="FFFFFF"/>
                          </a:solidFill>
                          <a:latin typeface="SimSun"/>
                          <a:cs typeface="SimSun"/>
                        </a:rPr>
                        <a:t>资历条件</a:t>
                      </a:r>
                      <a:endParaRPr sz="14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gridSpan="2">
                  <a:txBody>
                    <a:bodyPr/>
                    <a:lstStyle/>
                    <a:p>
                      <a:pPr algn="ctr">
                        <a:lnSpc>
                          <a:spcPct val="100000"/>
                        </a:lnSpc>
                        <a:spcBef>
                          <a:spcPts val="655"/>
                        </a:spcBef>
                      </a:pPr>
                      <a:r>
                        <a:rPr sz="1400" dirty="0">
                          <a:solidFill>
                            <a:srgbClr val="FFFFFF"/>
                          </a:solidFill>
                          <a:latin typeface="SimSun"/>
                          <a:cs typeface="SimSun"/>
                        </a:rPr>
                        <a:t>绩效条件</a:t>
                      </a:r>
                      <a:endParaRPr sz="14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hMerge="1">
                  <a:txBody>
                    <a:bodyPr/>
                    <a:lstStyle/>
                    <a:p>
                      <a:endParaRPr/>
                    </a:p>
                  </a:txBody>
                  <a:tcPr marL="0" marR="0" marT="0" marB="0"/>
                </a:tc>
              </a:tr>
              <a:tr h="332613">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635" algn="ctr">
                        <a:lnSpc>
                          <a:spcPct val="100000"/>
                        </a:lnSpc>
                        <a:spcBef>
                          <a:spcPts val="355"/>
                        </a:spcBef>
                      </a:pPr>
                      <a:r>
                        <a:rPr sz="1400" spc="-5" dirty="0">
                          <a:solidFill>
                            <a:srgbClr val="FFFFFF"/>
                          </a:solidFill>
                          <a:latin typeface="SimSun"/>
                          <a:cs typeface="SimSun"/>
                        </a:rPr>
                        <a:t>上次</a:t>
                      </a:r>
                      <a:endParaRPr sz="14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635" algn="ctr">
                        <a:lnSpc>
                          <a:spcPct val="100000"/>
                        </a:lnSpc>
                        <a:spcBef>
                          <a:spcPts val="355"/>
                        </a:spcBef>
                      </a:pPr>
                      <a:r>
                        <a:rPr sz="1400" spc="-5" dirty="0">
                          <a:solidFill>
                            <a:srgbClr val="FFFFFF"/>
                          </a:solidFill>
                          <a:latin typeface="SimSun"/>
                          <a:cs typeface="SimSun"/>
                        </a:rPr>
                        <a:t>本次</a:t>
                      </a:r>
                      <a:endParaRPr sz="14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r>
              <a:tr h="332486">
                <a:tc>
                  <a:txBody>
                    <a:bodyPr/>
                    <a:lstStyle/>
                    <a:p>
                      <a:pPr marL="830580">
                        <a:lnSpc>
                          <a:spcPct val="100000"/>
                        </a:lnSpc>
                        <a:spcBef>
                          <a:spcPts val="359"/>
                        </a:spcBef>
                      </a:pPr>
                      <a:r>
                        <a:rPr sz="1400" b="0" dirty="0">
                          <a:solidFill>
                            <a:srgbClr val="FFFFFF"/>
                          </a:solidFill>
                          <a:latin typeface="Nirmala UI Semilight"/>
                          <a:cs typeface="Nirmala UI Semilight"/>
                        </a:rPr>
                        <a:t>1</a:t>
                      </a:r>
                      <a:r>
                        <a:rPr sz="1400" dirty="0">
                          <a:solidFill>
                            <a:srgbClr val="FFFFFF"/>
                          </a:solidFill>
                          <a:latin typeface="SimSun"/>
                          <a:cs typeface="SimSun"/>
                        </a:rPr>
                        <a:t>级内晋等</a:t>
                      </a:r>
                      <a:endParaRPr sz="14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635" algn="ctr">
                        <a:lnSpc>
                          <a:spcPct val="100000"/>
                        </a:lnSpc>
                        <a:spcBef>
                          <a:spcPts val="359"/>
                        </a:spcBef>
                      </a:pPr>
                      <a:r>
                        <a:rPr sz="1400" b="0" spc="25" dirty="0">
                          <a:solidFill>
                            <a:srgbClr val="FFFFFF"/>
                          </a:solidFill>
                          <a:latin typeface="Nirmala UI Semilight"/>
                          <a:cs typeface="Nirmala UI Semilight"/>
                        </a:rPr>
                        <a:t>0.5</a:t>
                      </a:r>
                      <a:r>
                        <a:rPr sz="1400" spc="25" dirty="0">
                          <a:solidFill>
                            <a:srgbClr val="FFFFFF"/>
                          </a:solidFill>
                          <a:latin typeface="SimSun"/>
                          <a:cs typeface="SimSun"/>
                        </a:rPr>
                        <a:t>年</a:t>
                      </a:r>
                      <a:endParaRPr sz="14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635" algn="ctr">
                        <a:lnSpc>
                          <a:spcPct val="100000"/>
                        </a:lnSpc>
                        <a:spcBef>
                          <a:spcPts val="359"/>
                        </a:spcBef>
                      </a:pPr>
                      <a:r>
                        <a:rPr sz="1400" b="0" dirty="0">
                          <a:solidFill>
                            <a:srgbClr val="FFFFFF"/>
                          </a:solidFill>
                          <a:latin typeface="Nirmala UI Semilight"/>
                          <a:cs typeface="Nirmala UI Semilight"/>
                        </a:rPr>
                        <a:t>-</a:t>
                      </a:r>
                      <a:endParaRPr sz="1400">
                        <a:latin typeface="Nirmala UI Semilight"/>
                        <a:cs typeface="Nirmala UI Semilight"/>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2540" algn="ctr">
                        <a:lnSpc>
                          <a:spcPct val="100000"/>
                        </a:lnSpc>
                        <a:spcBef>
                          <a:spcPts val="359"/>
                        </a:spcBef>
                      </a:pPr>
                      <a:r>
                        <a:rPr sz="1400" spc="-5" dirty="0">
                          <a:solidFill>
                            <a:srgbClr val="FFFFFF"/>
                          </a:solidFill>
                          <a:latin typeface="SimSun"/>
                          <a:cs typeface="SimSun"/>
                        </a:rPr>
                        <a:t>符合预期及以上</a:t>
                      </a:r>
                      <a:endParaRPr sz="14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r>
              <a:tr h="1030732">
                <a:tc>
                  <a:txBody>
                    <a:bodyPr/>
                    <a:lstStyle/>
                    <a:p>
                      <a:pPr marL="635" algn="ctr">
                        <a:lnSpc>
                          <a:spcPct val="100000"/>
                        </a:lnSpc>
                        <a:spcBef>
                          <a:spcPts val="585"/>
                        </a:spcBef>
                      </a:pPr>
                      <a:r>
                        <a:rPr sz="1400" b="0" spc="5" dirty="0">
                          <a:solidFill>
                            <a:srgbClr val="FFFFFF"/>
                          </a:solidFill>
                          <a:latin typeface="Nirmala UI Semilight"/>
                          <a:cs typeface="Nirmala UI Semilight"/>
                        </a:rPr>
                        <a:t>1</a:t>
                      </a:r>
                      <a:r>
                        <a:rPr sz="1400" spc="5" dirty="0">
                          <a:solidFill>
                            <a:srgbClr val="FFFFFF"/>
                          </a:solidFill>
                          <a:latin typeface="SimSun"/>
                          <a:cs typeface="SimSun"/>
                        </a:rPr>
                        <a:t>级晋</a:t>
                      </a:r>
                      <a:r>
                        <a:rPr sz="1400" b="0" spc="5" dirty="0">
                          <a:solidFill>
                            <a:srgbClr val="FFFFFF"/>
                          </a:solidFill>
                          <a:latin typeface="Nirmala UI Semilight"/>
                          <a:cs typeface="Nirmala UI Semilight"/>
                        </a:rPr>
                        <a:t>2</a:t>
                      </a:r>
                      <a:r>
                        <a:rPr sz="1400" spc="5" dirty="0">
                          <a:solidFill>
                            <a:srgbClr val="FFFFFF"/>
                          </a:solidFill>
                          <a:latin typeface="SimSun"/>
                          <a:cs typeface="SimSun"/>
                        </a:rPr>
                        <a:t>级</a:t>
                      </a:r>
                      <a:endParaRPr sz="1400">
                        <a:latin typeface="SimSun"/>
                        <a:cs typeface="SimSun"/>
                      </a:endParaRPr>
                    </a:p>
                    <a:p>
                      <a:pPr algn="ctr">
                        <a:lnSpc>
                          <a:spcPct val="100000"/>
                        </a:lnSpc>
                      </a:pPr>
                      <a:r>
                        <a:rPr sz="1400" b="0" dirty="0">
                          <a:solidFill>
                            <a:srgbClr val="FFFFFF"/>
                          </a:solidFill>
                          <a:latin typeface="Nirmala UI Semilight"/>
                          <a:cs typeface="Nirmala UI Semilight"/>
                        </a:rPr>
                        <a:t>2</a:t>
                      </a:r>
                      <a:r>
                        <a:rPr sz="1400" dirty="0">
                          <a:solidFill>
                            <a:srgbClr val="FFFFFF"/>
                          </a:solidFill>
                          <a:latin typeface="SimSun"/>
                          <a:cs typeface="SimSun"/>
                        </a:rPr>
                        <a:t>级内晋等</a:t>
                      </a:r>
                      <a:endParaRPr sz="1400">
                        <a:latin typeface="SimSun"/>
                        <a:cs typeface="SimSun"/>
                      </a:endParaRPr>
                    </a:p>
                    <a:p>
                      <a:pPr marL="635" algn="ctr">
                        <a:lnSpc>
                          <a:spcPct val="100000"/>
                        </a:lnSpc>
                      </a:pPr>
                      <a:r>
                        <a:rPr sz="1400" b="0" spc="10" dirty="0">
                          <a:solidFill>
                            <a:srgbClr val="FFFFFF"/>
                          </a:solidFill>
                          <a:latin typeface="Nirmala UI Semilight"/>
                          <a:cs typeface="Nirmala UI Semilight"/>
                        </a:rPr>
                        <a:t>2</a:t>
                      </a:r>
                      <a:r>
                        <a:rPr sz="1400" spc="10" dirty="0">
                          <a:solidFill>
                            <a:srgbClr val="FFFFFF"/>
                          </a:solidFill>
                          <a:latin typeface="SimSun"/>
                          <a:cs typeface="SimSun"/>
                        </a:rPr>
                        <a:t>级晋</a:t>
                      </a:r>
                      <a:r>
                        <a:rPr sz="1400" b="0" spc="10" dirty="0">
                          <a:solidFill>
                            <a:srgbClr val="FFFFFF"/>
                          </a:solidFill>
                          <a:latin typeface="Nirmala UI Semilight"/>
                          <a:cs typeface="Nirmala UI Semilight"/>
                        </a:rPr>
                        <a:t>3</a:t>
                      </a:r>
                      <a:r>
                        <a:rPr sz="1400" spc="10" dirty="0">
                          <a:solidFill>
                            <a:srgbClr val="FFFFFF"/>
                          </a:solidFill>
                          <a:latin typeface="SimSun"/>
                          <a:cs typeface="SimSun"/>
                        </a:rPr>
                        <a:t>级</a:t>
                      </a:r>
                      <a:endParaRPr sz="1400">
                        <a:latin typeface="SimSun"/>
                        <a:cs typeface="SimSun"/>
                      </a:endParaRPr>
                    </a:p>
                    <a:p>
                      <a:pPr marL="635" algn="ctr">
                        <a:lnSpc>
                          <a:spcPct val="100000"/>
                        </a:lnSpc>
                      </a:pPr>
                      <a:r>
                        <a:rPr sz="1400" b="0" spc="5" dirty="0">
                          <a:solidFill>
                            <a:srgbClr val="FFFFFF"/>
                          </a:solidFill>
                          <a:latin typeface="Nirmala UI Semilight"/>
                          <a:cs typeface="Nirmala UI Semilight"/>
                        </a:rPr>
                        <a:t>3</a:t>
                      </a:r>
                      <a:r>
                        <a:rPr sz="1400" spc="5" dirty="0">
                          <a:solidFill>
                            <a:srgbClr val="FFFFFF"/>
                          </a:solidFill>
                          <a:latin typeface="SimSun"/>
                          <a:cs typeface="SimSun"/>
                        </a:rPr>
                        <a:t>级基础等晋</a:t>
                      </a:r>
                      <a:r>
                        <a:rPr sz="1400" b="0" spc="5" dirty="0">
                          <a:solidFill>
                            <a:srgbClr val="FFFFFF"/>
                          </a:solidFill>
                          <a:latin typeface="Nirmala UI Semilight"/>
                          <a:cs typeface="Nirmala UI Semilight"/>
                        </a:rPr>
                        <a:t>3</a:t>
                      </a:r>
                      <a:r>
                        <a:rPr sz="1400" spc="5" dirty="0">
                          <a:solidFill>
                            <a:srgbClr val="FFFFFF"/>
                          </a:solidFill>
                          <a:latin typeface="SimSun"/>
                          <a:cs typeface="SimSun"/>
                        </a:rPr>
                        <a:t>级普通等</a:t>
                      </a:r>
                      <a:endParaRPr sz="14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400">
                        <a:latin typeface="Times New Roman"/>
                        <a:cs typeface="Times New Roman"/>
                      </a:endParaRPr>
                    </a:p>
                    <a:p>
                      <a:pPr>
                        <a:lnSpc>
                          <a:spcPct val="100000"/>
                        </a:lnSpc>
                        <a:spcBef>
                          <a:spcPts val="5"/>
                        </a:spcBef>
                      </a:pPr>
                      <a:endParaRPr sz="1300">
                        <a:latin typeface="Times New Roman"/>
                        <a:cs typeface="Times New Roman"/>
                      </a:endParaRPr>
                    </a:p>
                    <a:p>
                      <a:pPr marL="635" algn="ctr">
                        <a:lnSpc>
                          <a:spcPct val="100000"/>
                        </a:lnSpc>
                      </a:pPr>
                      <a:r>
                        <a:rPr sz="1400" b="0" spc="25" dirty="0">
                          <a:solidFill>
                            <a:srgbClr val="FFFFFF"/>
                          </a:solidFill>
                          <a:latin typeface="Nirmala UI Semilight"/>
                          <a:cs typeface="Nirmala UI Semilight"/>
                        </a:rPr>
                        <a:t>0.5</a:t>
                      </a:r>
                      <a:r>
                        <a:rPr sz="1400" spc="25" dirty="0">
                          <a:solidFill>
                            <a:srgbClr val="FFFFFF"/>
                          </a:solidFill>
                          <a:latin typeface="SimSun"/>
                          <a:cs typeface="SimSun"/>
                        </a:rPr>
                        <a:t>年</a:t>
                      </a:r>
                      <a:endParaRPr sz="14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rowSpan="3" gridSpan="2">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35"/>
                        </a:spcBef>
                      </a:pPr>
                      <a:endParaRPr sz="1050">
                        <a:latin typeface="Times New Roman"/>
                        <a:cs typeface="Times New Roman"/>
                      </a:endParaRPr>
                    </a:p>
                    <a:p>
                      <a:pPr marL="85725" marR="561340">
                        <a:lnSpc>
                          <a:spcPct val="150000"/>
                        </a:lnSpc>
                      </a:pPr>
                      <a:r>
                        <a:rPr sz="1200" dirty="0">
                          <a:solidFill>
                            <a:srgbClr val="FFFFFF"/>
                          </a:solidFill>
                          <a:latin typeface="SimSun"/>
                          <a:cs typeface="SimSun"/>
                        </a:rPr>
                        <a:t>最近两次绩效同时满足以下两个条件：  </a:t>
                      </a:r>
                      <a:r>
                        <a:rPr sz="1200" b="0" spc="-90" dirty="0">
                          <a:solidFill>
                            <a:srgbClr val="FFFFFF"/>
                          </a:solidFill>
                          <a:latin typeface="Nirmala UI Semilight"/>
                          <a:cs typeface="Nirmala UI Semilight"/>
                        </a:rPr>
                        <a:t>1</a:t>
                      </a:r>
                      <a:r>
                        <a:rPr sz="1200" spc="-90" dirty="0">
                          <a:solidFill>
                            <a:srgbClr val="FFFFFF"/>
                          </a:solidFill>
                          <a:latin typeface="SimSun"/>
                          <a:cs typeface="SimSun"/>
                        </a:rPr>
                        <a:t>、至少有一次“超出预期”及以上；</a:t>
                      </a:r>
                      <a:endParaRPr sz="1200">
                        <a:latin typeface="SimSun"/>
                        <a:cs typeface="SimSun"/>
                      </a:endParaRPr>
                    </a:p>
                    <a:p>
                      <a:pPr marL="85725">
                        <a:lnSpc>
                          <a:spcPct val="100000"/>
                        </a:lnSpc>
                        <a:spcBef>
                          <a:spcPts val="720"/>
                        </a:spcBef>
                      </a:pPr>
                      <a:r>
                        <a:rPr sz="1200" b="0" spc="-105" dirty="0">
                          <a:solidFill>
                            <a:srgbClr val="FFFFFF"/>
                          </a:solidFill>
                          <a:latin typeface="Nirmala UI Semilight"/>
                          <a:cs typeface="Nirmala UI Semilight"/>
                        </a:rPr>
                        <a:t>2</a:t>
                      </a:r>
                      <a:r>
                        <a:rPr sz="1200" spc="-105" dirty="0">
                          <a:solidFill>
                            <a:srgbClr val="FFFFFF"/>
                          </a:solidFill>
                          <a:latin typeface="SimSun"/>
                          <a:cs typeface="SimSun"/>
                        </a:rPr>
                        <a:t>、本次绩效不是“低于预期”。</a:t>
                      </a:r>
                      <a:endParaRPr sz="12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rowSpan="3" hMerge="1">
                  <a:txBody>
                    <a:bodyPr/>
                    <a:lstStyle/>
                    <a:p>
                      <a:endParaRPr/>
                    </a:p>
                  </a:txBody>
                  <a:tcPr marL="0" marR="0" marT="0" marB="0"/>
                </a:tc>
              </a:tr>
              <a:tr h="565403">
                <a:tc>
                  <a:txBody>
                    <a:bodyPr/>
                    <a:lstStyle/>
                    <a:p>
                      <a:pPr marL="635" algn="ctr">
                        <a:lnSpc>
                          <a:spcPct val="100000"/>
                        </a:lnSpc>
                        <a:spcBef>
                          <a:spcPts val="434"/>
                        </a:spcBef>
                      </a:pPr>
                      <a:r>
                        <a:rPr sz="1400" b="0" spc="5" dirty="0">
                          <a:solidFill>
                            <a:srgbClr val="FFFFFF"/>
                          </a:solidFill>
                          <a:latin typeface="Nirmala UI Semilight"/>
                          <a:cs typeface="Nirmala UI Semilight"/>
                        </a:rPr>
                        <a:t>3</a:t>
                      </a:r>
                      <a:r>
                        <a:rPr sz="1400" spc="5" dirty="0">
                          <a:solidFill>
                            <a:srgbClr val="FFFFFF"/>
                          </a:solidFill>
                          <a:latin typeface="SimSun"/>
                          <a:cs typeface="SimSun"/>
                        </a:rPr>
                        <a:t>级普通等晋</a:t>
                      </a:r>
                      <a:r>
                        <a:rPr sz="1400" b="0" spc="5" dirty="0">
                          <a:solidFill>
                            <a:srgbClr val="FFFFFF"/>
                          </a:solidFill>
                          <a:latin typeface="Nirmala UI Semilight"/>
                          <a:cs typeface="Nirmala UI Semilight"/>
                        </a:rPr>
                        <a:t>3</a:t>
                      </a:r>
                      <a:r>
                        <a:rPr sz="1400" spc="5" dirty="0">
                          <a:solidFill>
                            <a:srgbClr val="FFFFFF"/>
                          </a:solidFill>
                          <a:latin typeface="SimSun"/>
                          <a:cs typeface="SimSun"/>
                        </a:rPr>
                        <a:t>级职业等</a:t>
                      </a:r>
                      <a:endParaRPr sz="1400">
                        <a:latin typeface="SimSun"/>
                        <a:cs typeface="SimSun"/>
                      </a:endParaRPr>
                    </a:p>
                    <a:p>
                      <a:pPr marL="635" algn="ctr">
                        <a:lnSpc>
                          <a:spcPct val="100000"/>
                        </a:lnSpc>
                      </a:pPr>
                      <a:r>
                        <a:rPr sz="1400" b="0" spc="10" dirty="0">
                          <a:solidFill>
                            <a:srgbClr val="FFFFFF"/>
                          </a:solidFill>
                          <a:latin typeface="Nirmala UI Semilight"/>
                          <a:cs typeface="Nirmala UI Semilight"/>
                        </a:rPr>
                        <a:t>3</a:t>
                      </a:r>
                      <a:r>
                        <a:rPr sz="1400" spc="10" dirty="0">
                          <a:solidFill>
                            <a:srgbClr val="FFFFFF"/>
                          </a:solidFill>
                          <a:latin typeface="SimSun"/>
                          <a:cs typeface="SimSun"/>
                        </a:rPr>
                        <a:t>级晋</a:t>
                      </a:r>
                      <a:r>
                        <a:rPr sz="1400" b="0" spc="10" dirty="0">
                          <a:solidFill>
                            <a:srgbClr val="FFFFFF"/>
                          </a:solidFill>
                          <a:latin typeface="Nirmala UI Semilight"/>
                          <a:cs typeface="Nirmala UI Semilight"/>
                        </a:rPr>
                        <a:t>4</a:t>
                      </a:r>
                      <a:r>
                        <a:rPr sz="1400" spc="10" dirty="0">
                          <a:solidFill>
                            <a:srgbClr val="FFFFFF"/>
                          </a:solidFill>
                          <a:latin typeface="SimSun"/>
                          <a:cs typeface="SimSun"/>
                        </a:rPr>
                        <a:t>级</a:t>
                      </a:r>
                      <a:endParaRPr sz="14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spcBef>
                          <a:spcPts val="10"/>
                        </a:spcBef>
                      </a:pPr>
                      <a:endParaRPr sz="1100">
                        <a:latin typeface="Times New Roman"/>
                        <a:cs typeface="Times New Roman"/>
                      </a:endParaRPr>
                    </a:p>
                    <a:p>
                      <a:pPr marL="635" algn="ctr">
                        <a:lnSpc>
                          <a:spcPct val="100000"/>
                        </a:lnSpc>
                      </a:pPr>
                      <a:r>
                        <a:rPr sz="1400" b="0" spc="5" dirty="0">
                          <a:solidFill>
                            <a:srgbClr val="FFFFFF"/>
                          </a:solidFill>
                          <a:latin typeface="Nirmala UI Semilight"/>
                          <a:cs typeface="Nirmala UI Semilight"/>
                        </a:rPr>
                        <a:t>1</a:t>
                      </a:r>
                      <a:r>
                        <a:rPr sz="1400" spc="5" dirty="0">
                          <a:solidFill>
                            <a:srgbClr val="FFFFFF"/>
                          </a:solidFill>
                          <a:latin typeface="SimSun"/>
                          <a:cs typeface="SimSun"/>
                        </a:rPr>
                        <a:t>年</a:t>
                      </a:r>
                      <a:endParaRPr sz="14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gridSpan="2"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hMerge="1" vMerge="1">
                  <a:txBody>
                    <a:bodyPr/>
                    <a:lstStyle/>
                    <a:p>
                      <a:endParaRPr/>
                    </a:p>
                  </a:txBody>
                  <a:tcPr marL="0" marR="0" marT="0" marB="0"/>
                </a:tc>
              </a:tr>
              <a:tr h="332486">
                <a:tc>
                  <a:txBody>
                    <a:bodyPr/>
                    <a:lstStyle/>
                    <a:p>
                      <a:pPr marL="814069">
                        <a:lnSpc>
                          <a:spcPct val="100000"/>
                        </a:lnSpc>
                        <a:spcBef>
                          <a:spcPts val="359"/>
                        </a:spcBef>
                      </a:pPr>
                      <a:r>
                        <a:rPr sz="1400" b="0" spc="5" dirty="0">
                          <a:solidFill>
                            <a:srgbClr val="FFFFFF"/>
                          </a:solidFill>
                          <a:latin typeface="Nirmala UI Semilight"/>
                          <a:cs typeface="Nirmala UI Semilight"/>
                        </a:rPr>
                        <a:t>4</a:t>
                      </a:r>
                      <a:r>
                        <a:rPr sz="1400" spc="5" dirty="0">
                          <a:solidFill>
                            <a:srgbClr val="FFFFFF"/>
                          </a:solidFill>
                          <a:latin typeface="SimSun"/>
                          <a:cs typeface="SimSun"/>
                        </a:rPr>
                        <a:t>级内晋等</a:t>
                      </a:r>
                      <a:endParaRPr sz="14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635" algn="ctr">
                        <a:lnSpc>
                          <a:spcPct val="100000"/>
                        </a:lnSpc>
                        <a:spcBef>
                          <a:spcPts val="359"/>
                        </a:spcBef>
                      </a:pPr>
                      <a:r>
                        <a:rPr sz="1400" b="0" spc="15" dirty="0">
                          <a:solidFill>
                            <a:srgbClr val="FFFFFF"/>
                          </a:solidFill>
                          <a:latin typeface="Nirmala UI Semilight"/>
                          <a:cs typeface="Nirmala UI Semilight"/>
                        </a:rPr>
                        <a:t>2</a:t>
                      </a:r>
                      <a:r>
                        <a:rPr sz="1400" spc="15" dirty="0">
                          <a:solidFill>
                            <a:srgbClr val="FFFFFF"/>
                          </a:solidFill>
                          <a:latin typeface="SimSun"/>
                          <a:cs typeface="SimSun"/>
                        </a:rPr>
                        <a:t>年</a:t>
                      </a:r>
                      <a:endParaRPr sz="14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gridSpan="2"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hMerge="1" vMerge="1">
                  <a:txBody>
                    <a:bodyPr/>
                    <a:lstStyle/>
                    <a:p>
                      <a:endParaRPr/>
                    </a:p>
                  </a:txBody>
                  <a:tcPr marL="0" marR="0" marT="0" marB="0"/>
                </a:tc>
              </a:tr>
            </a:tbl>
          </a:graphicData>
        </a:graphic>
      </p:graphicFrame>
      <p:sp>
        <p:nvSpPr>
          <p:cNvPr id="4" name="object 4"/>
          <p:cNvSpPr/>
          <p:nvPr/>
        </p:nvSpPr>
        <p:spPr>
          <a:xfrm>
            <a:off x="4586096" y="5663565"/>
            <a:ext cx="7288530" cy="868044"/>
          </a:xfrm>
          <a:custGeom>
            <a:avLst/>
            <a:gdLst/>
            <a:ahLst/>
            <a:cxnLst/>
            <a:rect l="l" t="t" r="r" b="b"/>
            <a:pathLst>
              <a:path w="7288530" h="868045">
                <a:moveTo>
                  <a:pt x="0" y="867918"/>
                </a:moveTo>
                <a:lnTo>
                  <a:pt x="7288530" y="867918"/>
                </a:lnTo>
                <a:lnTo>
                  <a:pt x="7288530" y="0"/>
                </a:lnTo>
                <a:lnTo>
                  <a:pt x="0" y="0"/>
                </a:lnTo>
                <a:lnTo>
                  <a:pt x="0" y="867918"/>
                </a:lnTo>
                <a:close/>
              </a:path>
            </a:pathLst>
          </a:custGeom>
          <a:ln w="9905">
            <a:solidFill>
              <a:srgbClr val="D9D9D9"/>
            </a:solidFill>
          </a:ln>
        </p:spPr>
        <p:txBody>
          <a:bodyPr wrap="square" lIns="0" tIns="0" rIns="0" bIns="0" rtlCol="0"/>
          <a:lstStyle/>
          <a:p>
            <a:endParaRPr/>
          </a:p>
        </p:txBody>
      </p:sp>
      <p:sp>
        <p:nvSpPr>
          <p:cNvPr id="5" name="object 5"/>
          <p:cNvSpPr txBox="1"/>
          <p:nvPr/>
        </p:nvSpPr>
        <p:spPr>
          <a:xfrm>
            <a:off x="4664709" y="5681217"/>
            <a:ext cx="7119620" cy="523240"/>
          </a:xfrm>
          <a:prstGeom prst="rect">
            <a:avLst/>
          </a:prstGeom>
        </p:spPr>
        <p:txBody>
          <a:bodyPr vert="horz" wrap="square" lIns="0" tIns="0" rIns="0" bIns="0" rtlCol="0">
            <a:spAutoFit/>
          </a:bodyPr>
          <a:lstStyle/>
          <a:p>
            <a:pPr marL="355600" marR="5080" indent="-342900">
              <a:lnSpc>
                <a:spcPct val="120000"/>
              </a:lnSpc>
              <a:tabLst>
                <a:tab pos="354965" algn="l"/>
              </a:tabLst>
            </a:pPr>
            <a:r>
              <a:rPr sz="1400" b="0" spc="20" dirty="0">
                <a:solidFill>
                  <a:srgbClr val="FFFFFF"/>
                </a:solidFill>
                <a:latin typeface="Nirmala UI Semilight"/>
                <a:cs typeface="Nirmala UI Semilight"/>
              </a:rPr>
              <a:t>1.	</a:t>
            </a:r>
            <a:r>
              <a:rPr sz="1400" spc="-5" dirty="0">
                <a:solidFill>
                  <a:srgbClr val="FFFFFF"/>
                </a:solidFill>
                <a:latin typeface="SimSun"/>
                <a:cs typeface="SimSun"/>
              </a:rPr>
              <a:t>员工只能逐等申报，且应满足基本资格条件，但部门可以对符合相关条件的员工给予快  速发展通道或特殊申报机会；</a:t>
            </a:r>
            <a:endParaRPr sz="1400">
              <a:latin typeface="SimSun"/>
              <a:cs typeface="SimSun"/>
            </a:endParaRPr>
          </a:p>
        </p:txBody>
      </p:sp>
      <p:sp>
        <p:nvSpPr>
          <p:cNvPr id="6" name="object 6"/>
          <p:cNvSpPr txBox="1"/>
          <p:nvPr/>
        </p:nvSpPr>
        <p:spPr>
          <a:xfrm>
            <a:off x="4664709" y="6235953"/>
            <a:ext cx="7300595" cy="224154"/>
          </a:xfrm>
          <a:prstGeom prst="rect">
            <a:avLst/>
          </a:prstGeom>
        </p:spPr>
        <p:txBody>
          <a:bodyPr vert="horz" wrap="square" lIns="0" tIns="0" rIns="0" bIns="0" rtlCol="0">
            <a:spAutoFit/>
          </a:bodyPr>
          <a:lstStyle/>
          <a:p>
            <a:pPr marL="12700">
              <a:lnSpc>
                <a:spcPct val="100000"/>
              </a:lnSpc>
              <a:tabLst>
                <a:tab pos="354965" algn="l"/>
              </a:tabLst>
            </a:pPr>
            <a:r>
              <a:rPr sz="1400" b="0" spc="30" dirty="0">
                <a:solidFill>
                  <a:srgbClr val="FFFFFF"/>
                </a:solidFill>
                <a:latin typeface="Nirmala UI Semilight"/>
                <a:cs typeface="Nirmala UI Semilight"/>
              </a:rPr>
              <a:t>2.	</a:t>
            </a:r>
            <a:r>
              <a:rPr sz="1400" spc="-5" dirty="0">
                <a:solidFill>
                  <a:srgbClr val="FFFFFF"/>
                </a:solidFill>
                <a:latin typeface="SimSun"/>
                <a:cs typeface="SimSun"/>
              </a:rPr>
              <a:t>特殊申报适用于有特殊贡献、潜力高发展迅速、或当前职级严重滞后于实际能力的员工。</a:t>
            </a:r>
            <a:endParaRPr sz="1400">
              <a:latin typeface="SimSun"/>
              <a:cs typeface="SimSun"/>
            </a:endParaRPr>
          </a:p>
        </p:txBody>
      </p:sp>
      <p:sp>
        <p:nvSpPr>
          <p:cNvPr id="7" name="object 7"/>
          <p:cNvSpPr txBox="1"/>
          <p:nvPr/>
        </p:nvSpPr>
        <p:spPr>
          <a:xfrm>
            <a:off x="7421626" y="1866391"/>
            <a:ext cx="1548130" cy="314960"/>
          </a:xfrm>
          <a:prstGeom prst="rect">
            <a:avLst/>
          </a:prstGeom>
        </p:spPr>
        <p:txBody>
          <a:bodyPr vert="horz" wrap="square" lIns="0" tIns="0" rIns="0" bIns="0" rtlCol="0">
            <a:spAutoFit/>
          </a:bodyPr>
          <a:lstStyle/>
          <a:p>
            <a:pPr marL="12700">
              <a:lnSpc>
                <a:spcPct val="100000"/>
              </a:lnSpc>
            </a:pPr>
            <a:r>
              <a:rPr sz="2000" spc="-5" dirty="0">
                <a:solidFill>
                  <a:srgbClr val="FFFFFF"/>
                </a:solidFill>
                <a:latin typeface="SimSun"/>
                <a:cs typeface="SimSun"/>
              </a:rPr>
              <a:t>申报基本资格</a:t>
            </a:r>
            <a:endParaRPr sz="2000">
              <a:latin typeface="SimSun"/>
              <a:cs typeface="SimSun"/>
            </a:endParaRPr>
          </a:p>
        </p:txBody>
      </p:sp>
      <p:sp>
        <p:nvSpPr>
          <p:cNvPr id="8" name="object 8"/>
          <p:cNvSpPr/>
          <p:nvPr/>
        </p:nvSpPr>
        <p:spPr>
          <a:xfrm>
            <a:off x="2181732" y="3784853"/>
            <a:ext cx="103505" cy="487680"/>
          </a:xfrm>
          <a:custGeom>
            <a:avLst/>
            <a:gdLst/>
            <a:ahLst/>
            <a:cxnLst/>
            <a:rect l="l" t="t" r="r" b="b"/>
            <a:pathLst>
              <a:path w="103505" h="487679">
                <a:moveTo>
                  <a:pt x="7112" y="391287"/>
                </a:moveTo>
                <a:lnTo>
                  <a:pt x="4064" y="393065"/>
                </a:lnTo>
                <a:lnTo>
                  <a:pt x="1016" y="394716"/>
                </a:lnTo>
                <a:lnTo>
                  <a:pt x="0" y="398653"/>
                </a:lnTo>
                <a:lnTo>
                  <a:pt x="51689" y="487299"/>
                </a:lnTo>
                <a:lnTo>
                  <a:pt x="59020" y="474726"/>
                </a:lnTo>
                <a:lnTo>
                  <a:pt x="45339" y="474726"/>
                </a:lnTo>
                <a:lnTo>
                  <a:pt x="45339" y="451303"/>
                </a:lnTo>
                <a:lnTo>
                  <a:pt x="10922" y="392303"/>
                </a:lnTo>
                <a:lnTo>
                  <a:pt x="7112" y="391287"/>
                </a:lnTo>
                <a:close/>
              </a:path>
              <a:path w="103505" h="487679">
                <a:moveTo>
                  <a:pt x="45339" y="451303"/>
                </a:moveTo>
                <a:lnTo>
                  <a:pt x="45339" y="474726"/>
                </a:lnTo>
                <a:lnTo>
                  <a:pt x="58039" y="474726"/>
                </a:lnTo>
                <a:lnTo>
                  <a:pt x="58039" y="471551"/>
                </a:lnTo>
                <a:lnTo>
                  <a:pt x="46228" y="471551"/>
                </a:lnTo>
                <a:lnTo>
                  <a:pt x="51688" y="462189"/>
                </a:lnTo>
                <a:lnTo>
                  <a:pt x="45339" y="451303"/>
                </a:lnTo>
                <a:close/>
              </a:path>
              <a:path w="103505" h="487679">
                <a:moveTo>
                  <a:pt x="96266" y="391287"/>
                </a:moveTo>
                <a:lnTo>
                  <a:pt x="92456" y="392303"/>
                </a:lnTo>
                <a:lnTo>
                  <a:pt x="58039" y="451303"/>
                </a:lnTo>
                <a:lnTo>
                  <a:pt x="58039" y="474726"/>
                </a:lnTo>
                <a:lnTo>
                  <a:pt x="59020" y="474726"/>
                </a:lnTo>
                <a:lnTo>
                  <a:pt x="103378" y="398653"/>
                </a:lnTo>
                <a:lnTo>
                  <a:pt x="102362" y="394716"/>
                </a:lnTo>
                <a:lnTo>
                  <a:pt x="99314" y="393065"/>
                </a:lnTo>
                <a:lnTo>
                  <a:pt x="96266" y="391287"/>
                </a:lnTo>
                <a:close/>
              </a:path>
              <a:path w="103505" h="487679">
                <a:moveTo>
                  <a:pt x="51689" y="462189"/>
                </a:moveTo>
                <a:lnTo>
                  <a:pt x="46228" y="471551"/>
                </a:lnTo>
                <a:lnTo>
                  <a:pt x="57150" y="471551"/>
                </a:lnTo>
                <a:lnTo>
                  <a:pt x="51689" y="462189"/>
                </a:lnTo>
                <a:close/>
              </a:path>
              <a:path w="103505" h="487679">
                <a:moveTo>
                  <a:pt x="58039" y="451303"/>
                </a:moveTo>
                <a:lnTo>
                  <a:pt x="51689" y="462189"/>
                </a:lnTo>
                <a:lnTo>
                  <a:pt x="57150" y="471551"/>
                </a:lnTo>
                <a:lnTo>
                  <a:pt x="58039" y="471551"/>
                </a:lnTo>
                <a:lnTo>
                  <a:pt x="58039" y="451303"/>
                </a:lnTo>
                <a:close/>
              </a:path>
              <a:path w="103505" h="487679">
                <a:moveTo>
                  <a:pt x="58039" y="0"/>
                </a:moveTo>
                <a:lnTo>
                  <a:pt x="45339" y="0"/>
                </a:lnTo>
                <a:lnTo>
                  <a:pt x="45339" y="451303"/>
                </a:lnTo>
                <a:lnTo>
                  <a:pt x="51689" y="462189"/>
                </a:lnTo>
                <a:lnTo>
                  <a:pt x="58039" y="451303"/>
                </a:lnTo>
                <a:lnTo>
                  <a:pt x="58039" y="0"/>
                </a:lnTo>
                <a:close/>
              </a:path>
            </a:pathLst>
          </a:custGeom>
          <a:solidFill>
            <a:srgbClr val="A6A6A6"/>
          </a:solidFill>
        </p:spPr>
        <p:txBody>
          <a:bodyPr wrap="square" lIns="0" tIns="0" rIns="0" bIns="0" rtlCol="0"/>
          <a:lstStyle/>
          <a:p>
            <a:endParaRPr/>
          </a:p>
        </p:txBody>
      </p:sp>
      <p:sp>
        <p:nvSpPr>
          <p:cNvPr id="9" name="object 9"/>
          <p:cNvSpPr txBox="1"/>
          <p:nvPr/>
        </p:nvSpPr>
        <p:spPr>
          <a:xfrm>
            <a:off x="660273" y="1708023"/>
            <a:ext cx="3146425" cy="4944745"/>
          </a:xfrm>
          <a:prstGeom prst="rect">
            <a:avLst/>
          </a:prstGeom>
          <a:ln w="12954">
            <a:solidFill>
              <a:srgbClr val="D9D9D9"/>
            </a:solidFill>
          </a:ln>
        </p:spPr>
        <p:txBody>
          <a:bodyPr vert="horz" wrap="square" lIns="0" tIns="91440" rIns="0" bIns="0" rtlCol="0">
            <a:spAutoFit/>
          </a:bodyPr>
          <a:lstStyle/>
          <a:p>
            <a:pPr algn="ctr">
              <a:lnSpc>
                <a:spcPct val="100000"/>
              </a:lnSpc>
              <a:spcBef>
                <a:spcPts val="720"/>
              </a:spcBef>
            </a:pPr>
            <a:r>
              <a:rPr sz="2400" dirty="0">
                <a:solidFill>
                  <a:srgbClr val="FFFFFF"/>
                </a:solidFill>
                <a:latin typeface="SimSun"/>
                <a:cs typeface="SimSun"/>
              </a:rPr>
              <a:t>自愿申报</a:t>
            </a:r>
            <a:endParaRPr sz="2400">
              <a:latin typeface="SimSun"/>
              <a:cs typeface="SimSun"/>
            </a:endParaRPr>
          </a:p>
          <a:p>
            <a:pPr>
              <a:lnSpc>
                <a:spcPct val="100000"/>
              </a:lnSpc>
            </a:pPr>
            <a:endParaRPr sz="2400">
              <a:latin typeface="Times New Roman"/>
              <a:cs typeface="Times New Roman"/>
            </a:endParaRPr>
          </a:p>
          <a:p>
            <a:pPr>
              <a:lnSpc>
                <a:spcPct val="100000"/>
              </a:lnSpc>
              <a:spcBef>
                <a:spcPts val="20"/>
              </a:spcBef>
            </a:pPr>
            <a:endParaRPr sz="2400">
              <a:latin typeface="Times New Roman"/>
              <a:cs typeface="Times New Roman"/>
            </a:endParaRPr>
          </a:p>
          <a:p>
            <a:pPr algn="ctr">
              <a:lnSpc>
                <a:spcPct val="100000"/>
              </a:lnSpc>
            </a:pPr>
            <a:r>
              <a:rPr sz="2400" dirty="0">
                <a:solidFill>
                  <a:srgbClr val="FFFFFF"/>
                </a:solidFill>
                <a:latin typeface="SimSun"/>
                <a:cs typeface="SimSun"/>
              </a:rPr>
              <a:t>基本资格审核</a:t>
            </a:r>
            <a:endParaRPr sz="2400">
              <a:latin typeface="SimSun"/>
              <a:cs typeface="SimSun"/>
            </a:endParaRPr>
          </a:p>
          <a:p>
            <a:pPr algn="ctr">
              <a:lnSpc>
                <a:spcPct val="100000"/>
              </a:lnSpc>
              <a:spcBef>
                <a:spcPts val="1230"/>
              </a:spcBef>
            </a:pPr>
            <a:r>
              <a:rPr sz="1800" spc="5" dirty="0">
                <a:solidFill>
                  <a:srgbClr val="FFFFFF"/>
                </a:solidFill>
                <a:latin typeface="SimSun"/>
                <a:cs typeface="SimSun"/>
              </a:rPr>
              <a:t>（绩效</a:t>
            </a:r>
            <a:r>
              <a:rPr sz="1800" b="0" spc="5" dirty="0">
                <a:solidFill>
                  <a:srgbClr val="FFFFFF"/>
                </a:solidFill>
                <a:latin typeface="Nirmala UI Semilight"/>
                <a:cs typeface="Nirmala UI Semilight"/>
              </a:rPr>
              <a:t>+</a:t>
            </a:r>
            <a:r>
              <a:rPr sz="1800" spc="5" dirty="0">
                <a:solidFill>
                  <a:srgbClr val="FFFFFF"/>
                </a:solidFill>
                <a:latin typeface="SimSun"/>
                <a:cs typeface="SimSun"/>
              </a:rPr>
              <a:t>资历）</a:t>
            </a:r>
            <a:endParaRPr sz="1800">
              <a:latin typeface="SimSun"/>
              <a:cs typeface="SimSun"/>
            </a:endParaRPr>
          </a:p>
          <a:p>
            <a:pPr>
              <a:lnSpc>
                <a:spcPct val="100000"/>
              </a:lnSpc>
            </a:pPr>
            <a:endParaRPr sz="1800">
              <a:latin typeface="Times New Roman"/>
              <a:cs typeface="Times New Roman"/>
            </a:endParaRPr>
          </a:p>
          <a:p>
            <a:pPr>
              <a:lnSpc>
                <a:spcPct val="100000"/>
              </a:lnSpc>
              <a:spcBef>
                <a:spcPts val="35"/>
              </a:spcBef>
            </a:pPr>
            <a:endParaRPr sz="2500">
              <a:latin typeface="Times New Roman"/>
              <a:cs typeface="Times New Roman"/>
            </a:endParaRPr>
          </a:p>
          <a:p>
            <a:pPr algn="ctr">
              <a:lnSpc>
                <a:spcPct val="100000"/>
              </a:lnSpc>
            </a:pPr>
            <a:r>
              <a:rPr sz="2400" spc="-5" dirty="0">
                <a:solidFill>
                  <a:srgbClr val="FFFFFF"/>
                </a:solidFill>
                <a:latin typeface="SimSun"/>
                <a:cs typeface="SimSun"/>
              </a:rPr>
              <a:t>能力评审</a:t>
            </a:r>
            <a:endParaRPr sz="2400">
              <a:latin typeface="SimSun"/>
              <a:cs typeface="SimSun"/>
            </a:endParaRPr>
          </a:p>
          <a:p>
            <a:pPr algn="ctr">
              <a:lnSpc>
                <a:spcPct val="100000"/>
              </a:lnSpc>
              <a:spcBef>
                <a:spcPts val="740"/>
              </a:spcBef>
            </a:pPr>
            <a:r>
              <a:rPr sz="1800" dirty="0">
                <a:solidFill>
                  <a:srgbClr val="FFFFFF"/>
                </a:solidFill>
                <a:latin typeface="SimSun"/>
                <a:cs typeface="SimSun"/>
              </a:rPr>
              <a:t>知识考试和行为认证</a:t>
            </a:r>
            <a:endParaRPr sz="1800">
              <a:latin typeface="SimSun"/>
              <a:cs typeface="SimSun"/>
            </a:endParaRPr>
          </a:p>
          <a:p>
            <a:pPr algn="ctr">
              <a:lnSpc>
                <a:spcPct val="100000"/>
              </a:lnSpc>
              <a:spcBef>
                <a:spcPts val="1080"/>
              </a:spcBef>
            </a:pPr>
            <a:r>
              <a:rPr sz="1800" dirty="0">
                <a:solidFill>
                  <a:srgbClr val="FFFFFF"/>
                </a:solidFill>
                <a:latin typeface="SimSun"/>
                <a:cs typeface="SimSun"/>
              </a:rPr>
              <a:t>（各通道</a:t>
            </a:r>
            <a:r>
              <a:rPr sz="1800" b="0" dirty="0">
                <a:solidFill>
                  <a:srgbClr val="FFFFFF"/>
                </a:solidFill>
                <a:latin typeface="Nirmala UI Semilight"/>
                <a:cs typeface="Nirmala UI Semilight"/>
              </a:rPr>
              <a:t>/</a:t>
            </a:r>
            <a:r>
              <a:rPr sz="1800" dirty="0">
                <a:solidFill>
                  <a:srgbClr val="FFFFFF"/>
                </a:solidFill>
                <a:latin typeface="SimSun"/>
                <a:cs typeface="SimSun"/>
              </a:rPr>
              <a:t>各职级能力标准）</a:t>
            </a:r>
            <a:endParaRPr sz="1800">
              <a:latin typeface="SimSun"/>
              <a:cs typeface="SimSun"/>
            </a:endParaRPr>
          </a:p>
          <a:p>
            <a:pPr>
              <a:lnSpc>
                <a:spcPct val="100000"/>
              </a:lnSpc>
            </a:pPr>
            <a:endParaRPr sz="1800">
              <a:latin typeface="Times New Roman"/>
              <a:cs typeface="Times New Roman"/>
            </a:endParaRPr>
          </a:p>
          <a:p>
            <a:pPr>
              <a:lnSpc>
                <a:spcPct val="100000"/>
              </a:lnSpc>
              <a:spcBef>
                <a:spcPts val="50"/>
              </a:spcBef>
            </a:pPr>
            <a:endParaRPr sz="2500">
              <a:latin typeface="Times New Roman"/>
              <a:cs typeface="Times New Roman"/>
            </a:endParaRPr>
          </a:p>
          <a:p>
            <a:pPr algn="ctr">
              <a:lnSpc>
                <a:spcPct val="100000"/>
              </a:lnSpc>
            </a:pPr>
            <a:r>
              <a:rPr sz="2400" dirty="0">
                <a:solidFill>
                  <a:srgbClr val="FFFFFF"/>
                </a:solidFill>
                <a:latin typeface="SimSun"/>
                <a:cs typeface="SimSun"/>
              </a:rPr>
              <a:t>结果输出及应用</a:t>
            </a:r>
            <a:endParaRPr sz="2400">
              <a:latin typeface="SimSun"/>
              <a:cs typeface="SimSun"/>
            </a:endParaRPr>
          </a:p>
        </p:txBody>
      </p:sp>
      <p:sp>
        <p:nvSpPr>
          <p:cNvPr id="10" name="object 10"/>
          <p:cNvSpPr/>
          <p:nvPr/>
        </p:nvSpPr>
        <p:spPr>
          <a:xfrm>
            <a:off x="2181732" y="2235707"/>
            <a:ext cx="103505" cy="487680"/>
          </a:xfrm>
          <a:custGeom>
            <a:avLst/>
            <a:gdLst/>
            <a:ahLst/>
            <a:cxnLst/>
            <a:rect l="l" t="t" r="r" b="b"/>
            <a:pathLst>
              <a:path w="103505" h="487680">
                <a:moveTo>
                  <a:pt x="7112" y="391287"/>
                </a:moveTo>
                <a:lnTo>
                  <a:pt x="4064" y="393064"/>
                </a:lnTo>
                <a:lnTo>
                  <a:pt x="1016" y="394715"/>
                </a:lnTo>
                <a:lnTo>
                  <a:pt x="0" y="398652"/>
                </a:lnTo>
                <a:lnTo>
                  <a:pt x="51689" y="487299"/>
                </a:lnTo>
                <a:lnTo>
                  <a:pt x="59020" y="474725"/>
                </a:lnTo>
                <a:lnTo>
                  <a:pt x="45339" y="474725"/>
                </a:lnTo>
                <a:lnTo>
                  <a:pt x="45339" y="451303"/>
                </a:lnTo>
                <a:lnTo>
                  <a:pt x="10922" y="392302"/>
                </a:lnTo>
                <a:lnTo>
                  <a:pt x="7112" y="391287"/>
                </a:lnTo>
                <a:close/>
              </a:path>
              <a:path w="103505" h="487680">
                <a:moveTo>
                  <a:pt x="45339" y="451303"/>
                </a:moveTo>
                <a:lnTo>
                  <a:pt x="45339" y="474725"/>
                </a:lnTo>
                <a:lnTo>
                  <a:pt x="58039" y="474725"/>
                </a:lnTo>
                <a:lnTo>
                  <a:pt x="58039" y="471550"/>
                </a:lnTo>
                <a:lnTo>
                  <a:pt x="46228" y="471550"/>
                </a:lnTo>
                <a:lnTo>
                  <a:pt x="51689" y="462189"/>
                </a:lnTo>
                <a:lnTo>
                  <a:pt x="45339" y="451303"/>
                </a:lnTo>
                <a:close/>
              </a:path>
              <a:path w="103505" h="487680">
                <a:moveTo>
                  <a:pt x="96266" y="391287"/>
                </a:moveTo>
                <a:lnTo>
                  <a:pt x="92456" y="392302"/>
                </a:lnTo>
                <a:lnTo>
                  <a:pt x="58039" y="451303"/>
                </a:lnTo>
                <a:lnTo>
                  <a:pt x="58039" y="474725"/>
                </a:lnTo>
                <a:lnTo>
                  <a:pt x="59020" y="474725"/>
                </a:lnTo>
                <a:lnTo>
                  <a:pt x="103378" y="398652"/>
                </a:lnTo>
                <a:lnTo>
                  <a:pt x="102362" y="394715"/>
                </a:lnTo>
                <a:lnTo>
                  <a:pt x="99314" y="393064"/>
                </a:lnTo>
                <a:lnTo>
                  <a:pt x="96266" y="391287"/>
                </a:lnTo>
                <a:close/>
              </a:path>
              <a:path w="103505" h="487680">
                <a:moveTo>
                  <a:pt x="51689" y="462189"/>
                </a:moveTo>
                <a:lnTo>
                  <a:pt x="46228" y="471550"/>
                </a:lnTo>
                <a:lnTo>
                  <a:pt x="57150" y="471550"/>
                </a:lnTo>
                <a:lnTo>
                  <a:pt x="51689" y="462189"/>
                </a:lnTo>
                <a:close/>
              </a:path>
              <a:path w="103505" h="487680">
                <a:moveTo>
                  <a:pt x="58039" y="451303"/>
                </a:moveTo>
                <a:lnTo>
                  <a:pt x="51689" y="462189"/>
                </a:lnTo>
                <a:lnTo>
                  <a:pt x="57150" y="471550"/>
                </a:lnTo>
                <a:lnTo>
                  <a:pt x="58039" y="471550"/>
                </a:lnTo>
                <a:lnTo>
                  <a:pt x="58039" y="451303"/>
                </a:lnTo>
                <a:close/>
              </a:path>
              <a:path w="103505" h="487680">
                <a:moveTo>
                  <a:pt x="58039" y="0"/>
                </a:moveTo>
                <a:lnTo>
                  <a:pt x="45339" y="0"/>
                </a:lnTo>
                <a:lnTo>
                  <a:pt x="45339" y="451303"/>
                </a:lnTo>
                <a:lnTo>
                  <a:pt x="51689" y="462189"/>
                </a:lnTo>
                <a:lnTo>
                  <a:pt x="58038" y="451303"/>
                </a:lnTo>
                <a:lnTo>
                  <a:pt x="58039" y="0"/>
                </a:lnTo>
                <a:close/>
              </a:path>
            </a:pathLst>
          </a:custGeom>
          <a:solidFill>
            <a:srgbClr val="A6A6A6"/>
          </a:solidFill>
        </p:spPr>
        <p:txBody>
          <a:bodyPr wrap="square" lIns="0" tIns="0" rIns="0" bIns="0" rtlCol="0"/>
          <a:lstStyle/>
          <a:p>
            <a:endParaRPr/>
          </a:p>
        </p:txBody>
      </p:sp>
      <p:sp>
        <p:nvSpPr>
          <p:cNvPr id="11" name="object 11"/>
          <p:cNvSpPr/>
          <p:nvPr/>
        </p:nvSpPr>
        <p:spPr>
          <a:xfrm>
            <a:off x="2181732" y="5564885"/>
            <a:ext cx="103505" cy="487680"/>
          </a:xfrm>
          <a:custGeom>
            <a:avLst/>
            <a:gdLst/>
            <a:ahLst/>
            <a:cxnLst/>
            <a:rect l="l" t="t" r="r" b="b"/>
            <a:pathLst>
              <a:path w="103505" h="487679">
                <a:moveTo>
                  <a:pt x="7112" y="391248"/>
                </a:moveTo>
                <a:lnTo>
                  <a:pt x="1016" y="394779"/>
                </a:lnTo>
                <a:lnTo>
                  <a:pt x="0" y="398665"/>
                </a:lnTo>
                <a:lnTo>
                  <a:pt x="51689" y="487298"/>
                </a:lnTo>
                <a:lnTo>
                  <a:pt x="59036" y="474700"/>
                </a:lnTo>
                <a:lnTo>
                  <a:pt x="45339" y="474700"/>
                </a:lnTo>
                <a:lnTo>
                  <a:pt x="45339" y="451256"/>
                </a:lnTo>
                <a:lnTo>
                  <a:pt x="10922" y="392264"/>
                </a:lnTo>
                <a:lnTo>
                  <a:pt x="7112" y="391248"/>
                </a:lnTo>
                <a:close/>
              </a:path>
              <a:path w="103505" h="487679">
                <a:moveTo>
                  <a:pt x="45339" y="451256"/>
                </a:moveTo>
                <a:lnTo>
                  <a:pt x="45339" y="474700"/>
                </a:lnTo>
                <a:lnTo>
                  <a:pt x="58039" y="474700"/>
                </a:lnTo>
                <a:lnTo>
                  <a:pt x="58039" y="471500"/>
                </a:lnTo>
                <a:lnTo>
                  <a:pt x="46228" y="471500"/>
                </a:lnTo>
                <a:lnTo>
                  <a:pt x="51689" y="462139"/>
                </a:lnTo>
                <a:lnTo>
                  <a:pt x="45339" y="451256"/>
                </a:lnTo>
                <a:close/>
              </a:path>
              <a:path w="103505" h="487679">
                <a:moveTo>
                  <a:pt x="96266" y="391248"/>
                </a:moveTo>
                <a:lnTo>
                  <a:pt x="92456" y="392264"/>
                </a:lnTo>
                <a:lnTo>
                  <a:pt x="58039" y="451256"/>
                </a:lnTo>
                <a:lnTo>
                  <a:pt x="58039" y="474700"/>
                </a:lnTo>
                <a:lnTo>
                  <a:pt x="59036" y="474700"/>
                </a:lnTo>
                <a:lnTo>
                  <a:pt x="103378" y="398665"/>
                </a:lnTo>
                <a:lnTo>
                  <a:pt x="102362" y="394779"/>
                </a:lnTo>
                <a:lnTo>
                  <a:pt x="96266" y="391248"/>
                </a:lnTo>
                <a:close/>
              </a:path>
              <a:path w="103505" h="487679">
                <a:moveTo>
                  <a:pt x="51689" y="462139"/>
                </a:moveTo>
                <a:lnTo>
                  <a:pt x="46228" y="471500"/>
                </a:lnTo>
                <a:lnTo>
                  <a:pt x="57150" y="471500"/>
                </a:lnTo>
                <a:lnTo>
                  <a:pt x="51689" y="462139"/>
                </a:lnTo>
                <a:close/>
              </a:path>
              <a:path w="103505" h="487679">
                <a:moveTo>
                  <a:pt x="58039" y="451256"/>
                </a:moveTo>
                <a:lnTo>
                  <a:pt x="51689" y="462139"/>
                </a:lnTo>
                <a:lnTo>
                  <a:pt x="57150" y="471500"/>
                </a:lnTo>
                <a:lnTo>
                  <a:pt x="58039" y="471500"/>
                </a:lnTo>
                <a:lnTo>
                  <a:pt x="58039" y="451256"/>
                </a:lnTo>
                <a:close/>
              </a:path>
              <a:path w="103505" h="487679">
                <a:moveTo>
                  <a:pt x="58039" y="0"/>
                </a:moveTo>
                <a:lnTo>
                  <a:pt x="45339" y="0"/>
                </a:lnTo>
                <a:lnTo>
                  <a:pt x="45339" y="451256"/>
                </a:lnTo>
                <a:lnTo>
                  <a:pt x="51689" y="462139"/>
                </a:lnTo>
                <a:lnTo>
                  <a:pt x="58038" y="451256"/>
                </a:lnTo>
                <a:lnTo>
                  <a:pt x="58039" y="0"/>
                </a:lnTo>
                <a:close/>
              </a:path>
            </a:pathLst>
          </a:custGeom>
          <a:solidFill>
            <a:srgbClr val="A6A6A6"/>
          </a:solidFill>
        </p:spPr>
        <p:txBody>
          <a:bodyPr wrap="square" lIns="0" tIns="0" rIns="0" bIns="0" rtlCol="0"/>
          <a:lstStyle/>
          <a:p>
            <a:endParaRPr/>
          </a:p>
        </p:txBody>
      </p:sp>
      <p:sp>
        <p:nvSpPr>
          <p:cNvPr id="12" name="object 12"/>
          <p:cNvSpPr txBox="1">
            <a:spLocks noGrp="1"/>
          </p:cNvSpPr>
          <p:nvPr>
            <p:ph type="title"/>
          </p:nvPr>
        </p:nvSpPr>
        <p:spPr>
          <a:xfrm>
            <a:off x="459231" y="547115"/>
            <a:ext cx="10340975" cy="426720"/>
          </a:xfrm>
          <a:prstGeom prst="rect">
            <a:avLst/>
          </a:prstGeom>
        </p:spPr>
        <p:txBody>
          <a:bodyPr vert="horz" wrap="square" lIns="0" tIns="0" rIns="0" bIns="0" rtlCol="0">
            <a:spAutoFit/>
          </a:bodyPr>
          <a:lstStyle/>
          <a:p>
            <a:pPr marL="12700">
              <a:lnSpc>
                <a:spcPct val="100000"/>
              </a:lnSpc>
            </a:pPr>
            <a:r>
              <a:rPr b="0" spc="-5" dirty="0">
                <a:latin typeface="SimSun"/>
                <a:cs typeface="SimSun"/>
              </a:rPr>
              <a:t>在职级评定中，腾讯鼓励员工充分参与，结合业绩与能力评估，并</a:t>
            </a:r>
          </a:p>
        </p:txBody>
      </p:sp>
      <p:sp>
        <p:nvSpPr>
          <p:cNvPr id="13" name="object 13"/>
          <p:cNvSpPr txBox="1"/>
          <p:nvPr/>
        </p:nvSpPr>
        <p:spPr>
          <a:xfrm>
            <a:off x="459231" y="1059434"/>
            <a:ext cx="8207375" cy="426720"/>
          </a:xfrm>
          <a:prstGeom prst="rect">
            <a:avLst/>
          </a:prstGeom>
        </p:spPr>
        <p:txBody>
          <a:bodyPr vert="horz" wrap="square" lIns="0" tIns="0" rIns="0" bIns="0" rtlCol="0">
            <a:spAutoFit/>
          </a:bodyPr>
          <a:lstStyle/>
          <a:p>
            <a:pPr marL="12700">
              <a:lnSpc>
                <a:spcPct val="100000"/>
              </a:lnSpc>
            </a:pPr>
            <a:r>
              <a:rPr sz="2800" dirty="0">
                <a:solidFill>
                  <a:srgbClr val="FFFFFF"/>
                </a:solidFill>
                <a:latin typeface="SimSun"/>
                <a:cs typeface="SimSun"/>
              </a:rPr>
              <a:t>确保评定过程的客观与公正，</a:t>
            </a:r>
            <a:r>
              <a:rPr sz="2800" spc="-15" dirty="0">
                <a:solidFill>
                  <a:srgbClr val="FFFFFF"/>
                </a:solidFill>
                <a:latin typeface="SimSun"/>
                <a:cs typeface="SimSun"/>
              </a:rPr>
              <a:t>提</a:t>
            </a:r>
            <a:r>
              <a:rPr sz="2800" dirty="0">
                <a:solidFill>
                  <a:srgbClr val="FFFFFF"/>
                </a:solidFill>
                <a:latin typeface="SimSun"/>
                <a:cs typeface="SimSun"/>
              </a:rPr>
              <a:t>高评估的规</a:t>
            </a:r>
            <a:r>
              <a:rPr sz="2800" spc="-15" dirty="0">
                <a:solidFill>
                  <a:srgbClr val="FFFFFF"/>
                </a:solidFill>
                <a:latin typeface="SimSun"/>
                <a:cs typeface="SimSun"/>
              </a:rPr>
              <a:t>范</a:t>
            </a:r>
            <a:r>
              <a:rPr sz="2800" dirty="0">
                <a:solidFill>
                  <a:srgbClr val="FFFFFF"/>
                </a:solidFill>
                <a:latin typeface="SimSun"/>
                <a:cs typeface="SimSun"/>
              </a:rPr>
              <a:t>专业性</a:t>
            </a:r>
            <a:endParaRPr sz="2800">
              <a:latin typeface="SimSun"/>
              <a:cs typeface="SimSu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9231" y="547115"/>
            <a:ext cx="8918575" cy="446405"/>
          </a:xfrm>
          <a:prstGeom prst="rect">
            <a:avLst/>
          </a:prstGeom>
        </p:spPr>
        <p:txBody>
          <a:bodyPr vert="horz" wrap="square" lIns="0" tIns="0" rIns="0" bIns="0" rtlCol="0">
            <a:spAutoFit/>
          </a:bodyPr>
          <a:lstStyle/>
          <a:p>
            <a:pPr marL="12700">
              <a:lnSpc>
                <a:spcPct val="100000"/>
              </a:lnSpc>
            </a:pPr>
            <a:r>
              <a:rPr b="0" spc="-5" dirty="0">
                <a:latin typeface="SimSun"/>
                <a:cs typeface="SimSun"/>
              </a:rPr>
              <a:t>腾讯将员工能力评估结果输出及应用到其他人力资源体系</a:t>
            </a:r>
          </a:p>
        </p:txBody>
      </p:sp>
      <p:sp>
        <p:nvSpPr>
          <p:cNvPr id="4" name="object 4"/>
          <p:cNvSpPr txBox="1"/>
          <p:nvPr/>
        </p:nvSpPr>
        <p:spPr>
          <a:xfrm>
            <a:off x="1734566" y="4089400"/>
            <a:ext cx="2584450" cy="923925"/>
          </a:xfrm>
          <a:prstGeom prst="rect">
            <a:avLst/>
          </a:prstGeom>
        </p:spPr>
        <p:txBody>
          <a:bodyPr vert="horz" wrap="square" lIns="0" tIns="0" rIns="0" bIns="0" rtlCol="0">
            <a:spAutoFit/>
          </a:bodyPr>
          <a:lstStyle/>
          <a:p>
            <a:pPr algn="ctr">
              <a:lnSpc>
                <a:spcPct val="100000"/>
              </a:lnSpc>
            </a:pPr>
            <a:r>
              <a:rPr sz="2400" spc="-5" dirty="0">
                <a:solidFill>
                  <a:srgbClr val="FFFFFF"/>
                </a:solidFill>
                <a:latin typeface="SimSun"/>
                <a:cs typeface="SimSun"/>
              </a:rPr>
              <a:t>绩效考核</a:t>
            </a:r>
            <a:r>
              <a:rPr sz="2400" b="0" spc="35" dirty="0">
                <a:solidFill>
                  <a:srgbClr val="FFFFFF"/>
                </a:solidFill>
                <a:latin typeface="Nirmala UI Semilight"/>
                <a:cs typeface="Nirmala UI Semilight"/>
              </a:rPr>
              <a:t>/</a:t>
            </a:r>
            <a:r>
              <a:rPr sz="2400" spc="-5" dirty="0">
                <a:solidFill>
                  <a:srgbClr val="FFFFFF"/>
                </a:solidFill>
                <a:latin typeface="SimSun"/>
                <a:cs typeface="SimSun"/>
              </a:rPr>
              <a:t>能力评估</a:t>
            </a:r>
            <a:endParaRPr sz="2400">
              <a:latin typeface="SimSun"/>
              <a:cs typeface="SimSun"/>
            </a:endParaRPr>
          </a:p>
          <a:p>
            <a:pPr algn="ctr">
              <a:lnSpc>
                <a:spcPct val="100000"/>
              </a:lnSpc>
              <a:spcBef>
                <a:spcPts val="1440"/>
              </a:spcBef>
            </a:pPr>
            <a:r>
              <a:rPr sz="2400" dirty="0">
                <a:solidFill>
                  <a:srgbClr val="FFFFFF"/>
                </a:solidFill>
                <a:latin typeface="SimSun"/>
                <a:cs typeface="SimSun"/>
              </a:rPr>
              <a:t>结果输出</a:t>
            </a:r>
            <a:endParaRPr sz="2400">
              <a:latin typeface="SimSun"/>
              <a:cs typeface="SimSun"/>
            </a:endParaRPr>
          </a:p>
        </p:txBody>
      </p:sp>
      <p:sp>
        <p:nvSpPr>
          <p:cNvPr id="5" name="object 5"/>
          <p:cNvSpPr txBox="1"/>
          <p:nvPr/>
        </p:nvSpPr>
        <p:spPr>
          <a:xfrm>
            <a:off x="8736583" y="4089400"/>
            <a:ext cx="1854200" cy="375285"/>
          </a:xfrm>
          <a:prstGeom prst="rect">
            <a:avLst/>
          </a:prstGeom>
        </p:spPr>
        <p:txBody>
          <a:bodyPr vert="horz" wrap="square" lIns="0" tIns="0" rIns="0" bIns="0" rtlCol="0">
            <a:spAutoFit/>
          </a:bodyPr>
          <a:lstStyle/>
          <a:p>
            <a:pPr marL="12700">
              <a:lnSpc>
                <a:spcPct val="100000"/>
              </a:lnSpc>
            </a:pPr>
            <a:r>
              <a:rPr sz="2400" spc="-5" dirty="0">
                <a:solidFill>
                  <a:srgbClr val="FFFFFF"/>
                </a:solidFill>
                <a:latin typeface="SimSun"/>
                <a:cs typeface="SimSun"/>
              </a:rPr>
              <a:t>培训体系规划</a:t>
            </a:r>
            <a:endParaRPr sz="2400">
              <a:latin typeface="SimSun"/>
              <a:cs typeface="SimSun"/>
            </a:endParaRPr>
          </a:p>
        </p:txBody>
      </p:sp>
      <p:sp>
        <p:nvSpPr>
          <p:cNvPr id="6" name="object 6"/>
          <p:cNvSpPr txBox="1"/>
          <p:nvPr/>
        </p:nvSpPr>
        <p:spPr>
          <a:xfrm>
            <a:off x="5667247" y="4089400"/>
            <a:ext cx="1854200" cy="923925"/>
          </a:xfrm>
          <a:prstGeom prst="rect">
            <a:avLst/>
          </a:prstGeom>
        </p:spPr>
        <p:txBody>
          <a:bodyPr vert="horz" wrap="square" lIns="0" tIns="0" rIns="0" bIns="0" rtlCol="0">
            <a:spAutoFit/>
          </a:bodyPr>
          <a:lstStyle/>
          <a:p>
            <a:pPr marL="12700">
              <a:lnSpc>
                <a:spcPct val="100000"/>
              </a:lnSpc>
            </a:pPr>
            <a:r>
              <a:rPr sz="2400" spc="-5" dirty="0">
                <a:solidFill>
                  <a:srgbClr val="FFFFFF"/>
                </a:solidFill>
                <a:latin typeface="SimSun"/>
                <a:cs typeface="SimSun"/>
              </a:rPr>
              <a:t>职业发展规划</a:t>
            </a:r>
            <a:endParaRPr sz="2400">
              <a:latin typeface="SimSun"/>
              <a:cs typeface="SimSun"/>
            </a:endParaRPr>
          </a:p>
          <a:p>
            <a:pPr marL="12700">
              <a:lnSpc>
                <a:spcPct val="100000"/>
              </a:lnSpc>
              <a:spcBef>
                <a:spcPts val="1440"/>
              </a:spcBef>
            </a:pPr>
            <a:r>
              <a:rPr sz="2400" dirty="0">
                <a:solidFill>
                  <a:srgbClr val="FFFFFF"/>
                </a:solidFill>
                <a:latin typeface="SimSun"/>
                <a:cs typeface="SimSun"/>
              </a:rPr>
              <a:t>绩效发展面谈</a:t>
            </a:r>
            <a:endParaRPr sz="2400">
              <a:latin typeface="SimSun"/>
              <a:cs typeface="SimSun"/>
            </a:endParaRPr>
          </a:p>
        </p:txBody>
      </p:sp>
      <p:sp>
        <p:nvSpPr>
          <p:cNvPr id="7" name="object 7"/>
          <p:cNvSpPr/>
          <p:nvPr/>
        </p:nvSpPr>
        <p:spPr>
          <a:xfrm>
            <a:off x="9313164" y="2662427"/>
            <a:ext cx="700405" cy="866140"/>
          </a:xfrm>
          <a:custGeom>
            <a:avLst/>
            <a:gdLst/>
            <a:ahLst/>
            <a:cxnLst/>
            <a:rect l="l" t="t" r="r" b="b"/>
            <a:pathLst>
              <a:path w="700404" h="866139">
                <a:moveTo>
                  <a:pt x="650620" y="0"/>
                </a:moveTo>
                <a:lnTo>
                  <a:pt x="49656" y="0"/>
                </a:lnTo>
                <a:lnTo>
                  <a:pt x="30378" y="3522"/>
                </a:lnTo>
                <a:lnTo>
                  <a:pt x="14589" y="13319"/>
                </a:lnTo>
                <a:lnTo>
                  <a:pt x="3919" y="28235"/>
                </a:lnTo>
                <a:lnTo>
                  <a:pt x="0" y="47117"/>
                </a:lnTo>
                <a:lnTo>
                  <a:pt x="0" y="815975"/>
                </a:lnTo>
                <a:lnTo>
                  <a:pt x="3919" y="835253"/>
                </a:lnTo>
                <a:lnTo>
                  <a:pt x="14589" y="851042"/>
                </a:lnTo>
                <a:lnTo>
                  <a:pt x="30378" y="861712"/>
                </a:lnTo>
                <a:lnTo>
                  <a:pt x="49656" y="865632"/>
                </a:lnTo>
                <a:lnTo>
                  <a:pt x="650620" y="865632"/>
                </a:lnTo>
                <a:lnTo>
                  <a:pt x="669899" y="861712"/>
                </a:lnTo>
                <a:lnTo>
                  <a:pt x="685688" y="851042"/>
                </a:lnTo>
                <a:lnTo>
                  <a:pt x="696358" y="835253"/>
                </a:lnTo>
                <a:lnTo>
                  <a:pt x="700277" y="815975"/>
                </a:lnTo>
                <a:lnTo>
                  <a:pt x="84454" y="815975"/>
                </a:lnTo>
                <a:lnTo>
                  <a:pt x="66968" y="812530"/>
                </a:lnTo>
                <a:lnTo>
                  <a:pt x="52768" y="803275"/>
                </a:lnTo>
                <a:lnTo>
                  <a:pt x="43235" y="789828"/>
                </a:lnTo>
                <a:lnTo>
                  <a:pt x="39750" y="773811"/>
                </a:lnTo>
                <a:lnTo>
                  <a:pt x="39750" y="81787"/>
                </a:lnTo>
                <a:lnTo>
                  <a:pt x="43235" y="65823"/>
                </a:lnTo>
                <a:lnTo>
                  <a:pt x="52768" y="52371"/>
                </a:lnTo>
                <a:lnTo>
                  <a:pt x="66968" y="43086"/>
                </a:lnTo>
                <a:lnTo>
                  <a:pt x="84454" y="39624"/>
                </a:lnTo>
                <a:lnTo>
                  <a:pt x="698722" y="39624"/>
                </a:lnTo>
                <a:lnTo>
                  <a:pt x="696358" y="28235"/>
                </a:lnTo>
                <a:lnTo>
                  <a:pt x="685688" y="13319"/>
                </a:lnTo>
                <a:lnTo>
                  <a:pt x="669899" y="3522"/>
                </a:lnTo>
                <a:lnTo>
                  <a:pt x="650620" y="0"/>
                </a:lnTo>
                <a:close/>
              </a:path>
              <a:path w="700404" h="866139">
                <a:moveTo>
                  <a:pt x="698722" y="39624"/>
                </a:moveTo>
                <a:lnTo>
                  <a:pt x="615822" y="39624"/>
                </a:lnTo>
                <a:lnTo>
                  <a:pt x="632932" y="43086"/>
                </a:lnTo>
                <a:lnTo>
                  <a:pt x="646302" y="52371"/>
                </a:lnTo>
                <a:lnTo>
                  <a:pt x="655006" y="65823"/>
                </a:lnTo>
                <a:lnTo>
                  <a:pt x="658113" y="81787"/>
                </a:lnTo>
                <a:lnTo>
                  <a:pt x="658113" y="773811"/>
                </a:lnTo>
                <a:lnTo>
                  <a:pt x="655006" y="789828"/>
                </a:lnTo>
                <a:lnTo>
                  <a:pt x="646302" y="803275"/>
                </a:lnTo>
                <a:lnTo>
                  <a:pt x="632932" y="812530"/>
                </a:lnTo>
                <a:lnTo>
                  <a:pt x="615822" y="815975"/>
                </a:lnTo>
                <a:lnTo>
                  <a:pt x="700277" y="815975"/>
                </a:lnTo>
                <a:lnTo>
                  <a:pt x="700277" y="47117"/>
                </a:lnTo>
                <a:lnTo>
                  <a:pt x="698722" y="39624"/>
                </a:lnTo>
                <a:close/>
              </a:path>
            </a:pathLst>
          </a:custGeom>
          <a:solidFill>
            <a:srgbClr val="FFFFFF"/>
          </a:solidFill>
        </p:spPr>
        <p:txBody>
          <a:bodyPr wrap="square" lIns="0" tIns="0" rIns="0" bIns="0" rtlCol="0"/>
          <a:lstStyle/>
          <a:p>
            <a:endParaRPr/>
          </a:p>
        </p:txBody>
      </p:sp>
      <p:sp>
        <p:nvSpPr>
          <p:cNvPr id="8" name="object 8"/>
          <p:cNvSpPr/>
          <p:nvPr/>
        </p:nvSpPr>
        <p:spPr>
          <a:xfrm>
            <a:off x="9651492" y="3240785"/>
            <a:ext cx="165735" cy="134620"/>
          </a:xfrm>
          <a:custGeom>
            <a:avLst/>
            <a:gdLst/>
            <a:ahLst/>
            <a:cxnLst/>
            <a:rect l="l" t="t" r="r" b="b"/>
            <a:pathLst>
              <a:path w="165734" h="134620">
                <a:moveTo>
                  <a:pt x="0" y="45085"/>
                </a:moveTo>
                <a:lnTo>
                  <a:pt x="36575" y="134112"/>
                </a:lnTo>
                <a:lnTo>
                  <a:pt x="79867" y="89026"/>
                </a:lnTo>
                <a:lnTo>
                  <a:pt x="41909" y="89026"/>
                </a:lnTo>
                <a:lnTo>
                  <a:pt x="0" y="45085"/>
                </a:lnTo>
                <a:close/>
              </a:path>
              <a:path w="165734" h="134620">
                <a:moveTo>
                  <a:pt x="165353" y="0"/>
                </a:moveTo>
                <a:lnTo>
                  <a:pt x="41909" y="89026"/>
                </a:lnTo>
                <a:lnTo>
                  <a:pt x="79867" y="89026"/>
                </a:lnTo>
                <a:lnTo>
                  <a:pt x="165353" y="0"/>
                </a:lnTo>
                <a:close/>
              </a:path>
            </a:pathLst>
          </a:custGeom>
          <a:solidFill>
            <a:srgbClr val="FFFFFF"/>
          </a:solidFill>
        </p:spPr>
        <p:txBody>
          <a:bodyPr wrap="square" lIns="0" tIns="0" rIns="0" bIns="0" rtlCol="0"/>
          <a:lstStyle/>
          <a:p>
            <a:endParaRPr/>
          </a:p>
        </p:txBody>
      </p:sp>
      <p:sp>
        <p:nvSpPr>
          <p:cNvPr id="9" name="object 9"/>
          <p:cNvSpPr/>
          <p:nvPr/>
        </p:nvSpPr>
        <p:spPr>
          <a:xfrm>
            <a:off x="9643871" y="2796539"/>
            <a:ext cx="166370" cy="136525"/>
          </a:xfrm>
          <a:custGeom>
            <a:avLst/>
            <a:gdLst/>
            <a:ahLst/>
            <a:cxnLst/>
            <a:rect l="l" t="t" r="r" b="b"/>
            <a:pathLst>
              <a:path w="166370" h="136525">
                <a:moveTo>
                  <a:pt x="0" y="45085"/>
                </a:moveTo>
                <a:lnTo>
                  <a:pt x="36829" y="136398"/>
                </a:lnTo>
                <a:lnTo>
                  <a:pt x="81610" y="89154"/>
                </a:lnTo>
                <a:lnTo>
                  <a:pt x="42036" y="89154"/>
                </a:lnTo>
                <a:lnTo>
                  <a:pt x="0" y="45085"/>
                </a:lnTo>
                <a:close/>
              </a:path>
              <a:path w="166370" h="136525">
                <a:moveTo>
                  <a:pt x="166116" y="0"/>
                </a:moveTo>
                <a:lnTo>
                  <a:pt x="42036" y="89154"/>
                </a:lnTo>
                <a:lnTo>
                  <a:pt x="81610" y="89154"/>
                </a:lnTo>
                <a:lnTo>
                  <a:pt x="166116" y="0"/>
                </a:lnTo>
                <a:close/>
              </a:path>
            </a:pathLst>
          </a:custGeom>
          <a:solidFill>
            <a:srgbClr val="FFFFFF"/>
          </a:solidFill>
        </p:spPr>
        <p:txBody>
          <a:bodyPr wrap="square" lIns="0" tIns="0" rIns="0" bIns="0" rtlCol="0"/>
          <a:lstStyle/>
          <a:p>
            <a:endParaRPr/>
          </a:p>
        </p:txBody>
      </p:sp>
      <p:sp>
        <p:nvSpPr>
          <p:cNvPr id="10" name="object 10"/>
          <p:cNvSpPr/>
          <p:nvPr/>
        </p:nvSpPr>
        <p:spPr>
          <a:xfrm>
            <a:off x="9638538" y="3012948"/>
            <a:ext cx="166370" cy="133350"/>
          </a:xfrm>
          <a:custGeom>
            <a:avLst/>
            <a:gdLst/>
            <a:ahLst/>
            <a:cxnLst/>
            <a:rect l="l" t="t" r="r" b="b"/>
            <a:pathLst>
              <a:path w="166370" h="133350">
                <a:moveTo>
                  <a:pt x="0" y="44068"/>
                </a:moveTo>
                <a:lnTo>
                  <a:pt x="36829" y="133350"/>
                </a:lnTo>
                <a:lnTo>
                  <a:pt x="79555" y="89280"/>
                </a:lnTo>
                <a:lnTo>
                  <a:pt x="42036" y="89280"/>
                </a:lnTo>
                <a:lnTo>
                  <a:pt x="0" y="44068"/>
                </a:lnTo>
                <a:close/>
              </a:path>
              <a:path w="166370" h="133350">
                <a:moveTo>
                  <a:pt x="166115" y="0"/>
                </a:moveTo>
                <a:lnTo>
                  <a:pt x="42036" y="89280"/>
                </a:lnTo>
                <a:lnTo>
                  <a:pt x="79555" y="89280"/>
                </a:lnTo>
                <a:lnTo>
                  <a:pt x="166115" y="0"/>
                </a:lnTo>
                <a:close/>
              </a:path>
            </a:pathLst>
          </a:custGeom>
          <a:solidFill>
            <a:srgbClr val="FFFFFF"/>
          </a:solidFill>
        </p:spPr>
        <p:txBody>
          <a:bodyPr wrap="square" lIns="0" tIns="0" rIns="0" bIns="0" rtlCol="0"/>
          <a:lstStyle/>
          <a:p>
            <a:endParaRPr/>
          </a:p>
        </p:txBody>
      </p:sp>
      <p:sp>
        <p:nvSpPr>
          <p:cNvPr id="11" name="object 11"/>
          <p:cNvSpPr/>
          <p:nvPr/>
        </p:nvSpPr>
        <p:spPr>
          <a:xfrm>
            <a:off x="9591293" y="2545842"/>
            <a:ext cx="144145" cy="100330"/>
          </a:xfrm>
          <a:custGeom>
            <a:avLst/>
            <a:gdLst/>
            <a:ahLst/>
            <a:cxnLst/>
            <a:rect l="l" t="t" r="r" b="b"/>
            <a:pathLst>
              <a:path w="144145" h="100330">
                <a:moveTo>
                  <a:pt x="72008" y="0"/>
                </a:moveTo>
                <a:lnTo>
                  <a:pt x="43987" y="5685"/>
                </a:lnTo>
                <a:lnTo>
                  <a:pt x="21097" y="21193"/>
                </a:lnTo>
                <a:lnTo>
                  <a:pt x="5661" y="44201"/>
                </a:lnTo>
                <a:lnTo>
                  <a:pt x="0" y="72390"/>
                </a:lnTo>
                <a:lnTo>
                  <a:pt x="434" y="79801"/>
                </a:lnTo>
                <a:lnTo>
                  <a:pt x="1571" y="87010"/>
                </a:lnTo>
                <a:lnTo>
                  <a:pt x="3161" y="93767"/>
                </a:lnTo>
                <a:lnTo>
                  <a:pt x="4952" y="99822"/>
                </a:lnTo>
                <a:lnTo>
                  <a:pt x="52197" y="99822"/>
                </a:lnTo>
                <a:lnTo>
                  <a:pt x="48486" y="95234"/>
                </a:lnTo>
                <a:lnTo>
                  <a:pt x="45275" y="89217"/>
                </a:lnTo>
                <a:lnTo>
                  <a:pt x="43017" y="82248"/>
                </a:lnTo>
                <a:lnTo>
                  <a:pt x="42163" y="74803"/>
                </a:lnTo>
                <a:lnTo>
                  <a:pt x="44380" y="63871"/>
                </a:lnTo>
                <a:lnTo>
                  <a:pt x="50561" y="54308"/>
                </a:lnTo>
                <a:lnTo>
                  <a:pt x="60005" y="47531"/>
                </a:lnTo>
                <a:lnTo>
                  <a:pt x="72008" y="44958"/>
                </a:lnTo>
                <a:lnTo>
                  <a:pt x="138508" y="44958"/>
                </a:lnTo>
                <a:lnTo>
                  <a:pt x="138356" y="44201"/>
                </a:lnTo>
                <a:lnTo>
                  <a:pt x="122920" y="21193"/>
                </a:lnTo>
                <a:lnTo>
                  <a:pt x="100030" y="5685"/>
                </a:lnTo>
                <a:lnTo>
                  <a:pt x="72008" y="0"/>
                </a:lnTo>
                <a:close/>
              </a:path>
              <a:path w="144145" h="100330">
                <a:moveTo>
                  <a:pt x="138508" y="44958"/>
                </a:moveTo>
                <a:lnTo>
                  <a:pt x="72008" y="44958"/>
                </a:lnTo>
                <a:lnTo>
                  <a:pt x="84012" y="47531"/>
                </a:lnTo>
                <a:lnTo>
                  <a:pt x="93456" y="54308"/>
                </a:lnTo>
                <a:lnTo>
                  <a:pt x="99637" y="63871"/>
                </a:lnTo>
                <a:lnTo>
                  <a:pt x="101853" y="74803"/>
                </a:lnTo>
                <a:lnTo>
                  <a:pt x="100963" y="82248"/>
                </a:lnTo>
                <a:lnTo>
                  <a:pt x="98440" y="89217"/>
                </a:lnTo>
                <a:lnTo>
                  <a:pt x="94513" y="95234"/>
                </a:lnTo>
                <a:lnTo>
                  <a:pt x="89407" y="99822"/>
                </a:lnTo>
                <a:lnTo>
                  <a:pt x="139064" y="99822"/>
                </a:lnTo>
                <a:lnTo>
                  <a:pt x="140856" y="93767"/>
                </a:lnTo>
                <a:lnTo>
                  <a:pt x="142446" y="87010"/>
                </a:lnTo>
                <a:lnTo>
                  <a:pt x="143583" y="79801"/>
                </a:lnTo>
                <a:lnTo>
                  <a:pt x="144017" y="72390"/>
                </a:lnTo>
                <a:lnTo>
                  <a:pt x="138508" y="44958"/>
                </a:lnTo>
                <a:close/>
              </a:path>
            </a:pathLst>
          </a:custGeom>
          <a:solidFill>
            <a:srgbClr val="FFFFFF"/>
          </a:solidFill>
        </p:spPr>
        <p:txBody>
          <a:bodyPr wrap="square" lIns="0" tIns="0" rIns="0" bIns="0" rtlCol="0"/>
          <a:lstStyle/>
          <a:p>
            <a:endParaRPr/>
          </a:p>
        </p:txBody>
      </p:sp>
      <p:sp>
        <p:nvSpPr>
          <p:cNvPr id="12" name="object 12"/>
          <p:cNvSpPr/>
          <p:nvPr/>
        </p:nvSpPr>
        <p:spPr>
          <a:xfrm>
            <a:off x="9405366" y="3386454"/>
            <a:ext cx="166370" cy="0"/>
          </a:xfrm>
          <a:custGeom>
            <a:avLst/>
            <a:gdLst/>
            <a:ahLst/>
            <a:cxnLst/>
            <a:rect l="l" t="t" r="r" b="b"/>
            <a:pathLst>
              <a:path w="166370">
                <a:moveTo>
                  <a:pt x="0" y="0"/>
                </a:moveTo>
                <a:lnTo>
                  <a:pt x="166115" y="0"/>
                </a:lnTo>
              </a:path>
            </a:pathLst>
          </a:custGeom>
          <a:ln w="21589">
            <a:solidFill>
              <a:srgbClr val="FFFFFF"/>
            </a:solidFill>
          </a:ln>
        </p:spPr>
        <p:txBody>
          <a:bodyPr wrap="square" lIns="0" tIns="0" rIns="0" bIns="0" rtlCol="0"/>
          <a:lstStyle/>
          <a:p>
            <a:endParaRPr/>
          </a:p>
        </p:txBody>
      </p:sp>
      <p:sp>
        <p:nvSpPr>
          <p:cNvPr id="13" name="object 13"/>
          <p:cNvSpPr/>
          <p:nvPr/>
        </p:nvSpPr>
        <p:spPr>
          <a:xfrm>
            <a:off x="9415335" y="3261359"/>
            <a:ext cx="0" cy="114300"/>
          </a:xfrm>
          <a:custGeom>
            <a:avLst/>
            <a:gdLst/>
            <a:ahLst/>
            <a:cxnLst/>
            <a:rect l="l" t="t" r="r" b="b"/>
            <a:pathLst>
              <a:path h="114300">
                <a:moveTo>
                  <a:pt x="0" y="0"/>
                </a:moveTo>
                <a:lnTo>
                  <a:pt x="0" y="114300"/>
                </a:lnTo>
              </a:path>
            </a:pathLst>
          </a:custGeom>
          <a:ln w="19938">
            <a:solidFill>
              <a:srgbClr val="FFFFFF"/>
            </a:solidFill>
          </a:ln>
        </p:spPr>
        <p:txBody>
          <a:bodyPr wrap="square" lIns="0" tIns="0" rIns="0" bIns="0" rtlCol="0"/>
          <a:lstStyle/>
          <a:p>
            <a:endParaRPr/>
          </a:p>
        </p:txBody>
      </p:sp>
      <p:sp>
        <p:nvSpPr>
          <p:cNvPr id="14" name="object 14"/>
          <p:cNvSpPr/>
          <p:nvPr/>
        </p:nvSpPr>
        <p:spPr>
          <a:xfrm>
            <a:off x="9405366" y="3251200"/>
            <a:ext cx="166370" cy="0"/>
          </a:xfrm>
          <a:custGeom>
            <a:avLst/>
            <a:gdLst/>
            <a:ahLst/>
            <a:cxnLst/>
            <a:rect l="l" t="t" r="r" b="b"/>
            <a:pathLst>
              <a:path w="166370">
                <a:moveTo>
                  <a:pt x="0" y="0"/>
                </a:moveTo>
                <a:lnTo>
                  <a:pt x="166115" y="0"/>
                </a:lnTo>
              </a:path>
            </a:pathLst>
          </a:custGeom>
          <a:ln w="20320">
            <a:solidFill>
              <a:srgbClr val="FFFFFF"/>
            </a:solidFill>
          </a:ln>
        </p:spPr>
        <p:txBody>
          <a:bodyPr wrap="square" lIns="0" tIns="0" rIns="0" bIns="0" rtlCol="0"/>
          <a:lstStyle/>
          <a:p>
            <a:endParaRPr/>
          </a:p>
        </p:txBody>
      </p:sp>
      <p:sp>
        <p:nvSpPr>
          <p:cNvPr id="15" name="object 15"/>
          <p:cNvSpPr/>
          <p:nvPr/>
        </p:nvSpPr>
        <p:spPr>
          <a:xfrm>
            <a:off x="9561512" y="3260725"/>
            <a:ext cx="0" cy="114300"/>
          </a:xfrm>
          <a:custGeom>
            <a:avLst/>
            <a:gdLst/>
            <a:ahLst/>
            <a:cxnLst/>
            <a:rect l="l" t="t" r="r" b="b"/>
            <a:pathLst>
              <a:path h="114300">
                <a:moveTo>
                  <a:pt x="0" y="0"/>
                </a:moveTo>
                <a:lnTo>
                  <a:pt x="0" y="114300"/>
                </a:lnTo>
              </a:path>
            </a:pathLst>
          </a:custGeom>
          <a:ln w="19938">
            <a:solidFill>
              <a:srgbClr val="FFFFFF"/>
            </a:solidFill>
          </a:ln>
        </p:spPr>
        <p:txBody>
          <a:bodyPr wrap="square" lIns="0" tIns="0" rIns="0" bIns="0" rtlCol="0"/>
          <a:lstStyle/>
          <a:p>
            <a:endParaRPr/>
          </a:p>
        </p:txBody>
      </p:sp>
      <p:sp>
        <p:nvSpPr>
          <p:cNvPr id="16" name="object 16"/>
          <p:cNvSpPr/>
          <p:nvPr/>
        </p:nvSpPr>
        <p:spPr>
          <a:xfrm>
            <a:off x="9405366" y="3157220"/>
            <a:ext cx="166370" cy="0"/>
          </a:xfrm>
          <a:custGeom>
            <a:avLst/>
            <a:gdLst/>
            <a:ahLst/>
            <a:cxnLst/>
            <a:rect l="l" t="t" r="r" b="b"/>
            <a:pathLst>
              <a:path w="166370">
                <a:moveTo>
                  <a:pt x="0" y="0"/>
                </a:moveTo>
                <a:lnTo>
                  <a:pt x="166115" y="0"/>
                </a:lnTo>
              </a:path>
            </a:pathLst>
          </a:custGeom>
          <a:ln w="22860">
            <a:solidFill>
              <a:srgbClr val="FFFFFF"/>
            </a:solidFill>
          </a:ln>
        </p:spPr>
        <p:txBody>
          <a:bodyPr wrap="square" lIns="0" tIns="0" rIns="0" bIns="0" rtlCol="0"/>
          <a:lstStyle/>
          <a:p>
            <a:endParaRPr/>
          </a:p>
        </p:txBody>
      </p:sp>
      <p:sp>
        <p:nvSpPr>
          <p:cNvPr id="17" name="object 17"/>
          <p:cNvSpPr/>
          <p:nvPr/>
        </p:nvSpPr>
        <p:spPr>
          <a:xfrm>
            <a:off x="9415335" y="3032760"/>
            <a:ext cx="0" cy="113030"/>
          </a:xfrm>
          <a:custGeom>
            <a:avLst/>
            <a:gdLst/>
            <a:ahLst/>
            <a:cxnLst/>
            <a:rect l="l" t="t" r="r" b="b"/>
            <a:pathLst>
              <a:path h="113030">
                <a:moveTo>
                  <a:pt x="0" y="0"/>
                </a:moveTo>
                <a:lnTo>
                  <a:pt x="0" y="113029"/>
                </a:lnTo>
              </a:path>
            </a:pathLst>
          </a:custGeom>
          <a:ln w="19938">
            <a:solidFill>
              <a:srgbClr val="FFFFFF"/>
            </a:solidFill>
          </a:ln>
        </p:spPr>
        <p:txBody>
          <a:bodyPr wrap="square" lIns="0" tIns="0" rIns="0" bIns="0" rtlCol="0"/>
          <a:lstStyle/>
          <a:p>
            <a:endParaRPr/>
          </a:p>
        </p:txBody>
      </p:sp>
      <p:sp>
        <p:nvSpPr>
          <p:cNvPr id="18" name="object 18"/>
          <p:cNvSpPr/>
          <p:nvPr/>
        </p:nvSpPr>
        <p:spPr>
          <a:xfrm>
            <a:off x="9405366" y="3022600"/>
            <a:ext cx="166370" cy="0"/>
          </a:xfrm>
          <a:custGeom>
            <a:avLst/>
            <a:gdLst/>
            <a:ahLst/>
            <a:cxnLst/>
            <a:rect l="l" t="t" r="r" b="b"/>
            <a:pathLst>
              <a:path w="166370">
                <a:moveTo>
                  <a:pt x="0" y="0"/>
                </a:moveTo>
                <a:lnTo>
                  <a:pt x="166115" y="0"/>
                </a:lnTo>
              </a:path>
            </a:pathLst>
          </a:custGeom>
          <a:ln w="20320">
            <a:solidFill>
              <a:srgbClr val="FFFFFF"/>
            </a:solidFill>
          </a:ln>
        </p:spPr>
        <p:txBody>
          <a:bodyPr wrap="square" lIns="0" tIns="0" rIns="0" bIns="0" rtlCol="0"/>
          <a:lstStyle/>
          <a:p>
            <a:endParaRPr/>
          </a:p>
        </p:txBody>
      </p:sp>
      <p:sp>
        <p:nvSpPr>
          <p:cNvPr id="19" name="object 19"/>
          <p:cNvSpPr/>
          <p:nvPr/>
        </p:nvSpPr>
        <p:spPr>
          <a:xfrm>
            <a:off x="9561512" y="3032886"/>
            <a:ext cx="0" cy="113664"/>
          </a:xfrm>
          <a:custGeom>
            <a:avLst/>
            <a:gdLst/>
            <a:ahLst/>
            <a:cxnLst/>
            <a:rect l="l" t="t" r="r" b="b"/>
            <a:pathLst>
              <a:path h="113664">
                <a:moveTo>
                  <a:pt x="0" y="0"/>
                </a:moveTo>
                <a:lnTo>
                  <a:pt x="0" y="113157"/>
                </a:lnTo>
              </a:path>
            </a:pathLst>
          </a:custGeom>
          <a:ln w="19938">
            <a:solidFill>
              <a:srgbClr val="FFFFFF"/>
            </a:solidFill>
          </a:ln>
        </p:spPr>
        <p:txBody>
          <a:bodyPr wrap="square" lIns="0" tIns="0" rIns="0" bIns="0" rtlCol="0"/>
          <a:lstStyle/>
          <a:p>
            <a:endParaRPr/>
          </a:p>
        </p:txBody>
      </p:sp>
      <p:sp>
        <p:nvSpPr>
          <p:cNvPr id="20" name="object 20"/>
          <p:cNvSpPr/>
          <p:nvPr/>
        </p:nvSpPr>
        <p:spPr>
          <a:xfrm>
            <a:off x="9405366" y="2934970"/>
            <a:ext cx="166370" cy="0"/>
          </a:xfrm>
          <a:custGeom>
            <a:avLst/>
            <a:gdLst/>
            <a:ahLst/>
            <a:cxnLst/>
            <a:rect l="l" t="t" r="r" b="b"/>
            <a:pathLst>
              <a:path w="166370">
                <a:moveTo>
                  <a:pt x="0" y="0"/>
                </a:moveTo>
                <a:lnTo>
                  <a:pt x="166115" y="0"/>
                </a:lnTo>
              </a:path>
            </a:pathLst>
          </a:custGeom>
          <a:ln w="22860">
            <a:solidFill>
              <a:srgbClr val="FFFFFF"/>
            </a:solidFill>
          </a:ln>
        </p:spPr>
        <p:txBody>
          <a:bodyPr wrap="square" lIns="0" tIns="0" rIns="0" bIns="0" rtlCol="0"/>
          <a:lstStyle/>
          <a:p>
            <a:endParaRPr/>
          </a:p>
        </p:txBody>
      </p:sp>
      <p:sp>
        <p:nvSpPr>
          <p:cNvPr id="21" name="object 21"/>
          <p:cNvSpPr/>
          <p:nvPr/>
        </p:nvSpPr>
        <p:spPr>
          <a:xfrm>
            <a:off x="9415335" y="2809239"/>
            <a:ext cx="0" cy="114300"/>
          </a:xfrm>
          <a:custGeom>
            <a:avLst/>
            <a:gdLst/>
            <a:ahLst/>
            <a:cxnLst/>
            <a:rect l="l" t="t" r="r" b="b"/>
            <a:pathLst>
              <a:path h="114300">
                <a:moveTo>
                  <a:pt x="0" y="0"/>
                </a:moveTo>
                <a:lnTo>
                  <a:pt x="0" y="114300"/>
                </a:lnTo>
              </a:path>
            </a:pathLst>
          </a:custGeom>
          <a:ln w="19938">
            <a:solidFill>
              <a:srgbClr val="FFFFFF"/>
            </a:solidFill>
          </a:ln>
        </p:spPr>
        <p:txBody>
          <a:bodyPr wrap="square" lIns="0" tIns="0" rIns="0" bIns="0" rtlCol="0"/>
          <a:lstStyle/>
          <a:p>
            <a:endParaRPr/>
          </a:p>
        </p:txBody>
      </p:sp>
      <p:sp>
        <p:nvSpPr>
          <p:cNvPr id="22" name="object 22"/>
          <p:cNvSpPr/>
          <p:nvPr/>
        </p:nvSpPr>
        <p:spPr>
          <a:xfrm>
            <a:off x="9405366" y="2799714"/>
            <a:ext cx="166370" cy="0"/>
          </a:xfrm>
          <a:custGeom>
            <a:avLst/>
            <a:gdLst/>
            <a:ahLst/>
            <a:cxnLst/>
            <a:rect l="l" t="t" r="r" b="b"/>
            <a:pathLst>
              <a:path w="166370">
                <a:moveTo>
                  <a:pt x="0" y="0"/>
                </a:moveTo>
                <a:lnTo>
                  <a:pt x="166115" y="0"/>
                </a:lnTo>
              </a:path>
            </a:pathLst>
          </a:custGeom>
          <a:ln w="19050">
            <a:solidFill>
              <a:srgbClr val="FFFFFF"/>
            </a:solidFill>
          </a:ln>
        </p:spPr>
        <p:txBody>
          <a:bodyPr wrap="square" lIns="0" tIns="0" rIns="0" bIns="0" rtlCol="0"/>
          <a:lstStyle/>
          <a:p>
            <a:endParaRPr/>
          </a:p>
        </p:txBody>
      </p:sp>
      <p:sp>
        <p:nvSpPr>
          <p:cNvPr id="23" name="object 23"/>
          <p:cNvSpPr/>
          <p:nvPr/>
        </p:nvSpPr>
        <p:spPr>
          <a:xfrm>
            <a:off x="9561512" y="2809620"/>
            <a:ext cx="0" cy="114300"/>
          </a:xfrm>
          <a:custGeom>
            <a:avLst/>
            <a:gdLst/>
            <a:ahLst/>
            <a:cxnLst/>
            <a:rect l="l" t="t" r="r" b="b"/>
            <a:pathLst>
              <a:path h="114300">
                <a:moveTo>
                  <a:pt x="0" y="0"/>
                </a:moveTo>
                <a:lnTo>
                  <a:pt x="0" y="114300"/>
                </a:lnTo>
              </a:path>
            </a:pathLst>
          </a:custGeom>
          <a:ln w="19938">
            <a:solidFill>
              <a:srgbClr val="FFFFFF"/>
            </a:solidFill>
          </a:ln>
        </p:spPr>
        <p:txBody>
          <a:bodyPr wrap="square" lIns="0" tIns="0" rIns="0" bIns="0" rtlCol="0"/>
          <a:lstStyle/>
          <a:p>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078" y="2603357"/>
            <a:ext cx="7334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C:\Users\www\Desktop\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5124" y="2421888"/>
            <a:ext cx="866775" cy="885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7" descr="C:\Users\www\Desktop\图片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075" y="1524000"/>
            <a:ext cx="6003925" cy="3522662"/>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p:cNvSpPr txBox="1"/>
          <p:nvPr/>
        </p:nvSpPr>
        <p:spPr>
          <a:xfrm>
            <a:off x="3109976" y="1938782"/>
            <a:ext cx="1247140" cy="487680"/>
          </a:xfrm>
          <a:prstGeom prst="rect">
            <a:avLst/>
          </a:prstGeom>
        </p:spPr>
        <p:txBody>
          <a:bodyPr vert="horz" wrap="square" lIns="0" tIns="0" rIns="0" bIns="0" rtlCol="0">
            <a:spAutoFit/>
          </a:bodyPr>
          <a:lstStyle/>
          <a:p>
            <a:pPr marL="12700" marR="5080" indent="406400">
              <a:lnSpc>
                <a:spcPct val="100000"/>
              </a:lnSpc>
            </a:pPr>
            <a:r>
              <a:rPr sz="1600" dirty="0">
                <a:solidFill>
                  <a:srgbClr val="FFFFFF"/>
                </a:solidFill>
                <a:latin typeface="Microsoft YaHei"/>
                <a:cs typeface="Microsoft YaHei"/>
              </a:rPr>
              <a:t>绩效计划  职业发展方向</a:t>
            </a:r>
            <a:endParaRPr sz="1600">
              <a:latin typeface="Microsoft YaHei"/>
              <a:cs typeface="Microsoft YaHei"/>
            </a:endParaRPr>
          </a:p>
        </p:txBody>
      </p:sp>
      <p:sp>
        <p:nvSpPr>
          <p:cNvPr id="4" name="object 4"/>
          <p:cNvSpPr txBox="1"/>
          <p:nvPr/>
        </p:nvSpPr>
        <p:spPr>
          <a:xfrm>
            <a:off x="8092185" y="4158742"/>
            <a:ext cx="2146935" cy="500380"/>
          </a:xfrm>
          <a:prstGeom prst="rect">
            <a:avLst/>
          </a:prstGeom>
        </p:spPr>
        <p:txBody>
          <a:bodyPr vert="horz" wrap="square" lIns="0" tIns="0" rIns="0" bIns="0" rtlCol="0">
            <a:spAutoFit/>
          </a:bodyPr>
          <a:lstStyle/>
          <a:p>
            <a:pPr marL="12700" marR="5080">
              <a:lnSpc>
                <a:spcPct val="100000"/>
              </a:lnSpc>
            </a:pPr>
            <a:r>
              <a:rPr sz="1600" dirty="0">
                <a:solidFill>
                  <a:srgbClr val="FFFFFF"/>
                </a:solidFill>
                <a:latin typeface="Microsoft YaHei"/>
                <a:cs typeface="Microsoft YaHei"/>
              </a:rPr>
              <a:t>选择最重要</a:t>
            </a:r>
            <a:r>
              <a:rPr sz="1600" spc="-5" dirty="0">
                <a:solidFill>
                  <a:srgbClr val="FFFFFF"/>
                </a:solidFill>
                <a:latin typeface="Microsoft YaHei"/>
                <a:cs typeface="Microsoft YaHei"/>
              </a:rPr>
              <a:t>/</a:t>
            </a:r>
            <a:r>
              <a:rPr sz="1600" dirty="0">
                <a:solidFill>
                  <a:srgbClr val="FFFFFF"/>
                </a:solidFill>
                <a:latin typeface="Microsoft YaHei"/>
                <a:cs typeface="Microsoft YaHei"/>
              </a:rPr>
              <a:t>急需发展的  </a:t>
            </a:r>
            <a:r>
              <a:rPr sz="1600" spc="-5" dirty="0">
                <a:solidFill>
                  <a:srgbClr val="FFFFFF"/>
                </a:solidFill>
                <a:latin typeface="Microsoft YaHei"/>
                <a:cs typeface="Microsoft YaHei"/>
              </a:rPr>
              <a:t>3-5项能力</a:t>
            </a:r>
            <a:endParaRPr sz="1600">
              <a:latin typeface="Microsoft YaHei"/>
              <a:cs typeface="Microsoft YaHei"/>
            </a:endParaRPr>
          </a:p>
        </p:txBody>
      </p:sp>
      <p:sp>
        <p:nvSpPr>
          <p:cNvPr id="5" name="object 5"/>
          <p:cNvSpPr txBox="1">
            <a:spLocks noGrp="1"/>
          </p:cNvSpPr>
          <p:nvPr>
            <p:ph type="title"/>
          </p:nvPr>
        </p:nvSpPr>
        <p:spPr>
          <a:xfrm>
            <a:off x="2673604" y="1559305"/>
            <a:ext cx="1741170" cy="304800"/>
          </a:xfrm>
          <a:prstGeom prst="rect">
            <a:avLst/>
          </a:prstGeom>
        </p:spPr>
        <p:txBody>
          <a:bodyPr vert="horz" wrap="square" lIns="0" tIns="0" rIns="0" bIns="0" rtlCol="0">
            <a:spAutoFit/>
          </a:bodyPr>
          <a:lstStyle/>
          <a:p>
            <a:pPr marL="12700">
              <a:lnSpc>
                <a:spcPct val="100000"/>
              </a:lnSpc>
            </a:pPr>
            <a:r>
              <a:rPr sz="2000" b="0" spc="-10" dirty="0">
                <a:latin typeface="Microsoft YaHei"/>
                <a:cs typeface="Microsoft YaHei"/>
              </a:rPr>
              <a:t>目标（GOAL）</a:t>
            </a:r>
            <a:endParaRPr sz="2000">
              <a:latin typeface="Microsoft YaHei"/>
              <a:cs typeface="Microsoft YaHei"/>
            </a:endParaRPr>
          </a:p>
        </p:txBody>
      </p:sp>
      <p:sp>
        <p:nvSpPr>
          <p:cNvPr id="6" name="object 6"/>
          <p:cNvSpPr txBox="1"/>
          <p:nvPr/>
        </p:nvSpPr>
        <p:spPr>
          <a:xfrm>
            <a:off x="7579868" y="1559305"/>
            <a:ext cx="2033270" cy="868680"/>
          </a:xfrm>
          <a:prstGeom prst="rect">
            <a:avLst/>
          </a:prstGeom>
        </p:spPr>
        <p:txBody>
          <a:bodyPr vert="horz" wrap="square" lIns="0" tIns="0" rIns="0" bIns="0" rtlCol="0">
            <a:spAutoFit/>
          </a:bodyPr>
          <a:lstStyle/>
          <a:p>
            <a:pPr marL="12700">
              <a:lnSpc>
                <a:spcPct val="100000"/>
              </a:lnSpc>
            </a:pPr>
            <a:r>
              <a:rPr sz="2000" spc="-5" dirty="0">
                <a:solidFill>
                  <a:srgbClr val="FFFFFF"/>
                </a:solidFill>
                <a:latin typeface="Microsoft YaHei"/>
                <a:cs typeface="Microsoft YaHei"/>
              </a:rPr>
              <a:t>现状（R</a:t>
            </a:r>
            <a:r>
              <a:rPr sz="2000" dirty="0">
                <a:solidFill>
                  <a:srgbClr val="FFFFFF"/>
                </a:solidFill>
                <a:latin typeface="Microsoft YaHei"/>
                <a:cs typeface="Microsoft YaHei"/>
              </a:rPr>
              <a:t>E</a:t>
            </a:r>
            <a:r>
              <a:rPr sz="2000" spc="-5" dirty="0">
                <a:solidFill>
                  <a:srgbClr val="FFFFFF"/>
                </a:solidFill>
                <a:latin typeface="Microsoft YaHei"/>
                <a:cs typeface="Microsoft YaHei"/>
              </a:rPr>
              <a:t>ALI</a:t>
            </a:r>
            <a:r>
              <a:rPr sz="2000" spc="20" dirty="0">
                <a:solidFill>
                  <a:srgbClr val="FFFFFF"/>
                </a:solidFill>
                <a:latin typeface="Microsoft YaHei"/>
                <a:cs typeface="Microsoft YaHei"/>
              </a:rPr>
              <a:t>T</a:t>
            </a:r>
            <a:r>
              <a:rPr sz="2000" dirty="0">
                <a:solidFill>
                  <a:srgbClr val="FFFFFF"/>
                </a:solidFill>
                <a:latin typeface="Microsoft YaHei"/>
                <a:cs typeface="Microsoft YaHei"/>
              </a:rPr>
              <a:t>Y</a:t>
            </a:r>
            <a:r>
              <a:rPr sz="2000" spc="-5" dirty="0">
                <a:solidFill>
                  <a:srgbClr val="FFFFFF"/>
                </a:solidFill>
                <a:latin typeface="Microsoft YaHei"/>
                <a:cs typeface="Microsoft YaHei"/>
              </a:rPr>
              <a:t>）</a:t>
            </a:r>
            <a:endParaRPr sz="2000">
              <a:latin typeface="Microsoft YaHei"/>
              <a:cs typeface="Microsoft YaHei"/>
            </a:endParaRPr>
          </a:p>
          <a:p>
            <a:pPr marL="48895" marR="755015">
              <a:lnSpc>
                <a:spcPct val="100000"/>
              </a:lnSpc>
              <a:spcBef>
                <a:spcPts val="495"/>
              </a:spcBef>
            </a:pPr>
            <a:r>
              <a:rPr sz="1600" dirty="0">
                <a:solidFill>
                  <a:srgbClr val="FFFFFF"/>
                </a:solidFill>
                <a:latin typeface="Microsoft YaHei"/>
                <a:cs typeface="Microsoft YaHei"/>
              </a:rPr>
              <a:t>绩效差距分析  能力评估</a:t>
            </a:r>
            <a:endParaRPr sz="1600">
              <a:latin typeface="Microsoft YaHei"/>
              <a:cs typeface="Microsoft YaHei"/>
            </a:endParaRPr>
          </a:p>
        </p:txBody>
      </p:sp>
      <p:sp>
        <p:nvSpPr>
          <p:cNvPr id="7" name="object 7"/>
          <p:cNvSpPr txBox="1"/>
          <p:nvPr/>
        </p:nvSpPr>
        <p:spPr>
          <a:xfrm>
            <a:off x="2352548" y="3742690"/>
            <a:ext cx="1634489" cy="672465"/>
          </a:xfrm>
          <a:prstGeom prst="rect">
            <a:avLst/>
          </a:prstGeom>
        </p:spPr>
        <p:txBody>
          <a:bodyPr vert="horz" wrap="square" lIns="0" tIns="0" rIns="0" bIns="0" rtlCol="0">
            <a:spAutoFit/>
          </a:bodyPr>
          <a:lstStyle/>
          <a:p>
            <a:pPr algn="ctr">
              <a:lnSpc>
                <a:spcPct val="100000"/>
              </a:lnSpc>
            </a:pPr>
            <a:r>
              <a:rPr sz="2000" spc="-5" dirty="0">
                <a:solidFill>
                  <a:srgbClr val="FFFFFF"/>
                </a:solidFill>
                <a:latin typeface="Microsoft YaHei"/>
                <a:cs typeface="Microsoft YaHei"/>
              </a:rPr>
              <a:t>规划（</a:t>
            </a:r>
            <a:r>
              <a:rPr sz="2000" dirty="0">
                <a:solidFill>
                  <a:srgbClr val="FFFFFF"/>
                </a:solidFill>
                <a:latin typeface="Microsoft YaHei"/>
                <a:cs typeface="Microsoft YaHei"/>
              </a:rPr>
              <a:t>WIL</a:t>
            </a:r>
            <a:r>
              <a:rPr sz="2000" spc="-5" dirty="0">
                <a:solidFill>
                  <a:srgbClr val="FFFFFF"/>
                </a:solidFill>
                <a:latin typeface="Microsoft YaHei"/>
                <a:cs typeface="Microsoft YaHei"/>
              </a:rPr>
              <a:t>L</a:t>
            </a:r>
            <a:r>
              <a:rPr sz="2000" dirty="0">
                <a:solidFill>
                  <a:srgbClr val="FFFFFF"/>
                </a:solidFill>
                <a:latin typeface="Microsoft YaHei"/>
                <a:cs typeface="Microsoft YaHei"/>
              </a:rPr>
              <a:t>）</a:t>
            </a:r>
            <a:endParaRPr sz="2000">
              <a:latin typeface="Microsoft YaHei"/>
              <a:cs typeface="Microsoft YaHei"/>
            </a:endParaRPr>
          </a:p>
          <a:p>
            <a:pPr marL="106680" algn="ctr">
              <a:lnSpc>
                <a:spcPct val="100000"/>
              </a:lnSpc>
              <a:spcBef>
                <a:spcPts val="875"/>
              </a:spcBef>
            </a:pPr>
            <a:r>
              <a:rPr sz="1600" dirty="0">
                <a:solidFill>
                  <a:srgbClr val="FFFFFF"/>
                </a:solidFill>
                <a:latin typeface="Microsoft YaHei"/>
                <a:cs typeface="Microsoft YaHei"/>
              </a:rPr>
              <a:t>制定发展规划</a:t>
            </a:r>
            <a:endParaRPr sz="1600">
              <a:latin typeface="Microsoft YaHei"/>
              <a:cs typeface="Microsoft YaHei"/>
            </a:endParaRPr>
          </a:p>
        </p:txBody>
      </p:sp>
      <p:sp>
        <p:nvSpPr>
          <p:cNvPr id="8" name="object 8"/>
          <p:cNvSpPr txBox="1"/>
          <p:nvPr/>
        </p:nvSpPr>
        <p:spPr>
          <a:xfrm>
            <a:off x="8092185" y="3742690"/>
            <a:ext cx="2182495" cy="317500"/>
          </a:xfrm>
          <a:prstGeom prst="rect">
            <a:avLst/>
          </a:prstGeom>
        </p:spPr>
        <p:txBody>
          <a:bodyPr vert="horz" wrap="square" lIns="0" tIns="0" rIns="0" bIns="0" rtlCol="0">
            <a:spAutoFit/>
          </a:bodyPr>
          <a:lstStyle/>
          <a:p>
            <a:pPr marL="12700">
              <a:lnSpc>
                <a:spcPct val="100000"/>
              </a:lnSpc>
            </a:pPr>
            <a:r>
              <a:rPr sz="2000" spc="-5" dirty="0">
                <a:solidFill>
                  <a:srgbClr val="FFFFFF"/>
                </a:solidFill>
                <a:latin typeface="Microsoft YaHei"/>
                <a:cs typeface="Microsoft YaHei"/>
              </a:rPr>
              <a:t>选择（OPTIONS）</a:t>
            </a:r>
            <a:endParaRPr sz="2000">
              <a:latin typeface="Microsoft YaHei"/>
              <a:cs typeface="Microsoft YaHei"/>
            </a:endParaRPr>
          </a:p>
        </p:txBody>
      </p:sp>
      <p:sp>
        <p:nvSpPr>
          <p:cNvPr id="9" name="object 9"/>
          <p:cNvSpPr txBox="1"/>
          <p:nvPr/>
        </p:nvSpPr>
        <p:spPr>
          <a:xfrm>
            <a:off x="4401311" y="5486034"/>
            <a:ext cx="3247390" cy="887730"/>
          </a:xfrm>
          <a:prstGeom prst="rect">
            <a:avLst/>
          </a:prstGeom>
        </p:spPr>
        <p:txBody>
          <a:bodyPr vert="horz" wrap="square" lIns="0" tIns="0" rIns="0" bIns="0" rtlCol="0">
            <a:spAutoFit/>
          </a:bodyPr>
          <a:lstStyle/>
          <a:p>
            <a:pPr marL="842644" marR="5080" indent="-830580">
              <a:lnSpc>
                <a:spcPct val="120100"/>
              </a:lnSpc>
            </a:pPr>
            <a:r>
              <a:rPr sz="2400" dirty="0">
                <a:solidFill>
                  <a:srgbClr val="FFFFFF"/>
                </a:solidFill>
                <a:latin typeface="SimSun"/>
                <a:cs typeface="SimSun"/>
              </a:rPr>
              <a:t>绩</a:t>
            </a:r>
            <a:r>
              <a:rPr sz="2400" spc="5" dirty="0">
                <a:solidFill>
                  <a:srgbClr val="FFFFFF"/>
                </a:solidFill>
                <a:latin typeface="SimSun"/>
                <a:cs typeface="SimSun"/>
              </a:rPr>
              <a:t>效</a:t>
            </a:r>
            <a:r>
              <a:rPr sz="2400" dirty="0">
                <a:solidFill>
                  <a:srgbClr val="FFFFFF"/>
                </a:solidFill>
                <a:latin typeface="SimSun"/>
                <a:cs typeface="SimSun"/>
              </a:rPr>
              <a:t>发展面谈</a:t>
            </a:r>
            <a:r>
              <a:rPr sz="2400" spc="10" dirty="0">
                <a:solidFill>
                  <a:srgbClr val="FFFFFF"/>
                </a:solidFill>
                <a:latin typeface="SimSun"/>
                <a:cs typeface="SimSun"/>
              </a:rPr>
              <a:t>（</a:t>
            </a:r>
            <a:r>
              <a:rPr sz="2400" b="0" spc="65" dirty="0">
                <a:solidFill>
                  <a:srgbClr val="FFFFFF"/>
                </a:solidFill>
                <a:latin typeface="Nirmala UI Semilight"/>
                <a:cs typeface="Nirmala UI Semilight"/>
              </a:rPr>
              <a:t>PD</a:t>
            </a:r>
            <a:r>
              <a:rPr sz="2400" b="0" spc="30" dirty="0">
                <a:solidFill>
                  <a:srgbClr val="FFFFFF"/>
                </a:solidFill>
                <a:latin typeface="Nirmala UI Semilight"/>
                <a:cs typeface="Nirmala UI Semilight"/>
              </a:rPr>
              <a:t>I</a:t>
            </a:r>
            <a:r>
              <a:rPr sz="2400" dirty="0">
                <a:solidFill>
                  <a:srgbClr val="FFFFFF"/>
                </a:solidFill>
                <a:latin typeface="SimSun"/>
                <a:cs typeface="SimSun"/>
              </a:rPr>
              <a:t>）的  </a:t>
            </a:r>
            <a:r>
              <a:rPr sz="2400" b="0" spc="75" dirty="0">
                <a:solidFill>
                  <a:srgbClr val="FFFFFF"/>
                </a:solidFill>
                <a:latin typeface="Nirmala UI Semilight"/>
                <a:cs typeface="Nirmala UI Semilight"/>
              </a:rPr>
              <a:t>GROW</a:t>
            </a:r>
            <a:r>
              <a:rPr sz="2400" spc="75" dirty="0">
                <a:solidFill>
                  <a:srgbClr val="FFFFFF"/>
                </a:solidFill>
                <a:latin typeface="SimSun"/>
                <a:cs typeface="SimSun"/>
              </a:rPr>
              <a:t>模型</a:t>
            </a:r>
            <a:endParaRPr sz="2400">
              <a:latin typeface="SimSun"/>
              <a:cs typeface="SimSun"/>
            </a:endParaRPr>
          </a:p>
        </p:txBody>
      </p:sp>
      <p:sp>
        <p:nvSpPr>
          <p:cNvPr id="10" name="object 10"/>
          <p:cNvSpPr txBox="1"/>
          <p:nvPr/>
        </p:nvSpPr>
        <p:spPr>
          <a:xfrm>
            <a:off x="6828535" y="1923034"/>
            <a:ext cx="177800" cy="314960"/>
          </a:xfrm>
          <a:prstGeom prst="rect">
            <a:avLst/>
          </a:prstGeom>
        </p:spPr>
        <p:txBody>
          <a:bodyPr vert="horz" wrap="square" lIns="0" tIns="0" rIns="0" bIns="0" rtlCol="0">
            <a:spAutoFit/>
          </a:bodyPr>
          <a:lstStyle/>
          <a:p>
            <a:pPr marL="12700">
              <a:lnSpc>
                <a:spcPct val="100000"/>
              </a:lnSpc>
            </a:pPr>
            <a:r>
              <a:rPr sz="2000" b="0" spc="40" dirty="0">
                <a:solidFill>
                  <a:srgbClr val="FFFFFF"/>
                </a:solidFill>
                <a:latin typeface="Nirmala UI Semilight"/>
                <a:cs typeface="Nirmala UI Semilight"/>
              </a:rPr>
              <a:t>R</a:t>
            </a:r>
            <a:endParaRPr sz="2000">
              <a:latin typeface="Nirmala UI Semilight"/>
              <a:cs typeface="Nirmala UI Semilight"/>
            </a:endParaRPr>
          </a:p>
        </p:txBody>
      </p:sp>
      <p:sp>
        <p:nvSpPr>
          <p:cNvPr id="11" name="object 11"/>
          <p:cNvSpPr txBox="1"/>
          <p:nvPr/>
        </p:nvSpPr>
        <p:spPr>
          <a:xfrm>
            <a:off x="7426706" y="4265929"/>
            <a:ext cx="234315" cy="314960"/>
          </a:xfrm>
          <a:prstGeom prst="rect">
            <a:avLst/>
          </a:prstGeom>
        </p:spPr>
        <p:txBody>
          <a:bodyPr vert="horz" wrap="square" lIns="0" tIns="0" rIns="0" bIns="0" rtlCol="0">
            <a:spAutoFit/>
          </a:bodyPr>
          <a:lstStyle/>
          <a:p>
            <a:pPr marL="12700">
              <a:lnSpc>
                <a:spcPct val="100000"/>
              </a:lnSpc>
            </a:pPr>
            <a:r>
              <a:rPr sz="2000" b="0" spc="125" dirty="0">
                <a:solidFill>
                  <a:srgbClr val="FFFFFF"/>
                </a:solidFill>
                <a:latin typeface="Nirmala UI Semilight"/>
                <a:cs typeface="Nirmala UI Semilight"/>
              </a:rPr>
              <a:t>O</a:t>
            </a:r>
            <a:endParaRPr sz="2000">
              <a:latin typeface="Nirmala UI Semilight"/>
              <a:cs typeface="Nirmala UI Semilight"/>
            </a:endParaRPr>
          </a:p>
        </p:txBody>
      </p:sp>
      <p:sp>
        <p:nvSpPr>
          <p:cNvPr id="12" name="object 12"/>
          <p:cNvSpPr txBox="1"/>
          <p:nvPr/>
        </p:nvSpPr>
        <p:spPr>
          <a:xfrm>
            <a:off x="4309617" y="4193794"/>
            <a:ext cx="271145" cy="314960"/>
          </a:xfrm>
          <a:prstGeom prst="rect">
            <a:avLst/>
          </a:prstGeom>
        </p:spPr>
        <p:txBody>
          <a:bodyPr vert="horz" wrap="square" lIns="0" tIns="0" rIns="0" bIns="0" rtlCol="0">
            <a:spAutoFit/>
          </a:bodyPr>
          <a:lstStyle/>
          <a:p>
            <a:pPr marL="12700">
              <a:lnSpc>
                <a:spcPct val="100000"/>
              </a:lnSpc>
            </a:pPr>
            <a:r>
              <a:rPr sz="2000" b="0" spc="100" dirty="0">
                <a:solidFill>
                  <a:srgbClr val="FFFFFF"/>
                </a:solidFill>
                <a:latin typeface="Nirmala UI Semilight"/>
                <a:cs typeface="Nirmala UI Semilight"/>
              </a:rPr>
              <a:t>W</a:t>
            </a:r>
            <a:endParaRPr sz="2000">
              <a:latin typeface="Nirmala UI Semilight"/>
              <a:cs typeface="Nirmala UI Semilight"/>
            </a:endParaRPr>
          </a:p>
        </p:txBody>
      </p:sp>
      <p:sp>
        <p:nvSpPr>
          <p:cNvPr id="13" name="object 13"/>
          <p:cNvSpPr txBox="1"/>
          <p:nvPr/>
        </p:nvSpPr>
        <p:spPr>
          <a:xfrm>
            <a:off x="4866385" y="1904746"/>
            <a:ext cx="208915" cy="314960"/>
          </a:xfrm>
          <a:prstGeom prst="rect">
            <a:avLst/>
          </a:prstGeom>
        </p:spPr>
        <p:txBody>
          <a:bodyPr vert="horz" wrap="square" lIns="0" tIns="0" rIns="0" bIns="0" rtlCol="0">
            <a:spAutoFit/>
          </a:bodyPr>
          <a:lstStyle/>
          <a:p>
            <a:pPr marL="12700">
              <a:lnSpc>
                <a:spcPct val="100000"/>
              </a:lnSpc>
            </a:pPr>
            <a:r>
              <a:rPr sz="2000" b="0" spc="85" dirty="0">
                <a:solidFill>
                  <a:srgbClr val="FFFFFF"/>
                </a:solidFill>
                <a:latin typeface="Nirmala UI Semilight"/>
                <a:cs typeface="Nirmala UI Semilight"/>
              </a:rPr>
              <a:t>G</a:t>
            </a:r>
            <a:endParaRPr sz="2000">
              <a:latin typeface="Nirmala UI Semilight"/>
              <a:cs typeface="Nirmala UI Semilight"/>
            </a:endParaRPr>
          </a:p>
        </p:txBody>
      </p:sp>
      <p:sp>
        <p:nvSpPr>
          <p:cNvPr id="14" name="object 14"/>
          <p:cNvSpPr/>
          <p:nvPr/>
        </p:nvSpPr>
        <p:spPr>
          <a:xfrm>
            <a:off x="5256276" y="4144517"/>
            <a:ext cx="1466087" cy="103631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06879" y="382524"/>
            <a:ext cx="8778240" cy="60929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229100" y="3109722"/>
            <a:ext cx="1447800" cy="1954530"/>
          </a:xfrm>
          <a:custGeom>
            <a:avLst/>
            <a:gdLst/>
            <a:ahLst/>
            <a:cxnLst/>
            <a:rect l="l" t="t" r="r" b="b"/>
            <a:pathLst>
              <a:path w="1447800" h="1954529">
                <a:moveTo>
                  <a:pt x="749173" y="0"/>
                </a:moveTo>
                <a:lnTo>
                  <a:pt x="6985" y="1216533"/>
                </a:lnTo>
                <a:lnTo>
                  <a:pt x="0" y="1358391"/>
                </a:lnTo>
                <a:lnTo>
                  <a:pt x="484886" y="1954529"/>
                </a:lnTo>
                <a:lnTo>
                  <a:pt x="1447800" y="379983"/>
                </a:lnTo>
                <a:lnTo>
                  <a:pt x="749173" y="0"/>
                </a:lnTo>
                <a:close/>
              </a:path>
            </a:pathLst>
          </a:custGeom>
          <a:solidFill>
            <a:srgbClr val="6EC6D4"/>
          </a:solidFill>
        </p:spPr>
        <p:txBody>
          <a:bodyPr wrap="square" lIns="0" tIns="0" rIns="0" bIns="0" rtlCol="0"/>
          <a:lstStyle/>
          <a:p>
            <a:endParaRPr/>
          </a:p>
        </p:txBody>
      </p:sp>
      <p:sp>
        <p:nvSpPr>
          <p:cNvPr id="4" name="object 4"/>
          <p:cNvSpPr/>
          <p:nvPr/>
        </p:nvSpPr>
        <p:spPr>
          <a:xfrm>
            <a:off x="5819647" y="2273173"/>
            <a:ext cx="1670050" cy="1701164"/>
          </a:xfrm>
          <a:custGeom>
            <a:avLst/>
            <a:gdLst/>
            <a:ahLst/>
            <a:cxnLst/>
            <a:rect l="l" t="t" r="r" b="b"/>
            <a:pathLst>
              <a:path w="1670050" h="1701164">
                <a:moveTo>
                  <a:pt x="775843" y="0"/>
                </a:moveTo>
                <a:lnTo>
                  <a:pt x="0" y="80010"/>
                </a:lnTo>
                <a:lnTo>
                  <a:pt x="991361" y="1700783"/>
                </a:lnTo>
                <a:lnTo>
                  <a:pt x="1669542" y="1331722"/>
                </a:lnTo>
                <a:lnTo>
                  <a:pt x="902716" y="80899"/>
                </a:lnTo>
                <a:lnTo>
                  <a:pt x="775843" y="0"/>
                </a:lnTo>
                <a:close/>
              </a:path>
            </a:pathLst>
          </a:custGeom>
          <a:solidFill>
            <a:srgbClr val="00A4C5"/>
          </a:solidFill>
        </p:spPr>
        <p:txBody>
          <a:bodyPr wrap="square" lIns="0" tIns="0" rIns="0" bIns="0" rtlCol="0"/>
          <a:lstStyle/>
          <a:p>
            <a:endParaRPr/>
          </a:p>
        </p:txBody>
      </p:sp>
      <p:sp>
        <p:nvSpPr>
          <p:cNvPr id="5" name="object 5"/>
          <p:cNvSpPr/>
          <p:nvPr/>
        </p:nvSpPr>
        <p:spPr>
          <a:xfrm>
            <a:off x="4559046" y="3159886"/>
            <a:ext cx="1248410" cy="883285"/>
          </a:xfrm>
          <a:custGeom>
            <a:avLst/>
            <a:gdLst/>
            <a:ahLst/>
            <a:cxnLst/>
            <a:rect l="l" t="t" r="r" b="b"/>
            <a:pathLst>
              <a:path w="1248410" h="883285">
                <a:moveTo>
                  <a:pt x="0" y="0"/>
                </a:moveTo>
                <a:lnTo>
                  <a:pt x="322579" y="882776"/>
                </a:lnTo>
                <a:lnTo>
                  <a:pt x="1248409" y="720725"/>
                </a:lnTo>
                <a:lnTo>
                  <a:pt x="0" y="0"/>
                </a:lnTo>
                <a:close/>
              </a:path>
            </a:pathLst>
          </a:custGeom>
          <a:solidFill>
            <a:srgbClr val="00A4C5"/>
          </a:solidFill>
        </p:spPr>
        <p:txBody>
          <a:bodyPr wrap="square" lIns="0" tIns="0" rIns="0" bIns="0" rtlCol="0"/>
          <a:lstStyle/>
          <a:p>
            <a:endParaRPr/>
          </a:p>
        </p:txBody>
      </p:sp>
      <p:sp>
        <p:nvSpPr>
          <p:cNvPr id="6" name="object 6"/>
          <p:cNvSpPr/>
          <p:nvPr/>
        </p:nvSpPr>
        <p:spPr>
          <a:xfrm>
            <a:off x="4734052" y="2283079"/>
            <a:ext cx="1450975" cy="1657985"/>
          </a:xfrm>
          <a:custGeom>
            <a:avLst/>
            <a:gdLst/>
            <a:ahLst/>
            <a:cxnLst/>
            <a:rect l="l" t="t" r="r" b="b"/>
            <a:pathLst>
              <a:path w="1450975" h="1657985">
                <a:moveTo>
                  <a:pt x="724408" y="0"/>
                </a:moveTo>
                <a:lnTo>
                  <a:pt x="0" y="1254760"/>
                </a:lnTo>
                <a:lnTo>
                  <a:pt x="698373" y="1657985"/>
                </a:lnTo>
                <a:lnTo>
                  <a:pt x="1450848" y="354584"/>
                </a:lnTo>
                <a:lnTo>
                  <a:pt x="1090422" y="151130"/>
                </a:lnTo>
                <a:lnTo>
                  <a:pt x="724408" y="0"/>
                </a:lnTo>
                <a:close/>
              </a:path>
            </a:pathLst>
          </a:custGeom>
          <a:solidFill>
            <a:srgbClr val="00A4C5"/>
          </a:solidFill>
        </p:spPr>
        <p:txBody>
          <a:bodyPr wrap="square" lIns="0" tIns="0" rIns="0" bIns="0" rtlCol="0"/>
          <a:lstStyle/>
          <a:p>
            <a:endParaRPr/>
          </a:p>
        </p:txBody>
      </p:sp>
      <p:sp>
        <p:nvSpPr>
          <p:cNvPr id="7" name="object 7"/>
          <p:cNvSpPr/>
          <p:nvPr/>
        </p:nvSpPr>
        <p:spPr>
          <a:xfrm>
            <a:off x="5442203" y="2205863"/>
            <a:ext cx="1289050" cy="508634"/>
          </a:xfrm>
          <a:custGeom>
            <a:avLst/>
            <a:gdLst/>
            <a:ahLst/>
            <a:cxnLst/>
            <a:rect l="l" t="t" r="r" b="b"/>
            <a:pathLst>
              <a:path w="1289050" h="508635">
                <a:moveTo>
                  <a:pt x="291592" y="0"/>
                </a:moveTo>
                <a:lnTo>
                  <a:pt x="215900" y="4190"/>
                </a:lnTo>
                <a:lnTo>
                  <a:pt x="151511" y="14859"/>
                </a:lnTo>
                <a:lnTo>
                  <a:pt x="99695" y="27050"/>
                </a:lnTo>
                <a:lnTo>
                  <a:pt x="59055" y="45720"/>
                </a:lnTo>
                <a:lnTo>
                  <a:pt x="27812" y="74167"/>
                </a:lnTo>
                <a:lnTo>
                  <a:pt x="0" y="105917"/>
                </a:lnTo>
                <a:lnTo>
                  <a:pt x="697357" y="508635"/>
                </a:lnTo>
                <a:lnTo>
                  <a:pt x="857504" y="238125"/>
                </a:lnTo>
                <a:lnTo>
                  <a:pt x="902462" y="169799"/>
                </a:lnTo>
                <a:lnTo>
                  <a:pt x="955294" y="120396"/>
                </a:lnTo>
                <a:lnTo>
                  <a:pt x="1009904" y="93852"/>
                </a:lnTo>
                <a:lnTo>
                  <a:pt x="1063625" y="78486"/>
                </a:lnTo>
                <a:lnTo>
                  <a:pt x="1115314" y="73406"/>
                </a:lnTo>
                <a:lnTo>
                  <a:pt x="1184277" y="73406"/>
                </a:lnTo>
                <a:lnTo>
                  <a:pt x="1167892" y="64642"/>
                </a:lnTo>
                <a:lnTo>
                  <a:pt x="1065529" y="44703"/>
                </a:lnTo>
                <a:lnTo>
                  <a:pt x="862711" y="24891"/>
                </a:lnTo>
                <a:lnTo>
                  <a:pt x="771906" y="20320"/>
                </a:lnTo>
                <a:lnTo>
                  <a:pt x="496824" y="3810"/>
                </a:lnTo>
                <a:lnTo>
                  <a:pt x="291592" y="0"/>
                </a:lnTo>
                <a:close/>
              </a:path>
              <a:path w="1289050" h="508635">
                <a:moveTo>
                  <a:pt x="1184277" y="73406"/>
                </a:moveTo>
                <a:lnTo>
                  <a:pt x="1115314" y="73406"/>
                </a:lnTo>
                <a:lnTo>
                  <a:pt x="1158875" y="82550"/>
                </a:lnTo>
                <a:lnTo>
                  <a:pt x="1188212" y="95123"/>
                </a:lnTo>
                <a:lnTo>
                  <a:pt x="1288796" y="153288"/>
                </a:lnTo>
                <a:lnTo>
                  <a:pt x="1237234" y="101726"/>
                </a:lnTo>
                <a:lnTo>
                  <a:pt x="1184277" y="73406"/>
                </a:lnTo>
                <a:close/>
              </a:path>
            </a:pathLst>
          </a:custGeom>
          <a:solidFill>
            <a:srgbClr val="00A4C5"/>
          </a:solidFill>
        </p:spPr>
        <p:txBody>
          <a:bodyPr wrap="square" lIns="0" tIns="0" rIns="0" bIns="0" rtlCol="0"/>
          <a:lstStyle/>
          <a:p>
            <a:endParaRPr/>
          </a:p>
        </p:txBody>
      </p:sp>
      <p:sp>
        <p:nvSpPr>
          <p:cNvPr id="8" name="object 8"/>
          <p:cNvSpPr/>
          <p:nvPr/>
        </p:nvSpPr>
        <p:spPr>
          <a:xfrm>
            <a:off x="5809360" y="4596129"/>
            <a:ext cx="1918970" cy="820419"/>
          </a:xfrm>
          <a:custGeom>
            <a:avLst/>
            <a:gdLst/>
            <a:ahLst/>
            <a:cxnLst/>
            <a:rect l="l" t="t" r="r" b="b"/>
            <a:pathLst>
              <a:path w="1918970" h="820420">
                <a:moveTo>
                  <a:pt x="1918715" y="0"/>
                </a:moveTo>
                <a:lnTo>
                  <a:pt x="19430" y="48133"/>
                </a:lnTo>
                <a:lnTo>
                  <a:pt x="0" y="820039"/>
                </a:lnTo>
                <a:lnTo>
                  <a:pt x="1466722" y="781304"/>
                </a:lnTo>
                <a:lnTo>
                  <a:pt x="1600199" y="711962"/>
                </a:lnTo>
                <a:lnTo>
                  <a:pt x="1918715" y="0"/>
                </a:lnTo>
                <a:close/>
              </a:path>
            </a:pathLst>
          </a:custGeom>
          <a:solidFill>
            <a:srgbClr val="92C5DC"/>
          </a:solidFill>
        </p:spPr>
        <p:txBody>
          <a:bodyPr wrap="square" lIns="0" tIns="0" rIns="0" bIns="0" rtlCol="0"/>
          <a:lstStyle/>
          <a:p>
            <a:endParaRPr/>
          </a:p>
        </p:txBody>
      </p:sp>
      <p:sp>
        <p:nvSpPr>
          <p:cNvPr id="9" name="object 9"/>
          <p:cNvSpPr/>
          <p:nvPr/>
        </p:nvSpPr>
        <p:spPr>
          <a:xfrm>
            <a:off x="6363842" y="3012313"/>
            <a:ext cx="1245870" cy="882015"/>
          </a:xfrm>
          <a:custGeom>
            <a:avLst/>
            <a:gdLst/>
            <a:ahLst/>
            <a:cxnLst/>
            <a:rect l="l" t="t" r="r" b="b"/>
            <a:pathLst>
              <a:path w="1245870" h="882014">
                <a:moveTo>
                  <a:pt x="321183" y="0"/>
                </a:moveTo>
                <a:lnTo>
                  <a:pt x="0" y="881888"/>
                </a:lnTo>
                <a:lnTo>
                  <a:pt x="1245615" y="162813"/>
                </a:lnTo>
                <a:lnTo>
                  <a:pt x="321183" y="0"/>
                </a:lnTo>
                <a:close/>
              </a:path>
            </a:pathLst>
          </a:custGeom>
          <a:solidFill>
            <a:srgbClr val="92C5DC"/>
          </a:solidFill>
        </p:spPr>
        <p:txBody>
          <a:bodyPr wrap="square" lIns="0" tIns="0" rIns="0" bIns="0" rtlCol="0"/>
          <a:lstStyle/>
          <a:p>
            <a:endParaRPr/>
          </a:p>
        </p:txBody>
      </p:sp>
      <p:sp>
        <p:nvSpPr>
          <p:cNvPr id="10" name="object 10"/>
          <p:cNvSpPr/>
          <p:nvPr/>
        </p:nvSpPr>
        <p:spPr>
          <a:xfrm>
            <a:off x="6538086" y="3116707"/>
            <a:ext cx="1421765" cy="1706245"/>
          </a:xfrm>
          <a:custGeom>
            <a:avLst/>
            <a:gdLst/>
            <a:ahLst/>
            <a:cxnLst/>
            <a:rect l="l" t="t" r="r" b="b"/>
            <a:pathLst>
              <a:path w="1421765" h="1706245">
                <a:moveTo>
                  <a:pt x="697103" y="0"/>
                </a:moveTo>
                <a:lnTo>
                  <a:pt x="0" y="402463"/>
                </a:lnTo>
                <a:lnTo>
                  <a:pt x="752475" y="1705736"/>
                </a:lnTo>
                <a:lnTo>
                  <a:pt x="1108202" y="1495678"/>
                </a:lnTo>
                <a:lnTo>
                  <a:pt x="1421384" y="1254632"/>
                </a:lnTo>
                <a:lnTo>
                  <a:pt x="697103" y="0"/>
                </a:lnTo>
                <a:close/>
              </a:path>
            </a:pathLst>
          </a:custGeom>
          <a:solidFill>
            <a:srgbClr val="92C5DC"/>
          </a:solidFill>
        </p:spPr>
        <p:txBody>
          <a:bodyPr wrap="square" lIns="0" tIns="0" rIns="0" bIns="0" rtlCol="0"/>
          <a:lstStyle/>
          <a:p>
            <a:endParaRPr/>
          </a:p>
        </p:txBody>
      </p:sp>
      <p:sp>
        <p:nvSpPr>
          <p:cNvPr id="11" name="object 11"/>
          <p:cNvSpPr/>
          <p:nvPr/>
        </p:nvSpPr>
        <p:spPr>
          <a:xfrm>
            <a:off x="7239634" y="4366767"/>
            <a:ext cx="738505" cy="1031240"/>
          </a:xfrm>
          <a:custGeom>
            <a:avLst/>
            <a:gdLst/>
            <a:ahLst/>
            <a:cxnLst/>
            <a:rect l="l" t="t" r="r" b="b"/>
            <a:pathLst>
              <a:path w="738504" h="1031239">
                <a:moveTo>
                  <a:pt x="720725" y="0"/>
                </a:moveTo>
                <a:lnTo>
                  <a:pt x="23368" y="402589"/>
                </a:lnTo>
                <a:lnTo>
                  <a:pt x="159004" y="644651"/>
                </a:lnTo>
                <a:lnTo>
                  <a:pt x="191008" y="709421"/>
                </a:lnTo>
                <a:lnTo>
                  <a:pt x="203326" y="772794"/>
                </a:lnTo>
                <a:lnTo>
                  <a:pt x="195961" y="828293"/>
                </a:lnTo>
                <a:lnTo>
                  <a:pt x="180213" y="878458"/>
                </a:lnTo>
                <a:lnTo>
                  <a:pt x="156845" y="922654"/>
                </a:lnTo>
                <a:lnTo>
                  <a:pt x="126365" y="954277"/>
                </a:lnTo>
                <a:lnTo>
                  <a:pt x="100584" y="973073"/>
                </a:lnTo>
                <a:lnTo>
                  <a:pt x="0" y="1031112"/>
                </a:lnTo>
                <a:lnTo>
                  <a:pt x="69342" y="1010411"/>
                </a:lnTo>
                <a:lnTo>
                  <a:pt x="136271" y="969136"/>
                </a:lnTo>
                <a:lnTo>
                  <a:pt x="206756" y="893825"/>
                </a:lnTo>
                <a:lnTo>
                  <a:pt x="330200" y="736726"/>
                </a:lnTo>
                <a:lnTo>
                  <a:pt x="382016" y="664590"/>
                </a:lnTo>
                <a:lnTo>
                  <a:pt x="541147" y="447039"/>
                </a:lnTo>
                <a:lnTo>
                  <a:pt x="602615" y="356488"/>
                </a:lnTo>
                <a:lnTo>
                  <a:pt x="652780" y="281431"/>
                </a:lnTo>
                <a:lnTo>
                  <a:pt x="689356" y="217931"/>
                </a:lnTo>
                <a:lnTo>
                  <a:pt x="714756" y="161035"/>
                </a:lnTo>
                <a:lnTo>
                  <a:pt x="732282" y="113791"/>
                </a:lnTo>
                <a:lnTo>
                  <a:pt x="738505" y="73024"/>
                </a:lnTo>
                <a:lnTo>
                  <a:pt x="732028" y="35813"/>
                </a:lnTo>
                <a:lnTo>
                  <a:pt x="720725" y="0"/>
                </a:lnTo>
                <a:close/>
              </a:path>
            </a:pathLst>
          </a:custGeom>
          <a:solidFill>
            <a:srgbClr val="92C5DC"/>
          </a:solidFill>
        </p:spPr>
        <p:txBody>
          <a:bodyPr wrap="square" lIns="0" tIns="0" rIns="0" bIns="0" rtlCol="0"/>
          <a:lstStyle/>
          <a:p>
            <a:endParaRPr/>
          </a:p>
        </p:txBody>
      </p:sp>
      <p:sp>
        <p:nvSpPr>
          <p:cNvPr id="12" name="object 12"/>
          <p:cNvSpPr/>
          <p:nvPr/>
        </p:nvSpPr>
        <p:spPr>
          <a:xfrm>
            <a:off x="4221479" y="4315205"/>
            <a:ext cx="581025" cy="1098550"/>
          </a:xfrm>
          <a:custGeom>
            <a:avLst/>
            <a:gdLst/>
            <a:ahLst/>
            <a:cxnLst/>
            <a:rect l="l" t="t" r="r" b="b"/>
            <a:pathLst>
              <a:path w="581025" h="1098550">
                <a:moveTo>
                  <a:pt x="17653" y="0"/>
                </a:moveTo>
                <a:lnTo>
                  <a:pt x="0" y="67818"/>
                </a:lnTo>
                <a:lnTo>
                  <a:pt x="2286" y="143637"/>
                </a:lnTo>
                <a:lnTo>
                  <a:pt x="34036" y="238633"/>
                </a:lnTo>
                <a:lnTo>
                  <a:pt x="112649" y="417322"/>
                </a:lnTo>
                <a:lnTo>
                  <a:pt x="151257" y="495300"/>
                </a:lnTo>
                <a:lnTo>
                  <a:pt x="214630" y="626491"/>
                </a:lnTo>
                <a:lnTo>
                  <a:pt x="266319" y="732790"/>
                </a:lnTo>
                <a:lnTo>
                  <a:pt x="316738" y="827786"/>
                </a:lnTo>
                <a:lnTo>
                  <a:pt x="358902" y="905764"/>
                </a:lnTo>
                <a:lnTo>
                  <a:pt x="397637" y="966851"/>
                </a:lnTo>
                <a:lnTo>
                  <a:pt x="436372" y="1015492"/>
                </a:lnTo>
                <a:lnTo>
                  <a:pt x="470408" y="1052830"/>
                </a:lnTo>
                <a:lnTo>
                  <a:pt x="504444" y="1077722"/>
                </a:lnTo>
                <a:lnTo>
                  <a:pt x="541909" y="1090168"/>
                </a:lnTo>
                <a:lnTo>
                  <a:pt x="580644" y="1098042"/>
                </a:lnTo>
                <a:lnTo>
                  <a:pt x="580644" y="322326"/>
                </a:lnTo>
                <a:lnTo>
                  <a:pt x="287400" y="318897"/>
                </a:lnTo>
                <a:lnTo>
                  <a:pt x="211200" y="314325"/>
                </a:lnTo>
                <a:lnTo>
                  <a:pt x="146685" y="294005"/>
                </a:lnTo>
                <a:lnTo>
                  <a:pt x="99695" y="261239"/>
                </a:lnTo>
                <a:lnTo>
                  <a:pt x="62230" y="223901"/>
                </a:lnTo>
                <a:lnTo>
                  <a:pt x="34036" y="183134"/>
                </a:lnTo>
                <a:lnTo>
                  <a:pt x="21082" y="142494"/>
                </a:lnTo>
                <a:lnTo>
                  <a:pt x="17653" y="112014"/>
                </a:lnTo>
                <a:lnTo>
                  <a:pt x="17653" y="0"/>
                </a:lnTo>
                <a:close/>
              </a:path>
            </a:pathLst>
          </a:custGeom>
          <a:solidFill>
            <a:srgbClr val="6EC6D4"/>
          </a:solidFill>
        </p:spPr>
        <p:txBody>
          <a:bodyPr wrap="square" lIns="0" tIns="0" rIns="0" bIns="0" rtlCol="0"/>
          <a:lstStyle/>
          <a:p>
            <a:endParaRPr/>
          </a:p>
        </p:txBody>
      </p:sp>
      <p:sp>
        <p:nvSpPr>
          <p:cNvPr id="13" name="object 13"/>
          <p:cNvSpPr/>
          <p:nvPr/>
        </p:nvSpPr>
        <p:spPr>
          <a:xfrm>
            <a:off x="6076188" y="4325111"/>
            <a:ext cx="640080" cy="1384935"/>
          </a:xfrm>
          <a:custGeom>
            <a:avLst/>
            <a:gdLst/>
            <a:ahLst/>
            <a:cxnLst/>
            <a:rect l="l" t="t" r="r" b="b"/>
            <a:pathLst>
              <a:path w="640079" h="1384935">
                <a:moveTo>
                  <a:pt x="0" y="0"/>
                </a:moveTo>
                <a:lnTo>
                  <a:pt x="0" y="1384554"/>
                </a:lnTo>
                <a:lnTo>
                  <a:pt x="640080" y="692276"/>
                </a:lnTo>
                <a:lnTo>
                  <a:pt x="0" y="0"/>
                </a:lnTo>
                <a:close/>
              </a:path>
            </a:pathLst>
          </a:custGeom>
          <a:solidFill>
            <a:srgbClr val="6EC6D4"/>
          </a:solidFill>
        </p:spPr>
        <p:txBody>
          <a:bodyPr wrap="square" lIns="0" tIns="0" rIns="0" bIns="0" rtlCol="0"/>
          <a:lstStyle/>
          <a:p>
            <a:endParaRPr/>
          </a:p>
        </p:txBody>
      </p:sp>
      <p:sp>
        <p:nvSpPr>
          <p:cNvPr id="14" name="object 14"/>
          <p:cNvSpPr/>
          <p:nvPr/>
        </p:nvSpPr>
        <p:spPr>
          <a:xfrm>
            <a:off x="4744973" y="4636770"/>
            <a:ext cx="1595755" cy="776605"/>
          </a:xfrm>
          <a:custGeom>
            <a:avLst/>
            <a:gdLst/>
            <a:ahLst/>
            <a:cxnLst/>
            <a:rect l="l" t="t" r="r" b="b"/>
            <a:pathLst>
              <a:path w="1595754" h="776604">
                <a:moveTo>
                  <a:pt x="1595627" y="0"/>
                </a:moveTo>
                <a:lnTo>
                  <a:pt x="0" y="0"/>
                </a:lnTo>
                <a:lnTo>
                  <a:pt x="4317" y="398525"/>
                </a:lnTo>
                <a:lnTo>
                  <a:pt x="59562" y="776477"/>
                </a:lnTo>
                <a:lnTo>
                  <a:pt x="1595627" y="776477"/>
                </a:lnTo>
                <a:lnTo>
                  <a:pt x="1595627" y="0"/>
                </a:lnTo>
                <a:close/>
              </a:path>
            </a:pathLst>
          </a:custGeom>
          <a:solidFill>
            <a:srgbClr val="6EC6D4"/>
          </a:solidFill>
        </p:spPr>
        <p:txBody>
          <a:bodyPr wrap="square" lIns="0" tIns="0" rIns="0" bIns="0" rtlCol="0"/>
          <a:lstStyle/>
          <a:p>
            <a:endParaRPr/>
          </a:p>
        </p:txBody>
      </p:sp>
      <p:sp>
        <p:nvSpPr>
          <p:cNvPr id="15" name="object 15"/>
          <p:cNvSpPr txBox="1"/>
          <p:nvPr/>
        </p:nvSpPr>
        <p:spPr>
          <a:xfrm>
            <a:off x="2071370" y="4999228"/>
            <a:ext cx="2059305" cy="314960"/>
          </a:xfrm>
          <a:prstGeom prst="rect">
            <a:avLst/>
          </a:prstGeom>
        </p:spPr>
        <p:txBody>
          <a:bodyPr vert="horz" wrap="square" lIns="0" tIns="0" rIns="0" bIns="0" rtlCol="0">
            <a:spAutoFit/>
          </a:bodyPr>
          <a:lstStyle/>
          <a:p>
            <a:pPr marL="12700">
              <a:lnSpc>
                <a:spcPct val="100000"/>
              </a:lnSpc>
            </a:pPr>
            <a:r>
              <a:rPr sz="2000" dirty="0">
                <a:solidFill>
                  <a:srgbClr val="FFFFFF"/>
                </a:solidFill>
                <a:latin typeface="SimSun"/>
                <a:cs typeface="SimSun"/>
              </a:rPr>
              <a:t>塑造组织核</a:t>
            </a:r>
            <a:r>
              <a:rPr sz="2000" spc="-5" dirty="0">
                <a:solidFill>
                  <a:srgbClr val="FFFFFF"/>
                </a:solidFill>
                <a:latin typeface="SimSun"/>
                <a:cs typeface="SimSun"/>
              </a:rPr>
              <a:t>心优势</a:t>
            </a:r>
            <a:endParaRPr sz="2000">
              <a:latin typeface="SimSun"/>
              <a:cs typeface="SimSun"/>
            </a:endParaRPr>
          </a:p>
        </p:txBody>
      </p:sp>
      <p:sp>
        <p:nvSpPr>
          <p:cNvPr id="16" name="object 16"/>
          <p:cNvSpPr txBox="1"/>
          <p:nvPr/>
        </p:nvSpPr>
        <p:spPr>
          <a:xfrm>
            <a:off x="5046217" y="1701038"/>
            <a:ext cx="2058035" cy="314960"/>
          </a:xfrm>
          <a:prstGeom prst="rect">
            <a:avLst/>
          </a:prstGeom>
        </p:spPr>
        <p:txBody>
          <a:bodyPr vert="horz" wrap="square" lIns="0" tIns="0" rIns="0" bIns="0" rtlCol="0">
            <a:spAutoFit/>
          </a:bodyPr>
          <a:lstStyle/>
          <a:p>
            <a:pPr marL="12700">
              <a:lnSpc>
                <a:spcPct val="100000"/>
              </a:lnSpc>
            </a:pPr>
            <a:r>
              <a:rPr sz="2000" spc="-5" dirty="0">
                <a:solidFill>
                  <a:srgbClr val="FFFFFF"/>
                </a:solidFill>
                <a:latin typeface="SimSun"/>
                <a:cs typeface="SimSun"/>
              </a:rPr>
              <a:t>拓展员工发展通道</a:t>
            </a:r>
            <a:endParaRPr sz="2000">
              <a:latin typeface="SimSun"/>
              <a:cs typeface="SimSun"/>
            </a:endParaRPr>
          </a:p>
        </p:txBody>
      </p:sp>
      <p:sp>
        <p:nvSpPr>
          <p:cNvPr id="17" name="object 17"/>
          <p:cNvSpPr txBox="1"/>
          <p:nvPr/>
        </p:nvSpPr>
        <p:spPr>
          <a:xfrm>
            <a:off x="8072373" y="4999228"/>
            <a:ext cx="2058035" cy="314960"/>
          </a:xfrm>
          <a:prstGeom prst="rect">
            <a:avLst/>
          </a:prstGeom>
        </p:spPr>
        <p:txBody>
          <a:bodyPr vert="horz" wrap="square" lIns="0" tIns="0" rIns="0" bIns="0" rtlCol="0">
            <a:spAutoFit/>
          </a:bodyPr>
          <a:lstStyle/>
          <a:p>
            <a:pPr marL="12700">
              <a:lnSpc>
                <a:spcPct val="100000"/>
              </a:lnSpc>
            </a:pPr>
            <a:r>
              <a:rPr sz="2000" spc="-5" dirty="0">
                <a:solidFill>
                  <a:srgbClr val="FFFFFF"/>
                </a:solidFill>
                <a:latin typeface="SimSun"/>
                <a:cs typeface="SimSun"/>
              </a:rPr>
              <a:t>支持组织战略落地</a:t>
            </a:r>
            <a:endParaRPr sz="2000">
              <a:latin typeface="SimSun"/>
              <a:cs typeface="SimSun"/>
            </a:endParaRPr>
          </a:p>
        </p:txBody>
      </p:sp>
      <p:sp>
        <p:nvSpPr>
          <p:cNvPr id="18" name="object 18"/>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dirty="0">
                <a:latin typeface="SimSun"/>
                <a:cs typeface="SimSun"/>
              </a:rPr>
              <a:t>职业发展体系建设的目的</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11621" y="3941064"/>
            <a:ext cx="958850" cy="499745"/>
          </a:xfrm>
          <a:prstGeom prst="rect">
            <a:avLst/>
          </a:prstGeom>
        </p:spPr>
        <p:txBody>
          <a:bodyPr vert="horz" wrap="square" lIns="0" tIns="0" rIns="0" bIns="0" rtlCol="0">
            <a:spAutoFit/>
          </a:bodyPr>
          <a:lstStyle/>
          <a:p>
            <a:pPr marL="12700">
              <a:lnSpc>
                <a:spcPct val="100000"/>
              </a:lnSpc>
            </a:pPr>
            <a:r>
              <a:rPr sz="3200" b="1" spc="-5" dirty="0">
                <a:solidFill>
                  <a:srgbClr val="FFFFFF"/>
                </a:solidFill>
                <a:latin typeface="Microsoft YaHei"/>
                <a:cs typeface="Microsoft YaHei"/>
              </a:rPr>
              <a:t>万</a:t>
            </a:r>
            <a:r>
              <a:rPr sz="3200" b="1" spc="-95" dirty="0">
                <a:solidFill>
                  <a:srgbClr val="FFFFFF"/>
                </a:solidFill>
                <a:latin typeface="Microsoft YaHei"/>
                <a:cs typeface="Microsoft YaHei"/>
              </a:rPr>
              <a:t> </a:t>
            </a:r>
            <a:r>
              <a:rPr sz="3200" b="1" spc="-5" dirty="0">
                <a:solidFill>
                  <a:srgbClr val="FFFFFF"/>
                </a:solidFill>
                <a:latin typeface="Microsoft YaHei"/>
                <a:cs typeface="Microsoft YaHei"/>
              </a:rPr>
              <a:t>科</a:t>
            </a:r>
            <a:endParaRPr sz="3200">
              <a:latin typeface="Microsoft YaHei"/>
              <a:cs typeface="Microsoft YaHei"/>
            </a:endParaRPr>
          </a:p>
        </p:txBody>
      </p:sp>
      <p:sp>
        <p:nvSpPr>
          <p:cNvPr id="3" name="object 3"/>
          <p:cNvSpPr/>
          <p:nvPr/>
        </p:nvSpPr>
        <p:spPr>
          <a:xfrm>
            <a:off x="4519040" y="3727322"/>
            <a:ext cx="3154045" cy="0"/>
          </a:xfrm>
          <a:custGeom>
            <a:avLst/>
            <a:gdLst/>
            <a:ahLst/>
            <a:cxnLst/>
            <a:rect l="l" t="t" r="r" b="b"/>
            <a:pathLst>
              <a:path w="3154045">
                <a:moveTo>
                  <a:pt x="0" y="0"/>
                </a:moveTo>
                <a:lnTo>
                  <a:pt x="3154044" y="0"/>
                </a:lnTo>
              </a:path>
            </a:pathLst>
          </a:custGeom>
          <a:ln w="12954">
            <a:solidFill>
              <a:srgbClr val="92C5DC"/>
            </a:solidFill>
            <a:prstDash val="dash"/>
          </a:ln>
        </p:spPr>
        <p:txBody>
          <a:bodyPr wrap="square" lIns="0" tIns="0" rIns="0" bIns="0" rtlCol="0"/>
          <a:lstStyle/>
          <a:p>
            <a:endParaRPr/>
          </a:p>
        </p:txBody>
      </p:sp>
      <p:sp>
        <p:nvSpPr>
          <p:cNvPr id="4" name="object 4"/>
          <p:cNvSpPr/>
          <p:nvPr/>
        </p:nvSpPr>
        <p:spPr>
          <a:xfrm>
            <a:off x="4519040" y="4638675"/>
            <a:ext cx="3154045" cy="0"/>
          </a:xfrm>
          <a:custGeom>
            <a:avLst/>
            <a:gdLst/>
            <a:ahLst/>
            <a:cxnLst/>
            <a:rect l="l" t="t" r="r" b="b"/>
            <a:pathLst>
              <a:path w="3154045">
                <a:moveTo>
                  <a:pt x="0" y="0"/>
                </a:moveTo>
                <a:lnTo>
                  <a:pt x="3154044" y="0"/>
                </a:lnTo>
              </a:path>
            </a:pathLst>
          </a:custGeom>
          <a:ln w="12954">
            <a:solidFill>
              <a:srgbClr val="92C5DC"/>
            </a:solidFill>
            <a:prstDash val="dash"/>
          </a:ln>
        </p:spPr>
        <p:txBody>
          <a:bodyPr wrap="square" lIns="0" tIns="0" rIns="0" bIns="0" rtlCol="0"/>
          <a:lstStyle/>
          <a:p>
            <a:endParaRPr/>
          </a:p>
        </p:txBody>
      </p:sp>
      <p:sp>
        <p:nvSpPr>
          <p:cNvPr id="5" name="object 5"/>
          <p:cNvSpPr/>
          <p:nvPr/>
        </p:nvSpPr>
        <p:spPr>
          <a:xfrm>
            <a:off x="4777740" y="2033016"/>
            <a:ext cx="2636519" cy="97993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Grp="1"/>
          </p:cNvGraphicFramePr>
          <p:nvPr>
            <p:extLst>
              <p:ext uri="{D42A27DB-BD31-4B8C-83A1-F6EECF244321}">
                <p14:modId xmlns:p14="http://schemas.microsoft.com/office/powerpoint/2010/main" val="226231441"/>
              </p:ext>
            </p:extLst>
          </p:nvPr>
        </p:nvGraphicFramePr>
        <p:xfrm>
          <a:off x="838200" y="1676400"/>
          <a:ext cx="10527586" cy="3906516"/>
        </p:xfrm>
        <a:graphic>
          <a:graphicData uri="http://schemas.openxmlformats.org/drawingml/2006/table">
            <a:tbl>
              <a:tblPr firstRow="1" bandRow="1">
                <a:tableStyleId>{2D5ABB26-0587-4C30-8999-92F81FD0307C}</a:tableStyleId>
              </a:tblPr>
              <a:tblGrid>
                <a:gridCol w="1600250"/>
                <a:gridCol w="1752599"/>
                <a:gridCol w="1752600"/>
                <a:gridCol w="1752599"/>
                <a:gridCol w="1949069"/>
                <a:gridCol w="1720469"/>
              </a:tblGrid>
              <a:tr h="855090">
                <a:tc>
                  <a:txBody>
                    <a:bodyPr/>
                    <a:lstStyle/>
                    <a:p>
                      <a:pPr>
                        <a:lnSpc>
                          <a:spcPct val="100000"/>
                        </a:lnSpc>
                        <a:spcBef>
                          <a:spcPts val="25"/>
                        </a:spcBef>
                      </a:pPr>
                      <a:endParaRPr sz="1850" dirty="0">
                        <a:latin typeface="Times New Roman"/>
                        <a:cs typeface="Times New Roman"/>
                      </a:endParaRPr>
                    </a:p>
                    <a:p>
                      <a:pPr algn="ctr">
                        <a:lnSpc>
                          <a:spcPct val="100000"/>
                        </a:lnSpc>
                      </a:pPr>
                      <a:r>
                        <a:rPr sz="1800" dirty="0">
                          <a:solidFill>
                            <a:srgbClr val="FFFFFF"/>
                          </a:solidFill>
                          <a:latin typeface="SimSun"/>
                          <a:cs typeface="SimSun"/>
                        </a:rPr>
                        <a:t>专业序列代码</a:t>
                      </a:r>
                      <a:endParaRPr sz="1800" dirty="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marL="640080" marR="176530" indent="-458470">
                        <a:lnSpc>
                          <a:spcPct val="100000"/>
                        </a:lnSpc>
                        <a:spcBef>
                          <a:spcPts val="1075"/>
                        </a:spcBef>
                      </a:pPr>
                      <a:r>
                        <a:rPr sz="1800" dirty="0">
                          <a:solidFill>
                            <a:srgbClr val="FFFFFF"/>
                          </a:solidFill>
                          <a:latin typeface="SimSun"/>
                          <a:cs typeface="SimSun"/>
                        </a:rPr>
                        <a:t>设计专业序列  </a:t>
                      </a:r>
                      <a:r>
                        <a:rPr sz="1800" spc="5" dirty="0">
                          <a:solidFill>
                            <a:srgbClr val="FFFFFF"/>
                          </a:solidFill>
                          <a:latin typeface="SimSun"/>
                          <a:cs typeface="SimSun"/>
                        </a:rPr>
                        <a:t>称谓</a:t>
                      </a:r>
                      <a:endParaRPr sz="18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marL="640715" marR="176530" indent="-458470">
                        <a:lnSpc>
                          <a:spcPct val="100000"/>
                        </a:lnSpc>
                        <a:spcBef>
                          <a:spcPts val="1075"/>
                        </a:spcBef>
                      </a:pPr>
                      <a:r>
                        <a:rPr sz="1800" dirty="0">
                          <a:solidFill>
                            <a:srgbClr val="FFFFFF"/>
                          </a:solidFill>
                          <a:latin typeface="SimSun"/>
                          <a:cs typeface="SimSun"/>
                        </a:rPr>
                        <a:t>工程专业序列  </a:t>
                      </a:r>
                      <a:r>
                        <a:rPr sz="1800" spc="5" dirty="0">
                          <a:solidFill>
                            <a:srgbClr val="FFFFFF"/>
                          </a:solidFill>
                          <a:latin typeface="SimSun"/>
                          <a:cs typeface="SimSun"/>
                        </a:rPr>
                        <a:t>称谓</a:t>
                      </a:r>
                      <a:endParaRPr sz="18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marL="640715" marR="176530" indent="-458470">
                        <a:lnSpc>
                          <a:spcPct val="100000"/>
                        </a:lnSpc>
                        <a:spcBef>
                          <a:spcPts val="1075"/>
                        </a:spcBef>
                      </a:pPr>
                      <a:r>
                        <a:rPr sz="1800" dirty="0">
                          <a:solidFill>
                            <a:srgbClr val="FFFFFF"/>
                          </a:solidFill>
                          <a:latin typeface="SimSun"/>
                          <a:cs typeface="SimSun"/>
                        </a:rPr>
                        <a:t>其他专业序列  </a:t>
                      </a:r>
                      <a:r>
                        <a:rPr sz="1800" spc="5" dirty="0">
                          <a:solidFill>
                            <a:srgbClr val="FFFFFF"/>
                          </a:solidFill>
                          <a:latin typeface="SimSun"/>
                          <a:cs typeface="SimSun"/>
                        </a:rPr>
                        <a:t>称谓</a:t>
                      </a:r>
                      <a:endParaRPr sz="18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nSpc>
                          <a:spcPct val="100000"/>
                        </a:lnSpc>
                        <a:spcBef>
                          <a:spcPts val="25"/>
                        </a:spcBef>
                      </a:pPr>
                      <a:endParaRPr sz="1850">
                        <a:latin typeface="Times New Roman"/>
                        <a:cs typeface="Times New Roman"/>
                      </a:endParaRPr>
                    </a:p>
                    <a:p>
                      <a:pPr algn="ctr">
                        <a:lnSpc>
                          <a:spcPct val="100000"/>
                        </a:lnSpc>
                      </a:pPr>
                      <a:r>
                        <a:rPr sz="1800" dirty="0">
                          <a:solidFill>
                            <a:srgbClr val="FFFFFF"/>
                          </a:solidFill>
                          <a:latin typeface="SimSun"/>
                          <a:cs typeface="SimSun"/>
                        </a:rPr>
                        <a:t>管理序列称谓</a:t>
                      </a:r>
                      <a:endParaRPr sz="18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marL="396240" marR="159385" indent="-228600">
                        <a:lnSpc>
                          <a:spcPct val="100000"/>
                        </a:lnSpc>
                        <a:spcBef>
                          <a:spcPts val="1075"/>
                        </a:spcBef>
                      </a:pPr>
                      <a:r>
                        <a:rPr sz="1800" dirty="0">
                          <a:solidFill>
                            <a:srgbClr val="FFFFFF"/>
                          </a:solidFill>
                          <a:latin typeface="SimSun"/>
                          <a:cs typeface="SimSun"/>
                        </a:rPr>
                        <a:t>占公司总人数  </a:t>
                      </a:r>
                      <a:r>
                        <a:rPr sz="1800" spc="5" dirty="0">
                          <a:solidFill>
                            <a:srgbClr val="FFFFFF"/>
                          </a:solidFill>
                          <a:latin typeface="SimSun"/>
                          <a:cs typeface="SimSun"/>
                        </a:rPr>
                        <a:t>比例上限</a:t>
                      </a:r>
                      <a:endParaRPr sz="18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r>
              <a:tr h="508635">
                <a:tc>
                  <a:txBody>
                    <a:bodyPr/>
                    <a:lstStyle/>
                    <a:p>
                      <a:pPr algn="ctr">
                        <a:lnSpc>
                          <a:spcPct val="100000"/>
                        </a:lnSpc>
                        <a:spcBef>
                          <a:spcPts val="790"/>
                        </a:spcBef>
                      </a:pPr>
                      <a:r>
                        <a:rPr sz="1800" b="0" spc="45" dirty="0">
                          <a:solidFill>
                            <a:srgbClr val="FFFFFF"/>
                          </a:solidFill>
                          <a:latin typeface="Nirmala UI Semilight"/>
                          <a:cs typeface="Nirmala UI Semilight"/>
                        </a:rPr>
                        <a:t>G-1</a:t>
                      </a:r>
                      <a:endParaRPr sz="1800">
                        <a:latin typeface="Nirmala UI Semilight"/>
                        <a:cs typeface="Nirmala UI Semilight"/>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gn="ctr">
                        <a:lnSpc>
                          <a:spcPct val="100000"/>
                        </a:lnSpc>
                        <a:spcBef>
                          <a:spcPts val="1050"/>
                        </a:spcBef>
                      </a:pPr>
                      <a:r>
                        <a:rPr sz="1400" spc="-5" dirty="0">
                          <a:solidFill>
                            <a:srgbClr val="FFFFFF"/>
                          </a:solidFill>
                          <a:latin typeface="SimSun"/>
                          <a:cs typeface="SimSun"/>
                        </a:rPr>
                        <a:t>总设计师</a:t>
                      </a:r>
                      <a:endParaRPr sz="1400" dirty="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gn="ctr">
                        <a:lnSpc>
                          <a:spcPct val="100000"/>
                        </a:lnSpc>
                        <a:spcBef>
                          <a:spcPts val="1050"/>
                        </a:spcBef>
                      </a:pPr>
                      <a:r>
                        <a:rPr sz="1400" spc="-5" dirty="0">
                          <a:solidFill>
                            <a:srgbClr val="FFFFFF"/>
                          </a:solidFill>
                          <a:latin typeface="SimSun"/>
                          <a:cs typeface="SimSun"/>
                        </a:rPr>
                        <a:t>总工程师</a:t>
                      </a:r>
                      <a:endParaRPr sz="1400" dirty="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marL="635" algn="ctr">
                        <a:lnSpc>
                          <a:spcPct val="100000"/>
                        </a:lnSpc>
                        <a:spcBef>
                          <a:spcPts val="1050"/>
                        </a:spcBef>
                      </a:pPr>
                      <a:r>
                        <a:rPr sz="1400" spc="-5" dirty="0">
                          <a:solidFill>
                            <a:srgbClr val="FFFFFF"/>
                          </a:solidFill>
                          <a:latin typeface="SimSun"/>
                          <a:cs typeface="SimSun"/>
                        </a:rPr>
                        <a:t>集团首席</a:t>
                      </a:r>
                      <a:endParaRPr sz="14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marL="1270" algn="ctr">
                        <a:lnSpc>
                          <a:spcPct val="100000"/>
                        </a:lnSpc>
                        <a:spcBef>
                          <a:spcPts val="1050"/>
                        </a:spcBef>
                      </a:pPr>
                      <a:r>
                        <a:rPr sz="1400" dirty="0">
                          <a:solidFill>
                            <a:srgbClr val="FFFFFF"/>
                          </a:solidFill>
                          <a:latin typeface="SimSun"/>
                          <a:cs typeface="SimSun"/>
                        </a:rPr>
                        <a:t>助理总经理</a:t>
                      </a:r>
                      <a:r>
                        <a:rPr sz="1400" b="0" dirty="0">
                          <a:solidFill>
                            <a:srgbClr val="FFFFFF"/>
                          </a:solidFill>
                          <a:latin typeface="Nirmala UI Semilight"/>
                          <a:cs typeface="Nirmala UI Semilight"/>
                        </a:rPr>
                        <a:t>/</a:t>
                      </a:r>
                      <a:r>
                        <a:rPr sz="1400" dirty="0">
                          <a:solidFill>
                            <a:srgbClr val="FFFFFF"/>
                          </a:solidFill>
                          <a:latin typeface="SimSun"/>
                          <a:cs typeface="SimSun"/>
                        </a:rPr>
                        <a:t>总监</a:t>
                      </a:r>
                      <a:r>
                        <a:rPr sz="1400" b="0" dirty="0">
                          <a:solidFill>
                            <a:srgbClr val="FFFFFF"/>
                          </a:solidFill>
                          <a:latin typeface="Nirmala UI Semilight"/>
                          <a:cs typeface="Nirmala UI Semilight"/>
                        </a:rPr>
                        <a:t>/</a:t>
                      </a:r>
                      <a:r>
                        <a:rPr sz="1400" dirty="0">
                          <a:solidFill>
                            <a:srgbClr val="FFFFFF"/>
                          </a:solidFill>
                          <a:latin typeface="SimSun"/>
                          <a:cs typeface="SimSun"/>
                        </a:rPr>
                        <a:t>副总</a:t>
                      </a:r>
                      <a:endParaRPr sz="14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marL="1905" algn="ctr">
                        <a:lnSpc>
                          <a:spcPct val="100000"/>
                        </a:lnSpc>
                        <a:spcBef>
                          <a:spcPts val="1050"/>
                        </a:spcBef>
                      </a:pPr>
                      <a:r>
                        <a:rPr sz="1400" b="0" spc="35" dirty="0">
                          <a:solidFill>
                            <a:srgbClr val="FFFFFF"/>
                          </a:solidFill>
                          <a:latin typeface="Nirmala UI Semilight"/>
                          <a:cs typeface="Nirmala UI Semilight"/>
                        </a:rPr>
                        <a:t>1%</a:t>
                      </a:r>
                      <a:endParaRPr sz="1400">
                        <a:latin typeface="Nirmala UI Semilight"/>
                        <a:cs typeface="Nirmala UI Semilight"/>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r>
              <a:tr h="508508">
                <a:tc>
                  <a:txBody>
                    <a:bodyPr/>
                    <a:lstStyle/>
                    <a:p>
                      <a:pPr algn="ctr">
                        <a:lnSpc>
                          <a:spcPct val="100000"/>
                        </a:lnSpc>
                        <a:spcBef>
                          <a:spcPts val="790"/>
                        </a:spcBef>
                      </a:pPr>
                      <a:r>
                        <a:rPr sz="1800" b="0" spc="60" dirty="0">
                          <a:solidFill>
                            <a:srgbClr val="FFFFFF"/>
                          </a:solidFill>
                          <a:latin typeface="Nirmala UI Semilight"/>
                          <a:cs typeface="Nirmala UI Semilight"/>
                        </a:rPr>
                        <a:t>G-2</a:t>
                      </a:r>
                      <a:endParaRPr sz="1800">
                        <a:latin typeface="Nirmala UI Semilight"/>
                        <a:cs typeface="Nirmala UI Semilight"/>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gn="ctr">
                        <a:lnSpc>
                          <a:spcPct val="100000"/>
                        </a:lnSpc>
                        <a:spcBef>
                          <a:spcPts val="1050"/>
                        </a:spcBef>
                      </a:pPr>
                      <a:r>
                        <a:rPr sz="1400" spc="-5" dirty="0">
                          <a:solidFill>
                            <a:srgbClr val="FFFFFF"/>
                          </a:solidFill>
                          <a:latin typeface="SimSun"/>
                          <a:cs typeface="SimSun"/>
                        </a:rPr>
                        <a:t>副总设计师</a:t>
                      </a:r>
                      <a:endParaRPr sz="14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gn="ctr">
                        <a:lnSpc>
                          <a:spcPct val="100000"/>
                        </a:lnSpc>
                        <a:spcBef>
                          <a:spcPts val="1050"/>
                        </a:spcBef>
                      </a:pPr>
                      <a:r>
                        <a:rPr sz="1400" spc="-5" dirty="0">
                          <a:solidFill>
                            <a:srgbClr val="FFFFFF"/>
                          </a:solidFill>
                          <a:latin typeface="SimSun"/>
                          <a:cs typeface="SimSun"/>
                        </a:rPr>
                        <a:t>副总工程师</a:t>
                      </a:r>
                      <a:endParaRPr sz="1400" dirty="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gn="ctr">
                        <a:lnSpc>
                          <a:spcPct val="100000"/>
                        </a:lnSpc>
                        <a:spcBef>
                          <a:spcPts val="1050"/>
                        </a:spcBef>
                      </a:pPr>
                      <a:r>
                        <a:rPr sz="1400" b="0" spc="10" dirty="0">
                          <a:solidFill>
                            <a:srgbClr val="FFFFFF"/>
                          </a:solidFill>
                          <a:latin typeface="Nirmala UI Semilight"/>
                          <a:cs typeface="Nirmala UI Semilight"/>
                        </a:rPr>
                        <a:t>XX</a:t>
                      </a:r>
                      <a:r>
                        <a:rPr sz="1400" spc="10" dirty="0">
                          <a:solidFill>
                            <a:srgbClr val="FFFFFF"/>
                          </a:solidFill>
                          <a:latin typeface="SimSun"/>
                          <a:cs typeface="SimSun"/>
                        </a:rPr>
                        <a:t>公司首席</a:t>
                      </a:r>
                      <a:endParaRPr sz="1400" dirty="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gn="ctr">
                        <a:lnSpc>
                          <a:spcPct val="100000"/>
                        </a:lnSpc>
                        <a:spcBef>
                          <a:spcPts val="1050"/>
                        </a:spcBef>
                      </a:pPr>
                      <a:r>
                        <a:rPr sz="1400" spc="-5" dirty="0">
                          <a:solidFill>
                            <a:srgbClr val="FFFFFF"/>
                          </a:solidFill>
                          <a:latin typeface="SimSun"/>
                          <a:cs typeface="SimSun"/>
                        </a:rPr>
                        <a:t>部门经理</a:t>
                      </a:r>
                      <a:endParaRPr sz="1400" dirty="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marL="1905" algn="ctr">
                        <a:lnSpc>
                          <a:spcPct val="100000"/>
                        </a:lnSpc>
                        <a:spcBef>
                          <a:spcPts val="1050"/>
                        </a:spcBef>
                      </a:pPr>
                      <a:r>
                        <a:rPr sz="1400" b="0" spc="50" dirty="0">
                          <a:solidFill>
                            <a:srgbClr val="FFFFFF"/>
                          </a:solidFill>
                          <a:latin typeface="Nirmala UI Semilight"/>
                          <a:cs typeface="Nirmala UI Semilight"/>
                        </a:rPr>
                        <a:t>2%</a:t>
                      </a:r>
                      <a:endParaRPr sz="1400">
                        <a:latin typeface="Nirmala UI Semilight"/>
                        <a:cs typeface="Nirmala UI Semilight"/>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r>
              <a:tr h="508634">
                <a:tc>
                  <a:txBody>
                    <a:bodyPr/>
                    <a:lstStyle/>
                    <a:p>
                      <a:pPr algn="ctr">
                        <a:lnSpc>
                          <a:spcPct val="100000"/>
                        </a:lnSpc>
                        <a:spcBef>
                          <a:spcPts val="790"/>
                        </a:spcBef>
                      </a:pPr>
                      <a:r>
                        <a:rPr sz="1800" b="0" spc="60" dirty="0">
                          <a:solidFill>
                            <a:srgbClr val="FFFFFF"/>
                          </a:solidFill>
                          <a:latin typeface="Nirmala UI Semilight"/>
                          <a:cs typeface="Nirmala UI Semilight"/>
                        </a:rPr>
                        <a:t>G-3</a:t>
                      </a:r>
                      <a:endParaRPr sz="1800">
                        <a:latin typeface="Nirmala UI Semilight"/>
                        <a:cs typeface="Nirmala UI Semilight"/>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gn="ctr">
                        <a:lnSpc>
                          <a:spcPct val="100000"/>
                        </a:lnSpc>
                        <a:spcBef>
                          <a:spcPts val="1055"/>
                        </a:spcBef>
                      </a:pPr>
                      <a:r>
                        <a:rPr sz="1400" spc="-5" dirty="0">
                          <a:solidFill>
                            <a:srgbClr val="FFFFFF"/>
                          </a:solidFill>
                          <a:latin typeface="SimSun"/>
                          <a:cs typeface="SimSun"/>
                        </a:rPr>
                        <a:t>主任设计师</a:t>
                      </a:r>
                      <a:endParaRPr sz="14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gn="ctr">
                        <a:lnSpc>
                          <a:spcPct val="100000"/>
                        </a:lnSpc>
                        <a:spcBef>
                          <a:spcPts val="1055"/>
                        </a:spcBef>
                      </a:pPr>
                      <a:r>
                        <a:rPr sz="1400" spc="-5" dirty="0">
                          <a:solidFill>
                            <a:srgbClr val="FFFFFF"/>
                          </a:solidFill>
                          <a:latin typeface="SimSun"/>
                          <a:cs typeface="SimSun"/>
                        </a:rPr>
                        <a:t>主任工程师</a:t>
                      </a:r>
                      <a:endParaRPr sz="14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marL="635" algn="ctr">
                        <a:lnSpc>
                          <a:spcPct val="100000"/>
                        </a:lnSpc>
                        <a:spcBef>
                          <a:spcPts val="1055"/>
                        </a:spcBef>
                      </a:pPr>
                      <a:r>
                        <a:rPr sz="1400" spc="-5" dirty="0">
                          <a:solidFill>
                            <a:srgbClr val="FFFFFF"/>
                          </a:solidFill>
                          <a:latin typeface="SimSun"/>
                          <a:cs typeface="SimSun"/>
                        </a:rPr>
                        <a:t>部门首席</a:t>
                      </a:r>
                      <a:endParaRPr sz="14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marL="635" algn="ctr">
                        <a:lnSpc>
                          <a:spcPct val="100000"/>
                        </a:lnSpc>
                        <a:spcBef>
                          <a:spcPts val="1055"/>
                        </a:spcBef>
                      </a:pPr>
                      <a:r>
                        <a:rPr sz="1400" spc="-5" dirty="0">
                          <a:solidFill>
                            <a:srgbClr val="FFFFFF"/>
                          </a:solidFill>
                          <a:latin typeface="SimSun"/>
                          <a:cs typeface="SimSun"/>
                        </a:rPr>
                        <a:t>副经理</a:t>
                      </a:r>
                      <a:endParaRPr sz="1400" dirty="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marL="1905" algn="ctr">
                        <a:lnSpc>
                          <a:spcPct val="100000"/>
                        </a:lnSpc>
                        <a:spcBef>
                          <a:spcPts val="1055"/>
                        </a:spcBef>
                      </a:pPr>
                      <a:r>
                        <a:rPr sz="1400" b="0" spc="50" dirty="0">
                          <a:solidFill>
                            <a:srgbClr val="FFFFFF"/>
                          </a:solidFill>
                          <a:latin typeface="Nirmala UI Semilight"/>
                          <a:cs typeface="Nirmala UI Semilight"/>
                        </a:rPr>
                        <a:t>5%</a:t>
                      </a:r>
                      <a:endParaRPr sz="1400">
                        <a:latin typeface="Nirmala UI Semilight"/>
                        <a:cs typeface="Nirmala UI Semilight"/>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r>
              <a:tr h="508508">
                <a:tc>
                  <a:txBody>
                    <a:bodyPr/>
                    <a:lstStyle/>
                    <a:p>
                      <a:pPr algn="ctr">
                        <a:lnSpc>
                          <a:spcPct val="100000"/>
                        </a:lnSpc>
                        <a:spcBef>
                          <a:spcPts val="790"/>
                        </a:spcBef>
                      </a:pPr>
                      <a:r>
                        <a:rPr sz="1800" b="0" spc="55" dirty="0">
                          <a:solidFill>
                            <a:srgbClr val="FFFFFF"/>
                          </a:solidFill>
                          <a:latin typeface="Nirmala UI Semilight"/>
                          <a:cs typeface="Nirmala UI Semilight"/>
                        </a:rPr>
                        <a:t>G-4</a:t>
                      </a:r>
                      <a:endParaRPr sz="1800">
                        <a:latin typeface="Nirmala UI Semilight"/>
                        <a:cs typeface="Nirmala UI Semilight"/>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gn="ctr">
                        <a:lnSpc>
                          <a:spcPct val="100000"/>
                        </a:lnSpc>
                        <a:spcBef>
                          <a:spcPts val="1050"/>
                        </a:spcBef>
                      </a:pPr>
                      <a:r>
                        <a:rPr sz="1400" spc="-5" dirty="0">
                          <a:solidFill>
                            <a:srgbClr val="FFFFFF"/>
                          </a:solidFill>
                          <a:latin typeface="SimSun"/>
                          <a:cs typeface="SimSun"/>
                        </a:rPr>
                        <a:t>资深设计师</a:t>
                      </a:r>
                      <a:endParaRPr sz="14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gn="ctr">
                        <a:lnSpc>
                          <a:spcPct val="100000"/>
                        </a:lnSpc>
                        <a:spcBef>
                          <a:spcPts val="1050"/>
                        </a:spcBef>
                      </a:pPr>
                      <a:r>
                        <a:rPr sz="1400" spc="-5" dirty="0">
                          <a:solidFill>
                            <a:srgbClr val="FFFFFF"/>
                          </a:solidFill>
                          <a:latin typeface="SimSun"/>
                          <a:cs typeface="SimSun"/>
                        </a:rPr>
                        <a:t>资深工程师</a:t>
                      </a:r>
                      <a:endParaRPr sz="1400" dirty="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gn="ctr">
                        <a:lnSpc>
                          <a:spcPct val="100000"/>
                        </a:lnSpc>
                        <a:spcBef>
                          <a:spcPts val="1050"/>
                        </a:spcBef>
                      </a:pPr>
                      <a:r>
                        <a:rPr sz="1400" spc="5" dirty="0">
                          <a:solidFill>
                            <a:srgbClr val="FFFFFF"/>
                          </a:solidFill>
                          <a:latin typeface="SimSun"/>
                          <a:cs typeface="SimSun"/>
                        </a:rPr>
                        <a:t>资深</a:t>
                      </a:r>
                      <a:r>
                        <a:rPr sz="1400" b="0" spc="5" dirty="0">
                          <a:solidFill>
                            <a:srgbClr val="FFFFFF"/>
                          </a:solidFill>
                          <a:latin typeface="Nirmala UI Semilight"/>
                          <a:cs typeface="Nirmala UI Semilight"/>
                        </a:rPr>
                        <a:t>XX</a:t>
                      </a:r>
                      <a:r>
                        <a:rPr sz="1400" spc="5" dirty="0">
                          <a:solidFill>
                            <a:srgbClr val="FFFFFF"/>
                          </a:solidFill>
                          <a:latin typeface="SimSun"/>
                          <a:cs typeface="SimSun"/>
                        </a:rPr>
                        <a:t>专业经理</a:t>
                      </a:r>
                      <a:endParaRPr sz="14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gn="ctr">
                        <a:lnSpc>
                          <a:spcPct val="100000"/>
                        </a:lnSpc>
                        <a:spcBef>
                          <a:spcPts val="1050"/>
                        </a:spcBef>
                      </a:pPr>
                      <a:r>
                        <a:rPr sz="1400" spc="-5" dirty="0">
                          <a:solidFill>
                            <a:srgbClr val="FFFFFF"/>
                          </a:solidFill>
                          <a:latin typeface="SimSun"/>
                          <a:cs typeface="SimSun"/>
                        </a:rPr>
                        <a:t>助理经理</a:t>
                      </a:r>
                      <a:endParaRPr sz="1400" dirty="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marL="1905" algn="ctr">
                        <a:lnSpc>
                          <a:spcPct val="100000"/>
                        </a:lnSpc>
                        <a:spcBef>
                          <a:spcPts val="1050"/>
                        </a:spcBef>
                      </a:pPr>
                      <a:r>
                        <a:rPr sz="1400" b="0" spc="35" dirty="0">
                          <a:solidFill>
                            <a:srgbClr val="FFFFFF"/>
                          </a:solidFill>
                          <a:latin typeface="Nirmala UI Semilight"/>
                          <a:cs typeface="Nirmala UI Semilight"/>
                        </a:rPr>
                        <a:t>10%</a:t>
                      </a:r>
                      <a:endParaRPr sz="1400">
                        <a:latin typeface="Nirmala UI Semilight"/>
                        <a:cs typeface="Nirmala UI Semilight"/>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r>
              <a:tr h="508634">
                <a:tc>
                  <a:txBody>
                    <a:bodyPr/>
                    <a:lstStyle/>
                    <a:p>
                      <a:pPr algn="ctr">
                        <a:lnSpc>
                          <a:spcPct val="100000"/>
                        </a:lnSpc>
                        <a:spcBef>
                          <a:spcPts val="790"/>
                        </a:spcBef>
                      </a:pPr>
                      <a:r>
                        <a:rPr sz="1800" b="0" spc="60" dirty="0">
                          <a:solidFill>
                            <a:srgbClr val="FFFFFF"/>
                          </a:solidFill>
                          <a:latin typeface="Nirmala UI Semilight"/>
                          <a:cs typeface="Nirmala UI Semilight"/>
                        </a:rPr>
                        <a:t>G-5</a:t>
                      </a:r>
                      <a:endParaRPr sz="1800">
                        <a:latin typeface="Nirmala UI Semilight"/>
                        <a:cs typeface="Nirmala UI Semilight"/>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gn="ctr">
                        <a:lnSpc>
                          <a:spcPct val="100000"/>
                        </a:lnSpc>
                        <a:spcBef>
                          <a:spcPts val="1050"/>
                        </a:spcBef>
                      </a:pPr>
                      <a:r>
                        <a:rPr sz="1400" spc="-5" dirty="0">
                          <a:solidFill>
                            <a:srgbClr val="FFFFFF"/>
                          </a:solidFill>
                          <a:latin typeface="SimSun"/>
                          <a:cs typeface="SimSun"/>
                        </a:rPr>
                        <a:t>主管设计师</a:t>
                      </a:r>
                      <a:endParaRPr sz="14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gn="ctr">
                        <a:lnSpc>
                          <a:spcPct val="100000"/>
                        </a:lnSpc>
                        <a:spcBef>
                          <a:spcPts val="1050"/>
                        </a:spcBef>
                      </a:pPr>
                      <a:r>
                        <a:rPr sz="1400" spc="-5" dirty="0">
                          <a:solidFill>
                            <a:srgbClr val="FFFFFF"/>
                          </a:solidFill>
                          <a:latin typeface="SimSun"/>
                          <a:cs typeface="SimSun"/>
                        </a:rPr>
                        <a:t>主管工程师</a:t>
                      </a:r>
                      <a:endParaRPr sz="14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gn="ctr">
                        <a:lnSpc>
                          <a:spcPct val="100000"/>
                        </a:lnSpc>
                        <a:spcBef>
                          <a:spcPts val="1050"/>
                        </a:spcBef>
                      </a:pPr>
                      <a:r>
                        <a:rPr sz="1400" spc="5" dirty="0">
                          <a:solidFill>
                            <a:srgbClr val="FFFFFF"/>
                          </a:solidFill>
                          <a:latin typeface="SimSun"/>
                          <a:cs typeface="SimSun"/>
                        </a:rPr>
                        <a:t>高级</a:t>
                      </a:r>
                      <a:r>
                        <a:rPr sz="1400" b="0" spc="5" dirty="0">
                          <a:solidFill>
                            <a:srgbClr val="FFFFFF"/>
                          </a:solidFill>
                          <a:latin typeface="Nirmala UI Semilight"/>
                          <a:cs typeface="Nirmala UI Semilight"/>
                        </a:rPr>
                        <a:t>XX</a:t>
                      </a:r>
                      <a:r>
                        <a:rPr sz="1400" spc="5" dirty="0">
                          <a:solidFill>
                            <a:srgbClr val="FFFFFF"/>
                          </a:solidFill>
                          <a:latin typeface="SimSun"/>
                          <a:cs typeface="SimSun"/>
                        </a:rPr>
                        <a:t>专业经理</a:t>
                      </a:r>
                      <a:endParaRPr sz="14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gn="ctr">
                        <a:lnSpc>
                          <a:spcPct val="100000"/>
                        </a:lnSpc>
                        <a:spcBef>
                          <a:spcPts val="1050"/>
                        </a:spcBef>
                      </a:pPr>
                      <a:r>
                        <a:rPr sz="1400" spc="-5" dirty="0">
                          <a:solidFill>
                            <a:srgbClr val="FFFFFF"/>
                          </a:solidFill>
                          <a:latin typeface="SimSun"/>
                          <a:cs typeface="SimSun"/>
                        </a:rPr>
                        <a:t>主管</a:t>
                      </a:r>
                      <a:endParaRPr sz="1400" dirty="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marL="1905" algn="ctr">
                        <a:lnSpc>
                          <a:spcPct val="100000"/>
                        </a:lnSpc>
                        <a:spcBef>
                          <a:spcPts val="1050"/>
                        </a:spcBef>
                      </a:pPr>
                      <a:r>
                        <a:rPr sz="1400" spc="-5" dirty="0">
                          <a:solidFill>
                            <a:srgbClr val="FFFFFF"/>
                          </a:solidFill>
                          <a:latin typeface="SimSun"/>
                          <a:cs typeface="SimSun"/>
                        </a:rPr>
                        <a:t>不限定</a:t>
                      </a:r>
                      <a:endParaRPr sz="1400" dirty="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r>
              <a:tr h="508507">
                <a:tc>
                  <a:txBody>
                    <a:bodyPr/>
                    <a:lstStyle/>
                    <a:p>
                      <a:pPr algn="ctr">
                        <a:lnSpc>
                          <a:spcPct val="100000"/>
                        </a:lnSpc>
                        <a:spcBef>
                          <a:spcPts val="790"/>
                        </a:spcBef>
                      </a:pPr>
                      <a:r>
                        <a:rPr sz="1800" b="0" spc="60" dirty="0">
                          <a:solidFill>
                            <a:srgbClr val="FFFFFF"/>
                          </a:solidFill>
                          <a:latin typeface="Nirmala UI Semilight"/>
                          <a:cs typeface="Nirmala UI Semilight"/>
                        </a:rPr>
                        <a:t>G-6</a:t>
                      </a:r>
                      <a:endParaRPr sz="1800">
                        <a:latin typeface="Nirmala UI Semilight"/>
                        <a:cs typeface="Nirmala UI Semilight"/>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endParaRPr sz="1800">
                        <a:latin typeface="Nirmala UI Semilight"/>
                        <a:cs typeface="Nirmala UI Semilight"/>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gn="ctr">
                        <a:lnSpc>
                          <a:spcPct val="100000"/>
                        </a:lnSpc>
                        <a:spcBef>
                          <a:spcPts val="1055"/>
                        </a:spcBef>
                      </a:pPr>
                      <a:r>
                        <a:rPr sz="1400" b="0" spc="10" dirty="0">
                          <a:solidFill>
                            <a:srgbClr val="FFFFFF"/>
                          </a:solidFill>
                          <a:latin typeface="Nirmala UI Semilight"/>
                          <a:cs typeface="Nirmala UI Semilight"/>
                        </a:rPr>
                        <a:t>XX</a:t>
                      </a:r>
                      <a:r>
                        <a:rPr sz="1400" spc="10" dirty="0">
                          <a:solidFill>
                            <a:srgbClr val="FFFFFF"/>
                          </a:solidFill>
                          <a:latin typeface="SimSun"/>
                          <a:cs typeface="SimSun"/>
                        </a:rPr>
                        <a:t>专业经理</a:t>
                      </a:r>
                      <a:endParaRPr sz="1400" dirty="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endParaRPr sz="14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endParaRPr sz="14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marL="1905" algn="ctr">
                        <a:lnSpc>
                          <a:spcPct val="100000"/>
                        </a:lnSpc>
                        <a:spcBef>
                          <a:spcPts val="1055"/>
                        </a:spcBef>
                      </a:pPr>
                      <a:r>
                        <a:rPr sz="1400" spc="-5" dirty="0">
                          <a:solidFill>
                            <a:srgbClr val="FFFFFF"/>
                          </a:solidFill>
                          <a:latin typeface="SimSun"/>
                          <a:cs typeface="SimSun"/>
                        </a:rPr>
                        <a:t>不限定</a:t>
                      </a:r>
                      <a:endParaRPr sz="1400" dirty="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r>
            </a:tbl>
          </a:graphicData>
        </a:graphic>
      </p:graphicFrame>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岗位序列与职级</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空心弧 13"/>
          <p:cNvSpPr/>
          <p:nvPr/>
        </p:nvSpPr>
        <p:spPr>
          <a:xfrm>
            <a:off x="4388168" y="1948943"/>
            <a:ext cx="3384232" cy="3156457"/>
          </a:xfrm>
          <a:prstGeom prst="blockArc">
            <a:avLst>
              <a:gd name="adj1" fmla="val 2"/>
              <a:gd name="adj2" fmla="val 1"/>
              <a:gd name="adj3" fmla="val 78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流程图: 联系 12"/>
          <p:cNvSpPr/>
          <p:nvPr/>
        </p:nvSpPr>
        <p:spPr>
          <a:xfrm>
            <a:off x="5448608" y="2839429"/>
            <a:ext cx="1293891" cy="1275371"/>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联系 8"/>
          <p:cNvSpPr/>
          <p:nvPr/>
        </p:nvSpPr>
        <p:spPr>
          <a:xfrm>
            <a:off x="4038600" y="2971800"/>
            <a:ext cx="914400" cy="894243"/>
          </a:xfrm>
          <a:prstGeom prst="flowChartConnector">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联系 9"/>
          <p:cNvSpPr/>
          <p:nvPr/>
        </p:nvSpPr>
        <p:spPr>
          <a:xfrm>
            <a:off x="7270432" y="2929327"/>
            <a:ext cx="914400" cy="894243"/>
          </a:xfrm>
          <a:prstGeom prst="flowChartConnector">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联系 10"/>
          <p:cNvSpPr/>
          <p:nvPr/>
        </p:nvSpPr>
        <p:spPr>
          <a:xfrm>
            <a:off x="5638354" y="4604175"/>
            <a:ext cx="914400" cy="894243"/>
          </a:xfrm>
          <a:prstGeom prst="flowChartConnector">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联系 11"/>
          <p:cNvSpPr/>
          <p:nvPr/>
        </p:nvSpPr>
        <p:spPr>
          <a:xfrm>
            <a:off x="5567729" y="1436715"/>
            <a:ext cx="985471" cy="1001685"/>
          </a:xfrm>
          <a:prstGeom prst="flowChartConnector">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bject 3"/>
          <p:cNvSpPr txBox="1"/>
          <p:nvPr/>
        </p:nvSpPr>
        <p:spPr>
          <a:xfrm>
            <a:off x="5574029" y="3096596"/>
            <a:ext cx="1044575" cy="768985"/>
          </a:xfrm>
          <a:prstGeom prst="rect">
            <a:avLst/>
          </a:prstGeom>
        </p:spPr>
        <p:txBody>
          <a:bodyPr vert="horz" wrap="square" lIns="0" tIns="0" rIns="0" bIns="0" rtlCol="0">
            <a:spAutoFit/>
          </a:bodyPr>
          <a:lstStyle/>
          <a:p>
            <a:pPr marL="267335" marR="5080" indent="-255270">
              <a:lnSpc>
                <a:spcPct val="124500"/>
              </a:lnSpc>
            </a:pPr>
            <a:r>
              <a:rPr sz="2000" dirty="0">
                <a:solidFill>
                  <a:srgbClr val="FFFFFF"/>
                </a:solidFill>
                <a:latin typeface="SimSun"/>
                <a:cs typeface="SimSun"/>
              </a:rPr>
              <a:t>任职资格  标准</a:t>
            </a:r>
            <a:endParaRPr sz="2000" dirty="0">
              <a:latin typeface="SimSun"/>
              <a:cs typeface="SimSun"/>
            </a:endParaRPr>
          </a:p>
        </p:txBody>
      </p:sp>
      <p:sp>
        <p:nvSpPr>
          <p:cNvPr id="4" name="object 4"/>
          <p:cNvSpPr txBox="1"/>
          <p:nvPr/>
        </p:nvSpPr>
        <p:spPr>
          <a:xfrm>
            <a:off x="5791200" y="1521432"/>
            <a:ext cx="744537" cy="764568"/>
          </a:xfrm>
          <a:prstGeom prst="rect">
            <a:avLst/>
          </a:prstGeom>
        </p:spPr>
        <p:txBody>
          <a:bodyPr vert="horz" wrap="square" lIns="0" tIns="0" rIns="0" bIns="0" rtlCol="0">
            <a:spAutoFit/>
          </a:bodyPr>
          <a:lstStyle/>
          <a:p>
            <a:pPr marL="58419" marR="5080" indent="-45720">
              <a:lnSpc>
                <a:spcPct val="138300"/>
              </a:lnSpc>
            </a:pPr>
            <a:r>
              <a:rPr lang="zh-CN" altLang="en-US" spc="5" dirty="0">
                <a:latin typeface="SimSun"/>
                <a:cs typeface="SimSun"/>
              </a:rPr>
              <a:t>学历</a:t>
            </a:r>
            <a:r>
              <a:rPr lang="en-US" altLang="zh-CN" spc="25" dirty="0">
                <a:latin typeface="Nirmala UI Semilight"/>
                <a:cs typeface="Nirmala UI Semilight"/>
              </a:rPr>
              <a:t>/</a:t>
            </a:r>
            <a:r>
              <a:rPr lang="zh-CN" altLang="en-US" spc="5" dirty="0">
                <a:latin typeface="SimSun"/>
                <a:cs typeface="SimSun"/>
              </a:rPr>
              <a:t>经</a:t>
            </a:r>
            <a:r>
              <a:rPr lang="zh-CN" altLang="en-US" spc="5" dirty="0" smtClean="0">
                <a:latin typeface="SimSun"/>
                <a:cs typeface="SimSun"/>
              </a:rPr>
              <a:t>历</a:t>
            </a:r>
            <a:endParaRPr sz="1800" dirty="0">
              <a:latin typeface="SimSun"/>
              <a:cs typeface="SimSun"/>
            </a:endParaRPr>
          </a:p>
        </p:txBody>
      </p:sp>
      <p:sp>
        <p:nvSpPr>
          <p:cNvPr id="5" name="object 5"/>
          <p:cNvSpPr txBox="1"/>
          <p:nvPr/>
        </p:nvSpPr>
        <p:spPr>
          <a:xfrm>
            <a:off x="7485380" y="2991957"/>
            <a:ext cx="484505" cy="768985"/>
          </a:xfrm>
          <a:prstGeom prst="rect">
            <a:avLst/>
          </a:prstGeom>
        </p:spPr>
        <p:txBody>
          <a:bodyPr vert="horz" wrap="square" lIns="0" tIns="0" rIns="0" bIns="0" rtlCol="0">
            <a:spAutoFit/>
          </a:bodyPr>
          <a:lstStyle/>
          <a:p>
            <a:pPr marL="12700" marR="5080">
              <a:lnSpc>
                <a:spcPct val="138300"/>
              </a:lnSpc>
            </a:pPr>
            <a:r>
              <a:rPr sz="1800" spc="5" dirty="0">
                <a:latin typeface="SimSun"/>
                <a:cs typeface="SimSun"/>
              </a:rPr>
              <a:t>业绩  成果</a:t>
            </a:r>
            <a:endParaRPr sz="1800">
              <a:latin typeface="SimSun"/>
              <a:cs typeface="SimSun"/>
            </a:endParaRPr>
          </a:p>
        </p:txBody>
      </p:sp>
      <p:sp>
        <p:nvSpPr>
          <p:cNvPr id="6" name="object 6"/>
          <p:cNvSpPr txBox="1"/>
          <p:nvPr/>
        </p:nvSpPr>
        <p:spPr>
          <a:xfrm>
            <a:off x="5853938" y="4909057"/>
            <a:ext cx="484505" cy="284480"/>
          </a:xfrm>
          <a:prstGeom prst="rect">
            <a:avLst/>
          </a:prstGeom>
        </p:spPr>
        <p:txBody>
          <a:bodyPr vert="horz" wrap="square" lIns="0" tIns="0" rIns="0" bIns="0" rtlCol="0">
            <a:spAutoFit/>
          </a:bodyPr>
          <a:lstStyle/>
          <a:p>
            <a:pPr marL="12700">
              <a:lnSpc>
                <a:spcPct val="100000"/>
              </a:lnSpc>
            </a:pPr>
            <a:r>
              <a:rPr sz="1800" spc="5" dirty="0">
                <a:latin typeface="SimSun"/>
                <a:cs typeface="SimSun"/>
              </a:rPr>
              <a:t>绩效</a:t>
            </a:r>
            <a:endParaRPr sz="1800">
              <a:latin typeface="SimSun"/>
              <a:cs typeface="SimSun"/>
            </a:endParaRPr>
          </a:p>
        </p:txBody>
      </p:sp>
      <p:sp>
        <p:nvSpPr>
          <p:cNvPr id="7" name="object 7"/>
          <p:cNvSpPr txBox="1"/>
          <p:nvPr/>
        </p:nvSpPr>
        <p:spPr>
          <a:xfrm>
            <a:off x="4222496" y="3039739"/>
            <a:ext cx="484505" cy="692785"/>
          </a:xfrm>
          <a:prstGeom prst="rect">
            <a:avLst/>
          </a:prstGeom>
        </p:spPr>
        <p:txBody>
          <a:bodyPr vert="horz" wrap="square" lIns="0" tIns="0" rIns="0" bIns="0" rtlCol="0">
            <a:spAutoFit/>
          </a:bodyPr>
          <a:lstStyle/>
          <a:p>
            <a:pPr marL="12700" marR="5080">
              <a:lnSpc>
                <a:spcPct val="124400"/>
              </a:lnSpc>
            </a:pPr>
            <a:r>
              <a:rPr sz="1800" spc="5" dirty="0">
                <a:latin typeface="SimSun"/>
                <a:cs typeface="SimSun"/>
              </a:rPr>
              <a:t>专业  技能</a:t>
            </a:r>
            <a:endParaRPr sz="1800">
              <a:latin typeface="SimSun"/>
              <a:cs typeface="SimSun"/>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专业技术任职资格标准</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03987" y="997585"/>
          <a:ext cx="11571274" cy="5609589"/>
        </p:xfrm>
        <a:graphic>
          <a:graphicData uri="http://schemas.openxmlformats.org/drawingml/2006/table">
            <a:tbl>
              <a:tblPr firstRow="1" bandRow="1">
                <a:tableStyleId>{2D5ABB26-0587-4C30-8999-92F81FD0307C}</a:tableStyleId>
              </a:tblPr>
              <a:tblGrid>
                <a:gridCol w="958570"/>
                <a:gridCol w="2122500"/>
                <a:gridCol w="2122551"/>
                <a:gridCol w="2122551"/>
                <a:gridCol w="2122551"/>
                <a:gridCol w="2122551"/>
              </a:tblGrid>
              <a:tr h="517398">
                <a:tc>
                  <a:txBody>
                    <a:bodyPr/>
                    <a:lstStyle/>
                    <a:p>
                      <a:pPr marL="120650" marR="52705">
                        <a:lnSpc>
                          <a:spcPct val="100000"/>
                        </a:lnSpc>
                        <a:spcBef>
                          <a:spcPts val="560"/>
                        </a:spcBef>
                      </a:pPr>
                      <a:r>
                        <a:rPr sz="1200" dirty="0">
                          <a:solidFill>
                            <a:srgbClr val="FFFFFF"/>
                          </a:solidFill>
                          <a:latin typeface="SimSun"/>
                          <a:cs typeface="SimSun"/>
                        </a:rPr>
                        <a:t>专业序列标  准职务称谓</a:t>
                      </a:r>
                      <a:endParaRPr sz="12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spcBef>
                          <a:spcPts val="10"/>
                        </a:spcBef>
                      </a:pPr>
                      <a:endParaRPr sz="1100">
                        <a:latin typeface="Times New Roman"/>
                        <a:cs typeface="Times New Roman"/>
                      </a:endParaRPr>
                    </a:p>
                    <a:p>
                      <a:pPr marL="62865" algn="ctr">
                        <a:lnSpc>
                          <a:spcPct val="100000"/>
                        </a:lnSpc>
                        <a:spcBef>
                          <a:spcPts val="5"/>
                        </a:spcBef>
                      </a:pPr>
                      <a:r>
                        <a:rPr sz="1200" spc="5" dirty="0">
                          <a:solidFill>
                            <a:srgbClr val="FFFFFF"/>
                          </a:solidFill>
                          <a:latin typeface="SimSun"/>
                          <a:cs typeface="SimSun"/>
                        </a:rPr>
                        <a:t>职责描述</a:t>
                      </a:r>
                      <a:endParaRPr sz="12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spcBef>
                          <a:spcPts val="10"/>
                        </a:spcBef>
                      </a:pPr>
                      <a:endParaRPr sz="1100">
                        <a:latin typeface="Times New Roman"/>
                        <a:cs typeface="Times New Roman"/>
                      </a:endParaRPr>
                    </a:p>
                    <a:p>
                      <a:pPr marL="596900">
                        <a:lnSpc>
                          <a:spcPct val="100000"/>
                        </a:lnSpc>
                        <a:spcBef>
                          <a:spcPts val="5"/>
                        </a:spcBef>
                      </a:pPr>
                      <a:r>
                        <a:rPr sz="1200" spc="5" dirty="0">
                          <a:solidFill>
                            <a:srgbClr val="FFFFFF"/>
                          </a:solidFill>
                          <a:latin typeface="SimSun"/>
                          <a:cs typeface="SimSun"/>
                        </a:rPr>
                        <a:t>学历</a:t>
                      </a:r>
                      <a:r>
                        <a:rPr sz="1200" b="0" spc="5" dirty="0">
                          <a:solidFill>
                            <a:srgbClr val="FFFFFF"/>
                          </a:solidFill>
                          <a:latin typeface="Nirmala UI Semilight"/>
                          <a:cs typeface="Nirmala UI Semilight"/>
                        </a:rPr>
                        <a:t>/</a:t>
                      </a:r>
                      <a:r>
                        <a:rPr sz="1200" spc="5" dirty="0">
                          <a:solidFill>
                            <a:srgbClr val="FFFFFF"/>
                          </a:solidFill>
                          <a:latin typeface="SimSun"/>
                          <a:cs typeface="SimSun"/>
                        </a:rPr>
                        <a:t>经历要求</a:t>
                      </a:r>
                      <a:endParaRPr sz="12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spcBef>
                          <a:spcPts val="10"/>
                        </a:spcBef>
                      </a:pPr>
                      <a:endParaRPr sz="1100">
                        <a:latin typeface="Times New Roman"/>
                        <a:cs typeface="Times New Roman"/>
                      </a:endParaRPr>
                    </a:p>
                    <a:p>
                      <a:pPr marL="63500" algn="ctr">
                        <a:lnSpc>
                          <a:spcPct val="100000"/>
                        </a:lnSpc>
                        <a:spcBef>
                          <a:spcPts val="5"/>
                        </a:spcBef>
                      </a:pPr>
                      <a:r>
                        <a:rPr sz="1200" spc="5" dirty="0">
                          <a:solidFill>
                            <a:srgbClr val="FFFFFF"/>
                          </a:solidFill>
                          <a:latin typeface="SimSun"/>
                          <a:cs typeface="SimSun"/>
                        </a:rPr>
                        <a:t>绩效要求</a:t>
                      </a:r>
                      <a:endParaRPr sz="12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spcBef>
                          <a:spcPts val="10"/>
                        </a:spcBef>
                      </a:pPr>
                      <a:endParaRPr sz="1100">
                        <a:latin typeface="Times New Roman"/>
                        <a:cs typeface="Times New Roman"/>
                      </a:endParaRPr>
                    </a:p>
                    <a:p>
                      <a:pPr marL="628015">
                        <a:lnSpc>
                          <a:spcPct val="100000"/>
                        </a:lnSpc>
                        <a:spcBef>
                          <a:spcPts val="5"/>
                        </a:spcBef>
                      </a:pPr>
                      <a:r>
                        <a:rPr sz="1200" dirty="0">
                          <a:solidFill>
                            <a:srgbClr val="FFFFFF"/>
                          </a:solidFill>
                          <a:latin typeface="SimSun"/>
                          <a:cs typeface="SimSun"/>
                        </a:rPr>
                        <a:t>专业技能要求</a:t>
                      </a:r>
                      <a:endParaRPr sz="12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spcBef>
                          <a:spcPts val="10"/>
                        </a:spcBef>
                      </a:pPr>
                      <a:endParaRPr sz="1100">
                        <a:latin typeface="Times New Roman"/>
                        <a:cs typeface="Times New Roman"/>
                      </a:endParaRPr>
                    </a:p>
                    <a:p>
                      <a:pPr marL="628015">
                        <a:lnSpc>
                          <a:spcPct val="100000"/>
                        </a:lnSpc>
                        <a:spcBef>
                          <a:spcPts val="5"/>
                        </a:spcBef>
                      </a:pPr>
                      <a:r>
                        <a:rPr sz="1200" dirty="0">
                          <a:solidFill>
                            <a:srgbClr val="FFFFFF"/>
                          </a:solidFill>
                          <a:latin typeface="SimSun"/>
                          <a:cs typeface="SimSun"/>
                        </a:rPr>
                        <a:t>业绩成果要求</a:t>
                      </a:r>
                      <a:endParaRPr sz="12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r>
              <a:tr h="2031745">
                <a:tc>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marL="61594" algn="ctr">
                        <a:lnSpc>
                          <a:spcPct val="100000"/>
                        </a:lnSpc>
                        <a:spcBef>
                          <a:spcPts val="1000"/>
                        </a:spcBef>
                      </a:pPr>
                      <a:r>
                        <a:rPr sz="1200" spc="5" dirty="0">
                          <a:solidFill>
                            <a:srgbClr val="FFFFFF"/>
                          </a:solidFill>
                          <a:latin typeface="SimSun"/>
                          <a:cs typeface="SimSun"/>
                        </a:rPr>
                        <a:t>资深</a:t>
                      </a:r>
                      <a:endParaRPr sz="1200">
                        <a:latin typeface="SimSun"/>
                        <a:cs typeface="SimSun"/>
                      </a:endParaRPr>
                    </a:p>
                    <a:p>
                      <a:pPr marL="61594" algn="ctr">
                        <a:lnSpc>
                          <a:spcPct val="100000"/>
                        </a:lnSpc>
                      </a:pPr>
                      <a:r>
                        <a:rPr sz="1200" spc="5" dirty="0">
                          <a:solidFill>
                            <a:srgbClr val="FFFFFF"/>
                          </a:solidFill>
                          <a:latin typeface="SimSun"/>
                          <a:cs typeface="SimSun"/>
                        </a:rPr>
                        <a:t>专业经理</a:t>
                      </a:r>
                      <a:endParaRPr sz="12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35"/>
                        </a:spcBef>
                      </a:pPr>
                      <a:endParaRPr sz="1250">
                        <a:latin typeface="Times New Roman"/>
                        <a:cs typeface="Times New Roman"/>
                      </a:endParaRPr>
                    </a:p>
                    <a:p>
                      <a:pPr marL="65405" marR="94615">
                        <a:lnSpc>
                          <a:spcPct val="100000"/>
                        </a:lnSpc>
                      </a:pPr>
                      <a:r>
                        <a:rPr sz="1100" b="0" spc="10" dirty="0">
                          <a:solidFill>
                            <a:srgbClr val="FFFFFF"/>
                          </a:solidFill>
                          <a:latin typeface="Nirmala UI Semilight"/>
                          <a:cs typeface="Nirmala UI Semilight"/>
                        </a:rPr>
                        <a:t>1.</a:t>
                      </a:r>
                      <a:r>
                        <a:rPr sz="1100" b="0" spc="-30" dirty="0">
                          <a:solidFill>
                            <a:srgbClr val="FFFFFF"/>
                          </a:solidFill>
                          <a:latin typeface="Nirmala UI Semilight"/>
                          <a:cs typeface="Nirmala UI Semilight"/>
                        </a:rPr>
                        <a:t> </a:t>
                      </a:r>
                      <a:r>
                        <a:rPr sz="1100" spc="-5" dirty="0">
                          <a:solidFill>
                            <a:srgbClr val="FFFFFF"/>
                          </a:solidFill>
                          <a:latin typeface="SimSun"/>
                          <a:cs typeface="SimSun"/>
                        </a:rPr>
                        <a:t>有效解决本专业领域遇到的技  术性、事务性难题；</a:t>
                      </a:r>
                      <a:endParaRPr sz="1100">
                        <a:latin typeface="SimSun"/>
                        <a:cs typeface="SimSun"/>
                      </a:endParaRPr>
                    </a:p>
                    <a:p>
                      <a:pPr marL="65405" marR="71120">
                        <a:lnSpc>
                          <a:spcPct val="100000"/>
                        </a:lnSpc>
                      </a:pPr>
                      <a:r>
                        <a:rPr sz="1100" b="0" spc="25" dirty="0">
                          <a:solidFill>
                            <a:srgbClr val="FFFFFF"/>
                          </a:solidFill>
                          <a:latin typeface="Nirmala UI Semilight"/>
                          <a:cs typeface="Nirmala UI Semilight"/>
                        </a:rPr>
                        <a:t>2.</a:t>
                      </a:r>
                      <a:r>
                        <a:rPr sz="1100" b="0" spc="-35" dirty="0">
                          <a:solidFill>
                            <a:srgbClr val="FFFFFF"/>
                          </a:solidFill>
                          <a:latin typeface="Nirmala UI Semilight"/>
                          <a:cs typeface="Nirmala UI Semilight"/>
                        </a:rPr>
                        <a:t> </a:t>
                      </a:r>
                      <a:r>
                        <a:rPr sz="1100" spc="-5" dirty="0">
                          <a:solidFill>
                            <a:srgbClr val="FFFFFF"/>
                          </a:solidFill>
                          <a:latin typeface="SimSun"/>
                          <a:cs typeface="SimSun"/>
                        </a:rPr>
                        <a:t>就本专业为部门决策提供关键  依据；  </a:t>
                      </a:r>
                      <a:r>
                        <a:rPr sz="1100" b="0" dirty="0">
                          <a:solidFill>
                            <a:srgbClr val="FFFFFF"/>
                          </a:solidFill>
                          <a:latin typeface="Nirmala UI Semilight"/>
                          <a:cs typeface="Nirmala UI Semilight"/>
                        </a:rPr>
                        <a:t>3.</a:t>
                      </a:r>
                      <a:r>
                        <a:rPr sz="1100" dirty="0">
                          <a:solidFill>
                            <a:srgbClr val="FFFFFF"/>
                          </a:solidFill>
                          <a:latin typeface="SimSun"/>
                          <a:cs typeface="SimSun"/>
                        </a:rPr>
                        <a:t>开展本专业专题分析和评估完  </a:t>
                      </a:r>
                      <a:r>
                        <a:rPr sz="1100" spc="-5" dirty="0">
                          <a:solidFill>
                            <a:srgbClr val="FFFFFF"/>
                          </a:solidFill>
                          <a:latin typeface="SimSun"/>
                          <a:cs typeface="SimSun"/>
                        </a:rPr>
                        <a:t>善工作。</a:t>
                      </a:r>
                      <a:endParaRPr sz="11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marL="65405" marR="83820" algn="just">
                        <a:lnSpc>
                          <a:spcPct val="100000"/>
                        </a:lnSpc>
                        <a:spcBef>
                          <a:spcPts val="815"/>
                        </a:spcBef>
                      </a:pPr>
                      <a:r>
                        <a:rPr sz="1100" b="0" spc="10" dirty="0">
                          <a:solidFill>
                            <a:srgbClr val="FFFFFF"/>
                          </a:solidFill>
                          <a:latin typeface="Nirmala UI Semilight"/>
                          <a:cs typeface="Nirmala UI Semilight"/>
                        </a:rPr>
                        <a:t>1. </a:t>
                      </a:r>
                      <a:r>
                        <a:rPr sz="1100" spc="-5" dirty="0">
                          <a:solidFill>
                            <a:srgbClr val="FFFFFF"/>
                          </a:solidFill>
                          <a:latin typeface="SimSun"/>
                          <a:cs typeface="SimSun"/>
                        </a:rPr>
                        <a:t>在本公司专业经验五年以上，  </a:t>
                      </a:r>
                      <a:r>
                        <a:rPr sz="1100" dirty="0">
                          <a:solidFill>
                            <a:srgbClr val="FFFFFF"/>
                          </a:solidFill>
                          <a:latin typeface="SimSun"/>
                          <a:cs typeface="SimSun"/>
                        </a:rPr>
                        <a:t>或有同行（公司）相应专业经验  六年以上；对不达本科学历者，  相应专业经验需超过十年以上或  具有相关专业中级（含）以上技  </a:t>
                      </a:r>
                      <a:r>
                        <a:rPr sz="1100" spc="-5" dirty="0">
                          <a:solidFill>
                            <a:srgbClr val="FFFFFF"/>
                          </a:solidFill>
                          <a:latin typeface="SimSun"/>
                          <a:cs typeface="SimSun"/>
                        </a:rPr>
                        <a:t>术职称；</a:t>
                      </a:r>
                      <a:endParaRPr sz="1100">
                        <a:latin typeface="SimSun"/>
                        <a:cs typeface="SimSun"/>
                      </a:endParaRPr>
                    </a:p>
                    <a:p>
                      <a:pPr marL="65405" algn="just">
                        <a:lnSpc>
                          <a:spcPct val="100000"/>
                        </a:lnSpc>
                      </a:pPr>
                      <a:r>
                        <a:rPr sz="1100" b="0" spc="25" dirty="0">
                          <a:solidFill>
                            <a:srgbClr val="FFFFFF"/>
                          </a:solidFill>
                          <a:latin typeface="Nirmala UI Semilight"/>
                          <a:cs typeface="Nirmala UI Semilight"/>
                        </a:rPr>
                        <a:t>2.</a:t>
                      </a:r>
                      <a:r>
                        <a:rPr sz="1100" b="0" spc="-50" dirty="0">
                          <a:solidFill>
                            <a:srgbClr val="FFFFFF"/>
                          </a:solidFill>
                          <a:latin typeface="Nirmala UI Semilight"/>
                          <a:cs typeface="Nirmala UI Semilight"/>
                        </a:rPr>
                        <a:t> </a:t>
                      </a:r>
                      <a:r>
                        <a:rPr sz="1100" spc="-5" dirty="0">
                          <a:solidFill>
                            <a:srgbClr val="FFFFFF"/>
                          </a:solidFill>
                          <a:latin typeface="SimSun"/>
                          <a:cs typeface="SimSun"/>
                        </a:rPr>
                        <a:t>集团二星级讲师以上。</a:t>
                      </a:r>
                      <a:endParaRPr sz="11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marL="66040" marR="92710">
                        <a:lnSpc>
                          <a:spcPct val="100000"/>
                        </a:lnSpc>
                        <a:spcBef>
                          <a:spcPts val="925"/>
                        </a:spcBef>
                      </a:pPr>
                      <a:r>
                        <a:rPr sz="1100" b="0" spc="10" dirty="0">
                          <a:solidFill>
                            <a:srgbClr val="FFFFFF"/>
                          </a:solidFill>
                          <a:latin typeface="Nirmala UI Semilight"/>
                          <a:cs typeface="Nirmala UI Semilight"/>
                        </a:rPr>
                        <a:t>1.</a:t>
                      </a:r>
                      <a:r>
                        <a:rPr sz="1100" b="0" spc="-30" dirty="0">
                          <a:solidFill>
                            <a:srgbClr val="FFFFFF"/>
                          </a:solidFill>
                          <a:latin typeface="Nirmala UI Semilight"/>
                          <a:cs typeface="Nirmala UI Semilight"/>
                        </a:rPr>
                        <a:t> </a:t>
                      </a:r>
                      <a:r>
                        <a:rPr sz="1100" spc="-5" dirty="0">
                          <a:solidFill>
                            <a:srgbClr val="FFFFFF"/>
                          </a:solidFill>
                          <a:latin typeface="SimSun"/>
                          <a:cs typeface="SimSun"/>
                        </a:rPr>
                        <a:t>上年度的绩效成绩为良好（含  以上；</a:t>
                      </a:r>
                      <a:endParaRPr sz="1100">
                        <a:latin typeface="SimSun"/>
                        <a:cs typeface="SimSun"/>
                      </a:endParaRPr>
                    </a:p>
                    <a:p>
                      <a:pPr marL="66040">
                        <a:lnSpc>
                          <a:spcPct val="100000"/>
                        </a:lnSpc>
                      </a:pPr>
                      <a:r>
                        <a:rPr sz="1100" b="0" spc="25" dirty="0">
                          <a:solidFill>
                            <a:srgbClr val="FFFFFF"/>
                          </a:solidFill>
                          <a:latin typeface="Nirmala UI Semilight"/>
                          <a:cs typeface="Nirmala UI Semilight"/>
                        </a:rPr>
                        <a:t>2.</a:t>
                      </a:r>
                      <a:r>
                        <a:rPr sz="1100" b="0" spc="-40" dirty="0">
                          <a:solidFill>
                            <a:srgbClr val="FFFFFF"/>
                          </a:solidFill>
                          <a:latin typeface="Nirmala UI Semilight"/>
                          <a:cs typeface="Nirmala UI Semilight"/>
                        </a:rPr>
                        <a:t> </a:t>
                      </a:r>
                      <a:r>
                        <a:rPr sz="1100" spc="-5" dirty="0">
                          <a:solidFill>
                            <a:srgbClr val="FFFFFF"/>
                          </a:solidFill>
                          <a:latin typeface="SimSun"/>
                          <a:cs typeface="SimSun"/>
                        </a:rPr>
                        <a:t>负责工作领域未出现重大失误</a:t>
                      </a:r>
                      <a:endParaRPr sz="11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35"/>
                        </a:spcBef>
                      </a:pPr>
                      <a:endParaRPr sz="1300">
                        <a:latin typeface="Times New Roman"/>
                        <a:cs typeface="Times New Roman"/>
                      </a:endParaRPr>
                    </a:p>
                    <a:p>
                      <a:pPr marL="66040" marR="93980" indent="-179070">
                        <a:lnSpc>
                          <a:spcPct val="100000"/>
                        </a:lnSpc>
                      </a:pPr>
                      <a:r>
                        <a:rPr sz="1650" spc="-7" baseline="-32828" dirty="0">
                          <a:solidFill>
                            <a:srgbClr val="FFFFFF"/>
                          </a:solidFill>
                          <a:latin typeface="SimSun"/>
                          <a:cs typeface="SimSun"/>
                        </a:rPr>
                        <a:t>）</a:t>
                      </a:r>
                      <a:r>
                        <a:rPr sz="1650" spc="-412" baseline="-32828" dirty="0">
                          <a:solidFill>
                            <a:srgbClr val="FFFFFF"/>
                          </a:solidFill>
                          <a:latin typeface="SimSun"/>
                          <a:cs typeface="SimSun"/>
                        </a:rPr>
                        <a:t> </a:t>
                      </a:r>
                      <a:r>
                        <a:rPr sz="1100" b="0" spc="10" dirty="0">
                          <a:solidFill>
                            <a:srgbClr val="FFFFFF"/>
                          </a:solidFill>
                          <a:latin typeface="Nirmala UI Semilight"/>
                          <a:cs typeface="Nirmala UI Semilight"/>
                        </a:rPr>
                        <a:t>1. </a:t>
                      </a:r>
                      <a:r>
                        <a:rPr sz="1100" spc="-5" dirty="0">
                          <a:solidFill>
                            <a:srgbClr val="FFFFFF"/>
                          </a:solidFill>
                          <a:latin typeface="SimSun"/>
                          <a:cs typeface="SimSun"/>
                        </a:rPr>
                        <a:t>精通本专业两个以上细分专业  领域的知识和主要实践；</a:t>
                      </a:r>
                      <a:endParaRPr sz="1100">
                        <a:latin typeface="SimSun"/>
                        <a:cs typeface="SimSun"/>
                      </a:endParaRPr>
                    </a:p>
                    <a:p>
                      <a:pPr marL="66040" marR="70485" indent="-155575">
                        <a:lnSpc>
                          <a:spcPct val="100000"/>
                        </a:lnSpc>
                      </a:pPr>
                      <a:r>
                        <a:rPr sz="1650" spc="-7" baseline="-32828" dirty="0">
                          <a:solidFill>
                            <a:srgbClr val="FFFFFF"/>
                          </a:solidFill>
                          <a:latin typeface="SimSun"/>
                          <a:cs typeface="SimSun"/>
                        </a:rPr>
                        <a:t>。</a:t>
                      </a:r>
                      <a:r>
                        <a:rPr sz="1650" spc="-735" baseline="-32828" dirty="0">
                          <a:solidFill>
                            <a:srgbClr val="FFFFFF"/>
                          </a:solidFill>
                          <a:latin typeface="SimSun"/>
                          <a:cs typeface="SimSun"/>
                        </a:rPr>
                        <a:t> </a:t>
                      </a:r>
                      <a:r>
                        <a:rPr sz="1100" b="0" spc="25" dirty="0">
                          <a:solidFill>
                            <a:srgbClr val="FFFFFF"/>
                          </a:solidFill>
                          <a:latin typeface="Nirmala UI Semilight"/>
                          <a:cs typeface="Nirmala UI Semilight"/>
                        </a:rPr>
                        <a:t>2. </a:t>
                      </a:r>
                      <a:r>
                        <a:rPr sz="1100" spc="-5" dirty="0">
                          <a:solidFill>
                            <a:srgbClr val="FFFFFF"/>
                          </a:solidFill>
                          <a:latin typeface="SimSun"/>
                          <a:cs typeface="SimSun"/>
                        </a:rPr>
                        <a:t>熟练掌握本专业其他领域的运  作程序与方法。</a:t>
                      </a:r>
                      <a:endParaRPr sz="11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66040" marR="155575">
                        <a:lnSpc>
                          <a:spcPct val="100000"/>
                        </a:lnSpc>
                        <a:spcBef>
                          <a:spcPts val="705"/>
                        </a:spcBef>
                      </a:pPr>
                      <a:r>
                        <a:rPr sz="1100" b="0" spc="10" dirty="0">
                          <a:solidFill>
                            <a:srgbClr val="FFFFFF"/>
                          </a:solidFill>
                          <a:latin typeface="Nirmala UI Semilight"/>
                          <a:cs typeface="Nirmala UI Semilight"/>
                        </a:rPr>
                        <a:t>1.</a:t>
                      </a:r>
                      <a:r>
                        <a:rPr sz="1100" b="0" spc="-55" dirty="0">
                          <a:solidFill>
                            <a:srgbClr val="FFFFFF"/>
                          </a:solidFill>
                          <a:latin typeface="Nirmala UI Semilight"/>
                          <a:cs typeface="Nirmala UI Semilight"/>
                        </a:rPr>
                        <a:t> </a:t>
                      </a:r>
                      <a:r>
                        <a:rPr sz="1100" dirty="0">
                          <a:solidFill>
                            <a:srgbClr val="FFFFFF"/>
                          </a:solidFill>
                          <a:latin typeface="SimSun"/>
                          <a:cs typeface="SimSun"/>
                        </a:rPr>
                        <a:t>至少总结本专业领域的</a:t>
                      </a:r>
                      <a:r>
                        <a:rPr sz="1100" b="0" dirty="0">
                          <a:solidFill>
                            <a:srgbClr val="FFFFFF"/>
                          </a:solidFill>
                          <a:latin typeface="Nirmala UI Semilight"/>
                          <a:cs typeface="Nirmala UI Semilight"/>
                        </a:rPr>
                        <a:t>3</a:t>
                      </a:r>
                      <a:r>
                        <a:rPr sz="1100" dirty="0">
                          <a:solidFill>
                            <a:srgbClr val="FFFFFF"/>
                          </a:solidFill>
                          <a:latin typeface="SimSun"/>
                          <a:cs typeface="SimSun"/>
                        </a:rPr>
                        <a:t>个最  佳实践案例，并在</a:t>
                      </a:r>
                      <a:r>
                        <a:rPr sz="1100" b="0" spc="-5" dirty="0">
                          <a:solidFill>
                            <a:srgbClr val="FFFFFF"/>
                          </a:solidFill>
                          <a:latin typeface="Nirmala UI Semilight"/>
                          <a:cs typeface="Nirmala UI Semilight"/>
                        </a:rPr>
                        <a:t>K</a:t>
                      </a:r>
                      <a:r>
                        <a:rPr sz="1100" b="0" dirty="0">
                          <a:solidFill>
                            <a:srgbClr val="FFFFFF"/>
                          </a:solidFill>
                          <a:latin typeface="Nirmala UI Semilight"/>
                          <a:cs typeface="Nirmala UI Semilight"/>
                        </a:rPr>
                        <a:t>M</a:t>
                      </a:r>
                      <a:r>
                        <a:rPr sz="1100" dirty="0">
                          <a:solidFill>
                            <a:srgbClr val="FFFFFF"/>
                          </a:solidFill>
                          <a:latin typeface="SimSun"/>
                          <a:cs typeface="SimSun"/>
                        </a:rPr>
                        <a:t>平台共享</a:t>
                      </a:r>
                      <a:endParaRPr sz="1100">
                        <a:latin typeface="SimSun"/>
                        <a:cs typeface="SimSun"/>
                      </a:endParaRPr>
                    </a:p>
                    <a:p>
                      <a:pPr marL="66040" marR="83185">
                        <a:lnSpc>
                          <a:spcPct val="100000"/>
                        </a:lnSpc>
                      </a:pPr>
                      <a:r>
                        <a:rPr sz="1100" dirty="0">
                          <a:solidFill>
                            <a:srgbClr val="FFFFFF"/>
                          </a:solidFill>
                          <a:latin typeface="SimSun"/>
                          <a:cs typeface="SimSun"/>
                        </a:rPr>
                        <a:t>（以通过部门负责人、知识管理  </a:t>
                      </a:r>
                      <a:r>
                        <a:rPr sz="1100" spc="-5" dirty="0">
                          <a:solidFill>
                            <a:srgbClr val="FFFFFF"/>
                          </a:solidFill>
                          <a:latin typeface="SimSun"/>
                          <a:cs typeface="SimSun"/>
                        </a:rPr>
                        <a:t>专员发布审核为准）；</a:t>
                      </a:r>
                      <a:endParaRPr sz="1100">
                        <a:latin typeface="SimSun"/>
                        <a:cs typeface="SimSun"/>
                      </a:endParaRPr>
                    </a:p>
                    <a:p>
                      <a:pPr marL="66040">
                        <a:lnSpc>
                          <a:spcPct val="100000"/>
                        </a:lnSpc>
                      </a:pPr>
                      <a:r>
                        <a:rPr sz="1100" b="0" spc="25" dirty="0">
                          <a:solidFill>
                            <a:srgbClr val="FFFFFF"/>
                          </a:solidFill>
                          <a:latin typeface="Nirmala UI Semilight"/>
                          <a:cs typeface="Nirmala UI Semilight"/>
                        </a:rPr>
                        <a:t>2.</a:t>
                      </a:r>
                      <a:r>
                        <a:rPr sz="1100" b="0" spc="-40" dirty="0">
                          <a:solidFill>
                            <a:srgbClr val="FFFFFF"/>
                          </a:solidFill>
                          <a:latin typeface="Nirmala UI Semilight"/>
                          <a:cs typeface="Nirmala UI Semilight"/>
                        </a:rPr>
                        <a:t> </a:t>
                      </a:r>
                      <a:r>
                        <a:rPr sz="1100" spc="-5" dirty="0">
                          <a:solidFill>
                            <a:srgbClr val="FFFFFF"/>
                          </a:solidFill>
                          <a:latin typeface="SimSun"/>
                          <a:cs typeface="SimSun"/>
                        </a:rPr>
                        <a:t>担任新人入职引导人或教练；</a:t>
                      </a:r>
                      <a:endParaRPr sz="1100">
                        <a:latin typeface="SimSun"/>
                        <a:cs typeface="SimSun"/>
                      </a:endParaRPr>
                    </a:p>
                    <a:p>
                      <a:pPr marL="66040" marR="70485">
                        <a:lnSpc>
                          <a:spcPct val="100000"/>
                        </a:lnSpc>
                      </a:pPr>
                      <a:r>
                        <a:rPr sz="1100" b="0" spc="25" dirty="0">
                          <a:solidFill>
                            <a:srgbClr val="FFFFFF"/>
                          </a:solidFill>
                          <a:latin typeface="Nirmala UI Semilight"/>
                          <a:cs typeface="Nirmala UI Semilight"/>
                        </a:rPr>
                        <a:t>3.</a:t>
                      </a:r>
                      <a:r>
                        <a:rPr sz="1100" b="0" spc="-35" dirty="0">
                          <a:solidFill>
                            <a:srgbClr val="FFFFFF"/>
                          </a:solidFill>
                          <a:latin typeface="Nirmala UI Semilight"/>
                          <a:cs typeface="Nirmala UI Semilight"/>
                        </a:rPr>
                        <a:t> </a:t>
                      </a:r>
                      <a:r>
                        <a:rPr sz="1100" spc="-5" dirty="0">
                          <a:solidFill>
                            <a:srgbClr val="FFFFFF"/>
                          </a:solidFill>
                          <a:latin typeface="SimSun"/>
                          <a:cs typeface="SimSun"/>
                        </a:rPr>
                        <a:t>开发一门专业课程，并在本公  </a:t>
                      </a:r>
                      <a:r>
                        <a:rPr sz="1100" dirty="0">
                          <a:solidFill>
                            <a:srgbClr val="FFFFFF"/>
                          </a:solidFill>
                          <a:latin typeface="SimSun"/>
                          <a:cs typeface="SimSun"/>
                        </a:rPr>
                        <a:t>司或区域内讲授</a:t>
                      </a:r>
                      <a:r>
                        <a:rPr sz="1100" b="0" dirty="0">
                          <a:solidFill>
                            <a:srgbClr val="FFFFFF"/>
                          </a:solidFill>
                          <a:latin typeface="Nirmala UI Semilight"/>
                          <a:cs typeface="Nirmala UI Semilight"/>
                        </a:rPr>
                        <a:t>3</a:t>
                      </a:r>
                      <a:r>
                        <a:rPr sz="1100" dirty="0">
                          <a:solidFill>
                            <a:srgbClr val="FFFFFF"/>
                          </a:solidFill>
                          <a:latin typeface="SimSun"/>
                          <a:cs typeface="SimSun"/>
                        </a:rPr>
                        <a:t>次（如系本次  </a:t>
                      </a:r>
                      <a:r>
                        <a:rPr sz="1100" spc="-5" dirty="0">
                          <a:solidFill>
                            <a:srgbClr val="FFFFFF"/>
                          </a:solidFill>
                          <a:latin typeface="SimSun"/>
                          <a:cs typeface="SimSun"/>
                        </a:rPr>
                        <a:t>新开发课程，以通过课程备课会  认证为准，并应在获得相应专业  资格认定后一年内完成授课任  务）。</a:t>
                      </a:r>
                      <a:endParaRPr sz="11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r>
              <a:tr h="1829816">
                <a:tc>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35"/>
                        </a:spcBef>
                      </a:pPr>
                      <a:endParaRPr sz="1350">
                        <a:latin typeface="Times New Roman"/>
                        <a:cs typeface="Times New Roman"/>
                      </a:endParaRPr>
                    </a:p>
                    <a:p>
                      <a:pPr marL="61594" algn="ctr">
                        <a:lnSpc>
                          <a:spcPct val="100000"/>
                        </a:lnSpc>
                      </a:pPr>
                      <a:r>
                        <a:rPr sz="1200" spc="5" dirty="0">
                          <a:solidFill>
                            <a:srgbClr val="FFFFFF"/>
                          </a:solidFill>
                          <a:latin typeface="SimSun"/>
                          <a:cs typeface="SimSun"/>
                        </a:rPr>
                        <a:t>高级</a:t>
                      </a:r>
                      <a:endParaRPr sz="1200">
                        <a:latin typeface="SimSun"/>
                        <a:cs typeface="SimSun"/>
                      </a:endParaRPr>
                    </a:p>
                    <a:p>
                      <a:pPr marL="61594" algn="ctr">
                        <a:lnSpc>
                          <a:spcPct val="100000"/>
                        </a:lnSpc>
                      </a:pPr>
                      <a:r>
                        <a:rPr sz="1200" spc="5" dirty="0">
                          <a:solidFill>
                            <a:srgbClr val="FFFFFF"/>
                          </a:solidFill>
                          <a:latin typeface="SimSun"/>
                          <a:cs typeface="SimSun"/>
                        </a:rPr>
                        <a:t>专业经理</a:t>
                      </a:r>
                      <a:endParaRPr sz="12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marL="65405" marR="94615">
                        <a:lnSpc>
                          <a:spcPct val="100000"/>
                        </a:lnSpc>
                        <a:spcBef>
                          <a:spcPts val="680"/>
                        </a:spcBef>
                      </a:pPr>
                      <a:r>
                        <a:rPr sz="1100" b="0" spc="10" dirty="0">
                          <a:solidFill>
                            <a:srgbClr val="FFFFFF"/>
                          </a:solidFill>
                          <a:latin typeface="Nirmala UI Semilight"/>
                          <a:cs typeface="Nirmala UI Semilight"/>
                        </a:rPr>
                        <a:t>1.</a:t>
                      </a:r>
                      <a:r>
                        <a:rPr sz="1100" b="0" spc="-30" dirty="0">
                          <a:solidFill>
                            <a:srgbClr val="FFFFFF"/>
                          </a:solidFill>
                          <a:latin typeface="Nirmala UI Semilight"/>
                          <a:cs typeface="Nirmala UI Semilight"/>
                        </a:rPr>
                        <a:t> </a:t>
                      </a:r>
                      <a:r>
                        <a:rPr sz="1100" spc="-5" dirty="0">
                          <a:solidFill>
                            <a:srgbClr val="FFFFFF"/>
                          </a:solidFill>
                          <a:latin typeface="SimSun"/>
                          <a:cs typeface="SimSun"/>
                        </a:rPr>
                        <a:t>有效解决本专业领域遇到的常  见技术性、事务性难题；</a:t>
                      </a:r>
                      <a:endParaRPr sz="1100">
                        <a:latin typeface="SimSun"/>
                        <a:cs typeface="SimSun"/>
                      </a:endParaRPr>
                    </a:p>
                    <a:p>
                      <a:pPr marL="65405" marR="71120">
                        <a:lnSpc>
                          <a:spcPct val="100000"/>
                        </a:lnSpc>
                      </a:pPr>
                      <a:r>
                        <a:rPr sz="1100" b="0" spc="25" dirty="0">
                          <a:solidFill>
                            <a:srgbClr val="FFFFFF"/>
                          </a:solidFill>
                          <a:latin typeface="Nirmala UI Semilight"/>
                          <a:cs typeface="Nirmala UI Semilight"/>
                        </a:rPr>
                        <a:t>2.</a:t>
                      </a:r>
                      <a:r>
                        <a:rPr sz="1100" b="0" spc="-35" dirty="0">
                          <a:solidFill>
                            <a:srgbClr val="FFFFFF"/>
                          </a:solidFill>
                          <a:latin typeface="Nirmala UI Semilight"/>
                          <a:cs typeface="Nirmala UI Semilight"/>
                        </a:rPr>
                        <a:t> </a:t>
                      </a:r>
                      <a:r>
                        <a:rPr sz="1100" spc="-5" dirty="0">
                          <a:solidFill>
                            <a:srgbClr val="FFFFFF"/>
                          </a:solidFill>
                          <a:latin typeface="SimSun"/>
                          <a:cs typeface="SimSun"/>
                        </a:rPr>
                        <a:t>独立开展本专业项目性专题工  作；</a:t>
                      </a:r>
                      <a:endParaRPr sz="1100">
                        <a:latin typeface="SimSun"/>
                        <a:cs typeface="SimSun"/>
                      </a:endParaRPr>
                    </a:p>
                    <a:p>
                      <a:pPr marL="65405">
                        <a:lnSpc>
                          <a:spcPct val="100000"/>
                        </a:lnSpc>
                      </a:pPr>
                      <a:r>
                        <a:rPr sz="1100" b="0" spc="25" dirty="0">
                          <a:solidFill>
                            <a:srgbClr val="FFFFFF"/>
                          </a:solidFill>
                          <a:latin typeface="Nirmala UI Semilight"/>
                          <a:cs typeface="Nirmala UI Semilight"/>
                        </a:rPr>
                        <a:t>3.</a:t>
                      </a:r>
                      <a:r>
                        <a:rPr sz="1100" b="0" spc="-75" dirty="0">
                          <a:solidFill>
                            <a:srgbClr val="FFFFFF"/>
                          </a:solidFill>
                          <a:latin typeface="Nirmala UI Semilight"/>
                          <a:cs typeface="Nirmala UI Semilight"/>
                        </a:rPr>
                        <a:t> </a:t>
                      </a:r>
                      <a:r>
                        <a:rPr sz="1100" spc="-5" dirty="0">
                          <a:solidFill>
                            <a:srgbClr val="FFFFFF"/>
                          </a:solidFill>
                          <a:latin typeface="SimSun"/>
                          <a:cs typeface="SimSun"/>
                        </a:rPr>
                        <a:t>完善本专业相关业务流程或规</a:t>
                      </a:r>
                      <a:endParaRPr sz="1100">
                        <a:latin typeface="SimSun"/>
                        <a:cs typeface="SimSun"/>
                      </a:endParaRPr>
                    </a:p>
                    <a:p>
                      <a:pPr marL="65405">
                        <a:lnSpc>
                          <a:spcPct val="100000"/>
                        </a:lnSpc>
                      </a:pPr>
                      <a:r>
                        <a:rPr sz="1100" spc="-5" dirty="0">
                          <a:solidFill>
                            <a:srgbClr val="FFFFFF"/>
                          </a:solidFill>
                          <a:latin typeface="SimSun"/>
                          <a:cs typeface="SimSun"/>
                        </a:rPr>
                        <a:t>范、制度、指引。</a:t>
                      </a:r>
                      <a:endParaRPr sz="11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100">
                        <a:latin typeface="Times New Roman"/>
                        <a:cs typeface="Times New Roman"/>
                      </a:endParaRPr>
                    </a:p>
                    <a:p>
                      <a:pPr>
                        <a:lnSpc>
                          <a:spcPct val="100000"/>
                        </a:lnSpc>
                        <a:spcBef>
                          <a:spcPts val="20"/>
                        </a:spcBef>
                      </a:pPr>
                      <a:endParaRPr sz="1100">
                        <a:latin typeface="Times New Roman"/>
                        <a:cs typeface="Times New Roman"/>
                      </a:endParaRPr>
                    </a:p>
                    <a:p>
                      <a:pPr marL="65405" marR="83820" algn="just">
                        <a:lnSpc>
                          <a:spcPct val="100000"/>
                        </a:lnSpc>
                      </a:pPr>
                      <a:r>
                        <a:rPr sz="1100" b="0" spc="10" dirty="0">
                          <a:solidFill>
                            <a:srgbClr val="FFFFFF"/>
                          </a:solidFill>
                          <a:latin typeface="Nirmala UI Semilight"/>
                          <a:cs typeface="Nirmala UI Semilight"/>
                        </a:rPr>
                        <a:t>1. </a:t>
                      </a:r>
                      <a:r>
                        <a:rPr sz="1100" spc="-5" dirty="0">
                          <a:solidFill>
                            <a:srgbClr val="FFFFFF"/>
                          </a:solidFill>
                          <a:latin typeface="SimSun"/>
                          <a:cs typeface="SimSun"/>
                        </a:rPr>
                        <a:t>在本公司专业经验三年以上，  </a:t>
                      </a:r>
                      <a:r>
                        <a:rPr sz="1100" dirty="0">
                          <a:solidFill>
                            <a:srgbClr val="FFFFFF"/>
                          </a:solidFill>
                          <a:latin typeface="SimSun"/>
                          <a:cs typeface="SimSun"/>
                        </a:rPr>
                        <a:t>或有同行（公司）相应专业经验  四年以上；对不达本科学历者，  相应专业经验需超过八年以上或  </a:t>
                      </a:r>
                      <a:r>
                        <a:rPr sz="1100" spc="-5" dirty="0">
                          <a:solidFill>
                            <a:srgbClr val="FFFFFF"/>
                          </a:solidFill>
                          <a:latin typeface="SimSun"/>
                          <a:cs typeface="SimSun"/>
                        </a:rPr>
                        <a:t>具有相关专业中级（含）以上技  术职称；</a:t>
                      </a:r>
                      <a:endParaRPr sz="1100">
                        <a:latin typeface="SimSun"/>
                        <a:cs typeface="SimSun"/>
                      </a:endParaRPr>
                    </a:p>
                    <a:p>
                      <a:pPr marL="65405" algn="just">
                        <a:lnSpc>
                          <a:spcPct val="100000"/>
                        </a:lnSpc>
                      </a:pPr>
                      <a:r>
                        <a:rPr sz="1100" b="0" spc="25" dirty="0">
                          <a:solidFill>
                            <a:srgbClr val="FFFFFF"/>
                          </a:solidFill>
                          <a:latin typeface="Nirmala UI Semilight"/>
                          <a:cs typeface="Nirmala UI Semilight"/>
                        </a:rPr>
                        <a:t>2.</a:t>
                      </a:r>
                      <a:r>
                        <a:rPr sz="1100" b="0" spc="-50" dirty="0">
                          <a:solidFill>
                            <a:srgbClr val="FFFFFF"/>
                          </a:solidFill>
                          <a:latin typeface="Nirmala UI Semilight"/>
                          <a:cs typeface="Nirmala UI Semilight"/>
                        </a:rPr>
                        <a:t> </a:t>
                      </a:r>
                      <a:r>
                        <a:rPr sz="1100" spc="-5" dirty="0">
                          <a:solidFill>
                            <a:srgbClr val="FFFFFF"/>
                          </a:solidFill>
                          <a:latin typeface="SimSun"/>
                          <a:cs typeface="SimSun"/>
                        </a:rPr>
                        <a:t>集团一星级以上讲师。</a:t>
                      </a:r>
                      <a:endParaRPr sz="11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marL="66040" marR="93980">
                        <a:lnSpc>
                          <a:spcPct val="100000"/>
                        </a:lnSpc>
                        <a:spcBef>
                          <a:spcPts val="735"/>
                        </a:spcBef>
                      </a:pPr>
                      <a:r>
                        <a:rPr sz="1100" b="0" spc="10" dirty="0">
                          <a:solidFill>
                            <a:srgbClr val="FFFFFF"/>
                          </a:solidFill>
                          <a:latin typeface="Nirmala UI Semilight"/>
                          <a:cs typeface="Nirmala UI Semilight"/>
                        </a:rPr>
                        <a:t>1.</a:t>
                      </a:r>
                      <a:r>
                        <a:rPr sz="1100" b="0" spc="-30" dirty="0">
                          <a:solidFill>
                            <a:srgbClr val="FFFFFF"/>
                          </a:solidFill>
                          <a:latin typeface="Nirmala UI Semilight"/>
                          <a:cs typeface="Nirmala UI Semilight"/>
                        </a:rPr>
                        <a:t> </a:t>
                      </a:r>
                      <a:r>
                        <a:rPr sz="1100" spc="-5" dirty="0">
                          <a:solidFill>
                            <a:srgbClr val="FFFFFF"/>
                          </a:solidFill>
                          <a:latin typeface="SimSun"/>
                          <a:cs typeface="SimSun"/>
                        </a:rPr>
                        <a:t>上年度各季度的绩效成绩均为  </a:t>
                      </a:r>
                      <a:r>
                        <a:rPr sz="1100" dirty="0">
                          <a:solidFill>
                            <a:srgbClr val="FFFFFF"/>
                          </a:solidFill>
                          <a:latin typeface="SimSun"/>
                          <a:cs typeface="SimSun"/>
                        </a:rPr>
                        <a:t>合格（含）以上且至少有</a:t>
                      </a:r>
                      <a:r>
                        <a:rPr sz="1100" b="0" dirty="0">
                          <a:solidFill>
                            <a:srgbClr val="FFFFFF"/>
                          </a:solidFill>
                          <a:latin typeface="Nirmala UI Semilight"/>
                          <a:cs typeface="Nirmala UI Semilight"/>
                        </a:rPr>
                        <a:t>2</a:t>
                      </a:r>
                      <a:r>
                        <a:rPr sz="1100" dirty="0">
                          <a:solidFill>
                            <a:srgbClr val="FFFFFF"/>
                          </a:solidFill>
                          <a:latin typeface="SimSun"/>
                          <a:cs typeface="SimSun"/>
                        </a:rPr>
                        <a:t>次为  </a:t>
                      </a:r>
                      <a:r>
                        <a:rPr sz="1100" spc="-5" dirty="0">
                          <a:solidFill>
                            <a:srgbClr val="FFFFFF"/>
                          </a:solidFill>
                          <a:latin typeface="SimSun"/>
                          <a:cs typeface="SimSun"/>
                        </a:rPr>
                        <a:t>良好（含）以上；</a:t>
                      </a:r>
                      <a:endParaRPr sz="1100">
                        <a:latin typeface="SimSun"/>
                        <a:cs typeface="SimSun"/>
                      </a:endParaRPr>
                    </a:p>
                    <a:p>
                      <a:pPr marL="66040">
                        <a:lnSpc>
                          <a:spcPct val="100000"/>
                        </a:lnSpc>
                      </a:pPr>
                      <a:r>
                        <a:rPr sz="1100" b="0" spc="25" dirty="0">
                          <a:solidFill>
                            <a:srgbClr val="FFFFFF"/>
                          </a:solidFill>
                          <a:latin typeface="Nirmala UI Semilight"/>
                          <a:cs typeface="Nirmala UI Semilight"/>
                        </a:rPr>
                        <a:t>2.</a:t>
                      </a:r>
                      <a:r>
                        <a:rPr sz="1100" b="0" spc="-75" dirty="0">
                          <a:solidFill>
                            <a:srgbClr val="FFFFFF"/>
                          </a:solidFill>
                          <a:latin typeface="Nirmala UI Semilight"/>
                          <a:cs typeface="Nirmala UI Semilight"/>
                        </a:rPr>
                        <a:t> </a:t>
                      </a:r>
                      <a:r>
                        <a:rPr sz="1100" spc="-5" dirty="0">
                          <a:solidFill>
                            <a:srgbClr val="FFFFFF"/>
                          </a:solidFill>
                          <a:latin typeface="SimSun"/>
                          <a:cs typeface="SimSun"/>
                        </a:rPr>
                        <a:t>项目性工作未出现重大失误。</a:t>
                      </a:r>
                      <a:endParaRPr sz="11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marL="66040" marR="93980">
                        <a:lnSpc>
                          <a:spcPct val="100000"/>
                        </a:lnSpc>
                        <a:spcBef>
                          <a:spcPts val="680"/>
                        </a:spcBef>
                      </a:pPr>
                      <a:r>
                        <a:rPr sz="1100" b="0" spc="10" dirty="0">
                          <a:solidFill>
                            <a:srgbClr val="FFFFFF"/>
                          </a:solidFill>
                          <a:latin typeface="Nirmala UI Semilight"/>
                          <a:cs typeface="Nirmala UI Semilight"/>
                        </a:rPr>
                        <a:t>1.</a:t>
                      </a:r>
                      <a:r>
                        <a:rPr sz="1100" b="0" spc="-30" dirty="0">
                          <a:solidFill>
                            <a:srgbClr val="FFFFFF"/>
                          </a:solidFill>
                          <a:latin typeface="Nirmala UI Semilight"/>
                          <a:cs typeface="Nirmala UI Semilight"/>
                        </a:rPr>
                        <a:t> </a:t>
                      </a:r>
                      <a:r>
                        <a:rPr sz="1100" spc="-5" dirty="0">
                          <a:solidFill>
                            <a:srgbClr val="FFFFFF"/>
                          </a:solidFill>
                          <a:latin typeface="SimSun"/>
                          <a:cs typeface="SimSun"/>
                        </a:rPr>
                        <a:t>精通本专业某一专业领域的知  识和主要实践；</a:t>
                      </a:r>
                      <a:endParaRPr sz="1100">
                        <a:latin typeface="SimSun"/>
                        <a:cs typeface="SimSun"/>
                      </a:endParaRPr>
                    </a:p>
                    <a:p>
                      <a:pPr marL="66040" marR="70485">
                        <a:lnSpc>
                          <a:spcPct val="100000"/>
                        </a:lnSpc>
                      </a:pPr>
                      <a:r>
                        <a:rPr sz="1100" b="0" spc="25" dirty="0">
                          <a:solidFill>
                            <a:srgbClr val="FFFFFF"/>
                          </a:solidFill>
                          <a:latin typeface="Nirmala UI Semilight"/>
                          <a:cs typeface="Nirmala UI Semilight"/>
                        </a:rPr>
                        <a:t>2.</a:t>
                      </a:r>
                      <a:r>
                        <a:rPr sz="1100" b="0" spc="-35" dirty="0">
                          <a:solidFill>
                            <a:srgbClr val="FFFFFF"/>
                          </a:solidFill>
                          <a:latin typeface="Nirmala UI Semilight"/>
                          <a:cs typeface="Nirmala UI Semilight"/>
                        </a:rPr>
                        <a:t> </a:t>
                      </a:r>
                      <a:r>
                        <a:rPr sz="1100" spc="-5" dirty="0">
                          <a:solidFill>
                            <a:srgbClr val="FFFFFF"/>
                          </a:solidFill>
                          <a:latin typeface="SimSun"/>
                          <a:cs typeface="SimSun"/>
                        </a:rPr>
                        <a:t>基本掌握本专业其他领域的运  作程序与方法；</a:t>
                      </a:r>
                      <a:endParaRPr sz="1100">
                        <a:latin typeface="SimSun"/>
                        <a:cs typeface="SimSun"/>
                      </a:endParaRPr>
                    </a:p>
                    <a:p>
                      <a:pPr marL="66040">
                        <a:lnSpc>
                          <a:spcPct val="100000"/>
                        </a:lnSpc>
                      </a:pPr>
                      <a:r>
                        <a:rPr sz="1100" b="0" spc="25" dirty="0">
                          <a:solidFill>
                            <a:srgbClr val="FFFFFF"/>
                          </a:solidFill>
                          <a:latin typeface="Nirmala UI Semilight"/>
                          <a:cs typeface="Nirmala UI Semilight"/>
                        </a:rPr>
                        <a:t>3.</a:t>
                      </a:r>
                      <a:r>
                        <a:rPr sz="1100" b="0" spc="-75" dirty="0">
                          <a:solidFill>
                            <a:srgbClr val="FFFFFF"/>
                          </a:solidFill>
                          <a:latin typeface="Nirmala UI Semilight"/>
                          <a:cs typeface="Nirmala UI Semilight"/>
                        </a:rPr>
                        <a:t> </a:t>
                      </a:r>
                      <a:r>
                        <a:rPr sz="1100" spc="-5" dirty="0">
                          <a:solidFill>
                            <a:srgbClr val="FFFFFF"/>
                          </a:solidFill>
                          <a:latin typeface="SimSun"/>
                          <a:cs typeface="SimSun"/>
                        </a:rPr>
                        <a:t>熟练掌握公司在本专业的方法</a:t>
                      </a:r>
                      <a:endParaRPr sz="1100">
                        <a:latin typeface="SimSun"/>
                        <a:cs typeface="SimSun"/>
                      </a:endParaRPr>
                    </a:p>
                    <a:p>
                      <a:pPr marL="66040">
                        <a:lnSpc>
                          <a:spcPct val="100000"/>
                        </a:lnSpc>
                      </a:pPr>
                      <a:r>
                        <a:rPr sz="1100" spc="-5" dirty="0">
                          <a:solidFill>
                            <a:srgbClr val="FFFFFF"/>
                          </a:solidFill>
                          <a:latin typeface="SimSun"/>
                          <a:cs typeface="SimSun"/>
                        </a:rPr>
                        <a:t>论和制度流程。</a:t>
                      </a:r>
                      <a:endParaRPr sz="11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spcBef>
                          <a:spcPts val="20"/>
                        </a:spcBef>
                      </a:pPr>
                      <a:endParaRPr sz="1050">
                        <a:latin typeface="Times New Roman"/>
                        <a:cs typeface="Times New Roman"/>
                      </a:endParaRPr>
                    </a:p>
                    <a:p>
                      <a:pPr marL="66040" marR="155575">
                        <a:lnSpc>
                          <a:spcPct val="100000"/>
                        </a:lnSpc>
                      </a:pPr>
                      <a:r>
                        <a:rPr sz="1100" b="0" spc="10" dirty="0">
                          <a:solidFill>
                            <a:srgbClr val="FFFFFF"/>
                          </a:solidFill>
                          <a:latin typeface="Nirmala UI Semilight"/>
                          <a:cs typeface="Nirmala UI Semilight"/>
                        </a:rPr>
                        <a:t>1.</a:t>
                      </a:r>
                      <a:r>
                        <a:rPr sz="1100" b="0" spc="-55" dirty="0">
                          <a:solidFill>
                            <a:srgbClr val="FFFFFF"/>
                          </a:solidFill>
                          <a:latin typeface="Nirmala UI Semilight"/>
                          <a:cs typeface="Nirmala UI Semilight"/>
                        </a:rPr>
                        <a:t> </a:t>
                      </a:r>
                      <a:r>
                        <a:rPr sz="1100" dirty="0">
                          <a:solidFill>
                            <a:srgbClr val="FFFFFF"/>
                          </a:solidFill>
                          <a:latin typeface="SimSun"/>
                          <a:cs typeface="SimSun"/>
                        </a:rPr>
                        <a:t>至少总结本专业领域的</a:t>
                      </a:r>
                      <a:r>
                        <a:rPr sz="1100" b="0" dirty="0">
                          <a:solidFill>
                            <a:srgbClr val="FFFFFF"/>
                          </a:solidFill>
                          <a:latin typeface="Nirmala UI Semilight"/>
                          <a:cs typeface="Nirmala UI Semilight"/>
                        </a:rPr>
                        <a:t>2</a:t>
                      </a:r>
                      <a:r>
                        <a:rPr sz="1100" dirty="0">
                          <a:solidFill>
                            <a:srgbClr val="FFFFFF"/>
                          </a:solidFill>
                          <a:latin typeface="SimSun"/>
                          <a:cs typeface="SimSun"/>
                        </a:rPr>
                        <a:t>个最  佳实践案例，并在</a:t>
                      </a:r>
                      <a:r>
                        <a:rPr sz="1100" b="0" spc="-5" dirty="0">
                          <a:solidFill>
                            <a:srgbClr val="FFFFFF"/>
                          </a:solidFill>
                          <a:latin typeface="Nirmala UI Semilight"/>
                          <a:cs typeface="Nirmala UI Semilight"/>
                        </a:rPr>
                        <a:t>K</a:t>
                      </a:r>
                      <a:r>
                        <a:rPr sz="1100" b="0" dirty="0">
                          <a:solidFill>
                            <a:srgbClr val="FFFFFF"/>
                          </a:solidFill>
                          <a:latin typeface="Nirmala UI Semilight"/>
                          <a:cs typeface="Nirmala UI Semilight"/>
                        </a:rPr>
                        <a:t>M</a:t>
                      </a:r>
                      <a:r>
                        <a:rPr sz="1100" dirty="0">
                          <a:solidFill>
                            <a:srgbClr val="FFFFFF"/>
                          </a:solidFill>
                          <a:latin typeface="SimSun"/>
                          <a:cs typeface="SimSun"/>
                        </a:rPr>
                        <a:t>平台共享</a:t>
                      </a:r>
                      <a:endParaRPr sz="1100">
                        <a:latin typeface="SimSun"/>
                        <a:cs typeface="SimSun"/>
                      </a:endParaRPr>
                    </a:p>
                    <a:p>
                      <a:pPr marL="66040" marR="83185">
                        <a:lnSpc>
                          <a:spcPct val="100000"/>
                        </a:lnSpc>
                      </a:pPr>
                      <a:r>
                        <a:rPr sz="1100" dirty="0">
                          <a:solidFill>
                            <a:srgbClr val="FFFFFF"/>
                          </a:solidFill>
                          <a:latin typeface="SimSun"/>
                          <a:cs typeface="SimSun"/>
                        </a:rPr>
                        <a:t>（以通过部门负责人、知识管理  </a:t>
                      </a:r>
                      <a:r>
                        <a:rPr sz="1100" spc="-5" dirty="0">
                          <a:solidFill>
                            <a:srgbClr val="FFFFFF"/>
                          </a:solidFill>
                          <a:latin typeface="SimSun"/>
                          <a:cs typeface="SimSun"/>
                        </a:rPr>
                        <a:t>专员发布审核为准）；</a:t>
                      </a:r>
                      <a:endParaRPr sz="1100">
                        <a:latin typeface="SimSun"/>
                        <a:cs typeface="SimSun"/>
                      </a:endParaRPr>
                    </a:p>
                    <a:p>
                      <a:pPr marL="66040" marR="83185">
                        <a:lnSpc>
                          <a:spcPct val="100000"/>
                        </a:lnSpc>
                      </a:pPr>
                      <a:r>
                        <a:rPr sz="1100" b="0" spc="25" dirty="0">
                          <a:solidFill>
                            <a:srgbClr val="FFFFFF"/>
                          </a:solidFill>
                          <a:latin typeface="Nirmala UI Semilight"/>
                          <a:cs typeface="Nirmala UI Semilight"/>
                        </a:rPr>
                        <a:t>2. </a:t>
                      </a:r>
                      <a:r>
                        <a:rPr sz="1100" dirty="0">
                          <a:solidFill>
                            <a:srgbClr val="FFFFFF"/>
                          </a:solidFill>
                          <a:latin typeface="SimSun"/>
                          <a:cs typeface="SimSun"/>
                        </a:rPr>
                        <a:t>在本公司或区域内讲授课程</a:t>
                      </a:r>
                      <a:r>
                        <a:rPr sz="1100" b="0" dirty="0">
                          <a:solidFill>
                            <a:srgbClr val="FFFFFF"/>
                          </a:solidFill>
                          <a:latin typeface="Nirmala UI Semilight"/>
                          <a:cs typeface="Nirmala UI Semilight"/>
                        </a:rPr>
                        <a:t>2  </a:t>
                      </a:r>
                      <a:r>
                        <a:rPr sz="1100" spc="-5" dirty="0">
                          <a:solidFill>
                            <a:srgbClr val="FFFFFF"/>
                          </a:solidFill>
                          <a:latin typeface="SimSun"/>
                          <a:cs typeface="SimSun"/>
                        </a:rPr>
                        <a:t>次（如需首次申请讲师资格，以  </a:t>
                      </a:r>
                      <a:r>
                        <a:rPr sz="1100" dirty="0">
                          <a:solidFill>
                            <a:srgbClr val="FFFFFF"/>
                          </a:solidFill>
                          <a:latin typeface="SimSun"/>
                          <a:cs typeface="SimSun"/>
                        </a:rPr>
                        <a:t>通过课程备课会为准，并应在获  得相应专业资格认定后一年内完  </a:t>
                      </a:r>
                      <a:r>
                        <a:rPr sz="1100" spc="-5" dirty="0">
                          <a:solidFill>
                            <a:srgbClr val="FFFFFF"/>
                          </a:solidFill>
                          <a:latin typeface="SimSun"/>
                          <a:cs typeface="SimSun"/>
                        </a:rPr>
                        <a:t>成授课任务）。</a:t>
                      </a:r>
                      <a:endParaRPr sz="11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r>
              <a:tr h="1224026">
                <a:tc>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35"/>
                        </a:spcBef>
                      </a:pPr>
                      <a:endParaRPr sz="1100">
                        <a:latin typeface="Times New Roman"/>
                        <a:cs typeface="Times New Roman"/>
                      </a:endParaRPr>
                    </a:p>
                    <a:p>
                      <a:pPr marL="196850">
                        <a:lnSpc>
                          <a:spcPct val="100000"/>
                        </a:lnSpc>
                      </a:pPr>
                      <a:r>
                        <a:rPr sz="1200" spc="5" dirty="0">
                          <a:solidFill>
                            <a:srgbClr val="FFFFFF"/>
                          </a:solidFill>
                          <a:latin typeface="SimSun"/>
                          <a:cs typeface="SimSun"/>
                        </a:rPr>
                        <a:t>专业经理</a:t>
                      </a:r>
                      <a:endParaRPr sz="12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65405" marR="94615">
                        <a:lnSpc>
                          <a:spcPct val="100000"/>
                        </a:lnSpc>
                        <a:spcBef>
                          <a:spcPts val="825"/>
                        </a:spcBef>
                      </a:pPr>
                      <a:r>
                        <a:rPr sz="1100" b="0" spc="10" dirty="0">
                          <a:solidFill>
                            <a:srgbClr val="FFFFFF"/>
                          </a:solidFill>
                          <a:latin typeface="Nirmala UI Semilight"/>
                          <a:cs typeface="Nirmala UI Semilight"/>
                        </a:rPr>
                        <a:t>1.</a:t>
                      </a:r>
                      <a:r>
                        <a:rPr sz="1100" b="0" spc="-30" dirty="0">
                          <a:solidFill>
                            <a:srgbClr val="FFFFFF"/>
                          </a:solidFill>
                          <a:latin typeface="Nirmala UI Semilight"/>
                          <a:cs typeface="Nirmala UI Semilight"/>
                        </a:rPr>
                        <a:t> </a:t>
                      </a:r>
                      <a:r>
                        <a:rPr sz="1100" spc="-5" dirty="0">
                          <a:solidFill>
                            <a:srgbClr val="FFFFFF"/>
                          </a:solidFill>
                          <a:latin typeface="SimSun"/>
                          <a:cs typeface="SimSun"/>
                        </a:rPr>
                        <a:t>有效解决本专业领域内遇到的  日常操作性问题；</a:t>
                      </a:r>
                      <a:endParaRPr sz="1100">
                        <a:latin typeface="SimSun"/>
                        <a:cs typeface="SimSun"/>
                      </a:endParaRPr>
                    </a:p>
                    <a:p>
                      <a:pPr marL="65405" marR="71120">
                        <a:lnSpc>
                          <a:spcPct val="100000"/>
                        </a:lnSpc>
                      </a:pPr>
                      <a:r>
                        <a:rPr sz="1100" b="0" spc="25" dirty="0">
                          <a:solidFill>
                            <a:srgbClr val="FFFFFF"/>
                          </a:solidFill>
                          <a:latin typeface="Nirmala UI Semilight"/>
                          <a:cs typeface="Nirmala UI Semilight"/>
                        </a:rPr>
                        <a:t>2.</a:t>
                      </a:r>
                      <a:r>
                        <a:rPr sz="1100" b="0" spc="-35" dirty="0">
                          <a:solidFill>
                            <a:srgbClr val="FFFFFF"/>
                          </a:solidFill>
                          <a:latin typeface="Nirmala UI Semilight"/>
                          <a:cs typeface="Nirmala UI Semilight"/>
                        </a:rPr>
                        <a:t> </a:t>
                      </a:r>
                      <a:r>
                        <a:rPr sz="1100" spc="-5" dirty="0">
                          <a:solidFill>
                            <a:srgbClr val="FFFFFF"/>
                          </a:solidFill>
                          <a:latin typeface="SimSun"/>
                          <a:cs typeface="SimSun"/>
                        </a:rPr>
                        <a:t>根据实际情况优化本专业的运  作程序和方法。</a:t>
                      </a:r>
                      <a:endParaRPr sz="1100">
                        <a:latin typeface="SimSun"/>
                        <a:cs typeface="SimSun"/>
                      </a:endParaRPr>
                    </a:p>
                    <a:p>
                      <a:pPr marL="65405">
                        <a:lnSpc>
                          <a:spcPct val="100000"/>
                        </a:lnSpc>
                      </a:pPr>
                      <a:r>
                        <a:rPr sz="1100" b="0" spc="25" dirty="0">
                          <a:solidFill>
                            <a:srgbClr val="FFFFFF"/>
                          </a:solidFill>
                          <a:latin typeface="Nirmala UI Semilight"/>
                          <a:cs typeface="Nirmala UI Semilight"/>
                        </a:rPr>
                        <a:t>3.</a:t>
                      </a:r>
                      <a:r>
                        <a:rPr sz="1100" b="0" spc="-75" dirty="0">
                          <a:solidFill>
                            <a:srgbClr val="FFFFFF"/>
                          </a:solidFill>
                          <a:latin typeface="Nirmala UI Semilight"/>
                          <a:cs typeface="Nirmala UI Semilight"/>
                        </a:rPr>
                        <a:t> </a:t>
                      </a:r>
                      <a:r>
                        <a:rPr sz="1100" spc="-5" dirty="0">
                          <a:solidFill>
                            <a:srgbClr val="FFFFFF"/>
                          </a:solidFill>
                          <a:latin typeface="SimSun"/>
                          <a:cs typeface="SimSun"/>
                        </a:rPr>
                        <a:t>对本专业相关流程和制度提出</a:t>
                      </a:r>
                      <a:endParaRPr sz="1100">
                        <a:latin typeface="SimSun"/>
                        <a:cs typeface="SimSun"/>
                      </a:endParaRPr>
                    </a:p>
                    <a:p>
                      <a:pPr marL="65405">
                        <a:lnSpc>
                          <a:spcPct val="100000"/>
                        </a:lnSpc>
                      </a:pPr>
                      <a:r>
                        <a:rPr sz="1100" spc="-5" dirty="0">
                          <a:solidFill>
                            <a:srgbClr val="FFFFFF"/>
                          </a:solidFill>
                          <a:latin typeface="SimSun"/>
                          <a:cs typeface="SimSun"/>
                        </a:rPr>
                        <a:t>修改或完善建议。</a:t>
                      </a:r>
                      <a:endParaRPr sz="11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65405" marR="83820" algn="just">
                        <a:lnSpc>
                          <a:spcPct val="100000"/>
                        </a:lnSpc>
                        <a:spcBef>
                          <a:spcPts val="825"/>
                        </a:spcBef>
                      </a:pPr>
                      <a:r>
                        <a:rPr sz="1100" b="0" spc="10" dirty="0">
                          <a:solidFill>
                            <a:srgbClr val="FFFFFF"/>
                          </a:solidFill>
                          <a:latin typeface="Nirmala UI Semilight"/>
                          <a:cs typeface="Nirmala UI Semilight"/>
                        </a:rPr>
                        <a:t>1. </a:t>
                      </a:r>
                      <a:r>
                        <a:rPr sz="1100" spc="-5" dirty="0">
                          <a:solidFill>
                            <a:srgbClr val="FFFFFF"/>
                          </a:solidFill>
                          <a:latin typeface="SimSun"/>
                          <a:cs typeface="SimSun"/>
                        </a:rPr>
                        <a:t>在本公司专业经验二年以上，  </a:t>
                      </a:r>
                      <a:r>
                        <a:rPr sz="1100" dirty="0">
                          <a:solidFill>
                            <a:srgbClr val="FFFFFF"/>
                          </a:solidFill>
                          <a:latin typeface="SimSun"/>
                          <a:cs typeface="SimSun"/>
                        </a:rPr>
                        <a:t>或有同行（公司）相应专业经验  </a:t>
                      </a:r>
                      <a:r>
                        <a:rPr sz="1100" spc="-5" dirty="0">
                          <a:solidFill>
                            <a:srgbClr val="FFFFFF"/>
                          </a:solidFill>
                          <a:latin typeface="SimSun"/>
                          <a:cs typeface="SimSun"/>
                        </a:rPr>
                        <a:t>三年以上；</a:t>
                      </a:r>
                      <a:endParaRPr sz="1100">
                        <a:latin typeface="SimSun"/>
                        <a:cs typeface="SimSun"/>
                      </a:endParaRPr>
                    </a:p>
                    <a:p>
                      <a:pPr marL="65405" marR="70485" algn="just">
                        <a:lnSpc>
                          <a:spcPct val="100000"/>
                        </a:lnSpc>
                      </a:pPr>
                      <a:r>
                        <a:rPr sz="1100" b="0" spc="25" dirty="0">
                          <a:solidFill>
                            <a:srgbClr val="FFFFFF"/>
                          </a:solidFill>
                          <a:latin typeface="Nirmala UI Semilight"/>
                          <a:cs typeface="Nirmala UI Semilight"/>
                        </a:rPr>
                        <a:t>2.</a:t>
                      </a:r>
                      <a:r>
                        <a:rPr sz="1100" b="0" spc="-35" dirty="0">
                          <a:solidFill>
                            <a:srgbClr val="FFFFFF"/>
                          </a:solidFill>
                          <a:latin typeface="Nirmala UI Semilight"/>
                          <a:cs typeface="Nirmala UI Semilight"/>
                        </a:rPr>
                        <a:t> </a:t>
                      </a:r>
                      <a:r>
                        <a:rPr sz="1100" spc="-5" dirty="0">
                          <a:solidFill>
                            <a:srgbClr val="FFFFFF"/>
                          </a:solidFill>
                          <a:latin typeface="SimSun"/>
                          <a:cs typeface="SimSun"/>
                        </a:rPr>
                        <a:t>对不达本科学历者，相应专业  经验需超过三年以上或具有相关  专业初级（含）以上技术职称。</a:t>
                      </a:r>
                      <a:endParaRPr sz="11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100">
                        <a:latin typeface="Times New Roman"/>
                        <a:cs typeface="Times New Roman"/>
                      </a:endParaRPr>
                    </a:p>
                    <a:p>
                      <a:pPr>
                        <a:lnSpc>
                          <a:spcPct val="100000"/>
                        </a:lnSpc>
                        <a:spcBef>
                          <a:spcPts val="45"/>
                        </a:spcBef>
                      </a:pPr>
                      <a:endParaRPr sz="1300">
                        <a:latin typeface="Times New Roman"/>
                        <a:cs typeface="Times New Roman"/>
                      </a:endParaRPr>
                    </a:p>
                    <a:p>
                      <a:pPr marL="66040" marR="93980">
                        <a:lnSpc>
                          <a:spcPct val="100000"/>
                        </a:lnSpc>
                      </a:pPr>
                      <a:r>
                        <a:rPr sz="1100" b="0" spc="10" dirty="0">
                          <a:solidFill>
                            <a:srgbClr val="FFFFFF"/>
                          </a:solidFill>
                          <a:latin typeface="Nirmala UI Semilight"/>
                          <a:cs typeface="Nirmala UI Semilight"/>
                        </a:rPr>
                        <a:t>1.</a:t>
                      </a:r>
                      <a:r>
                        <a:rPr sz="1100" b="0" spc="-30" dirty="0">
                          <a:solidFill>
                            <a:srgbClr val="FFFFFF"/>
                          </a:solidFill>
                          <a:latin typeface="Nirmala UI Semilight"/>
                          <a:cs typeface="Nirmala UI Semilight"/>
                        </a:rPr>
                        <a:t> </a:t>
                      </a:r>
                      <a:r>
                        <a:rPr sz="1100" spc="-5" dirty="0">
                          <a:solidFill>
                            <a:srgbClr val="FFFFFF"/>
                          </a:solidFill>
                          <a:latin typeface="SimSun"/>
                          <a:cs typeface="SimSun"/>
                        </a:rPr>
                        <a:t>上年季度、年度考核成绩为合  格（含）以上；</a:t>
                      </a:r>
                      <a:endParaRPr sz="1100">
                        <a:latin typeface="SimSun"/>
                        <a:cs typeface="SimSun"/>
                      </a:endParaRPr>
                    </a:p>
                    <a:p>
                      <a:pPr marL="66040">
                        <a:lnSpc>
                          <a:spcPct val="100000"/>
                        </a:lnSpc>
                      </a:pPr>
                      <a:r>
                        <a:rPr sz="1100" b="0" spc="25" dirty="0">
                          <a:solidFill>
                            <a:srgbClr val="FFFFFF"/>
                          </a:solidFill>
                          <a:latin typeface="Nirmala UI Semilight"/>
                          <a:cs typeface="Nirmala UI Semilight"/>
                        </a:rPr>
                        <a:t>2.</a:t>
                      </a:r>
                      <a:r>
                        <a:rPr sz="1100" b="0" spc="-75" dirty="0">
                          <a:solidFill>
                            <a:srgbClr val="FFFFFF"/>
                          </a:solidFill>
                          <a:latin typeface="Nirmala UI Semilight"/>
                          <a:cs typeface="Nirmala UI Semilight"/>
                        </a:rPr>
                        <a:t> </a:t>
                      </a:r>
                      <a:r>
                        <a:rPr sz="1100" spc="-5" dirty="0">
                          <a:solidFill>
                            <a:srgbClr val="FFFFFF"/>
                          </a:solidFill>
                          <a:latin typeface="SimSun"/>
                          <a:cs typeface="SimSun"/>
                        </a:rPr>
                        <a:t>日常工作未出现明显失误。</a:t>
                      </a:r>
                      <a:endParaRPr sz="11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100">
                        <a:latin typeface="Times New Roman"/>
                        <a:cs typeface="Times New Roman"/>
                      </a:endParaRPr>
                    </a:p>
                    <a:p>
                      <a:pPr marL="66040" marR="93980">
                        <a:lnSpc>
                          <a:spcPct val="100000"/>
                        </a:lnSpc>
                        <a:spcBef>
                          <a:spcPts val="880"/>
                        </a:spcBef>
                      </a:pPr>
                      <a:r>
                        <a:rPr sz="1100" b="0" spc="10" dirty="0">
                          <a:solidFill>
                            <a:srgbClr val="FFFFFF"/>
                          </a:solidFill>
                          <a:latin typeface="Nirmala UI Semilight"/>
                          <a:cs typeface="Nirmala UI Semilight"/>
                        </a:rPr>
                        <a:t>1.</a:t>
                      </a:r>
                      <a:r>
                        <a:rPr sz="1100" b="0" spc="-30" dirty="0">
                          <a:solidFill>
                            <a:srgbClr val="FFFFFF"/>
                          </a:solidFill>
                          <a:latin typeface="Nirmala UI Semilight"/>
                          <a:cs typeface="Nirmala UI Semilight"/>
                        </a:rPr>
                        <a:t> </a:t>
                      </a:r>
                      <a:r>
                        <a:rPr sz="1100" spc="-5" dirty="0">
                          <a:solidFill>
                            <a:srgbClr val="FFFFFF"/>
                          </a:solidFill>
                          <a:latin typeface="SimSun"/>
                          <a:cs typeface="SimSun"/>
                        </a:rPr>
                        <a:t>熟练掌握本专业某一领域的知  识和方法；</a:t>
                      </a:r>
                      <a:endParaRPr sz="1100">
                        <a:latin typeface="SimSun"/>
                        <a:cs typeface="SimSun"/>
                      </a:endParaRPr>
                    </a:p>
                    <a:p>
                      <a:pPr marL="66040">
                        <a:lnSpc>
                          <a:spcPct val="100000"/>
                        </a:lnSpc>
                      </a:pPr>
                      <a:r>
                        <a:rPr sz="1100" b="0" spc="25" dirty="0">
                          <a:solidFill>
                            <a:srgbClr val="FFFFFF"/>
                          </a:solidFill>
                          <a:latin typeface="Nirmala UI Semilight"/>
                          <a:cs typeface="Nirmala UI Semilight"/>
                        </a:rPr>
                        <a:t>2.</a:t>
                      </a:r>
                      <a:r>
                        <a:rPr sz="1100" b="0" spc="-40" dirty="0">
                          <a:solidFill>
                            <a:srgbClr val="FFFFFF"/>
                          </a:solidFill>
                          <a:latin typeface="Nirmala UI Semilight"/>
                          <a:cs typeface="Nirmala UI Semilight"/>
                        </a:rPr>
                        <a:t> </a:t>
                      </a:r>
                      <a:r>
                        <a:rPr sz="1100" spc="-5" dirty="0">
                          <a:solidFill>
                            <a:srgbClr val="FFFFFF"/>
                          </a:solidFill>
                          <a:latin typeface="SimSun"/>
                          <a:cs typeface="SimSun"/>
                        </a:rPr>
                        <a:t>熟练掌握公司在本专业领域的</a:t>
                      </a:r>
                      <a:endParaRPr sz="1100">
                        <a:latin typeface="SimSun"/>
                        <a:cs typeface="SimSun"/>
                      </a:endParaRPr>
                    </a:p>
                    <a:p>
                      <a:pPr marL="66040">
                        <a:lnSpc>
                          <a:spcPct val="100000"/>
                        </a:lnSpc>
                      </a:pPr>
                      <a:r>
                        <a:rPr sz="1100" spc="-5" dirty="0">
                          <a:solidFill>
                            <a:srgbClr val="FFFFFF"/>
                          </a:solidFill>
                          <a:latin typeface="SimSun"/>
                          <a:cs typeface="SimSun"/>
                        </a:rPr>
                        <a:t>方法论和制度流程。</a:t>
                      </a:r>
                      <a:endParaRPr sz="11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100">
                        <a:latin typeface="Times New Roman"/>
                        <a:cs typeface="Times New Roman"/>
                      </a:endParaRPr>
                    </a:p>
                    <a:p>
                      <a:pPr marL="66040" marR="169545">
                        <a:lnSpc>
                          <a:spcPct val="100000"/>
                        </a:lnSpc>
                        <a:spcBef>
                          <a:spcPts val="880"/>
                        </a:spcBef>
                      </a:pPr>
                      <a:r>
                        <a:rPr sz="1100" dirty="0">
                          <a:solidFill>
                            <a:srgbClr val="FFFFFF"/>
                          </a:solidFill>
                          <a:latin typeface="SimSun"/>
                          <a:cs typeface="SimSun"/>
                        </a:rPr>
                        <a:t>至少总结本专业领域的</a:t>
                      </a:r>
                      <a:r>
                        <a:rPr sz="1100" b="0" spc="-5" dirty="0">
                          <a:solidFill>
                            <a:srgbClr val="FFFFFF"/>
                          </a:solidFill>
                          <a:latin typeface="Nirmala UI Semilight"/>
                          <a:cs typeface="Nirmala UI Semilight"/>
                        </a:rPr>
                        <a:t>1</a:t>
                      </a:r>
                      <a:r>
                        <a:rPr sz="1100" dirty="0">
                          <a:solidFill>
                            <a:srgbClr val="FFFFFF"/>
                          </a:solidFill>
                          <a:latin typeface="SimSun"/>
                          <a:cs typeface="SimSun"/>
                        </a:rPr>
                        <a:t>个最佳  实践案例，并在</a:t>
                      </a:r>
                      <a:r>
                        <a:rPr sz="1100" b="0" dirty="0">
                          <a:solidFill>
                            <a:srgbClr val="FFFFFF"/>
                          </a:solidFill>
                          <a:latin typeface="Nirmala UI Semilight"/>
                          <a:cs typeface="Nirmala UI Semilight"/>
                        </a:rPr>
                        <a:t>KM</a:t>
                      </a:r>
                      <a:r>
                        <a:rPr sz="1100" dirty="0">
                          <a:solidFill>
                            <a:srgbClr val="FFFFFF"/>
                          </a:solidFill>
                          <a:latin typeface="SimSun"/>
                          <a:cs typeface="SimSun"/>
                        </a:rPr>
                        <a:t>平台共享</a:t>
                      </a:r>
                      <a:endParaRPr sz="1100">
                        <a:latin typeface="SimSun"/>
                        <a:cs typeface="SimSun"/>
                      </a:endParaRPr>
                    </a:p>
                    <a:p>
                      <a:pPr marL="66040">
                        <a:lnSpc>
                          <a:spcPct val="100000"/>
                        </a:lnSpc>
                      </a:pPr>
                      <a:r>
                        <a:rPr sz="1100" spc="-5" dirty="0">
                          <a:solidFill>
                            <a:srgbClr val="FFFFFF"/>
                          </a:solidFill>
                          <a:latin typeface="SimSun"/>
                          <a:cs typeface="SimSun"/>
                        </a:rPr>
                        <a:t>（以通过部门负责人、知识管理</a:t>
                      </a:r>
                      <a:endParaRPr sz="1100">
                        <a:latin typeface="SimSun"/>
                        <a:cs typeface="SimSun"/>
                      </a:endParaRPr>
                    </a:p>
                    <a:p>
                      <a:pPr marL="66040">
                        <a:lnSpc>
                          <a:spcPct val="100000"/>
                        </a:lnSpc>
                      </a:pPr>
                      <a:r>
                        <a:rPr sz="1100" spc="-5" dirty="0">
                          <a:solidFill>
                            <a:srgbClr val="FFFFFF"/>
                          </a:solidFill>
                          <a:latin typeface="SimSun"/>
                          <a:cs typeface="SimSun"/>
                        </a:rPr>
                        <a:t>专员发布审核为准）。</a:t>
                      </a:r>
                      <a:endParaRPr sz="1100">
                        <a:latin typeface="SimSun"/>
                        <a:cs typeface="SimSu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r>
            </a:tbl>
          </a:graphicData>
        </a:graphic>
      </p:graphicFrame>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专业技术任职资格标准（示例）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Grp="1"/>
          </p:cNvGraphicFramePr>
          <p:nvPr>
            <p:extLst>
              <p:ext uri="{D42A27DB-BD31-4B8C-83A1-F6EECF244321}">
                <p14:modId xmlns:p14="http://schemas.microsoft.com/office/powerpoint/2010/main" val="3147707752"/>
              </p:ext>
            </p:extLst>
          </p:nvPr>
        </p:nvGraphicFramePr>
        <p:xfrm>
          <a:off x="457200" y="1219200"/>
          <a:ext cx="11570436" cy="5079896"/>
        </p:xfrm>
        <a:graphic>
          <a:graphicData uri="http://schemas.openxmlformats.org/drawingml/2006/table">
            <a:tbl>
              <a:tblPr firstRow="1" bandRow="1">
                <a:tableStyleId>{2D5ABB26-0587-4C30-8999-92F81FD0307C}</a:tableStyleId>
              </a:tblPr>
              <a:tblGrid>
                <a:gridCol w="882091"/>
                <a:gridCol w="4113555"/>
                <a:gridCol w="6574790"/>
              </a:tblGrid>
              <a:tr h="671449">
                <a:tc>
                  <a:txBody>
                    <a:bodyPr/>
                    <a:lstStyle/>
                    <a:p>
                      <a:pPr algn="ctr">
                        <a:lnSpc>
                          <a:spcPct val="100000"/>
                        </a:lnSpc>
                        <a:spcBef>
                          <a:spcPts val="1430"/>
                        </a:spcBef>
                      </a:pPr>
                      <a:r>
                        <a:rPr sz="1800" dirty="0">
                          <a:solidFill>
                            <a:srgbClr val="FFFFFF"/>
                          </a:solidFill>
                          <a:latin typeface="SimSun"/>
                          <a:cs typeface="SimSun"/>
                        </a:rPr>
                        <a:t>序号</a:t>
                      </a:r>
                      <a:endParaRPr sz="1800" dirty="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gn="ctr">
                        <a:lnSpc>
                          <a:spcPct val="100000"/>
                        </a:lnSpc>
                        <a:spcBef>
                          <a:spcPts val="1430"/>
                        </a:spcBef>
                      </a:pPr>
                      <a:r>
                        <a:rPr sz="1800" dirty="0">
                          <a:solidFill>
                            <a:srgbClr val="FFFFFF"/>
                          </a:solidFill>
                          <a:latin typeface="SimSun"/>
                          <a:cs typeface="SimSun"/>
                        </a:rPr>
                        <a:t>流程步骤</a:t>
                      </a:r>
                      <a:endParaRPr sz="18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marL="1270" algn="ctr">
                        <a:lnSpc>
                          <a:spcPct val="100000"/>
                        </a:lnSpc>
                        <a:spcBef>
                          <a:spcPts val="1430"/>
                        </a:spcBef>
                      </a:pPr>
                      <a:r>
                        <a:rPr sz="1800" dirty="0">
                          <a:solidFill>
                            <a:srgbClr val="FFFFFF"/>
                          </a:solidFill>
                          <a:latin typeface="SimSun"/>
                          <a:cs typeface="SimSun"/>
                        </a:rPr>
                        <a:t>具体内容</a:t>
                      </a:r>
                      <a:endParaRPr sz="18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r>
              <a:tr h="731520">
                <a:tc>
                  <a:txBody>
                    <a:bodyPr/>
                    <a:lstStyle/>
                    <a:p>
                      <a:pPr>
                        <a:lnSpc>
                          <a:spcPct val="100000"/>
                        </a:lnSpc>
                        <a:spcBef>
                          <a:spcPts val="30"/>
                        </a:spcBef>
                      </a:pPr>
                      <a:endParaRPr sz="1650">
                        <a:latin typeface="Times New Roman"/>
                        <a:cs typeface="Times New Roman"/>
                      </a:endParaRPr>
                    </a:p>
                    <a:p>
                      <a:pPr algn="ctr">
                        <a:lnSpc>
                          <a:spcPct val="100000"/>
                        </a:lnSpc>
                      </a:pPr>
                      <a:r>
                        <a:rPr sz="1400" b="0" dirty="0">
                          <a:solidFill>
                            <a:srgbClr val="FFFFFF"/>
                          </a:solidFill>
                          <a:latin typeface="Nirmala UI Semilight"/>
                          <a:cs typeface="Nirmala UI Semilight"/>
                        </a:rPr>
                        <a:t>1</a:t>
                      </a:r>
                      <a:endParaRPr sz="1400">
                        <a:latin typeface="Nirmala UI Semilight"/>
                        <a:cs typeface="Nirmala UI Semilight"/>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nSpc>
                          <a:spcPct val="100000"/>
                        </a:lnSpc>
                        <a:spcBef>
                          <a:spcPts val="50"/>
                        </a:spcBef>
                      </a:pPr>
                      <a:endParaRPr sz="1650">
                        <a:latin typeface="Times New Roman"/>
                        <a:cs typeface="Times New Roman"/>
                      </a:endParaRPr>
                    </a:p>
                    <a:p>
                      <a:pPr algn="ctr">
                        <a:lnSpc>
                          <a:spcPct val="100000"/>
                        </a:lnSpc>
                      </a:pPr>
                      <a:r>
                        <a:rPr sz="1600" dirty="0">
                          <a:solidFill>
                            <a:srgbClr val="FFFFFF"/>
                          </a:solidFill>
                          <a:latin typeface="SimSun"/>
                          <a:cs typeface="SimSun"/>
                        </a:rPr>
                        <a:t>自荐或部门推荐申请</a:t>
                      </a:r>
                      <a:endParaRPr sz="16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marL="85090" marR="250825">
                        <a:lnSpc>
                          <a:spcPts val="2520"/>
                        </a:lnSpc>
                        <a:spcBef>
                          <a:spcPts val="185"/>
                        </a:spcBef>
                      </a:pPr>
                      <a:r>
                        <a:rPr sz="1400" spc="-5" dirty="0">
                          <a:solidFill>
                            <a:srgbClr val="FFFFFF"/>
                          </a:solidFill>
                          <a:latin typeface="SimSun"/>
                          <a:cs typeface="SimSun"/>
                        </a:rPr>
                        <a:t>自荐人或推荐人填写专业序列资格人员申报表，提交至相应部门负责人、分管领  导审批，报送人力资源部</a:t>
                      </a:r>
                      <a:endParaRPr sz="14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r>
              <a:tr h="664717">
                <a:tc>
                  <a:txBody>
                    <a:bodyPr/>
                    <a:lstStyle/>
                    <a:p>
                      <a:pPr>
                        <a:lnSpc>
                          <a:spcPct val="100000"/>
                        </a:lnSpc>
                        <a:spcBef>
                          <a:spcPts val="55"/>
                        </a:spcBef>
                      </a:pPr>
                      <a:endParaRPr sz="1400">
                        <a:latin typeface="Times New Roman"/>
                        <a:cs typeface="Times New Roman"/>
                      </a:endParaRPr>
                    </a:p>
                    <a:p>
                      <a:pPr algn="ctr">
                        <a:lnSpc>
                          <a:spcPct val="100000"/>
                        </a:lnSpc>
                      </a:pPr>
                      <a:r>
                        <a:rPr sz="1400" b="0" dirty="0">
                          <a:solidFill>
                            <a:srgbClr val="FFFFFF"/>
                          </a:solidFill>
                          <a:latin typeface="Nirmala UI Semilight"/>
                          <a:cs typeface="Nirmala UI Semilight"/>
                        </a:rPr>
                        <a:t>2</a:t>
                      </a:r>
                      <a:endParaRPr sz="1400">
                        <a:latin typeface="Nirmala UI Semilight"/>
                        <a:cs typeface="Nirmala UI Semilight"/>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nSpc>
                          <a:spcPct val="100000"/>
                        </a:lnSpc>
                        <a:spcBef>
                          <a:spcPts val="20"/>
                        </a:spcBef>
                      </a:pPr>
                      <a:endParaRPr sz="1450">
                        <a:latin typeface="Times New Roman"/>
                        <a:cs typeface="Times New Roman"/>
                      </a:endParaRPr>
                    </a:p>
                    <a:p>
                      <a:pPr algn="ctr">
                        <a:lnSpc>
                          <a:spcPct val="100000"/>
                        </a:lnSpc>
                      </a:pPr>
                      <a:r>
                        <a:rPr sz="1600" dirty="0">
                          <a:solidFill>
                            <a:srgbClr val="FFFFFF"/>
                          </a:solidFill>
                          <a:latin typeface="SimSun"/>
                          <a:cs typeface="SimSun"/>
                        </a:rPr>
                        <a:t>基本任职资格审核</a:t>
                      </a:r>
                      <a:endParaRPr sz="16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nSpc>
                          <a:spcPct val="100000"/>
                        </a:lnSpc>
                        <a:spcBef>
                          <a:spcPts val="15"/>
                        </a:spcBef>
                      </a:pPr>
                      <a:endParaRPr sz="1550">
                        <a:latin typeface="Times New Roman"/>
                        <a:cs typeface="Times New Roman"/>
                      </a:endParaRPr>
                    </a:p>
                    <a:p>
                      <a:pPr marL="85090">
                        <a:lnSpc>
                          <a:spcPct val="100000"/>
                        </a:lnSpc>
                      </a:pPr>
                      <a:r>
                        <a:rPr sz="1400" spc="-5" dirty="0">
                          <a:solidFill>
                            <a:srgbClr val="FFFFFF"/>
                          </a:solidFill>
                          <a:latin typeface="SimSun"/>
                          <a:cs typeface="SimSun"/>
                        </a:rPr>
                        <a:t>人力资源部基于任职资格要求等对申报名单进行初审，公布初审合格人员名单</a:t>
                      </a:r>
                      <a:endParaRPr sz="14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r>
              <a:tr h="664590">
                <a:tc>
                  <a:txBody>
                    <a:bodyPr/>
                    <a:lstStyle/>
                    <a:p>
                      <a:pPr>
                        <a:lnSpc>
                          <a:spcPct val="100000"/>
                        </a:lnSpc>
                        <a:spcBef>
                          <a:spcPts val="55"/>
                        </a:spcBef>
                      </a:pPr>
                      <a:endParaRPr sz="1400">
                        <a:latin typeface="Times New Roman"/>
                        <a:cs typeface="Times New Roman"/>
                      </a:endParaRPr>
                    </a:p>
                    <a:p>
                      <a:pPr algn="ctr">
                        <a:lnSpc>
                          <a:spcPct val="100000"/>
                        </a:lnSpc>
                      </a:pPr>
                      <a:r>
                        <a:rPr sz="1400" b="0" dirty="0">
                          <a:solidFill>
                            <a:srgbClr val="FFFFFF"/>
                          </a:solidFill>
                          <a:latin typeface="Nirmala UI Semilight"/>
                          <a:cs typeface="Nirmala UI Semilight"/>
                        </a:rPr>
                        <a:t>3</a:t>
                      </a:r>
                      <a:endParaRPr sz="1400">
                        <a:latin typeface="Nirmala UI Semilight"/>
                        <a:cs typeface="Nirmala UI Semilight"/>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nSpc>
                          <a:spcPct val="100000"/>
                        </a:lnSpc>
                        <a:spcBef>
                          <a:spcPts val="20"/>
                        </a:spcBef>
                      </a:pPr>
                      <a:endParaRPr sz="1450">
                        <a:latin typeface="Times New Roman"/>
                        <a:cs typeface="Times New Roman"/>
                      </a:endParaRPr>
                    </a:p>
                    <a:p>
                      <a:pPr algn="ctr">
                        <a:lnSpc>
                          <a:spcPct val="100000"/>
                        </a:lnSpc>
                      </a:pPr>
                      <a:r>
                        <a:rPr sz="1600" dirty="0">
                          <a:solidFill>
                            <a:srgbClr val="FFFFFF"/>
                          </a:solidFill>
                          <a:latin typeface="SimSun"/>
                          <a:cs typeface="SimSun"/>
                        </a:rPr>
                        <a:t>命题案例分析</a:t>
                      </a:r>
                      <a:endParaRPr sz="16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nSpc>
                          <a:spcPct val="100000"/>
                        </a:lnSpc>
                        <a:spcBef>
                          <a:spcPts val="15"/>
                        </a:spcBef>
                      </a:pPr>
                      <a:endParaRPr sz="1550">
                        <a:latin typeface="Times New Roman"/>
                        <a:cs typeface="Times New Roman"/>
                      </a:endParaRPr>
                    </a:p>
                    <a:p>
                      <a:pPr marL="85090">
                        <a:lnSpc>
                          <a:spcPct val="100000"/>
                        </a:lnSpc>
                      </a:pPr>
                      <a:r>
                        <a:rPr sz="1400" spc="-5" dirty="0">
                          <a:solidFill>
                            <a:srgbClr val="FFFFFF"/>
                          </a:solidFill>
                          <a:latin typeface="SimSun"/>
                          <a:cs typeface="SimSun"/>
                        </a:rPr>
                        <a:t>专业系统出具命题案例，参评人员提交案例分析报告，发送至人力资源部</a:t>
                      </a:r>
                      <a:endParaRPr sz="14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r>
              <a:tr h="475742">
                <a:tc>
                  <a:txBody>
                    <a:bodyPr/>
                    <a:lstStyle/>
                    <a:p>
                      <a:pPr algn="ctr">
                        <a:lnSpc>
                          <a:spcPct val="100000"/>
                        </a:lnSpc>
                        <a:spcBef>
                          <a:spcPts val="925"/>
                        </a:spcBef>
                      </a:pPr>
                      <a:r>
                        <a:rPr sz="1400" b="0" dirty="0">
                          <a:solidFill>
                            <a:srgbClr val="FFFFFF"/>
                          </a:solidFill>
                          <a:latin typeface="Nirmala UI Semilight"/>
                          <a:cs typeface="Nirmala UI Semilight"/>
                        </a:rPr>
                        <a:t>4</a:t>
                      </a:r>
                      <a:endParaRPr sz="1400">
                        <a:latin typeface="Nirmala UI Semilight"/>
                        <a:cs typeface="Nirmala UI Semilight"/>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gn="ctr">
                        <a:lnSpc>
                          <a:spcPct val="100000"/>
                        </a:lnSpc>
                        <a:spcBef>
                          <a:spcPts val="944"/>
                        </a:spcBef>
                      </a:pPr>
                      <a:r>
                        <a:rPr sz="1600" dirty="0">
                          <a:solidFill>
                            <a:srgbClr val="FFFFFF"/>
                          </a:solidFill>
                          <a:latin typeface="SimSun"/>
                          <a:cs typeface="SimSun"/>
                        </a:rPr>
                        <a:t>案例分析评审</a:t>
                      </a:r>
                      <a:endParaRPr sz="16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marL="85090">
                        <a:lnSpc>
                          <a:spcPct val="100000"/>
                        </a:lnSpc>
                        <a:spcBef>
                          <a:spcPts val="1055"/>
                        </a:spcBef>
                      </a:pPr>
                      <a:r>
                        <a:rPr sz="1400" spc="-5" dirty="0">
                          <a:solidFill>
                            <a:srgbClr val="FFFFFF"/>
                          </a:solidFill>
                          <a:latin typeface="SimSun"/>
                          <a:cs typeface="SimSun"/>
                        </a:rPr>
                        <a:t>人力资源部组织各专业系统进行案例分析评审，出具相对排名分</a:t>
                      </a:r>
                      <a:endParaRPr sz="14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r>
              <a:tr h="664718">
                <a:tc>
                  <a:txBody>
                    <a:bodyPr/>
                    <a:lstStyle/>
                    <a:p>
                      <a:pPr>
                        <a:lnSpc>
                          <a:spcPct val="100000"/>
                        </a:lnSpc>
                      </a:pPr>
                      <a:endParaRPr sz="1450">
                        <a:latin typeface="Times New Roman"/>
                        <a:cs typeface="Times New Roman"/>
                      </a:endParaRPr>
                    </a:p>
                    <a:p>
                      <a:pPr algn="ctr">
                        <a:lnSpc>
                          <a:spcPct val="100000"/>
                        </a:lnSpc>
                      </a:pPr>
                      <a:r>
                        <a:rPr sz="1400" b="0" dirty="0">
                          <a:solidFill>
                            <a:srgbClr val="FFFFFF"/>
                          </a:solidFill>
                          <a:latin typeface="Nirmala UI Semilight"/>
                          <a:cs typeface="Nirmala UI Semilight"/>
                        </a:rPr>
                        <a:t>5</a:t>
                      </a:r>
                      <a:endParaRPr sz="1400">
                        <a:latin typeface="Nirmala UI Semilight"/>
                        <a:cs typeface="Nirmala UI Semilight"/>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nSpc>
                          <a:spcPct val="100000"/>
                        </a:lnSpc>
                        <a:spcBef>
                          <a:spcPts val="20"/>
                        </a:spcBef>
                      </a:pPr>
                      <a:endParaRPr sz="1450">
                        <a:latin typeface="Times New Roman"/>
                        <a:cs typeface="Times New Roman"/>
                      </a:endParaRPr>
                    </a:p>
                    <a:p>
                      <a:pPr algn="ctr">
                        <a:lnSpc>
                          <a:spcPct val="100000"/>
                        </a:lnSpc>
                      </a:pPr>
                      <a:r>
                        <a:rPr sz="1600" dirty="0">
                          <a:solidFill>
                            <a:srgbClr val="FFFFFF"/>
                          </a:solidFill>
                          <a:latin typeface="SimSun"/>
                          <a:cs typeface="SimSun"/>
                        </a:rPr>
                        <a:t>认定结果初审</a:t>
                      </a:r>
                      <a:endParaRPr sz="16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nSpc>
                          <a:spcPct val="100000"/>
                        </a:lnSpc>
                        <a:spcBef>
                          <a:spcPts val="15"/>
                        </a:spcBef>
                      </a:pPr>
                      <a:endParaRPr sz="1550">
                        <a:latin typeface="Times New Roman"/>
                        <a:cs typeface="Times New Roman"/>
                      </a:endParaRPr>
                    </a:p>
                    <a:p>
                      <a:pPr marL="85090">
                        <a:lnSpc>
                          <a:spcPct val="100000"/>
                        </a:lnSpc>
                      </a:pPr>
                      <a:r>
                        <a:rPr sz="1400" spc="-5" dirty="0">
                          <a:solidFill>
                            <a:srgbClr val="FFFFFF"/>
                          </a:solidFill>
                          <a:latin typeface="SimSun"/>
                          <a:cs typeface="SimSun"/>
                        </a:rPr>
                        <a:t>人力资源部依据专业系统相对排名分和人员通过比例，划定初审合格分数线</a:t>
                      </a:r>
                      <a:endParaRPr sz="14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r>
              <a:tr h="475640">
                <a:tc>
                  <a:txBody>
                    <a:bodyPr/>
                    <a:lstStyle/>
                    <a:p>
                      <a:pPr algn="ctr">
                        <a:lnSpc>
                          <a:spcPct val="100000"/>
                        </a:lnSpc>
                        <a:spcBef>
                          <a:spcPts val="925"/>
                        </a:spcBef>
                      </a:pPr>
                      <a:r>
                        <a:rPr sz="1400" b="0" dirty="0">
                          <a:solidFill>
                            <a:srgbClr val="FFFFFF"/>
                          </a:solidFill>
                          <a:latin typeface="Nirmala UI Semilight"/>
                          <a:cs typeface="Nirmala UI Semilight"/>
                        </a:rPr>
                        <a:t>6</a:t>
                      </a:r>
                      <a:endParaRPr sz="1400">
                        <a:latin typeface="Nirmala UI Semilight"/>
                        <a:cs typeface="Nirmala UI Semilight"/>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marL="635" algn="ctr">
                        <a:lnSpc>
                          <a:spcPct val="100000"/>
                        </a:lnSpc>
                        <a:spcBef>
                          <a:spcPts val="944"/>
                        </a:spcBef>
                      </a:pPr>
                      <a:r>
                        <a:rPr sz="1600" dirty="0">
                          <a:solidFill>
                            <a:srgbClr val="FFFFFF"/>
                          </a:solidFill>
                          <a:latin typeface="SimSun"/>
                          <a:cs typeface="SimSun"/>
                        </a:rPr>
                        <a:t>业绩成果提交、师资认证</a:t>
                      </a:r>
                      <a:endParaRPr sz="16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marL="85090">
                        <a:lnSpc>
                          <a:spcPct val="100000"/>
                        </a:lnSpc>
                        <a:spcBef>
                          <a:spcPts val="1055"/>
                        </a:spcBef>
                      </a:pPr>
                      <a:r>
                        <a:rPr sz="1400" spc="-5" dirty="0">
                          <a:solidFill>
                            <a:srgbClr val="FFFFFF"/>
                          </a:solidFill>
                          <a:latin typeface="SimSun"/>
                          <a:cs typeface="SimSun"/>
                        </a:rPr>
                        <a:t>初审通过人员提交相应业绩成果，完成师资认证</a:t>
                      </a:r>
                      <a:endParaRPr sz="140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r>
              <a:tr h="731520">
                <a:tc>
                  <a:txBody>
                    <a:bodyPr/>
                    <a:lstStyle/>
                    <a:p>
                      <a:pPr>
                        <a:lnSpc>
                          <a:spcPct val="100000"/>
                        </a:lnSpc>
                        <a:spcBef>
                          <a:spcPts val="35"/>
                        </a:spcBef>
                      </a:pPr>
                      <a:endParaRPr sz="1650">
                        <a:latin typeface="Times New Roman"/>
                        <a:cs typeface="Times New Roman"/>
                      </a:endParaRPr>
                    </a:p>
                    <a:p>
                      <a:pPr algn="ctr">
                        <a:lnSpc>
                          <a:spcPct val="100000"/>
                        </a:lnSpc>
                      </a:pPr>
                      <a:r>
                        <a:rPr sz="1400" b="0" dirty="0">
                          <a:solidFill>
                            <a:srgbClr val="FFFFFF"/>
                          </a:solidFill>
                          <a:latin typeface="Nirmala UI Semilight"/>
                          <a:cs typeface="Nirmala UI Semilight"/>
                        </a:rPr>
                        <a:t>7</a:t>
                      </a:r>
                      <a:endParaRPr sz="1400">
                        <a:latin typeface="Nirmala UI Semilight"/>
                        <a:cs typeface="Nirmala UI Semilight"/>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a:lnSpc>
                          <a:spcPct val="100000"/>
                        </a:lnSpc>
                        <a:spcBef>
                          <a:spcPts val="55"/>
                        </a:spcBef>
                      </a:pPr>
                      <a:endParaRPr sz="1650" dirty="0">
                        <a:latin typeface="Times New Roman"/>
                        <a:cs typeface="Times New Roman"/>
                      </a:endParaRPr>
                    </a:p>
                    <a:p>
                      <a:pPr marL="635" algn="ctr">
                        <a:lnSpc>
                          <a:spcPct val="100000"/>
                        </a:lnSpc>
                      </a:pPr>
                      <a:r>
                        <a:rPr sz="1600" dirty="0">
                          <a:solidFill>
                            <a:srgbClr val="FFFFFF"/>
                          </a:solidFill>
                          <a:latin typeface="SimSun"/>
                          <a:cs typeface="SimSun"/>
                        </a:rPr>
                        <a:t>业绩成果审核及聘任审批、发文</a:t>
                      </a:r>
                      <a:endParaRPr sz="1600" dirty="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c>
                  <a:txBody>
                    <a:bodyPr/>
                    <a:lstStyle/>
                    <a:p>
                      <a:pPr marL="85090" marR="250825">
                        <a:lnSpc>
                          <a:spcPts val="2520"/>
                        </a:lnSpc>
                        <a:spcBef>
                          <a:spcPts val="185"/>
                        </a:spcBef>
                      </a:pPr>
                      <a:r>
                        <a:rPr sz="1400" spc="-5" dirty="0">
                          <a:solidFill>
                            <a:srgbClr val="FFFFFF"/>
                          </a:solidFill>
                          <a:latin typeface="SimSun"/>
                          <a:cs typeface="SimSun"/>
                        </a:rPr>
                        <a:t>人力资源部审核业绩成果完备情况，汇总提交评审结果，依据集团相关审批流程  报批后发布聘任决定</a:t>
                      </a:r>
                      <a:endParaRPr sz="1400" dirty="0">
                        <a:latin typeface="SimSun"/>
                        <a:cs typeface="SimSun"/>
                      </a:endParaRPr>
                    </a:p>
                  </a:txBody>
                  <a:tcPr marL="0" marR="0" marT="0" marB="0">
                    <a:lnL w="12700">
                      <a:solidFill>
                        <a:srgbClr val="F1F1F1"/>
                      </a:solidFill>
                      <a:prstDash val="solid"/>
                    </a:lnL>
                    <a:lnR w="12700">
                      <a:solidFill>
                        <a:srgbClr val="F1F1F1"/>
                      </a:solidFill>
                      <a:prstDash val="solid"/>
                    </a:lnR>
                    <a:lnT w="12700">
                      <a:solidFill>
                        <a:srgbClr val="F1F1F1"/>
                      </a:solidFill>
                      <a:prstDash val="solid"/>
                    </a:lnT>
                    <a:lnB w="12700">
                      <a:solidFill>
                        <a:srgbClr val="F1F1F1"/>
                      </a:solidFill>
                      <a:prstDash val="solid"/>
                    </a:lnB>
                  </a:tcPr>
                </a:tc>
              </a:tr>
            </a:tbl>
          </a:graphicData>
        </a:graphic>
      </p:graphicFrame>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职级认定评审及应用</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56885" y="3941064"/>
            <a:ext cx="2056130" cy="499745"/>
          </a:xfrm>
          <a:prstGeom prst="rect">
            <a:avLst/>
          </a:prstGeom>
        </p:spPr>
        <p:txBody>
          <a:bodyPr vert="horz" wrap="square" lIns="0" tIns="0" rIns="0" bIns="0" rtlCol="0">
            <a:spAutoFit/>
          </a:bodyPr>
          <a:lstStyle/>
          <a:p>
            <a:pPr marL="12700">
              <a:lnSpc>
                <a:spcPct val="100000"/>
              </a:lnSpc>
            </a:pPr>
            <a:r>
              <a:rPr sz="3200" b="1" spc="-5" dirty="0">
                <a:solidFill>
                  <a:srgbClr val="FFFFFF"/>
                </a:solidFill>
                <a:latin typeface="Microsoft YaHei"/>
                <a:cs typeface="Microsoft YaHei"/>
              </a:rPr>
              <a:t>思考与启发</a:t>
            </a:r>
            <a:endParaRPr sz="3200">
              <a:latin typeface="Microsoft YaHei"/>
              <a:cs typeface="Microsoft YaHei"/>
            </a:endParaRPr>
          </a:p>
        </p:txBody>
      </p:sp>
      <p:sp>
        <p:nvSpPr>
          <p:cNvPr id="3" name="object 3"/>
          <p:cNvSpPr/>
          <p:nvPr/>
        </p:nvSpPr>
        <p:spPr>
          <a:xfrm>
            <a:off x="4519040" y="3727322"/>
            <a:ext cx="3154045" cy="0"/>
          </a:xfrm>
          <a:custGeom>
            <a:avLst/>
            <a:gdLst/>
            <a:ahLst/>
            <a:cxnLst/>
            <a:rect l="l" t="t" r="r" b="b"/>
            <a:pathLst>
              <a:path w="3154045">
                <a:moveTo>
                  <a:pt x="0" y="0"/>
                </a:moveTo>
                <a:lnTo>
                  <a:pt x="3154044" y="0"/>
                </a:lnTo>
              </a:path>
            </a:pathLst>
          </a:custGeom>
          <a:ln w="12954">
            <a:solidFill>
              <a:srgbClr val="92C5DC"/>
            </a:solidFill>
            <a:prstDash val="dash"/>
          </a:ln>
        </p:spPr>
        <p:txBody>
          <a:bodyPr wrap="square" lIns="0" tIns="0" rIns="0" bIns="0" rtlCol="0"/>
          <a:lstStyle/>
          <a:p>
            <a:endParaRPr/>
          </a:p>
        </p:txBody>
      </p:sp>
      <p:sp>
        <p:nvSpPr>
          <p:cNvPr id="4" name="object 4"/>
          <p:cNvSpPr/>
          <p:nvPr/>
        </p:nvSpPr>
        <p:spPr>
          <a:xfrm>
            <a:off x="4519040" y="4638675"/>
            <a:ext cx="3154045" cy="0"/>
          </a:xfrm>
          <a:custGeom>
            <a:avLst/>
            <a:gdLst/>
            <a:ahLst/>
            <a:cxnLst/>
            <a:rect l="l" t="t" r="r" b="b"/>
            <a:pathLst>
              <a:path w="3154045">
                <a:moveTo>
                  <a:pt x="0" y="0"/>
                </a:moveTo>
                <a:lnTo>
                  <a:pt x="3154044" y="0"/>
                </a:lnTo>
              </a:path>
            </a:pathLst>
          </a:custGeom>
          <a:ln w="12954">
            <a:solidFill>
              <a:srgbClr val="92C5DC"/>
            </a:solidFill>
            <a:prstDash val="dash"/>
          </a:ln>
        </p:spPr>
        <p:txBody>
          <a:bodyPr wrap="square" lIns="0" tIns="0" rIns="0" bIns="0" rtlCol="0"/>
          <a:lstStyle/>
          <a:p>
            <a:endParaRPr/>
          </a:p>
        </p:txBody>
      </p:sp>
      <p:sp>
        <p:nvSpPr>
          <p:cNvPr id="5" name="object 5"/>
          <p:cNvSpPr/>
          <p:nvPr/>
        </p:nvSpPr>
        <p:spPr>
          <a:xfrm>
            <a:off x="5695188" y="2157983"/>
            <a:ext cx="802005" cy="1094740"/>
          </a:xfrm>
          <a:custGeom>
            <a:avLst/>
            <a:gdLst/>
            <a:ahLst/>
            <a:cxnLst/>
            <a:rect l="l" t="t" r="r" b="b"/>
            <a:pathLst>
              <a:path w="802004" h="1094739">
                <a:moveTo>
                  <a:pt x="475361" y="1051178"/>
                </a:moveTo>
                <a:lnTo>
                  <a:pt x="324992" y="1051178"/>
                </a:lnTo>
                <a:lnTo>
                  <a:pt x="332583" y="1068139"/>
                </a:lnTo>
                <a:lnTo>
                  <a:pt x="344757" y="1081801"/>
                </a:lnTo>
                <a:lnTo>
                  <a:pt x="360479" y="1090916"/>
                </a:lnTo>
                <a:lnTo>
                  <a:pt x="378713" y="1094231"/>
                </a:lnTo>
                <a:lnTo>
                  <a:pt x="421639" y="1094231"/>
                </a:lnTo>
                <a:lnTo>
                  <a:pt x="440588" y="1090916"/>
                </a:lnTo>
                <a:lnTo>
                  <a:pt x="456549" y="1081801"/>
                </a:lnTo>
                <a:lnTo>
                  <a:pt x="468485" y="1068139"/>
                </a:lnTo>
                <a:lnTo>
                  <a:pt x="475361" y="1051178"/>
                </a:lnTo>
                <a:close/>
              </a:path>
              <a:path w="802004" h="1094739">
                <a:moveTo>
                  <a:pt x="400176" y="0"/>
                </a:moveTo>
                <a:lnTo>
                  <a:pt x="353654" y="2687"/>
                </a:lnTo>
                <a:lnTo>
                  <a:pt x="308669" y="10551"/>
                </a:lnTo>
                <a:lnTo>
                  <a:pt x="265528" y="23295"/>
                </a:lnTo>
                <a:lnTo>
                  <a:pt x="224536" y="40622"/>
                </a:lnTo>
                <a:lnTo>
                  <a:pt x="185998" y="62234"/>
                </a:lnTo>
                <a:lnTo>
                  <a:pt x="150219" y="87834"/>
                </a:lnTo>
                <a:lnTo>
                  <a:pt x="117506" y="117125"/>
                </a:lnTo>
                <a:lnTo>
                  <a:pt x="88164" y="149811"/>
                </a:lnTo>
                <a:lnTo>
                  <a:pt x="62497" y="185593"/>
                </a:lnTo>
                <a:lnTo>
                  <a:pt x="40803" y="224198"/>
                </a:lnTo>
                <a:lnTo>
                  <a:pt x="23415" y="265259"/>
                </a:lnTo>
                <a:lnTo>
                  <a:pt x="10610" y="308550"/>
                </a:lnTo>
                <a:lnTo>
                  <a:pt x="2703" y="353748"/>
                </a:lnTo>
                <a:lnTo>
                  <a:pt x="0" y="400557"/>
                </a:lnTo>
                <a:lnTo>
                  <a:pt x="2936" y="448887"/>
                </a:lnTo>
                <a:lnTo>
                  <a:pt x="11562" y="495884"/>
                </a:lnTo>
                <a:lnTo>
                  <a:pt x="25602" y="541118"/>
                </a:lnTo>
                <a:lnTo>
                  <a:pt x="44782" y="584161"/>
                </a:lnTo>
                <a:lnTo>
                  <a:pt x="68826" y="624582"/>
                </a:lnTo>
                <a:lnTo>
                  <a:pt x="97460" y="661952"/>
                </a:lnTo>
                <a:lnTo>
                  <a:pt x="130409" y="695841"/>
                </a:lnTo>
                <a:lnTo>
                  <a:pt x="167398" y="725820"/>
                </a:lnTo>
                <a:lnTo>
                  <a:pt x="208152" y="751458"/>
                </a:lnTo>
                <a:lnTo>
                  <a:pt x="214221" y="755959"/>
                </a:lnTo>
                <a:lnTo>
                  <a:pt x="218408" y="761364"/>
                </a:lnTo>
                <a:lnTo>
                  <a:pt x="220833" y="767532"/>
                </a:lnTo>
                <a:lnTo>
                  <a:pt x="221614" y="774318"/>
                </a:lnTo>
                <a:lnTo>
                  <a:pt x="221614" y="970533"/>
                </a:lnTo>
                <a:lnTo>
                  <a:pt x="228179" y="1001833"/>
                </a:lnTo>
                <a:lnTo>
                  <a:pt x="245935" y="1027477"/>
                </a:lnTo>
                <a:lnTo>
                  <a:pt x="271978" y="1044811"/>
                </a:lnTo>
                <a:lnTo>
                  <a:pt x="303402" y="1051178"/>
                </a:lnTo>
                <a:lnTo>
                  <a:pt x="498221" y="1051178"/>
                </a:lnTo>
                <a:lnTo>
                  <a:pt x="529645" y="1044811"/>
                </a:lnTo>
                <a:lnTo>
                  <a:pt x="555688" y="1027477"/>
                </a:lnTo>
                <a:lnTo>
                  <a:pt x="573444" y="1001833"/>
                </a:lnTo>
                <a:lnTo>
                  <a:pt x="580009" y="970533"/>
                </a:lnTo>
                <a:lnTo>
                  <a:pt x="578930" y="803910"/>
                </a:lnTo>
                <a:lnTo>
                  <a:pt x="339725" y="803910"/>
                </a:lnTo>
                <a:lnTo>
                  <a:pt x="325072" y="801711"/>
                </a:lnTo>
                <a:lnTo>
                  <a:pt x="312324" y="795464"/>
                </a:lnTo>
                <a:lnTo>
                  <a:pt x="302863" y="785693"/>
                </a:lnTo>
                <a:lnTo>
                  <a:pt x="298069" y="772921"/>
                </a:lnTo>
                <a:lnTo>
                  <a:pt x="292715" y="745855"/>
                </a:lnTo>
                <a:lnTo>
                  <a:pt x="282479" y="721550"/>
                </a:lnTo>
                <a:lnTo>
                  <a:pt x="266957" y="700770"/>
                </a:lnTo>
                <a:lnTo>
                  <a:pt x="245745" y="684276"/>
                </a:lnTo>
                <a:lnTo>
                  <a:pt x="203384" y="656976"/>
                </a:lnTo>
                <a:lnTo>
                  <a:pt x="166388" y="624018"/>
                </a:lnTo>
                <a:lnTo>
                  <a:pt x="135177" y="586151"/>
                </a:lnTo>
                <a:lnTo>
                  <a:pt x="110171" y="544122"/>
                </a:lnTo>
                <a:lnTo>
                  <a:pt x="91789" y="498681"/>
                </a:lnTo>
                <a:lnTo>
                  <a:pt x="80453" y="450577"/>
                </a:lnTo>
                <a:lnTo>
                  <a:pt x="76581" y="400557"/>
                </a:lnTo>
                <a:lnTo>
                  <a:pt x="80093" y="352708"/>
                </a:lnTo>
                <a:lnTo>
                  <a:pt x="90294" y="307029"/>
                </a:lnTo>
                <a:lnTo>
                  <a:pt x="106682" y="264025"/>
                </a:lnTo>
                <a:lnTo>
                  <a:pt x="128770" y="224175"/>
                </a:lnTo>
                <a:lnTo>
                  <a:pt x="156006" y="188050"/>
                </a:lnTo>
                <a:lnTo>
                  <a:pt x="187937" y="156084"/>
                </a:lnTo>
                <a:lnTo>
                  <a:pt x="224044" y="128803"/>
                </a:lnTo>
                <a:lnTo>
                  <a:pt x="263824" y="106710"/>
                </a:lnTo>
                <a:lnTo>
                  <a:pt x="306774" y="90306"/>
                </a:lnTo>
                <a:lnTo>
                  <a:pt x="352393" y="80096"/>
                </a:lnTo>
                <a:lnTo>
                  <a:pt x="400176" y="76580"/>
                </a:lnTo>
                <a:lnTo>
                  <a:pt x="635395" y="76580"/>
                </a:lnTo>
                <a:lnTo>
                  <a:pt x="615288" y="62234"/>
                </a:lnTo>
                <a:lnTo>
                  <a:pt x="576624" y="40622"/>
                </a:lnTo>
                <a:lnTo>
                  <a:pt x="535479" y="23295"/>
                </a:lnTo>
                <a:lnTo>
                  <a:pt x="492154" y="10551"/>
                </a:lnTo>
                <a:lnTo>
                  <a:pt x="446952" y="2687"/>
                </a:lnTo>
                <a:lnTo>
                  <a:pt x="400176" y="0"/>
                </a:lnTo>
                <a:close/>
              </a:path>
              <a:path w="802004" h="1094739">
                <a:moveTo>
                  <a:pt x="635395" y="76580"/>
                </a:moveTo>
                <a:lnTo>
                  <a:pt x="400176" y="76580"/>
                </a:lnTo>
                <a:lnTo>
                  <a:pt x="447960" y="80096"/>
                </a:lnTo>
                <a:lnTo>
                  <a:pt x="493579" y="90306"/>
                </a:lnTo>
                <a:lnTo>
                  <a:pt x="536529" y="106710"/>
                </a:lnTo>
                <a:lnTo>
                  <a:pt x="576309" y="128803"/>
                </a:lnTo>
                <a:lnTo>
                  <a:pt x="612416" y="156084"/>
                </a:lnTo>
                <a:lnTo>
                  <a:pt x="644347" y="188050"/>
                </a:lnTo>
                <a:lnTo>
                  <a:pt x="671600" y="224198"/>
                </a:lnTo>
                <a:lnTo>
                  <a:pt x="693671" y="264025"/>
                </a:lnTo>
                <a:lnTo>
                  <a:pt x="710059" y="307029"/>
                </a:lnTo>
                <a:lnTo>
                  <a:pt x="720260" y="352708"/>
                </a:lnTo>
                <a:lnTo>
                  <a:pt x="723773" y="400557"/>
                </a:lnTo>
                <a:lnTo>
                  <a:pt x="719897" y="450577"/>
                </a:lnTo>
                <a:lnTo>
                  <a:pt x="708571" y="498681"/>
                </a:lnTo>
                <a:lnTo>
                  <a:pt x="690242" y="544122"/>
                </a:lnTo>
                <a:lnTo>
                  <a:pt x="665360" y="586151"/>
                </a:lnTo>
                <a:lnTo>
                  <a:pt x="634373" y="624018"/>
                </a:lnTo>
                <a:lnTo>
                  <a:pt x="597729" y="656976"/>
                </a:lnTo>
                <a:lnTo>
                  <a:pt x="555878" y="684276"/>
                </a:lnTo>
                <a:lnTo>
                  <a:pt x="534469" y="700770"/>
                </a:lnTo>
                <a:lnTo>
                  <a:pt x="518620" y="721550"/>
                </a:lnTo>
                <a:lnTo>
                  <a:pt x="508319" y="745855"/>
                </a:lnTo>
                <a:lnTo>
                  <a:pt x="503554" y="772921"/>
                </a:lnTo>
                <a:lnTo>
                  <a:pt x="498564" y="785693"/>
                </a:lnTo>
                <a:lnTo>
                  <a:pt x="488775" y="795464"/>
                </a:lnTo>
                <a:lnTo>
                  <a:pt x="475962" y="801711"/>
                </a:lnTo>
                <a:lnTo>
                  <a:pt x="461899" y="803910"/>
                </a:lnTo>
                <a:lnTo>
                  <a:pt x="578930" y="803910"/>
                </a:lnTo>
                <a:lnTo>
                  <a:pt x="582421" y="761364"/>
                </a:lnTo>
                <a:lnTo>
                  <a:pt x="633333" y="725820"/>
                </a:lnTo>
                <a:lnTo>
                  <a:pt x="670616" y="695841"/>
                </a:lnTo>
                <a:lnTo>
                  <a:pt x="703786" y="661952"/>
                </a:lnTo>
                <a:lnTo>
                  <a:pt x="732579" y="624582"/>
                </a:lnTo>
                <a:lnTo>
                  <a:pt x="756730" y="584161"/>
                </a:lnTo>
                <a:lnTo>
                  <a:pt x="775974" y="541118"/>
                </a:lnTo>
                <a:lnTo>
                  <a:pt x="790048" y="495884"/>
                </a:lnTo>
                <a:lnTo>
                  <a:pt x="798685" y="448887"/>
                </a:lnTo>
                <a:lnTo>
                  <a:pt x="801624" y="400557"/>
                </a:lnTo>
                <a:lnTo>
                  <a:pt x="798919" y="353748"/>
                </a:lnTo>
                <a:lnTo>
                  <a:pt x="791009" y="308550"/>
                </a:lnTo>
                <a:lnTo>
                  <a:pt x="778195" y="265259"/>
                </a:lnTo>
                <a:lnTo>
                  <a:pt x="760781" y="224175"/>
                </a:lnTo>
                <a:lnTo>
                  <a:pt x="739068" y="185593"/>
                </a:lnTo>
                <a:lnTo>
                  <a:pt x="713359" y="149811"/>
                </a:lnTo>
                <a:lnTo>
                  <a:pt x="683958" y="117125"/>
                </a:lnTo>
                <a:lnTo>
                  <a:pt x="651167" y="87834"/>
                </a:lnTo>
                <a:lnTo>
                  <a:pt x="635395" y="76580"/>
                </a:lnTo>
                <a:close/>
              </a:path>
            </a:pathLst>
          </a:custGeom>
          <a:solidFill>
            <a:srgbClr val="FFFFFF"/>
          </a:solidFill>
        </p:spPr>
        <p:txBody>
          <a:bodyPr wrap="square" lIns="0" tIns="0" rIns="0" bIns="0" rtlCol="0"/>
          <a:lstStyle/>
          <a:p>
            <a:endParaRPr/>
          </a:p>
        </p:txBody>
      </p:sp>
      <p:sp>
        <p:nvSpPr>
          <p:cNvPr id="6" name="object 6"/>
          <p:cNvSpPr/>
          <p:nvPr/>
        </p:nvSpPr>
        <p:spPr>
          <a:xfrm>
            <a:off x="5547359" y="2268327"/>
            <a:ext cx="1097280" cy="572770"/>
          </a:xfrm>
          <a:custGeom>
            <a:avLst/>
            <a:gdLst/>
            <a:ahLst/>
            <a:cxnLst/>
            <a:rect l="l" t="t" r="r" b="b"/>
            <a:pathLst>
              <a:path w="1097279" h="572769">
                <a:moveTo>
                  <a:pt x="954907" y="493956"/>
                </a:moveTo>
                <a:lnTo>
                  <a:pt x="945372" y="494668"/>
                </a:lnTo>
                <a:lnTo>
                  <a:pt x="936575" y="498881"/>
                </a:lnTo>
                <a:lnTo>
                  <a:pt x="929386" y="506368"/>
                </a:lnTo>
                <a:lnTo>
                  <a:pt x="926318" y="516022"/>
                </a:lnTo>
                <a:lnTo>
                  <a:pt x="927036" y="525879"/>
                </a:lnTo>
                <a:lnTo>
                  <a:pt x="931279" y="534711"/>
                </a:lnTo>
                <a:lnTo>
                  <a:pt x="938784" y="541293"/>
                </a:lnTo>
                <a:lnTo>
                  <a:pt x="988440" y="569487"/>
                </a:lnTo>
                <a:lnTo>
                  <a:pt x="998094" y="572555"/>
                </a:lnTo>
                <a:lnTo>
                  <a:pt x="1007951" y="571837"/>
                </a:lnTo>
                <a:lnTo>
                  <a:pt x="1016783" y="567594"/>
                </a:lnTo>
                <a:lnTo>
                  <a:pt x="1023365" y="560089"/>
                </a:lnTo>
                <a:lnTo>
                  <a:pt x="1026451" y="550489"/>
                </a:lnTo>
                <a:lnTo>
                  <a:pt x="1025763" y="540627"/>
                </a:lnTo>
                <a:lnTo>
                  <a:pt x="1021526" y="531764"/>
                </a:lnTo>
                <a:lnTo>
                  <a:pt x="1013967" y="525164"/>
                </a:lnTo>
                <a:lnTo>
                  <a:pt x="964311" y="496970"/>
                </a:lnTo>
                <a:lnTo>
                  <a:pt x="954907" y="493956"/>
                </a:lnTo>
                <a:close/>
              </a:path>
              <a:path w="1097279" h="572769">
                <a:moveTo>
                  <a:pt x="998094" y="0"/>
                </a:moveTo>
                <a:lnTo>
                  <a:pt x="938784" y="31261"/>
                </a:lnTo>
                <a:lnTo>
                  <a:pt x="926318" y="56532"/>
                </a:lnTo>
                <a:lnTo>
                  <a:pt x="929386" y="66186"/>
                </a:lnTo>
                <a:lnTo>
                  <a:pt x="936575" y="73673"/>
                </a:lnTo>
                <a:lnTo>
                  <a:pt x="945372" y="77886"/>
                </a:lnTo>
                <a:lnTo>
                  <a:pt x="954907" y="78599"/>
                </a:lnTo>
                <a:lnTo>
                  <a:pt x="964311" y="75584"/>
                </a:lnTo>
                <a:lnTo>
                  <a:pt x="1013967" y="47390"/>
                </a:lnTo>
                <a:lnTo>
                  <a:pt x="1021526" y="40201"/>
                </a:lnTo>
                <a:lnTo>
                  <a:pt x="1025763" y="31404"/>
                </a:lnTo>
                <a:lnTo>
                  <a:pt x="1026451" y="21869"/>
                </a:lnTo>
                <a:lnTo>
                  <a:pt x="1023365" y="12465"/>
                </a:lnTo>
                <a:lnTo>
                  <a:pt x="1016783" y="4960"/>
                </a:lnTo>
                <a:lnTo>
                  <a:pt x="1007951" y="718"/>
                </a:lnTo>
                <a:lnTo>
                  <a:pt x="998094" y="0"/>
                </a:lnTo>
                <a:close/>
              </a:path>
              <a:path w="1097279" h="572769">
                <a:moveTo>
                  <a:pt x="1071753" y="260750"/>
                </a:moveTo>
                <a:lnTo>
                  <a:pt x="1013967" y="260750"/>
                </a:lnTo>
                <a:lnTo>
                  <a:pt x="1004353" y="262667"/>
                </a:lnTo>
                <a:lnTo>
                  <a:pt x="996203" y="267989"/>
                </a:lnTo>
                <a:lnTo>
                  <a:pt x="990554" y="276074"/>
                </a:lnTo>
                <a:lnTo>
                  <a:pt x="988440" y="286277"/>
                </a:lnTo>
                <a:lnTo>
                  <a:pt x="990554" y="295945"/>
                </a:lnTo>
                <a:lnTo>
                  <a:pt x="996203" y="304089"/>
                </a:lnTo>
                <a:lnTo>
                  <a:pt x="1004353" y="309709"/>
                </a:lnTo>
                <a:lnTo>
                  <a:pt x="1013967" y="311804"/>
                </a:lnTo>
                <a:lnTo>
                  <a:pt x="1071753" y="311804"/>
                </a:lnTo>
                <a:lnTo>
                  <a:pt x="1081420" y="309709"/>
                </a:lnTo>
                <a:lnTo>
                  <a:pt x="1089564" y="304089"/>
                </a:lnTo>
                <a:lnTo>
                  <a:pt x="1095184" y="295945"/>
                </a:lnTo>
                <a:lnTo>
                  <a:pt x="1097280" y="286277"/>
                </a:lnTo>
                <a:lnTo>
                  <a:pt x="1095184" y="276074"/>
                </a:lnTo>
                <a:lnTo>
                  <a:pt x="1089564" y="267989"/>
                </a:lnTo>
                <a:lnTo>
                  <a:pt x="1081420" y="262667"/>
                </a:lnTo>
                <a:lnTo>
                  <a:pt x="1071753" y="260750"/>
                </a:lnTo>
                <a:close/>
              </a:path>
              <a:path w="1097279" h="572769">
                <a:moveTo>
                  <a:pt x="99185" y="0"/>
                </a:moveTo>
                <a:lnTo>
                  <a:pt x="89328" y="718"/>
                </a:lnTo>
                <a:lnTo>
                  <a:pt x="80496" y="4960"/>
                </a:lnTo>
                <a:lnTo>
                  <a:pt x="73913" y="12465"/>
                </a:lnTo>
                <a:lnTo>
                  <a:pt x="70238" y="21869"/>
                </a:lnTo>
                <a:lnTo>
                  <a:pt x="70992" y="31404"/>
                </a:lnTo>
                <a:lnTo>
                  <a:pt x="75557" y="40201"/>
                </a:lnTo>
                <a:lnTo>
                  <a:pt x="83312" y="47390"/>
                </a:lnTo>
                <a:lnTo>
                  <a:pt x="131572" y="75584"/>
                </a:lnTo>
                <a:lnTo>
                  <a:pt x="141761" y="78599"/>
                </a:lnTo>
                <a:lnTo>
                  <a:pt x="151558" y="77886"/>
                </a:lnTo>
                <a:lnTo>
                  <a:pt x="160093" y="73673"/>
                </a:lnTo>
                <a:lnTo>
                  <a:pt x="166497" y="66186"/>
                </a:lnTo>
                <a:lnTo>
                  <a:pt x="170372" y="56532"/>
                </a:lnTo>
                <a:lnTo>
                  <a:pt x="170068" y="46676"/>
                </a:lnTo>
                <a:lnTo>
                  <a:pt x="165979" y="37844"/>
                </a:lnTo>
                <a:lnTo>
                  <a:pt x="158495" y="31261"/>
                </a:lnTo>
                <a:lnTo>
                  <a:pt x="108838" y="3067"/>
                </a:lnTo>
                <a:lnTo>
                  <a:pt x="99185" y="0"/>
                </a:lnTo>
                <a:close/>
              </a:path>
              <a:path w="1097279" h="572769">
                <a:moveTo>
                  <a:pt x="141761" y="493956"/>
                </a:moveTo>
                <a:lnTo>
                  <a:pt x="83312" y="525164"/>
                </a:lnTo>
                <a:lnTo>
                  <a:pt x="70238" y="550489"/>
                </a:lnTo>
                <a:lnTo>
                  <a:pt x="73913" y="560089"/>
                </a:lnTo>
                <a:lnTo>
                  <a:pt x="80496" y="567594"/>
                </a:lnTo>
                <a:lnTo>
                  <a:pt x="89328" y="571837"/>
                </a:lnTo>
                <a:lnTo>
                  <a:pt x="99185" y="572555"/>
                </a:lnTo>
                <a:lnTo>
                  <a:pt x="108838" y="569487"/>
                </a:lnTo>
                <a:lnTo>
                  <a:pt x="158495" y="541293"/>
                </a:lnTo>
                <a:lnTo>
                  <a:pt x="165979" y="534711"/>
                </a:lnTo>
                <a:lnTo>
                  <a:pt x="170068" y="525879"/>
                </a:lnTo>
                <a:lnTo>
                  <a:pt x="170372" y="516022"/>
                </a:lnTo>
                <a:lnTo>
                  <a:pt x="166497" y="506368"/>
                </a:lnTo>
                <a:lnTo>
                  <a:pt x="160093" y="498881"/>
                </a:lnTo>
                <a:lnTo>
                  <a:pt x="151558" y="494668"/>
                </a:lnTo>
                <a:lnTo>
                  <a:pt x="141761" y="493956"/>
                </a:lnTo>
                <a:close/>
              </a:path>
              <a:path w="1097279" h="572769">
                <a:moveTo>
                  <a:pt x="83312" y="260750"/>
                </a:moveTo>
                <a:lnTo>
                  <a:pt x="25526" y="260750"/>
                </a:lnTo>
                <a:lnTo>
                  <a:pt x="15859" y="262667"/>
                </a:lnTo>
                <a:lnTo>
                  <a:pt x="7715" y="267989"/>
                </a:lnTo>
                <a:lnTo>
                  <a:pt x="2095" y="276074"/>
                </a:lnTo>
                <a:lnTo>
                  <a:pt x="0" y="286277"/>
                </a:lnTo>
                <a:lnTo>
                  <a:pt x="2095" y="295945"/>
                </a:lnTo>
                <a:lnTo>
                  <a:pt x="7715" y="304089"/>
                </a:lnTo>
                <a:lnTo>
                  <a:pt x="15859" y="309709"/>
                </a:lnTo>
                <a:lnTo>
                  <a:pt x="25526" y="311804"/>
                </a:lnTo>
                <a:lnTo>
                  <a:pt x="83312" y="311804"/>
                </a:lnTo>
                <a:lnTo>
                  <a:pt x="92926" y="309709"/>
                </a:lnTo>
                <a:lnTo>
                  <a:pt x="101076" y="304089"/>
                </a:lnTo>
                <a:lnTo>
                  <a:pt x="106725" y="295945"/>
                </a:lnTo>
                <a:lnTo>
                  <a:pt x="108838" y="286277"/>
                </a:lnTo>
                <a:lnTo>
                  <a:pt x="106725" y="276074"/>
                </a:lnTo>
                <a:lnTo>
                  <a:pt x="101076" y="267989"/>
                </a:lnTo>
                <a:lnTo>
                  <a:pt x="92926" y="262667"/>
                </a:lnTo>
                <a:lnTo>
                  <a:pt x="83312" y="260750"/>
                </a:lnTo>
                <a:close/>
              </a:path>
            </a:pathLst>
          </a:custGeom>
          <a:solidFill>
            <a:srgbClr val="FFFFFF"/>
          </a:solidFill>
        </p:spPr>
        <p:txBody>
          <a:bodyPr wrap="square" lIns="0" tIns="0" rIns="0" bIns="0" rtlCol="0"/>
          <a:lstStyle/>
          <a:p>
            <a:endParaRPr/>
          </a:p>
        </p:txBody>
      </p:sp>
      <p:sp>
        <p:nvSpPr>
          <p:cNvPr id="7" name="object 7"/>
          <p:cNvSpPr/>
          <p:nvPr/>
        </p:nvSpPr>
        <p:spPr>
          <a:xfrm>
            <a:off x="5902578" y="2388870"/>
            <a:ext cx="387350" cy="391160"/>
          </a:xfrm>
          <a:custGeom>
            <a:avLst/>
            <a:gdLst/>
            <a:ahLst/>
            <a:cxnLst/>
            <a:rect l="l" t="t" r="r" b="b"/>
            <a:pathLst>
              <a:path w="387350" h="391160">
                <a:moveTo>
                  <a:pt x="28414" y="19321"/>
                </a:moveTo>
                <a:lnTo>
                  <a:pt x="18287" y="20192"/>
                </a:lnTo>
                <a:lnTo>
                  <a:pt x="9318" y="24836"/>
                </a:lnTo>
                <a:lnTo>
                  <a:pt x="3016" y="32099"/>
                </a:lnTo>
                <a:lnTo>
                  <a:pt x="0" y="41124"/>
                </a:lnTo>
                <a:lnTo>
                  <a:pt x="888" y="51053"/>
                </a:lnTo>
                <a:lnTo>
                  <a:pt x="94742" y="373760"/>
                </a:lnTo>
                <a:lnTo>
                  <a:pt x="99403" y="382531"/>
                </a:lnTo>
                <a:lnTo>
                  <a:pt x="106695" y="388397"/>
                </a:lnTo>
                <a:lnTo>
                  <a:pt x="115726" y="390977"/>
                </a:lnTo>
                <a:lnTo>
                  <a:pt x="125603" y="389889"/>
                </a:lnTo>
                <a:lnTo>
                  <a:pt x="134574" y="385835"/>
                </a:lnTo>
                <a:lnTo>
                  <a:pt x="140890" y="378507"/>
                </a:lnTo>
                <a:lnTo>
                  <a:pt x="143944" y="369155"/>
                </a:lnTo>
                <a:lnTo>
                  <a:pt x="143129" y="359028"/>
                </a:lnTo>
                <a:lnTo>
                  <a:pt x="78740" y="137159"/>
                </a:lnTo>
                <a:lnTo>
                  <a:pt x="90805" y="132371"/>
                </a:lnTo>
                <a:lnTo>
                  <a:pt x="129667" y="121030"/>
                </a:lnTo>
                <a:lnTo>
                  <a:pt x="167259" y="115569"/>
                </a:lnTo>
                <a:lnTo>
                  <a:pt x="367189" y="115569"/>
                </a:lnTo>
                <a:lnTo>
                  <a:pt x="375389" y="87375"/>
                </a:lnTo>
                <a:lnTo>
                  <a:pt x="63881" y="87375"/>
                </a:lnTo>
                <a:lnTo>
                  <a:pt x="49149" y="37591"/>
                </a:lnTo>
                <a:lnTo>
                  <a:pt x="45094" y="28676"/>
                </a:lnTo>
                <a:lnTo>
                  <a:pt x="37766" y="22367"/>
                </a:lnTo>
                <a:lnTo>
                  <a:pt x="28414" y="19321"/>
                </a:lnTo>
                <a:close/>
              </a:path>
              <a:path w="387350" h="391160">
                <a:moveTo>
                  <a:pt x="367189" y="115569"/>
                </a:moveTo>
                <a:lnTo>
                  <a:pt x="218186" y="115569"/>
                </a:lnTo>
                <a:lnTo>
                  <a:pt x="228260" y="116637"/>
                </a:lnTo>
                <a:lnTo>
                  <a:pt x="238204" y="117824"/>
                </a:lnTo>
                <a:lnTo>
                  <a:pt x="283162" y="128095"/>
                </a:lnTo>
                <a:lnTo>
                  <a:pt x="308101" y="137159"/>
                </a:lnTo>
                <a:lnTo>
                  <a:pt x="242443" y="359028"/>
                </a:lnTo>
                <a:lnTo>
                  <a:pt x="241554" y="369155"/>
                </a:lnTo>
                <a:lnTo>
                  <a:pt x="244570" y="378507"/>
                </a:lnTo>
                <a:lnTo>
                  <a:pt x="250872" y="385835"/>
                </a:lnTo>
                <a:lnTo>
                  <a:pt x="259842" y="389889"/>
                </a:lnTo>
                <a:lnTo>
                  <a:pt x="269990" y="390977"/>
                </a:lnTo>
                <a:lnTo>
                  <a:pt x="279495" y="388397"/>
                </a:lnTo>
                <a:lnTo>
                  <a:pt x="287238" y="382531"/>
                </a:lnTo>
                <a:lnTo>
                  <a:pt x="292100" y="373760"/>
                </a:lnTo>
                <a:lnTo>
                  <a:pt x="367189" y="115569"/>
                </a:lnTo>
                <a:close/>
              </a:path>
              <a:path w="387350" h="391160">
                <a:moveTo>
                  <a:pt x="218186" y="115569"/>
                </a:moveTo>
                <a:lnTo>
                  <a:pt x="167259" y="115569"/>
                </a:lnTo>
                <a:lnTo>
                  <a:pt x="167259" y="177418"/>
                </a:lnTo>
                <a:lnTo>
                  <a:pt x="169354" y="187696"/>
                </a:lnTo>
                <a:lnTo>
                  <a:pt x="174974" y="195818"/>
                </a:lnTo>
                <a:lnTo>
                  <a:pt x="183118" y="201154"/>
                </a:lnTo>
                <a:lnTo>
                  <a:pt x="192786" y="203072"/>
                </a:lnTo>
                <a:lnTo>
                  <a:pt x="202969" y="201154"/>
                </a:lnTo>
                <a:lnTo>
                  <a:pt x="211010" y="195818"/>
                </a:lnTo>
                <a:lnTo>
                  <a:pt x="216288" y="187696"/>
                </a:lnTo>
                <a:lnTo>
                  <a:pt x="218186" y="177418"/>
                </a:lnTo>
                <a:lnTo>
                  <a:pt x="218186" y="115569"/>
                </a:lnTo>
                <a:close/>
              </a:path>
              <a:path w="387350" h="391160">
                <a:moveTo>
                  <a:pt x="192786" y="0"/>
                </a:moveTo>
                <a:lnTo>
                  <a:pt x="183118" y="1916"/>
                </a:lnTo>
                <a:lnTo>
                  <a:pt x="174974" y="7238"/>
                </a:lnTo>
                <a:lnTo>
                  <a:pt x="169354" y="15323"/>
                </a:lnTo>
                <a:lnTo>
                  <a:pt x="167259" y="25526"/>
                </a:lnTo>
                <a:lnTo>
                  <a:pt x="167259" y="64515"/>
                </a:lnTo>
                <a:lnTo>
                  <a:pt x="155164" y="65585"/>
                </a:lnTo>
                <a:lnTo>
                  <a:pt x="104921" y="74535"/>
                </a:lnTo>
                <a:lnTo>
                  <a:pt x="63881" y="87375"/>
                </a:lnTo>
                <a:lnTo>
                  <a:pt x="321563" y="87375"/>
                </a:lnTo>
                <a:lnTo>
                  <a:pt x="281719" y="74535"/>
                </a:lnTo>
                <a:lnTo>
                  <a:pt x="243586" y="66881"/>
                </a:lnTo>
                <a:lnTo>
                  <a:pt x="218186" y="64515"/>
                </a:lnTo>
                <a:lnTo>
                  <a:pt x="218186" y="25526"/>
                </a:lnTo>
                <a:lnTo>
                  <a:pt x="216288" y="15323"/>
                </a:lnTo>
                <a:lnTo>
                  <a:pt x="211010" y="7238"/>
                </a:lnTo>
                <a:lnTo>
                  <a:pt x="202969" y="1916"/>
                </a:lnTo>
                <a:lnTo>
                  <a:pt x="192786" y="0"/>
                </a:lnTo>
                <a:close/>
              </a:path>
              <a:path w="387350" h="391160">
                <a:moveTo>
                  <a:pt x="358405" y="19321"/>
                </a:moveTo>
                <a:lnTo>
                  <a:pt x="348900" y="22367"/>
                </a:lnTo>
                <a:lnTo>
                  <a:pt x="341157" y="28676"/>
                </a:lnTo>
                <a:lnTo>
                  <a:pt x="336296" y="37591"/>
                </a:lnTo>
                <a:lnTo>
                  <a:pt x="321563" y="87375"/>
                </a:lnTo>
                <a:lnTo>
                  <a:pt x="375389" y="87375"/>
                </a:lnTo>
                <a:lnTo>
                  <a:pt x="385953" y="51053"/>
                </a:lnTo>
                <a:lnTo>
                  <a:pt x="386842" y="41124"/>
                </a:lnTo>
                <a:lnTo>
                  <a:pt x="383825" y="32099"/>
                </a:lnTo>
                <a:lnTo>
                  <a:pt x="377523" y="24836"/>
                </a:lnTo>
                <a:lnTo>
                  <a:pt x="368554" y="20192"/>
                </a:lnTo>
                <a:lnTo>
                  <a:pt x="358405" y="19321"/>
                </a:lnTo>
                <a:close/>
              </a:path>
            </a:pathLst>
          </a:custGeom>
          <a:solidFill>
            <a:srgbClr val="FFFFFF"/>
          </a:solid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78172" y="1752600"/>
            <a:ext cx="8383270" cy="3422650"/>
          </a:xfrm>
          <a:prstGeom prst="rect">
            <a:avLst/>
          </a:prstGeom>
        </p:spPr>
        <p:txBody>
          <a:bodyPr vert="horz" wrap="square" lIns="0" tIns="0" rIns="0" bIns="0" rtlCol="0">
            <a:spAutoFit/>
          </a:bodyPr>
          <a:lstStyle/>
          <a:p>
            <a:pPr marL="12700">
              <a:lnSpc>
                <a:spcPct val="100000"/>
              </a:lnSpc>
            </a:pPr>
            <a:r>
              <a:rPr sz="3200" b="0" dirty="0">
                <a:solidFill>
                  <a:srgbClr val="FFFFFF"/>
                </a:solidFill>
                <a:latin typeface="Nirmala UI Semilight"/>
                <a:cs typeface="Nirmala UI Semilight"/>
              </a:rPr>
              <a:t>1</a:t>
            </a:r>
            <a:r>
              <a:rPr sz="3200" dirty="0">
                <a:solidFill>
                  <a:srgbClr val="FFFFFF"/>
                </a:solidFill>
                <a:latin typeface="SimSun"/>
                <a:cs typeface="SimSun"/>
              </a:rPr>
              <a:t>、基础体系搭建</a:t>
            </a:r>
            <a:r>
              <a:rPr sz="2000" dirty="0">
                <a:solidFill>
                  <a:srgbClr val="FFFFFF"/>
                </a:solidFill>
                <a:latin typeface="SimSun"/>
                <a:cs typeface="SimSun"/>
              </a:rPr>
              <a:t>（岗位管理体系</a:t>
            </a:r>
            <a:r>
              <a:rPr sz="2000" b="0" dirty="0">
                <a:solidFill>
                  <a:srgbClr val="FFFFFF"/>
                </a:solidFill>
                <a:latin typeface="Nirmala UI Semilight"/>
                <a:cs typeface="Nirmala UI Semilight"/>
              </a:rPr>
              <a:t>&amp;</a:t>
            </a:r>
            <a:r>
              <a:rPr sz="2000" dirty="0">
                <a:solidFill>
                  <a:srgbClr val="FFFFFF"/>
                </a:solidFill>
                <a:latin typeface="SimSun"/>
                <a:cs typeface="SimSun"/>
              </a:rPr>
              <a:t>任职资格管理体系）</a:t>
            </a:r>
            <a:r>
              <a:rPr sz="3200" dirty="0">
                <a:solidFill>
                  <a:srgbClr val="FFFFFF"/>
                </a:solidFill>
                <a:latin typeface="SimSun"/>
                <a:cs typeface="SimSun"/>
              </a:rPr>
              <a:t>；</a:t>
            </a:r>
            <a:endParaRPr sz="3200" dirty="0">
              <a:latin typeface="SimSun"/>
              <a:cs typeface="SimSun"/>
            </a:endParaRPr>
          </a:p>
          <a:p>
            <a:pPr marL="12700">
              <a:lnSpc>
                <a:spcPct val="100000"/>
              </a:lnSpc>
              <a:spcBef>
                <a:spcPts val="1920"/>
              </a:spcBef>
            </a:pPr>
            <a:r>
              <a:rPr sz="3200" b="0" dirty="0">
                <a:solidFill>
                  <a:srgbClr val="FFFFFF"/>
                </a:solidFill>
                <a:latin typeface="Nirmala UI Semilight"/>
                <a:cs typeface="Nirmala UI Semilight"/>
              </a:rPr>
              <a:t>2</a:t>
            </a:r>
            <a:r>
              <a:rPr sz="3200" dirty="0">
                <a:solidFill>
                  <a:srgbClr val="FFFFFF"/>
                </a:solidFill>
                <a:latin typeface="SimSun"/>
                <a:cs typeface="SimSun"/>
              </a:rPr>
              <a:t>、基于岗位胜任力开发的能力标准；</a:t>
            </a:r>
            <a:endParaRPr sz="3200" dirty="0">
              <a:latin typeface="SimSun"/>
              <a:cs typeface="SimSun"/>
            </a:endParaRPr>
          </a:p>
          <a:p>
            <a:pPr marL="12700">
              <a:lnSpc>
                <a:spcPct val="100000"/>
              </a:lnSpc>
              <a:spcBef>
                <a:spcPts val="1920"/>
              </a:spcBef>
            </a:pPr>
            <a:r>
              <a:rPr sz="3200" b="0" dirty="0">
                <a:solidFill>
                  <a:srgbClr val="FFFFFF"/>
                </a:solidFill>
                <a:latin typeface="Nirmala UI Semilight"/>
                <a:cs typeface="Nirmala UI Semilight"/>
              </a:rPr>
              <a:t>3</a:t>
            </a:r>
            <a:r>
              <a:rPr sz="3200" dirty="0">
                <a:solidFill>
                  <a:srgbClr val="FFFFFF"/>
                </a:solidFill>
                <a:latin typeface="SimSun"/>
                <a:cs typeface="SimSun"/>
              </a:rPr>
              <a:t>、知识能力素质及行为的分级标准；</a:t>
            </a:r>
            <a:endParaRPr sz="3200" dirty="0">
              <a:latin typeface="SimSun"/>
              <a:cs typeface="SimSun"/>
            </a:endParaRPr>
          </a:p>
          <a:p>
            <a:pPr marL="12700">
              <a:lnSpc>
                <a:spcPct val="100000"/>
              </a:lnSpc>
              <a:spcBef>
                <a:spcPts val="1920"/>
              </a:spcBef>
            </a:pPr>
            <a:r>
              <a:rPr sz="3200" b="0" spc="-5" dirty="0">
                <a:solidFill>
                  <a:srgbClr val="FFFFFF"/>
                </a:solidFill>
                <a:latin typeface="Nirmala UI Semilight"/>
                <a:cs typeface="Nirmala UI Semilight"/>
              </a:rPr>
              <a:t>4</a:t>
            </a:r>
            <a:r>
              <a:rPr sz="3200" spc="-5" dirty="0">
                <a:solidFill>
                  <a:srgbClr val="FFFFFF"/>
                </a:solidFill>
                <a:latin typeface="SimSun"/>
                <a:cs typeface="SimSun"/>
              </a:rPr>
              <a:t>、知识能力素质考察及行为认证的科学评估；</a:t>
            </a:r>
            <a:endParaRPr sz="3200" dirty="0">
              <a:latin typeface="SimSun"/>
              <a:cs typeface="SimSun"/>
            </a:endParaRPr>
          </a:p>
          <a:p>
            <a:pPr marL="12700">
              <a:lnSpc>
                <a:spcPct val="100000"/>
              </a:lnSpc>
              <a:spcBef>
                <a:spcPts val="1920"/>
              </a:spcBef>
            </a:pPr>
            <a:r>
              <a:rPr sz="3200" b="0" dirty="0">
                <a:solidFill>
                  <a:srgbClr val="FFFFFF"/>
                </a:solidFill>
                <a:latin typeface="Nirmala UI Semilight"/>
                <a:cs typeface="Nirmala UI Semilight"/>
              </a:rPr>
              <a:t>5</a:t>
            </a:r>
            <a:r>
              <a:rPr sz="3200" dirty="0">
                <a:solidFill>
                  <a:srgbClr val="FFFFFF"/>
                </a:solidFill>
                <a:latin typeface="SimSun"/>
                <a:cs typeface="SimSun"/>
              </a:rPr>
              <a:t>、评价认证结果的综合应用。</a:t>
            </a:r>
            <a:endParaRPr sz="3200" dirty="0">
              <a:latin typeface="SimSun"/>
              <a:cs typeface="SimSu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dirty="0">
                <a:latin typeface="SimSun"/>
                <a:cs typeface="SimSun"/>
              </a:rPr>
              <a:t>职业发展体系建设的步骤</a:t>
            </a:r>
          </a:p>
        </p:txBody>
      </p:sp>
      <p:sp>
        <p:nvSpPr>
          <p:cNvPr id="4" name="object 4"/>
          <p:cNvSpPr txBox="1"/>
          <p:nvPr/>
        </p:nvSpPr>
        <p:spPr>
          <a:xfrm>
            <a:off x="1054861" y="2834385"/>
            <a:ext cx="939800" cy="998219"/>
          </a:xfrm>
          <a:prstGeom prst="rect">
            <a:avLst/>
          </a:prstGeom>
        </p:spPr>
        <p:txBody>
          <a:bodyPr vert="horz" wrap="square" lIns="0" tIns="0" rIns="0" bIns="0" rtlCol="0">
            <a:spAutoFit/>
          </a:bodyPr>
          <a:lstStyle/>
          <a:p>
            <a:pPr marL="12700" marR="5080" algn="just">
              <a:lnSpc>
                <a:spcPct val="120000"/>
              </a:lnSpc>
            </a:pPr>
            <a:r>
              <a:rPr sz="1800" dirty="0">
                <a:solidFill>
                  <a:srgbClr val="FFFFFF"/>
                </a:solidFill>
                <a:latin typeface="SimSun"/>
                <a:cs typeface="SimSun"/>
              </a:rPr>
              <a:t>基础岗位  岗位族群  岗位序列</a:t>
            </a:r>
            <a:endParaRPr sz="1800">
              <a:latin typeface="SimSun"/>
              <a:cs typeface="SimSun"/>
            </a:endParaRPr>
          </a:p>
        </p:txBody>
      </p:sp>
      <p:sp>
        <p:nvSpPr>
          <p:cNvPr id="5" name="object 5"/>
          <p:cNvSpPr txBox="1"/>
          <p:nvPr/>
        </p:nvSpPr>
        <p:spPr>
          <a:xfrm>
            <a:off x="3287267" y="2834385"/>
            <a:ext cx="939800" cy="1327150"/>
          </a:xfrm>
          <a:prstGeom prst="rect">
            <a:avLst/>
          </a:prstGeom>
        </p:spPr>
        <p:txBody>
          <a:bodyPr vert="horz" wrap="square" lIns="0" tIns="0" rIns="0" bIns="0" rtlCol="0">
            <a:spAutoFit/>
          </a:bodyPr>
          <a:lstStyle/>
          <a:p>
            <a:pPr marL="12700" marR="5080" algn="just">
              <a:lnSpc>
                <a:spcPct val="120000"/>
              </a:lnSpc>
            </a:pPr>
            <a:r>
              <a:rPr sz="1800" dirty="0">
                <a:solidFill>
                  <a:srgbClr val="FFFFFF"/>
                </a:solidFill>
                <a:latin typeface="SimSun"/>
                <a:cs typeface="SimSun"/>
              </a:rPr>
              <a:t>通道设计  职级职等  比例控制  路径设计</a:t>
            </a:r>
            <a:endParaRPr sz="1800">
              <a:latin typeface="SimSun"/>
              <a:cs typeface="SimSun"/>
            </a:endParaRPr>
          </a:p>
        </p:txBody>
      </p:sp>
      <p:sp>
        <p:nvSpPr>
          <p:cNvPr id="6" name="object 6"/>
          <p:cNvSpPr txBox="1"/>
          <p:nvPr/>
        </p:nvSpPr>
        <p:spPr>
          <a:xfrm>
            <a:off x="6252971" y="2834385"/>
            <a:ext cx="1854200" cy="998219"/>
          </a:xfrm>
          <a:prstGeom prst="rect">
            <a:avLst/>
          </a:prstGeom>
        </p:spPr>
        <p:txBody>
          <a:bodyPr vert="horz" wrap="square" lIns="0" tIns="0" rIns="0" bIns="0" rtlCol="0">
            <a:spAutoFit/>
          </a:bodyPr>
          <a:lstStyle/>
          <a:p>
            <a:pPr marL="12700" marR="5080">
              <a:lnSpc>
                <a:spcPct val="120000"/>
              </a:lnSpc>
            </a:pPr>
            <a:r>
              <a:rPr sz="1800" dirty="0">
                <a:solidFill>
                  <a:srgbClr val="FFFFFF"/>
                </a:solidFill>
                <a:latin typeface="SimSun"/>
                <a:cs typeface="SimSun"/>
              </a:rPr>
              <a:t>任职资格标准开发  任职资格认证  任职资格结果应用</a:t>
            </a:r>
            <a:endParaRPr sz="1800">
              <a:latin typeface="SimSun"/>
              <a:cs typeface="SimSun"/>
            </a:endParaRPr>
          </a:p>
        </p:txBody>
      </p:sp>
      <p:sp>
        <p:nvSpPr>
          <p:cNvPr id="7" name="object 7"/>
          <p:cNvSpPr txBox="1"/>
          <p:nvPr/>
        </p:nvSpPr>
        <p:spPr>
          <a:xfrm>
            <a:off x="9691878" y="2834385"/>
            <a:ext cx="939800" cy="1985645"/>
          </a:xfrm>
          <a:prstGeom prst="rect">
            <a:avLst/>
          </a:prstGeom>
        </p:spPr>
        <p:txBody>
          <a:bodyPr vert="horz" wrap="square" lIns="0" tIns="0" rIns="0" bIns="0" rtlCol="0">
            <a:spAutoFit/>
          </a:bodyPr>
          <a:lstStyle/>
          <a:p>
            <a:pPr marL="12700" marR="5080" algn="just">
              <a:lnSpc>
                <a:spcPct val="120000"/>
              </a:lnSpc>
            </a:pPr>
            <a:r>
              <a:rPr sz="1800" dirty="0">
                <a:solidFill>
                  <a:srgbClr val="FFFFFF"/>
                </a:solidFill>
                <a:latin typeface="SimSun"/>
                <a:cs typeface="SimSun"/>
              </a:rPr>
              <a:t>招聘选拔  晋升任用  培训学习  绩效改进  薪酬调整</a:t>
            </a:r>
            <a:endParaRPr sz="1800">
              <a:latin typeface="SimSun"/>
              <a:cs typeface="SimSun"/>
            </a:endParaRPr>
          </a:p>
          <a:p>
            <a:pPr marL="12700" algn="just">
              <a:lnSpc>
                <a:spcPct val="100000"/>
              </a:lnSpc>
              <a:spcBef>
                <a:spcPts val="430"/>
              </a:spcBef>
            </a:pPr>
            <a:r>
              <a:rPr sz="1800" spc="-509" dirty="0">
                <a:solidFill>
                  <a:srgbClr val="FFFFFF"/>
                </a:solidFill>
                <a:latin typeface="SimSun"/>
                <a:cs typeface="SimSun"/>
              </a:rPr>
              <a:t>…</a:t>
            </a:r>
            <a:endParaRPr sz="1800">
              <a:latin typeface="SimSun"/>
              <a:cs typeface="SimSun"/>
            </a:endParaRPr>
          </a:p>
        </p:txBody>
      </p:sp>
      <p:sp>
        <p:nvSpPr>
          <p:cNvPr id="8" name="object 8"/>
          <p:cNvSpPr txBox="1"/>
          <p:nvPr/>
        </p:nvSpPr>
        <p:spPr>
          <a:xfrm>
            <a:off x="1081277" y="2129789"/>
            <a:ext cx="2040889" cy="543560"/>
          </a:xfrm>
          <a:prstGeom prst="rect">
            <a:avLst/>
          </a:prstGeom>
          <a:solidFill>
            <a:srgbClr val="51A9C1"/>
          </a:solidFill>
        </p:spPr>
        <p:txBody>
          <a:bodyPr vert="horz" wrap="square" lIns="0" tIns="74930" rIns="0" bIns="0" rtlCol="0">
            <a:spAutoFit/>
          </a:bodyPr>
          <a:lstStyle/>
          <a:p>
            <a:pPr marL="104775">
              <a:lnSpc>
                <a:spcPct val="100000"/>
              </a:lnSpc>
              <a:spcBef>
                <a:spcPts val="590"/>
              </a:spcBef>
            </a:pPr>
            <a:r>
              <a:rPr sz="2400" dirty="0">
                <a:solidFill>
                  <a:srgbClr val="FFFFFF"/>
                </a:solidFill>
                <a:latin typeface="SimSun"/>
                <a:cs typeface="SimSun"/>
              </a:rPr>
              <a:t>梳理岗位体系</a:t>
            </a:r>
            <a:endParaRPr sz="2400">
              <a:latin typeface="SimSun"/>
              <a:cs typeface="SimSun"/>
            </a:endParaRPr>
          </a:p>
        </p:txBody>
      </p:sp>
      <p:sp>
        <p:nvSpPr>
          <p:cNvPr id="9" name="object 9"/>
          <p:cNvSpPr txBox="1"/>
          <p:nvPr/>
        </p:nvSpPr>
        <p:spPr>
          <a:xfrm>
            <a:off x="3316985" y="2129789"/>
            <a:ext cx="2661920" cy="543560"/>
          </a:xfrm>
          <a:prstGeom prst="rect">
            <a:avLst/>
          </a:prstGeom>
          <a:solidFill>
            <a:srgbClr val="51A9C1"/>
          </a:solidFill>
        </p:spPr>
        <p:txBody>
          <a:bodyPr vert="horz" wrap="square" lIns="0" tIns="74930" rIns="0" bIns="0" rtlCol="0">
            <a:spAutoFit/>
          </a:bodyPr>
          <a:lstStyle/>
          <a:p>
            <a:pPr marL="109855">
              <a:lnSpc>
                <a:spcPct val="100000"/>
              </a:lnSpc>
              <a:spcBef>
                <a:spcPts val="590"/>
              </a:spcBef>
            </a:pPr>
            <a:r>
              <a:rPr sz="2400" dirty="0">
                <a:solidFill>
                  <a:srgbClr val="FFFFFF"/>
                </a:solidFill>
                <a:latin typeface="SimSun"/>
                <a:cs typeface="SimSun"/>
              </a:rPr>
              <a:t>设计职业发展通道</a:t>
            </a:r>
            <a:endParaRPr sz="2400">
              <a:latin typeface="SimSun"/>
              <a:cs typeface="SimSun"/>
            </a:endParaRPr>
          </a:p>
        </p:txBody>
      </p:sp>
      <p:sp>
        <p:nvSpPr>
          <p:cNvPr id="10" name="object 10"/>
          <p:cNvSpPr txBox="1"/>
          <p:nvPr/>
        </p:nvSpPr>
        <p:spPr>
          <a:xfrm>
            <a:off x="6173723" y="2129789"/>
            <a:ext cx="3244215" cy="543560"/>
          </a:xfrm>
          <a:prstGeom prst="rect">
            <a:avLst/>
          </a:prstGeom>
          <a:solidFill>
            <a:srgbClr val="51A9C1"/>
          </a:solidFill>
        </p:spPr>
        <p:txBody>
          <a:bodyPr vert="horz" wrap="square" lIns="0" tIns="74930" rIns="0" bIns="0" rtlCol="0">
            <a:spAutoFit/>
          </a:bodyPr>
          <a:lstStyle/>
          <a:p>
            <a:pPr marL="97155">
              <a:lnSpc>
                <a:spcPct val="100000"/>
              </a:lnSpc>
              <a:spcBef>
                <a:spcPts val="590"/>
              </a:spcBef>
            </a:pPr>
            <a:r>
              <a:rPr sz="2400" dirty="0">
                <a:solidFill>
                  <a:srgbClr val="FFFFFF"/>
                </a:solidFill>
                <a:latin typeface="SimSun"/>
                <a:cs typeface="SimSun"/>
              </a:rPr>
              <a:t>搭建任职资格管理体系</a:t>
            </a:r>
            <a:endParaRPr sz="2400">
              <a:latin typeface="SimSun"/>
              <a:cs typeface="SimSun"/>
            </a:endParaRPr>
          </a:p>
        </p:txBody>
      </p:sp>
      <p:sp>
        <p:nvSpPr>
          <p:cNvPr id="11" name="object 11"/>
          <p:cNvSpPr txBox="1"/>
          <p:nvPr/>
        </p:nvSpPr>
        <p:spPr>
          <a:xfrm>
            <a:off x="9612630" y="2129789"/>
            <a:ext cx="1498600" cy="543560"/>
          </a:xfrm>
          <a:prstGeom prst="rect">
            <a:avLst/>
          </a:prstGeom>
          <a:solidFill>
            <a:srgbClr val="51A9C1"/>
          </a:solidFill>
        </p:spPr>
        <p:txBody>
          <a:bodyPr vert="horz" wrap="square" lIns="0" tIns="74930" rIns="0" bIns="0" rtlCol="0">
            <a:spAutoFit/>
          </a:bodyPr>
          <a:lstStyle/>
          <a:p>
            <a:pPr marL="138430">
              <a:lnSpc>
                <a:spcPct val="100000"/>
              </a:lnSpc>
              <a:spcBef>
                <a:spcPts val="590"/>
              </a:spcBef>
            </a:pPr>
            <a:r>
              <a:rPr sz="2400" spc="5" dirty="0">
                <a:solidFill>
                  <a:srgbClr val="FFFFFF"/>
                </a:solidFill>
                <a:latin typeface="SimSun"/>
                <a:cs typeface="SimSun"/>
              </a:rPr>
              <a:t>结果应用</a:t>
            </a:r>
            <a:endParaRPr sz="2400">
              <a:latin typeface="SimSun"/>
              <a:cs typeface="SimSu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84245" y="3859021"/>
            <a:ext cx="843280" cy="439420"/>
          </a:xfrm>
          <a:prstGeom prst="rect">
            <a:avLst/>
          </a:prstGeom>
        </p:spPr>
        <p:txBody>
          <a:bodyPr vert="horz" wrap="square" lIns="0" tIns="0" rIns="0" bIns="0" rtlCol="0">
            <a:spAutoFit/>
          </a:bodyPr>
          <a:lstStyle/>
          <a:p>
            <a:pPr marL="12700">
              <a:lnSpc>
                <a:spcPct val="100000"/>
              </a:lnSpc>
            </a:pPr>
            <a:r>
              <a:rPr sz="2800" b="1" dirty="0">
                <a:solidFill>
                  <a:srgbClr val="FFFFFF"/>
                </a:solidFill>
                <a:latin typeface="Microsoft YaHei"/>
                <a:cs typeface="Microsoft YaHei"/>
              </a:rPr>
              <a:t>华</a:t>
            </a:r>
            <a:r>
              <a:rPr sz="2800" b="1" spc="-100" dirty="0">
                <a:solidFill>
                  <a:srgbClr val="FFFFFF"/>
                </a:solidFill>
                <a:latin typeface="Microsoft YaHei"/>
                <a:cs typeface="Microsoft YaHei"/>
              </a:rPr>
              <a:t> </a:t>
            </a:r>
            <a:r>
              <a:rPr sz="2800" b="1" dirty="0">
                <a:solidFill>
                  <a:srgbClr val="FFFFFF"/>
                </a:solidFill>
                <a:latin typeface="Microsoft YaHei"/>
                <a:cs typeface="Microsoft YaHei"/>
              </a:rPr>
              <a:t>为</a:t>
            </a:r>
            <a:endParaRPr sz="2800">
              <a:latin typeface="Microsoft YaHei"/>
              <a:cs typeface="Microsoft YaHei"/>
            </a:endParaRPr>
          </a:p>
        </p:txBody>
      </p:sp>
      <p:sp>
        <p:nvSpPr>
          <p:cNvPr id="3" name="object 3"/>
          <p:cNvSpPr/>
          <p:nvPr/>
        </p:nvSpPr>
        <p:spPr>
          <a:xfrm>
            <a:off x="2246757" y="3737990"/>
            <a:ext cx="2318385" cy="0"/>
          </a:xfrm>
          <a:custGeom>
            <a:avLst/>
            <a:gdLst/>
            <a:ahLst/>
            <a:cxnLst/>
            <a:rect l="l" t="t" r="r" b="b"/>
            <a:pathLst>
              <a:path w="2318385">
                <a:moveTo>
                  <a:pt x="0" y="0"/>
                </a:moveTo>
                <a:lnTo>
                  <a:pt x="2318258" y="0"/>
                </a:lnTo>
              </a:path>
            </a:pathLst>
          </a:custGeom>
          <a:ln w="12954">
            <a:solidFill>
              <a:srgbClr val="92C5DC"/>
            </a:solidFill>
            <a:prstDash val="dash"/>
          </a:ln>
        </p:spPr>
        <p:txBody>
          <a:bodyPr wrap="square" lIns="0" tIns="0" rIns="0" bIns="0" rtlCol="0"/>
          <a:lstStyle/>
          <a:p>
            <a:endParaRPr/>
          </a:p>
        </p:txBody>
      </p:sp>
      <p:sp>
        <p:nvSpPr>
          <p:cNvPr id="4" name="object 4"/>
          <p:cNvSpPr/>
          <p:nvPr/>
        </p:nvSpPr>
        <p:spPr>
          <a:xfrm>
            <a:off x="2246757" y="4407789"/>
            <a:ext cx="2318385" cy="0"/>
          </a:xfrm>
          <a:custGeom>
            <a:avLst/>
            <a:gdLst/>
            <a:ahLst/>
            <a:cxnLst/>
            <a:rect l="l" t="t" r="r" b="b"/>
            <a:pathLst>
              <a:path w="2318385">
                <a:moveTo>
                  <a:pt x="0" y="0"/>
                </a:moveTo>
                <a:lnTo>
                  <a:pt x="2318258" y="0"/>
                </a:lnTo>
              </a:path>
            </a:pathLst>
          </a:custGeom>
          <a:ln w="12954">
            <a:solidFill>
              <a:srgbClr val="92C5DC"/>
            </a:solidFill>
            <a:prstDash val="dash"/>
          </a:ln>
        </p:spPr>
        <p:txBody>
          <a:bodyPr wrap="square" lIns="0" tIns="0" rIns="0" bIns="0" rtlCol="0"/>
          <a:lstStyle/>
          <a:p>
            <a:endParaRPr/>
          </a:p>
        </p:txBody>
      </p:sp>
      <p:sp>
        <p:nvSpPr>
          <p:cNvPr id="5" name="object 5"/>
          <p:cNvSpPr txBox="1"/>
          <p:nvPr/>
        </p:nvSpPr>
        <p:spPr>
          <a:xfrm>
            <a:off x="5735320" y="3843528"/>
            <a:ext cx="843280" cy="439420"/>
          </a:xfrm>
          <a:prstGeom prst="rect">
            <a:avLst/>
          </a:prstGeom>
        </p:spPr>
        <p:txBody>
          <a:bodyPr vert="horz" wrap="square" lIns="0" tIns="0" rIns="0" bIns="0" rtlCol="0">
            <a:spAutoFit/>
          </a:bodyPr>
          <a:lstStyle/>
          <a:p>
            <a:pPr marL="12700">
              <a:lnSpc>
                <a:spcPct val="100000"/>
              </a:lnSpc>
            </a:pPr>
            <a:r>
              <a:rPr sz="2800" b="1" dirty="0">
                <a:solidFill>
                  <a:srgbClr val="FFFFFF"/>
                </a:solidFill>
                <a:latin typeface="Microsoft YaHei"/>
                <a:cs typeface="Microsoft YaHei"/>
              </a:rPr>
              <a:t>腾</a:t>
            </a:r>
            <a:r>
              <a:rPr sz="2800" b="1" spc="-100" dirty="0">
                <a:solidFill>
                  <a:srgbClr val="FFFFFF"/>
                </a:solidFill>
                <a:latin typeface="Microsoft YaHei"/>
                <a:cs typeface="Microsoft YaHei"/>
              </a:rPr>
              <a:t> </a:t>
            </a:r>
            <a:r>
              <a:rPr sz="2800" b="1" dirty="0">
                <a:solidFill>
                  <a:srgbClr val="FFFFFF"/>
                </a:solidFill>
                <a:latin typeface="Microsoft YaHei"/>
                <a:cs typeface="Microsoft YaHei"/>
              </a:rPr>
              <a:t>讯</a:t>
            </a:r>
            <a:endParaRPr sz="2800">
              <a:latin typeface="Microsoft YaHei"/>
              <a:cs typeface="Microsoft YaHei"/>
            </a:endParaRPr>
          </a:p>
        </p:txBody>
      </p:sp>
      <p:sp>
        <p:nvSpPr>
          <p:cNvPr id="6" name="object 6"/>
          <p:cNvSpPr/>
          <p:nvPr/>
        </p:nvSpPr>
        <p:spPr>
          <a:xfrm>
            <a:off x="4951857" y="3737990"/>
            <a:ext cx="2318385" cy="0"/>
          </a:xfrm>
          <a:custGeom>
            <a:avLst/>
            <a:gdLst/>
            <a:ahLst/>
            <a:cxnLst/>
            <a:rect l="l" t="t" r="r" b="b"/>
            <a:pathLst>
              <a:path w="2318384">
                <a:moveTo>
                  <a:pt x="0" y="0"/>
                </a:moveTo>
                <a:lnTo>
                  <a:pt x="2318258" y="0"/>
                </a:lnTo>
              </a:path>
            </a:pathLst>
          </a:custGeom>
          <a:ln w="12954">
            <a:solidFill>
              <a:srgbClr val="92C5DC"/>
            </a:solidFill>
            <a:prstDash val="dash"/>
          </a:ln>
        </p:spPr>
        <p:txBody>
          <a:bodyPr wrap="square" lIns="0" tIns="0" rIns="0" bIns="0" rtlCol="0"/>
          <a:lstStyle/>
          <a:p>
            <a:endParaRPr/>
          </a:p>
        </p:txBody>
      </p:sp>
      <p:sp>
        <p:nvSpPr>
          <p:cNvPr id="7" name="object 7"/>
          <p:cNvSpPr/>
          <p:nvPr/>
        </p:nvSpPr>
        <p:spPr>
          <a:xfrm>
            <a:off x="4951857" y="4407789"/>
            <a:ext cx="2318385" cy="0"/>
          </a:xfrm>
          <a:custGeom>
            <a:avLst/>
            <a:gdLst/>
            <a:ahLst/>
            <a:cxnLst/>
            <a:rect l="l" t="t" r="r" b="b"/>
            <a:pathLst>
              <a:path w="2318384">
                <a:moveTo>
                  <a:pt x="0" y="0"/>
                </a:moveTo>
                <a:lnTo>
                  <a:pt x="2318258" y="0"/>
                </a:lnTo>
              </a:path>
            </a:pathLst>
          </a:custGeom>
          <a:ln w="12954">
            <a:solidFill>
              <a:srgbClr val="92C5DC"/>
            </a:solidFill>
            <a:prstDash val="dash"/>
          </a:ln>
        </p:spPr>
        <p:txBody>
          <a:bodyPr wrap="square" lIns="0" tIns="0" rIns="0" bIns="0" rtlCol="0"/>
          <a:lstStyle/>
          <a:p>
            <a:endParaRPr/>
          </a:p>
        </p:txBody>
      </p:sp>
      <p:sp>
        <p:nvSpPr>
          <p:cNvPr id="8" name="object 8"/>
          <p:cNvSpPr txBox="1"/>
          <p:nvPr/>
        </p:nvSpPr>
        <p:spPr>
          <a:xfrm>
            <a:off x="8360409" y="3859021"/>
            <a:ext cx="843280" cy="439420"/>
          </a:xfrm>
          <a:prstGeom prst="rect">
            <a:avLst/>
          </a:prstGeom>
        </p:spPr>
        <p:txBody>
          <a:bodyPr vert="horz" wrap="square" lIns="0" tIns="0" rIns="0" bIns="0" rtlCol="0">
            <a:spAutoFit/>
          </a:bodyPr>
          <a:lstStyle/>
          <a:p>
            <a:pPr marL="12700">
              <a:lnSpc>
                <a:spcPct val="100000"/>
              </a:lnSpc>
            </a:pPr>
            <a:r>
              <a:rPr sz="2800" b="1" dirty="0">
                <a:solidFill>
                  <a:srgbClr val="FFFFFF"/>
                </a:solidFill>
                <a:latin typeface="Microsoft YaHei"/>
                <a:cs typeface="Microsoft YaHei"/>
              </a:rPr>
              <a:t>万</a:t>
            </a:r>
            <a:r>
              <a:rPr sz="2800" b="1" spc="-100" dirty="0">
                <a:solidFill>
                  <a:srgbClr val="FFFFFF"/>
                </a:solidFill>
                <a:latin typeface="Microsoft YaHei"/>
                <a:cs typeface="Microsoft YaHei"/>
              </a:rPr>
              <a:t> </a:t>
            </a:r>
            <a:r>
              <a:rPr sz="2800" b="1" dirty="0">
                <a:solidFill>
                  <a:srgbClr val="FFFFFF"/>
                </a:solidFill>
                <a:latin typeface="Microsoft YaHei"/>
                <a:cs typeface="Microsoft YaHei"/>
              </a:rPr>
              <a:t>科</a:t>
            </a:r>
            <a:endParaRPr sz="2800">
              <a:latin typeface="Microsoft YaHei"/>
              <a:cs typeface="Microsoft YaHei"/>
            </a:endParaRPr>
          </a:p>
        </p:txBody>
      </p:sp>
      <p:sp>
        <p:nvSpPr>
          <p:cNvPr id="9" name="object 9"/>
          <p:cNvSpPr/>
          <p:nvPr/>
        </p:nvSpPr>
        <p:spPr>
          <a:xfrm>
            <a:off x="7627239" y="3737990"/>
            <a:ext cx="2318385" cy="0"/>
          </a:xfrm>
          <a:custGeom>
            <a:avLst/>
            <a:gdLst/>
            <a:ahLst/>
            <a:cxnLst/>
            <a:rect l="l" t="t" r="r" b="b"/>
            <a:pathLst>
              <a:path w="2318384">
                <a:moveTo>
                  <a:pt x="0" y="0"/>
                </a:moveTo>
                <a:lnTo>
                  <a:pt x="2318257" y="0"/>
                </a:lnTo>
              </a:path>
            </a:pathLst>
          </a:custGeom>
          <a:ln w="12954">
            <a:solidFill>
              <a:srgbClr val="92C5DC"/>
            </a:solidFill>
            <a:prstDash val="dash"/>
          </a:ln>
        </p:spPr>
        <p:txBody>
          <a:bodyPr wrap="square" lIns="0" tIns="0" rIns="0" bIns="0" rtlCol="0"/>
          <a:lstStyle/>
          <a:p>
            <a:endParaRPr/>
          </a:p>
        </p:txBody>
      </p:sp>
      <p:sp>
        <p:nvSpPr>
          <p:cNvPr id="10" name="object 10"/>
          <p:cNvSpPr/>
          <p:nvPr/>
        </p:nvSpPr>
        <p:spPr>
          <a:xfrm>
            <a:off x="7627239" y="4407789"/>
            <a:ext cx="2318385" cy="0"/>
          </a:xfrm>
          <a:custGeom>
            <a:avLst/>
            <a:gdLst/>
            <a:ahLst/>
            <a:cxnLst/>
            <a:rect l="l" t="t" r="r" b="b"/>
            <a:pathLst>
              <a:path w="2318384">
                <a:moveTo>
                  <a:pt x="0" y="0"/>
                </a:moveTo>
                <a:lnTo>
                  <a:pt x="2318257" y="0"/>
                </a:lnTo>
              </a:path>
            </a:pathLst>
          </a:custGeom>
          <a:ln w="12954">
            <a:solidFill>
              <a:srgbClr val="92C5DC"/>
            </a:solidFill>
            <a:prstDash val="dash"/>
          </a:ln>
        </p:spPr>
        <p:txBody>
          <a:bodyPr wrap="square" lIns="0" tIns="0" rIns="0" bIns="0" rtlCol="0"/>
          <a:lstStyle/>
          <a:p>
            <a:endParaRPr/>
          </a:p>
        </p:txBody>
      </p:sp>
      <p:sp>
        <p:nvSpPr>
          <p:cNvPr id="11" name="object 11"/>
          <p:cNvSpPr/>
          <p:nvPr/>
        </p:nvSpPr>
        <p:spPr>
          <a:xfrm>
            <a:off x="4853940" y="2251710"/>
            <a:ext cx="2513075" cy="720089"/>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7817357" y="2251710"/>
            <a:ext cx="1937766" cy="720089"/>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2407920" y="2251710"/>
            <a:ext cx="1996439" cy="72008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12129" y="3920997"/>
            <a:ext cx="958850" cy="499745"/>
          </a:xfrm>
          <a:prstGeom prst="rect">
            <a:avLst/>
          </a:prstGeom>
        </p:spPr>
        <p:txBody>
          <a:bodyPr vert="horz" wrap="square" lIns="0" tIns="0" rIns="0" bIns="0" rtlCol="0">
            <a:spAutoFit/>
          </a:bodyPr>
          <a:lstStyle/>
          <a:p>
            <a:pPr marL="12700">
              <a:lnSpc>
                <a:spcPct val="100000"/>
              </a:lnSpc>
            </a:pPr>
            <a:r>
              <a:rPr sz="3200" b="1" spc="-5" dirty="0">
                <a:solidFill>
                  <a:srgbClr val="FFFFFF"/>
                </a:solidFill>
                <a:latin typeface="Microsoft YaHei"/>
                <a:cs typeface="Microsoft YaHei"/>
              </a:rPr>
              <a:t>华</a:t>
            </a:r>
            <a:r>
              <a:rPr sz="3200" b="1" spc="-95" dirty="0">
                <a:solidFill>
                  <a:srgbClr val="FFFFFF"/>
                </a:solidFill>
                <a:latin typeface="Microsoft YaHei"/>
                <a:cs typeface="Microsoft YaHei"/>
              </a:rPr>
              <a:t> </a:t>
            </a:r>
            <a:r>
              <a:rPr sz="3200" b="1" spc="-5" dirty="0">
                <a:solidFill>
                  <a:srgbClr val="FFFFFF"/>
                </a:solidFill>
                <a:latin typeface="Microsoft YaHei"/>
                <a:cs typeface="Microsoft YaHei"/>
              </a:rPr>
              <a:t>为</a:t>
            </a:r>
            <a:endParaRPr sz="3200">
              <a:latin typeface="Microsoft YaHei"/>
              <a:cs typeface="Microsoft YaHei"/>
            </a:endParaRPr>
          </a:p>
        </p:txBody>
      </p:sp>
      <p:sp>
        <p:nvSpPr>
          <p:cNvPr id="3" name="object 3"/>
          <p:cNvSpPr/>
          <p:nvPr/>
        </p:nvSpPr>
        <p:spPr>
          <a:xfrm>
            <a:off x="4519803" y="3727322"/>
            <a:ext cx="3154045" cy="0"/>
          </a:xfrm>
          <a:custGeom>
            <a:avLst/>
            <a:gdLst/>
            <a:ahLst/>
            <a:cxnLst/>
            <a:rect l="l" t="t" r="r" b="b"/>
            <a:pathLst>
              <a:path w="3154045">
                <a:moveTo>
                  <a:pt x="0" y="0"/>
                </a:moveTo>
                <a:lnTo>
                  <a:pt x="3154045" y="0"/>
                </a:lnTo>
              </a:path>
            </a:pathLst>
          </a:custGeom>
          <a:ln w="12954">
            <a:solidFill>
              <a:srgbClr val="92C5DC"/>
            </a:solidFill>
            <a:prstDash val="dash"/>
          </a:ln>
        </p:spPr>
        <p:txBody>
          <a:bodyPr wrap="square" lIns="0" tIns="0" rIns="0" bIns="0" rtlCol="0"/>
          <a:lstStyle/>
          <a:p>
            <a:endParaRPr/>
          </a:p>
        </p:txBody>
      </p:sp>
      <p:sp>
        <p:nvSpPr>
          <p:cNvPr id="4" name="object 4"/>
          <p:cNvSpPr/>
          <p:nvPr/>
        </p:nvSpPr>
        <p:spPr>
          <a:xfrm>
            <a:off x="4519803" y="4638675"/>
            <a:ext cx="3154045" cy="0"/>
          </a:xfrm>
          <a:custGeom>
            <a:avLst/>
            <a:gdLst/>
            <a:ahLst/>
            <a:cxnLst/>
            <a:rect l="l" t="t" r="r" b="b"/>
            <a:pathLst>
              <a:path w="3154045">
                <a:moveTo>
                  <a:pt x="0" y="0"/>
                </a:moveTo>
                <a:lnTo>
                  <a:pt x="3154045" y="0"/>
                </a:lnTo>
              </a:path>
            </a:pathLst>
          </a:custGeom>
          <a:ln w="12954">
            <a:solidFill>
              <a:srgbClr val="92C5DC"/>
            </a:solidFill>
            <a:prstDash val="dash"/>
          </a:ln>
        </p:spPr>
        <p:txBody>
          <a:bodyPr wrap="square" lIns="0" tIns="0" rIns="0" bIns="0" rtlCol="0"/>
          <a:lstStyle/>
          <a:p>
            <a:endParaRPr/>
          </a:p>
        </p:txBody>
      </p:sp>
      <p:sp>
        <p:nvSpPr>
          <p:cNvPr id="5" name="object 5"/>
          <p:cNvSpPr/>
          <p:nvPr/>
        </p:nvSpPr>
        <p:spPr>
          <a:xfrm>
            <a:off x="4464558" y="2133600"/>
            <a:ext cx="3264408" cy="1066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316217" y="4948682"/>
            <a:ext cx="1854200" cy="375285"/>
          </a:xfrm>
          <a:prstGeom prst="rect">
            <a:avLst/>
          </a:prstGeom>
        </p:spPr>
        <p:txBody>
          <a:bodyPr vert="horz" wrap="square" lIns="0" tIns="0" rIns="0" bIns="0" rtlCol="0">
            <a:spAutoFit/>
          </a:bodyPr>
          <a:lstStyle/>
          <a:p>
            <a:pPr marL="12700">
              <a:lnSpc>
                <a:spcPct val="100000"/>
              </a:lnSpc>
            </a:pPr>
            <a:r>
              <a:rPr sz="2400" dirty="0">
                <a:solidFill>
                  <a:srgbClr val="FFFFFF"/>
                </a:solidFill>
                <a:latin typeface="SimSun"/>
                <a:cs typeface="SimSun"/>
              </a:rPr>
              <a:t>管理任职资格</a:t>
            </a:r>
            <a:endParaRPr sz="2400">
              <a:latin typeface="SimSun"/>
              <a:cs typeface="SimSun"/>
            </a:endParaRPr>
          </a:p>
        </p:txBody>
      </p:sp>
      <p:sp>
        <p:nvSpPr>
          <p:cNvPr id="4" name="object 4"/>
          <p:cNvSpPr txBox="1"/>
          <p:nvPr/>
        </p:nvSpPr>
        <p:spPr>
          <a:xfrm>
            <a:off x="6315709" y="1658620"/>
            <a:ext cx="1854200" cy="375285"/>
          </a:xfrm>
          <a:prstGeom prst="rect">
            <a:avLst/>
          </a:prstGeom>
        </p:spPr>
        <p:txBody>
          <a:bodyPr vert="horz" wrap="square" lIns="0" tIns="0" rIns="0" bIns="0" rtlCol="0">
            <a:spAutoFit/>
          </a:bodyPr>
          <a:lstStyle/>
          <a:p>
            <a:pPr marL="12700">
              <a:lnSpc>
                <a:spcPct val="100000"/>
              </a:lnSpc>
            </a:pPr>
            <a:r>
              <a:rPr sz="2400" dirty="0">
                <a:solidFill>
                  <a:srgbClr val="FFFFFF"/>
                </a:solidFill>
                <a:latin typeface="SimSun"/>
                <a:cs typeface="SimSun"/>
              </a:rPr>
              <a:t>技术任职资格</a:t>
            </a:r>
            <a:endParaRPr sz="2400">
              <a:latin typeface="SimSun"/>
              <a:cs typeface="SimSun"/>
            </a:endParaRPr>
          </a:p>
        </p:txBody>
      </p:sp>
      <p:sp>
        <p:nvSpPr>
          <p:cNvPr id="5" name="object 5"/>
          <p:cNvSpPr txBox="1"/>
          <p:nvPr/>
        </p:nvSpPr>
        <p:spPr>
          <a:xfrm>
            <a:off x="6315709" y="2761234"/>
            <a:ext cx="1854200" cy="375285"/>
          </a:xfrm>
          <a:prstGeom prst="rect">
            <a:avLst/>
          </a:prstGeom>
        </p:spPr>
        <p:txBody>
          <a:bodyPr vert="horz" wrap="square" lIns="0" tIns="0" rIns="0" bIns="0" rtlCol="0">
            <a:spAutoFit/>
          </a:bodyPr>
          <a:lstStyle/>
          <a:p>
            <a:pPr marL="12700">
              <a:lnSpc>
                <a:spcPct val="100000"/>
              </a:lnSpc>
            </a:pPr>
            <a:r>
              <a:rPr sz="2400" dirty="0">
                <a:solidFill>
                  <a:srgbClr val="FFFFFF"/>
                </a:solidFill>
                <a:latin typeface="SimSun"/>
                <a:cs typeface="SimSun"/>
              </a:rPr>
              <a:t>营销任职资格</a:t>
            </a:r>
            <a:endParaRPr sz="2400">
              <a:latin typeface="SimSun"/>
              <a:cs typeface="SimSun"/>
            </a:endParaRPr>
          </a:p>
        </p:txBody>
      </p:sp>
      <p:sp>
        <p:nvSpPr>
          <p:cNvPr id="6" name="object 6"/>
          <p:cNvSpPr txBox="1"/>
          <p:nvPr/>
        </p:nvSpPr>
        <p:spPr>
          <a:xfrm>
            <a:off x="6315709" y="3820159"/>
            <a:ext cx="1854200" cy="375285"/>
          </a:xfrm>
          <a:prstGeom prst="rect">
            <a:avLst/>
          </a:prstGeom>
        </p:spPr>
        <p:txBody>
          <a:bodyPr vert="horz" wrap="square" lIns="0" tIns="0" rIns="0" bIns="0" rtlCol="0">
            <a:spAutoFit/>
          </a:bodyPr>
          <a:lstStyle/>
          <a:p>
            <a:pPr marL="12700">
              <a:lnSpc>
                <a:spcPct val="100000"/>
              </a:lnSpc>
            </a:pPr>
            <a:r>
              <a:rPr sz="2400" spc="-5" dirty="0">
                <a:solidFill>
                  <a:srgbClr val="FFFFFF"/>
                </a:solidFill>
                <a:latin typeface="SimSun"/>
                <a:cs typeface="SimSun"/>
              </a:rPr>
              <a:t>专业任职资格</a:t>
            </a:r>
            <a:endParaRPr sz="2400">
              <a:latin typeface="SimSun"/>
              <a:cs typeface="SimSun"/>
            </a:endParaRPr>
          </a:p>
        </p:txBody>
      </p:sp>
      <p:sp>
        <p:nvSpPr>
          <p:cNvPr id="7" name="object 7"/>
          <p:cNvSpPr txBox="1"/>
          <p:nvPr/>
        </p:nvSpPr>
        <p:spPr>
          <a:xfrm>
            <a:off x="8735948" y="1906142"/>
            <a:ext cx="2588260" cy="3046730"/>
          </a:xfrm>
          <a:prstGeom prst="rect">
            <a:avLst/>
          </a:prstGeom>
          <a:ln w="9906">
            <a:solidFill>
              <a:srgbClr val="D9D9D9"/>
            </a:solidFill>
          </a:ln>
        </p:spPr>
        <p:txBody>
          <a:bodyPr vert="horz" wrap="square" lIns="0" tIns="22225" rIns="0" bIns="0" rtlCol="0">
            <a:spAutoFit/>
          </a:bodyPr>
          <a:lstStyle/>
          <a:p>
            <a:pPr marL="86360" marR="448309">
              <a:lnSpc>
                <a:spcPts val="2880"/>
              </a:lnSpc>
              <a:spcBef>
                <a:spcPts val="175"/>
              </a:spcBef>
            </a:pPr>
            <a:r>
              <a:rPr sz="1600" dirty="0">
                <a:solidFill>
                  <a:srgbClr val="FFFFFF"/>
                </a:solidFill>
                <a:latin typeface="SimSun"/>
                <a:cs typeface="SimSun"/>
              </a:rPr>
              <a:t>任职资格共分为六级，  每级又分为四等，</a:t>
            </a:r>
            <a:endParaRPr sz="1600" dirty="0">
              <a:latin typeface="SimSun"/>
              <a:cs typeface="SimSun"/>
            </a:endParaRPr>
          </a:p>
          <a:p>
            <a:pPr marL="86360">
              <a:lnSpc>
                <a:spcPct val="100000"/>
              </a:lnSpc>
              <a:spcBef>
                <a:spcPts val="700"/>
              </a:spcBef>
              <a:tabLst>
                <a:tab pos="429259" algn="l"/>
              </a:tabLst>
            </a:pPr>
            <a:r>
              <a:rPr sz="1600" b="0" spc="20" dirty="0">
                <a:solidFill>
                  <a:srgbClr val="FFFFFF"/>
                </a:solidFill>
                <a:latin typeface="Nirmala UI Semilight"/>
                <a:cs typeface="Nirmala UI Semilight"/>
              </a:rPr>
              <a:t>1.	</a:t>
            </a:r>
            <a:r>
              <a:rPr sz="1600" dirty="0">
                <a:solidFill>
                  <a:srgbClr val="FFFFFF"/>
                </a:solidFill>
                <a:latin typeface="SimSun"/>
                <a:cs typeface="SimSun"/>
              </a:rPr>
              <a:t>职业等</a:t>
            </a:r>
            <a:endParaRPr sz="1600" dirty="0">
              <a:latin typeface="SimSun"/>
              <a:cs typeface="SimSun"/>
            </a:endParaRPr>
          </a:p>
          <a:p>
            <a:pPr marL="86360">
              <a:lnSpc>
                <a:spcPct val="100000"/>
              </a:lnSpc>
              <a:spcBef>
                <a:spcPts val="960"/>
              </a:spcBef>
              <a:tabLst>
                <a:tab pos="429259" algn="l"/>
              </a:tabLst>
            </a:pPr>
            <a:r>
              <a:rPr sz="1600" b="0" spc="35" dirty="0">
                <a:solidFill>
                  <a:srgbClr val="FFFFFF"/>
                </a:solidFill>
                <a:latin typeface="Nirmala UI Semilight"/>
                <a:cs typeface="Nirmala UI Semilight"/>
              </a:rPr>
              <a:t>2.	</a:t>
            </a:r>
            <a:r>
              <a:rPr sz="1600" dirty="0">
                <a:solidFill>
                  <a:srgbClr val="FFFFFF"/>
                </a:solidFill>
                <a:latin typeface="SimSun"/>
                <a:cs typeface="SimSun"/>
              </a:rPr>
              <a:t>普通等</a:t>
            </a:r>
            <a:endParaRPr sz="1600" dirty="0">
              <a:latin typeface="SimSun"/>
              <a:cs typeface="SimSun"/>
            </a:endParaRPr>
          </a:p>
          <a:p>
            <a:pPr marL="86360">
              <a:lnSpc>
                <a:spcPct val="100000"/>
              </a:lnSpc>
              <a:spcBef>
                <a:spcPts val="960"/>
              </a:spcBef>
              <a:tabLst>
                <a:tab pos="429259" algn="l"/>
              </a:tabLst>
            </a:pPr>
            <a:r>
              <a:rPr sz="1600" b="0" spc="35" dirty="0">
                <a:solidFill>
                  <a:srgbClr val="FFFFFF"/>
                </a:solidFill>
                <a:latin typeface="Nirmala UI Semilight"/>
                <a:cs typeface="Nirmala UI Semilight"/>
              </a:rPr>
              <a:t>3.	</a:t>
            </a:r>
            <a:r>
              <a:rPr sz="1600" dirty="0">
                <a:solidFill>
                  <a:srgbClr val="FFFFFF"/>
                </a:solidFill>
                <a:latin typeface="SimSun"/>
                <a:cs typeface="SimSun"/>
              </a:rPr>
              <a:t>基础等</a:t>
            </a:r>
            <a:endParaRPr sz="1600" dirty="0">
              <a:latin typeface="SimSun"/>
              <a:cs typeface="SimSun"/>
            </a:endParaRPr>
          </a:p>
          <a:p>
            <a:pPr marL="86360">
              <a:lnSpc>
                <a:spcPct val="100000"/>
              </a:lnSpc>
              <a:spcBef>
                <a:spcPts val="960"/>
              </a:spcBef>
              <a:tabLst>
                <a:tab pos="429259" algn="l"/>
              </a:tabLst>
            </a:pPr>
            <a:r>
              <a:rPr sz="1600" b="0" spc="30" dirty="0">
                <a:solidFill>
                  <a:srgbClr val="FFFFFF"/>
                </a:solidFill>
                <a:latin typeface="Nirmala UI Semilight"/>
                <a:cs typeface="Nirmala UI Semilight"/>
              </a:rPr>
              <a:t>4.	</a:t>
            </a:r>
            <a:r>
              <a:rPr sz="1600" dirty="0">
                <a:solidFill>
                  <a:srgbClr val="FFFFFF"/>
                </a:solidFill>
                <a:latin typeface="SimSun"/>
                <a:cs typeface="SimSun"/>
              </a:rPr>
              <a:t>预备等</a:t>
            </a:r>
            <a:endParaRPr sz="1600" dirty="0">
              <a:latin typeface="SimSun"/>
              <a:cs typeface="SimSun"/>
            </a:endParaRPr>
          </a:p>
          <a:p>
            <a:pPr marL="86360" marR="81915">
              <a:lnSpc>
                <a:spcPct val="150000"/>
              </a:lnSpc>
            </a:pPr>
            <a:r>
              <a:rPr sz="1600" spc="130" dirty="0">
                <a:solidFill>
                  <a:srgbClr val="FFFFFF"/>
                </a:solidFill>
                <a:latin typeface="SimSun"/>
                <a:cs typeface="SimSun"/>
              </a:rPr>
              <a:t>并</a:t>
            </a:r>
            <a:r>
              <a:rPr sz="1600" spc="125" dirty="0">
                <a:solidFill>
                  <a:srgbClr val="FFFFFF"/>
                </a:solidFill>
                <a:latin typeface="SimSun"/>
                <a:cs typeface="SimSun"/>
              </a:rPr>
              <a:t>形成了详细的任职资</a:t>
            </a:r>
            <a:r>
              <a:rPr sz="1600" dirty="0">
                <a:solidFill>
                  <a:srgbClr val="FFFFFF"/>
                </a:solidFill>
                <a:latin typeface="SimSun"/>
                <a:cs typeface="SimSun"/>
              </a:rPr>
              <a:t>格  标准体系。</a:t>
            </a:r>
            <a:endParaRPr sz="1600" dirty="0">
              <a:latin typeface="SimSun"/>
              <a:cs typeface="SimSun"/>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dirty="0">
                <a:latin typeface="SimSun"/>
                <a:cs typeface="SimSun"/>
              </a:rPr>
              <a:t>划分任职资格等级体系</a:t>
            </a:r>
          </a:p>
        </p:txBody>
      </p:sp>
      <p:sp>
        <p:nvSpPr>
          <p:cNvPr id="9" name="object 9"/>
          <p:cNvSpPr/>
          <p:nvPr/>
        </p:nvSpPr>
        <p:spPr>
          <a:xfrm>
            <a:off x="6009132" y="1743455"/>
            <a:ext cx="196850" cy="227965"/>
          </a:xfrm>
          <a:custGeom>
            <a:avLst/>
            <a:gdLst/>
            <a:ahLst/>
            <a:cxnLst/>
            <a:rect l="l" t="t" r="r" b="b"/>
            <a:pathLst>
              <a:path w="196850" h="227964">
                <a:moveTo>
                  <a:pt x="0" y="0"/>
                </a:moveTo>
                <a:lnTo>
                  <a:pt x="0" y="227838"/>
                </a:lnTo>
                <a:lnTo>
                  <a:pt x="196595" y="113919"/>
                </a:lnTo>
                <a:lnTo>
                  <a:pt x="0" y="0"/>
                </a:lnTo>
                <a:close/>
              </a:path>
            </a:pathLst>
          </a:custGeom>
          <a:solidFill>
            <a:srgbClr val="4DAAB5"/>
          </a:solidFill>
        </p:spPr>
        <p:txBody>
          <a:bodyPr wrap="square" lIns="0" tIns="0" rIns="0" bIns="0" rtlCol="0"/>
          <a:lstStyle/>
          <a:p>
            <a:endParaRPr/>
          </a:p>
        </p:txBody>
      </p:sp>
      <p:sp>
        <p:nvSpPr>
          <p:cNvPr id="10" name="object 10"/>
          <p:cNvSpPr/>
          <p:nvPr/>
        </p:nvSpPr>
        <p:spPr>
          <a:xfrm>
            <a:off x="6009132" y="2870454"/>
            <a:ext cx="196850" cy="227965"/>
          </a:xfrm>
          <a:custGeom>
            <a:avLst/>
            <a:gdLst/>
            <a:ahLst/>
            <a:cxnLst/>
            <a:rect l="l" t="t" r="r" b="b"/>
            <a:pathLst>
              <a:path w="196850" h="227964">
                <a:moveTo>
                  <a:pt x="0" y="0"/>
                </a:moveTo>
                <a:lnTo>
                  <a:pt x="0" y="227837"/>
                </a:lnTo>
                <a:lnTo>
                  <a:pt x="196595" y="113919"/>
                </a:lnTo>
                <a:lnTo>
                  <a:pt x="0" y="0"/>
                </a:lnTo>
                <a:close/>
              </a:path>
            </a:pathLst>
          </a:custGeom>
          <a:solidFill>
            <a:srgbClr val="4DAAB5"/>
          </a:solidFill>
        </p:spPr>
        <p:txBody>
          <a:bodyPr wrap="square" lIns="0" tIns="0" rIns="0" bIns="0" rtlCol="0"/>
          <a:lstStyle/>
          <a:p>
            <a:endParaRPr/>
          </a:p>
        </p:txBody>
      </p:sp>
      <p:sp>
        <p:nvSpPr>
          <p:cNvPr id="11" name="object 11"/>
          <p:cNvSpPr/>
          <p:nvPr/>
        </p:nvSpPr>
        <p:spPr>
          <a:xfrm>
            <a:off x="6009132" y="3952494"/>
            <a:ext cx="196850" cy="227965"/>
          </a:xfrm>
          <a:custGeom>
            <a:avLst/>
            <a:gdLst/>
            <a:ahLst/>
            <a:cxnLst/>
            <a:rect l="l" t="t" r="r" b="b"/>
            <a:pathLst>
              <a:path w="196850" h="227964">
                <a:moveTo>
                  <a:pt x="0" y="0"/>
                </a:moveTo>
                <a:lnTo>
                  <a:pt x="0" y="227837"/>
                </a:lnTo>
                <a:lnTo>
                  <a:pt x="196595" y="113918"/>
                </a:lnTo>
                <a:lnTo>
                  <a:pt x="0" y="0"/>
                </a:lnTo>
                <a:close/>
              </a:path>
            </a:pathLst>
          </a:custGeom>
          <a:solidFill>
            <a:srgbClr val="4DAAB5"/>
          </a:solidFill>
        </p:spPr>
        <p:txBody>
          <a:bodyPr wrap="square" lIns="0" tIns="0" rIns="0" bIns="0" rtlCol="0"/>
          <a:lstStyle/>
          <a:p>
            <a:endParaRPr/>
          </a:p>
        </p:txBody>
      </p:sp>
      <p:sp>
        <p:nvSpPr>
          <p:cNvPr id="12" name="object 12"/>
          <p:cNvSpPr/>
          <p:nvPr/>
        </p:nvSpPr>
        <p:spPr>
          <a:xfrm>
            <a:off x="6009132" y="5034534"/>
            <a:ext cx="196850" cy="227965"/>
          </a:xfrm>
          <a:custGeom>
            <a:avLst/>
            <a:gdLst/>
            <a:ahLst/>
            <a:cxnLst/>
            <a:rect l="l" t="t" r="r" b="b"/>
            <a:pathLst>
              <a:path w="196850" h="227964">
                <a:moveTo>
                  <a:pt x="0" y="0"/>
                </a:moveTo>
                <a:lnTo>
                  <a:pt x="0" y="227838"/>
                </a:lnTo>
                <a:lnTo>
                  <a:pt x="196595" y="113919"/>
                </a:lnTo>
                <a:lnTo>
                  <a:pt x="0" y="0"/>
                </a:lnTo>
                <a:close/>
              </a:path>
            </a:pathLst>
          </a:custGeom>
          <a:solidFill>
            <a:srgbClr val="4DAAB5"/>
          </a:solidFill>
        </p:spPr>
        <p:txBody>
          <a:bodyPr wrap="square" lIns="0" tIns="0" rIns="0" bIns="0" rtlCol="0"/>
          <a:lstStyle/>
          <a:p>
            <a:endParaRPr/>
          </a:p>
        </p:txBody>
      </p:sp>
      <p:sp>
        <p:nvSpPr>
          <p:cNvPr id="13" name="object 13"/>
          <p:cNvSpPr/>
          <p:nvPr/>
        </p:nvSpPr>
        <p:spPr>
          <a:xfrm>
            <a:off x="876300" y="1699587"/>
            <a:ext cx="4602480" cy="33829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dirty="0">
                <a:latin typeface="SimSun"/>
                <a:cs typeface="SimSun"/>
              </a:rPr>
              <a:t>构建职业发展通道</a:t>
            </a:r>
          </a:p>
        </p:txBody>
      </p:sp>
      <p:sp>
        <p:nvSpPr>
          <p:cNvPr id="4" name="object 4"/>
          <p:cNvSpPr/>
          <p:nvPr/>
        </p:nvSpPr>
        <p:spPr>
          <a:xfrm>
            <a:off x="3731514" y="1946910"/>
            <a:ext cx="4606290" cy="31115"/>
          </a:xfrm>
          <a:custGeom>
            <a:avLst/>
            <a:gdLst/>
            <a:ahLst/>
            <a:cxnLst/>
            <a:rect l="l" t="t" r="r" b="b"/>
            <a:pathLst>
              <a:path w="4606290" h="31114">
                <a:moveTo>
                  <a:pt x="0" y="31114"/>
                </a:moveTo>
                <a:lnTo>
                  <a:pt x="4605782" y="0"/>
                </a:lnTo>
              </a:path>
            </a:pathLst>
          </a:custGeom>
          <a:ln w="6095">
            <a:solidFill>
              <a:srgbClr val="FFFFFF"/>
            </a:solidFill>
          </a:ln>
        </p:spPr>
        <p:txBody>
          <a:bodyPr wrap="square" lIns="0" tIns="0" rIns="0" bIns="0" rtlCol="0"/>
          <a:lstStyle/>
          <a:p>
            <a:endParaRPr/>
          </a:p>
        </p:txBody>
      </p:sp>
      <p:sp>
        <p:nvSpPr>
          <p:cNvPr id="5" name="object 5"/>
          <p:cNvSpPr txBox="1"/>
          <p:nvPr/>
        </p:nvSpPr>
        <p:spPr>
          <a:xfrm>
            <a:off x="4303267" y="1526032"/>
            <a:ext cx="1040765" cy="314960"/>
          </a:xfrm>
          <a:prstGeom prst="rect">
            <a:avLst/>
          </a:prstGeom>
        </p:spPr>
        <p:txBody>
          <a:bodyPr vert="horz" wrap="square" lIns="0" tIns="0" rIns="0" bIns="0" rtlCol="0">
            <a:spAutoFit/>
          </a:bodyPr>
          <a:lstStyle/>
          <a:p>
            <a:pPr marL="12700">
              <a:lnSpc>
                <a:spcPct val="100000"/>
              </a:lnSpc>
            </a:pPr>
            <a:r>
              <a:rPr sz="2000" spc="-5" dirty="0">
                <a:solidFill>
                  <a:srgbClr val="FFFFFF"/>
                </a:solidFill>
                <a:latin typeface="SimSun"/>
                <a:cs typeface="SimSun"/>
              </a:rPr>
              <a:t>管理人员</a:t>
            </a:r>
            <a:endParaRPr sz="2000">
              <a:latin typeface="SimSun"/>
              <a:cs typeface="SimSun"/>
            </a:endParaRPr>
          </a:p>
        </p:txBody>
      </p:sp>
      <p:sp>
        <p:nvSpPr>
          <p:cNvPr id="6" name="object 6"/>
          <p:cNvSpPr txBox="1"/>
          <p:nvPr/>
        </p:nvSpPr>
        <p:spPr>
          <a:xfrm>
            <a:off x="6420358" y="1526032"/>
            <a:ext cx="1648460" cy="314960"/>
          </a:xfrm>
          <a:prstGeom prst="rect">
            <a:avLst/>
          </a:prstGeom>
        </p:spPr>
        <p:txBody>
          <a:bodyPr vert="horz" wrap="square" lIns="0" tIns="0" rIns="0" bIns="0" rtlCol="0">
            <a:spAutoFit/>
          </a:bodyPr>
          <a:lstStyle/>
          <a:p>
            <a:pPr marL="12700">
              <a:lnSpc>
                <a:spcPct val="100000"/>
              </a:lnSpc>
            </a:pPr>
            <a:r>
              <a:rPr sz="2000" spc="-5" dirty="0">
                <a:solidFill>
                  <a:srgbClr val="FFFFFF"/>
                </a:solidFill>
                <a:latin typeface="SimSun"/>
                <a:cs typeface="SimSun"/>
              </a:rPr>
              <a:t>专业</a:t>
            </a:r>
            <a:r>
              <a:rPr sz="2000" b="0" spc="30" dirty="0">
                <a:solidFill>
                  <a:srgbClr val="FFFFFF"/>
                </a:solidFill>
                <a:latin typeface="Nirmala UI Semilight"/>
                <a:cs typeface="Nirmala UI Semilight"/>
              </a:rPr>
              <a:t>/</a:t>
            </a:r>
            <a:r>
              <a:rPr sz="2000" spc="-5" dirty="0">
                <a:solidFill>
                  <a:srgbClr val="FFFFFF"/>
                </a:solidFill>
                <a:latin typeface="SimSun"/>
                <a:cs typeface="SimSun"/>
              </a:rPr>
              <a:t>技术人员</a:t>
            </a:r>
            <a:endParaRPr sz="2000">
              <a:latin typeface="SimSun"/>
              <a:cs typeface="SimSun"/>
            </a:endParaRPr>
          </a:p>
        </p:txBody>
      </p:sp>
      <p:sp>
        <p:nvSpPr>
          <p:cNvPr id="7" name="object 7"/>
          <p:cNvSpPr/>
          <p:nvPr/>
        </p:nvSpPr>
        <p:spPr>
          <a:xfrm>
            <a:off x="3849623" y="2109216"/>
            <a:ext cx="4456176" cy="3566160"/>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4229353" y="2248661"/>
            <a:ext cx="1168400" cy="28448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SimSun"/>
                <a:cs typeface="SimSun"/>
              </a:rPr>
              <a:t>高层管理者</a:t>
            </a:r>
            <a:endParaRPr sz="1800">
              <a:latin typeface="SimSun"/>
              <a:cs typeface="SimSun"/>
            </a:endParaRPr>
          </a:p>
        </p:txBody>
      </p:sp>
      <p:sp>
        <p:nvSpPr>
          <p:cNvPr id="9" name="object 9"/>
          <p:cNvSpPr txBox="1"/>
          <p:nvPr/>
        </p:nvSpPr>
        <p:spPr>
          <a:xfrm>
            <a:off x="4229353" y="2977896"/>
            <a:ext cx="1168400" cy="28448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SimSun"/>
                <a:cs typeface="SimSun"/>
              </a:rPr>
              <a:t>中层管理者</a:t>
            </a:r>
            <a:endParaRPr sz="1800">
              <a:latin typeface="SimSun"/>
              <a:cs typeface="SimSun"/>
            </a:endParaRPr>
          </a:p>
        </p:txBody>
      </p:sp>
      <p:sp>
        <p:nvSpPr>
          <p:cNvPr id="10" name="object 10"/>
          <p:cNvSpPr txBox="1"/>
          <p:nvPr/>
        </p:nvSpPr>
        <p:spPr>
          <a:xfrm>
            <a:off x="4229353" y="3707129"/>
            <a:ext cx="1168400" cy="28448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SimSun"/>
                <a:cs typeface="SimSun"/>
              </a:rPr>
              <a:t>基层管理者</a:t>
            </a:r>
            <a:endParaRPr sz="1800">
              <a:latin typeface="SimSun"/>
              <a:cs typeface="SimSun"/>
            </a:endParaRPr>
          </a:p>
        </p:txBody>
      </p:sp>
      <p:sp>
        <p:nvSpPr>
          <p:cNvPr id="11" name="object 11"/>
          <p:cNvSpPr txBox="1"/>
          <p:nvPr/>
        </p:nvSpPr>
        <p:spPr>
          <a:xfrm>
            <a:off x="6872478" y="2248661"/>
            <a:ext cx="941069" cy="28448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SimSun"/>
                <a:cs typeface="SimSun"/>
              </a:rPr>
              <a:t>资深专家</a:t>
            </a:r>
            <a:endParaRPr sz="1800">
              <a:latin typeface="SimSun"/>
              <a:cs typeface="SimSun"/>
            </a:endParaRPr>
          </a:p>
        </p:txBody>
      </p:sp>
      <p:sp>
        <p:nvSpPr>
          <p:cNvPr id="12" name="object 12"/>
          <p:cNvSpPr txBox="1"/>
          <p:nvPr/>
        </p:nvSpPr>
        <p:spPr>
          <a:xfrm>
            <a:off x="7101331" y="2980182"/>
            <a:ext cx="482600" cy="28448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SimSun"/>
                <a:cs typeface="SimSun"/>
              </a:rPr>
              <a:t>专家</a:t>
            </a:r>
            <a:endParaRPr sz="1800">
              <a:latin typeface="SimSun"/>
              <a:cs typeface="SimSun"/>
            </a:endParaRPr>
          </a:p>
        </p:txBody>
      </p:sp>
      <p:sp>
        <p:nvSpPr>
          <p:cNvPr id="13" name="object 13"/>
          <p:cNvSpPr txBox="1"/>
          <p:nvPr/>
        </p:nvSpPr>
        <p:spPr>
          <a:xfrm>
            <a:off x="6872478" y="3707129"/>
            <a:ext cx="941069" cy="28448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SimSun"/>
                <a:cs typeface="SimSun"/>
              </a:rPr>
              <a:t>核心骨干</a:t>
            </a:r>
            <a:endParaRPr sz="1800">
              <a:latin typeface="SimSun"/>
              <a:cs typeface="SimSun"/>
            </a:endParaRPr>
          </a:p>
        </p:txBody>
      </p:sp>
      <p:sp>
        <p:nvSpPr>
          <p:cNvPr id="14" name="object 14"/>
          <p:cNvSpPr txBox="1"/>
          <p:nvPr/>
        </p:nvSpPr>
        <p:spPr>
          <a:xfrm>
            <a:off x="5793232" y="4474209"/>
            <a:ext cx="482600" cy="28448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SimSun"/>
                <a:cs typeface="SimSun"/>
              </a:rPr>
              <a:t>骨干</a:t>
            </a:r>
            <a:endParaRPr sz="1800">
              <a:latin typeface="SimSun"/>
              <a:cs typeface="SimSun"/>
            </a:endParaRPr>
          </a:p>
        </p:txBody>
      </p:sp>
      <p:sp>
        <p:nvSpPr>
          <p:cNvPr id="15" name="object 15"/>
          <p:cNvSpPr/>
          <p:nvPr/>
        </p:nvSpPr>
        <p:spPr>
          <a:xfrm>
            <a:off x="1285113" y="2227707"/>
            <a:ext cx="2294890" cy="338455"/>
          </a:xfrm>
          <a:custGeom>
            <a:avLst/>
            <a:gdLst/>
            <a:ahLst/>
            <a:cxnLst/>
            <a:rect l="l" t="t" r="r" b="b"/>
            <a:pathLst>
              <a:path w="2294890" h="338455">
                <a:moveTo>
                  <a:pt x="0" y="338327"/>
                </a:moveTo>
                <a:lnTo>
                  <a:pt x="2294382" y="338327"/>
                </a:lnTo>
                <a:lnTo>
                  <a:pt x="2294382" y="0"/>
                </a:lnTo>
                <a:lnTo>
                  <a:pt x="0" y="0"/>
                </a:lnTo>
                <a:lnTo>
                  <a:pt x="0" y="338327"/>
                </a:lnTo>
                <a:close/>
              </a:path>
            </a:pathLst>
          </a:custGeom>
          <a:ln w="9906">
            <a:solidFill>
              <a:srgbClr val="FFFFFF"/>
            </a:solidFill>
          </a:ln>
        </p:spPr>
        <p:txBody>
          <a:bodyPr wrap="square" lIns="0" tIns="0" rIns="0" bIns="0" rtlCol="0"/>
          <a:lstStyle/>
          <a:p>
            <a:endParaRPr/>
          </a:p>
        </p:txBody>
      </p:sp>
      <p:sp>
        <p:nvSpPr>
          <p:cNvPr id="16" name="object 16"/>
          <p:cNvSpPr txBox="1"/>
          <p:nvPr/>
        </p:nvSpPr>
        <p:spPr>
          <a:xfrm>
            <a:off x="1605025" y="2263140"/>
            <a:ext cx="1653539" cy="254635"/>
          </a:xfrm>
          <a:prstGeom prst="rect">
            <a:avLst/>
          </a:prstGeom>
        </p:spPr>
        <p:txBody>
          <a:bodyPr vert="horz" wrap="square" lIns="0" tIns="0" rIns="0" bIns="0" rtlCol="0">
            <a:spAutoFit/>
          </a:bodyPr>
          <a:lstStyle/>
          <a:p>
            <a:pPr marL="12700">
              <a:lnSpc>
                <a:spcPct val="100000"/>
              </a:lnSpc>
            </a:pPr>
            <a:r>
              <a:rPr sz="1600" dirty="0">
                <a:solidFill>
                  <a:srgbClr val="FFFFFF"/>
                </a:solidFill>
                <a:latin typeface="SimSun"/>
                <a:cs typeface="SimSun"/>
              </a:rPr>
              <a:t>管理任职资格五级</a:t>
            </a:r>
            <a:endParaRPr sz="1600">
              <a:latin typeface="SimSun"/>
              <a:cs typeface="SimSun"/>
            </a:endParaRPr>
          </a:p>
        </p:txBody>
      </p:sp>
      <p:sp>
        <p:nvSpPr>
          <p:cNvPr id="17" name="object 17"/>
          <p:cNvSpPr/>
          <p:nvPr/>
        </p:nvSpPr>
        <p:spPr>
          <a:xfrm>
            <a:off x="1285113" y="2769489"/>
            <a:ext cx="2294890" cy="584835"/>
          </a:xfrm>
          <a:custGeom>
            <a:avLst/>
            <a:gdLst/>
            <a:ahLst/>
            <a:cxnLst/>
            <a:rect l="l" t="t" r="r" b="b"/>
            <a:pathLst>
              <a:path w="2294890" h="584835">
                <a:moveTo>
                  <a:pt x="0" y="584453"/>
                </a:moveTo>
                <a:lnTo>
                  <a:pt x="2294382" y="584453"/>
                </a:lnTo>
                <a:lnTo>
                  <a:pt x="2294382" y="0"/>
                </a:lnTo>
                <a:lnTo>
                  <a:pt x="0" y="0"/>
                </a:lnTo>
                <a:lnTo>
                  <a:pt x="0" y="584453"/>
                </a:lnTo>
                <a:close/>
              </a:path>
            </a:pathLst>
          </a:custGeom>
          <a:ln w="9905">
            <a:solidFill>
              <a:srgbClr val="FFFFFF"/>
            </a:solidFill>
          </a:ln>
        </p:spPr>
        <p:txBody>
          <a:bodyPr wrap="square" lIns="0" tIns="0" rIns="0" bIns="0" rtlCol="0"/>
          <a:lstStyle/>
          <a:p>
            <a:endParaRPr/>
          </a:p>
        </p:txBody>
      </p:sp>
      <p:sp>
        <p:nvSpPr>
          <p:cNvPr id="18" name="object 18"/>
          <p:cNvSpPr txBox="1"/>
          <p:nvPr/>
        </p:nvSpPr>
        <p:spPr>
          <a:xfrm>
            <a:off x="1401572" y="2805176"/>
            <a:ext cx="2059939" cy="498475"/>
          </a:xfrm>
          <a:prstGeom prst="rect">
            <a:avLst/>
          </a:prstGeom>
        </p:spPr>
        <p:txBody>
          <a:bodyPr vert="horz" wrap="square" lIns="0" tIns="0" rIns="0" bIns="0" rtlCol="0">
            <a:spAutoFit/>
          </a:bodyPr>
          <a:lstStyle/>
          <a:p>
            <a:pPr marL="12700" marR="5080" indent="203200">
              <a:lnSpc>
                <a:spcPct val="100000"/>
              </a:lnSpc>
            </a:pPr>
            <a:r>
              <a:rPr sz="1600" dirty="0">
                <a:solidFill>
                  <a:srgbClr val="FFFFFF"/>
                </a:solidFill>
                <a:latin typeface="SimSun"/>
                <a:cs typeface="SimSun"/>
              </a:rPr>
              <a:t>管理任职资格四级  专业技术资格三级以上</a:t>
            </a:r>
            <a:endParaRPr sz="1600">
              <a:latin typeface="SimSun"/>
              <a:cs typeface="SimSun"/>
            </a:endParaRPr>
          </a:p>
        </p:txBody>
      </p:sp>
      <p:sp>
        <p:nvSpPr>
          <p:cNvPr id="19" name="object 19"/>
          <p:cNvSpPr/>
          <p:nvPr/>
        </p:nvSpPr>
        <p:spPr>
          <a:xfrm>
            <a:off x="1285113" y="3557396"/>
            <a:ext cx="2294890" cy="584835"/>
          </a:xfrm>
          <a:custGeom>
            <a:avLst/>
            <a:gdLst/>
            <a:ahLst/>
            <a:cxnLst/>
            <a:rect l="l" t="t" r="r" b="b"/>
            <a:pathLst>
              <a:path w="2294890" h="584835">
                <a:moveTo>
                  <a:pt x="0" y="584453"/>
                </a:moveTo>
                <a:lnTo>
                  <a:pt x="2294382" y="584453"/>
                </a:lnTo>
                <a:lnTo>
                  <a:pt x="2294382" y="0"/>
                </a:lnTo>
                <a:lnTo>
                  <a:pt x="0" y="0"/>
                </a:lnTo>
                <a:lnTo>
                  <a:pt x="0" y="584453"/>
                </a:lnTo>
                <a:close/>
              </a:path>
            </a:pathLst>
          </a:custGeom>
          <a:ln w="9905">
            <a:solidFill>
              <a:srgbClr val="FFFFFF"/>
            </a:solidFill>
          </a:ln>
        </p:spPr>
        <p:txBody>
          <a:bodyPr wrap="square" lIns="0" tIns="0" rIns="0" bIns="0" rtlCol="0"/>
          <a:lstStyle/>
          <a:p>
            <a:endParaRPr/>
          </a:p>
        </p:txBody>
      </p:sp>
      <p:sp>
        <p:nvSpPr>
          <p:cNvPr id="20" name="object 20"/>
          <p:cNvSpPr txBox="1"/>
          <p:nvPr/>
        </p:nvSpPr>
        <p:spPr>
          <a:xfrm>
            <a:off x="1401572" y="3593083"/>
            <a:ext cx="2060575" cy="498475"/>
          </a:xfrm>
          <a:prstGeom prst="rect">
            <a:avLst/>
          </a:prstGeom>
        </p:spPr>
        <p:txBody>
          <a:bodyPr vert="horz" wrap="square" lIns="0" tIns="0" rIns="0" bIns="0" rtlCol="0">
            <a:spAutoFit/>
          </a:bodyPr>
          <a:lstStyle/>
          <a:p>
            <a:pPr algn="ctr">
              <a:lnSpc>
                <a:spcPct val="100000"/>
              </a:lnSpc>
            </a:pPr>
            <a:r>
              <a:rPr sz="1600" spc="-5" dirty="0">
                <a:solidFill>
                  <a:srgbClr val="FFFFFF"/>
                </a:solidFill>
                <a:latin typeface="SimSun"/>
                <a:cs typeface="SimSun"/>
              </a:rPr>
              <a:t>管理任职资格三级</a:t>
            </a:r>
            <a:endParaRPr sz="1600">
              <a:latin typeface="SimSun"/>
              <a:cs typeface="SimSun"/>
            </a:endParaRPr>
          </a:p>
          <a:p>
            <a:pPr algn="ctr">
              <a:lnSpc>
                <a:spcPct val="100000"/>
              </a:lnSpc>
            </a:pPr>
            <a:r>
              <a:rPr sz="1600" dirty="0">
                <a:solidFill>
                  <a:srgbClr val="FFFFFF"/>
                </a:solidFill>
                <a:latin typeface="SimSun"/>
                <a:cs typeface="SimSun"/>
              </a:rPr>
              <a:t>专业技术资格三级以上</a:t>
            </a:r>
            <a:endParaRPr sz="1600">
              <a:latin typeface="SimSun"/>
              <a:cs typeface="SimSun"/>
            </a:endParaRPr>
          </a:p>
        </p:txBody>
      </p:sp>
      <p:sp>
        <p:nvSpPr>
          <p:cNvPr id="21" name="object 21"/>
          <p:cNvSpPr txBox="1"/>
          <p:nvPr/>
        </p:nvSpPr>
        <p:spPr>
          <a:xfrm>
            <a:off x="5365241" y="5239258"/>
            <a:ext cx="1397000" cy="28448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SimSun"/>
                <a:cs typeface="SimSun"/>
              </a:rPr>
              <a:t>基层业务人员</a:t>
            </a:r>
            <a:endParaRPr sz="1800">
              <a:latin typeface="SimSun"/>
              <a:cs typeface="SimSun"/>
            </a:endParaRPr>
          </a:p>
        </p:txBody>
      </p:sp>
      <p:sp>
        <p:nvSpPr>
          <p:cNvPr id="22" name="object 22"/>
          <p:cNvSpPr/>
          <p:nvPr/>
        </p:nvSpPr>
        <p:spPr>
          <a:xfrm>
            <a:off x="8600313" y="2227707"/>
            <a:ext cx="2294890" cy="338455"/>
          </a:xfrm>
          <a:custGeom>
            <a:avLst/>
            <a:gdLst/>
            <a:ahLst/>
            <a:cxnLst/>
            <a:rect l="l" t="t" r="r" b="b"/>
            <a:pathLst>
              <a:path w="2294890" h="338455">
                <a:moveTo>
                  <a:pt x="0" y="338327"/>
                </a:moveTo>
                <a:lnTo>
                  <a:pt x="2294381" y="338327"/>
                </a:lnTo>
                <a:lnTo>
                  <a:pt x="2294381" y="0"/>
                </a:lnTo>
                <a:lnTo>
                  <a:pt x="0" y="0"/>
                </a:lnTo>
                <a:lnTo>
                  <a:pt x="0" y="338327"/>
                </a:lnTo>
                <a:close/>
              </a:path>
            </a:pathLst>
          </a:custGeom>
          <a:ln w="9906">
            <a:solidFill>
              <a:srgbClr val="FFFFFF"/>
            </a:solidFill>
          </a:ln>
        </p:spPr>
        <p:txBody>
          <a:bodyPr wrap="square" lIns="0" tIns="0" rIns="0" bIns="0" rtlCol="0"/>
          <a:lstStyle/>
          <a:p>
            <a:endParaRPr/>
          </a:p>
        </p:txBody>
      </p:sp>
      <p:sp>
        <p:nvSpPr>
          <p:cNvPr id="23" name="object 23"/>
          <p:cNvSpPr txBox="1"/>
          <p:nvPr/>
        </p:nvSpPr>
        <p:spPr>
          <a:xfrm>
            <a:off x="8920733" y="2263140"/>
            <a:ext cx="1653539" cy="254635"/>
          </a:xfrm>
          <a:prstGeom prst="rect">
            <a:avLst/>
          </a:prstGeom>
        </p:spPr>
        <p:txBody>
          <a:bodyPr vert="horz" wrap="square" lIns="0" tIns="0" rIns="0" bIns="0" rtlCol="0">
            <a:spAutoFit/>
          </a:bodyPr>
          <a:lstStyle/>
          <a:p>
            <a:pPr marL="12700">
              <a:lnSpc>
                <a:spcPct val="100000"/>
              </a:lnSpc>
            </a:pPr>
            <a:r>
              <a:rPr sz="1600" dirty="0">
                <a:solidFill>
                  <a:srgbClr val="FFFFFF"/>
                </a:solidFill>
                <a:latin typeface="SimSun"/>
                <a:cs typeface="SimSun"/>
              </a:rPr>
              <a:t>专业技术资格六级</a:t>
            </a:r>
            <a:endParaRPr sz="1600">
              <a:latin typeface="SimSun"/>
              <a:cs typeface="SimSun"/>
            </a:endParaRPr>
          </a:p>
        </p:txBody>
      </p:sp>
      <p:sp>
        <p:nvSpPr>
          <p:cNvPr id="24" name="object 24"/>
          <p:cNvSpPr/>
          <p:nvPr/>
        </p:nvSpPr>
        <p:spPr>
          <a:xfrm>
            <a:off x="8600313" y="2944748"/>
            <a:ext cx="2294890" cy="338455"/>
          </a:xfrm>
          <a:custGeom>
            <a:avLst/>
            <a:gdLst/>
            <a:ahLst/>
            <a:cxnLst/>
            <a:rect l="l" t="t" r="r" b="b"/>
            <a:pathLst>
              <a:path w="2294890" h="338454">
                <a:moveTo>
                  <a:pt x="0" y="338327"/>
                </a:moveTo>
                <a:lnTo>
                  <a:pt x="2294381" y="338327"/>
                </a:lnTo>
                <a:lnTo>
                  <a:pt x="2294381" y="0"/>
                </a:lnTo>
                <a:lnTo>
                  <a:pt x="0" y="0"/>
                </a:lnTo>
                <a:lnTo>
                  <a:pt x="0" y="338327"/>
                </a:lnTo>
                <a:close/>
              </a:path>
            </a:pathLst>
          </a:custGeom>
          <a:ln w="9906">
            <a:solidFill>
              <a:srgbClr val="FFFFFF"/>
            </a:solidFill>
          </a:ln>
        </p:spPr>
        <p:txBody>
          <a:bodyPr wrap="square" lIns="0" tIns="0" rIns="0" bIns="0" rtlCol="0"/>
          <a:lstStyle/>
          <a:p>
            <a:endParaRPr/>
          </a:p>
        </p:txBody>
      </p:sp>
      <p:sp>
        <p:nvSpPr>
          <p:cNvPr id="25" name="object 25"/>
          <p:cNvSpPr txBox="1"/>
          <p:nvPr/>
        </p:nvSpPr>
        <p:spPr>
          <a:xfrm>
            <a:off x="8920733" y="2980690"/>
            <a:ext cx="1653539" cy="254635"/>
          </a:xfrm>
          <a:prstGeom prst="rect">
            <a:avLst/>
          </a:prstGeom>
        </p:spPr>
        <p:txBody>
          <a:bodyPr vert="horz" wrap="square" lIns="0" tIns="0" rIns="0" bIns="0" rtlCol="0">
            <a:spAutoFit/>
          </a:bodyPr>
          <a:lstStyle/>
          <a:p>
            <a:pPr marL="12700">
              <a:lnSpc>
                <a:spcPct val="100000"/>
              </a:lnSpc>
            </a:pPr>
            <a:r>
              <a:rPr sz="1600" dirty="0">
                <a:solidFill>
                  <a:srgbClr val="FFFFFF"/>
                </a:solidFill>
                <a:latin typeface="SimSun"/>
                <a:cs typeface="SimSun"/>
              </a:rPr>
              <a:t>专业技术资格五级</a:t>
            </a:r>
            <a:endParaRPr sz="1600">
              <a:latin typeface="SimSun"/>
              <a:cs typeface="SimSun"/>
            </a:endParaRPr>
          </a:p>
        </p:txBody>
      </p:sp>
      <p:sp>
        <p:nvSpPr>
          <p:cNvPr id="26" name="object 26"/>
          <p:cNvSpPr/>
          <p:nvPr/>
        </p:nvSpPr>
        <p:spPr>
          <a:xfrm>
            <a:off x="8600313" y="3661790"/>
            <a:ext cx="2294890" cy="338455"/>
          </a:xfrm>
          <a:custGeom>
            <a:avLst/>
            <a:gdLst/>
            <a:ahLst/>
            <a:cxnLst/>
            <a:rect l="l" t="t" r="r" b="b"/>
            <a:pathLst>
              <a:path w="2294890" h="338454">
                <a:moveTo>
                  <a:pt x="0" y="338328"/>
                </a:moveTo>
                <a:lnTo>
                  <a:pt x="2294381" y="338328"/>
                </a:lnTo>
                <a:lnTo>
                  <a:pt x="2294381" y="0"/>
                </a:lnTo>
                <a:lnTo>
                  <a:pt x="0" y="0"/>
                </a:lnTo>
                <a:lnTo>
                  <a:pt x="0" y="338328"/>
                </a:lnTo>
                <a:close/>
              </a:path>
            </a:pathLst>
          </a:custGeom>
          <a:ln w="9906">
            <a:solidFill>
              <a:srgbClr val="FFFFFF"/>
            </a:solidFill>
          </a:ln>
        </p:spPr>
        <p:txBody>
          <a:bodyPr wrap="square" lIns="0" tIns="0" rIns="0" bIns="0" rtlCol="0"/>
          <a:lstStyle/>
          <a:p>
            <a:endParaRPr/>
          </a:p>
        </p:txBody>
      </p:sp>
      <p:sp>
        <p:nvSpPr>
          <p:cNvPr id="27" name="object 27"/>
          <p:cNvSpPr txBox="1"/>
          <p:nvPr/>
        </p:nvSpPr>
        <p:spPr>
          <a:xfrm>
            <a:off x="8920733" y="3697985"/>
            <a:ext cx="1653539" cy="254635"/>
          </a:xfrm>
          <a:prstGeom prst="rect">
            <a:avLst/>
          </a:prstGeom>
        </p:spPr>
        <p:txBody>
          <a:bodyPr vert="horz" wrap="square" lIns="0" tIns="0" rIns="0" bIns="0" rtlCol="0">
            <a:spAutoFit/>
          </a:bodyPr>
          <a:lstStyle/>
          <a:p>
            <a:pPr marL="12700">
              <a:lnSpc>
                <a:spcPct val="100000"/>
              </a:lnSpc>
            </a:pPr>
            <a:r>
              <a:rPr sz="1600" dirty="0">
                <a:solidFill>
                  <a:srgbClr val="FFFFFF"/>
                </a:solidFill>
                <a:latin typeface="SimSun"/>
                <a:cs typeface="SimSun"/>
              </a:rPr>
              <a:t>专业技术资格四级</a:t>
            </a:r>
            <a:endParaRPr sz="1600">
              <a:latin typeface="SimSun"/>
              <a:cs typeface="SimSun"/>
            </a:endParaRPr>
          </a:p>
        </p:txBody>
      </p:sp>
      <p:sp>
        <p:nvSpPr>
          <p:cNvPr id="28" name="object 28"/>
          <p:cNvSpPr/>
          <p:nvPr/>
        </p:nvSpPr>
        <p:spPr>
          <a:xfrm>
            <a:off x="8600313" y="4378833"/>
            <a:ext cx="2294890" cy="339090"/>
          </a:xfrm>
          <a:custGeom>
            <a:avLst/>
            <a:gdLst/>
            <a:ahLst/>
            <a:cxnLst/>
            <a:rect l="l" t="t" r="r" b="b"/>
            <a:pathLst>
              <a:path w="2294890" h="339089">
                <a:moveTo>
                  <a:pt x="0" y="339089"/>
                </a:moveTo>
                <a:lnTo>
                  <a:pt x="2294381" y="339089"/>
                </a:lnTo>
                <a:lnTo>
                  <a:pt x="2294381" y="0"/>
                </a:lnTo>
                <a:lnTo>
                  <a:pt x="0" y="0"/>
                </a:lnTo>
                <a:lnTo>
                  <a:pt x="0" y="339089"/>
                </a:lnTo>
                <a:close/>
              </a:path>
            </a:pathLst>
          </a:custGeom>
          <a:ln w="9906">
            <a:solidFill>
              <a:srgbClr val="FFFFFF"/>
            </a:solidFill>
          </a:ln>
        </p:spPr>
        <p:txBody>
          <a:bodyPr wrap="square" lIns="0" tIns="0" rIns="0" bIns="0" rtlCol="0"/>
          <a:lstStyle/>
          <a:p>
            <a:endParaRPr/>
          </a:p>
        </p:txBody>
      </p:sp>
      <p:sp>
        <p:nvSpPr>
          <p:cNvPr id="29" name="object 29"/>
          <p:cNvSpPr txBox="1"/>
          <p:nvPr/>
        </p:nvSpPr>
        <p:spPr>
          <a:xfrm>
            <a:off x="8920733" y="4415282"/>
            <a:ext cx="1653539" cy="254635"/>
          </a:xfrm>
          <a:prstGeom prst="rect">
            <a:avLst/>
          </a:prstGeom>
        </p:spPr>
        <p:txBody>
          <a:bodyPr vert="horz" wrap="square" lIns="0" tIns="0" rIns="0" bIns="0" rtlCol="0">
            <a:spAutoFit/>
          </a:bodyPr>
          <a:lstStyle/>
          <a:p>
            <a:pPr marL="12700">
              <a:lnSpc>
                <a:spcPct val="100000"/>
              </a:lnSpc>
            </a:pPr>
            <a:r>
              <a:rPr sz="1600" dirty="0">
                <a:solidFill>
                  <a:srgbClr val="FFFFFF"/>
                </a:solidFill>
                <a:latin typeface="SimSun"/>
                <a:cs typeface="SimSun"/>
              </a:rPr>
              <a:t>专业技术资格三级</a:t>
            </a:r>
            <a:endParaRPr sz="1600">
              <a:latin typeface="SimSun"/>
              <a:cs typeface="SimSun"/>
            </a:endParaRPr>
          </a:p>
        </p:txBody>
      </p:sp>
      <p:sp>
        <p:nvSpPr>
          <p:cNvPr id="30" name="object 30"/>
          <p:cNvSpPr/>
          <p:nvPr/>
        </p:nvSpPr>
        <p:spPr>
          <a:xfrm>
            <a:off x="8600313" y="5096636"/>
            <a:ext cx="2294890" cy="584835"/>
          </a:xfrm>
          <a:custGeom>
            <a:avLst/>
            <a:gdLst/>
            <a:ahLst/>
            <a:cxnLst/>
            <a:rect l="l" t="t" r="r" b="b"/>
            <a:pathLst>
              <a:path w="2294890" h="584835">
                <a:moveTo>
                  <a:pt x="0" y="584454"/>
                </a:moveTo>
                <a:lnTo>
                  <a:pt x="2294381" y="584454"/>
                </a:lnTo>
                <a:lnTo>
                  <a:pt x="2294381" y="0"/>
                </a:lnTo>
                <a:lnTo>
                  <a:pt x="0" y="0"/>
                </a:lnTo>
                <a:lnTo>
                  <a:pt x="0" y="584454"/>
                </a:lnTo>
                <a:close/>
              </a:path>
            </a:pathLst>
          </a:custGeom>
          <a:ln w="9906">
            <a:solidFill>
              <a:srgbClr val="FFFFFF"/>
            </a:solidFill>
          </a:ln>
        </p:spPr>
        <p:txBody>
          <a:bodyPr wrap="square" lIns="0" tIns="0" rIns="0" bIns="0" rtlCol="0"/>
          <a:lstStyle/>
          <a:p>
            <a:endParaRPr/>
          </a:p>
        </p:txBody>
      </p:sp>
      <p:sp>
        <p:nvSpPr>
          <p:cNvPr id="31" name="object 31"/>
          <p:cNvSpPr txBox="1"/>
          <p:nvPr/>
        </p:nvSpPr>
        <p:spPr>
          <a:xfrm>
            <a:off x="8920733" y="5132578"/>
            <a:ext cx="1653539" cy="498475"/>
          </a:xfrm>
          <a:prstGeom prst="rect">
            <a:avLst/>
          </a:prstGeom>
        </p:spPr>
        <p:txBody>
          <a:bodyPr vert="horz" wrap="square" lIns="0" tIns="0" rIns="0" bIns="0" rtlCol="0">
            <a:spAutoFit/>
          </a:bodyPr>
          <a:lstStyle/>
          <a:p>
            <a:pPr marL="12700" marR="5080">
              <a:lnSpc>
                <a:spcPct val="100000"/>
              </a:lnSpc>
            </a:pPr>
            <a:r>
              <a:rPr sz="1600" dirty="0">
                <a:solidFill>
                  <a:srgbClr val="FFFFFF"/>
                </a:solidFill>
                <a:latin typeface="SimSun"/>
                <a:cs typeface="SimSun"/>
              </a:rPr>
              <a:t>专业技术资格二级  专业技术资格一级</a:t>
            </a:r>
            <a:endParaRPr sz="1600">
              <a:latin typeface="SimSun"/>
              <a:cs typeface="SimSun"/>
            </a:endParaRPr>
          </a:p>
        </p:txBody>
      </p:sp>
      <p:sp>
        <p:nvSpPr>
          <p:cNvPr id="32" name="object 32"/>
          <p:cNvSpPr txBox="1"/>
          <p:nvPr/>
        </p:nvSpPr>
        <p:spPr>
          <a:xfrm>
            <a:off x="1489710" y="1643888"/>
            <a:ext cx="1397000" cy="28448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SimSun"/>
                <a:cs typeface="SimSun"/>
              </a:rPr>
              <a:t>任职资格要求</a:t>
            </a:r>
            <a:endParaRPr sz="1800">
              <a:latin typeface="SimSun"/>
              <a:cs typeface="SimSun"/>
            </a:endParaRPr>
          </a:p>
        </p:txBody>
      </p:sp>
      <p:sp>
        <p:nvSpPr>
          <p:cNvPr id="33" name="object 33"/>
          <p:cNvSpPr txBox="1"/>
          <p:nvPr/>
        </p:nvSpPr>
        <p:spPr>
          <a:xfrm>
            <a:off x="8737092" y="1643888"/>
            <a:ext cx="1397000" cy="28448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SimSun"/>
                <a:cs typeface="SimSun"/>
              </a:rPr>
              <a:t>任职资格要求</a:t>
            </a:r>
            <a:endParaRPr sz="1800">
              <a:latin typeface="SimSun"/>
              <a:cs typeface="SimSun"/>
            </a:endParaRPr>
          </a:p>
        </p:txBody>
      </p:sp>
      <p:sp>
        <p:nvSpPr>
          <p:cNvPr id="34" name="object 34"/>
          <p:cNvSpPr txBox="1"/>
          <p:nvPr/>
        </p:nvSpPr>
        <p:spPr>
          <a:xfrm>
            <a:off x="4415282" y="6053328"/>
            <a:ext cx="3324225" cy="314960"/>
          </a:xfrm>
          <a:prstGeom prst="rect">
            <a:avLst/>
          </a:prstGeom>
        </p:spPr>
        <p:txBody>
          <a:bodyPr vert="horz" wrap="square" lIns="0" tIns="0" rIns="0" bIns="0" rtlCol="0">
            <a:spAutoFit/>
          </a:bodyPr>
          <a:lstStyle/>
          <a:p>
            <a:pPr marL="12700">
              <a:lnSpc>
                <a:spcPct val="100000"/>
              </a:lnSpc>
            </a:pPr>
            <a:r>
              <a:rPr sz="2000" spc="-5" dirty="0">
                <a:solidFill>
                  <a:srgbClr val="FFFFFF"/>
                </a:solidFill>
                <a:latin typeface="SimSun"/>
                <a:cs typeface="SimSun"/>
              </a:rPr>
              <a:t>基于任职资格的职业发展通道</a:t>
            </a:r>
            <a:endParaRPr sz="2000">
              <a:latin typeface="SimSun"/>
              <a:cs typeface="SimSun"/>
            </a:endParaRPr>
          </a:p>
        </p:txBody>
      </p:sp>
      <p:sp>
        <p:nvSpPr>
          <p:cNvPr id="35" name="object 35"/>
          <p:cNvSpPr/>
          <p:nvPr/>
        </p:nvSpPr>
        <p:spPr>
          <a:xfrm>
            <a:off x="4512564" y="6419088"/>
            <a:ext cx="3030855" cy="0"/>
          </a:xfrm>
          <a:custGeom>
            <a:avLst/>
            <a:gdLst/>
            <a:ahLst/>
            <a:cxnLst/>
            <a:rect l="l" t="t" r="r" b="b"/>
            <a:pathLst>
              <a:path w="3030854">
                <a:moveTo>
                  <a:pt x="0" y="0"/>
                </a:moveTo>
                <a:lnTo>
                  <a:pt x="3030474" y="0"/>
                </a:lnTo>
              </a:path>
            </a:pathLst>
          </a:custGeom>
          <a:ln w="6096">
            <a:solidFill>
              <a:srgbClr val="FFFFFF"/>
            </a:solidFill>
          </a:ln>
        </p:spPr>
        <p:txBody>
          <a:bodyPr wrap="square" lIns="0" tIns="0" rIns="0" bIns="0" rtlCol="0"/>
          <a:lstStyle/>
          <a:p>
            <a:endParaRPr/>
          </a:p>
        </p:txBody>
      </p:sp>
      <p:sp>
        <p:nvSpPr>
          <p:cNvPr id="36" name="object 36"/>
          <p:cNvSpPr/>
          <p:nvPr/>
        </p:nvSpPr>
        <p:spPr>
          <a:xfrm>
            <a:off x="5917310" y="6478142"/>
            <a:ext cx="222250" cy="162560"/>
          </a:xfrm>
          <a:custGeom>
            <a:avLst/>
            <a:gdLst/>
            <a:ahLst/>
            <a:cxnLst/>
            <a:rect l="l" t="t" r="r" b="b"/>
            <a:pathLst>
              <a:path w="222250" h="162559">
                <a:moveTo>
                  <a:pt x="110871" y="0"/>
                </a:moveTo>
                <a:lnTo>
                  <a:pt x="0" y="162306"/>
                </a:lnTo>
                <a:lnTo>
                  <a:pt x="221741" y="162306"/>
                </a:lnTo>
                <a:lnTo>
                  <a:pt x="110871" y="0"/>
                </a:lnTo>
                <a:close/>
              </a:path>
            </a:pathLst>
          </a:custGeom>
          <a:solidFill>
            <a:srgbClr val="FFFFFF"/>
          </a:solidFill>
        </p:spPr>
        <p:txBody>
          <a:bodyPr wrap="square" lIns="0" tIns="0" rIns="0" bIns="0" rtlCol="0"/>
          <a:lstStyle/>
          <a:p>
            <a:endParaRPr/>
          </a:p>
        </p:txBody>
      </p:sp>
      <p:sp>
        <p:nvSpPr>
          <p:cNvPr id="37" name="object 37"/>
          <p:cNvSpPr/>
          <p:nvPr/>
        </p:nvSpPr>
        <p:spPr>
          <a:xfrm>
            <a:off x="5917310" y="6478142"/>
            <a:ext cx="222250" cy="162560"/>
          </a:xfrm>
          <a:custGeom>
            <a:avLst/>
            <a:gdLst/>
            <a:ahLst/>
            <a:cxnLst/>
            <a:rect l="l" t="t" r="r" b="b"/>
            <a:pathLst>
              <a:path w="222250" h="162559">
                <a:moveTo>
                  <a:pt x="0" y="162306"/>
                </a:moveTo>
                <a:lnTo>
                  <a:pt x="110871" y="0"/>
                </a:lnTo>
                <a:lnTo>
                  <a:pt x="221741" y="162306"/>
                </a:lnTo>
                <a:lnTo>
                  <a:pt x="0" y="162306"/>
                </a:lnTo>
                <a:close/>
              </a:path>
            </a:pathLst>
          </a:custGeom>
          <a:ln w="12954">
            <a:solidFill>
              <a:srgbClr val="FFFFFF"/>
            </a:solidFill>
          </a:ln>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dirty="0">
                <a:latin typeface="SimSun"/>
                <a:cs typeface="SimSun"/>
              </a:rPr>
              <a:t>建立任职资格标准</a:t>
            </a:r>
          </a:p>
        </p:txBody>
      </p:sp>
      <p:sp>
        <p:nvSpPr>
          <p:cNvPr id="4" name="object 4"/>
          <p:cNvSpPr/>
          <p:nvPr/>
        </p:nvSpPr>
        <p:spPr>
          <a:xfrm>
            <a:off x="992505" y="5177409"/>
            <a:ext cx="10208260" cy="1200150"/>
          </a:xfrm>
          <a:custGeom>
            <a:avLst/>
            <a:gdLst/>
            <a:ahLst/>
            <a:cxnLst/>
            <a:rect l="l" t="t" r="r" b="b"/>
            <a:pathLst>
              <a:path w="10208260" h="1200150">
                <a:moveTo>
                  <a:pt x="0" y="1200149"/>
                </a:moveTo>
                <a:lnTo>
                  <a:pt x="10207752" y="1200149"/>
                </a:lnTo>
                <a:lnTo>
                  <a:pt x="10207752" y="0"/>
                </a:lnTo>
                <a:lnTo>
                  <a:pt x="0" y="0"/>
                </a:lnTo>
                <a:lnTo>
                  <a:pt x="0" y="1200149"/>
                </a:lnTo>
                <a:close/>
              </a:path>
            </a:pathLst>
          </a:custGeom>
          <a:ln w="9906">
            <a:solidFill>
              <a:srgbClr val="92C5DC"/>
            </a:solidFill>
          </a:ln>
        </p:spPr>
        <p:txBody>
          <a:bodyPr wrap="square" lIns="0" tIns="0" rIns="0" bIns="0" rtlCol="0"/>
          <a:lstStyle/>
          <a:p>
            <a:endParaRPr/>
          </a:p>
        </p:txBody>
      </p:sp>
      <p:sp>
        <p:nvSpPr>
          <p:cNvPr id="5" name="object 5"/>
          <p:cNvSpPr txBox="1"/>
          <p:nvPr/>
        </p:nvSpPr>
        <p:spPr>
          <a:xfrm>
            <a:off x="1071372" y="5172455"/>
            <a:ext cx="10252710" cy="1109980"/>
          </a:xfrm>
          <a:prstGeom prst="rect">
            <a:avLst/>
          </a:prstGeom>
        </p:spPr>
        <p:txBody>
          <a:bodyPr vert="horz" wrap="square" lIns="0" tIns="0" rIns="0" bIns="0" rtlCol="0">
            <a:spAutoFit/>
          </a:bodyPr>
          <a:lstStyle/>
          <a:p>
            <a:pPr marL="298450" marR="204470" indent="-285750">
              <a:lnSpc>
                <a:spcPct val="150000"/>
              </a:lnSpc>
            </a:pPr>
            <a:r>
              <a:rPr sz="1600" dirty="0">
                <a:solidFill>
                  <a:srgbClr val="FFFFFF"/>
                </a:solidFill>
                <a:latin typeface="Wingdings"/>
                <a:cs typeface="Wingdings"/>
              </a:rPr>
              <a:t></a:t>
            </a:r>
            <a:r>
              <a:rPr sz="1600" dirty="0">
                <a:solidFill>
                  <a:srgbClr val="FFFFFF"/>
                </a:solidFill>
                <a:latin typeface="Times New Roman"/>
                <a:cs typeface="Times New Roman"/>
              </a:rPr>
              <a:t> </a:t>
            </a:r>
            <a:r>
              <a:rPr sz="1600" spc="30" dirty="0">
                <a:solidFill>
                  <a:srgbClr val="FFFFFF"/>
                </a:solidFill>
                <a:latin typeface="Microsoft YaHei"/>
                <a:cs typeface="Microsoft YaHei"/>
              </a:rPr>
              <a:t>任职资格标准是基于岗位责任和要求，对承担该岗位的长期综合绩效优秀的员工被证明了的成功行为和能力  </a:t>
            </a:r>
            <a:r>
              <a:rPr sz="1600" dirty="0">
                <a:solidFill>
                  <a:srgbClr val="FFFFFF"/>
                </a:solidFill>
                <a:latin typeface="Microsoft YaHei"/>
                <a:cs typeface="Microsoft YaHei"/>
              </a:rPr>
              <a:t>要素进行归纳而形成的评价指南。</a:t>
            </a:r>
            <a:endParaRPr sz="1600">
              <a:latin typeface="Microsoft YaHei"/>
              <a:cs typeface="Microsoft YaHei"/>
            </a:endParaRPr>
          </a:p>
          <a:p>
            <a:pPr marL="12700">
              <a:lnSpc>
                <a:spcPct val="100000"/>
              </a:lnSpc>
              <a:spcBef>
                <a:spcPts val="960"/>
              </a:spcBef>
            </a:pPr>
            <a:r>
              <a:rPr sz="1600" dirty="0">
                <a:solidFill>
                  <a:srgbClr val="FFFFFF"/>
                </a:solidFill>
                <a:latin typeface="Wingdings"/>
                <a:cs typeface="Wingdings"/>
              </a:rPr>
              <a:t></a:t>
            </a:r>
            <a:r>
              <a:rPr sz="1600" dirty="0">
                <a:solidFill>
                  <a:srgbClr val="FFFFFF"/>
                </a:solidFill>
                <a:latin typeface="Times New Roman"/>
                <a:cs typeface="Times New Roman"/>
              </a:rPr>
              <a:t> </a:t>
            </a:r>
            <a:r>
              <a:rPr sz="1600" spc="100" dirty="0">
                <a:solidFill>
                  <a:srgbClr val="FFFFFF"/>
                </a:solidFill>
                <a:latin typeface="Times New Roman"/>
                <a:cs typeface="Times New Roman"/>
              </a:rPr>
              <a:t> </a:t>
            </a:r>
            <a:r>
              <a:rPr sz="1600" spc="30" dirty="0">
                <a:solidFill>
                  <a:srgbClr val="FFFFFF"/>
                </a:solidFill>
                <a:latin typeface="Microsoft YaHei"/>
                <a:cs typeface="Microsoft YaHei"/>
              </a:rPr>
              <a:t>标准开发源于业务发展和职位责任，不同级别的标准应有明显的区分度，并能够牵引员工持续改进任职能力。</a:t>
            </a:r>
            <a:endParaRPr sz="1600">
              <a:latin typeface="Microsoft YaHei"/>
              <a:cs typeface="Microsoft YaHei"/>
            </a:endParaRPr>
          </a:p>
        </p:txBody>
      </p:sp>
      <p:sp>
        <p:nvSpPr>
          <p:cNvPr id="6" name="object 6"/>
          <p:cNvSpPr/>
          <p:nvPr/>
        </p:nvSpPr>
        <p:spPr>
          <a:xfrm>
            <a:off x="5380863" y="1352169"/>
            <a:ext cx="1938020" cy="464184"/>
          </a:xfrm>
          <a:custGeom>
            <a:avLst/>
            <a:gdLst/>
            <a:ahLst/>
            <a:cxnLst/>
            <a:rect l="l" t="t" r="r" b="b"/>
            <a:pathLst>
              <a:path w="1938020" h="464185">
                <a:moveTo>
                  <a:pt x="0" y="464058"/>
                </a:moveTo>
                <a:lnTo>
                  <a:pt x="1937765" y="464058"/>
                </a:lnTo>
                <a:lnTo>
                  <a:pt x="1937765" y="0"/>
                </a:lnTo>
                <a:lnTo>
                  <a:pt x="0" y="0"/>
                </a:lnTo>
                <a:lnTo>
                  <a:pt x="0" y="464058"/>
                </a:lnTo>
                <a:close/>
              </a:path>
            </a:pathLst>
          </a:custGeom>
          <a:solidFill>
            <a:srgbClr val="4DAAB5"/>
          </a:solidFill>
        </p:spPr>
        <p:txBody>
          <a:bodyPr wrap="square" lIns="0" tIns="0" rIns="0" bIns="0" rtlCol="0"/>
          <a:lstStyle/>
          <a:p>
            <a:endParaRPr/>
          </a:p>
        </p:txBody>
      </p:sp>
      <p:sp>
        <p:nvSpPr>
          <p:cNvPr id="7" name="object 7"/>
          <p:cNvSpPr/>
          <p:nvPr/>
        </p:nvSpPr>
        <p:spPr>
          <a:xfrm>
            <a:off x="5380863" y="1352169"/>
            <a:ext cx="1938020" cy="464184"/>
          </a:xfrm>
          <a:custGeom>
            <a:avLst/>
            <a:gdLst/>
            <a:ahLst/>
            <a:cxnLst/>
            <a:rect l="l" t="t" r="r" b="b"/>
            <a:pathLst>
              <a:path w="1938020" h="464185">
                <a:moveTo>
                  <a:pt x="0" y="464058"/>
                </a:moveTo>
                <a:lnTo>
                  <a:pt x="1937765" y="464058"/>
                </a:lnTo>
                <a:lnTo>
                  <a:pt x="1937765" y="0"/>
                </a:lnTo>
                <a:lnTo>
                  <a:pt x="0" y="0"/>
                </a:lnTo>
                <a:lnTo>
                  <a:pt x="0" y="464058"/>
                </a:lnTo>
                <a:close/>
              </a:path>
            </a:pathLst>
          </a:custGeom>
          <a:ln w="12954">
            <a:solidFill>
              <a:srgbClr val="41709C"/>
            </a:solidFill>
          </a:ln>
        </p:spPr>
        <p:txBody>
          <a:bodyPr wrap="square" lIns="0" tIns="0" rIns="0" bIns="0" rtlCol="0"/>
          <a:lstStyle/>
          <a:p>
            <a:endParaRPr/>
          </a:p>
        </p:txBody>
      </p:sp>
      <p:sp>
        <p:nvSpPr>
          <p:cNvPr id="8" name="object 8"/>
          <p:cNvSpPr txBox="1"/>
          <p:nvPr/>
        </p:nvSpPr>
        <p:spPr>
          <a:xfrm>
            <a:off x="5576061" y="1420114"/>
            <a:ext cx="1548130" cy="314960"/>
          </a:xfrm>
          <a:prstGeom prst="rect">
            <a:avLst/>
          </a:prstGeom>
        </p:spPr>
        <p:txBody>
          <a:bodyPr vert="horz" wrap="square" lIns="0" tIns="0" rIns="0" bIns="0" rtlCol="0">
            <a:spAutoFit/>
          </a:bodyPr>
          <a:lstStyle/>
          <a:p>
            <a:pPr marL="12700">
              <a:lnSpc>
                <a:spcPct val="100000"/>
              </a:lnSpc>
            </a:pPr>
            <a:r>
              <a:rPr sz="2000" spc="-5" dirty="0">
                <a:solidFill>
                  <a:srgbClr val="FFFFFF"/>
                </a:solidFill>
                <a:latin typeface="SimSun"/>
                <a:cs typeface="SimSun"/>
              </a:rPr>
              <a:t>任职资格标准</a:t>
            </a:r>
            <a:endParaRPr sz="2000">
              <a:latin typeface="SimSun"/>
              <a:cs typeface="SimSun"/>
            </a:endParaRPr>
          </a:p>
        </p:txBody>
      </p:sp>
      <p:sp>
        <p:nvSpPr>
          <p:cNvPr id="9" name="object 9"/>
          <p:cNvSpPr/>
          <p:nvPr/>
        </p:nvSpPr>
        <p:spPr>
          <a:xfrm>
            <a:off x="3554348" y="2117217"/>
            <a:ext cx="1156335" cy="424180"/>
          </a:xfrm>
          <a:custGeom>
            <a:avLst/>
            <a:gdLst/>
            <a:ahLst/>
            <a:cxnLst/>
            <a:rect l="l" t="t" r="r" b="b"/>
            <a:pathLst>
              <a:path w="1156335" h="424180">
                <a:moveTo>
                  <a:pt x="0" y="423672"/>
                </a:moveTo>
                <a:lnTo>
                  <a:pt x="1155953" y="423672"/>
                </a:lnTo>
                <a:lnTo>
                  <a:pt x="1155953" y="0"/>
                </a:lnTo>
                <a:lnTo>
                  <a:pt x="0" y="0"/>
                </a:lnTo>
                <a:lnTo>
                  <a:pt x="0" y="423672"/>
                </a:lnTo>
                <a:close/>
              </a:path>
            </a:pathLst>
          </a:custGeom>
          <a:ln w="12954">
            <a:solidFill>
              <a:srgbClr val="92C5DC"/>
            </a:solidFill>
          </a:ln>
        </p:spPr>
        <p:txBody>
          <a:bodyPr wrap="square" lIns="0" tIns="0" rIns="0" bIns="0" rtlCol="0"/>
          <a:lstStyle/>
          <a:p>
            <a:endParaRPr/>
          </a:p>
        </p:txBody>
      </p:sp>
      <p:sp>
        <p:nvSpPr>
          <p:cNvPr id="10" name="object 10"/>
          <p:cNvSpPr txBox="1"/>
          <p:nvPr/>
        </p:nvSpPr>
        <p:spPr>
          <a:xfrm>
            <a:off x="3661917" y="2181097"/>
            <a:ext cx="939800" cy="28448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SimSun"/>
                <a:cs typeface="SimSun"/>
              </a:rPr>
              <a:t>基本条件</a:t>
            </a:r>
            <a:endParaRPr sz="1800">
              <a:latin typeface="SimSun"/>
              <a:cs typeface="SimSun"/>
            </a:endParaRPr>
          </a:p>
        </p:txBody>
      </p:sp>
      <p:sp>
        <p:nvSpPr>
          <p:cNvPr id="11" name="object 11"/>
          <p:cNvSpPr/>
          <p:nvPr/>
        </p:nvSpPr>
        <p:spPr>
          <a:xfrm>
            <a:off x="5772150" y="2116835"/>
            <a:ext cx="1155700" cy="424180"/>
          </a:xfrm>
          <a:custGeom>
            <a:avLst/>
            <a:gdLst/>
            <a:ahLst/>
            <a:cxnLst/>
            <a:rect l="l" t="t" r="r" b="b"/>
            <a:pathLst>
              <a:path w="1155700" h="424180">
                <a:moveTo>
                  <a:pt x="0" y="423672"/>
                </a:moveTo>
                <a:lnTo>
                  <a:pt x="1155192" y="423672"/>
                </a:lnTo>
                <a:lnTo>
                  <a:pt x="1155192" y="0"/>
                </a:lnTo>
                <a:lnTo>
                  <a:pt x="0" y="0"/>
                </a:lnTo>
                <a:lnTo>
                  <a:pt x="0" y="423672"/>
                </a:lnTo>
                <a:close/>
              </a:path>
            </a:pathLst>
          </a:custGeom>
          <a:ln w="38100">
            <a:solidFill>
              <a:srgbClr val="92C5DC"/>
            </a:solidFill>
          </a:ln>
        </p:spPr>
        <p:txBody>
          <a:bodyPr wrap="square" lIns="0" tIns="0" rIns="0" bIns="0" rtlCol="0"/>
          <a:lstStyle/>
          <a:p>
            <a:endParaRPr/>
          </a:p>
        </p:txBody>
      </p:sp>
      <p:sp>
        <p:nvSpPr>
          <p:cNvPr id="12" name="object 12"/>
          <p:cNvSpPr txBox="1"/>
          <p:nvPr/>
        </p:nvSpPr>
        <p:spPr>
          <a:xfrm>
            <a:off x="5879846" y="2181097"/>
            <a:ext cx="939800" cy="28448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SimSun"/>
                <a:cs typeface="SimSun"/>
              </a:rPr>
              <a:t>核心标准</a:t>
            </a:r>
            <a:endParaRPr sz="1800">
              <a:latin typeface="SimSun"/>
              <a:cs typeface="SimSun"/>
            </a:endParaRPr>
          </a:p>
        </p:txBody>
      </p:sp>
      <p:sp>
        <p:nvSpPr>
          <p:cNvPr id="13" name="object 13"/>
          <p:cNvSpPr/>
          <p:nvPr/>
        </p:nvSpPr>
        <p:spPr>
          <a:xfrm>
            <a:off x="7776591" y="2117217"/>
            <a:ext cx="1052830" cy="424180"/>
          </a:xfrm>
          <a:custGeom>
            <a:avLst/>
            <a:gdLst/>
            <a:ahLst/>
            <a:cxnLst/>
            <a:rect l="l" t="t" r="r" b="b"/>
            <a:pathLst>
              <a:path w="1052829" h="424180">
                <a:moveTo>
                  <a:pt x="0" y="423672"/>
                </a:moveTo>
                <a:lnTo>
                  <a:pt x="1052322" y="423672"/>
                </a:lnTo>
                <a:lnTo>
                  <a:pt x="1052322" y="0"/>
                </a:lnTo>
                <a:lnTo>
                  <a:pt x="0" y="0"/>
                </a:lnTo>
                <a:lnTo>
                  <a:pt x="0" y="423672"/>
                </a:lnTo>
                <a:close/>
              </a:path>
            </a:pathLst>
          </a:custGeom>
          <a:ln w="12954">
            <a:solidFill>
              <a:srgbClr val="92C5DC"/>
            </a:solidFill>
          </a:ln>
        </p:spPr>
        <p:txBody>
          <a:bodyPr wrap="square" lIns="0" tIns="0" rIns="0" bIns="0" rtlCol="0"/>
          <a:lstStyle/>
          <a:p>
            <a:endParaRPr/>
          </a:p>
        </p:txBody>
      </p:sp>
      <p:sp>
        <p:nvSpPr>
          <p:cNvPr id="14" name="object 14"/>
          <p:cNvSpPr txBox="1"/>
          <p:nvPr/>
        </p:nvSpPr>
        <p:spPr>
          <a:xfrm>
            <a:off x="7947152" y="2181097"/>
            <a:ext cx="711200" cy="28448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SimSun"/>
                <a:cs typeface="SimSun"/>
              </a:rPr>
              <a:t>参考项</a:t>
            </a:r>
            <a:endParaRPr sz="1800">
              <a:latin typeface="SimSun"/>
              <a:cs typeface="SimSun"/>
            </a:endParaRPr>
          </a:p>
        </p:txBody>
      </p:sp>
      <p:sp>
        <p:nvSpPr>
          <p:cNvPr id="15" name="object 15"/>
          <p:cNvSpPr/>
          <p:nvPr/>
        </p:nvSpPr>
        <p:spPr>
          <a:xfrm>
            <a:off x="3363848" y="2969895"/>
            <a:ext cx="464184" cy="1774825"/>
          </a:xfrm>
          <a:custGeom>
            <a:avLst/>
            <a:gdLst/>
            <a:ahLst/>
            <a:cxnLst/>
            <a:rect l="l" t="t" r="r" b="b"/>
            <a:pathLst>
              <a:path w="464185" h="1774825">
                <a:moveTo>
                  <a:pt x="0" y="1774697"/>
                </a:moveTo>
                <a:lnTo>
                  <a:pt x="464058" y="1774697"/>
                </a:lnTo>
                <a:lnTo>
                  <a:pt x="464058" y="0"/>
                </a:lnTo>
                <a:lnTo>
                  <a:pt x="0" y="0"/>
                </a:lnTo>
                <a:lnTo>
                  <a:pt x="0" y="1774697"/>
                </a:lnTo>
                <a:close/>
              </a:path>
            </a:pathLst>
          </a:custGeom>
          <a:ln w="12954">
            <a:solidFill>
              <a:srgbClr val="92C5DC"/>
            </a:solidFill>
          </a:ln>
        </p:spPr>
        <p:txBody>
          <a:bodyPr wrap="square" lIns="0" tIns="0" rIns="0" bIns="0" rtlCol="0"/>
          <a:lstStyle/>
          <a:p>
            <a:endParaRPr/>
          </a:p>
        </p:txBody>
      </p:sp>
      <p:sp>
        <p:nvSpPr>
          <p:cNvPr id="16" name="object 16"/>
          <p:cNvSpPr txBox="1"/>
          <p:nvPr/>
        </p:nvSpPr>
        <p:spPr>
          <a:xfrm>
            <a:off x="3468878" y="3160521"/>
            <a:ext cx="254635" cy="1382395"/>
          </a:xfrm>
          <a:prstGeom prst="rect">
            <a:avLst/>
          </a:prstGeom>
        </p:spPr>
        <p:txBody>
          <a:bodyPr vert="horz" wrap="square" lIns="0" tIns="0" rIns="0" bIns="0" rtlCol="0">
            <a:spAutoFit/>
          </a:bodyPr>
          <a:lstStyle/>
          <a:p>
            <a:pPr marL="12700" marR="5080" algn="just">
              <a:lnSpc>
                <a:spcPct val="100000"/>
              </a:lnSpc>
            </a:pPr>
            <a:r>
              <a:rPr sz="1800" dirty="0">
                <a:solidFill>
                  <a:srgbClr val="FFFFFF"/>
                </a:solidFill>
                <a:latin typeface="SimSun"/>
                <a:cs typeface="SimSun"/>
              </a:rPr>
              <a:t>现  从  事  职  位</a:t>
            </a:r>
            <a:endParaRPr sz="1800">
              <a:latin typeface="SimSun"/>
              <a:cs typeface="SimSun"/>
            </a:endParaRPr>
          </a:p>
        </p:txBody>
      </p:sp>
      <p:sp>
        <p:nvSpPr>
          <p:cNvPr id="17" name="object 17"/>
          <p:cNvSpPr/>
          <p:nvPr/>
        </p:nvSpPr>
        <p:spPr>
          <a:xfrm>
            <a:off x="3910203" y="2969895"/>
            <a:ext cx="464184" cy="1774825"/>
          </a:xfrm>
          <a:custGeom>
            <a:avLst/>
            <a:gdLst/>
            <a:ahLst/>
            <a:cxnLst/>
            <a:rect l="l" t="t" r="r" b="b"/>
            <a:pathLst>
              <a:path w="464185" h="1774825">
                <a:moveTo>
                  <a:pt x="0" y="1774697"/>
                </a:moveTo>
                <a:lnTo>
                  <a:pt x="464058" y="1774697"/>
                </a:lnTo>
                <a:lnTo>
                  <a:pt x="464058" y="0"/>
                </a:lnTo>
                <a:lnTo>
                  <a:pt x="0" y="0"/>
                </a:lnTo>
                <a:lnTo>
                  <a:pt x="0" y="1774697"/>
                </a:lnTo>
                <a:close/>
              </a:path>
            </a:pathLst>
          </a:custGeom>
          <a:ln w="12954">
            <a:solidFill>
              <a:srgbClr val="92C5DC"/>
            </a:solidFill>
          </a:ln>
        </p:spPr>
        <p:txBody>
          <a:bodyPr wrap="square" lIns="0" tIns="0" rIns="0" bIns="0" rtlCol="0"/>
          <a:lstStyle/>
          <a:p>
            <a:endParaRPr/>
          </a:p>
        </p:txBody>
      </p:sp>
      <p:sp>
        <p:nvSpPr>
          <p:cNvPr id="18" name="object 18"/>
          <p:cNvSpPr/>
          <p:nvPr/>
        </p:nvSpPr>
        <p:spPr>
          <a:xfrm>
            <a:off x="4455795" y="2969895"/>
            <a:ext cx="464184" cy="1774825"/>
          </a:xfrm>
          <a:custGeom>
            <a:avLst/>
            <a:gdLst/>
            <a:ahLst/>
            <a:cxnLst/>
            <a:rect l="l" t="t" r="r" b="b"/>
            <a:pathLst>
              <a:path w="464185" h="1774825">
                <a:moveTo>
                  <a:pt x="0" y="1774697"/>
                </a:moveTo>
                <a:lnTo>
                  <a:pt x="464058" y="1774697"/>
                </a:lnTo>
                <a:lnTo>
                  <a:pt x="464058" y="0"/>
                </a:lnTo>
                <a:lnTo>
                  <a:pt x="0" y="0"/>
                </a:lnTo>
                <a:lnTo>
                  <a:pt x="0" y="1774697"/>
                </a:lnTo>
                <a:close/>
              </a:path>
            </a:pathLst>
          </a:custGeom>
          <a:ln w="12954">
            <a:solidFill>
              <a:srgbClr val="92C5DC"/>
            </a:solidFill>
          </a:ln>
        </p:spPr>
        <p:txBody>
          <a:bodyPr wrap="square" lIns="0" tIns="0" rIns="0" bIns="0" rtlCol="0"/>
          <a:lstStyle/>
          <a:p>
            <a:endParaRPr/>
          </a:p>
        </p:txBody>
      </p:sp>
      <p:sp>
        <p:nvSpPr>
          <p:cNvPr id="19" name="object 19"/>
          <p:cNvSpPr txBox="1"/>
          <p:nvPr/>
        </p:nvSpPr>
        <p:spPr>
          <a:xfrm>
            <a:off x="4014723" y="3297682"/>
            <a:ext cx="800100" cy="1108075"/>
          </a:xfrm>
          <a:prstGeom prst="rect">
            <a:avLst/>
          </a:prstGeom>
        </p:spPr>
        <p:txBody>
          <a:bodyPr vert="horz" wrap="square" lIns="0" tIns="0" rIns="0" bIns="0" rtlCol="0">
            <a:spAutoFit/>
          </a:bodyPr>
          <a:lstStyle/>
          <a:p>
            <a:pPr marL="12700">
              <a:lnSpc>
                <a:spcPct val="100000"/>
              </a:lnSpc>
              <a:tabLst>
                <a:tab pos="558165" algn="l"/>
              </a:tabLst>
            </a:pPr>
            <a:r>
              <a:rPr sz="1800" dirty="0">
                <a:solidFill>
                  <a:srgbClr val="FFFFFF"/>
                </a:solidFill>
                <a:latin typeface="SimSun"/>
                <a:cs typeface="SimSun"/>
              </a:rPr>
              <a:t>专	绩</a:t>
            </a:r>
            <a:endParaRPr sz="1800">
              <a:latin typeface="SimSun"/>
              <a:cs typeface="SimSun"/>
            </a:endParaRPr>
          </a:p>
          <a:p>
            <a:pPr marL="12700">
              <a:lnSpc>
                <a:spcPct val="100000"/>
              </a:lnSpc>
              <a:tabLst>
                <a:tab pos="558165" algn="l"/>
              </a:tabLst>
            </a:pPr>
            <a:r>
              <a:rPr sz="1800" dirty="0">
                <a:solidFill>
                  <a:srgbClr val="FFFFFF"/>
                </a:solidFill>
                <a:latin typeface="SimSun"/>
                <a:cs typeface="SimSun"/>
              </a:rPr>
              <a:t>业	效</a:t>
            </a:r>
            <a:endParaRPr sz="1800">
              <a:latin typeface="SimSun"/>
              <a:cs typeface="SimSun"/>
            </a:endParaRPr>
          </a:p>
          <a:p>
            <a:pPr marL="12700">
              <a:lnSpc>
                <a:spcPct val="100000"/>
              </a:lnSpc>
              <a:tabLst>
                <a:tab pos="558165" algn="l"/>
              </a:tabLst>
            </a:pPr>
            <a:r>
              <a:rPr sz="1800" dirty="0">
                <a:solidFill>
                  <a:srgbClr val="FFFFFF"/>
                </a:solidFill>
                <a:latin typeface="SimSun"/>
                <a:cs typeface="SimSun"/>
              </a:rPr>
              <a:t>经	贡</a:t>
            </a:r>
            <a:endParaRPr sz="1800">
              <a:latin typeface="SimSun"/>
              <a:cs typeface="SimSun"/>
            </a:endParaRPr>
          </a:p>
          <a:p>
            <a:pPr marL="12700">
              <a:lnSpc>
                <a:spcPct val="100000"/>
              </a:lnSpc>
              <a:tabLst>
                <a:tab pos="558165" algn="l"/>
              </a:tabLst>
            </a:pPr>
            <a:r>
              <a:rPr sz="1800" dirty="0">
                <a:solidFill>
                  <a:srgbClr val="FFFFFF"/>
                </a:solidFill>
                <a:latin typeface="SimSun"/>
                <a:cs typeface="SimSun"/>
              </a:rPr>
              <a:t>验	献</a:t>
            </a:r>
            <a:endParaRPr sz="1800">
              <a:latin typeface="SimSun"/>
              <a:cs typeface="SimSun"/>
            </a:endParaRPr>
          </a:p>
        </p:txBody>
      </p:sp>
      <p:sp>
        <p:nvSpPr>
          <p:cNvPr id="20" name="object 20"/>
          <p:cNvSpPr/>
          <p:nvPr/>
        </p:nvSpPr>
        <p:spPr>
          <a:xfrm>
            <a:off x="5296280" y="2969895"/>
            <a:ext cx="464184" cy="1774825"/>
          </a:xfrm>
          <a:custGeom>
            <a:avLst/>
            <a:gdLst/>
            <a:ahLst/>
            <a:cxnLst/>
            <a:rect l="l" t="t" r="r" b="b"/>
            <a:pathLst>
              <a:path w="464185" h="1774825">
                <a:moveTo>
                  <a:pt x="0" y="1774697"/>
                </a:moveTo>
                <a:lnTo>
                  <a:pt x="464058" y="1774697"/>
                </a:lnTo>
                <a:lnTo>
                  <a:pt x="464058" y="0"/>
                </a:lnTo>
                <a:lnTo>
                  <a:pt x="0" y="0"/>
                </a:lnTo>
                <a:lnTo>
                  <a:pt x="0" y="1774697"/>
                </a:lnTo>
                <a:close/>
              </a:path>
            </a:pathLst>
          </a:custGeom>
          <a:ln w="12954">
            <a:solidFill>
              <a:srgbClr val="92C5DC"/>
            </a:solidFill>
          </a:ln>
        </p:spPr>
        <p:txBody>
          <a:bodyPr wrap="square" lIns="0" tIns="0" rIns="0" bIns="0" rtlCol="0"/>
          <a:lstStyle/>
          <a:p>
            <a:endParaRPr/>
          </a:p>
        </p:txBody>
      </p:sp>
      <p:sp>
        <p:nvSpPr>
          <p:cNvPr id="21" name="object 21"/>
          <p:cNvSpPr/>
          <p:nvPr/>
        </p:nvSpPr>
        <p:spPr>
          <a:xfrm>
            <a:off x="5847588" y="2969514"/>
            <a:ext cx="464184" cy="1774825"/>
          </a:xfrm>
          <a:custGeom>
            <a:avLst/>
            <a:gdLst/>
            <a:ahLst/>
            <a:cxnLst/>
            <a:rect l="l" t="t" r="r" b="b"/>
            <a:pathLst>
              <a:path w="464185" h="1774825">
                <a:moveTo>
                  <a:pt x="0" y="1774698"/>
                </a:moveTo>
                <a:lnTo>
                  <a:pt x="464058" y="1774698"/>
                </a:lnTo>
                <a:lnTo>
                  <a:pt x="464058" y="0"/>
                </a:lnTo>
                <a:lnTo>
                  <a:pt x="0" y="0"/>
                </a:lnTo>
                <a:lnTo>
                  <a:pt x="0" y="1774698"/>
                </a:lnTo>
                <a:close/>
              </a:path>
            </a:pathLst>
          </a:custGeom>
          <a:ln w="28956">
            <a:solidFill>
              <a:srgbClr val="92C5DC"/>
            </a:solidFill>
          </a:ln>
        </p:spPr>
        <p:txBody>
          <a:bodyPr wrap="square" lIns="0" tIns="0" rIns="0" bIns="0" rtlCol="0"/>
          <a:lstStyle/>
          <a:p>
            <a:endParaRPr/>
          </a:p>
        </p:txBody>
      </p:sp>
      <p:sp>
        <p:nvSpPr>
          <p:cNvPr id="22" name="object 22"/>
          <p:cNvSpPr/>
          <p:nvPr/>
        </p:nvSpPr>
        <p:spPr>
          <a:xfrm>
            <a:off x="6394322" y="2969895"/>
            <a:ext cx="464184" cy="1774825"/>
          </a:xfrm>
          <a:custGeom>
            <a:avLst/>
            <a:gdLst/>
            <a:ahLst/>
            <a:cxnLst/>
            <a:rect l="l" t="t" r="r" b="b"/>
            <a:pathLst>
              <a:path w="464184" h="1774825">
                <a:moveTo>
                  <a:pt x="0" y="1774697"/>
                </a:moveTo>
                <a:lnTo>
                  <a:pt x="464057" y="1774697"/>
                </a:lnTo>
                <a:lnTo>
                  <a:pt x="464057" y="0"/>
                </a:lnTo>
                <a:lnTo>
                  <a:pt x="0" y="0"/>
                </a:lnTo>
                <a:lnTo>
                  <a:pt x="0" y="1774697"/>
                </a:lnTo>
                <a:close/>
              </a:path>
            </a:pathLst>
          </a:custGeom>
          <a:ln w="12954">
            <a:solidFill>
              <a:srgbClr val="92C5DC"/>
            </a:solidFill>
          </a:ln>
        </p:spPr>
        <p:txBody>
          <a:bodyPr wrap="square" lIns="0" tIns="0" rIns="0" bIns="0" rtlCol="0"/>
          <a:lstStyle/>
          <a:p>
            <a:endParaRPr/>
          </a:p>
        </p:txBody>
      </p:sp>
      <p:sp>
        <p:nvSpPr>
          <p:cNvPr id="23" name="object 23"/>
          <p:cNvSpPr/>
          <p:nvPr/>
        </p:nvSpPr>
        <p:spPr>
          <a:xfrm>
            <a:off x="6939915" y="2969895"/>
            <a:ext cx="464184" cy="1774825"/>
          </a:xfrm>
          <a:custGeom>
            <a:avLst/>
            <a:gdLst/>
            <a:ahLst/>
            <a:cxnLst/>
            <a:rect l="l" t="t" r="r" b="b"/>
            <a:pathLst>
              <a:path w="464184" h="1774825">
                <a:moveTo>
                  <a:pt x="0" y="1774697"/>
                </a:moveTo>
                <a:lnTo>
                  <a:pt x="464057" y="1774697"/>
                </a:lnTo>
                <a:lnTo>
                  <a:pt x="464057" y="0"/>
                </a:lnTo>
                <a:lnTo>
                  <a:pt x="0" y="0"/>
                </a:lnTo>
                <a:lnTo>
                  <a:pt x="0" y="1774697"/>
                </a:lnTo>
                <a:close/>
              </a:path>
            </a:pathLst>
          </a:custGeom>
          <a:ln w="12954">
            <a:solidFill>
              <a:srgbClr val="92C5DC"/>
            </a:solidFill>
          </a:ln>
        </p:spPr>
        <p:txBody>
          <a:bodyPr wrap="square" lIns="0" tIns="0" rIns="0" bIns="0" rtlCol="0"/>
          <a:lstStyle/>
          <a:p>
            <a:endParaRPr/>
          </a:p>
        </p:txBody>
      </p:sp>
      <p:sp>
        <p:nvSpPr>
          <p:cNvPr id="24" name="object 24"/>
          <p:cNvSpPr txBox="1"/>
          <p:nvPr/>
        </p:nvSpPr>
        <p:spPr>
          <a:xfrm>
            <a:off x="5400802" y="3297682"/>
            <a:ext cx="359662" cy="1107996"/>
          </a:xfrm>
          <a:prstGeom prst="rect">
            <a:avLst/>
          </a:prstGeom>
        </p:spPr>
        <p:txBody>
          <a:bodyPr vert="horz" wrap="square" lIns="0" tIns="0" rIns="0" bIns="0" rtlCol="0">
            <a:spAutoFit/>
          </a:bodyPr>
          <a:lstStyle/>
          <a:p>
            <a:pPr marL="12700" algn="just">
              <a:lnSpc>
                <a:spcPct val="100000"/>
              </a:lnSpc>
            </a:pPr>
            <a:r>
              <a:rPr sz="1800" dirty="0">
                <a:solidFill>
                  <a:srgbClr val="FFFFFF"/>
                </a:solidFill>
                <a:latin typeface="SimSun"/>
                <a:cs typeface="SimSun"/>
              </a:rPr>
              <a:t>必</a:t>
            </a:r>
            <a:endParaRPr sz="1800" dirty="0">
              <a:latin typeface="SimSun"/>
              <a:cs typeface="SimSun"/>
            </a:endParaRPr>
          </a:p>
          <a:p>
            <a:pPr marL="12700" marR="5080" algn="just">
              <a:lnSpc>
                <a:spcPct val="100000"/>
              </a:lnSpc>
            </a:pPr>
            <a:r>
              <a:rPr sz="1800" dirty="0" smtClean="0">
                <a:solidFill>
                  <a:srgbClr val="FFFFFF"/>
                </a:solidFill>
                <a:latin typeface="SimSun"/>
                <a:cs typeface="SimSun"/>
              </a:rPr>
              <a:t>备</a:t>
            </a:r>
            <a:endParaRPr lang="en-US" sz="1800" dirty="0" smtClean="0">
              <a:solidFill>
                <a:srgbClr val="FFFFFF"/>
              </a:solidFill>
              <a:latin typeface="SimSun"/>
              <a:cs typeface="SimSun"/>
            </a:endParaRPr>
          </a:p>
          <a:p>
            <a:pPr marL="12700" marR="5080" algn="just">
              <a:lnSpc>
                <a:spcPct val="100000"/>
              </a:lnSpc>
            </a:pPr>
            <a:r>
              <a:rPr lang="zh-CN" altLang="en-US" dirty="0" smtClean="0">
                <a:solidFill>
                  <a:srgbClr val="FFFFFF"/>
                </a:solidFill>
                <a:latin typeface="SimSun"/>
                <a:cs typeface="SimSun"/>
              </a:rPr>
              <a:t>知</a:t>
            </a:r>
            <a:endParaRPr lang="en-US" altLang="zh-CN" dirty="0" smtClean="0">
              <a:solidFill>
                <a:srgbClr val="FFFFFF"/>
              </a:solidFill>
              <a:latin typeface="SimSun"/>
              <a:cs typeface="SimSun"/>
            </a:endParaRPr>
          </a:p>
          <a:p>
            <a:pPr marL="12700" marR="5080" algn="just">
              <a:lnSpc>
                <a:spcPct val="100000"/>
              </a:lnSpc>
            </a:pPr>
            <a:r>
              <a:rPr lang="zh-CN" altLang="en-US" dirty="0" smtClean="0">
                <a:solidFill>
                  <a:srgbClr val="FFFFFF"/>
                </a:solidFill>
                <a:latin typeface="SimSun"/>
                <a:cs typeface="SimSun"/>
              </a:rPr>
              <a:t>识</a:t>
            </a:r>
            <a:endParaRPr sz="1800" dirty="0">
              <a:latin typeface="SimSun"/>
              <a:cs typeface="SimSun"/>
            </a:endParaRPr>
          </a:p>
        </p:txBody>
      </p:sp>
      <p:sp>
        <p:nvSpPr>
          <p:cNvPr id="25" name="object 25"/>
          <p:cNvSpPr/>
          <p:nvPr/>
        </p:nvSpPr>
        <p:spPr>
          <a:xfrm>
            <a:off x="7776591" y="2966085"/>
            <a:ext cx="464184" cy="1774189"/>
          </a:xfrm>
          <a:custGeom>
            <a:avLst/>
            <a:gdLst/>
            <a:ahLst/>
            <a:cxnLst/>
            <a:rect l="l" t="t" r="r" b="b"/>
            <a:pathLst>
              <a:path w="464184" h="1774189">
                <a:moveTo>
                  <a:pt x="0" y="1773936"/>
                </a:moveTo>
                <a:lnTo>
                  <a:pt x="464057" y="1773936"/>
                </a:lnTo>
                <a:lnTo>
                  <a:pt x="464057" y="0"/>
                </a:lnTo>
                <a:lnTo>
                  <a:pt x="0" y="0"/>
                </a:lnTo>
                <a:lnTo>
                  <a:pt x="0" y="1773936"/>
                </a:lnTo>
                <a:close/>
              </a:path>
            </a:pathLst>
          </a:custGeom>
          <a:ln w="12953">
            <a:solidFill>
              <a:srgbClr val="92C5DC"/>
            </a:solidFill>
          </a:ln>
        </p:spPr>
        <p:txBody>
          <a:bodyPr wrap="square" lIns="0" tIns="0" rIns="0" bIns="0" rtlCol="0"/>
          <a:lstStyle/>
          <a:p>
            <a:endParaRPr/>
          </a:p>
        </p:txBody>
      </p:sp>
      <p:sp>
        <p:nvSpPr>
          <p:cNvPr id="26" name="object 26"/>
          <p:cNvSpPr/>
          <p:nvPr/>
        </p:nvSpPr>
        <p:spPr>
          <a:xfrm>
            <a:off x="8364855" y="2966085"/>
            <a:ext cx="464184" cy="1774189"/>
          </a:xfrm>
          <a:custGeom>
            <a:avLst/>
            <a:gdLst/>
            <a:ahLst/>
            <a:cxnLst/>
            <a:rect l="l" t="t" r="r" b="b"/>
            <a:pathLst>
              <a:path w="464184" h="1774189">
                <a:moveTo>
                  <a:pt x="0" y="1773936"/>
                </a:moveTo>
                <a:lnTo>
                  <a:pt x="464057" y="1773936"/>
                </a:lnTo>
                <a:lnTo>
                  <a:pt x="464057" y="0"/>
                </a:lnTo>
                <a:lnTo>
                  <a:pt x="0" y="0"/>
                </a:lnTo>
                <a:lnTo>
                  <a:pt x="0" y="1773936"/>
                </a:lnTo>
                <a:close/>
              </a:path>
            </a:pathLst>
          </a:custGeom>
          <a:ln w="12953">
            <a:solidFill>
              <a:srgbClr val="92C5DC"/>
            </a:solidFill>
          </a:ln>
        </p:spPr>
        <p:txBody>
          <a:bodyPr wrap="square" lIns="0" tIns="0" rIns="0" bIns="0" rtlCol="0"/>
          <a:lstStyle/>
          <a:p>
            <a:endParaRPr/>
          </a:p>
        </p:txBody>
      </p:sp>
      <p:sp>
        <p:nvSpPr>
          <p:cNvPr id="27" name="object 27"/>
          <p:cNvSpPr txBox="1"/>
          <p:nvPr/>
        </p:nvSpPr>
        <p:spPr>
          <a:xfrm>
            <a:off x="7881111" y="3293871"/>
            <a:ext cx="842644" cy="1107440"/>
          </a:xfrm>
          <a:prstGeom prst="rect">
            <a:avLst/>
          </a:prstGeom>
        </p:spPr>
        <p:txBody>
          <a:bodyPr vert="horz" wrap="square" lIns="0" tIns="0" rIns="0" bIns="0" rtlCol="0">
            <a:spAutoFit/>
          </a:bodyPr>
          <a:lstStyle/>
          <a:p>
            <a:pPr marR="5080" algn="r">
              <a:lnSpc>
                <a:spcPct val="100000"/>
              </a:lnSpc>
            </a:pPr>
            <a:r>
              <a:rPr sz="1800" dirty="0">
                <a:solidFill>
                  <a:srgbClr val="FFFFFF"/>
                </a:solidFill>
                <a:latin typeface="SimSun"/>
                <a:cs typeface="SimSun"/>
              </a:rPr>
              <a:t>个</a:t>
            </a:r>
            <a:endParaRPr sz="1800">
              <a:latin typeface="SimSun"/>
              <a:cs typeface="SimSun"/>
            </a:endParaRPr>
          </a:p>
          <a:p>
            <a:pPr marR="5080" algn="r">
              <a:lnSpc>
                <a:spcPct val="100000"/>
              </a:lnSpc>
              <a:tabLst>
                <a:tab pos="588010" algn="l"/>
              </a:tabLst>
            </a:pPr>
            <a:r>
              <a:rPr sz="1800" dirty="0">
                <a:solidFill>
                  <a:srgbClr val="FFFFFF"/>
                </a:solidFill>
                <a:latin typeface="SimSun"/>
                <a:cs typeface="SimSun"/>
              </a:rPr>
              <a:t>品	性</a:t>
            </a:r>
            <a:endParaRPr sz="1800">
              <a:latin typeface="SimSun"/>
              <a:cs typeface="SimSun"/>
            </a:endParaRPr>
          </a:p>
          <a:p>
            <a:pPr marL="600710" marR="5080" indent="-588645" algn="r">
              <a:lnSpc>
                <a:spcPct val="100000"/>
              </a:lnSpc>
              <a:tabLst>
                <a:tab pos="600710" algn="l"/>
              </a:tabLst>
            </a:pPr>
            <a:r>
              <a:rPr sz="1800" dirty="0">
                <a:solidFill>
                  <a:srgbClr val="FFFFFF"/>
                </a:solidFill>
                <a:latin typeface="SimSun"/>
                <a:cs typeface="SimSun"/>
              </a:rPr>
              <a:t>德	特  征</a:t>
            </a:r>
            <a:endParaRPr sz="1800">
              <a:latin typeface="SimSun"/>
              <a:cs typeface="SimSun"/>
            </a:endParaRPr>
          </a:p>
        </p:txBody>
      </p:sp>
      <p:sp>
        <p:nvSpPr>
          <p:cNvPr id="28" name="object 28"/>
          <p:cNvSpPr/>
          <p:nvPr/>
        </p:nvSpPr>
        <p:spPr>
          <a:xfrm>
            <a:off x="4131564" y="1932432"/>
            <a:ext cx="0" cy="184785"/>
          </a:xfrm>
          <a:custGeom>
            <a:avLst/>
            <a:gdLst/>
            <a:ahLst/>
            <a:cxnLst/>
            <a:rect l="l" t="t" r="r" b="b"/>
            <a:pathLst>
              <a:path h="184785">
                <a:moveTo>
                  <a:pt x="0" y="184784"/>
                </a:moveTo>
                <a:lnTo>
                  <a:pt x="0" y="0"/>
                </a:lnTo>
              </a:path>
            </a:pathLst>
          </a:custGeom>
          <a:ln w="6096">
            <a:solidFill>
              <a:srgbClr val="D9D9D9"/>
            </a:solidFill>
          </a:ln>
        </p:spPr>
        <p:txBody>
          <a:bodyPr wrap="square" lIns="0" tIns="0" rIns="0" bIns="0" rtlCol="0"/>
          <a:lstStyle/>
          <a:p>
            <a:endParaRPr/>
          </a:p>
        </p:txBody>
      </p:sp>
      <p:sp>
        <p:nvSpPr>
          <p:cNvPr id="29" name="object 29"/>
          <p:cNvSpPr/>
          <p:nvPr/>
        </p:nvSpPr>
        <p:spPr>
          <a:xfrm>
            <a:off x="4131564" y="1932432"/>
            <a:ext cx="4170679" cy="0"/>
          </a:xfrm>
          <a:custGeom>
            <a:avLst/>
            <a:gdLst/>
            <a:ahLst/>
            <a:cxnLst/>
            <a:rect l="l" t="t" r="r" b="b"/>
            <a:pathLst>
              <a:path w="4170679">
                <a:moveTo>
                  <a:pt x="0" y="0"/>
                </a:moveTo>
                <a:lnTo>
                  <a:pt x="4170171" y="0"/>
                </a:lnTo>
              </a:path>
            </a:pathLst>
          </a:custGeom>
          <a:ln w="6096">
            <a:solidFill>
              <a:srgbClr val="D9D9D9"/>
            </a:solidFill>
          </a:ln>
        </p:spPr>
        <p:txBody>
          <a:bodyPr wrap="square" lIns="0" tIns="0" rIns="0" bIns="0" rtlCol="0"/>
          <a:lstStyle/>
          <a:p>
            <a:endParaRPr/>
          </a:p>
        </p:txBody>
      </p:sp>
      <p:sp>
        <p:nvSpPr>
          <p:cNvPr id="30" name="object 30"/>
          <p:cNvSpPr/>
          <p:nvPr/>
        </p:nvSpPr>
        <p:spPr>
          <a:xfrm>
            <a:off x="8301990" y="1932432"/>
            <a:ext cx="0" cy="184785"/>
          </a:xfrm>
          <a:custGeom>
            <a:avLst/>
            <a:gdLst/>
            <a:ahLst/>
            <a:cxnLst/>
            <a:rect l="l" t="t" r="r" b="b"/>
            <a:pathLst>
              <a:path h="184785">
                <a:moveTo>
                  <a:pt x="0" y="184784"/>
                </a:moveTo>
                <a:lnTo>
                  <a:pt x="0" y="0"/>
                </a:lnTo>
              </a:path>
            </a:pathLst>
          </a:custGeom>
          <a:ln w="6096">
            <a:solidFill>
              <a:srgbClr val="D9D9D9"/>
            </a:solidFill>
          </a:ln>
        </p:spPr>
        <p:txBody>
          <a:bodyPr wrap="square" lIns="0" tIns="0" rIns="0" bIns="0" rtlCol="0"/>
          <a:lstStyle/>
          <a:p>
            <a:endParaRPr/>
          </a:p>
        </p:txBody>
      </p:sp>
      <p:sp>
        <p:nvSpPr>
          <p:cNvPr id="31" name="object 31"/>
          <p:cNvSpPr/>
          <p:nvPr/>
        </p:nvSpPr>
        <p:spPr>
          <a:xfrm>
            <a:off x="6349746" y="1815845"/>
            <a:ext cx="0" cy="301625"/>
          </a:xfrm>
          <a:custGeom>
            <a:avLst/>
            <a:gdLst/>
            <a:ahLst/>
            <a:cxnLst/>
            <a:rect l="l" t="t" r="r" b="b"/>
            <a:pathLst>
              <a:path h="301625">
                <a:moveTo>
                  <a:pt x="0" y="301116"/>
                </a:moveTo>
                <a:lnTo>
                  <a:pt x="0" y="0"/>
                </a:lnTo>
              </a:path>
            </a:pathLst>
          </a:custGeom>
          <a:ln w="6096">
            <a:solidFill>
              <a:srgbClr val="D9D9D9"/>
            </a:solidFill>
          </a:ln>
        </p:spPr>
        <p:txBody>
          <a:bodyPr wrap="square" lIns="0" tIns="0" rIns="0" bIns="0" rtlCol="0"/>
          <a:lstStyle/>
          <a:p>
            <a:endParaRPr/>
          </a:p>
        </p:txBody>
      </p:sp>
      <p:sp>
        <p:nvSpPr>
          <p:cNvPr id="32" name="object 32"/>
          <p:cNvSpPr/>
          <p:nvPr/>
        </p:nvSpPr>
        <p:spPr>
          <a:xfrm>
            <a:off x="4131564" y="2540507"/>
            <a:ext cx="0" cy="429895"/>
          </a:xfrm>
          <a:custGeom>
            <a:avLst/>
            <a:gdLst/>
            <a:ahLst/>
            <a:cxnLst/>
            <a:rect l="l" t="t" r="r" b="b"/>
            <a:pathLst>
              <a:path h="429894">
                <a:moveTo>
                  <a:pt x="0" y="0"/>
                </a:moveTo>
                <a:lnTo>
                  <a:pt x="0" y="429387"/>
                </a:lnTo>
              </a:path>
            </a:pathLst>
          </a:custGeom>
          <a:ln w="6096">
            <a:solidFill>
              <a:srgbClr val="D9D9D9"/>
            </a:solidFill>
          </a:ln>
        </p:spPr>
        <p:txBody>
          <a:bodyPr wrap="square" lIns="0" tIns="0" rIns="0" bIns="0" rtlCol="0"/>
          <a:lstStyle/>
          <a:p>
            <a:endParaRPr/>
          </a:p>
        </p:txBody>
      </p:sp>
      <p:sp>
        <p:nvSpPr>
          <p:cNvPr id="33" name="object 33"/>
          <p:cNvSpPr/>
          <p:nvPr/>
        </p:nvSpPr>
        <p:spPr>
          <a:xfrm>
            <a:off x="3595878" y="2754629"/>
            <a:ext cx="0" cy="214629"/>
          </a:xfrm>
          <a:custGeom>
            <a:avLst/>
            <a:gdLst/>
            <a:ahLst/>
            <a:cxnLst/>
            <a:rect l="l" t="t" r="r" b="b"/>
            <a:pathLst>
              <a:path h="214630">
                <a:moveTo>
                  <a:pt x="0" y="214630"/>
                </a:moveTo>
                <a:lnTo>
                  <a:pt x="0" y="0"/>
                </a:lnTo>
              </a:path>
            </a:pathLst>
          </a:custGeom>
          <a:ln w="6096">
            <a:solidFill>
              <a:srgbClr val="D9D9D9"/>
            </a:solidFill>
          </a:ln>
        </p:spPr>
        <p:txBody>
          <a:bodyPr wrap="square" lIns="0" tIns="0" rIns="0" bIns="0" rtlCol="0"/>
          <a:lstStyle/>
          <a:p>
            <a:endParaRPr/>
          </a:p>
        </p:txBody>
      </p:sp>
      <p:sp>
        <p:nvSpPr>
          <p:cNvPr id="34" name="object 34"/>
          <p:cNvSpPr/>
          <p:nvPr/>
        </p:nvSpPr>
        <p:spPr>
          <a:xfrm>
            <a:off x="4687823" y="2754629"/>
            <a:ext cx="0" cy="214629"/>
          </a:xfrm>
          <a:custGeom>
            <a:avLst/>
            <a:gdLst/>
            <a:ahLst/>
            <a:cxnLst/>
            <a:rect l="l" t="t" r="r" b="b"/>
            <a:pathLst>
              <a:path h="214630">
                <a:moveTo>
                  <a:pt x="0" y="214630"/>
                </a:moveTo>
                <a:lnTo>
                  <a:pt x="0" y="0"/>
                </a:lnTo>
              </a:path>
            </a:pathLst>
          </a:custGeom>
          <a:ln w="6096">
            <a:solidFill>
              <a:srgbClr val="D9D9D9"/>
            </a:solidFill>
          </a:ln>
        </p:spPr>
        <p:txBody>
          <a:bodyPr wrap="square" lIns="0" tIns="0" rIns="0" bIns="0" rtlCol="0"/>
          <a:lstStyle/>
          <a:p>
            <a:endParaRPr/>
          </a:p>
        </p:txBody>
      </p:sp>
      <p:sp>
        <p:nvSpPr>
          <p:cNvPr id="35" name="object 35"/>
          <p:cNvSpPr/>
          <p:nvPr/>
        </p:nvSpPr>
        <p:spPr>
          <a:xfrm>
            <a:off x="3595878" y="2754629"/>
            <a:ext cx="1092200" cy="0"/>
          </a:xfrm>
          <a:custGeom>
            <a:avLst/>
            <a:gdLst/>
            <a:ahLst/>
            <a:cxnLst/>
            <a:rect l="l" t="t" r="r" b="b"/>
            <a:pathLst>
              <a:path w="1092200">
                <a:moveTo>
                  <a:pt x="0" y="0"/>
                </a:moveTo>
                <a:lnTo>
                  <a:pt x="1091819" y="0"/>
                </a:lnTo>
              </a:path>
            </a:pathLst>
          </a:custGeom>
          <a:ln w="6096">
            <a:solidFill>
              <a:srgbClr val="D9D9D9"/>
            </a:solidFill>
          </a:ln>
        </p:spPr>
        <p:txBody>
          <a:bodyPr wrap="square" lIns="0" tIns="0" rIns="0" bIns="0" rtlCol="0"/>
          <a:lstStyle/>
          <a:p>
            <a:endParaRPr/>
          </a:p>
        </p:txBody>
      </p:sp>
      <p:sp>
        <p:nvSpPr>
          <p:cNvPr id="36" name="object 36"/>
          <p:cNvSpPr/>
          <p:nvPr/>
        </p:nvSpPr>
        <p:spPr>
          <a:xfrm>
            <a:off x="5527547" y="2754629"/>
            <a:ext cx="0" cy="214629"/>
          </a:xfrm>
          <a:custGeom>
            <a:avLst/>
            <a:gdLst/>
            <a:ahLst/>
            <a:cxnLst/>
            <a:rect l="l" t="t" r="r" b="b"/>
            <a:pathLst>
              <a:path h="214630">
                <a:moveTo>
                  <a:pt x="0" y="214630"/>
                </a:moveTo>
                <a:lnTo>
                  <a:pt x="0" y="0"/>
                </a:lnTo>
              </a:path>
            </a:pathLst>
          </a:custGeom>
          <a:ln w="6096">
            <a:solidFill>
              <a:srgbClr val="D9D9D9"/>
            </a:solidFill>
          </a:ln>
        </p:spPr>
        <p:txBody>
          <a:bodyPr wrap="square" lIns="0" tIns="0" rIns="0" bIns="0" rtlCol="0"/>
          <a:lstStyle/>
          <a:p>
            <a:endParaRPr/>
          </a:p>
        </p:txBody>
      </p:sp>
      <p:sp>
        <p:nvSpPr>
          <p:cNvPr id="37" name="object 37"/>
          <p:cNvSpPr/>
          <p:nvPr/>
        </p:nvSpPr>
        <p:spPr>
          <a:xfrm>
            <a:off x="6079997" y="2754629"/>
            <a:ext cx="0" cy="214629"/>
          </a:xfrm>
          <a:custGeom>
            <a:avLst/>
            <a:gdLst/>
            <a:ahLst/>
            <a:cxnLst/>
            <a:rect l="l" t="t" r="r" b="b"/>
            <a:pathLst>
              <a:path h="214630">
                <a:moveTo>
                  <a:pt x="0" y="214630"/>
                </a:moveTo>
                <a:lnTo>
                  <a:pt x="0" y="0"/>
                </a:lnTo>
              </a:path>
            </a:pathLst>
          </a:custGeom>
          <a:ln w="6096">
            <a:solidFill>
              <a:srgbClr val="D9D9D9"/>
            </a:solidFill>
          </a:ln>
        </p:spPr>
        <p:txBody>
          <a:bodyPr wrap="square" lIns="0" tIns="0" rIns="0" bIns="0" rtlCol="0"/>
          <a:lstStyle/>
          <a:p>
            <a:endParaRPr/>
          </a:p>
        </p:txBody>
      </p:sp>
      <p:sp>
        <p:nvSpPr>
          <p:cNvPr id="38" name="object 38"/>
          <p:cNvSpPr/>
          <p:nvPr/>
        </p:nvSpPr>
        <p:spPr>
          <a:xfrm>
            <a:off x="6625590" y="2754629"/>
            <a:ext cx="0" cy="214629"/>
          </a:xfrm>
          <a:custGeom>
            <a:avLst/>
            <a:gdLst/>
            <a:ahLst/>
            <a:cxnLst/>
            <a:rect l="l" t="t" r="r" b="b"/>
            <a:pathLst>
              <a:path h="214630">
                <a:moveTo>
                  <a:pt x="0" y="214630"/>
                </a:moveTo>
                <a:lnTo>
                  <a:pt x="0" y="0"/>
                </a:lnTo>
              </a:path>
            </a:pathLst>
          </a:custGeom>
          <a:ln w="6096">
            <a:solidFill>
              <a:srgbClr val="D9D9D9"/>
            </a:solidFill>
          </a:ln>
        </p:spPr>
        <p:txBody>
          <a:bodyPr wrap="square" lIns="0" tIns="0" rIns="0" bIns="0" rtlCol="0"/>
          <a:lstStyle/>
          <a:p>
            <a:endParaRPr/>
          </a:p>
        </p:txBody>
      </p:sp>
      <p:sp>
        <p:nvSpPr>
          <p:cNvPr id="39" name="object 39"/>
          <p:cNvSpPr/>
          <p:nvPr/>
        </p:nvSpPr>
        <p:spPr>
          <a:xfrm>
            <a:off x="7171943" y="2754629"/>
            <a:ext cx="0" cy="214629"/>
          </a:xfrm>
          <a:custGeom>
            <a:avLst/>
            <a:gdLst/>
            <a:ahLst/>
            <a:cxnLst/>
            <a:rect l="l" t="t" r="r" b="b"/>
            <a:pathLst>
              <a:path h="214630">
                <a:moveTo>
                  <a:pt x="0" y="214630"/>
                </a:moveTo>
                <a:lnTo>
                  <a:pt x="0" y="0"/>
                </a:lnTo>
              </a:path>
            </a:pathLst>
          </a:custGeom>
          <a:ln w="6096">
            <a:solidFill>
              <a:srgbClr val="D9D9D9"/>
            </a:solidFill>
          </a:ln>
        </p:spPr>
        <p:txBody>
          <a:bodyPr wrap="square" lIns="0" tIns="0" rIns="0" bIns="0" rtlCol="0"/>
          <a:lstStyle/>
          <a:p>
            <a:endParaRPr/>
          </a:p>
        </p:txBody>
      </p:sp>
      <p:sp>
        <p:nvSpPr>
          <p:cNvPr id="40" name="object 40"/>
          <p:cNvSpPr/>
          <p:nvPr/>
        </p:nvSpPr>
        <p:spPr>
          <a:xfrm>
            <a:off x="5527547" y="2754629"/>
            <a:ext cx="1644014" cy="0"/>
          </a:xfrm>
          <a:custGeom>
            <a:avLst/>
            <a:gdLst/>
            <a:ahLst/>
            <a:cxnLst/>
            <a:rect l="l" t="t" r="r" b="b"/>
            <a:pathLst>
              <a:path w="1644015">
                <a:moveTo>
                  <a:pt x="0" y="0"/>
                </a:moveTo>
                <a:lnTo>
                  <a:pt x="1643887" y="0"/>
                </a:lnTo>
              </a:path>
            </a:pathLst>
          </a:custGeom>
          <a:ln w="6096">
            <a:solidFill>
              <a:srgbClr val="D9D9D9"/>
            </a:solidFill>
          </a:ln>
        </p:spPr>
        <p:txBody>
          <a:bodyPr wrap="square" lIns="0" tIns="0" rIns="0" bIns="0" rtlCol="0"/>
          <a:lstStyle/>
          <a:p>
            <a:endParaRPr/>
          </a:p>
        </p:txBody>
      </p:sp>
      <p:sp>
        <p:nvSpPr>
          <p:cNvPr id="41" name="object 41"/>
          <p:cNvSpPr/>
          <p:nvPr/>
        </p:nvSpPr>
        <p:spPr>
          <a:xfrm>
            <a:off x="6349746" y="2540507"/>
            <a:ext cx="0" cy="214629"/>
          </a:xfrm>
          <a:custGeom>
            <a:avLst/>
            <a:gdLst/>
            <a:ahLst/>
            <a:cxnLst/>
            <a:rect l="l" t="t" r="r" b="b"/>
            <a:pathLst>
              <a:path h="214630">
                <a:moveTo>
                  <a:pt x="0" y="214629"/>
                </a:moveTo>
                <a:lnTo>
                  <a:pt x="0" y="0"/>
                </a:lnTo>
              </a:path>
            </a:pathLst>
          </a:custGeom>
          <a:ln w="6096">
            <a:solidFill>
              <a:srgbClr val="D9D9D9"/>
            </a:solidFill>
          </a:ln>
        </p:spPr>
        <p:txBody>
          <a:bodyPr wrap="square" lIns="0" tIns="0" rIns="0" bIns="0" rtlCol="0"/>
          <a:lstStyle/>
          <a:p>
            <a:endParaRPr/>
          </a:p>
        </p:txBody>
      </p:sp>
      <p:sp>
        <p:nvSpPr>
          <p:cNvPr id="42" name="object 42"/>
          <p:cNvSpPr/>
          <p:nvPr/>
        </p:nvSpPr>
        <p:spPr>
          <a:xfrm>
            <a:off x="8023097" y="2750820"/>
            <a:ext cx="0" cy="214629"/>
          </a:xfrm>
          <a:custGeom>
            <a:avLst/>
            <a:gdLst/>
            <a:ahLst/>
            <a:cxnLst/>
            <a:rect l="l" t="t" r="r" b="b"/>
            <a:pathLst>
              <a:path h="214630">
                <a:moveTo>
                  <a:pt x="0" y="214629"/>
                </a:moveTo>
                <a:lnTo>
                  <a:pt x="0" y="0"/>
                </a:lnTo>
              </a:path>
            </a:pathLst>
          </a:custGeom>
          <a:ln w="6096">
            <a:solidFill>
              <a:srgbClr val="D9D9D9"/>
            </a:solidFill>
          </a:ln>
        </p:spPr>
        <p:txBody>
          <a:bodyPr wrap="square" lIns="0" tIns="0" rIns="0" bIns="0" rtlCol="0"/>
          <a:lstStyle/>
          <a:p>
            <a:endParaRPr/>
          </a:p>
        </p:txBody>
      </p:sp>
      <p:sp>
        <p:nvSpPr>
          <p:cNvPr id="43" name="object 43"/>
          <p:cNvSpPr/>
          <p:nvPr/>
        </p:nvSpPr>
        <p:spPr>
          <a:xfrm>
            <a:off x="8569452" y="2750820"/>
            <a:ext cx="0" cy="214629"/>
          </a:xfrm>
          <a:custGeom>
            <a:avLst/>
            <a:gdLst/>
            <a:ahLst/>
            <a:cxnLst/>
            <a:rect l="l" t="t" r="r" b="b"/>
            <a:pathLst>
              <a:path h="214630">
                <a:moveTo>
                  <a:pt x="0" y="214629"/>
                </a:moveTo>
                <a:lnTo>
                  <a:pt x="0" y="0"/>
                </a:lnTo>
              </a:path>
            </a:pathLst>
          </a:custGeom>
          <a:ln w="6096">
            <a:solidFill>
              <a:srgbClr val="D9D9D9"/>
            </a:solidFill>
          </a:ln>
        </p:spPr>
        <p:txBody>
          <a:bodyPr wrap="square" lIns="0" tIns="0" rIns="0" bIns="0" rtlCol="0"/>
          <a:lstStyle/>
          <a:p>
            <a:endParaRPr/>
          </a:p>
        </p:txBody>
      </p:sp>
      <p:sp>
        <p:nvSpPr>
          <p:cNvPr id="44" name="object 44"/>
          <p:cNvSpPr/>
          <p:nvPr/>
        </p:nvSpPr>
        <p:spPr>
          <a:xfrm>
            <a:off x="8023097" y="2750820"/>
            <a:ext cx="546100" cy="0"/>
          </a:xfrm>
          <a:custGeom>
            <a:avLst/>
            <a:gdLst/>
            <a:ahLst/>
            <a:cxnLst/>
            <a:rect l="l" t="t" r="r" b="b"/>
            <a:pathLst>
              <a:path w="546100">
                <a:moveTo>
                  <a:pt x="0" y="0"/>
                </a:moveTo>
                <a:lnTo>
                  <a:pt x="545973" y="0"/>
                </a:lnTo>
              </a:path>
            </a:pathLst>
          </a:custGeom>
          <a:ln w="6096">
            <a:solidFill>
              <a:srgbClr val="D9D9D9"/>
            </a:solidFill>
          </a:ln>
        </p:spPr>
        <p:txBody>
          <a:bodyPr wrap="square" lIns="0" tIns="0" rIns="0" bIns="0" rtlCol="0"/>
          <a:lstStyle/>
          <a:p>
            <a:endParaRPr/>
          </a:p>
        </p:txBody>
      </p:sp>
      <p:sp>
        <p:nvSpPr>
          <p:cNvPr id="45" name="object 45"/>
          <p:cNvSpPr/>
          <p:nvPr/>
        </p:nvSpPr>
        <p:spPr>
          <a:xfrm>
            <a:off x="8295893" y="2536698"/>
            <a:ext cx="0" cy="214629"/>
          </a:xfrm>
          <a:custGeom>
            <a:avLst/>
            <a:gdLst/>
            <a:ahLst/>
            <a:cxnLst/>
            <a:rect l="l" t="t" r="r" b="b"/>
            <a:pathLst>
              <a:path h="214630">
                <a:moveTo>
                  <a:pt x="0" y="214629"/>
                </a:moveTo>
                <a:lnTo>
                  <a:pt x="0" y="0"/>
                </a:lnTo>
              </a:path>
            </a:pathLst>
          </a:custGeom>
          <a:ln w="6096">
            <a:solidFill>
              <a:srgbClr val="D9D9D9"/>
            </a:solidFill>
          </a:ln>
        </p:spPr>
        <p:txBody>
          <a:bodyPr wrap="square" lIns="0" tIns="0" rIns="0" bIns="0" rtlCol="0"/>
          <a:lstStyle/>
          <a:p>
            <a:endParaRPr/>
          </a:p>
        </p:txBody>
      </p:sp>
      <p:sp>
        <p:nvSpPr>
          <p:cNvPr id="46" name="object 24"/>
          <p:cNvSpPr txBox="1"/>
          <p:nvPr/>
        </p:nvSpPr>
        <p:spPr>
          <a:xfrm>
            <a:off x="5900166" y="3316804"/>
            <a:ext cx="359662" cy="553998"/>
          </a:xfrm>
          <a:prstGeom prst="rect">
            <a:avLst/>
          </a:prstGeom>
        </p:spPr>
        <p:txBody>
          <a:bodyPr vert="horz" wrap="square" lIns="0" tIns="0" rIns="0" bIns="0" rtlCol="0">
            <a:spAutoFit/>
          </a:bodyPr>
          <a:lstStyle>
            <a:defPPr>
              <a:defRPr lang="zh-CN"/>
            </a:defPPr>
            <a:lvl1pPr marL="12700" algn="just">
              <a:lnSpc>
                <a:spcPct val="100000"/>
              </a:lnSpc>
              <a:defRPr>
                <a:solidFill>
                  <a:srgbClr val="FFFFFF"/>
                </a:solidFill>
                <a:latin typeface="SimSun"/>
                <a:cs typeface="SimSun"/>
              </a:defRPr>
            </a:lvl1pPr>
          </a:lstStyle>
          <a:p>
            <a:r>
              <a:rPr lang="zh-CN" altLang="en-US" dirty="0"/>
              <a:t>行为</a:t>
            </a:r>
            <a:endParaRPr dirty="0"/>
          </a:p>
        </p:txBody>
      </p:sp>
      <p:sp>
        <p:nvSpPr>
          <p:cNvPr id="47" name="object 24"/>
          <p:cNvSpPr txBox="1"/>
          <p:nvPr/>
        </p:nvSpPr>
        <p:spPr>
          <a:xfrm>
            <a:off x="6446583" y="3316804"/>
            <a:ext cx="359662" cy="553998"/>
          </a:xfrm>
          <a:prstGeom prst="rect">
            <a:avLst/>
          </a:prstGeom>
        </p:spPr>
        <p:txBody>
          <a:bodyPr vert="horz" wrap="square" lIns="0" tIns="0" rIns="0" bIns="0" rtlCol="0">
            <a:spAutoFit/>
          </a:bodyPr>
          <a:lstStyle>
            <a:defPPr>
              <a:defRPr lang="zh-CN"/>
            </a:defPPr>
            <a:lvl1pPr marL="12700" algn="just">
              <a:lnSpc>
                <a:spcPct val="100000"/>
              </a:lnSpc>
              <a:defRPr>
                <a:solidFill>
                  <a:srgbClr val="FFFFFF"/>
                </a:solidFill>
                <a:latin typeface="SimSun"/>
                <a:cs typeface="SimSun"/>
              </a:defRPr>
            </a:lvl1pPr>
          </a:lstStyle>
          <a:p>
            <a:r>
              <a:rPr lang="zh-CN" altLang="en-US" dirty="0"/>
              <a:t>技能</a:t>
            </a:r>
            <a:endParaRPr dirty="0"/>
          </a:p>
        </p:txBody>
      </p:sp>
      <p:sp>
        <p:nvSpPr>
          <p:cNvPr id="48" name="object 24"/>
          <p:cNvSpPr txBox="1"/>
          <p:nvPr/>
        </p:nvSpPr>
        <p:spPr>
          <a:xfrm>
            <a:off x="6992176" y="3289771"/>
            <a:ext cx="359662" cy="553998"/>
          </a:xfrm>
          <a:prstGeom prst="rect">
            <a:avLst/>
          </a:prstGeom>
        </p:spPr>
        <p:txBody>
          <a:bodyPr vert="horz" wrap="square" lIns="0" tIns="0" rIns="0" bIns="0" rtlCol="0">
            <a:spAutoFit/>
          </a:bodyPr>
          <a:lstStyle>
            <a:defPPr>
              <a:defRPr lang="zh-CN"/>
            </a:defPPr>
            <a:lvl1pPr marL="12700" algn="just">
              <a:lnSpc>
                <a:spcPct val="100000"/>
              </a:lnSpc>
              <a:defRPr>
                <a:solidFill>
                  <a:srgbClr val="FFFFFF"/>
                </a:solidFill>
                <a:latin typeface="SimSun"/>
                <a:cs typeface="SimSun"/>
              </a:defRPr>
            </a:lvl1pPr>
          </a:lstStyle>
          <a:p>
            <a:r>
              <a:rPr lang="zh-CN" altLang="en-US" dirty="0"/>
              <a:t>素质</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447794" y="2791205"/>
            <a:ext cx="1419605" cy="130073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666996" y="3104134"/>
            <a:ext cx="982344" cy="596265"/>
          </a:xfrm>
          <a:prstGeom prst="rect">
            <a:avLst/>
          </a:prstGeom>
        </p:spPr>
        <p:txBody>
          <a:bodyPr vert="horz" wrap="square" lIns="0" tIns="0" rIns="0" bIns="0" rtlCol="0">
            <a:spAutoFit/>
          </a:bodyPr>
          <a:lstStyle/>
          <a:p>
            <a:pPr marL="83820" marR="5080" indent="-71755">
              <a:lnSpc>
                <a:spcPct val="120000"/>
              </a:lnSpc>
            </a:pPr>
            <a:r>
              <a:rPr sz="1600" dirty="0">
                <a:solidFill>
                  <a:srgbClr val="FFFFFF"/>
                </a:solidFill>
                <a:latin typeface="SimSun"/>
                <a:cs typeface="SimSun"/>
              </a:rPr>
              <a:t>知识考试</a:t>
            </a:r>
            <a:r>
              <a:rPr sz="1600" b="0" spc="30" dirty="0">
                <a:solidFill>
                  <a:srgbClr val="FFFFFF"/>
                </a:solidFill>
                <a:latin typeface="Nirmala UI Semilight"/>
                <a:cs typeface="Nirmala UI Semilight"/>
              </a:rPr>
              <a:t>+  </a:t>
            </a:r>
            <a:r>
              <a:rPr sz="1600" spc="30" dirty="0">
                <a:solidFill>
                  <a:srgbClr val="FFFFFF"/>
                </a:solidFill>
                <a:latin typeface="SimSun"/>
                <a:cs typeface="SimSun"/>
              </a:rPr>
              <a:t>技能测试</a:t>
            </a:r>
            <a:endParaRPr sz="1600">
              <a:latin typeface="SimSun"/>
              <a:cs typeface="SimSun"/>
            </a:endParaRPr>
          </a:p>
        </p:txBody>
      </p:sp>
      <p:sp>
        <p:nvSpPr>
          <p:cNvPr id="5" name="object 5"/>
          <p:cNvSpPr/>
          <p:nvPr/>
        </p:nvSpPr>
        <p:spPr>
          <a:xfrm>
            <a:off x="3712464" y="3105150"/>
            <a:ext cx="576580" cy="647700"/>
          </a:xfrm>
          <a:custGeom>
            <a:avLst/>
            <a:gdLst/>
            <a:ahLst/>
            <a:cxnLst/>
            <a:rect l="l" t="t" r="r" b="b"/>
            <a:pathLst>
              <a:path w="576579" h="647700">
                <a:moveTo>
                  <a:pt x="288036" y="0"/>
                </a:moveTo>
                <a:lnTo>
                  <a:pt x="0" y="0"/>
                </a:lnTo>
                <a:lnTo>
                  <a:pt x="288036" y="323850"/>
                </a:lnTo>
                <a:lnTo>
                  <a:pt x="0" y="647700"/>
                </a:lnTo>
                <a:lnTo>
                  <a:pt x="288036" y="647700"/>
                </a:lnTo>
                <a:lnTo>
                  <a:pt x="576072" y="323850"/>
                </a:lnTo>
                <a:lnTo>
                  <a:pt x="288036" y="0"/>
                </a:lnTo>
                <a:close/>
              </a:path>
            </a:pathLst>
          </a:custGeom>
          <a:solidFill>
            <a:srgbClr val="92C5DC"/>
          </a:solidFill>
        </p:spPr>
        <p:txBody>
          <a:bodyPr wrap="square" lIns="0" tIns="0" rIns="0" bIns="0" rtlCol="0"/>
          <a:lstStyle/>
          <a:p>
            <a:endParaRPr/>
          </a:p>
        </p:txBody>
      </p:sp>
      <p:sp>
        <p:nvSpPr>
          <p:cNvPr id="6" name="object 6"/>
          <p:cNvSpPr/>
          <p:nvPr/>
        </p:nvSpPr>
        <p:spPr>
          <a:xfrm>
            <a:off x="2727198" y="2791205"/>
            <a:ext cx="1539239" cy="1300734"/>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2977133" y="3265170"/>
            <a:ext cx="1040765" cy="314960"/>
          </a:xfrm>
          <a:prstGeom prst="rect">
            <a:avLst/>
          </a:prstGeom>
        </p:spPr>
        <p:txBody>
          <a:bodyPr vert="horz" wrap="square" lIns="0" tIns="0" rIns="0" bIns="0" rtlCol="0">
            <a:spAutoFit/>
          </a:bodyPr>
          <a:lstStyle/>
          <a:p>
            <a:pPr marL="12700">
              <a:lnSpc>
                <a:spcPct val="100000"/>
              </a:lnSpc>
            </a:pPr>
            <a:r>
              <a:rPr sz="2000" spc="-5" dirty="0">
                <a:solidFill>
                  <a:srgbClr val="FFFFFF"/>
                </a:solidFill>
                <a:latin typeface="SimSun"/>
                <a:cs typeface="SimSun"/>
              </a:rPr>
              <a:t>审核申请</a:t>
            </a:r>
            <a:endParaRPr sz="2000">
              <a:latin typeface="SimSun"/>
              <a:cs typeface="SimSun"/>
            </a:endParaRPr>
          </a:p>
        </p:txBody>
      </p:sp>
      <p:sp>
        <p:nvSpPr>
          <p:cNvPr id="8" name="object 8"/>
          <p:cNvSpPr/>
          <p:nvPr/>
        </p:nvSpPr>
        <p:spPr>
          <a:xfrm>
            <a:off x="2052066" y="3105150"/>
            <a:ext cx="576580" cy="647700"/>
          </a:xfrm>
          <a:custGeom>
            <a:avLst/>
            <a:gdLst/>
            <a:ahLst/>
            <a:cxnLst/>
            <a:rect l="l" t="t" r="r" b="b"/>
            <a:pathLst>
              <a:path w="576580" h="647700">
                <a:moveTo>
                  <a:pt x="288035" y="0"/>
                </a:moveTo>
                <a:lnTo>
                  <a:pt x="0" y="0"/>
                </a:lnTo>
                <a:lnTo>
                  <a:pt x="288035" y="323850"/>
                </a:lnTo>
                <a:lnTo>
                  <a:pt x="0" y="647700"/>
                </a:lnTo>
                <a:lnTo>
                  <a:pt x="288035" y="647700"/>
                </a:lnTo>
                <a:lnTo>
                  <a:pt x="576071" y="323850"/>
                </a:lnTo>
                <a:lnTo>
                  <a:pt x="288035" y="0"/>
                </a:lnTo>
                <a:close/>
              </a:path>
            </a:pathLst>
          </a:custGeom>
          <a:solidFill>
            <a:srgbClr val="92C5DC"/>
          </a:solidFill>
        </p:spPr>
        <p:txBody>
          <a:bodyPr wrap="square" lIns="0" tIns="0" rIns="0" bIns="0" rtlCol="0"/>
          <a:lstStyle/>
          <a:p>
            <a:endParaRPr/>
          </a:p>
        </p:txBody>
      </p:sp>
      <p:sp>
        <p:nvSpPr>
          <p:cNvPr id="9" name="object 9"/>
          <p:cNvSpPr/>
          <p:nvPr/>
        </p:nvSpPr>
        <p:spPr>
          <a:xfrm>
            <a:off x="1149858" y="2791205"/>
            <a:ext cx="1371600" cy="1300734"/>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1376172" y="3104134"/>
            <a:ext cx="1145286" cy="847155"/>
          </a:xfrm>
          <a:prstGeom prst="rect">
            <a:avLst/>
          </a:prstGeom>
        </p:spPr>
        <p:txBody>
          <a:bodyPr vert="horz" wrap="square" lIns="0" tIns="0" rIns="0" bIns="0" rtlCol="0">
            <a:spAutoFit/>
          </a:bodyPr>
          <a:lstStyle/>
          <a:p>
            <a:pPr marL="53340" marR="5080" indent="-40640">
              <a:lnSpc>
                <a:spcPct val="120000"/>
              </a:lnSpc>
            </a:pPr>
            <a:r>
              <a:rPr lang="zh-CN" altLang="en-US" sz="1600" dirty="0">
                <a:solidFill>
                  <a:srgbClr val="FFFFFF"/>
                </a:solidFill>
                <a:latin typeface="SimSun"/>
                <a:cs typeface="SimSun"/>
              </a:rPr>
              <a:t>个人申</a:t>
            </a:r>
            <a:r>
              <a:rPr lang="zh-CN" altLang="en-US" sz="1600" spc="-5" dirty="0" smtClean="0">
                <a:solidFill>
                  <a:srgbClr val="FFFFFF"/>
                </a:solidFill>
                <a:latin typeface="SimSun"/>
                <a:cs typeface="SimSun"/>
              </a:rPr>
              <a:t>请</a:t>
            </a:r>
            <a:endParaRPr lang="en-US" altLang="zh-CN" sz="1600" spc="-5" dirty="0" smtClean="0">
              <a:solidFill>
                <a:srgbClr val="FFFFFF"/>
              </a:solidFill>
              <a:latin typeface="SimSun"/>
              <a:cs typeface="SimSun"/>
            </a:endParaRPr>
          </a:p>
          <a:p>
            <a:pPr marL="53340" marR="5080" indent="-40640">
              <a:lnSpc>
                <a:spcPct val="120000"/>
              </a:lnSpc>
            </a:pPr>
            <a:r>
              <a:rPr lang="en-US" altLang="zh-CN" sz="1600" spc="20" dirty="0" smtClean="0">
                <a:solidFill>
                  <a:srgbClr val="FFFFFF"/>
                </a:solidFill>
                <a:latin typeface="Nirmala UI Semilight"/>
                <a:cs typeface="Nirmala UI Semilight"/>
              </a:rPr>
              <a:t>/</a:t>
            </a:r>
            <a:r>
              <a:rPr lang="zh-CN" altLang="en-US" sz="1600" dirty="0">
                <a:solidFill>
                  <a:srgbClr val="FFFFFF"/>
                </a:solidFill>
                <a:latin typeface="SimSun"/>
                <a:cs typeface="SimSun"/>
              </a:rPr>
              <a:t>主管推荐</a:t>
            </a:r>
            <a:endParaRPr lang="zh-CN" altLang="en-US" sz="1600" dirty="0">
              <a:latin typeface="SimSun"/>
              <a:cs typeface="SimSun"/>
            </a:endParaRPr>
          </a:p>
          <a:p>
            <a:pPr marL="53340" marR="5080" indent="-40640">
              <a:lnSpc>
                <a:spcPct val="120000"/>
              </a:lnSpc>
            </a:pPr>
            <a:endParaRPr sz="1600" dirty="0">
              <a:latin typeface="SimSun"/>
              <a:cs typeface="SimSun"/>
            </a:endParaRPr>
          </a:p>
        </p:txBody>
      </p:sp>
      <p:sp>
        <p:nvSpPr>
          <p:cNvPr id="11" name="object 11"/>
          <p:cNvSpPr/>
          <p:nvPr/>
        </p:nvSpPr>
        <p:spPr>
          <a:xfrm>
            <a:off x="7034783" y="3105150"/>
            <a:ext cx="576580" cy="647700"/>
          </a:xfrm>
          <a:custGeom>
            <a:avLst/>
            <a:gdLst/>
            <a:ahLst/>
            <a:cxnLst/>
            <a:rect l="l" t="t" r="r" b="b"/>
            <a:pathLst>
              <a:path w="576579" h="647700">
                <a:moveTo>
                  <a:pt x="288036" y="0"/>
                </a:moveTo>
                <a:lnTo>
                  <a:pt x="0" y="0"/>
                </a:lnTo>
                <a:lnTo>
                  <a:pt x="288036" y="323850"/>
                </a:lnTo>
                <a:lnTo>
                  <a:pt x="0" y="647700"/>
                </a:lnTo>
                <a:lnTo>
                  <a:pt x="288036" y="647700"/>
                </a:lnTo>
                <a:lnTo>
                  <a:pt x="576072" y="323850"/>
                </a:lnTo>
                <a:lnTo>
                  <a:pt x="288036" y="0"/>
                </a:lnTo>
                <a:close/>
              </a:path>
            </a:pathLst>
          </a:custGeom>
          <a:solidFill>
            <a:srgbClr val="92C5DC"/>
          </a:solidFill>
        </p:spPr>
        <p:txBody>
          <a:bodyPr wrap="square" lIns="0" tIns="0" rIns="0" bIns="0" rtlCol="0"/>
          <a:lstStyle/>
          <a:p>
            <a:endParaRPr/>
          </a:p>
        </p:txBody>
      </p:sp>
      <p:sp>
        <p:nvSpPr>
          <p:cNvPr id="12" name="object 12"/>
          <p:cNvSpPr/>
          <p:nvPr/>
        </p:nvSpPr>
        <p:spPr>
          <a:xfrm>
            <a:off x="6132576" y="2791967"/>
            <a:ext cx="1371600" cy="1299972"/>
          </a:xfrm>
          <a:prstGeom prst="rect">
            <a:avLst/>
          </a:prstGeom>
          <a:blipFill>
            <a:blip r:embed="rId5" cstate="print"/>
            <a:stretch>
              <a:fillRect/>
            </a:stretch>
          </a:blipFill>
        </p:spPr>
        <p:txBody>
          <a:bodyPr wrap="square" lIns="0" tIns="0" rIns="0" bIns="0" rtlCol="0"/>
          <a:lstStyle/>
          <a:p>
            <a:endParaRPr/>
          </a:p>
        </p:txBody>
      </p:sp>
      <p:sp>
        <p:nvSpPr>
          <p:cNvPr id="13" name="object 13"/>
          <p:cNvSpPr txBox="1"/>
          <p:nvPr/>
        </p:nvSpPr>
        <p:spPr>
          <a:xfrm>
            <a:off x="6399529" y="3104134"/>
            <a:ext cx="839469" cy="596265"/>
          </a:xfrm>
          <a:prstGeom prst="rect">
            <a:avLst/>
          </a:prstGeom>
        </p:spPr>
        <p:txBody>
          <a:bodyPr vert="horz" wrap="square" lIns="0" tIns="0" rIns="0" bIns="0" rtlCol="0">
            <a:spAutoFit/>
          </a:bodyPr>
          <a:lstStyle/>
          <a:p>
            <a:pPr marL="215265" marR="5080" indent="-203200">
              <a:lnSpc>
                <a:spcPct val="120000"/>
              </a:lnSpc>
            </a:pPr>
            <a:r>
              <a:rPr sz="1600" dirty="0">
                <a:solidFill>
                  <a:srgbClr val="FFFFFF"/>
                </a:solidFill>
                <a:latin typeface="SimSun"/>
                <a:cs typeface="SimSun"/>
              </a:rPr>
              <a:t>行为认证  评议</a:t>
            </a:r>
            <a:endParaRPr sz="1600">
              <a:latin typeface="SimSun"/>
              <a:cs typeface="SimSun"/>
            </a:endParaRPr>
          </a:p>
        </p:txBody>
      </p:sp>
      <p:sp>
        <p:nvSpPr>
          <p:cNvPr id="14" name="object 14"/>
          <p:cNvSpPr/>
          <p:nvPr/>
        </p:nvSpPr>
        <p:spPr>
          <a:xfrm>
            <a:off x="8695181" y="3105150"/>
            <a:ext cx="576580" cy="647700"/>
          </a:xfrm>
          <a:custGeom>
            <a:avLst/>
            <a:gdLst/>
            <a:ahLst/>
            <a:cxnLst/>
            <a:rect l="l" t="t" r="r" b="b"/>
            <a:pathLst>
              <a:path w="576579" h="647700">
                <a:moveTo>
                  <a:pt x="288036" y="0"/>
                </a:moveTo>
                <a:lnTo>
                  <a:pt x="0" y="0"/>
                </a:lnTo>
                <a:lnTo>
                  <a:pt x="288036" y="323850"/>
                </a:lnTo>
                <a:lnTo>
                  <a:pt x="0" y="647700"/>
                </a:lnTo>
                <a:lnTo>
                  <a:pt x="288036" y="647700"/>
                </a:lnTo>
                <a:lnTo>
                  <a:pt x="576072" y="323850"/>
                </a:lnTo>
                <a:lnTo>
                  <a:pt x="288036" y="0"/>
                </a:lnTo>
                <a:close/>
              </a:path>
            </a:pathLst>
          </a:custGeom>
          <a:solidFill>
            <a:srgbClr val="92C5DC"/>
          </a:solidFill>
        </p:spPr>
        <p:txBody>
          <a:bodyPr wrap="square" lIns="0" tIns="0" rIns="0" bIns="0" rtlCol="0"/>
          <a:lstStyle/>
          <a:p>
            <a:endParaRPr/>
          </a:p>
        </p:txBody>
      </p:sp>
      <p:sp>
        <p:nvSpPr>
          <p:cNvPr id="15" name="object 15"/>
          <p:cNvSpPr/>
          <p:nvPr/>
        </p:nvSpPr>
        <p:spPr>
          <a:xfrm>
            <a:off x="7793735" y="2791205"/>
            <a:ext cx="1371600" cy="1300734"/>
          </a:xfrm>
          <a:prstGeom prst="rect">
            <a:avLst/>
          </a:prstGeom>
          <a:blipFill>
            <a:blip r:embed="rId6" cstate="print"/>
            <a:stretch>
              <a:fillRect/>
            </a:stretch>
          </a:blipFill>
        </p:spPr>
        <p:txBody>
          <a:bodyPr wrap="square" lIns="0" tIns="0" rIns="0" bIns="0" rtlCol="0"/>
          <a:lstStyle/>
          <a:p>
            <a:endParaRPr/>
          </a:p>
        </p:txBody>
      </p:sp>
      <p:sp>
        <p:nvSpPr>
          <p:cNvPr id="16" name="object 16"/>
          <p:cNvSpPr txBox="1"/>
          <p:nvPr/>
        </p:nvSpPr>
        <p:spPr>
          <a:xfrm>
            <a:off x="8162035" y="3232658"/>
            <a:ext cx="635000" cy="375285"/>
          </a:xfrm>
          <a:prstGeom prst="rect">
            <a:avLst/>
          </a:prstGeom>
        </p:spPr>
        <p:txBody>
          <a:bodyPr vert="horz" wrap="square" lIns="0" tIns="0" rIns="0" bIns="0" rtlCol="0">
            <a:spAutoFit/>
          </a:bodyPr>
          <a:lstStyle/>
          <a:p>
            <a:pPr marL="12700">
              <a:lnSpc>
                <a:spcPct val="100000"/>
              </a:lnSpc>
            </a:pPr>
            <a:r>
              <a:rPr sz="2400" dirty="0">
                <a:solidFill>
                  <a:srgbClr val="FFFFFF"/>
                </a:solidFill>
                <a:latin typeface="SimSun"/>
                <a:cs typeface="SimSun"/>
              </a:rPr>
              <a:t>评审</a:t>
            </a:r>
            <a:endParaRPr sz="2400">
              <a:latin typeface="SimSun"/>
              <a:cs typeface="SimSun"/>
            </a:endParaRPr>
          </a:p>
        </p:txBody>
      </p:sp>
      <p:sp>
        <p:nvSpPr>
          <p:cNvPr id="17" name="object 17"/>
          <p:cNvSpPr/>
          <p:nvPr/>
        </p:nvSpPr>
        <p:spPr>
          <a:xfrm>
            <a:off x="10356342" y="3105150"/>
            <a:ext cx="576580" cy="647700"/>
          </a:xfrm>
          <a:custGeom>
            <a:avLst/>
            <a:gdLst/>
            <a:ahLst/>
            <a:cxnLst/>
            <a:rect l="l" t="t" r="r" b="b"/>
            <a:pathLst>
              <a:path w="576579" h="647700">
                <a:moveTo>
                  <a:pt x="288035" y="0"/>
                </a:moveTo>
                <a:lnTo>
                  <a:pt x="0" y="0"/>
                </a:lnTo>
                <a:lnTo>
                  <a:pt x="288035" y="323850"/>
                </a:lnTo>
                <a:lnTo>
                  <a:pt x="0" y="647700"/>
                </a:lnTo>
                <a:lnTo>
                  <a:pt x="288035" y="647700"/>
                </a:lnTo>
                <a:lnTo>
                  <a:pt x="576072" y="323850"/>
                </a:lnTo>
                <a:lnTo>
                  <a:pt x="288035" y="0"/>
                </a:lnTo>
                <a:close/>
              </a:path>
            </a:pathLst>
          </a:custGeom>
          <a:solidFill>
            <a:srgbClr val="92C5DC"/>
          </a:solidFill>
        </p:spPr>
        <p:txBody>
          <a:bodyPr wrap="square" lIns="0" tIns="0" rIns="0" bIns="0" rtlCol="0"/>
          <a:lstStyle/>
          <a:p>
            <a:endParaRPr/>
          </a:p>
        </p:txBody>
      </p:sp>
      <p:sp>
        <p:nvSpPr>
          <p:cNvPr id="18" name="object 18"/>
          <p:cNvSpPr/>
          <p:nvPr/>
        </p:nvSpPr>
        <p:spPr>
          <a:xfrm>
            <a:off x="9430511" y="2791205"/>
            <a:ext cx="1419605" cy="1300734"/>
          </a:xfrm>
          <a:prstGeom prst="rect">
            <a:avLst/>
          </a:prstGeom>
          <a:blipFill>
            <a:blip r:embed="rId7" cstate="print"/>
            <a:stretch>
              <a:fillRect/>
            </a:stretch>
          </a:blipFill>
        </p:spPr>
        <p:txBody>
          <a:bodyPr wrap="square" lIns="0" tIns="0" rIns="0" bIns="0" rtlCol="0"/>
          <a:lstStyle/>
          <a:p>
            <a:endParaRPr/>
          </a:p>
        </p:txBody>
      </p:sp>
      <p:sp>
        <p:nvSpPr>
          <p:cNvPr id="19" name="object 19"/>
          <p:cNvSpPr txBox="1"/>
          <p:nvPr/>
        </p:nvSpPr>
        <p:spPr>
          <a:xfrm>
            <a:off x="9649968" y="3104134"/>
            <a:ext cx="982344" cy="596265"/>
          </a:xfrm>
          <a:prstGeom prst="rect">
            <a:avLst/>
          </a:prstGeom>
        </p:spPr>
        <p:txBody>
          <a:bodyPr vert="horz" wrap="square" lIns="0" tIns="0" rIns="0" bIns="0" rtlCol="0">
            <a:spAutoFit/>
          </a:bodyPr>
          <a:lstStyle/>
          <a:p>
            <a:pPr marL="287020" marR="5080" indent="-274320">
              <a:lnSpc>
                <a:spcPct val="120000"/>
              </a:lnSpc>
            </a:pPr>
            <a:r>
              <a:rPr sz="1600" dirty="0">
                <a:solidFill>
                  <a:srgbClr val="FFFFFF"/>
                </a:solidFill>
                <a:latin typeface="SimSun"/>
                <a:cs typeface="SimSun"/>
              </a:rPr>
              <a:t>结果反馈</a:t>
            </a:r>
            <a:r>
              <a:rPr sz="1600" b="0" spc="30" dirty="0">
                <a:solidFill>
                  <a:srgbClr val="FFFFFF"/>
                </a:solidFill>
                <a:latin typeface="Nirmala UI Semilight"/>
                <a:cs typeface="Nirmala UI Semilight"/>
              </a:rPr>
              <a:t>+  </a:t>
            </a:r>
            <a:r>
              <a:rPr sz="1600" spc="30" dirty="0">
                <a:solidFill>
                  <a:srgbClr val="FFFFFF"/>
                </a:solidFill>
                <a:latin typeface="SimSun"/>
                <a:cs typeface="SimSun"/>
              </a:rPr>
              <a:t>颁证</a:t>
            </a:r>
            <a:endParaRPr sz="1600">
              <a:latin typeface="SimSun"/>
              <a:cs typeface="SimSun"/>
            </a:endParaRPr>
          </a:p>
        </p:txBody>
      </p:sp>
      <p:sp>
        <p:nvSpPr>
          <p:cNvPr id="20" name="object 20"/>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dirty="0">
                <a:latin typeface="SimSun"/>
                <a:cs typeface="SimSun"/>
              </a:rPr>
              <a:t>任职资格认证</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TotalTime>
  <Words>993</Words>
  <Application>Microsoft Office PowerPoint</Application>
  <PresentationFormat>自定义</PresentationFormat>
  <Paragraphs>426</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Theme</vt:lpstr>
      <vt:lpstr>员工职业发展体系建设</vt:lpstr>
      <vt:lpstr>职业发展体系建设的目的</vt:lpstr>
      <vt:lpstr>职业发展体系建设的步骤</vt:lpstr>
      <vt:lpstr>PowerPoint 演示文稿</vt:lpstr>
      <vt:lpstr>PowerPoint 演示文稿</vt:lpstr>
      <vt:lpstr>划分任职资格等级体系</vt:lpstr>
      <vt:lpstr>构建职业发展通道</vt:lpstr>
      <vt:lpstr>建立任职资格标准</vt:lpstr>
      <vt:lpstr>任职资格认证</vt:lpstr>
      <vt:lpstr>任职资格结果应用</vt:lpstr>
      <vt:lpstr>PowerPoint 演示文稿</vt:lpstr>
      <vt:lpstr>腾讯为员工成长规划了管理与专业两条发展通道</vt:lpstr>
      <vt:lpstr>在纵向上，腾讯为员工搭建职业发展阶梯，清晰指引员工发展目标，</vt:lpstr>
      <vt:lpstr>在横向上，按能力与职责相近的原则，腾讯为不同能力的员工设计</vt:lpstr>
      <vt:lpstr>腾讯按照通道/职位建立员工专业技术能力标准</vt:lpstr>
      <vt:lpstr>在职级评定中，腾讯鼓励员工充分参与，结合业绩与能力评估，并</vt:lpstr>
      <vt:lpstr>腾讯将员工能力评估结果输出及应用到其他人力资源体系</vt:lpstr>
      <vt:lpstr>目标（GOAL）</vt:lpstr>
      <vt:lpstr>PowerPoint 演示文稿</vt:lpstr>
      <vt:lpstr>PowerPoint 演示文稿</vt:lpstr>
      <vt:lpstr>岗位序列与职级</vt:lpstr>
      <vt:lpstr>专业技术任职资格标准</vt:lpstr>
      <vt:lpstr>专业技术任职资格标准（示例）</vt:lpstr>
      <vt:lpstr>职级认定评审及应用</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圈圈</dc:creator>
  <cp:lastModifiedBy>Client</cp:lastModifiedBy>
  <cp:revision>5</cp:revision>
  <dcterms:created xsi:type="dcterms:W3CDTF">2016-12-29T10:01:39Z</dcterms:created>
  <dcterms:modified xsi:type="dcterms:W3CDTF">2016-12-30T06:23:13Z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2016-04-07T00:00:00Z</vt:filetime>
  </property>
  <property fmtid="{D5CDD505-2E9C-101B-9397-08002B2CF9AE}" pid="3" name="Creator">
    <vt:lpwstr>Microsoft® PowerPoint® 2013</vt:lpwstr>
  </property>
  <property fmtid="{D5CDD505-2E9C-101B-9397-08002B2CF9AE}" pid="4" name="LastSaved">
    <vt:filetime>2016-12-29T00:00:00Z</vt:filetime>
  </property>
</Properties>
</file>