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02" y="-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715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9050">
            <a:solidFill>
              <a:srgbClr val="33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4525" y="168909"/>
            <a:ext cx="6314948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188465"/>
            <a:ext cx="7950200" cy="257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34" Type="http://schemas.openxmlformats.org/officeDocument/2006/relationships/image" Target="../media/image71.png"/><Relationship Id="rId42" Type="http://schemas.openxmlformats.org/officeDocument/2006/relationships/image" Target="../media/image79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38" Type="http://schemas.openxmlformats.org/officeDocument/2006/relationships/image" Target="../media/image75.png"/><Relationship Id="rId46" Type="http://schemas.openxmlformats.org/officeDocument/2006/relationships/image" Target="../media/image83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41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40" Type="http://schemas.openxmlformats.org/officeDocument/2006/relationships/image" Target="../media/image77.png"/><Relationship Id="rId45" Type="http://schemas.openxmlformats.org/officeDocument/2006/relationships/image" Target="../media/image82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31" Type="http://schemas.openxmlformats.org/officeDocument/2006/relationships/image" Target="../media/image68.png"/><Relationship Id="rId44" Type="http://schemas.openxmlformats.org/officeDocument/2006/relationships/image" Target="../media/image81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43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9" Type="http://schemas.openxmlformats.org/officeDocument/2006/relationships/image" Target="../media/image121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42" Type="http://schemas.openxmlformats.org/officeDocument/2006/relationships/image" Target="../media/image124.png"/><Relationship Id="rId47" Type="http://schemas.openxmlformats.org/officeDocument/2006/relationships/image" Target="../media/image129.png"/><Relationship Id="rId50" Type="http://schemas.openxmlformats.org/officeDocument/2006/relationships/image" Target="../media/image132.png"/><Relationship Id="rId55" Type="http://schemas.openxmlformats.org/officeDocument/2006/relationships/image" Target="../media/image137.png"/><Relationship Id="rId63" Type="http://schemas.openxmlformats.org/officeDocument/2006/relationships/image" Target="../media/image14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41" Type="http://schemas.openxmlformats.org/officeDocument/2006/relationships/image" Target="../media/image123.png"/><Relationship Id="rId54" Type="http://schemas.openxmlformats.org/officeDocument/2006/relationships/image" Target="../media/image136.png"/><Relationship Id="rId6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40" Type="http://schemas.openxmlformats.org/officeDocument/2006/relationships/image" Target="../media/image122.png"/><Relationship Id="rId45" Type="http://schemas.openxmlformats.org/officeDocument/2006/relationships/image" Target="../media/image127.png"/><Relationship Id="rId53" Type="http://schemas.openxmlformats.org/officeDocument/2006/relationships/image" Target="../media/image135.png"/><Relationship Id="rId58" Type="http://schemas.openxmlformats.org/officeDocument/2006/relationships/image" Target="../media/image140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49" Type="http://schemas.openxmlformats.org/officeDocument/2006/relationships/image" Target="../media/image131.png"/><Relationship Id="rId57" Type="http://schemas.openxmlformats.org/officeDocument/2006/relationships/image" Target="../media/image139.png"/><Relationship Id="rId61" Type="http://schemas.openxmlformats.org/officeDocument/2006/relationships/image" Target="../media/image143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4" Type="http://schemas.openxmlformats.org/officeDocument/2006/relationships/image" Target="../media/image126.png"/><Relationship Id="rId52" Type="http://schemas.openxmlformats.org/officeDocument/2006/relationships/image" Target="../media/image134.png"/><Relationship Id="rId60" Type="http://schemas.openxmlformats.org/officeDocument/2006/relationships/image" Target="../media/image14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Relationship Id="rId43" Type="http://schemas.openxmlformats.org/officeDocument/2006/relationships/image" Target="../media/image125.png"/><Relationship Id="rId48" Type="http://schemas.openxmlformats.org/officeDocument/2006/relationships/image" Target="../media/image130.png"/><Relationship Id="rId56" Type="http://schemas.openxmlformats.org/officeDocument/2006/relationships/image" Target="../media/image138.png"/><Relationship Id="rId8" Type="http://schemas.openxmlformats.org/officeDocument/2006/relationships/image" Target="../media/image90.png"/><Relationship Id="rId51" Type="http://schemas.openxmlformats.org/officeDocument/2006/relationships/image" Target="../media/image133.png"/><Relationship Id="rId3" Type="http://schemas.openxmlformats.org/officeDocument/2006/relationships/image" Target="../media/image85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38" Type="http://schemas.openxmlformats.org/officeDocument/2006/relationships/image" Target="../media/image120.png"/><Relationship Id="rId46" Type="http://schemas.openxmlformats.org/officeDocument/2006/relationships/image" Target="../media/image128.png"/><Relationship Id="rId59" Type="http://schemas.openxmlformats.org/officeDocument/2006/relationships/image" Target="../media/image1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6708"/>
            <a:ext cx="9144000" cy="187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1847214"/>
            <a:ext cx="4610100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000" spc="5" dirty="0">
                <a:solidFill>
                  <a:srgbClr val="FFFFFF"/>
                </a:solidFill>
              </a:rPr>
              <a:t>组织结构设计与优化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ts val="4205"/>
              </a:lnSpc>
            </a:pPr>
            <a:r>
              <a:rPr spc="10" dirty="0"/>
              <a:t>名企组织设计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028700"/>
            <a:ext cx="7110476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>
              <a:lnSpc>
                <a:spcPts val="4205"/>
              </a:lnSpc>
            </a:pPr>
            <a:r>
              <a:rPr spc="10" dirty="0"/>
              <a:t>规划公司组织架构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1114297"/>
            <a:ext cx="2021839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决策机构设计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公司级组织结构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3400805"/>
            <a:ext cx="1767839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组织级别设计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5130" y="1800860"/>
            <a:ext cx="1683385" cy="904875"/>
          </a:xfrm>
          <a:custGeom>
            <a:avLst/>
            <a:gdLst/>
            <a:ahLst/>
            <a:cxnLst/>
            <a:rect l="l" t="t" r="r" b="b"/>
            <a:pathLst>
              <a:path w="1683385" h="904875">
                <a:moveTo>
                  <a:pt x="840105" y="0"/>
                </a:moveTo>
                <a:lnTo>
                  <a:pt x="0" y="904494"/>
                </a:lnTo>
                <a:lnTo>
                  <a:pt x="1683385" y="904494"/>
                </a:lnTo>
                <a:lnTo>
                  <a:pt x="84010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58740" y="2806445"/>
            <a:ext cx="1692910" cy="914400"/>
          </a:xfrm>
          <a:custGeom>
            <a:avLst/>
            <a:gdLst/>
            <a:ahLst/>
            <a:cxnLst/>
            <a:rect l="l" t="t" r="r" b="b"/>
            <a:pathLst>
              <a:path w="1692910" h="914400">
                <a:moveTo>
                  <a:pt x="843153" y="0"/>
                </a:moveTo>
                <a:lnTo>
                  <a:pt x="0" y="914273"/>
                </a:lnTo>
                <a:lnTo>
                  <a:pt x="1692783" y="914273"/>
                </a:lnTo>
                <a:lnTo>
                  <a:pt x="843153" y="0"/>
                </a:lnTo>
                <a:close/>
              </a:path>
            </a:pathLst>
          </a:custGeom>
          <a:solidFill>
            <a:srgbClr val="004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6026" y="2806445"/>
            <a:ext cx="1683385" cy="914400"/>
          </a:xfrm>
          <a:custGeom>
            <a:avLst/>
            <a:gdLst/>
            <a:ahLst/>
            <a:cxnLst/>
            <a:rect l="l" t="t" r="r" b="b"/>
            <a:pathLst>
              <a:path w="1683385" h="914400">
                <a:moveTo>
                  <a:pt x="849630" y="0"/>
                </a:moveTo>
                <a:lnTo>
                  <a:pt x="0" y="914273"/>
                </a:lnTo>
                <a:lnTo>
                  <a:pt x="1683385" y="914273"/>
                </a:lnTo>
                <a:lnTo>
                  <a:pt x="849630" y="0"/>
                </a:lnTo>
                <a:close/>
              </a:path>
            </a:pathLst>
          </a:custGeom>
          <a:solidFill>
            <a:srgbClr val="004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5859" y="2769997"/>
            <a:ext cx="1689735" cy="914400"/>
          </a:xfrm>
          <a:custGeom>
            <a:avLst/>
            <a:gdLst/>
            <a:ahLst/>
            <a:cxnLst/>
            <a:rect l="l" t="t" r="r" b="b"/>
            <a:pathLst>
              <a:path w="1689735" h="914400">
                <a:moveTo>
                  <a:pt x="1689607" y="0"/>
                </a:moveTo>
                <a:lnTo>
                  <a:pt x="0" y="0"/>
                </a:lnTo>
                <a:lnTo>
                  <a:pt x="839977" y="914272"/>
                </a:lnTo>
                <a:lnTo>
                  <a:pt x="849502" y="914272"/>
                </a:lnTo>
                <a:lnTo>
                  <a:pt x="168960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00" y="3821557"/>
            <a:ext cx="1683385" cy="914400"/>
          </a:xfrm>
          <a:custGeom>
            <a:avLst/>
            <a:gdLst/>
            <a:ahLst/>
            <a:cxnLst/>
            <a:rect l="l" t="t" r="r" b="b"/>
            <a:pathLst>
              <a:path w="1683385" h="914400">
                <a:moveTo>
                  <a:pt x="849630" y="0"/>
                </a:moveTo>
                <a:lnTo>
                  <a:pt x="0" y="914273"/>
                </a:lnTo>
                <a:lnTo>
                  <a:pt x="1683258" y="914273"/>
                </a:lnTo>
                <a:lnTo>
                  <a:pt x="84963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8505" y="3785108"/>
            <a:ext cx="1689735" cy="914400"/>
          </a:xfrm>
          <a:custGeom>
            <a:avLst/>
            <a:gdLst/>
            <a:ahLst/>
            <a:cxnLst/>
            <a:rect l="l" t="t" r="r" b="b"/>
            <a:pathLst>
              <a:path w="1689735" h="914400">
                <a:moveTo>
                  <a:pt x="1689608" y="0"/>
                </a:moveTo>
                <a:lnTo>
                  <a:pt x="0" y="0"/>
                </a:lnTo>
                <a:lnTo>
                  <a:pt x="840105" y="914272"/>
                </a:lnTo>
                <a:lnTo>
                  <a:pt x="849630" y="914272"/>
                </a:lnTo>
                <a:lnTo>
                  <a:pt x="168960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5036" y="3821557"/>
            <a:ext cx="1683385" cy="914400"/>
          </a:xfrm>
          <a:custGeom>
            <a:avLst/>
            <a:gdLst/>
            <a:ahLst/>
            <a:cxnLst/>
            <a:rect l="l" t="t" r="r" b="b"/>
            <a:pathLst>
              <a:path w="1683385" h="914400">
                <a:moveTo>
                  <a:pt x="849629" y="0"/>
                </a:moveTo>
                <a:lnTo>
                  <a:pt x="0" y="914273"/>
                </a:lnTo>
                <a:lnTo>
                  <a:pt x="1683258" y="914273"/>
                </a:lnTo>
                <a:lnTo>
                  <a:pt x="84962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4742" y="3785108"/>
            <a:ext cx="1689735" cy="914400"/>
          </a:xfrm>
          <a:custGeom>
            <a:avLst/>
            <a:gdLst/>
            <a:ahLst/>
            <a:cxnLst/>
            <a:rect l="l" t="t" r="r" b="b"/>
            <a:pathLst>
              <a:path w="1689735" h="914400">
                <a:moveTo>
                  <a:pt x="1689608" y="0"/>
                </a:moveTo>
                <a:lnTo>
                  <a:pt x="0" y="0"/>
                </a:lnTo>
                <a:lnTo>
                  <a:pt x="840105" y="914272"/>
                </a:lnTo>
                <a:lnTo>
                  <a:pt x="849630" y="914272"/>
                </a:lnTo>
                <a:lnTo>
                  <a:pt x="168960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00446" y="3821557"/>
            <a:ext cx="1683385" cy="914400"/>
          </a:xfrm>
          <a:custGeom>
            <a:avLst/>
            <a:gdLst/>
            <a:ahLst/>
            <a:cxnLst/>
            <a:rect l="l" t="t" r="r" b="b"/>
            <a:pathLst>
              <a:path w="1683384" h="914400">
                <a:moveTo>
                  <a:pt x="849629" y="0"/>
                </a:moveTo>
                <a:lnTo>
                  <a:pt x="0" y="914273"/>
                </a:lnTo>
                <a:lnTo>
                  <a:pt x="1683257" y="914273"/>
                </a:lnTo>
                <a:lnTo>
                  <a:pt x="84962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50538" y="2260600"/>
            <a:ext cx="993140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 marR="5080" indent="-39497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股东会/董事  会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300" y="2028951"/>
            <a:ext cx="3672204" cy="149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核心业务职能组织设计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部门职位结构设计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虚拟组织规划与设计</a:t>
            </a:r>
            <a:endParaRPr sz="2000">
              <a:latin typeface="Microsoft YaHei"/>
              <a:cs typeface="Microsoft YaHei"/>
            </a:endParaRPr>
          </a:p>
          <a:p>
            <a:pPr marR="5080" algn="r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公司级组织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8610" y="4279900"/>
            <a:ext cx="739140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 marR="5080" indent="-9017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事业部组  织结构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3879" y="3509391"/>
            <a:ext cx="1097280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结构图</a:t>
            </a:r>
            <a:endParaRPr sz="1400">
              <a:latin typeface="Microsoft YaHei"/>
              <a:cs typeface="Microsoft YaHei"/>
            </a:endParaRPr>
          </a:p>
          <a:p>
            <a:pPr marL="459105" marR="5080" indent="-447040">
              <a:lnSpc>
                <a:spcPct val="100000"/>
              </a:lnSpc>
              <a:spcBef>
                <a:spcPts val="990"/>
              </a:spcBef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办事处组织结  构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8371" y="4240885"/>
            <a:ext cx="73914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营销体系  组织结构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0779" y="3316096"/>
            <a:ext cx="1095375" cy="97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111125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分子公司组  织结构图</a:t>
            </a:r>
            <a:endParaRPr sz="1400">
              <a:latin typeface="Microsoft YaHei"/>
              <a:cs typeface="Microsoft YaHei"/>
            </a:endParaRPr>
          </a:p>
          <a:p>
            <a:pPr marL="12700" marR="5080" algn="ctr">
              <a:lnSpc>
                <a:spcPct val="100000"/>
              </a:lnSpc>
              <a:spcBef>
                <a:spcPts val="830"/>
              </a:spcBef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研发体系组织  结构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09208" y="4298188"/>
            <a:ext cx="739140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生产体系  组织结构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6070" y="2876550"/>
            <a:ext cx="91694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决策委员会</a:t>
            </a:r>
            <a:endParaRPr sz="1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>
              <a:lnSpc>
                <a:spcPts val="4205"/>
              </a:lnSpc>
            </a:pPr>
            <a:r>
              <a:rPr spc="10" dirty="0"/>
              <a:t>决策结构设计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295400"/>
            <a:ext cx="5867400" cy="3028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>
              <a:lnSpc>
                <a:spcPts val="4205"/>
              </a:lnSpc>
            </a:pPr>
            <a:r>
              <a:rPr spc="10" dirty="0"/>
              <a:t>日常决策机构设计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26235"/>
            <a:ext cx="3860165" cy="364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spc="-6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C00000"/>
                </a:solidFill>
                <a:latin typeface="Microsoft YaHei"/>
                <a:cs typeface="Microsoft YaHei"/>
              </a:rPr>
              <a:t>常务委员会/总经理办公会议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•</a:t>
            </a:r>
            <a:r>
              <a:rPr sz="2400" spc="-5" dirty="0">
                <a:latin typeface="Microsoft YaHei"/>
                <a:cs typeface="Microsoft YaHei"/>
              </a:rPr>
              <a:t>经营计划/总结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•</a:t>
            </a:r>
            <a:r>
              <a:rPr sz="2400" spc="-5" dirty="0">
                <a:latin typeface="Microsoft YaHei"/>
                <a:cs typeface="Microsoft YaHei"/>
              </a:rPr>
              <a:t>中层以上经理任命/考核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•</a:t>
            </a:r>
            <a:r>
              <a:rPr sz="2400" spc="-5" dirty="0">
                <a:latin typeface="Microsoft YaHei"/>
                <a:cs typeface="Microsoft YaHei"/>
              </a:rPr>
              <a:t>新业务/新区域拓展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•</a:t>
            </a:r>
            <a:r>
              <a:rPr sz="2400" spc="-5" dirty="0">
                <a:latin typeface="Microsoft YaHei"/>
                <a:cs typeface="Microsoft YaHei"/>
              </a:rPr>
              <a:t>重大项目评审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Microsoft YaHei"/>
                <a:cs typeface="Microsoft YaHei"/>
              </a:rPr>
              <a:t>危机事件处理</a:t>
            </a:r>
            <a:endParaRPr sz="2400">
              <a:latin typeface="Microsoft YaHei"/>
              <a:cs typeface="Microsoft YaHei"/>
            </a:endParaRPr>
          </a:p>
          <a:p>
            <a:pPr marL="2283460">
              <a:lnSpc>
                <a:spcPct val="100000"/>
              </a:lnSpc>
              <a:spcBef>
                <a:spcPts val="1210"/>
              </a:spcBef>
            </a:pP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400" spc="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C00000"/>
                </a:solidFill>
                <a:latin typeface="Microsoft YaHei"/>
                <a:cs typeface="Microsoft YaHei"/>
              </a:rPr>
              <a:t>出席/列席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794" y="402590"/>
            <a:ext cx="346837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pc="10" dirty="0">
                <a:latin typeface="Times New Roman"/>
                <a:cs typeface="Times New Roman"/>
              </a:rPr>
              <a:t>5</a:t>
            </a:r>
            <a:r>
              <a:rPr spc="10" dirty="0"/>
              <a:t>种典型组</a:t>
            </a:r>
            <a:r>
              <a:rPr dirty="0"/>
              <a:t>织</a:t>
            </a:r>
            <a:r>
              <a:rPr spc="10" dirty="0"/>
              <a:t>模式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119" y="3325989"/>
            <a:ext cx="9398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矩阵型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3388" y="1787385"/>
            <a:ext cx="9398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职能型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3200" y="3382124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网络结构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1223" y="2496159"/>
            <a:ext cx="1012190" cy="1080135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213360" rIns="0" bIns="0" rtlCol="0">
            <a:spAutoFit/>
          </a:bodyPr>
          <a:lstStyle/>
          <a:p>
            <a:pPr marL="23495" marR="65405">
              <a:lnSpc>
                <a:spcPct val="100000"/>
              </a:lnSpc>
              <a:spcBef>
                <a:spcPts val="1680"/>
              </a:spcBef>
            </a:pPr>
            <a:r>
              <a:rPr sz="2400" dirty="0">
                <a:solidFill>
                  <a:srgbClr val="FFFFFF"/>
                </a:solidFill>
                <a:latin typeface="Microsoft YaHei"/>
                <a:cs typeface="Microsoft YaHei"/>
              </a:rPr>
              <a:t>组织模  型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5900" y="2208898"/>
            <a:ext cx="2464435" cy="294640"/>
          </a:xfrm>
          <a:custGeom>
            <a:avLst/>
            <a:gdLst/>
            <a:ahLst/>
            <a:cxnLst/>
            <a:rect l="l" t="t" r="r" b="b"/>
            <a:pathLst>
              <a:path w="2464435" h="294639">
                <a:moveTo>
                  <a:pt x="2369250" y="209431"/>
                </a:moveTo>
                <a:lnTo>
                  <a:pt x="2349500" y="227965"/>
                </a:lnTo>
                <a:lnTo>
                  <a:pt x="2464181" y="294386"/>
                </a:lnTo>
                <a:lnTo>
                  <a:pt x="2426497" y="218694"/>
                </a:lnTo>
                <a:lnTo>
                  <a:pt x="2377948" y="218694"/>
                </a:lnTo>
                <a:lnTo>
                  <a:pt x="2369250" y="209431"/>
                </a:lnTo>
                <a:close/>
              </a:path>
              <a:path w="2464435" h="294639">
                <a:moveTo>
                  <a:pt x="2385431" y="194248"/>
                </a:moveTo>
                <a:lnTo>
                  <a:pt x="2369250" y="209431"/>
                </a:lnTo>
                <a:lnTo>
                  <a:pt x="2377948" y="218694"/>
                </a:lnTo>
                <a:lnTo>
                  <a:pt x="2394077" y="203454"/>
                </a:lnTo>
                <a:lnTo>
                  <a:pt x="2385431" y="194248"/>
                </a:lnTo>
                <a:close/>
              </a:path>
              <a:path w="2464435" h="294639">
                <a:moveTo>
                  <a:pt x="2405126" y="175768"/>
                </a:moveTo>
                <a:lnTo>
                  <a:pt x="2385431" y="194248"/>
                </a:lnTo>
                <a:lnTo>
                  <a:pt x="2394077" y="203454"/>
                </a:lnTo>
                <a:lnTo>
                  <a:pt x="2377948" y="218694"/>
                </a:lnTo>
                <a:lnTo>
                  <a:pt x="2426497" y="218694"/>
                </a:lnTo>
                <a:lnTo>
                  <a:pt x="2405126" y="175768"/>
                </a:lnTo>
                <a:close/>
              </a:path>
              <a:path w="2464435" h="294639">
                <a:moveTo>
                  <a:pt x="2190115" y="18668"/>
                </a:moveTo>
                <a:lnTo>
                  <a:pt x="2369250" y="209431"/>
                </a:lnTo>
                <a:lnTo>
                  <a:pt x="2385431" y="194248"/>
                </a:lnTo>
                <a:lnTo>
                  <a:pt x="2223890" y="22225"/>
                </a:lnTo>
                <a:lnTo>
                  <a:pt x="2198116" y="22225"/>
                </a:lnTo>
                <a:lnTo>
                  <a:pt x="2190115" y="18668"/>
                </a:lnTo>
                <a:close/>
              </a:path>
              <a:path w="2464435" h="294639">
                <a:moveTo>
                  <a:pt x="2201291" y="0"/>
                </a:moveTo>
                <a:lnTo>
                  <a:pt x="0" y="0"/>
                </a:lnTo>
                <a:lnTo>
                  <a:pt x="0" y="22225"/>
                </a:lnTo>
                <a:lnTo>
                  <a:pt x="2193454" y="22225"/>
                </a:lnTo>
                <a:lnTo>
                  <a:pt x="2190115" y="18668"/>
                </a:lnTo>
                <a:lnTo>
                  <a:pt x="2220550" y="18668"/>
                </a:lnTo>
                <a:lnTo>
                  <a:pt x="2204212" y="1269"/>
                </a:lnTo>
                <a:lnTo>
                  <a:pt x="2201291" y="0"/>
                </a:lnTo>
                <a:close/>
              </a:path>
              <a:path w="2464435" h="294639">
                <a:moveTo>
                  <a:pt x="2220550" y="18668"/>
                </a:moveTo>
                <a:lnTo>
                  <a:pt x="2190115" y="18668"/>
                </a:lnTo>
                <a:lnTo>
                  <a:pt x="2198116" y="22225"/>
                </a:lnTo>
                <a:lnTo>
                  <a:pt x="2223890" y="22225"/>
                </a:lnTo>
                <a:lnTo>
                  <a:pt x="2220550" y="1866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900" y="3571354"/>
            <a:ext cx="2464435" cy="294640"/>
          </a:xfrm>
          <a:custGeom>
            <a:avLst/>
            <a:gdLst/>
            <a:ahLst/>
            <a:cxnLst/>
            <a:rect l="l" t="t" r="r" b="b"/>
            <a:pathLst>
              <a:path w="2464435" h="294639">
                <a:moveTo>
                  <a:pt x="2193454" y="272161"/>
                </a:moveTo>
                <a:lnTo>
                  <a:pt x="0" y="272161"/>
                </a:lnTo>
                <a:lnTo>
                  <a:pt x="0" y="294386"/>
                </a:lnTo>
                <a:lnTo>
                  <a:pt x="2201291" y="294386"/>
                </a:lnTo>
                <a:lnTo>
                  <a:pt x="2204212" y="293116"/>
                </a:lnTo>
                <a:lnTo>
                  <a:pt x="2220550" y="275717"/>
                </a:lnTo>
                <a:lnTo>
                  <a:pt x="2190115" y="275717"/>
                </a:lnTo>
                <a:lnTo>
                  <a:pt x="2193454" y="272161"/>
                </a:lnTo>
                <a:close/>
              </a:path>
              <a:path w="2464435" h="294639">
                <a:moveTo>
                  <a:pt x="2369250" y="84954"/>
                </a:moveTo>
                <a:lnTo>
                  <a:pt x="2190115" y="275717"/>
                </a:lnTo>
                <a:lnTo>
                  <a:pt x="2198116" y="272161"/>
                </a:lnTo>
                <a:lnTo>
                  <a:pt x="2223890" y="272161"/>
                </a:lnTo>
                <a:lnTo>
                  <a:pt x="2385431" y="100137"/>
                </a:lnTo>
                <a:lnTo>
                  <a:pt x="2369250" y="84954"/>
                </a:lnTo>
                <a:close/>
              </a:path>
              <a:path w="2464435" h="294639">
                <a:moveTo>
                  <a:pt x="2223890" y="272161"/>
                </a:moveTo>
                <a:lnTo>
                  <a:pt x="2198116" y="272161"/>
                </a:lnTo>
                <a:lnTo>
                  <a:pt x="2190115" y="275717"/>
                </a:lnTo>
                <a:lnTo>
                  <a:pt x="2220550" y="275717"/>
                </a:lnTo>
                <a:lnTo>
                  <a:pt x="2223890" y="272161"/>
                </a:lnTo>
                <a:close/>
              </a:path>
              <a:path w="2464435" h="294639">
                <a:moveTo>
                  <a:pt x="2426497" y="75692"/>
                </a:moveTo>
                <a:lnTo>
                  <a:pt x="2377948" y="75692"/>
                </a:lnTo>
                <a:lnTo>
                  <a:pt x="2394077" y="90931"/>
                </a:lnTo>
                <a:lnTo>
                  <a:pt x="2385431" y="100137"/>
                </a:lnTo>
                <a:lnTo>
                  <a:pt x="2405126" y="118618"/>
                </a:lnTo>
                <a:lnTo>
                  <a:pt x="2426497" y="75692"/>
                </a:lnTo>
                <a:close/>
              </a:path>
              <a:path w="2464435" h="294639">
                <a:moveTo>
                  <a:pt x="2377948" y="75692"/>
                </a:moveTo>
                <a:lnTo>
                  <a:pt x="2369250" y="84954"/>
                </a:lnTo>
                <a:lnTo>
                  <a:pt x="2385431" y="100137"/>
                </a:lnTo>
                <a:lnTo>
                  <a:pt x="2394077" y="90931"/>
                </a:lnTo>
                <a:lnTo>
                  <a:pt x="2377948" y="75692"/>
                </a:lnTo>
                <a:close/>
              </a:path>
              <a:path w="2464435" h="294639">
                <a:moveTo>
                  <a:pt x="2464181" y="0"/>
                </a:moveTo>
                <a:lnTo>
                  <a:pt x="2349500" y="66420"/>
                </a:lnTo>
                <a:lnTo>
                  <a:pt x="2369250" y="84954"/>
                </a:lnTo>
                <a:lnTo>
                  <a:pt x="2377948" y="75692"/>
                </a:lnTo>
                <a:lnTo>
                  <a:pt x="2426497" y="75692"/>
                </a:lnTo>
                <a:lnTo>
                  <a:pt x="2464181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2208898"/>
            <a:ext cx="2464435" cy="294640"/>
          </a:xfrm>
          <a:custGeom>
            <a:avLst/>
            <a:gdLst/>
            <a:ahLst/>
            <a:cxnLst/>
            <a:rect l="l" t="t" r="r" b="b"/>
            <a:pathLst>
              <a:path w="2464435" h="294639">
                <a:moveTo>
                  <a:pt x="59182" y="175768"/>
                </a:moveTo>
                <a:lnTo>
                  <a:pt x="0" y="294386"/>
                </a:lnTo>
                <a:lnTo>
                  <a:pt x="114680" y="227965"/>
                </a:lnTo>
                <a:lnTo>
                  <a:pt x="104823" y="218694"/>
                </a:lnTo>
                <a:lnTo>
                  <a:pt x="86360" y="218694"/>
                </a:lnTo>
                <a:lnTo>
                  <a:pt x="70103" y="203454"/>
                </a:lnTo>
                <a:lnTo>
                  <a:pt x="78787" y="194206"/>
                </a:lnTo>
                <a:lnTo>
                  <a:pt x="59182" y="175768"/>
                </a:lnTo>
                <a:close/>
              </a:path>
              <a:path w="2464435" h="294639">
                <a:moveTo>
                  <a:pt x="78787" y="194206"/>
                </a:moveTo>
                <a:lnTo>
                  <a:pt x="70103" y="203454"/>
                </a:lnTo>
                <a:lnTo>
                  <a:pt x="86360" y="218694"/>
                </a:lnTo>
                <a:lnTo>
                  <a:pt x="95019" y="209472"/>
                </a:lnTo>
                <a:lnTo>
                  <a:pt x="78787" y="194206"/>
                </a:lnTo>
                <a:close/>
              </a:path>
              <a:path w="2464435" h="294639">
                <a:moveTo>
                  <a:pt x="95019" y="209472"/>
                </a:moveTo>
                <a:lnTo>
                  <a:pt x="86360" y="218694"/>
                </a:lnTo>
                <a:lnTo>
                  <a:pt x="104823" y="218694"/>
                </a:lnTo>
                <a:lnTo>
                  <a:pt x="95019" y="209472"/>
                </a:lnTo>
                <a:close/>
              </a:path>
              <a:path w="2464435" h="294639">
                <a:moveTo>
                  <a:pt x="2464180" y="0"/>
                </a:moveTo>
                <a:lnTo>
                  <a:pt x="263016" y="0"/>
                </a:lnTo>
                <a:lnTo>
                  <a:pt x="260096" y="1269"/>
                </a:lnTo>
                <a:lnTo>
                  <a:pt x="257937" y="3429"/>
                </a:lnTo>
                <a:lnTo>
                  <a:pt x="78787" y="194206"/>
                </a:lnTo>
                <a:lnTo>
                  <a:pt x="95019" y="209472"/>
                </a:lnTo>
                <a:lnTo>
                  <a:pt x="270853" y="22225"/>
                </a:lnTo>
                <a:lnTo>
                  <a:pt x="266064" y="22225"/>
                </a:lnTo>
                <a:lnTo>
                  <a:pt x="274192" y="18668"/>
                </a:lnTo>
                <a:lnTo>
                  <a:pt x="2464180" y="18668"/>
                </a:lnTo>
                <a:lnTo>
                  <a:pt x="2464180" y="0"/>
                </a:lnTo>
                <a:close/>
              </a:path>
              <a:path w="2464435" h="294639">
                <a:moveTo>
                  <a:pt x="274192" y="18668"/>
                </a:moveTo>
                <a:lnTo>
                  <a:pt x="266064" y="22225"/>
                </a:lnTo>
                <a:lnTo>
                  <a:pt x="270853" y="22225"/>
                </a:lnTo>
                <a:lnTo>
                  <a:pt x="274192" y="18668"/>
                </a:lnTo>
                <a:close/>
              </a:path>
              <a:path w="2464435" h="294639">
                <a:moveTo>
                  <a:pt x="2464180" y="18668"/>
                </a:moveTo>
                <a:lnTo>
                  <a:pt x="274192" y="18668"/>
                </a:lnTo>
                <a:lnTo>
                  <a:pt x="270853" y="22225"/>
                </a:lnTo>
                <a:lnTo>
                  <a:pt x="2464180" y="22225"/>
                </a:lnTo>
                <a:lnTo>
                  <a:pt x="2464180" y="1866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000" y="3571354"/>
            <a:ext cx="2464435" cy="294640"/>
          </a:xfrm>
          <a:custGeom>
            <a:avLst/>
            <a:gdLst/>
            <a:ahLst/>
            <a:cxnLst/>
            <a:rect l="l" t="t" r="r" b="b"/>
            <a:pathLst>
              <a:path w="2464435" h="294639">
                <a:moveTo>
                  <a:pt x="95019" y="84913"/>
                </a:moveTo>
                <a:lnTo>
                  <a:pt x="78787" y="100179"/>
                </a:lnTo>
                <a:lnTo>
                  <a:pt x="257937" y="290956"/>
                </a:lnTo>
                <a:lnTo>
                  <a:pt x="260096" y="293116"/>
                </a:lnTo>
                <a:lnTo>
                  <a:pt x="263016" y="294386"/>
                </a:lnTo>
                <a:lnTo>
                  <a:pt x="2464180" y="294386"/>
                </a:lnTo>
                <a:lnTo>
                  <a:pt x="2464180" y="275717"/>
                </a:lnTo>
                <a:lnTo>
                  <a:pt x="274192" y="275717"/>
                </a:lnTo>
                <a:lnTo>
                  <a:pt x="266064" y="272161"/>
                </a:lnTo>
                <a:lnTo>
                  <a:pt x="270853" y="272161"/>
                </a:lnTo>
                <a:lnTo>
                  <a:pt x="95019" y="84913"/>
                </a:lnTo>
                <a:close/>
              </a:path>
              <a:path w="2464435" h="294639">
                <a:moveTo>
                  <a:pt x="270853" y="272161"/>
                </a:moveTo>
                <a:lnTo>
                  <a:pt x="266064" y="272161"/>
                </a:lnTo>
                <a:lnTo>
                  <a:pt x="274192" y="275717"/>
                </a:lnTo>
                <a:lnTo>
                  <a:pt x="270853" y="272161"/>
                </a:lnTo>
                <a:close/>
              </a:path>
              <a:path w="2464435" h="294639">
                <a:moveTo>
                  <a:pt x="2464180" y="272161"/>
                </a:moveTo>
                <a:lnTo>
                  <a:pt x="270853" y="272161"/>
                </a:lnTo>
                <a:lnTo>
                  <a:pt x="274192" y="275717"/>
                </a:lnTo>
                <a:lnTo>
                  <a:pt x="2464180" y="275717"/>
                </a:lnTo>
                <a:lnTo>
                  <a:pt x="2464180" y="272161"/>
                </a:lnTo>
                <a:close/>
              </a:path>
              <a:path w="2464435" h="294639">
                <a:moveTo>
                  <a:pt x="0" y="0"/>
                </a:moveTo>
                <a:lnTo>
                  <a:pt x="59182" y="118618"/>
                </a:lnTo>
                <a:lnTo>
                  <a:pt x="78787" y="100179"/>
                </a:lnTo>
                <a:lnTo>
                  <a:pt x="70103" y="90931"/>
                </a:lnTo>
                <a:lnTo>
                  <a:pt x="86360" y="75692"/>
                </a:lnTo>
                <a:lnTo>
                  <a:pt x="104823" y="75692"/>
                </a:lnTo>
                <a:lnTo>
                  <a:pt x="114680" y="66420"/>
                </a:lnTo>
                <a:lnTo>
                  <a:pt x="0" y="0"/>
                </a:lnTo>
                <a:close/>
              </a:path>
              <a:path w="2464435" h="294639">
                <a:moveTo>
                  <a:pt x="86360" y="75692"/>
                </a:moveTo>
                <a:lnTo>
                  <a:pt x="70103" y="90931"/>
                </a:lnTo>
                <a:lnTo>
                  <a:pt x="78787" y="100179"/>
                </a:lnTo>
                <a:lnTo>
                  <a:pt x="95019" y="84913"/>
                </a:lnTo>
                <a:lnTo>
                  <a:pt x="86360" y="75692"/>
                </a:lnTo>
                <a:close/>
              </a:path>
              <a:path w="2464435" h="294639">
                <a:moveTo>
                  <a:pt x="104823" y="75692"/>
                </a:moveTo>
                <a:lnTo>
                  <a:pt x="86360" y="75692"/>
                </a:lnTo>
                <a:lnTo>
                  <a:pt x="95019" y="84913"/>
                </a:lnTo>
                <a:lnTo>
                  <a:pt x="104823" y="75692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6334" y="2975977"/>
            <a:ext cx="2463165" cy="76200"/>
          </a:xfrm>
          <a:custGeom>
            <a:avLst/>
            <a:gdLst/>
            <a:ahLst/>
            <a:cxnLst/>
            <a:rect l="l" t="t" r="r" b="b"/>
            <a:pathLst>
              <a:path w="2463165" h="76200">
                <a:moveTo>
                  <a:pt x="127000" y="0"/>
                </a:moveTo>
                <a:lnTo>
                  <a:pt x="0" y="38100"/>
                </a:lnTo>
                <a:lnTo>
                  <a:pt x="127000" y="76200"/>
                </a:lnTo>
                <a:lnTo>
                  <a:pt x="127000" y="49275"/>
                </a:lnTo>
                <a:lnTo>
                  <a:pt x="114300" y="49275"/>
                </a:lnTo>
                <a:lnTo>
                  <a:pt x="114300" y="27050"/>
                </a:lnTo>
                <a:lnTo>
                  <a:pt x="127000" y="27050"/>
                </a:lnTo>
                <a:lnTo>
                  <a:pt x="127000" y="0"/>
                </a:lnTo>
                <a:close/>
              </a:path>
              <a:path w="2463165" h="76200">
                <a:moveTo>
                  <a:pt x="127000" y="27050"/>
                </a:moveTo>
                <a:lnTo>
                  <a:pt x="114300" y="27050"/>
                </a:lnTo>
                <a:lnTo>
                  <a:pt x="114300" y="49275"/>
                </a:lnTo>
                <a:lnTo>
                  <a:pt x="127000" y="49275"/>
                </a:lnTo>
                <a:lnTo>
                  <a:pt x="127000" y="27050"/>
                </a:lnTo>
                <a:close/>
              </a:path>
              <a:path w="2463165" h="76200">
                <a:moveTo>
                  <a:pt x="2463165" y="27050"/>
                </a:moveTo>
                <a:lnTo>
                  <a:pt x="127000" y="27050"/>
                </a:lnTo>
                <a:lnTo>
                  <a:pt x="127000" y="49275"/>
                </a:lnTo>
                <a:lnTo>
                  <a:pt x="2463165" y="49275"/>
                </a:lnTo>
                <a:lnTo>
                  <a:pt x="2463165" y="2705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0119" y="2525889"/>
            <a:ext cx="9398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Microsoft YaHei"/>
                <a:cs typeface="Microsoft YaHei"/>
              </a:rPr>
              <a:t>分治型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3200" y="1725536"/>
            <a:ext cx="9398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团队型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345313"/>
            <a:ext cx="232092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pc="10" dirty="0"/>
              <a:t>职能型结构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5122" y="3479711"/>
            <a:ext cx="3293110" cy="141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责权单一明确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集权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决策速度慢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协调要求高（互相不理解）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7876" y="1092073"/>
            <a:ext cx="1214120" cy="594360"/>
          </a:xfrm>
          <a:custGeom>
            <a:avLst/>
            <a:gdLst/>
            <a:ahLst/>
            <a:cxnLst/>
            <a:rect l="l" t="t" r="r" b="b"/>
            <a:pathLst>
              <a:path w="1214120" h="594360">
                <a:moveTo>
                  <a:pt x="0" y="594118"/>
                </a:moveTo>
                <a:lnTo>
                  <a:pt x="1213827" y="594118"/>
                </a:lnTo>
                <a:lnTo>
                  <a:pt x="1213827" y="0"/>
                </a:lnTo>
                <a:lnTo>
                  <a:pt x="0" y="0"/>
                </a:lnTo>
                <a:lnTo>
                  <a:pt x="0" y="594118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7876" y="1092073"/>
            <a:ext cx="1214120" cy="594360"/>
          </a:xfrm>
          <a:custGeom>
            <a:avLst/>
            <a:gdLst/>
            <a:ahLst/>
            <a:cxnLst/>
            <a:rect l="l" t="t" r="r" b="b"/>
            <a:pathLst>
              <a:path w="1214120" h="594360">
                <a:moveTo>
                  <a:pt x="0" y="594118"/>
                </a:moveTo>
                <a:lnTo>
                  <a:pt x="1213827" y="594118"/>
                </a:lnTo>
                <a:lnTo>
                  <a:pt x="1213827" y="0"/>
                </a:lnTo>
                <a:lnTo>
                  <a:pt x="0" y="0"/>
                </a:lnTo>
                <a:lnTo>
                  <a:pt x="0" y="5941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382" y="2118487"/>
            <a:ext cx="829944" cy="432434"/>
          </a:xfrm>
          <a:custGeom>
            <a:avLst/>
            <a:gdLst/>
            <a:ahLst/>
            <a:cxnLst/>
            <a:rect l="l" t="t" r="r" b="b"/>
            <a:pathLst>
              <a:path w="829944" h="432435">
                <a:moveTo>
                  <a:pt x="0" y="432193"/>
                </a:moveTo>
                <a:lnTo>
                  <a:pt x="829398" y="432193"/>
                </a:lnTo>
                <a:lnTo>
                  <a:pt x="829398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382" y="2118487"/>
            <a:ext cx="829944" cy="432434"/>
          </a:xfrm>
          <a:custGeom>
            <a:avLst/>
            <a:gdLst/>
            <a:ahLst/>
            <a:cxnLst/>
            <a:rect l="l" t="t" r="r" b="b"/>
            <a:pathLst>
              <a:path w="829944" h="432435">
                <a:moveTo>
                  <a:pt x="0" y="432193"/>
                </a:moveTo>
                <a:lnTo>
                  <a:pt x="829398" y="432193"/>
                </a:lnTo>
                <a:lnTo>
                  <a:pt x="829398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8609" y="2193557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研发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1066" y="2118411"/>
            <a:ext cx="831215" cy="431165"/>
          </a:xfrm>
          <a:custGeom>
            <a:avLst/>
            <a:gdLst/>
            <a:ahLst/>
            <a:cxnLst/>
            <a:rect l="l" t="t" r="r" b="b"/>
            <a:pathLst>
              <a:path w="831214" h="431164">
                <a:moveTo>
                  <a:pt x="0" y="430999"/>
                </a:moveTo>
                <a:lnTo>
                  <a:pt x="830808" y="430999"/>
                </a:lnTo>
                <a:lnTo>
                  <a:pt x="830808" y="0"/>
                </a:lnTo>
                <a:lnTo>
                  <a:pt x="0" y="0"/>
                </a:lnTo>
                <a:lnTo>
                  <a:pt x="0" y="430999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1066" y="2118411"/>
            <a:ext cx="831215" cy="431165"/>
          </a:xfrm>
          <a:custGeom>
            <a:avLst/>
            <a:gdLst/>
            <a:ahLst/>
            <a:cxnLst/>
            <a:rect l="l" t="t" r="r" b="b"/>
            <a:pathLst>
              <a:path w="831214" h="431164">
                <a:moveTo>
                  <a:pt x="0" y="430999"/>
                </a:moveTo>
                <a:lnTo>
                  <a:pt x="830808" y="430999"/>
                </a:lnTo>
                <a:lnTo>
                  <a:pt x="830808" y="0"/>
                </a:lnTo>
                <a:lnTo>
                  <a:pt x="0" y="0"/>
                </a:lnTo>
                <a:lnTo>
                  <a:pt x="0" y="4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64587" y="2192922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制造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40074" y="2118487"/>
            <a:ext cx="894715" cy="432434"/>
          </a:xfrm>
          <a:custGeom>
            <a:avLst/>
            <a:gdLst/>
            <a:ahLst/>
            <a:cxnLst/>
            <a:rect l="l" t="t" r="r" b="b"/>
            <a:pathLst>
              <a:path w="894714" h="432435">
                <a:moveTo>
                  <a:pt x="0" y="432193"/>
                </a:moveTo>
                <a:lnTo>
                  <a:pt x="894168" y="432193"/>
                </a:lnTo>
                <a:lnTo>
                  <a:pt x="894168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40074" y="2118487"/>
            <a:ext cx="894715" cy="432434"/>
          </a:xfrm>
          <a:custGeom>
            <a:avLst/>
            <a:gdLst/>
            <a:ahLst/>
            <a:cxnLst/>
            <a:rect l="l" t="t" r="r" b="b"/>
            <a:pathLst>
              <a:path w="894714" h="432435">
                <a:moveTo>
                  <a:pt x="0" y="432193"/>
                </a:moveTo>
                <a:lnTo>
                  <a:pt x="894168" y="432193"/>
                </a:lnTo>
                <a:lnTo>
                  <a:pt x="894168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45686" y="2193557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市场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17312" y="2118487"/>
            <a:ext cx="829944" cy="432434"/>
          </a:xfrm>
          <a:custGeom>
            <a:avLst/>
            <a:gdLst/>
            <a:ahLst/>
            <a:cxnLst/>
            <a:rect l="l" t="t" r="r" b="b"/>
            <a:pathLst>
              <a:path w="829945" h="432435">
                <a:moveTo>
                  <a:pt x="0" y="432193"/>
                </a:moveTo>
                <a:lnTo>
                  <a:pt x="829398" y="432193"/>
                </a:lnTo>
                <a:lnTo>
                  <a:pt x="829398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17312" y="2118487"/>
            <a:ext cx="829944" cy="432434"/>
          </a:xfrm>
          <a:custGeom>
            <a:avLst/>
            <a:gdLst/>
            <a:ahLst/>
            <a:cxnLst/>
            <a:rect l="l" t="t" r="r" b="b"/>
            <a:pathLst>
              <a:path w="829945" h="432435">
                <a:moveTo>
                  <a:pt x="0" y="432193"/>
                </a:moveTo>
                <a:lnTo>
                  <a:pt x="829398" y="432193"/>
                </a:lnTo>
                <a:lnTo>
                  <a:pt x="829398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91176" y="2193557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财务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31178" y="2118487"/>
            <a:ext cx="894715" cy="432434"/>
          </a:xfrm>
          <a:custGeom>
            <a:avLst/>
            <a:gdLst/>
            <a:ahLst/>
            <a:cxnLst/>
            <a:rect l="l" t="t" r="r" b="b"/>
            <a:pathLst>
              <a:path w="894714" h="432435">
                <a:moveTo>
                  <a:pt x="0" y="432193"/>
                </a:moveTo>
                <a:lnTo>
                  <a:pt x="894168" y="432193"/>
                </a:lnTo>
                <a:lnTo>
                  <a:pt x="894168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1178" y="2118487"/>
            <a:ext cx="894715" cy="432434"/>
          </a:xfrm>
          <a:custGeom>
            <a:avLst/>
            <a:gdLst/>
            <a:ahLst/>
            <a:cxnLst/>
            <a:rect l="l" t="t" r="r" b="b"/>
            <a:pathLst>
              <a:path w="894714" h="432435">
                <a:moveTo>
                  <a:pt x="0" y="432193"/>
                </a:moveTo>
                <a:lnTo>
                  <a:pt x="894168" y="432193"/>
                </a:lnTo>
                <a:lnTo>
                  <a:pt x="894168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37172" y="2193557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人事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81545" y="2118487"/>
            <a:ext cx="829944" cy="432434"/>
          </a:xfrm>
          <a:custGeom>
            <a:avLst/>
            <a:gdLst/>
            <a:ahLst/>
            <a:cxnLst/>
            <a:rect l="l" t="t" r="r" b="b"/>
            <a:pathLst>
              <a:path w="829945" h="432435">
                <a:moveTo>
                  <a:pt x="0" y="432193"/>
                </a:moveTo>
                <a:lnTo>
                  <a:pt x="829398" y="432193"/>
                </a:lnTo>
                <a:lnTo>
                  <a:pt x="829398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81545" y="2118487"/>
            <a:ext cx="829944" cy="432434"/>
          </a:xfrm>
          <a:custGeom>
            <a:avLst/>
            <a:gdLst/>
            <a:ahLst/>
            <a:cxnLst/>
            <a:rect l="l" t="t" r="r" b="b"/>
            <a:pathLst>
              <a:path w="829945" h="432435">
                <a:moveTo>
                  <a:pt x="0" y="432193"/>
                </a:moveTo>
                <a:lnTo>
                  <a:pt x="829398" y="432193"/>
                </a:lnTo>
                <a:lnTo>
                  <a:pt x="829398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55789" y="2193557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服务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99550" y="3036417"/>
            <a:ext cx="702945" cy="379095"/>
          </a:xfrm>
          <a:custGeom>
            <a:avLst/>
            <a:gdLst/>
            <a:ahLst/>
            <a:cxnLst/>
            <a:rect l="l" t="t" r="r" b="b"/>
            <a:pathLst>
              <a:path w="702944" h="379095">
                <a:moveTo>
                  <a:pt x="0" y="378625"/>
                </a:moveTo>
                <a:lnTo>
                  <a:pt x="702665" y="378625"/>
                </a:lnTo>
                <a:lnTo>
                  <a:pt x="702665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99550" y="3036417"/>
            <a:ext cx="702945" cy="379095"/>
          </a:xfrm>
          <a:custGeom>
            <a:avLst/>
            <a:gdLst/>
            <a:ahLst/>
            <a:cxnLst/>
            <a:rect l="l" t="t" r="r" b="b"/>
            <a:pathLst>
              <a:path w="702944" h="379095">
                <a:moveTo>
                  <a:pt x="0" y="378625"/>
                </a:moveTo>
                <a:lnTo>
                  <a:pt x="702665" y="378625"/>
                </a:lnTo>
                <a:lnTo>
                  <a:pt x="702665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57042" y="3036417"/>
            <a:ext cx="702945" cy="379095"/>
          </a:xfrm>
          <a:custGeom>
            <a:avLst/>
            <a:gdLst/>
            <a:ahLst/>
            <a:cxnLst/>
            <a:rect l="l" t="t" r="r" b="b"/>
            <a:pathLst>
              <a:path w="702944" h="379095">
                <a:moveTo>
                  <a:pt x="0" y="378625"/>
                </a:moveTo>
                <a:lnTo>
                  <a:pt x="702665" y="378625"/>
                </a:lnTo>
                <a:lnTo>
                  <a:pt x="702665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57042" y="3036417"/>
            <a:ext cx="702945" cy="379095"/>
          </a:xfrm>
          <a:custGeom>
            <a:avLst/>
            <a:gdLst/>
            <a:ahLst/>
            <a:cxnLst/>
            <a:rect l="l" t="t" r="r" b="b"/>
            <a:pathLst>
              <a:path w="702944" h="379095">
                <a:moveTo>
                  <a:pt x="0" y="378625"/>
                </a:moveTo>
                <a:lnTo>
                  <a:pt x="702665" y="378625"/>
                </a:lnTo>
                <a:lnTo>
                  <a:pt x="702665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79392" y="3036417"/>
            <a:ext cx="702945" cy="379095"/>
          </a:xfrm>
          <a:custGeom>
            <a:avLst/>
            <a:gdLst/>
            <a:ahLst/>
            <a:cxnLst/>
            <a:rect l="l" t="t" r="r" b="b"/>
            <a:pathLst>
              <a:path w="702945" h="379095">
                <a:moveTo>
                  <a:pt x="0" y="378625"/>
                </a:moveTo>
                <a:lnTo>
                  <a:pt x="702665" y="378625"/>
                </a:lnTo>
                <a:lnTo>
                  <a:pt x="702665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9392" y="3036417"/>
            <a:ext cx="702945" cy="379095"/>
          </a:xfrm>
          <a:custGeom>
            <a:avLst/>
            <a:gdLst/>
            <a:ahLst/>
            <a:cxnLst/>
            <a:rect l="l" t="t" r="r" b="b"/>
            <a:pathLst>
              <a:path w="702945" h="379095">
                <a:moveTo>
                  <a:pt x="0" y="378625"/>
                </a:moveTo>
                <a:lnTo>
                  <a:pt x="702665" y="378625"/>
                </a:lnTo>
                <a:lnTo>
                  <a:pt x="702665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01741" y="3036417"/>
            <a:ext cx="702945" cy="379095"/>
          </a:xfrm>
          <a:custGeom>
            <a:avLst/>
            <a:gdLst/>
            <a:ahLst/>
            <a:cxnLst/>
            <a:rect l="l" t="t" r="r" b="b"/>
            <a:pathLst>
              <a:path w="702945" h="379095">
                <a:moveTo>
                  <a:pt x="0" y="378625"/>
                </a:moveTo>
                <a:lnTo>
                  <a:pt x="702665" y="378625"/>
                </a:lnTo>
                <a:lnTo>
                  <a:pt x="702665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01741" y="3036417"/>
            <a:ext cx="702945" cy="379095"/>
          </a:xfrm>
          <a:custGeom>
            <a:avLst/>
            <a:gdLst/>
            <a:ahLst/>
            <a:cxnLst/>
            <a:rect l="l" t="t" r="r" b="b"/>
            <a:pathLst>
              <a:path w="702945" h="379095">
                <a:moveTo>
                  <a:pt x="0" y="378625"/>
                </a:moveTo>
                <a:lnTo>
                  <a:pt x="702665" y="378625"/>
                </a:lnTo>
                <a:lnTo>
                  <a:pt x="702665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51761" y="1902981"/>
            <a:ext cx="5813425" cy="0"/>
          </a:xfrm>
          <a:custGeom>
            <a:avLst/>
            <a:gdLst/>
            <a:ahLst/>
            <a:cxnLst/>
            <a:rect l="l" t="t" r="r" b="b"/>
            <a:pathLst>
              <a:path w="5813425">
                <a:moveTo>
                  <a:pt x="0" y="0"/>
                </a:moveTo>
                <a:lnTo>
                  <a:pt x="58128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51761" y="1902981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6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64577" y="1902981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6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74137" y="1902981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6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7876" y="1902981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6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01741" y="1902981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6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78853" y="1902981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6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19248" y="2820937"/>
            <a:ext cx="3002280" cy="0"/>
          </a:xfrm>
          <a:custGeom>
            <a:avLst/>
            <a:gdLst/>
            <a:ahLst/>
            <a:cxnLst/>
            <a:rect l="l" t="t" r="r" b="b"/>
            <a:pathLst>
              <a:path w="3002279">
                <a:moveTo>
                  <a:pt x="0" y="0"/>
                </a:moveTo>
                <a:lnTo>
                  <a:pt x="300215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19248" y="2820937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5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20003" y="2820937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5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99051" y="2820937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5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76701" y="2820937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5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25797" y="1686191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5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87876" y="2550681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2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08677" y="1241946"/>
            <a:ext cx="6350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公司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288290"/>
            <a:ext cx="232092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pc="10" dirty="0"/>
              <a:t>分治型结构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012" y="3441902"/>
            <a:ext cx="4564380" cy="168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Microsoft YaHei"/>
                <a:cs typeface="Microsoft YaHei"/>
              </a:rPr>
              <a:t>按产品/服务客户/市场/地域分工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市场/客户导向、反应速度快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利润中心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易产生独立性、公司层决策协调要求高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5486" y="1024063"/>
            <a:ext cx="1131570" cy="594360"/>
          </a:xfrm>
          <a:custGeom>
            <a:avLst/>
            <a:gdLst/>
            <a:ahLst/>
            <a:cxnLst/>
            <a:rect l="l" t="t" r="r" b="b"/>
            <a:pathLst>
              <a:path w="1131570" h="594360">
                <a:moveTo>
                  <a:pt x="0" y="594118"/>
                </a:moveTo>
                <a:lnTo>
                  <a:pt x="1131062" y="594118"/>
                </a:lnTo>
                <a:lnTo>
                  <a:pt x="1131062" y="0"/>
                </a:lnTo>
                <a:lnTo>
                  <a:pt x="0" y="0"/>
                </a:lnTo>
                <a:lnTo>
                  <a:pt x="0" y="594118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15486" y="1024063"/>
            <a:ext cx="1131570" cy="594360"/>
          </a:xfrm>
          <a:custGeom>
            <a:avLst/>
            <a:gdLst/>
            <a:ahLst/>
            <a:cxnLst/>
            <a:rect l="l" t="t" r="r" b="b"/>
            <a:pathLst>
              <a:path w="1131570" h="594360">
                <a:moveTo>
                  <a:pt x="0" y="594118"/>
                </a:moveTo>
                <a:lnTo>
                  <a:pt x="1131062" y="594118"/>
                </a:lnTo>
                <a:lnTo>
                  <a:pt x="1131062" y="0"/>
                </a:lnTo>
                <a:lnTo>
                  <a:pt x="0" y="0"/>
                </a:lnTo>
                <a:lnTo>
                  <a:pt x="0" y="5941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5872" y="2050350"/>
            <a:ext cx="773430" cy="432434"/>
          </a:xfrm>
          <a:custGeom>
            <a:avLst/>
            <a:gdLst/>
            <a:ahLst/>
            <a:cxnLst/>
            <a:rect l="l" t="t" r="r" b="b"/>
            <a:pathLst>
              <a:path w="773430" h="432435">
                <a:moveTo>
                  <a:pt x="0" y="432193"/>
                </a:moveTo>
                <a:lnTo>
                  <a:pt x="772845" y="432193"/>
                </a:lnTo>
                <a:lnTo>
                  <a:pt x="772845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5872" y="2050350"/>
            <a:ext cx="773430" cy="432434"/>
          </a:xfrm>
          <a:custGeom>
            <a:avLst/>
            <a:gdLst/>
            <a:ahLst/>
            <a:cxnLst/>
            <a:rect l="l" t="t" r="r" b="b"/>
            <a:pathLst>
              <a:path w="773430" h="432435">
                <a:moveTo>
                  <a:pt x="0" y="432193"/>
                </a:moveTo>
                <a:lnTo>
                  <a:pt x="772845" y="432193"/>
                </a:lnTo>
                <a:lnTo>
                  <a:pt x="772845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0448" y="2125293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汽车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7528" y="2050401"/>
            <a:ext cx="774700" cy="431165"/>
          </a:xfrm>
          <a:custGeom>
            <a:avLst/>
            <a:gdLst/>
            <a:ahLst/>
            <a:cxnLst/>
            <a:rect l="l" t="t" r="r" b="b"/>
            <a:pathLst>
              <a:path w="774700" h="431164">
                <a:moveTo>
                  <a:pt x="0" y="430999"/>
                </a:moveTo>
                <a:lnTo>
                  <a:pt x="774166" y="430999"/>
                </a:lnTo>
                <a:lnTo>
                  <a:pt x="774166" y="0"/>
                </a:lnTo>
                <a:lnTo>
                  <a:pt x="0" y="0"/>
                </a:lnTo>
                <a:lnTo>
                  <a:pt x="0" y="430999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528" y="2050401"/>
            <a:ext cx="774700" cy="431165"/>
          </a:xfrm>
          <a:custGeom>
            <a:avLst/>
            <a:gdLst/>
            <a:ahLst/>
            <a:cxnLst/>
            <a:rect l="l" t="t" r="r" b="b"/>
            <a:pathLst>
              <a:path w="774700" h="431164">
                <a:moveTo>
                  <a:pt x="0" y="430999"/>
                </a:moveTo>
                <a:lnTo>
                  <a:pt x="774166" y="430999"/>
                </a:lnTo>
                <a:lnTo>
                  <a:pt x="774166" y="0"/>
                </a:lnTo>
                <a:lnTo>
                  <a:pt x="0" y="0"/>
                </a:lnTo>
                <a:lnTo>
                  <a:pt x="0" y="4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3858" y="2124658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房屋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8291" y="2050350"/>
            <a:ext cx="833755" cy="432434"/>
          </a:xfrm>
          <a:custGeom>
            <a:avLst/>
            <a:gdLst/>
            <a:ahLst/>
            <a:cxnLst/>
            <a:rect l="l" t="t" r="r" b="b"/>
            <a:pathLst>
              <a:path w="833755" h="432435">
                <a:moveTo>
                  <a:pt x="0" y="432193"/>
                </a:moveTo>
                <a:lnTo>
                  <a:pt x="833208" y="432193"/>
                </a:lnTo>
                <a:lnTo>
                  <a:pt x="833208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8291" y="2050350"/>
            <a:ext cx="833755" cy="432434"/>
          </a:xfrm>
          <a:custGeom>
            <a:avLst/>
            <a:gdLst/>
            <a:ahLst/>
            <a:cxnLst/>
            <a:rect l="l" t="t" r="r" b="b"/>
            <a:pathLst>
              <a:path w="833755" h="432435">
                <a:moveTo>
                  <a:pt x="0" y="432193"/>
                </a:moveTo>
                <a:lnTo>
                  <a:pt x="833208" y="432193"/>
                </a:lnTo>
                <a:lnTo>
                  <a:pt x="833208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73677" y="2125293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医疗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88281" y="2050350"/>
            <a:ext cx="773430" cy="432434"/>
          </a:xfrm>
          <a:custGeom>
            <a:avLst/>
            <a:gdLst/>
            <a:ahLst/>
            <a:cxnLst/>
            <a:rect l="l" t="t" r="r" b="b"/>
            <a:pathLst>
              <a:path w="773429" h="432435">
                <a:moveTo>
                  <a:pt x="0" y="432193"/>
                </a:moveTo>
                <a:lnTo>
                  <a:pt x="772845" y="432193"/>
                </a:lnTo>
                <a:lnTo>
                  <a:pt x="772845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8281" y="2050350"/>
            <a:ext cx="773430" cy="432434"/>
          </a:xfrm>
          <a:custGeom>
            <a:avLst/>
            <a:gdLst/>
            <a:ahLst/>
            <a:cxnLst/>
            <a:rect l="l" t="t" r="r" b="b"/>
            <a:pathLst>
              <a:path w="773429" h="432435">
                <a:moveTo>
                  <a:pt x="0" y="432193"/>
                </a:moveTo>
                <a:lnTo>
                  <a:pt x="772845" y="432193"/>
                </a:lnTo>
                <a:lnTo>
                  <a:pt x="772845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33442" y="2125293"/>
            <a:ext cx="483234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灾害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19343" y="2050350"/>
            <a:ext cx="833755" cy="432434"/>
          </a:xfrm>
          <a:custGeom>
            <a:avLst/>
            <a:gdLst/>
            <a:ahLst/>
            <a:cxnLst/>
            <a:rect l="l" t="t" r="r" b="b"/>
            <a:pathLst>
              <a:path w="833754" h="432435">
                <a:moveTo>
                  <a:pt x="0" y="432193"/>
                </a:moveTo>
                <a:lnTo>
                  <a:pt x="833208" y="432193"/>
                </a:lnTo>
                <a:lnTo>
                  <a:pt x="833208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9343" y="2050350"/>
            <a:ext cx="833755" cy="432434"/>
          </a:xfrm>
          <a:custGeom>
            <a:avLst/>
            <a:gdLst/>
            <a:ahLst/>
            <a:cxnLst/>
            <a:rect l="l" t="t" r="r" b="b"/>
            <a:pathLst>
              <a:path w="833754" h="432435">
                <a:moveTo>
                  <a:pt x="0" y="432193"/>
                </a:moveTo>
                <a:lnTo>
                  <a:pt x="833208" y="432193"/>
                </a:lnTo>
                <a:lnTo>
                  <a:pt x="833208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95237" y="2125293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生命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91476" y="2050350"/>
            <a:ext cx="773430" cy="432434"/>
          </a:xfrm>
          <a:custGeom>
            <a:avLst/>
            <a:gdLst/>
            <a:ahLst/>
            <a:cxnLst/>
            <a:rect l="l" t="t" r="r" b="b"/>
            <a:pathLst>
              <a:path w="773429" h="432435">
                <a:moveTo>
                  <a:pt x="0" y="432193"/>
                </a:moveTo>
                <a:lnTo>
                  <a:pt x="772845" y="432193"/>
                </a:lnTo>
                <a:lnTo>
                  <a:pt x="772845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91476" y="2050350"/>
            <a:ext cx="773430" cy="432434"/>
          </a:xfrm>
          <a:custGeom>
            <a:avLst/>
            <a:gdLst/>
            <a:ahLst/>
            <a:cxnLst/>
            <a:rect l="l" t="t" r="r" b="b"/>
            <a:pathLst>
              <a:path w="773429" h="432435">
                <a:moveTo>
                  <a:pt x="0" y="432193"/>
                </a:moveTo>
                <a:lnTo>
                  <a:pt x="772845" y="432193"/>
                </a:lnTo>
                <a:lnTo>
                  <a:pt x="772845" y="0"/>
                </a:lnTo>
                <a:lnTo>
                  <a:pt x="0" y="0"/>
                </a:lnTo>
                <a:lnTo>
                  <a:pt x="0" y="4321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37145" y="2125293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国际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9080" y="2968407"/>
            <a:ext cx="655320" cy="379095"/>
          </a:xfrm>
          <a:custGeom>
            <a:avLst/>
            <a:gdLst/>
            <a:ahLst/>
            <a:cxnLst/>
            <a:rect l="l" t="t" r="r" b="b"/>
            <a:pathLst>
              <a:path w="655319" h="379095">
                <a:moveTo>
                  <a:pt x="0" y="378625"/>
                </a:moveTo>
                <a:lnTo>
                  <a:pt x="654761" y="378625"/>
                </a:lnTo>
                <a:lnTo>
                  <a:pt x="654761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9080" y="2968407"/>
            <a:ext cx="655320" cy="379095"/>
          </a:xfrm>
          <a:custGeom>
            <a:avLst/>
            <a:gdLst/>
            <a:ahLst/>
            <a:cxnLst/>
            <a:rect l="l" t="t" r="r" b="b"/>
            <a:pathLst>
              <a:path w="655319" h="379095">
                <a:moveTo>
                  <a:pt x="0" y="378625"/>
                </a:moveTo>
                <a:lnTo>
                  <a:pt x="654761" y="378625"/>
                </a:lnTo>
                <a:lnTo>
                  <a:pt x="654761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1294" y="2968407"/>
            <a:ext cx="655320" cy="379095"/>
          </a:xfrm>
          <a:custGeom>
            <a:avLst/>
            <a:gdLst/>
            <a:ahLst/>
            <a:cxnLst/>
            <a:rect l="l" t="t" r="r" b="b"/>
            <a:pathLst>
              <a:path w="655319" h="379095">
                <a:moveTo>
                  <a:pt x="0" y="378625"/>
                </a:moveTo>
                <a:lnTo>
                  <a:pt x="654761" y="378625"/>
                </a:lnTo>
                <a:lnTo>
                  <a:pt x="654761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41294" y="2968407"/>
            <a:ext cx="655320" cy="379095"/>
          </a:xfrm>
          <a:custGeom>
            <a:avLst/>
            <a:gdLst/>
            <a:ahLst/>
            <a:cxnLst/>
            <a:rect l="l" t="t" r="r" b="b"/>
            <a:pathLst>
              <a:path w="655319" h="379095">
                <a:moveTo>
                  <a:pt x="0" y="378625"/>
                </a:moveTo>
                <a:lnTo>
                  <a:pt x="654761" y="378625"/>
                </a:lnTo>
                <a:lnTo>
                  <a:pt x="654761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93920" y="2968407"/>
            <a:ext cx="655320" cy="379095"/>
          </a:xfrm>
          <a:custGeom>
            <a:avLst/>
            <a:gdLst/>
            <a:ahLst/>
            <a:cxnLst/>
            <a:rect l="l" t="t" r="r" b="b"/>
            <a:pathLst>
              <a:path w="655320" h="379095">
                <a:moveTo>
                  <a:pt x="0" y="378625"/>
                </a:moveTo>
                <a:lnTo>
                  <a:pt x="654761" y="378625"/>
                </a:lnTo>
                <a:lnTo>
                  <a:pt x="654761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93920" y="2968407"/>
            <a:ext cx="655320" cy="379095"/>
          </a:xfrm>
          <a:custGeom>
            <a:avLst/>
            <a:gdLst/>
            <a:ahLst/>
            <a:cxnLst/>
            <a:rect l="l" t="t" r="r" b="b"/>
            <a:pathLst>
              <a:path w="655320" h="379095">
                <a:moveTo>
                  <a:pt x="0" y="378625"/>
                </a:moveTo>
                <a:lnTo>
                  <a:pt x="654761" y="378625"/>
                </a:lnTo>
                <a:lnTo>
                  <a:pt x="654761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6548" y="2968407"/>
            <a:ext cx="655320" cy="379095"/>
          </a:xfrm>
          <a:custGeom>
            <a:avLst/>
            <a:gdLst/>
            <a:ahLst/>
            <a:cxnLst/>
            <a:rect l="l" t="t" r="r" b="b"/>
            <a:pathLst>
              <a:path w="655320" h="379095">
                <a:moveTo>
                  <a:pt x="0" y="378625"/>
                </a:moveTo>
                <a:lnTo>
                  <a:pt x="654761" y="378625"/>
                </a:lnTo>
                <a:lnTo>
                  <a:pt x="654761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6548" y="2968407"/>
            <a:ext cx="655320" cy="379095"/>
          </a:xfrm>
          <a:custGeom>
            <a:avLst/>
            <a:gdLst/>
            <a:ahLst/>
            <a:cxnLst/>
            <a:rect l="l" t="t" r="r" b="b"/>
            <a:pathLst>
              <a:path w="655320" h="379095">
                <a:moveTo>
                  <a:pt x="0" y="378625"/>
                </a:moveTo>
                <a:lnTo>
                  <a:pt x="654761" y="378625"/>
                </a:lnTo>
                <a:lnTo>
                  <a:pt x="654761" y="0"/>
                </a:lnTo>
                <a:lnTo>
                  <a:pt x="0" y="0"/>
                </a:lnTo>
                <a:lnTo>
                  <a:pt x="0" y="37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31809" y="1834843"/>
            <a:ext cx="5416550" cy="0"/>
          </a:xfrm>
          <a:custGeom>
            <a:avLst/>
            <a:gdLst/>
            <a:ahLst/>
            <a:cxnLst/>
            <a:rect l="l" t="t" r="r" b="b"/>
            <a:pathLst>
              <a:path w="5416550">
                <a:moveTo>
                  <a:pt x="0" y="0"/>
                </a:moveTo>
                <a:lnTo>
                  <a:pt x="54165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1809" y="1834843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7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48347" y="1834843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7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84424" y="1834843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7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15486" y="1834843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7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6548" y="1834843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7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36664" y="1834843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7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46933" y="2752927"/>
            <a:ext cx="2797810" cy="0"/>
          </a:xfrm>
          <a:custGeom>
            <a:avLst/>
            <a:gdLst/>
            <a:ahLst/>
            <a:cxnLst/>
            <a:rect l="l" t="t" r="r" b="b"/>
            <a:pathLst>
              <a:path w="2797810">
                <a:moveTo>
                  <a:pt x="0" y="0"/>
                </a:moveTo>
                <a:lnTo>
                  <a:pt x="27974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46933" y="2752927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3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43093" y="2752927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3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91736" y="2752927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3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39236" y="2752927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3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09845" y="1618181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5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15486" y="2482543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3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92726" y="1174062"/>
            <a:ext cx="6350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公司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019809"/>
            <a:ext cx="3802379" cy="159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Microsoft YaHei"/>
                <a:cs typeface="Microsoft YaHei"/>
              </a:rPr>
              <a:t>按产品</a:t>
            </a:r>
            <a:r>
              <a:rPr sz="2000" spc="-5" dirty="0">
                <a:latin typeface="Microsoft YaHei"/>
                <a:cs typeface="Microsoft YaHei"/>
              </a:rPr>
              <a:t>/</a:t>
            </a:r>
            <a:r>
              <a:rPr sz="2000" dirty="0">
                <a:latin typeface="Microsoft YaHei"/>
                <a:cs typeface="Microsoft YaHei"/>
              </a:rPr>
              <a:t>项目及职能</a:t>
            </a:r>
            <a:r>
              <a:rPr sz="2000" spc="-5" dirty="0">
                <a:latin typeface="Microsoft YaHei"/>
                <a:cs typeface="Microsoft YaHei"/>
              </a:rPr>
              <a:t>/</a:t>
            </a:r>
            <a:r>
              <a:rPr sz="2000" dirty="0">
                <a:latin typeface="Microsoft YaHei"/>
                <a:cs typeface="Microsoft YaHei"/>
              </a:rPr>
              <a:t>区</a:t>
            </a:r>
            <a:r>
              <a:rPr sz="2000" spc="-15" dirty="0">
                <a:latin typeface="Microsoft YaHei"/>
                <a:cs typeface="Microsoft YaHei"/>
              </a:rPr>
              <a:t>域</a:t>
            </a:r>
            <a:r>
              <a:rPr sz="2000" dirty="0">
                <a:latin typeface="Microsoft YaHei"/>
                <a:cs typeface="Microsoft YaHei"/>
              </a:rPr>
              <a:t>双重</a:t>
            </a:r>
            <a:r>
              <a:rPr sz="2000" spc="-15" dirty="0">
                <a:latin typeface="Microsoft YaHei"/>
                <a:cs typeface="Microsoft YaHei"/>
              </a:rPr>
              <a:t>分</a:t>
            </a:r>
            <a:r>
              <a:rPr sz="2000" dirty="0">
                <a:latin typeface="Microsoft YaHei"/>
                <a:cs typeface="Microsoft YaHei"/>
              </a:rPr>
              <a:t>工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管理全面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双重权威易混乱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部门/项目协调困难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727198"/>
            <a:ext cx="2021839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员工素质要求高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45994" y="288290"/>
            <a:ext cx="232092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pc="10" dirty="0"/>
              <a:t>矩阵型结构</a:t>
            </a:r>
          </a:p>
        </p:txBody>
      </p:sp>
      <p:sp>
        <p:nvSpPr>
          <p:cNvPr id="5" name="object 5"/>
          <p:cNvSpPr/>
          <p:nvPr/>
        </p:nvSpPr>
        <p:spPr>
          <a:xfrm>
            <a:off x="3052317" y="2561043"/>
            <a:ext cx="1073785" cy="504825"/>
          </a:xfrm>
          <a:custGeom>
            <a:avLst/>
            <a:gdLst/>
            <a:ahLst/>
            <a:cxnLst/>
            <a:rect l="l" t="t" r="r" b="b"/>
            <a:pathLst>
              <a:path w="1073785" h="504825">
                <a:moveTo>
                  <a:pt x="0" y="504609"/>
                </a:moveTo>
                <a:lnTo>
                  <a:pt x="1073188" y="504609"/>
                </a:lnTo>
                <a:lnTo>
                  <a:pt x="1073188" y="0"/>
                </a:lnTo>
                <a:lnTo>
                  <a:pt x="0" y="0"/>
                </a:lnTo>
                <a:lnTo>
                  <a:pt x="0" y="504609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2317" y="2561043"/>
            <a:ext cx="1073785" cy="504825"/>
          </a:xfrm>
          <a:custGeom>
            <a:avLst/>
            <a:gdLst/>
            <a:ahLst/>
            <a:cxnLst/>
            <a:rect l="l" t="t" r="r" b="b"/>
            <a:pathLst>
              <a:path w="1073785" h="504825">
                <a:moveTo>
                  <a:pt x="0" y="504609"/>
                </a:moveTo>
                <a:lnTo>
                  <a:pt x="1073188" y="504609"/>
                </a:lnTo>
                <a:lnTo>
                  <a:pt x="1073188" y="0"/>
                </a:lnTo>
                <a:lnTo>
                  <a:pt x="0" y="0"/>
                </a:lnTo>
                <a:lnTo>
                  <a:pt x="0" y="50460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213" y="3845293"/>
            <a:ext cx="790575" cy="229870"/>
          </a:xfrm>
          <a:custGeom>
            <a:avLst/>
            <a:gdLst/>
            <a:ahLst/>
            <a:cxnLst/>
            <a:rect l="l" t="t" r="r" b="b"/>
            <a:pathLst>
              <a:path w="790575" h="229870">
                <a:moveTo>
                  <a:pt x="0" y="229552"/>
                </a:moveTo>
                <a:lnTo>
                  <a:pt x="790575" y="229552"/>
                </a:lnTo>
                <a:lnTo>
                  <a:pt x="790575" y="0"/>
                </a:lnTo>
                <a:lnTo>
                  <a:pt x="0" y="0"/>
                </a:lnTo>
                <a:lnTo>
                  <a:pt x="0" y="22955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213" y="3845293"/>
            <a:ext cx="790575" cy="229870"/>
          </a:xfrm>
          <a:custGeom>
            <a:avLst/>
            <a:gdLst/>
            <a:ahLst/>
            <a:cxnLst/>
            <a:rect l="l" t="t" r="r" b="b"/>
            <a:pathLst>
              <a:path w="790575" h="229870">
                <a:moveTo>
                  <a:pt x="0" y="229552"/>
                </a:moveTo>
                <a:lnTo>
                  <a:pt x="790575" y="229552"/>
                </a:lnTo>
                <a:lnTo>
                  <a:pt x="790575" y="0"/>
                </a:lnTo>
                <a:lnTo>
                  <a:pt x="0" y="0"/>
                </a:lnTo>
                <a:lnTo>
                  <a:pt x="0" y="2295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4452" y="3340684"/>
            <a:ext cx="734695" cy="366395"/>
          </a:xfrm>
          <a:custGeom>
            <a:avLst/>
            <a:gdLst/>
            <a:ahLst/>
            <a:cxnLst/>
            <a:rect l="l" t="t" r="r" b="b"/>
            <a:pathLst>
              <a:path w="734694" h="366395">
                <a:moveTo>
                  <a:pt x="0" y="366064"/>
                </a:moveTo>
                <a:lnTo>
                  <a:pt x="734555" y="366064"/>
                </a:lnTo>
                <a:lnTo>
                  <a:pt x="734555" y="0"/>
                </a:lnTo>
                <a:lnTo>
                  <a:pt x="0" y="0"/>
                </a:lnTo>
                <a:lnTo>
                  <a:pt x="0" y="366064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4452" y="3340684"/>
            <a:ext cx="734695" cy="366395"/>
          </a:xfrm>
          <a:custGeom>
            <a:avLst/>
            <a:gdLst/>
            <a:ahLst/>
            <a:cxnLst/>
            <a:rect l="l" t="t" r="r" b="b"/>
            <a:pathLst>
              <a:path w="734694" h="366395">
                <a:moveTo>
                  <a:pt x="0" y="366064"/>
                </a:moveTo>
                <a:lnTo>
                  <a:pt x="734555" y="366064"/>
                </a:lnTo>
                <a:lnTo>
                  <a:pt x="734555" y="0"/>
                </a:lnTo>
                <a:lnTo>
                  <a:pt x="0" y="0"/>
                </a:lnTo>
                <a:lnTo>
                  <a:pt x="0" y="3660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10944" y="3383026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营销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00325" y="3340684"/>
            <a:ext cx="790575" cy="367665"/>
          </a:xfrm>
          <a:custGeom>
            <a:avLst/>
            <a:gdLst/>
            <a:ahLst/>
            <a:cxnLst/>
            <a:rect l="l" t="t" r="r" b="b"/>
            <a:pathLst>
              <a:path w="790575" h="367664">
                <a:moveTo>
                  <a:pt x="0" y="367080"/>
                </a:moveTo>
                <a:lnTo>
                  <a:pt x="790575" y="367080"/>
                </a:lnTo>
                <a:lnTo>
                  <a:pt x="790575" y="0"/>
                </a:lnTo>
                <a:lnTo>
                  <a:pt x="0" y="0"/>
                </a:lnTo>
                <a:lnTo>
                  <a:pt x="0" y="36708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0325" y="3340684"/>
            <a:ext cx="790575" cy="367665"/>
          </a:xfrm>
          <a:custGeom>
            <a:avLst/>
            <a:gdLst/>
            <a:ahLst/>
            <a:cxnLst/>
            <a:rect l="l" t="t" r="r" b="b"/>
            <a:pathLst>
              <a:path w="790575" h="367664">
                <a:moveTo>
                  <a:pt x="0" y="367080"/>
                </a:moveTo>
                <a:lnTo>
                  <a:pt x="790575" y="367080"/>
                </a:lnTo>
                <a:lnTo>
                  <a:pt x="790575" y="0"/>
                </a:lnTo>
                <a:lnTo>
                  <a:pt x="0" y="0"/>
                </a:lnTo>
                <a:lnTo>
                  <a:pt x="0" y="36708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54883" y="3383533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生产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29482" y="3340684"/>
            <a:ext cx="733425" cy="367665"/>
          </a:xfrm>
          <a:custGeom>
            <a:avLst/>
            <a:gdLst/>
            <a:ahLst/>
            <a:cxnLst/>
            <a:rect l="l" t="t" r="r" b="b"/>
            <a:pathLst>
              <a:path w="733425" h="367664">
                <a:moveTo>
                  <a:pt x="0" y="367080"/>
                </a:moveTo>
                <a:lnTo>
                  <a:pt x="733310" y="367080"/>
                </a:lnTo>
                <a:lnTo>
                  <a:pt x="733310" y="0"/>
                </a:lnTo>
                <a:lnTo>
                  <a:pt x="0" y="0"/>
                </a:lnTo>
                <a:lnTo>
                  <a:pt x="0" y="36708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9482" y="3340684"/>
            <a:ext cx="733425" cy="367665"/>
          </a:xfrm>
          <a:custGeom>
            <a:avLst/>
            <a:gdLst/>
            <a:ahLst/>
            <a:cxnLst/>
            <a:rect l="l" t="t" r="r" b="b"/>
            <a:pathLst>
              <a:path w="733425" h="367664">
                <a:moveTo>
                  <a:pt x="0" y="367080"/>
                </a:moveTo>
                <a:lnTo>
                  <a:pt x="733310" y="367080"/>
                </a:lnTo>
                <a:lnTo>
                  <a:pt x="733310" y="0"/>
                </a:lnTo>
                <a:lnTo>
                  <a:pt x="0" y="0"/>
                </a:lnTo>
                <a:lnTo>
                  <a:pt x="0" y="3670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55211" y="3383533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财务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02759" y="3340684"/>
            <a:ext cx="790575" cy="367665"/>
          </a:xfrm>
          <a:custGeom>
            <a:avLst/>
            <a:gdLst/>
            <a:ahLst/>
            <a:cxnLst/>
            <a:rect l="l" t="t" r="r" b="b"/>
            <a:pathLst>
              <a:path w="790575" h="367664">
                <a:moveTo>
                  <a:pt x="0" y="367080"/>
                </a:moveTo>
                <a:lnTo>
                  <a:pt x="790575" y="367080"/>
                </a:lnTo>
                <a:lnTo>
                  <a:pt x="790575" y="0"/>
                </a:lnTo>
                <a:lnTo>
                  <a:pt x="0" y="0"/>
                </a:lnTo>
                <a:lnTo>
                  <a:pt x="0" y="36708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2759" y="3340684"/>
            <a:ext cx="790575" cy="367665"/>
          </a:xfrm>
          <a:custGeom>
            <a:avLst/>
            <a:gdLst/>
            <a:ahLst/>
            <a:cxnLst/>
            <a:rect l="l" t="t" r="r" b="b"/>
            <a:pathLst>
              <a:path w="790575" h="367664">
                <a:moveTo>
                  <a:pt x="0" y="367080"/>
                </a:moveTo>
                <a:lnTo>
                  <a:pt x="790575" y="367080"/>
                </a:lnTo>
                <a:lnTo>
                  <a:pt x="790575" y="0"/>
                </a:lnTo>
                <a:lnTo>
                  <a:pt x="0" y="0"/>
                </a:lnTo>
                <a:lnTo>
                  <a:pt x="0" y="36708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57698" y="3383533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采购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19902" y="3340684"/>
            <a:ext cx="733425" cy="367665"/>
          </a:xfrm>
          <a:custGeom>
            <a:avLst/>
            <a:gdLst/>
            <a:ahLst/>
            <a:cxnLst/>
            <a:rect l="l" t="t" r="r" b="b"/>
            <a:pathLst>
              <a:path w="733425" h="367664">
                <a:moveTo>
                  <a:pt x="0" y="367080"/>
                </a:moveTo>
                <a:lnTo>
                  <a:pt x="733310" y="367080"/>
                </a:lnTo>
                <a:lnTo>
                  <a:pt x="733310" y="0"/>
                </a:lnTo>
                <a:lnTo>
                  <a:pt x="0" y="0"/>
                </a:lnTo>
                <a:lnTo>
                  <a:pt x="0" y="36708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19902" y="3340684"/>
            <a:ext cx="733425" cy="367665"/>
          </a:xfrm>
          <a:custGeom>
            <a:avLst/>
            <a:gdLst/>
            <a:ahLst/>
            <a:cxnLst/>
            <a:rect l="l" t="t" r="r" b="b"/>
            <a:pathLst>
              <a:path w="733425" h="367664">
                <a:moveTo>
                  <a:pt x="0" y="367080"/>
                </a:moveTo>
                <a:lnTo>
                  <a:pt x="733310" y="367080"/>
                </a:lnTo>
                <a:lnTo>
                  <a:pt x="733310" y="0"/>
                </a:lnTo>
                <a:lnTo>
                  <a:pt x="0" y="0"/>
                </a:lnTo>
                <a:lnTo>
                  <a:pt x="0" y="3670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09894" y="3382009"/>
            <a:ext cx="3549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1213" y="4165853"/>
            <a:ext cx="790575" cy="229870"/>
          </a:xfrm>
          <a:custGeom>
            <a:avLst/>
            <a:gdLst/>
            <a:ahLst/>
            <a:cxnLst/>
            <a:rect l="l" t="t" r="r" b="b"/>
            <a:pathLst>
              <a:path w="790575" h="229870">
                <a:moveTo>
                  <a:pt x="0" y="229552"/>
                </a:moveTo>
                <a:lnTo>
                  <a:pt x="790575" y="229552"/>
                </a:lnTo>
                <a:lnTo>
                  <a:pt x="790575" y="0"/>
                </a:lnTo>
                <a:lnTo>
                  <a:pt x="0" y="0"/>
                </a:lnTo>
                <a:lnTo>
                  <a:pt x="0" y="22955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1213" y="4165853"/>
            <a:ext cx="790575" cy="229870"/>
          </a:xfrm>
          <a:custGeom>
            <a:avLst/>
            <a:gdLst/>
            <a:ahLst/>
            <a:cxnLst/>
            <a:rect l="l" t="t" r="r" b="b"/>
            <a:pathLst>
              <a:path w="790575" h="229870">
                <a:moveTo>
                  <a:pt x="0" y="229552"/>
                </a:moveTo>
                <a:lnTo>
                  <a:pt x="790575" y="229552"/>
                </a:lnTo>
                <a:lnTo>
                  <a:pt x="790575" y="0"/>
                </a:lnTo>
                <a:lnTo>
                  <a:pt x="0" y="0"/>
                </a:lnTo>
                <a:lnTo>
                  <a:pt x="0" y="2295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213" y="4487417"/>
            <a:ext cx="790575" cy="229870"/>
          </a:xfrm>
          <a:custGeom>
            <a:avLst/>
            <a:gdLst/>
            <a:ahLst/>
            <a:cxnLst/>
            <a:rect l="l" t="t" r="r" b="b"/>
            <a:pathLst>
              <a:path w="790575" h="229870">
                <a:moveTo>
                  <a:pt x="0" y="229552"/>
                </a:moveTo>
                <a:lnTo>
                  <a:pt x="790575" y="229552"/>
                </a:lnTo>
                <a:lnTo>
                  <a:pt x="790575" y="0"/>
                </a:lnTo>
                <a:lnTo>
                  <a:pt x="0" y="0"/>
                </a:lnTo>
                <a:lnTo>
                  <a:pt x="0" y="22955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1213" y="4487417"/>
            <a:ext cx="790575" cy="229870"/>
          </a:xfrm>
          <a:custGeom>
            <a:avLst/>
            <a:gdLst/>
            <a:ahLst/>
            <a:cxnLst/>
            <a:rect l="l" t="t" r="r" b="b"/>
            <a:pathLst>
              <a:path w="790575" h="229870">
                <a:moveTo>
                  <a:pt x="0" y="229552"/>
                </a:moveTo>
                <a:lnTo>
                  <a:pt x="790575" y="229552"/>
                </a:lnTo>
                <a:lnTo>
                  <a:pt x="790575" y="0"/>
                </a:lnTo>
                <a:lnTo>
                  <a:pt x="0" y="0"/>
                </a:lnTo>
                <a:lnTo>
                  <a:pt x="0" y="2295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1213" y="4807981"/>
            <a:ext cx="790575" cy="229870"/>
          </a:xfrm>
          <a:custGeom>
            <a:avLst/>
            <a:gdLst/>
            <a:ahLst/>
            <a:cxnLst/>
            <a:rect l="l" t="t" r="r" b="b"/>
            <a:pathLst>
              <a:path w="790575" h="229870">
                <a:moveTo>
                  <a:pt x="0" y="229552"/>
                </a:moveTo>
                <a:lnTo>
                  <a:pt x="790575" y="229552"/>
                </a:lnTo>
                <a:lnTo>
                  <a:pt x="790575" y="0"/>
                </a:lnTo>
                <a:lnTo>
                  <a:pt x="0" y="0"/>
                </a:lnTo>
                <a:lnTo>
                  <a:pt x="0" y="22955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1213" y="4807981"/>
            <a:ext cx="790575" cy="229870"/>
          </a:xfrm>
          <a:custGeom>
            <a:avLst/>
            <a:gdLst/>
            <a:ahLst/>
            <a:cxnLst/>
            <a:rect l="l" t="t" r="r" b="b"/>
            <a:pathLst>
              <a:path w="790575" h="229870">
                <a:moveTo>
                  <a:pt x="0" y="229552"/>
                </a:moveTo>
                <a:lnTo>
                  <a:pt x="790575" y="229552"/>
                </a:lnTo>
                <a:lnTo>
                  <a:pt x="790575" y="0"/>
                </a:lnTo>
                <a:lnTo>
                  <a:pt x="0" y="0"/>
                </a:lnTo>
                <a:lnTo>
                  <a:pt x="0" y="2295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23033" y="3203194"/>
            <a:ext cx="4235450" cy="0"/>
          </a:xfrm>
          <a:custGeom>
            <a:avLst/>
            <a:gdLst/>
            <a:ahLst/>
            <a:cxnLst/>
            <a:rect l="l" t="t" r="r" b="b"/>
            <a:pathLst>
              <a:path w="4235450">
                <a:moveTo>
                  <a:pt x="0" y="0"/>
                </a:moveTo>
                <a:lnTo>
                  <a:pt x="4235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58484" y="3203194"/>
            <a:ext cx="0" cy="137795"/>
          </a:xfrm>
          <a:custGeom>
            <a:avLst/>
            <a:gdLst/>
            <a:ahLst/>
            <a:cxnLst/>
            <a:rect l="l" t="t" r="r" b="b"/>
            <a:pathLst>
              <a:path h="137795">
                <a:moveTo>
                  <a:pt x="0" y="0"/>
                </a:moveTo>
                <a:lnTo>
                  <a:pt x="0" y="1375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23033" y="3203194"/>
            <a:ext cx="0" cy="137795"/>
          </a:xfrm>
          <a:custGeom>
            <a:avLst/>
            <a:gdLst/>
            <a:ahLst/>
            <a:cxnLst/>
            <a:rect l="l" t="t" r="r" b="b"/>
            <a:pathLst>
              <a:path h="137795">
                <a:moveTo>
                  <a:pt x="0" y="0"/>
                </a:moveTo>
                <a:lnTo>
                  <a:pt x="0" y="1375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96183" y="3203194"/>
            <a:ext cx="0" cy="137795"/>
          </a:xfrm>
          <a:custGeom>
            <a:avLst/>
            <a:gdLst/>
            <a:ahLst/>
            <a:cxnLst/>
            <a:rect l="l" t="t" r="r" b="b"/>
            <a:pathLst>
              <a:path h="137795">
                <a:moveTo>
                  <a:pt x="0" y="0"/>
                </a:moveTo>
                <a:lnTo>
                  <a:pt x="0" y="1375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9460" y="3203194"/>
            <a:ext cx="0" cy="137795"/>
          </a:xfrm>
          <a:custGeom>
            <a:avLst/>
            <a:gdLst/>
            <a:ahLst/>
            <a:cxnLst/>
            <a:rect l="l" t="t" r="r" b="b"/>
            <a:pathLst>
              <a:path h="137795">
                <a:moveTo>
                  <a:pt x="0" y="0"/>
                </a:moveTo>
                <a:lnTo>
                  <a:pt x="0" y="1375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98617" y="3203194"/>
            <a:ext cx="0" cy="137795"/>
          </a:xfrm>
          <a:custGeom>
            <a:avLst/>
            <a:gdLst/>
            <a:ahLst/>
            <a:cxnLst/>
            <a:rect l="l" t="t" r="r" b="b"/>
            <a:pathLst>
              <a:path h="137795">
                <a:moveTo>
                  <a:pt x="0" y="0"/>
                </a:moveTo>
                <a:lnTo>
                  <a:pt x="0" y="1375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60190" y="3065652"/>
            <a:ext cx="0" cy="137795"/>
          </a:xfrm>
          <a:custGeom>
            <a:avLst/>
            <a:gdLst/>
            <a:ahLst/>
            <a:cxnLst/>
            <a:rect l="l" t="t" r="r" b="b"/>
            <a:pathLst>
              <a:path h="137794">
                <a:moveTo>
                  <a:pt x="0" y="0"/>
                </a:moveTo>
                <a:lnTo>
                  <a:pt x="0" y="1375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236467" y="2648457"/>
            <a:ext cx="6477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公司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5480" y="3832859"/>
            <a:ext cx="505459" cy="122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286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东北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华南</a:t>
            </a:r>
            <a:endParaRPr sz="1800">
              <a:latin typeface="SimSun"/>
              <a:cs typeface="SimSun"/>
            </a:endParaRPr>
          </a:p>
          <a:p>
            <a:pPr marL="12700" marR="28575">
              <a:lnSpc>
                <a:spcPct val="1169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华东  西北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53742" y="3845305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19" h="229870">
                <a:moveTo>
                  <a:pt x="225932" y="0"/>
                </a:moveTo>
                <a:lnTo>
                  <a:pt x="165849" y="4098"/>
                </a:lnTo>
                <a:lnTo>
                  <a:pt x="111872" y="15666"/>
                </a:lnTo>
                <a:lnTo>
                  <a:pt x="66151" y="33608"/>
                </a:lnTo>
                <a:lnTo>
                  <a:pt x="30832" y="56833"/>
                </a:lnTo>
                <a:lnTo>
                  <a:pt x="0" y="114757"/>
                </a:lnTo>
                <a:lnTo>
                  <a:pt x="8066" y="145280"/>
                </a:lnTo>
                <a:lnTo>
                  <a:pt x="66151" y="195924"/>
                </a:lnTo>
                <a:lnTo>
                  <a:pt x="111872" y="213870"/>
                </a:lnTo>
                <a:lnTo>
                  <a:pt x="165849" y="225440"/>
                </a:lnTo>
                <a:lnTo>
                  <a:pt x="225932" y="229539"/>
                </a:lnTo>
                <a:lnTo>
                  <a:pt x="286016" y="225440"/>
                </a:lnTo>
                <a:lnTo>
                  <a:pt x="339993" y="213870"/>
                </a:lnTo>
                <a:lnTo>
                  <a:pt x="385714" y="195924"/>
                </a:lnTo>
                <a:lnTo>
                  <a:pt x="421033" y="172696"/>
                </a:lnTo>
                <a:lnTo>
                  <a:pt x="451865" y="114757"/>
                </a:lnTo>
                <a:lnTo>
                  <a:pt x="443799" y="84247"/>
                </a:lnTo>
                <a:lnTo>
                  <a:pt x="385714" y="33608"/>
                </a:lnTo>
                <a:lnTo>
                  <a:pt x="339993" y="15666"/>
                </a:lnTo>
                <a:lnTo>
                  <a:pt x="286016" y="4098"/>
                </a:lnTo>
                <a:lnTo>
                  <a:pt x="2259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3742" y="3845305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19" h="229870">
                <a:moveTo>
                  <a:pt x="0" y="114757"/>
                </a:moveTo>
                <a:lnTo>
                  <a:pt x="30832" y="56833"/>
                </a:lnTo>
                <a:lnTo>
                  <a:pt x="66151" y="33608"/>
                </a:lnTo>
                <a:lnTo>
                  <a:pt x="111872" y="15666"/>
                </a:lnTo>
                <a:lnTo>
                  <a:pt x="165849" y="4098"/>
                </a:lnTo>
                <a:lnTo>
                  <a:pt x="225932" y="0"/>
                </a:lnTo>
                <a:lnTo>
                  <a:pt x="286016" y="4098"/>
                </a:lnTo>
                <a:lnTo>
                  <a:pt x="339993" y="15666"/>
                </a:lnTo>
                <a:lnTo>
                  <a:pt x="385714" y="33608"/>
                </a:lnTo>
                <a:lnTo>
                  <a:pt x="421033" y="56833"/>
                </a:lnTo>
                <a:lnTo>
                  <a:pt x="451865" y="114757"/>
                </a:lnTo>
                <a:lnTo>
                  <a:pt x="443799" y="145280"/>
                </a:lnTo>
                <a:lnTo>
                  <a:pt x="421033" y="172696"/>
                </a:lnTo>
                <a:lnTo>
                  <a:pt x="385714" y="195924"/>
                </a:lnTo>
                <a:lnTo>
                  <a:pt x="339993" y="213870"/>
                </a:lnTo>
                <a:lnTo>
                  <a:pt x="286016" y="225440"/>
                </a:lnTo>
                <a:lnTo>
                  <a:pt x="225932" y="229539"/>
                </a:lnTo>
                <a:lnTo>
                  <a:pt x="165849" y="225440"/>
                </a:lnTo>
                <a:lnTo>
                  <a:pt x="111872" y="213870"/>
                </a:lnTo>
                <a:lnTo>
                  <a:pt x="66151" y="195924"/>
                </a:lnTo>
                <a:lnTo>
                  <a:pt x="30832" y="172696"/>
                </a:lnTo>
                <a:lnTo>
                  <a:pt x="8066" y="145280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3742" y="4165853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19" h="229870">
                <a:moveTo>
                  <a:pt x="225932" y="0"/>
                </a:moveTo>
                <a:lnTo>
                  <a:pt x="165849" y="4099"/>
                </a:lnTo>
                <a:lnTo>
                  <a:pt x="111872" y="15669"/>
                </a:lnTo>
                <a:lnTo>
                  <a:pt x="66151" y="33615"/>
                </a:lnTo>
                <a:lnTo>
                  <a:pt x="30832" y="56843"/>
                </a:lnTo>
                <a:lnTo>
                  <a:pt x="0" y="114769"/>
                </a:lnTo>
                <a:lnTo>
                  <a:pt x="8066" y="145285"/>
                </a:lnTo>
                <a:lnTo>
                  <a:pt x="66151" y="195935"/>
                </a:lnTo>
                <a:lnTo>
                  <a:pt x="111872" y="213882"/>
                </a:lnTo>
                <a:lnTo>
                  <a:pt x="165849" y="225452"/>
                </a:lnTo>
                <a:lnTo>
                  <a:pt x="225932" y="229552"/>
                </a:lnTo>
                <a:lnTo>
                  <a:pt x="286016" y="225452"/>
                </a:lnTo>
                <a:lnTo>
                  <a:pt x="339993" y="213882"/>
                </a:lnTo>
                <a:lnTo>
                  <a:pt x="385714" y="195935"/>
                </a:lnTo>
                <a:lnTo>
                  <a:pt x="421033" y="172705"/>
                </a:lnTo>
                <a:lnTo>
                  <a:pt x="451865" y="114769"/>
                </a:lnTo>
                <a:lnTo>
                  <a:pt x="443799" y="84259"/>
                </a:lnTo>
                <a:lnTo>
                  <a:pt x="385714" y="33615"/>
                </a:lnTo>
                <a:lnTo>
                  <a:pt x="339993" y="15669"/>
                </a:lnTo>
                <a:lnTo>
                  <a:pt x="286016" y="4099"/>
                </a:lnTo>
                <a:lnTo>
                  <a:pt x="2259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53742" y="4165853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19" h="229870">
                <a:moveTo>
                  <a:pt x="0" y="114769"/>
                </a:moveTo>
                <a:lnTo>
                  <a:pt x="30832" y="56843"/>
                </a:lnTo>
                <a:lnTo>
                  <a:pt x="66151" y="33615"/>
                </a:lnTo>
                <a:lnTo>
                  <a:pt x="111872" y="15669"/>
                </a:lnTo>
                <a:lnTo>
                  <a:pt x="165849" y="4099"/>
                </a:lnTo>
                <a:lnTo>
                  <a:pt x="225932" y="0"/>
                </a:lnTo>
                <a:lnTo>
                  <a:pt x="286016" y="4099"/>
                </a:lnTo>
                <a:lnTo>
                  <a:pt x="339993" y="15669"/>
                </a:lnTo>
                <a:lnTo>
                  <a:pt x="385714" y="33615"/>
                </a:lnTo>
                <a:lnTo>
                  <a:pt x="421033" y="56843"/>
                </a:lnTo>
                <a:lnTo>
                  <a:pt x="451865" y="114769"/>
                </a:lnTo>
                <a:lnTo>
                  <a:pt x="443799" y="145285"/>
                </a:lnTo>
                <a:lnTo>
                  <a:pt x="421033" y="172705"/>
                </a:lnTo>
                <a:lnTo>
                  <a:pt x="385714" y="195935"/>
                </a:lnTo>
                <a:lnTo>
                  <a:pt x="339993" y="213882"/>
                </a:lnTo>
                <a:lnTo>
                  <a:pt x="286016" y="225452"/>
                </a:lnTo>
                <a:lnTo>
                  <a:pt x="225932" y="229552"/>
                </a:lnTo>
                <a:lnTo>
                  <a:pt x="165849" y="225452"/>
                </a:lnTo>
                <a:lnTo>
                  <a:pt x="111872" y="213882"/>
                </a:lnTo>
                <a:lnTo>
                  <a:pt x="66151" y="195935"/>
                </a:lnTo>
                <a:lnTo>
                  <a:pt x="30832" y="172705"/>
                </a:lnTo>
                <a:lnTo>
                  <a:pt x="8066" y="145285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53742" y="4487430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19" h="229870">
                <a:moveTo>
                  <a:pt x="225932" y="0"/>
                </a:moveTo>
                <a:lnTo>
                  <a:pt x="165849" y="4099"/>
                </a:lnTo>
                <a:lnTo>
                  <a:pt x="111872" y="15669"/>
                </a:lnTo>
                <a:lnTo>
                  <a:pt x="66151" y="33615"/>
                </a:lnTo>
                <a:lnTo>
                  <a:pt x="30832" y="56843"/>
                </a:lnTo>
                <a:lnTo>
                  <a:pt x="0" y="114769"/>
                </a:lnTo>
                <a:lnTo>
                  <a:pt x="8066" y="145280"/>
                </a:lnTo>
                <a:lnTo>
                  <a:pt x="66151" y="195924"/>
                </a:lnTo>
                <a:lnTo>
                  <a:pt x="111872" y="213870"/>
                </a:lnTo>
                <a:lnTo>
                  <a:pt x="165849" y="225440"/>
                </a:lnTo>
                <a:lnTo>
                  <a:pt x="225932" y="229539"/>
                </a:lnTo>
                <a:lnTo>
                  <a:pt x="286016" y="225440"/>
                </a:lnTo>
                <a:lnTo>
                  <a:pt x="339993" y="213870"/>
                </a:lnTo>
                <a:lnTo>
                  <a:pt x="385714" y="195924"/>
                </a:lnTo>
                <a:lnTo>
                  <a:pt x="421033" y="172696"/>
                </a:lnTo>
                <a:lnTo>
                  <a:pt x="451865" y="114769"/>
                </a:lnTo>
                <a:lnTo>
                  <a:pt x="443799" y="84259"/>
                </a:lnTo>
                <a:lnTo>
                  <a:pt x="385714" y="33615"/>
                </a:lnTo>
                <a:lnTo>
                  <a:pt x="339993" y="15669"/>
                </a:lnTo>
                <a:lnTo>
                  <a:pt x="286016" y="4099"/>
                </a:lnTo>
                <a:lnTo>
                  <a:pt x="2259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53742" y="4487430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19" h="229870">
                <a:moveTo>
                  <a:pt x="0" y="114769"/>
                </a:moveTo>
                <a:lnTo>
                  <a:pt x="30832" y="56843"/>
                </a:lnTo>
                <a:lnTo>
                  <a:pt x="66151" y="33615"/>
                </a:lnTo>
                <a:lnTo>
                  <a:pt x="111872" y="15669"/>
                </a:lnTo>
                <a:lnTo>
                  <a:pt x="165849" y="4099"/>
                </a:lnTo>
                <a:lnTo>
                  <a:pt x="225932" y="0"/>
                </a:lnTo>
                <a:lnTo>
                  <a:pt x="286016" y="4099"/>
                </a:lnTo>
                <a:lnTo>
                  <a:pt x="339993" y="15669"/>
                </a:lnTo>
                <a:lnTo>
                  <a:pt x="385714" y="33615"/>
                </a:lnTo>
                <a:lnTo>
                  <a:pt x="421033" y="56843"/>
                </a:lnTo>
                <a:lnTo>
                  <a:pt x="451865" y="114769"/>
                </a:lnTo>
                <a:lnTo>
                  <a:pt x="443799" y="145280"/>
                </a:lnTo>
                <a:lnTo>
                  <a:pt x="421033" y="172696"/>
                </a:lnTo>
                <a:lnTo>
                  <a:pt x="385714" y="195924"/>
                </a:lnTo>
                <a:lnTo>
                  <a:pt x="339993" y="213870"/>
                </a:lnTo>
                <a:lnTo>
                  <a:pt x="286016" y="225440"/>
                </a:lnTo>
                <a:lnTo>
                  <a:pt x="225932" y="229539"/>
                </a:lnTo>
                <a:lnTo>
                  <a:pt x="165849" y="225440"/>
                </a:lnTo>
                <a:lnTo>
                  <a:pt x="111872" y="213870"/>
                </a:lnTo>
                <a:lnTo>
                  <a:pt x="66151" y="195924"/>
                </a:lnTo>
                <a:lnTo>
                  <a:pt x="30832" y="172696"/>
                </a:lnTo>
                <a:lnTo>
                  <a:pt x="8066" y="145280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53742" y="4807991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19" h="229870">
                <a:moveTo>
                  <a:pt x="225932" y="0"/>
                </a:moveTo>
                <a:lnTo>
                  <a:pt x="165849" y="4095"/>
                </a:lnTo>
                <a:lnTo>
                  <a:pt x="111872" y="15663"/>
                </a:lnTo>
                <a:lnTo>
                  <a:pt x="66151" y="33610"/>
                </a:lnTo>
                <a:lnTo>
                  <a:pt x="30832" y="56840"/>
                </a:lnTo>
                <a:lnTo>
                  <a:pt x="0" y="114769"/>
                </a:lnTo>
                <a:lnTo>
                  <a:pt x="8066" y="145280"/>
                </a:lnTo>
                <a:lnTo>
                  <a:pt x="66151" y="195926"/>
                </a:lnTo>
                <a:lnTo>
                  <a:pt x="111872" y="213873"/>
                </a:lnTo>
                <a:lnTo>
                  <a:pt x="165849" y="225443"/>
                </a:lnTo>
                <a:lnTo>
                  <a:pt x="225932" y="229543"/>
                </a:lnTo>
                <a:lnTo>
                  <a:pt x="286016" y="225443"/>
                </a:lnTo>
                <a:lnTo>
                  <a:pt x="339993" y="213873"/>
                </a:lnTo>
                <a:lnTo>
                  <a:pt x="385714" y="195926"/>
                </a:lnTo>
                <a:lnTo>
                  <a:pt x="421033" y="172697"/>
                </a:lnTo>
                <a:lnTo>
                  <a:pt x="451865" y="114769"/>
                </a:lnTo>
                <a:lnTo>
                  <a:pt x="443799" y="84258"/>
                </a:lnTo>
                <a:lnTo>
                  <a:pt x="385714" y="33610"/>
                </a:lnTo>
                <a:lnTo>
                  <a:pt x="339993" y="15663"/>
                </a:lnTo>
                <a:lnTo>
                  <a:pt x="286016" y="4095"/>
                </a:lnTo>
                <a:lnTo>
                  <a:pt x="22593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53742" y="4807991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19" h="229870">
                <a:moveTo>
                  <a:pt x="0" y="114769"/>
                </a:moveTo>
                <a:lnTo>
                  <a:pt x="30832" y="56840"/>
                </a:lnTo>
                <a:lnTo>
                  <a:pt x="66151" y="33610"/>
                </a:lnTo>
                <a:lnTo>
                  <a:pt x="111872" y="15663"/>
                </a:lnTo>
                <a:lnTo>
                  <a:pt x="165849" y="4095"/>
                </a:lnTo>
                <a:lnTo>
                  <a:pt x="225932" y="0"/>
                </a:lnTo>
                <a:lnTo>
                  <a:pt x="286016" y="4095"/>
                </a:lnTo>
                <a:lnTo>
                  <a:pt x="339993" y="15663"/>
                </a:lnTo>
                <a:lnTo>
                  <a:pt x="385714" y="33610"/>
                </a:lnTo>
                <a:lnTo>
                  <a:pt x="421033" y="56840"/>
                </a:lnTo>
                <a:lnTo>
                  <a:pt x="451865" y="114769"/>
                </a:lnTo>
                <a:lnTo>
                  <a:pt x="443799" y="145280"/>
                </a:lnTo>
                <a:lnTo>
                  <a:pt x="421033" y="172697"/>
                </a:lnTo>
                <a:lnTo>
                  <a:pt x="385714" y="195926"/>
                </a:lnTo>
                <a:lnTo>
                  <a:pt x="339993" y="213873"/>
                </a:lnTo>
                <a:lnTo>
                  <a:pt x="286016" y="225443"/>
                </a:lnTo>
                <a:lnTo>
                  <a:pt x="225932" y="229543"/>
                </a:lnTo>
                <a:lnTo>
                  <a:pt x="165849" y="225443"/>
                </a:lnTo>
                <a:lnTo>
                  <a:pt x="111872" y="213873"/>
                </a:lnTo>
                <a:lnTo>
                  <a:pt x="66151" y="195926"/>
                </a:lnTo>
                <a:lnTo>
                  <a:pt x="30832" y="172697"/>
                </a:lnTo>
                <a:lnTo>
                  <a:pt x="8066" y="145280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69616" y="3845305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19" h="229870">
                <a:moveTo>
                  <a:pt x="226059" y="0"/>
                </a:moveTo>
                <a:lnTo>
                  <a:pt x="165967" y="4098"/>
                </a:lnTo>
                <a:lnTo>
                  <a:pt x="111966" y="15666"/>
                </a:lnTo>
                <a:lnTo>
                  <a:pt x="66214" y="33608"/>
                </a:lnTo>
                <a:lnTo>
                  <a:pt x="30865" y="56833"/>
                </a:lnTo>
                <a:lnTo>
                  <a:pt x="0" y="114757"/>
                </a:lnTo>
                <a:lnTo>
                  <a:pt x="8075" y="145280"/>
                </a:lnTo>
                <a:lnTo>
                  <a:pt x="66214" y="195924"/>
                </a:lnTo>
                <a:lnTo>
                  <a:pt x="111966" y="213870"/>
                </a:lnTo>
                <a:lnTo>
                  <a:pt x="165967" y="225440"/>
                </a:lnTo>
                <a:lnTo>
                  <a:pt x="226059" y="229539"/>
                </a:lnTo>
                <a:lnTo>
                  <a:pt x="286099" y="225440"/>
                </a:lnTo>
                <a:lnTo>
                  <a:pt x="340063" y="213870"/>
                </a:lnTo>
                <a:lnTo>
                  <a:pt x="385794" y="195924"/>
                </a:lnTo>
                <a:lnTo>
                  <a:pt x="421131" y="172696"/>
                </a:lnTo>
                <a:lnTo>
                  <a:pt x="451992" y="114757"/>
                </a:lnTo>
                <a:lnTo>
                  <a:pt x="443917" y="84247"/>
                </a:lnTo>
                <a:lnTo>
                  <a:pt x="385794" y="33608"/>
                </a:lnTo>
                <a:lnTo>
                  <a:pt x="340063" y="15666"/>
                </a:lnTo>
                <a:lnTo>
                  <a:pt x="286099" y="4098"/>
                </a:lnTo>
                <a:lnTo>
                  <a:pt x="22605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69616" y="3845305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19" h="229870">
                <a:moveTo>
                  <a:pt x="0" y="114757"/>
                </a:moveTo>
                <a:lnTo>
                  <a:pt x="30865" y="56833"/>
                </a:lnTo>
                <a:lnTo>
                  <a:pt x="66214" y="33608"/>
                </a:lnTo>
                <a:lnTo>
                  <a:pt x="111966" y="15666"/>
                </a:lnTo>
                <a:lnTo>
                  <a:pt x="165967" y="4098"/>
                </a:lnTo>
                <a:lnTo>
                  <a:pt x="226059" y="0"/>
                </a:lnTo>
                <a:lnTo>
                  <a:pt x="286099" y="4098"/>
                </a:lnTo>
                <a:lnTo>
                  <a:pt x="340063" y="15666"/>
                </a:lnTo>
                <a:lnTo>
                  <a:pt x="385794" y="33608"/>
                </a:lnTo>
                <a:lnTo>
                  <a:pt x="421131" y="56833"/>
                </a:lnTo>
                <a:lnTo>
                  <a:pt x="451992" y="114757"/>
                </a:lnTo>
                <a:lnTo>
                  <a:pt x="443917" y="145280"/>
                </a:lnTo>
                <a:lnTo>
                  <a:pt x="421131" y="172696"/>
                </a:lnTo>
                <a:lnTo>
                  <a:pt x="385794" y="195924"/>
                </a:lnTo>
                <a:lnTo>
                  <a:pt x="340063" y="213870"/>
                </a:lnTo>
                <a:lnTo>
                  <a:pt x="286099" y="225440"/>
                </a:lnTo>
                <a:lnTo>
                  <a:pt x="226059" y="229539"/>
                </a:lnTo>
                <a:lnTo>
                  <a:pt x="165967" y="225440"/>
                </a:lnTo>
                <a:lnTo>
                  <a:pt x="111966" y="213870"/>
                </a:lnTo>
                <a:lnTo>
                  <a:pt x="66214" y="195924"/>
                </a:lnTo>
                <a:lnTo>
                  <a:pt x="30865" y="172696"/>
                </a:lnTo>
                <a:lnTo>
                  <a:pt x="8075" y="145280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69616" y="4165853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19" h="229870">
                <a:moveTo>
                  <a:pt x="226059" y="0"/>
                </a:moveTo>
                <a:lnTo>
                  <a:pt x="165967" y="4099"/>
                </a:lnTo>
                <a:lnTo>
                  <a:pt x="111966" y="15669"/>
                </a:lnTo>
                <a:lnTo>
                  <a:pt x="66214" y="33615"/>
                </a:lnTo>
                <a:lnTo>
                  <a:pt x="30865" y="56843"/>
                </a:lnTo>
                <a:lnTo>
                  <a:pt x="0" y="114769"/>
                </a:lnTo>
                <a:lnTo>
                  <a:pt x="8075" y="145285"/>
                </a:lnTo>
                <a:lnTo>
                  <a:pt x="66214" y="195935"/>
                </a:lnTo>
                <a:lnTo>
                  <a:pt x="111966" y="213882"/>
                </a:lnTo>
                <a:lnTo>
                  <a:pt x="165967" y="225452"/>
                </a:lnTo>
                <a:lnTo>
                  <a:pt x="226059" y="229552"/>
                </a:lnTo>
                <a:lnTo>
                  <a:pt x="286099" y="225452"/>
                </a:lnTo>
                <a:lnTo>
                  <a:pt x="340063" y="213882"/>
                </a:lnTo>
                <a:lnTo>
                  <a:pt x="385794" y="195935"/>
                </a:lnTo>
                <a:lnTo>
                  <a:pt x="421131" y="172705"/>
                </a:lnTo>
                <a:lnTo>
                  <a:pt x="451992" y="114769"/>
                </a:lnTo>
                <a:lnTo>
                  <a:pt x="443917" y="84259"/>
                </a:lnTo>
                <a:lnTo>
                  <a:pt x="385794" y="33615"/>
                </a:lnTo>
                <a:lnTo>
                  <a:pt x="340063" y="15669"/>
                </a:lnTo>
                <a:lnTo>
                  <a:pt x="286099" y="4099"/>
                </a:lnTo>
                <a:lnTo>
                  <a:pt x="22605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69616" y="4165853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19" h="229870">
                <a:moveTo>
                  <a:pt x="0" y="114769"/>
                </a:moveTo>
                <a:lnTo>
                  <a:pt x="30865" y="56843"/>
                </a:lnTo>
                <a:lnTo>
                  <a:pt x="66214" y="33615"/>
                </a:lnTo>
                <a:lnTo>
                  <a:pt x="111966" y="15669"/>
                </a:lnTo>
                <a:lnTo>
                  <a:pt x="165967" y="4099"/>
                </a:lnTo>
                <a:lnTo>
                  <a:pt x="226059" y="0"/>
                </a:lnTo>
                <a:lnTo>
                  <a:pt x="286099" y="4099"/>
                </a:lnTo>
                <a:lnTo>
                  <a:pt x="340063" y="15669"/>
                </a:lnTo>
                <a:lnTo>
                  <a:pt x="385794" y="33615"/>
                </a:lnTo>
                <a:lnTo>
                  <a:pt x="421131" y="56843"/>
                </a:lnTo>
                <a:lnTo>
                  <a:pt x="451992" y="114769"/>
                </a:lnTo>
                <a:lnTo>
                  <a:pt x="443917" y="145285"/>
                </a:lnTo>
                <a:lnTo>
                  <a:pt x="421131" y="172705"/>
                </a:lnTo>
                <a:lnTo>
                  <a:pt x="385794" y="195935"/>
                </a:lnTo>
                <a:lnTo>
                  <a:pt x="340063" y="213882"/>
                </a:lnTo>
                <a:lnTo>
                  <a:pt x="286099" y="225452"/>
                </a:lnTo>
                <a:lnTo>
                  <a:pt x="226059" y="229552"/>
                </a:lnTo>
                <a:lnTo>
                  <a:pt x="165967" y="225452"/>
                </a:lnTo>
                <a:lnTo>
                  <a:pt x="111966" y="213882"/>
                </a:lnTo>
                <a:lnTo>
                  <a:pt x="66214" y="195935"/>
                </a:lnTo>
                <a:lnTo>
                  <a:pt x="30865" y="172705"/>
                </a:lnTo>
                <a:lnTo>
                  <a:pt x="8075" y="145285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69616" y="4487430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19" h="229870">
                <a:moveTo>
                  <a:pt x="226059" y="0"/>
                </a:moveTo>
                <a:lnTo>
                  <a:pt x="165967" y="4099"/>
                </a:lnTo>
                <a:lnTo>
                  <a:pt x="111966" y="15669"/>
                </a:lnTo>
                <a:lnTo>
                  <a:pt x="66214" y="33615"/>
                </a:lnTo>
                <a:lnTo>
                  <a:pt x="30865" y="56843"/>
                </a:lnTo>
                <a:lnTo>
                  <a:pt x="0" y="114769"/>
                </a:lnTo>
                <a:lnTo>
                  <a:pt x="8075" y="145280"/>
                </a:lnTo>
                <a:lnTo>
                  <a:pt x="66214" y="195924"/>
                </a:lnTo>
                <a:lnTo>
                  <a:pt x="111966" y="213870"/>
                </a:lnTo>
                <a:lnTo>
                  <a:pt x="165967" y="225440"/>
                </a:lnTo>
                <a:lnTo>
                  <a:pt x="226059" y="229539"/>
                </a:lnTo>
                <a:lnTo>
                  <a:pt x="286099" y="225440"/>
                </a:lnTo>
                <a:lnTo>
                  <a:pt x="340063" y="213870"/>
                </a:lnTo>
                <a:lnTo>
                  <a:pt x="385794" y="195924"/>
                </a:lnTo>
                <a:lnTo>
                  <a:pt x="421131" y="172696"/>
                </a:lnTo>
                <a:lnTo>
                  <a:pt x="451992" y="114769"/>
                </a:lnTo>
                <a:lnTo>
                  <a:pt x="443917" y="84259"/>
                </a:lnTo>
                <a:lnTo>
                  <a:pt x="385794" y="33615"/>
                </a:lnTo>
                <a:lnTo>
                  <a:pt x="340063" y="15669"/>
                </a:lnTo>
                <a:lnTo>
                  <a:pt x="286099" y="4099"/>
                </a:lnTo>
                <a:lnTo>
                  <a:pt x="22605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69616" y="4487430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19" h="229870">
                <a:moveTo>
                  <a:pt x="0" y="114769"/>
                </a:moveTo>
                <a:lnTo>
                  <a:pt x="30865" y="56843"/>
                </a:lnTo>
                <a:lnTo>
                  <a:pt x="66214" y="33615"/>
                </a:lnTo>
                <a:lnTo>
                  <a:pt x="111966" y="15669"/>
                </a:lnTo>
                <a:lnTo>
                  <a:pt x="165967" y="4099"/>
                </a:lnTo>
                <a:lnTo>
                  <a:pt x="226059" y="0"/>
                </a:lnTo>
                <a:lnTo>
                  <a:pt x="286099" y="4099"/>
                </a:lnTo>
                <a:lnTo>
                  <a:pt x="340063" y="15669"/>
                </a:lnTo>
                <a:lnTo>
                  <a:pt x="385794" y="33615"/>
                </a:lnTo>
                <a:lnTo>
                  <a:pt x="421131" y="56843"/>
                </a:lnTo>
                <a:lnTo>
                  <a:pt x="451992" y="114769"/>
                </a:lnTo>
                <a:lnTo>
                  <a:pt x="443917" y="145280"/>
                </a:lnTo>
                <a:lnTo>
                  <a:pt x="421131" y="172696"/>
                </a:lnTo>
                <a:lnTo>
                  <a:pt x="385794" y="195924"/>
                </a:lnTo>
                <a:lnTo>
                  <a:pt x="340063" y="213870"/>
                </a:lnTo>
                <a:lnTo>
                  <a:pt x="286099" y="225440"/>
                </a:lnTo>
                <a:lnTo>
                  <a:pt x="226059" y="229539"/>
                </a:lnTo>
                <a:lnTo>
                  <a:pt x="165967" y="225440"/>
                </a:lnTo>
                <a:lnTo>
                  <a:pt x="111966" y="213870"/>
                </a:lnTo>
                <a:lnTo>
                  <a:pt x="66214" y="195924"/>
                </a:lnTo>
                <a:lnTo>
                  <a:pt x="30865" y="172696"/>
                </a:lnTo>
                <a:lnTo>
                  <a:pt x="8075" y="145280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69616" y="4807991"/>
            <a:ext cx="452120" cy="228600"/>
          </a:xfrm>
          <a:custGeom>
            <a:avLst/>
            <a:gdLst/>
            <a:ahLst/>
            <a:cxnLst/>
            <a:rect l="l" t="t" r="r" b="b"/>
            <a:pathLst>
              <a:path w="452119" h="228600">
                <a:moveTo>
                  <a:pt x="226059" y="0"/>
                </a:moveTo>
                <a:lnTo>
                  <a:pt x="165967" y="4077"/>
                </a:lnTo>
                <a:lnTo>
                  <a:pt x="111966" y="15594"/>
                </a:lnTo>
                <a:lnTo>
                  <a:pt x="66214" y="33461"/>
                </a:lnTo>
                <a:lnTo>
                  <a:pt x="30865" y="56588"/>
                </a:lnTo>
                <a:lnTo>
                  <a:pt x="0" y="114261"/>
                </a:lnTo>
                <a:lnTo>
                  <a:pt x="8075" y="144638"/>
                </a:lnTo>
                <a:lnTo>
                  <a:pt x="66214" y="195061"/>
                </a:lnTo>
                <a:lnTo>
                  <a:pt x="111966" y="212929"/>
                </a:lnTo>
                <a:lnTo>
                  <a:pt x="165967" y="224449"/>
                </a:lnTo>
                <a:lnTo>
                  <a:pt x="226059" y="228531"/>
                </a:lnTo>
                <a:lnTo>
                  <a:pt x="286099" y="224449"/>
                </a:lnTo>
                <a:lnTo>
                  <a:pt x="340063" y="212929"/>
                </a:lnTo>
                <a:lnTo>
                  <a:pt x="385794" y="195061"/>
                </a:lnTo>
                <a:lnTo>
                  <a:pt x="421131" y="171934"/>
                </a:lnTo>
                <a:lnTo>
                  <a:pt x="451992" y="114261"/>
                </a:lnTo>
                <a:lnTo>
                  <a:pt x="443917" y="83885"/>
                </a:lnTo>
                <a:lnTo>
                  <a:pt x="385794" y="33461"/>
                </a:lnTo>
                <a:lnTo>
                  <a:pt x="340063" y="15594"/>
                </a:lnTo>
                <a:lnTo>
                  <a:pt x="286099" y="4077"/>
                </a:lnTo>
                <a:lnTo>
                  <a:pt x="22605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69616" y="4807991"/>
            <a:ext cx="452120" cy="228600"/>
          </a:xfrm>
          <a:custGeom>
            <a:avLst/>
            <a:gdLst/>
            <a:ahLst/>
            <a:cxnLst/>
            <a:rect l="l" t="t" r="r" b="b"/>
            <a:pathLst>
              <a:path w="452119" h="228600">
                <a:moveTo>
                  <a:pt x="0" y="114261"/>
                </a:moveTo>
                <a:lnTo>
                  <a:pt x="30865" y="56588"/>
                </a:lnTo>
                <a:lnTo>
                  <a:pt x="66214" y="33461"/>
                </a:lnTo>
                <a:lnTo>
                  <a:pt x="111966" y="15594"/>
                </a:lnTo>
                <a:lnTo>
                  <a:pt x="165967" y="4077"/>
                </a:lnTo>
                <a:lnTo>
                  <a:pt x="226059" y="0"/>
                </a:lnTo>
                <a:lnTo>
                  <a:pt x="286099" y="4077"/>
                </a:lnTo>
                <a:lnTo>
                  <a:pt x="340063" y="15594"/>
                </a:lnTo>
                <a:lnTo>
                  <a:pt x="385794" y="33461"/>
                </a:lnTo>
                <a:lnTo>
                  <a:pt x="421131" y="56588"/>
                </a:lnTo>
                <a:lnTo>
                  <a:pt x="451992" y="114261"/>
                </a:lnTo>
                <a:lnTo>
                  <a:pt x="443917" y="144638"/>
                </a:lnTo>
                <a:lnTo>
                  <a:pt x="421131" y="171934"/>
                </a:lnTo>
                <a:lnTo>
                  <a:pt x="385794" y="195061"/>
                </a:lnTo>
                <a:lnTo>
                  <a:pt x="340063" y="212929"/>
                </a:lnTo>
                <a:lnTo>
                  <a:pt x="286099" y="224449"/>
                </a:lnTo>
                <a:lnTo>
                  <a:pt x="226059" y="228531"/>
                </a:lnTo>
                <a:lnTo>
                  <a:pt x="165967" y="224449"/>
                </a:lnTo>
                <a:lnTo>
                  <a:pt x="111966" y="212929"/>
                </a:lnTo>
                <a:lnTo>
                  <a:pt x="66214" y="195061"/>
                </a:lnTo>
                <a:lnTo>
                  <a:pt x="30865" y="171934"/>
                </a:lnTo>
                <a:lnTo>
                  <a:pt x="8075" y="144638"/>
                </a:lnTo>
                <a:lnTo>
                  <a:pt x="0" y="1142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00042" y="3845305"/>
            <a:ext cx="450850" cy="229870"/>
          </a:xfrm>
          <a:custGeom>
            <a:avLst/>
            <a:gdLst/>
            <a:ahLst/>
            <a:cxnLst/>
            <a:rect l="l" t="t" r="r" b="b"/>
            <a:pathLst>
              <a:path w="450850" h="229870">
                <a:moveTo>
                  <a:pt x="225425" y="0"/>
                </a:moveTo>
                <a:lnTo>
                  <a:pt x="165511" y="4098"/>
                </a:lnTo>
                <a:lnTo>
                  <a:pt x="111665" y="15666"/>
                </a:lnTo>
                <a:lnTo>
                  <a:pt x="66039" y="33608"/>
                </a:lnTo>
                <a:lnTo>
                  <a:pt x="30785" y="56833"/>
                </a:lnTo>
                <a:lnTo>
                  <a:pt x="0" y="114757"/>
                </a:lnTo>
                <a:lnTo>
                  <a:pt x="8055" y="145280"/>
                </a:lnTo>
                <a:lnTo>
                  <a:pt x="66040" y="195924"/>
                </a:lnTo>
                <a:lnTo>
                  <a:pt x="111665" y="213870"/>
                </a:lnTo>
                <a:lnTo>
                  <a:pt x="165511" y="225440"/>
                </a:lnTo>
                <a:lnTo>
                  <a:pt x="225425" y="229539"/>
                </a:lnTo>
                <a:lnTo>
                  <a:pt x="285329" y="225440"/>
                </a:lnTo>
                <a:lnTo>
                  <a:pt x="339151" y="213870"/>
                </a:lnTo>
                <a:lnTo>
                  <a:pt x="384746" y="195924"/>
                </a:lnTo>
                <a:lnTo>
                  <a:pt x="419970" y="172696"/>
                </a:lnTo>
                <a:lnTo>
                  <a:pt x="450723" y="114757"/>
                </a:lnTo>
                <a:lnTo>
                  <a:pt x="442677" y="84247"/>
                </a:lnTo>
                <a:lnTo>
                  <a:pt x="384746" y="33608"/>
                </a:lnTo>
                <a:lnTo>
                  <a:pt x="339151" y="15666"/>
                </a:lnTo>
                <a:lnTo>
                  <a:pt x="285329" y="4098"/>
                </a:lnTo>
                <a:lnTo>
                  <a:pt x="22542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00042" y="3845305"/>
            <a:ext cx="450850" cy="229870"/>
          </a:xfrm>
          <a:custGeom>
            <a:avLst/>
            <a:gdLst/>
            <a:ahLst/>
            <a:cxnLst/>
            <a:rect l="l" t="t" r="r" b="b"/>
            <a:pathLst>
              <a:path w="450850" h="229870">
                <a:moveTo>
                  <a:pt x="0" y="114757"/>
                </a:moveTo>
                <a:lnTo>
                  <a:pt x="30785" y="56833"/>
                </a:lnTo>
                <a:lnTo>
                  <a:pt x="66039" y="33608"/>
                </a:lnTo>
                <a:lnTo>
                  <a:pt x="111665" y="15666"/>
                </a:lnTo>
                <a:lnTo>
                  <a:pt x="165511" y="4098"/>
                </a:lnTo>
                <a:lnTo>
                  <a:pt x="225425" y="0"/>
                </a:lnTo>
                <a:lnTo>
                  <a:pt x="285329" y="4098"/>
                </a:lnTo>
                <a:lnTo>
                  <a:pt x="339151" y="15666"/>
                </a:lnTo>
                <a:lnTo>
                  <a:pt x="384746" y="33608"/>
                </a:lnTo>
                <a:lnTo>
                  <a:pt x="419970" y="56833"/>
                </a:lnTo>
                <a:lnTo>
                  <a:pt x="450723" y="114757"/>
                </a:lnTo>
                <a:lnTo>
                  <a:pt x="442677" y="145280"/>
                </a:lnTo>
                <a:lnTo>
                  <a:pt x="419970" y="172696"/>
                </a:lnTo>
                <a:lnTo>
                  <a:pt x="384746" y="195924"/>
                </a:lnTo>
                <a:lnTo>
                  <a:pt x="339151" y="213870"/>
                </a:lnTo>
                <a:lnTo>
                  <a:pt x="285329" y="225440"/>
                </a:lnTo>
                <a:lnTo>
                  <a:pt x="225425" y="229539"/>
                </a:lnTo>
                <a:lnTo>
                  <a:pt x="165511" y="225440"/>
                </a:lnTo>
                <a:lnTo>
                  <a:pt x="111665" y="213870"/>
                </a:lnTo>
                <a:lnTo>
                  <a:pt x="66040" y="195924"/>
                </a:lnTo>
                <a:lnTo>
                  <a:pt x="30785" y="172696"/>
                </a:lnTo>
                <a:lnTo>
                  <a:pt x="8055" y="145280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00042" y="4165853"/>
            <a:ext cx="450850" cy="228600"/>
          </a:xfrm>
          <a:custGeom>
            <a:avLst/>
            <a:gdLst/>
            <a:ahLst/>
            <a:cxnLst/>
            <a:rect l="l" t="t" r="r" b="b"/>
            <a:pathLst>
              <a:path w="450850" h="228600">
                <a:moveTo>
                  <a:pt x="225425" y="0"/>
                </a:moveTo>
                <a:lnTo>
                  <a:pt x="165511" y="4081"/>
                </a:lnTo>
                <a:lnTo>
                  <a:pt x="111665" y="15600"/>
                </a:lnTo>
                <a:lnTo>
                  <a:pt x="66039" y="33467"/>
                </a:lnTo>
                <a:lnTo>
                  <a:pt x="30785" y="56594"/>
                </a:lnTo>
                <a:lnTo>
                  <a:pt x="0" y="114274"/>
                </a:lnTo>
                <a:lnTo>
                  <a:pt x="8055" y="144650"/>
                </a:lnTo>
                <a:lnTo>
                  <a:pt x="66040" y="195070"/>
                </a:lnTo>
                <a:lnTo>
                  <a:pt x="111665" y="212936"/>
                </a:lnTo>
                <a:lnTo>
                  <a:pt x="165511" y="224455"/>
                </a:lnTo>
                <a:lnTo>
                  <a:pt x="225425" y="228536"/>
                </a:lnTo>
                <a:lnTo>
                  <a:pt x="285329" y="224455"/>
                </a:lnTo>
                <a:lnTo>
                  <a:pt x="339151" y="212936"/>
                </a:lnTo>
                <a:lnTo>
                  <a:pt x="384746" y="195070"/>
                </a:lnTo>
                <a:lnTo>
                  <a:pt x="419970" y="171945"/>
                </a:lnTo>
                <a:lnTo>
                  <a:pt x="450723" y="114274"/>
                </a:lnTo>
                <a:lnTo>
                  <a:pt x="442677" y="83893"/>
                </a:lnTo>
                <a:lnTo>
                  <a:pt x="384746" y="33467"/>
                </a:lnTo>
                <a:lnTo>
                  <a:pt x="339151" y="15600"/>
                </a:lnTo>
                <a:lnTo>
                  <a:pt x="285329" y="4081"/>
                </a:lnTo>
                <a:lnTo>
                  <a:pt x="22542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00042" y="4165853"/>
            <a:ext cx="450850" cy="228600"/>
          </a:xfrm>
          <a:custGeom>
            <a:avLst/>
            <a:gdLst/>
            <a:ahLst/>
            <a:cxnLst/>
            <a:rect l="l" t="t" r="r" b="b"/>
            <a:pathLst>
              <a:path w="450850" h="228600">
                <a:moveTo>
                  <a:pt x="0" y="114274"/>
                </a:moveTo>
                <a:lnTo>
                  <a:pt x="30785" y="56594"/>
                </a:lnTo>
                <a:lnTo>
                  <a:pt x="66039" y="33467"/>
                </a:lnTo>
                <a:lnTo>
                  <a:pt x="111665" y="15600"/>
                </a:lnTo>
                <a:lnTo>
                  <a:pt x="165511" y="4081"/>
                </a:lnTo>
                <a:lnTo>
                  <a:pt x="225425" y="0"/>
                </a:lnTo>
                <a:lnTo>
                  <a:pt x="285329" y="4081"/>
                </a:lnTo>
                <a:lnTo>
                  <a:pt x="339151" y="15600"/>
                </a:lnTo>
                <a:lnTo>
                  <a:pt x="384746" y="33467"/>
                </a:lnTo>
                <a:lnTo>
                  <a:pt x="419970" y="56594"/>
                </a:lnTo>
                <a:lnTo>
                  <a:pt x="450723" y="114274"/>
                </a:lnTo>
                <a:lnTo>
                  <a:pt x="442677" y="144650"/>
                </a:lnTo>
                <a:lnTo>
                  <a:pt x="419970" y="171945"/>
                </a:lnTo>
                <a:lnTo>
                  <a:pt x="384746" y="195070"/>
                </a:lnTo>
                <a:lnTo>
                  <a:pt x="339151" y="212936"/>
                </a:lnTo>
                <a:lnTo>
                  <a:pt x="285329" y="224455"/>
                </a:lnTo>
                <a:lnTo>
                  <a:pt x="225425" y="228536"/>
                </a:lnTo>
                <a:lnTo>
                  <a:pt x="165511" y="224455"/>
                </a:lnTo>
                <a:lnTo>
                  <a:pt x="111665" y="212936"/>
                </a:lnTo>
                <a:lnTo>
                  <a:pt x="66040" y="195070"/>
                </a:lnTo>
                <a:lnTo>
                  <a:pt x="30785" y="171945"/>
                </a:lnTo>
                <a:lnTo>
                  <a:pt x="8055" y="144650"/>
                </a:lnTo>
                <a:lnTo>
                  <a:pt x="0" y="1142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00042" y="4487430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20" h="229870">
                <a:moveTo>
                  <a:pt x="226060" y="0"/>
                </a:moveTo>
                <a:lnTo>
                  <a:pt x="165967" y="4099"/>
                </a:lnTo>
                <a:lnTo>
                  <a:pt x="111966" y="15669"/>
                </a:lnTo>
                <a:lnTo>
                  <a:pt x="66214" y="33615"/>
                </a:lnTo>
                <a:lnTo>
                  <a:pt x="30865" y="56843"/>
                </a:lnTo>
                <a:lnTo>
                  <a:pt x="0" y="114769"/>
                </a:lnTo>
                <a:lnTo>
                  <a:pt x="8075" y="145280"/>
                </a:lnTo>
                <a:lnTo>
                  <a:pt x="66214" y="195924"/>
                </a:lnTo>
                <a:lnTo>
                  <a:pt x="111966" y="213870"/>
                </a:lnTo>
                <a:lnTo>
                  <a:pt x="165967" y="225440"/>
                </a:lnTo>
                <a:lnTo>
                  <a:pt x="226060" y="229539"/>
                </a:lnTo>
                <a:lnTo>
                  <a:pt x="286099" y="225440"/>
                </a:lnTo>
                <a:lnTo>
                  <a:pt x="340063" y="213870"/>
                </a:lnTo>
                <a:lnTo>
                  <a:pt x="385794" y="195924"/>
                </a:lnTo>
                <a:lnTo>
                  <a:pt x="421132" y="172696"/>
                </a:lnTo>
                <a:lnTo>
                  <a:pt x="451993" y="114769"/>
                </a:lnTo>
                <a:lnTo>
                  <a:pt x="443917" y="84259"/>
                </a:lnTo>
                <a:lnTo>
                  <a:pt x="385794" y="33615"/>
                </a:lnTo>
                <a:lnTo>
                  <a:pt x="340063" y="15669"/>
                </a:lnTo>
                <a:lnTo>
                  <a:pt x="286099" y="4099"/>
                </a:lnTo>
                <a:lnTo>
                  <a:pt x="22606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00042" y="4487430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20" h="229870">
                <a:moveTo>
                  <a:pt x="0" y="114769"/>
                </a:moveTo>
                <a:lnTo>
                  <a:pt x="30865" y="56843"/>
                </a:lnTo>
                <a:lnTo>
                  <a:pt x="66214" y="33615"/>
                </a:lnTo>
                <a:lnTo>
                  <a:pt x="111966" y="15669"/>
                </a:lnTo>
                <a:lnTo>
                  <a:pt x="165967" y="4099"/>
                </a:lnTo>
                <a:lnTo>
                  <a:pt x="226060" y="0"/>
                </a:lnTo>
                <a:lnTo>
                  <a:pt x="286099" y="4099"/>
                </a:lnTo>
                <a:lnTo>
                  <a:pt x="340063" y="15669"/>
                </a:lnTo>
                <a:lnTo>
                  <a:pt x="385794" y="33615"/>
                </a:lnTo>
                <a:lnTo>
                  <a:pt x="421132" y="56843"/>
                </a:lnTo>
                <a:lnTo>
                  <a:pt x="451993" y="114769"/>
                </a:lnTo>
                <a:lnTo>
                  <a:pt x="443917" y="145280"/>
                </a:lnTo>
                <a:lnTo>
                  <a:pt x="421132" y="172696"/>
                </a:lnTo>
                <a:lnTo>
                  <a:pt x="385794" y="195924"/>
                </a:lnTo>
                <a:lnTo>
                  <a:pt x="340063" y="213870"/>
                </a:lnTo>
                <a:lnTo>
                  <a:pt x="286099" y="225440"/>
                </a:lnTo>
                <a:lnTo>
                  <a:pt x="226060" y="229539"/>
                </a:lnTo>
                <a:lnTo>
                  <a:pt x="165967" y="225440"/>
                </a:lnTo>
                <a:lnTo>
                  <a:pt x="111966" y="213870"/>
                </a:lnTo>
                <a:lnTo>
                  <a:pt x="66214" y="195924"/>
                </a:lnTo>
                <a:lnTo>
                  <a:pt x="30865" y="172696"/>
                </a:lnTo>
                <a:lnTo>
                  <a:pt x="8075" y="145280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00042" y="4807991"/>
            <a:ext cx="450850" cy="228600"/>
          </a:xfrm>
          <a:custGeom>
            <a:avLst/>
            <a:gdLst/>
            <a:ahLst/>
            <a:cxnLst/>
            <a:rect l="l" t="t" r="r" b="b"/>
            <a:pathLst>
              <a:path w="450850" h="228600">
                <a:moveTo>
                  <a:pt x="225425" y="0"/>
                </a:moveTo>
                <a:lnTo>
                  <a:pt x="165511" y="4077"/>
                </a:lnTo>
                <a:lnTo>
                  <a:pt x="111665" y="15594"/>
                </a:lnTo>
                <a:lnTo>
                  <a:pt x="66039" y="33461"/>
                </a:lnTo>
                <a:lnTo>
                  <a:pt x="30785" y="56588"/>
                </a:lnTo>
                <a:lnTo>
                  <a:pt x="0" y="114261"/>
                </a:lnTo>
                <a:lnTo>
                  <a:pt x="8055" y="144638"/>
                </a:lnTo>
                <a:lnTo>
                  <a:pt x="66040" y="195061"/>
                </a:lnTo>
                <a:lnTo>
                  <a:pt x="111665" y="212929"/>
                </a:lnTo>
                <a:lnTo>
                  <a:pt x="165511" y="224449"/>
                </a:lnTo>
                <a:lnTo>
                  <a:pt x="225425" y="228531"/>
                </a:lnTo>
                <a:lnTo>
                  <a:pt x="285329" y="224449"/>
                </a:lnTo>
                <a:lnTo>
                  <a:pt x="339151" y="212929"/>
                </a:lnTo>
                <a:lnTo>
                  <a:pt x="384746" y="195061"/>
                </a:lnTo>
                <a:lnTo>
                  <a:pt x="419970" y="171934"/>
                </a:lnTo>
                <a:lnTo>
                  <a:pt x="450723" y="114261"/>
                </a:lnTo>
                <a:lnTo>
                  <a:pt x="442677" y="83885"/>
                </a:lnTo>
                <a:lnTo>
                  <a:pt x="384746" y="33461"/>
                </a:lnTo>
                <a:lnTo>
                  <a:pt x="339151" y="15594"/>
                </a:lnTo>
                <a:lnTo>
                  <a:pt x="285329" y="4077"/>
                </a:lnTo>
                <a:lnTo>
                  <a:pt x="22542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00042" y="4807991"/>
            <a:ext cx="450850" cy="228600"/>
          </a:xfrm>
          <a:custGeom>
            <a:avLst/>
            <a:gdLst/>
            <a:ahLst/>
            <a:cxnLst/>
            <a:rect l="l" t="t" r="r" b="b"/>
            <a:pathLst>
              <a:path w="450850" h="228600">
                <a:moveTo>
                  <a:pt x="0" y="114261"/>
                </a:moveTo>
                <a:lnTo>
                  <a:pt x="30785" y="56588"/>
                </a:lnTo>
                <a:lnTo>
                  <a:pt x="66039" y="33461"/>
                </a:lnTo>
                <a:lnTo>
                  <a:pt x="111665" y="15594"/>
                </a:lnTo>
                <a:lnTo>
                  <a:pt x="165511" y="4077"/>
                </a:lnTo>
                <a:lnTo>
                  <a:pt x="225425" y="0"/>
                </a:lnTo>
                <a:lnTo>
                  <a:pt x="285329" y="4077"/>
                </a:lnTo>
                <a:lnTo>
                  <a:pt x="339151" y="15594"/>
                </a:lnTo>
                <a:lnTo>
                  <a:pt x="384746" y="33461"/>
                </a:lnTo>
                <a:lnTo>
                  <a:pt x="419970" y="56588"/>
                </a:lnTo>
                <a:lnTo>
                  <a:pt x="450723" y="114261"/>
                </a:lnTo>
                <a:lnTo>
                  <a:pt x="442677" y="144638"/>
                </a:lnTo>
                <a:lnTo>
                  <a:pt x="419970" y="171934"/>
                </a:lnTo>
                <a:lnTo>
                  <a:pt x="384746" y="195061"/>
                </a:lnTo>
                <a:lnTo>
                  <a:pt x="339151" y="212929"/>
                </a:lnTo>
                <a:lnTo>
                  <a:pt x="285329" y="224449"/>
                </a:lnTo>
                <a:lnTo>
                  <a:pt x="225425" y="228531"/>
                </a:lnTo>
                <a:lnTo>
                  <a:pt x="165511" y="224449"/>
                </a:lnTo>
                <a:lnTo>
                  <a:pt x="111665" y="212929"/>
                </a:lnTo>
                <a:lnTo>
                  <a:pt x="66040" y="195061"/>
                </a:lnTo>
                <a:lnTo>
                  <a:pt x="30785" y="171934"/>
                </a:lnTo>
                <a:lnTo>
                  <a:pt x="8055" y="144638"/>
                </a:lnTo>
                <a:lnTo>
                  <a:pt x="0" y="11426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72050" y="3845305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20" h="229870">
                <a:moveTo>
                  <a:pt x="225933" y="0"/>
                </a:moveTo>
                <a:lnTo>
                  <a:pt x="165893" y="4098"/>
                </a:lnTo>
                <a:lnTo>
                  <a:pt x="111929" y="15666"/>
                </a:lnTo>
                <a:lnTo>
                  <a:pt x="66198" y="33608"/>
                </a:lnTo>
                <a:lnTo>
                  <a:pt x="30861" y="56833"/>
                </a:lnTo>
                <a:lnTo>
                  <a:pt x="0" y="114757"/>
                </a:lnTo>
                <a:lnTo>
                  <a:pt x="8075" y="145280"/>
                </a:lnTo>
                <a:lnTo>
                  <a:pt x="66198" y="195924"/>
                </a:lnTo>
                <a:lnTo>
                  <a:pt x="111929" y="213870"/>
                </a:lnTo>
                <a:lnTo>
                  <a:pt x="165893" y="225440"/>
                </a:lnTo>
                <a:lnTo>
                  <a:pt x="225933" y="229539"/>
                </a:lnTo>
                <a:lnTo>
                  <a:pt x="286025" y="225440"/>
                </a:lnTo>
                <a:lnTo>
                  <a:pt x="340026" y="213870"/>
                </a:lnTo>
                <a:lnTo>
                  <a:pt x="385778" y="195924"/>
                </a:lnTo>
                <a:lnTo>
                  <a:pt x="421127" y="172696"/>
                </a:lnTo>
                <a:lnTo>
                  <a:pt x="451992" y="114757"/>
                </a:lnTo>
                <a:lnTo>
                  <a:pt x="443917" y="84247"/>
                </a:lnTo>
                <a:lnTo>
                  <a:pt x="385778" y="33608"/>
                </a:lnTo>
                <a:lnTo>
                  <a:pt x="340026" y="15666"/>
                </a:lnTo>
                <a:lnTo>
                  <a:pt x="286025" y="4098"/>
                </a:lnTo>
                <a:lnTo>
                  <a:pt x="22593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72050" y="3845305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20" h="229870">
                <a:moveTo>
                  <a:pt x="0" y="114757"/>
                </a:moveTo>
                <a:lnTo>
                  <a:pt x="30861" y="56833"/>
                </a:lnTo>
                <a:lnTo>
                  <a:pt x="66198" y="33608"/>
                </a:lnTo>
                <a:lnTo>
                  <a:pt x="111929" y="15666"/>
                </a:lnTo>
                <a:lnTo>
                  <a:pt x="165893" y="4098"/>
                </a:lnTo>
                <a:lnTo>
                  <a:pt x="225933" y="0"/>
                </a:lnTo>
                <a:lnTo>
                  <a:pt x="286025" y="4098"/>
                </a:lnTo>
                <a:lnTo>
                  <a:pt x="340026" y="15666"/>
                </a:lnTo>
                <a:lnTo>
                  <a:pt x="385778" y="33608"/>
                </a:lnTo>
                <a:lnTo>
                  <a:pt x="421127" y="56833"/>
                </a:lnTo>
                <a:lnTo>
                  <a:pt x="451992" y="114757"/>
                </a:lnTo>
                <a:lnTo>
                  <a:pt x="443917" y="145280"/>
                </a:lnTo>
                <a:lnTo>
                  <a:pt x="421127" y="172696"/>
                </a:lnTo>
                <a:lnTo>
                  <a:pt x="385778" y="195924"/>
                </a:lnTo>
                <a:lnTo>
                  <a:pt x="340026" y="213870"/>
                </a:lnTo>
                <a:lnTo>
                  <a:pt x="286025" y="225440"/>
                </a:lnTo>
                <a:lnTo>
                  <a:pt x="225933" y="229539"/>
                </a:lnTo>
                <a:lnTo>
                  <a:pt x="165893" y="225440"/>
                </a:lnTo>
                <a:lnTo>
                  <a:pt x="111929" y="213870"/>
                </a:lnTo>
                <a:lnTo>
                  <a:pt x="66198" y="195924"/>
                </a:lnTo>
                <a:lnTo>
                  <a:pt x="30860" y="172696"/>
                </a:lnTo>
                <a:lnTo>
                  <a:pt x="8075" y="145280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72050" y="4165853"/>
            <a:ext cx="452120" cy="228600"/>
          </a:xfrm>
          <a:custGeom>
            <a:avLst/>
            <a:gdLst/>
            <a:ahLst/>
            <a:cxnLst/>
            <a:rect l="l" t="t" r="r" b="b"/>
            <a:pathLst>
              <a:path w="452120" h="228600">
                <a:moveTo>
                  <a:pt x="225933" y="0"/>
                </a:moveTo>
                <a:lnTo>
                  <a:pt x="165893" y="4081"/>
                </a:lnTo>
                <a:lnTo>
                  <a:pt x="111929" y="15600"/>
                </a:lnTo>
                <a:lnTo>
                  <a:pt x="66198" y="33467"/>
                </a:lnTo>
                <a:lnTo>
                  <a:pt x="30861" y="56594"/>
                </a:lnTo>
                <a:lnTo>
                  <a:pt x="0" y="114274"/>
                </a:lnTo>
                <a:lnTo>
                  <a:pt x="8075" y="144650"/>
                </a:lnTo>
                <a:lnTo>
                  <a:pt x="66198" y="195070"/>
                </a:lnTo>
                <a:lnTo>
                  <a:pt x="111929" y="212936"/>
                </a:lnTo>
                <a:lnTo>
                  <a:pt x="165893" y="224455"/>
                </a:lnTo>
                <a:lnTo>
                  <a:pt x="225933" y="228536"/>
                </a:lnTo>
                <a:lnTo>
                  <a:pt x="286025" y="224455"/>
                </a:lnTo>
                <a:lnTo>
                  <a:pt x="340026" y="212936"/>
                </a:lnTo>
                <a:lnTo>
                  <a:pt x="385778" y="195070"/>
                </a:lnTo>
                <a:lnTo>
                  <a:pt x="421127" y="171945"/>
                </a:lnTo>
                <a:lnTo>
                  <a:pt x="451992" y="114274"/>
                </a:lnTo>
                <a:lnTo>
                  <a:pt x="443917" y="83893"/>
                </a:lnTo>
                <a:lnTo>
                  <a:pt x="385778" y="33467"/>
                </a:lnTo>
                <a:lnTo>
                  <a:pt x="340026" y="15600"/>
                </a:lnTo>
                <a:lnTo>
                  <a:pt x="286025" y="4081"/>
                </a:lnTo>
                <a:lnTo>
                  <a:pt x="22593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72050" y="4165853"/>
            <a:ext cx="452120" cy="228600"/>
          </a:xfrm>
          <a:custGeom>
            <a:avLst/>
            <a:gdLst/>
            <a:ahLst/>
            <a:cxnLst/>
            <a:rect l="l" t="t" r="r" b="b"/>
            <a:pathLst>
              <a:path w="452120" h="228600">
                <a:moveTo>
                  <a:pt x="0" y="114274"/>
                </a:moveTo>
                <a:lnTo>
                  <a:pt x="30861" y="56594"/>
                </a:lnTo>
                <a:lnTo>
                  <a:pt x="66198" y="33467"/>
                </a:lnTo>
                <a:lnTo>
                  <a:pt x="111929" y="15600"/>
                </a:lnTo>
                <a:lnTo>
                  <a:pt x="165893" y="4081"/>
                </a:lnTo>
                <a:lnTo>
                  <a:pt x="225933" y="0"/>
                </a:lnTo>
                <a:lnTo>
                  <a:pt x="286025" y="4081"/>
                </a:lnTo>
                <a:lnTo>
                  <a:pt x="340026" y="15600"/>
                </a:lnTo>
                <a:lnTo>
                  <a:pt x="385778" y="33467"/>
                </a:lnTo>
                <a:lnTo>
                  <a:pt x="421127" y="56594"/>
                </a:lnTo>
                <a:lnTo>
                  <a:pt x="451992" y="114274"/>
                </a:lnTo>
                <a:lnTo>
                  <a:pt x="443917" y="144650"/>
                </a:lnTo>
                <a:lnTo>
                  <a:pt x="421127" y="171945"/>
                </a:lnTo>
                <a:lnTo>
                  <a:pt x="385778" y="195070"/>
                </a:lnTo>
                <a:lnTo>
                  <a:pt x="340026" y="212936"/>
                </a:lnTo>
                <a:lnTo>
                  <a:pt x="286025" y="224455"/>
                </a:lnTo>
                <a:lnTo>
                  <a:pt x="225933" y="228536"/>
                </a:lnTo>
                <a:lnTo>
                  <a:pt x="165893" y="224455"/>
                </a:lnTo>
                <a:lnTo>
                  <a:pt x="111929" y="212936"/>
                </a:lnTo>
                <a:lnTo>
                  <a:pt x="66198" y="195070"/>
                </a:lnTo>
                <a:lnTo>
                  <a:pt x="30860" y="171945"/>
                </a:lnTo>
                <a:lnTo>
                  <a:pt x="8075" y="144650"/>
                </a:lnTo>
                <a:lnTo>
                  <a:pt x="0" y="1142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72050" y="4487430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20" h="229870">
                <a:moveTo>
                  <a:pt x="225933" y="0"/>
                </a:moveTo>
                <a:lnTo>
                  <a:pt x="165893" y="4099"/>
                </a:lnTo>
                <a:lnTo>
                  <a:pt x="111929" y="15669"/>
                </a:lnTo>
                <a:lnTo>
                  <a:pt x="66198" y="33615"/>
                </a:lnTo>
                <a:lnTo>
                  <a:pt x="30861" y="56843"/>
                </a:lnTo>
                <a:lnTo>
                  <a:pt x="0" y="114769"/>
                </a:lnTo>
                <a:lnTo>
                  <a:pt x="8075" y="145280"/>
                </a:lnTo>
                <a:lnTo>
                  <a:pt x="66198" y="195924"/>
                </a:lnTo>
                <a:lnTo>
                  <a:pt x="111929" y="213870"/>
                </a:lnTo>
                <a:lnTo>
                  <a:pt x="165893" y="225440"/>
                </a:lnTo>
                <a:lnTo>
                  <a:pt x="225933" y="229539"/>
                </a:lnTo>
                <a:lnTo>
                  <a:pt x="286025" y="225440"/>
                </a:lnTo>
                <a:lnTo>
                  <a:pt x="340026" y="213870"/>
                </a:lnTo>
                <a:lnTo>
                  <a:pt x="385778" y="195924"/>
                </a:lnTo>
                <a:lnTo>
                  <a:pt x="421127" y="172696"/>
                </a:lnTo>
                <a:lnTo>
                  <a:pt x="451992" y="114769"/>
                </a:lnTo>
                <a:lnTo>
                  <a:pt x="443917" y="84259"/>
                </a:lnTo>
                <a:lnTo>
                  <a:pt x="385778" y="33615"/>
                </a:lnTo>
                <a:lnTo>
                  <a:pt x="340026" y="15669"/>
                </a:lnTo>
                <a:lnTo>
                  <a:pt x="286025" y="4099"/>
                </a:lnTo>
                <a:lnTo>
                  <a:pt x="22593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72050" y="4487430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20" h="229870">
                <a:moveTo>
                  <a:pt x="0" y="114769"/>
                </a:moveTo>
                <a:lnTo>
                  <a:pt x="30861" y="56843"/>
                </a:lnTo>
                <a:lnTo>
                  <a:pt x="66198" y="33615"/>
                </a:lnTo>
                <a:lnTo>
                  <a:pt x="111929" y="15669"/>
                </a:lnTo>
                <a:lnTo>
                  <a:pt x="165893" y="4099"/>
                </a:lnTo>
                <a:lnTo>
                  <a:pt x="225933" y="0"/>
                </a:lnTo>
                <a:lnTo>
                  <a:pt x="286025" y="4099"/>
                </a:lnTo>
                <a:lnTo>
                  <a:pt x="340026" y="15669"/>
                </a:lnTo>
                <a:lnTo>
                  <a:pt x="385778" y="33615"/>
                </a:lnTo>
                <a:lnTo>
                  <a:pt x="421127" y="56843"/>
                </a:lnTo>
                <a:lnTo>
                  <a:pt x="451992" y="114769"/>
                </a:lnTo>
                <a:lnTo>
                  <a:pt x="443917" y="145280"/>
                </a:lnTo>
                <a:lnTo>
                  <a:pt x="421127" y="172696"/>
                </a:lnTo>
                <a:lnTo>
                  <a:pt x="385778" y="195924"/>
                </a:lnTo>
                <a:lnTo>
                  <a:pt x="340026" y="213870"/>
                </a:lnTo>
                <a:lnTo>
                  <a:pt x="286025" y="225440"/>
                </a:lnTo>
                <a:lnTo>
                  <a:pt x="225933" y="229539"/>
                </a:lnTo>
                <a:lnTo>
                  <a:pt x="165893" y="225440"/>
                </a:lnTo>
                <a:lnTo>
                  <a:pt x="111929" y="213870"/>
                </a:lnTo>
                <a:lnTo>
                  <a:pt x="66198" y="195924"/>
                </a:lnTo>
                <a:lnTo>
                  <a:pt x="30860" y="172696"/>
                </a:lnTo>
                <a:lnTo>
                  <a:pt x="8075" y="145280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72050" y="4807991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20" h="229870">
                <a:moveTo>
                  <a:pt x="225933" y="0"/>
                </a:moveTo>
                <a:lnTo>
                  <a:pt x="165893" y="4095"/>
                </a:lnTo>
                <a:lnTo>
                  <a:pt x="111929" y="15663"/>
                </a:lnTo>
                <a:lnTo>
                  <a:pt x="66198" y="33610"/>
                </a:lnTo>
                <a:lnTo>
                  <a:pt x="30861" y="56840"/>
                </a:lnTo>
                <a:lnTo>
                  <a:pt x="0" y="114769"/>
                </a:lnTo>
                <a:lnTo>
                  <a:pt x="8075" y="145280"/>
                </a:lnTo>
                <a:lnTo>
                  <a:pt x="66198" y="195926"/>
                </a:lnTo>
                <a:lnTo>
                  <a:pt x="111929" y="213873"/>
                </a:lnTo>
                <a:lnTo>
                  <a:pt x="165893" y="225443"/>
                </a:lnTo>
                <a:lnTo>
                  <a:pt x="225933" y="229543"/>
                </a:lnTo>
                <a:lnTo>
                  <a:pt x="286025" y="225443"/>
                </a:lnTo>
                <a:lnTo>
                  <a:pt x="340026" y="213873"/>
                </a:lnTo>
                <a:lnTo>
                  <a:pt x="385778" y="195926"/>
                </a:lnTo>
                <a:lnTo>
                  <a:pt x="421127" y="172697"/>
                </a:lnTo>
                <a:lnTo>
                  <a:pt x="451992" y="114769"/>
                </a:lnTo>
                <a:lnTo>
                  <a:pt x="443917" y="84258"/>
                </a:lnTo>
                <a:lnTo>
                  <a:pt x="385778" y="33610"/>
                </a:lnTo>
                <a:lnTo>
                  <a:pt x="340026" y="15663"/>
                </a:lnTo>
                <a:lnTo>
                  <a:pt x="286025" y="4095"/>
                </a:lnTo>
                <a:lnTo>
                  <a:pt x="22593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72050" y="4807991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20" h="229870">
                <a:moveTo>
                  <a:pt x="0" y="114769"/>
                </a:moveTo>
                <a:lnTo>
                  <a:pt x="30861" y="56840"/>
                </a:lnTo>
                <a:lnTo>
                  <a:pt x="66198" y="33610"/>
                </a:lnTo>
                <a:lnTo>
                  <a:pt x="111929" y="15663"/>
                </a:lnTo>
                <a:lnTo>
                  <a:pt x="165893" y="4095"/>
                </a:lnTo>
                <a:lnTo>
                  <a:pt x="225933" y="0"/>
                </a:lnTo>
                <a:lnTo>
                  <a:pt x="286025" y="4095"/>
                </a:lnTo>
                <a:lnTo>
                  <a:pt x="340026" y="15663"/>
                </a:lnTo>
                <a:lnTo>
                  <a:pt x="385778" y="33610"/>
                </a:lnTo>
                <a:lnTo>
                  <a:pt x="421127" y="56840"/>
                </a:lnTo>
                <a:lnTo>
                  <a:pt x="451992" y="114769"/>
                </a:lnTo>
                <a:lnTo>
                  <a:pt x="443917" y="145280"/>
                </a:lnTo>
                <a:lnTo>
                  <a:pt x="421127" y="172697"/>
                </a:lnTo>
                <a:lnTo>
                  <a:pt x="385778" y="195926"/>
                </a:lnTo>
                <a:lnTo>
                  <a:pt x="340026" y="213873"/>
                </a:lnTo>
                <a:lnTo>
                  <a:pt x="286025" y="225443"/>
                </a:lnTo>
                <a:lnTo>
                  <a:pt x="225933" y="229543"/>
                </a:lnTo>
                <a:lnTo>
                  <a:pt x="165893" y="225443"/>
                </a:lnTo>
                <a:lnTo>
                  <a:pt x="111929" y="213873"/>
                </a:lnTo>
                <a:lnTo>
                  <a:pt x="66198" y="195926"/>
                </a:lnTo>
                <a:lnTo>
                  <a:pt x="30860" y="172697"/>
                </a:lnTo>
                <a:lnTo>
                  <a:pt x="8075" y="145280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31915" y="3845305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20" h="229870">
                <a:moveTo>
                  <a:pt x="226060" y="0"/>
                </a:moveTo>
                <a:lnTo>
                  <a:pt x="165967" y="4098"/>
                </a:lnTo>
                <a:lnTo>
                  <a:pt x="111966" y="15666"/>
                </a:lnTo>
                <a:lnTo>
                  <a:pt x="66214" y="33608"/>
                </a:lnTo>
                <a:lnTo>
                  <a:pt x="30865" y="56833"/>
                </a:lnTo>
                <a:lnTo>
                  <a:pt x="0" y="114757"/>
                </a:lnTo>
                <a:lnTo>
                  <a:pt x="8075" y="145280"/>
                </a:lnTo>
                <a:lnTo>
                  <a:pt x="66214" y="195924"/>
                </a:lnTo>
                <a:lnTo>
                  <a:pt x="111966" y="213870"/>
                </a:lnTo>
                <a:lnTo>
                  <a:pt x="165967" y="225440"/>
                </a:lnTo>
                <a:lnTo>
                  <a:pt x="226060" y="229539"/>
                </a:lnTo>
                <a:lnTo>
                  <a:pt x="286099" y="225440"/>
                </a:lnTo>
                <a:lnTo>
                  <a:pt x="340063" y="213870"/>
                </a:lnTo>
                <a:lnTo>
                  <a:pt x="385794" y="195924"/>
                </a:lnTo>
                <a:lnTo>
                  <a:pt x="421132" y="172696"/>
                </a:lnTo>
                <a:lnTo>
                  <a:pt x="451993" y="114757"/>
                </a:lnTo>
                <a:lnTo>
                  <a:pt x="443917" y="84247"/>
                </a:lnTo>
                <a:lnTo>
                  <a:pt x="385794" y="33608"/>
                </a:lnTo>
                <a:lnTo>
                  <a:pt x="340063" y="15666"/>
                </a:lnTo>
                <a:lnTo>
                  <a:pt x="286099" y="4098"/>
                </a:lnTo>
                <a:lnTo>
                  <a:pt x="22606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31915" y="3845305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20" h="229870">
                <a:moveTo>
                  <a:pt x="0" y="114757"/>
                </a:moveTo>
                <a:lnTo>
                  <a:pt x="30865" y="56833"/>
                </a:lnTo>
                <a:lnTo>
                  <a:pt x="66214" y="33608"/>
                </a:lnTo>
                <a:lnTo>
                  <a:pt x="111966" y="15666"/>
                </a:lnTo>
                <a:lnTo>
                  <a:pt x="165967" y="4098"/>
                </a:lnTo>
                <a:lnTo>
                  <a:pt x="226060" y="0"/>
                </a:lnTo>
                <a:lnTo>
                  <a:pt x="286099" y="4098"/>
                </a:lnTo>
                <a:lnTo>
                  <a:pt x="340063" y="15666"/>
                </a:lnTo>
                <a:lnTo>
                  <a:pt x="385794" y="33608"/>
                </a:lnTo>
                <a:lnTo>
                  <a:pt x="421132" y="56833"/>
                </a:lnTo>
                <a:lnTo>
                  <a:pt x="451993" y="114757"/>
                </a:lnTo>
                <a:lnTo>
                  <a:pt x="443917" y="145280"/>
                </a:lnTo>
                <a:lnTo>
                  <a:pt x="421132" y="172696"/>
                </a:lnTo>
                <a:lnTo>
                  <a:pt x="385794" y="195924"/>
                </a:lnTo>
                <a:lnTo>
                  <a:pt x="340063" y="213870"/>
                </a:lnTo>
                <a:lnTo>
                  <a:pt x="286099" y="225440"/>
                </a:lnTo>
                <a:lnTo>
                  <a:pt x="226060" y="229539"/>
                </a:lnTo>
                <a:lnTo>
                  <a:pt x="165967" y="225440"/>
                </a:lnTo>
                <a:lnTo>
                  <a:pt x="111966" y="213870"/>
                </a:lnTo>
                <a:lnTo>
                  <a:pt x="66214" y="195924"/>
                </a:lnTo>
                <a:lnTo>
                  <a:pt x="30865" y="172696"/>
                </a:lnTo>
                <a:lnTo>
                  <a:pt x="8075" y="145280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31915" y="4165853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20" h="229870">
                <a:moveTo>
                  <a:pt x="226060" y="0"/>
                </a:moveTo>
                <a:lnTo>
                  <a:pt x="165967" y="4099"/>
                </a:lnTo>
                <a:lnTo>
                  <a:pt x="111966" y="15669"/>
                </a:lnTo>
                <a:lnTo>
                  <a:pt x="66214" y="33615"/>
                </a:lnTo>
                <a:lnTo>
                  <a:pt x="30865" y="56843"/>
                </a:lnTo>
                <a:lnTo>
                  <a:pt x="0" y="114769"/>
                </a:lnTo>
                <a:lnTo>
                  <a:pt x="8075" y="145285"/>
                </a:lnTo>
                <a:lnTo>
                  <a:pt x="66214" y="195935"/>
                </a:lnTo>
                <a:lnTo>
                  <a:pt x="111966" y="213882"/>
                </a:lnTo>
                <a:lnTo>
                  <a:pt x="165967" y="225452"/>
                </a:lnTo>
                <a:lnTo>
                  <a:pt x="226060" y="229552"/>
                </a:lnTo>
                <a:lnTo>
                  <a:pt x="286099" y="225452"/>
                </a:lnTo>
                <a:lnTo>
                  <a:pt x="340063" y="213882"/>
                </a:lnTo>
                <a:lnTo>
                  <a:pt x="385794" y="195935"/>
                </a:lnTo>
                <a:lnTo>
                  <a:pt x="421132" y="172705"/>
                </a:lnTo>
                <a:lnTo>
                  <a:pt x="451993" y="114769"/>
                </a:lnTo>
                <a:lnTo>
                  <a:pt x="443917" y="84259"/>
                </a:lnTo>
                <a:lnTo>
                  <a:pt x="385794" y="33615"/>
                </a:lnTo>
                <a:lnTo>
                  <a:pt x="340063" y="15669"/>
                </a:lnTo>
                <a:lnTo>
                  <a:pt x="286099" y="4099"/>
                </a:lnTo>
                <a:lnTo>
                  <a:pt x="22606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31915" y="4165853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20" h="229870">
                <a:moveTo>
                  <a:pt x="0" y="114769"/>
                </a:moveTo>
                <a:lnTo>
                  <a:pt x="30865" y="56843"/>
                </a:lnTo>
                <a:lnTo>
                  <a:pt x="66214" y="33615"/>
                </a:lnTo>
                <a:lnTo>
                  <a:pt x="111966" y="15669"/>
                </a:lnTo>
                <a:lnTo>
                  <a:pt x="165967" y="4099"/>
                </a:lnTo>
                <a:lnTo>
                  <a:pt x="226060" y="0"/>
                </a:lnTo>
                <a:lnTo>
                  <a:pt x="286099" y="4099"/>
                </a:lnTo>
                <a:lnTo>
                  <a:pt x="340063" y="15669"/>
                </a:lnTo>
                <a:lnTo>
                  <a:pt x="385794" y="33615"/>
                </a:lnTo>
                <a:lnTo>
                  <a:pt x="421132" y="56843"/>
                </a:lnTo>
                <a:lnTo>
                  <a:pt x="451993" y="114769"/>
                </a:lnTo>
                <a:lnTo>
                  <a:pt x="443917" y="145285"/>
                </a:lnTo>
                <a:lnTo>
                  <a:pt x="421132" y="172705"/>
                </a:lnTo>
                <a:lnTo>
                  <a:pt x="385794" y="195935"/>
                </a:lnTo>
                <a:lnTo>
                  <a:pt x="340063" y="213882"/>
                </a:lnTo>
                <a:lnTo>
                  <a:pt x="286099" y="225452"/>
                </a:lnTo>
                <a:lnTo>
                  <a:pt x="226060" y="229552"/>
                </a:lnTo>
                <a:lnTo>
                  <a:pt x="165967" y="225452"/>
                </a:lnTo>
                <a:lnTo>
                  <a:pt x="111966" y="213882"/>
                </a:lnTo>
                <a:lnTo>
                  <a:pt x="66214" y="195935"/>
                </a:lnTo>
                <a:lnTo>
                  <a:pt x="30865" y="172705"/>
                </a:lnTo>
                <a:lnTo>
                  <a:pt x="8075" y="145285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31915" y="4487430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20" h="229870">
                <a:moveTo>
                  <a:pt x="226060" y="0"/>
                </a:moveTo>
                <a:lnTo>
                  <a:pt x="165967" y="4099"/>
                </a:lnTo>
                <a:lnTo>
                  <a:pt x="111966" y="15669"/>
                </a:lnTo>
                <a:lnTo>
                  <a:pt x="66214" y="33615"/>
                </a:lnTo>
                <a:lnTo>
                  <a:pt x="30865" y="56843"/>
                </a:lnTo>
                <a:lnTo>
                  <a:pt x="0" y="114769"/>
                </a:lnTo>
                <a:lnTo>
                  <a:pt x="8075" y="145280"/>
                </a:lnTo>
                <a:lnTo>
                  <a:pt x="66214" y="195924"/>
                </a:lnTo>
                <a:lnTo>
                  <a:pt x="111966" y="213870"/>
                </a:lnTo>
                <a:lnTo>
                  <a:pt x="165967" y="225440"/>
                </a:lnTo>
                <a:lnTo>
                  <a:pt x="226060" y="229539"/>
                </a:lnTo>
                <a:lnTo>
                  <a:pt x="286099" y="225440"/>
                </a:lnTo>
                <a:lnTo>
                  <a:pt x="340063" y="213870"/>
                </a:lnTo>
                <a:lnTo>
                  <a:pt x="385794" y="195924"/>
                </a:lnTo>
                <a:lnTo>
                  <a:pt x="421132" y="172696"/>
                </a:lnTo>
                <a:lnTo>
                  <a:pt x="451993" y="114769"/>
                </a:lnTo>
                <a:lnTo>
                  <a:pt x="443917" y="84259"/>
                </a:lnTo>
                <a:lnTo>
                  <a:pt x="385794" y="33615"/>
                </a:lnTo>
                <a:lnTo>
                  <a:pt x="340063" y="15669"/>
                </a:lnTo>
                <a:lnTo>
                  <a:pt x="286099" y="4099"/>
                </a:lnTo>
                <a:lnTo>
                  <a:pt x="22606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31915" y="4487430"/>
            <a:ext cx="452120" cy="229870"/>
          </a:xfrm>
          <a:custGeom>
            <a:avLst/>
            <a:gdLst/>
            <a:ahLst/>
            <a:cxnLst/>
            <a:rect l="l" t="t" r="r" b="b"/>
            <a:pathLst>
              <a:path w="452120" h="229870">
                <a:moveTo>
                  <a:pt x="0" y="114769"/>
                </a:moveTo>
                <a:lnTo>
                  <a:pt x="30865" y="56843"/>
                </a:lnTo>
                <a:lnTo>
                  <a:pt x="66214" y="33615"/>
                </a:lnTo>
                <a:lnTo>
                  <a:pt x="111966" y="15669"/>
                </a:lnTo>
                <a:lnTo>
                  <a:pt x="165967" y="4099"/>
                </a:lnTo>
                <a:lnTo>
                  <a:pt x="226060" y="0"/>
                </a:lnTo>
                <a:lnTo>
                  <a:pt x="286099" y="4099"/>
                </a:lnTo>
                <a:lnTo>
                  <a:pt x="340063" y="15669"/>
                </a:lnTo>
                <a:lnTo>
                  <a:pt x="385794" y="33615"/>
                </a:lnTo>
                <a:lnTo>
                  <a:pt x="421132" y="56843"/>
                </a:lnTo>
                <a:lnTo>
                  <a:pt x="451993" y="114769"/>
                </a:lnTo>
                <a:lnTo>
                  <a:pt x="443917" y="145280"/>
                </a:lnTo>
                <a:lnTo>
                  <a:pt x="421132" y="172696"/>
                </a:lnTo>
                <a:lnTo>
                  <a:pt x="385794" y="195924"/>
                </a:lnTo>
                <a:lnTo>
                  <a:pt x="340063" y="213870"/>
                </a:lnTo>
                <a:lnTo>
                  <a:pt x="286099" y="225440"/>
                </a:lnTo>
                <a:lnTo>
                  <a:pt x="226060" y="229539"/>
                </a:lnTo>
                <a:lnTo>
                  <a:pt x="165967" y="225440"/>
                </a:lnTo>
                <a:lnTo>
                  <a:pt x="111966" y="213870"/>
                </a:lnTo>
                <a:lnTo>
                  <a:pt x="66214" y="195924"/>
                </a:lnTo>
                <a:lnTo>
                  <a:pt x="30865" y="172696"/>
                </a:lnTo>
                <a:lnTo>
                  <a:pt x="8075" y="145280"/>
                </a:lnTo>
                <a:lnTo>
                  <a:pt x="0" y="114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31915" y="4807991"/>
            <a:ext cx="452120" cy="228600"/>
          </a:xfrm>
          <a:custGeom>
            <a:avLst/>
            <a:gdLst/>
            <a:ahLst/>
            <a:cxnLst/>
            <a:rect l="l" t="t" r="r" b="b"/>
            <a:pathLst>
              <a:path w="452120" h="228600">
                <a:moveTo>
                  <a:pt x="226060" y="0"/>
                </a:moveTo>
                <a:lnTo>
                  <a:pt x="165967" y="4077"/>
                </a:lnTo>
                <a:lnTo>
                  <a:pt x="111966" y="15594"/>
                </a:lnTo>
                <a:lnTo>
                  <a:pt x="66214" y="33461"/>
                </a:lnTo>
                <a:lnTo>
                  <a:pt x="30865" y="56588"/>
                </a:lnTo>
                <a:lnTo>
                  <a:pt x="0" y="114261"/>
                </a:lnTo>
                <a:lnTo>
                  <a:pt x="8075" y="144638"/>
                </a:lnTo>
                <a:lnTo>
                  <a:pt x="66214" y="195061"/>
                </a:lnTo>
                <a:lnTo>
                  <a:pt x="111966" y="212929"/>
                </a:lnTo>
                <a:lnTo>
                  <a:pt x="165967" y="224449"/>
                </a:lnTo>
                <a:lnTo>
                  <a:pt x="226060" y="228531"/>
                </a:lnTo>
                <a:lnTo>
                  <a:pt x="286099" y="224449"/>
                </a:lnTo>
                <a:lnTo>
                  <a:pt x="340063" y="212929"/>
                </a:lnTo>
                <a:lnTo>
                  <a:pt x="385794" y="195061"/>
                </a:lnTo>
                <a:lnTo>
                  <a:pt x="421132" y="171934"/>
                </a:lnTo>
                <a:lnTo>
                  <a:pt x="451993" y="114261"/>
                </a:lnTo>
                <a:lnTo>
                  <a:pt x="443917" y="83885"/>
                </a:lnTo>
                <a:lnTo>
                  <a:pt x="385794" y="33461"/>
                </a:lnTo>
                <a:lnTo>
                  <a:pt x="340063" y="15594"/>
                </a:lnTo>
                <a:lnTo>
                  <a:pt x="286099" y="4077"/>
                </a:lnTo>
                <a:lnTo>
                  <a:pt x="22606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31915" y="4807991"/>
            <a:ext cx="452120" cy="228600"/>
          </a:xfrm>
          <a:custGeom>
            <a:avLst/>
            <a:gdLst/>
            <a:ahLst/>
            <a:cxnLst/>
            <a:rect l="l" t="t" r="r" b="b"/>
            <a:pathLst>
              <a:path w="452120" h="228600">
                <a:moveTo>
                  <a:pt x="0" y="114261"/>
                </a:moveTo>
                <a:lnTo>
                  <a:pt x="30865" y="56588"/>
                </a:lnTo>
                <a:lnTo>
                  <a:pt x="66214" y="33461"/>
                </a:lnTo>
                <a:lnTo>
                  <a:pt x="111966" y="15594"/>
                </a:lnTo>
                <a:lnTo>
                  <a:pt x="165967" y="4077"/>
                </a:lnTo>
                <a:lnTo>
                  <a:pt x="226060" y="0"/>
                </a:lnTo>
                <a:lnTo>
                  <a:pt x="286099" y="4077"/>
                </a:lnTo>
                <a:lnTo>
                  <a:pt x="340063" y="15594"/>
                </a:lnTo>
                <a:lnTo>
                  <a:pt x="385794" y="33461"/>
                </a:lnTo>
                <a:lnTo>
                  <a:pt x="421132" y="56588"/>
                </a:lnTo>
                <a:lnTo>
                  <a:pt x="451993" y="114261"/>
                </a:lnTo>
                <a:lnTo>
                  <a:pt x="443917" y="144638"/>
                </a:lnTo>
                <a:lnTo>
                  <a:pt x="421132" y="171934"/>
                </a:lnTo>
                <a:lnTo>
                  <a:pt x="385794" y="195061"/>
                </a:lnTo>
                <a:lnTo>
                  <a:pt x="340063" y="212929"/>
                </a:lnTo>
                <a:lnTo>
                  <a:pt x="286099" y="224449"/>
                </a:lnTo>
                <a:lnTo>
                  <a:pt x="226060" y="228531"/>
                </a:lnTo>
                <a:lnTo>
                  <a:pt x="165967" y="224449"/>
                </a:lnTo>
                <a:lnTo>
                  <a:pt x="111966" y="212929"/>
                </a:lnTo>
                <a:lnTo>
                  <a:pt x="66214" y="195061"/>
                </a:lnTo>
                <a:lnTo>
                  <a:pt x="30865" y="171934"/>
                </a:lnTo>
                <a:lnTo>
                  <a:pt x="8075" y="144638"/>
                </a:lnTo>
                <a:lnTo>
                  <a:pt x="0" y="1142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8600" y="3111119"/>
            <a:ext cx="3331845" cy="0"/>
          </a:xfrm>
          <a:custGeom>
            <a:avLst/>
            <a:gdLst/>
            <a:ahLst/>
            <a:cxnLst/>
            <a:rect l="l" t="t" r="r" b="b"/>
            <a:pathLst>
              <a:path w="3331845">
                <a:moveTo>
                  <a:pt x="333159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8600" y="3111119"/>
            <a:ext cx="0" cy="1789430"/>
          </a:xfrm>
          <a:custGeom>
            <a:avLst/>
            <a:gdLst/>
            <a:ahLst/>
            <a:cxnLst/>
            <a:rect l="l" t="t" r="r" b="b"/>
            <a:pathLst>
              <a:path h="1789429">
                <a:moveTo>
                  <a:pt x="0" y="0"/>
                </a:moveTo>
                <a:lnTo>
                  <a:pt x="0" y="17888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8600" y="393630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261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600" y="4303382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261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8600" y="4579442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261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8600" y="4900002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261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01750" y="3982821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16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01750" y="4303382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16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01750" y="4624946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16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01750" y="4900002"/>
            <a:ext cx="4630420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3016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79041" y="3707765"/>
            <a:ext cx="0" cy="1100455"/>
          </a:xfrm>
          <a:custGeom>
            <a:avLst/>
            <a:gdLst/>
            <a:ahLst/>
            <a:cxnLst/>
            <a:rect l="l" t="t" r="r" b="b"/>
            <a:pathLst>
              <a:path h="1100454">
                <a:moveTo>
                  <a:pt x="0" y="0"/>
                </a:moveTo>
                <a:lnTo>
                  <a:pt x="0" y="11002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96183" y="3707765"/>
            <a:ext cx="0" cy="1100455"/>
          </a:xfrm>
          <a:custGeom>
            <a:avLst/>
            <a:gdLst/>
            <a:ahLst/>
            <a:cxnLst/>
            <a:rect l="l" t="t" r="r" b="b"/>
            <a:pathLst>
              <a:path h="1100454">
                <a:moveTo>
                  <a:pt x="0" y="0"/>
                </a:moveTo>
                <a:lnTo>
                  <a:pt x="0" y="11002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25467" y="3707765"/>
            <a:ext cx="0" cy="1100455"/>
          </a:xfrm>
          <a:custGeom>
            <a:avLst/>
            <a:gdLst/>
            <a:ahLst/>
            <a:cxnLst/>
            <a:rect l="l" t="t" r="r" b="b"/>
            <a:pathLst>
              <a:path h="1100454">
                <a:moveTo>
                  <a:pt x="0" y="0"/>
                </a:moveTo>
                <a:lnTo>
                  <a:pt x="0" y="11002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98617" y="3707765"/>
            <a:ext cx="0" cy="1100455"/>
          </a:xfrm>
          <a:custGeom>
            <a:avLst/>
            <a:gdLst/>
            <a:ahLst/>
            <a:cxnLst/>
            <a:rect l="l" t="t" r="r" b="b"/>
            <a:pathLst>
              <a:path h="1100454">
                <a:moveTo>
                  <a:pt x="0" y="0"/>
                </a:moveTo>
                <a:lnTo>
                  <a:pt x="0" y="11002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58484" y="3707765"/>
            <a:ext cx="0" cy="1100455"/>
          </a:xfrm>
          <a:custGeom>
            <a:avLst/>
            <a:gdLst/>
            <a:ahLst/>
            <a:cxnLst/>
            <a:rect l="l" t="t" r="r" b="b"/>
            <a:pathLst>
              <a:path h="1100454">
                <a:moveTo>
                  <a:pt x="0" y="0"/>
                </a:moveTo>
                <a:lnTo>
                  <a:pt x="0" y="11002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83817"/>
            <a:ext cx="3401695" cy="214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扁平、分权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项目/客户导向、反应速度快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员工素质要求高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流动性强/归属感差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000" spc="3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公司上层协调要求高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5994" y="345313"/>
            <a:ext cx="232092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pc="10" dirty="0"/>
              <a:t>团队型结构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2437" y="3089706"/>
          <a:ext cx="5943542" cy="1574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55"/>
                <a:gridCol w="339496"/>
                <a:gridCol w="227126"/>
                <a:gridCol w="339471"/>
                <a:gridCol w="396925"/>
                <a:gridCol w="282143"/>
                <a:gridCol w="396875"/>
                <a:gridCol w="395693"/>
                <a:gridCol w="169710"/>
                <a:gridCol w="169799"/>
                <a:gridCol w="340715"/>
                <a:gridCol w="394436"/>
                <a:gridCol w="340664"/>
                <a:gridCol w="396875"/>
                <a:gridCol w="395693"/>
                <a:gridCol w="227114"/>
                <a:gridCol w="339598"/>
                <a:gridCol w="395554"/>
              </a:tblGrid>
              <a:tr h="594118">
                <a:tc gridSpan="7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公司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5468">
                <a:tc gridSpan="9">
                  <a:txBody>
                    <a:bodyPr/>
                    <a:lstStyle/>
                    <a:p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6700">
                <a:tc>
                  <a:txBody>
                    <a:bodyPr/>
                    <a:lstStyle/>
                    <a:p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596">
                <a:tc gridSpan="2"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项目</a:t>
                      </a:r>
                      <a:r>
                        <a:rPr sz="1800" spc="-50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项目</a:t>
                      </a:r>
                      <a:r>
                        <a:rPr sz="1800" spc="-50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项目</a:t>
                      </a:r>
                      <a:r>
                        <a:rPr sz="1800" spc="-50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项目</a:t>
                      </a:r>
                      <a:r>
                        <a:rPr sz="1800" spc="-50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项目</a:t>
                      </a:r>
                      <a:r>
                        <a:rPr sz="1800" spc="-50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项目</a:t>
                      </a:r>
                      <a:r>
                        <a:rPr sz="1800" spc="-50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367919"/>
            <a:ext cx="232092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pc="10" dirty="0"/>
              <a:t>网络型结构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1506474" y="1721147"/>
            <a:ext cx="4473575" cy="2817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6339" y="2878180"/>
            <a:ext cx="9398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产品设计  意大利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0160" y="3016230"/>
            <a:ext cx="6350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SimSun"/>
                <a:cs typeface="SimSun"/>
              </a:rPr>
              <a:t>公司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6538" y="3877670"/>
            <a:ext cx="711200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制造部  东莞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5890" y="3662151"/>
            <a:ext cx="939800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imSun"/>
                <a:cs typeface="SimSun"/>
              </a:rPr>
              <a:t>销售网络</a:t>
            </a:r>
            <a:endParaRPr sz="1800">
              <a:latin typeface="SimSun"/>
              <a:cs typeface="SimSun"/>
            </a:endParaRPr>
          </a:p>
          <a:p>
            <a:pPr algn="ctr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英国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1382" y="1843765"/>
            <a:ext cx="939800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原料采购  澳大利亚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4469" y="2148565"/>
            <a:ext cx="9398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广告创意</a:t>
            </a:r>
            <a:endParaRPr sz="1800">
              <a:latin typeface="SimSun"/>
              <a:cs typeface="SimSun"/>
            </a:endParaRPr>
          </a:p>
          <a:p>
            <a:pPr algn="ctr">
              <a:lnSpc>
                <a:spcPts val="2155"/>
              </a:lnSpc>
            </a:pPr>
            <a:r>
              <a:rPr sz="1800" spc="-5" dirty="0">
                <a:solidFill>
                  <a:srgbClr val="FFFFFF"/>
                </a:solidFill>
                <a:latin typeface="SimSun"/>
                <a:cs typeface="SimSun"/>
              </a:rPr>
              <a:t>香港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6361" y="2320015"/>
            <a:ext cx="2374900" cy="594360"/>
          </a:xfrm>
          <a:custGeom>
            <a:avLst/>
            <a:gdLst/>
            <a:ahLst/>
            <a:cxnLst/>
            <a:rect l="l" t="t" r="r" b="b"/>
            <a:pathLst>
              <a:path w="2374900" h="594360">
                <a:moveTo>
                  <a:pt x="2374900" y="0"/>
                </a:moveTo>
                <a:lnTo>
                  <a:pt x="0" y="594106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5562" y="248194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6085" y="2752196"/>
            <a:ext cx="215900" cy="809625"/>
          </a:xfrm>
          <a:custGeom>
            <a:avLst/>
            <a:gdLst/>
            <a:ahLst/>
            <a:cxnLst/>
            <a:rect l="l" t="t" r="r" b="b"/>
            <a:pathLst>
              <a:path w="215900" h="809625">
                <a:moveTo>
                  <a:pt x="0" y="0"/>
                </a:moveTo>
                <a:lnTo>
                  <a:pt x="215900" y="809625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6974" y="1177863"/>
            <a:ext cx="21590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SimSun"/>
                <a:cs typeface="SimSun"/>
              </a:rPr>
              <a:t>案例：宜家家居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>
              <a:lnSpc>
                <a:spcPts val="4205"/>
              </a:lnSpc>
            </a:pPr>
            <a:r>
              <a:rPr spc="10" dirty="0"/>
              <a:t>组织结构设计常见问题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400" spc="1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spc="-5" dirty="0"/>
              <a:t>HR基本不参与/参与就是画画图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400" spc="1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spc="-5" dirty="0"/>
              <a:t>组织层级过多/官僚主义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400" spc="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dirty="0"/>
              <a:t>到底组织结构图包括哪些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400" spc="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dirty="0"/>
              <a:t>组织管控模式定义不清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400" spc="1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spc="-5" dirty="0"/>
              <a:t>分公司/办事处分不清楚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1" y="3703320"/>
            <a:ext cx="883918" cy="531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1" y="2290572"/>
            <a:ext cx="883918" cy="632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8354" y="311150"/>
            <a:ext cx="599249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pc="10" dirty="0"/>
              <a:t>基于总部管控模式的组织设计</a:t>
            </a:r>
          </a:p>
        </p:txBody>
      </p:sp>
      <p:sp>
        <p:nvSpPr>
          <p:cNvPr id="5" name="object 5"/>
          <p:cNvSpPr/>
          <p:nvPr/>
        </p:nvSpPr>
        <p:spPr>
          <a:xfrm>
            <a:off x="152401" y="3679063"/>
            <a:ext cx="856880" cy="528955"/>
          </a:xfrm>
          <a:custGeom>
            <a:avLst/>
            <a:gdLst/>
            <a:ahLst/>
            <a:cxnLst/>
            <a:rect l="l" t="t" r="r" b="b"/>
            <a:pathLst>
              <a:path w="792480" h="528954">
                <a:moveTo>
                  <a:pt x="673341" y="0"/>
                </a:moveTo>
                <a:lnTo>
                  <a:pt x="0" y="0"/>
                </a:lnTo>
                <a:lnTo>
                  <a:pt x="0" y="528612"/>
                </a:lnTo>
                <a:lnTo>
                  <a:pt x="673341" y="528612"/>
                </a:lnTo>
                <a:lnTo>
                  <a:pt x="791997" y="264287"/>
                </a:lnTo>
                <a:lnTo>
                  <a:pt x="67334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672" y="3786022"/>
            <a:ext cx="616585" cy="320040"/>
          </a:xfrm>
          <a:custGeom>
            <a:avLst/>
            <a:gdLst/>
            <a:ahLst/>
            <a:cxnLst/>
            <a:rect l="l" t="t" r="r" b="b"/>
            <a:pathLst>
              <a:path w="616585" h="320039">
                <a:moveTo>
                  <a:pt x="0" y="319735"/>
                </a:moveTo>
                <a:lnTo>
                  <a:pt x="616254" y="319735"/>
                </a:lnTo>
                <a:lnTo>
                  <a:pt x="616254" y="0"/>
                </a:lnTo>
                <a:lnTo>
                  <a:pt x="0" y="0"/>
                </a:lnTo>
                <a:lnTo>
                  <a:pt x="0" y="31973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1" y="3767376"/>
            <a:ext cx="76885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12700" marR="5080">
              <a:lnSpc>
                <a:spcPct val="100000"/>
              </a:lnSpc>
              <a:defRPr sz="1400" b="1">
                <a:solidFill>
                  <a:srgbClr val="FFFFFF"/>
                </a:solidFill>
                <a:latin typeface="Microsoft YaHei"/>
                <a:cs typeface="Microsoft YaHei"/>
              </a:defRPr>
            </a:lvl1pPr>
          </a:lstStyle>
          <a:p>
            <a:r>
              <a:rPr lang="zh-CN" altLang="en-US" dirty="0"/>
              <a:t>总部的核心职能</a:t>
            </a:r>
          </a:p>
          <a:p>
            <a:endParaRPr lang="zh-CN" altLang="en-US" dirty="0"/>
          </a:p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2401" y="2266950"/>
            <a:ext cx="856880" cy="629920"/>
          </a:xfrm>
          <a:custGeom>
            <a:avLst/>
            <a:gdLst/>
            <a:ahLst/>
            <a:cxnLst/>
            <a:rect l="l" t="t" r="r" b="b"/>
            <a:pathLst>
              <a:path w="792480" h="629919">
                <a:moveTo>
                  <a:pt x="650621" y="0"/>
                </a:moveTo>
                <a:lnTo>
                  <a:pt x="0" y="0"/>
                </a:lnTo>
                <a:lnTo>
                  <a:pt x="0" y="629793"/>
                </a:lnTo>
                <a:lnTo>
                  <a:pt x="650621" y="629793"/>
                </a:lnTo>
                <a:lnTo>
                  <a:pt x="791997" y="314960"/>
                </a:lnTo>
                <a:lnTo>
                  <a:pt x="65062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672" y="2503703"/>
            <a:ext cx="616585" cy="159385"/>
          </a:xfrm>
          <a:custGeom>
            <a:avLst/>
            <a:gdLst/>
            <a:ahLst/>
            <a:cxnLst/>
            <a:rect l="l" t="t" r="r" b="b"/>
            <a:pathLst>
              <a:path w="616585" h="159385">
                <a:moveTo>
                  <a:pt x="0" y="159359"/>
                </a:moveTo>
                <a:lnTo>
                  <a:pt x="616254" y="159359"/>
                </a:lnTo>
                <a:lnTo>
                  <a:pt x="616254" y="0"/>
                </a:lnTo>
                <a:lnTo>
                  <a:pt x="0" y="0"/>
                </a:lnTo>
                <a:lnTo>
                  <a:pt x="0" y="1593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2400" y="2495550"/>
            <a:ext cx="80079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zh-CN" altLang="en-US" sz="1400" b="1" dirty="0" smtClean="0">
                <a:solidFill>
                  <a:srgbClr val="FFFFFF"/>
                </a:solidFill>
                <a:latin typeface="Microsoft YaHei"/>
                <a:cs typeface="Microsoft YaHei"/>
              </a:rPr>
              <a:t>管理目标</a:t>
            </a:r>
            <a:endParaRPr lang="zh-CN" altLang="en-US" sz="1400" dirty="0" smtClean="0">
              <a:latin typeface="Microsoft YaHei"/>
              <a:cs typeface="Microsoft YaHei"/>
            </a:endParaRPr>
          </a:p>
          <a:p>
            <a:pPr marL="12700" marR="5080">
              <a:lnSpc>
                <a:spcPct val="100000"/>
              </a:lnSpc>
            </a:pPr>
            <a:endParaRPr sz="1400" dirty="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3083" y="1167383"/>
            <a:ext cx="1647443" cy="286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9398" y="1142961"/>
            <a:ext cx="1644014" cy="283845"/>
          </a:xfrm>
          <a:prstGeom prst="rect">
            <a:avLst/>
          </a:prstGeom>
          <a:solidFill>
            <a:srgbClr val="00004D"/>
          </a:solidFill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ts val="2130"/>
              </a:lnSpc>
            </a:pPr>
            <a:r>
              <a:rPr sz="1800" b="1" dirty="0">
                <a:solidFill>
                  <a:srgbClr val="FFFFFF"/>
                </a:solidFill>
                <a:latin typeface="Microsoft YaHei"/>
                <a:cs typeface="Microsoft YaHei"/>
              </a:rPr>
              <a:t>财务管理型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96539" y="1167383"/>
            <a:ext cx="1645919" cy="286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38471" y="1167383"/>
            <a:ext cx="1581912" cy="286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4469" y="1142961"/>
            <a:ext cx="1578610" cy="39370"/>
          </a:xfrm>
          <a:custGeom>
            <a:avLst/>
            <a:gdLst/>
            <a:ahLst/>
            <a:cxnLst/>
            <a:rect l="l" t="t" r="r" b="b"/>
            <a:pathLst>
              <a:path w="1578610" h="39369">
                <a:moveTo>
                  <a:pt x="0" y="39293"/>
                </a:moveTo>
                <a:lnTo>
                  <a:pt x="1578228" y="39293"/>
                </a:lnTo>
                <a:lnTo>
                  <a:pt x="1578228" y="0"/>
                </a:lnTo>
                <a:lnTo>
                  <a:pt x="0" y="0"/>
                </a:lnTo>
                <a:lnTo>
                  <a:pt x="0" y="39293"/>
                </a:lnTo>
                <a:close/>
              </a:path>
            </a:pathLst>
          </a:custGeom>
          <a:solidFill>
            <a:srgbClr val="000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4469" y="1388236"/>
            <a:ext cx="1578610" cy="38100"/>
          </a:xfrm>
          <a:custGeom>
            <a:avLst/>
            <a:gdLst/>
            <a:ahLst/>
            <a:cxnLst/>
            <a:rect l="l" t="t" r="r" b="b"/>
            <a:pathLst>
              <a:path w="1578610" h="38100">
                <a:moveTo>
                  <a:pt x="0" y="38100"/>
                </a:moveTo>
                <a:lnTo>
                  <a:pt x="1578228" y="38100"/>
                </a:lnTo>
                <a:lnTo>
                  <a:pt x="157822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5611" y="1182255"/>
            <a:ext cx="1577340" cy="206375"/>
          </a:xfrm>
          <a:custGeom>
            <a:avLst/>
            <a:gdLst/>
            <a:ahLst/>
            <a:cxnLst/>
            <a:rect l="l" t="t" r="r" b="b"/>
            <a:pathLst>
              <a:path w="1577339" h="206375">
                <a:moveTo>
                  <a:pt x="0" y="205981"/>
                </a:moveTo>
                <a:lnTo>
                  <a:pt x="1577086" y="205981"/>
                </a:lnTo>
                <a:lnTo>
                  <a:pt x="1577086" y="0"/>
                </a:lnTo>
                <a:lnTo>
                  <a:pt x="0" y="0"/>
                </a:lnTo>
                <a:lnTo>
                  <a:pt x="0" y="205981"/>
                </a:lnTo>
                <a:close/>
              </a:path>
            </a:pathLst>
          </a:custGeom>
          <a:solidFill>
            <a:srgbClr val="000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72536" y="1142961"/>
            <a:ext cx="3320415" cy="283845"/>
          </a:xfrm>
          <a:prstGeom prst="rect">
            <a:avLst/>
          </a:prstGeom>
          <a:solidFill>
            <a:srgbClr val="00004D"/>
          </a:solidFill>
        </p:spPr>
        <p:txBody>
          <a:bodyPr vert="horz" wrap="square" lIns="0" tIns="0" rIns="0" bIns="0" rtlCol="0">
            <a:spAutoFit/>
          </a:bodyPr>
          <a:lstStyle/>
          <a:p>
            <a:pPr marL="249554">
              <a:lnSpc>
                <a:spcPts val="2130"/>
              </a:lnSpc>
              <a:tabLst>
                <a:tab pos="1960245" algn="l"/>
              </a:tabLst>
            </a:pPr>
            <a:r>
              <a:rPr sz="1800" b="1" dirty="0">
                <a:solidFill>
                  <a:srgbClr val="FFFFFF"/>
                </a:solidFill>
                <a:latin typeface="Microsoft YaHei"/>
                <a:cs typeface="Microsoft YaHei"/>
              </a:rPr>
              <a:t>战略管理型	操作管理型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4884" y="1726945"/>
            <a:ext cx="1463040" cy="118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5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投资回报；</a:t>
            </a:r>
            <a:endParaRPr sz="1400">
              <a:latin typeface="Microsoft YaHei"/>
              <a:cs typeface="Microsoft YaHei"/>
            </a:endParaRPr>
          </a:p>
          <a:p>
            <a:pPr marL="201295" marR="5080" indent="-189230" algn="just">
              <a:lnSpc>
                <a:spcPct val="100000"/>
              </a:lnSpc>
              <a:spcBef>
                <a:spcPts val="840"/>
              </a:spcBef>
            </a:pPr>
            <a:r>
              <a:rPr sz="1400" spc="5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5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通过投资业务组  合的结构优化来  追求公司价值最  大化。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27147" y="1757933"/>
            <a:ext cx="1463040" cy="150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" marR="5080" indent="-189230">
              <a:lnSpc>
                <a:spcPct val="100000"/>
              </a:lnSpc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公司业务组合的  协调发展；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15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投资业务的战略</a:t>
            </a:r>
            <a:endParaRPr sz="1400">
              <a:latin typeface="Microsoft YaHei"/>
              <a:cs typeface="Microsoft YaHei"/>
            </a:endParaRPr>
          </a:p>
          <a:p>
            <a:pPr marL="10160" algn="ctr">
              <a:lnSpc>
                <a:spcPct val="100000"/>
              </a:lnSpc>
            </a:pPr>
            <a:r>
              <a:rPr sz="1400" dirty="0">
                <a:latin typeface="Microsoft YaHei"/>
                <a:cs typeface="Microsoft YaHei"/>
              </a:rPr>
              <a:t>优化与协调；</a:t>
            </a:r>
            <a:endParaRPr sz="1400">
              <a:latin typeface="Microsoft YaHei"/>
              <a:cs typeface="Microsoft YaHei"/>
            </a:endParaRPr>
          </a:p>
          <a:p>
            <a:pPr marL="201295" marR="5080" indent="-18923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战略协同效应的  培育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0221" y="1803145"/>
            <a:ext cx="1819275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20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各子公司经营行为的</a:t>
            </a:r>
            <a:endParaRPr sz="1400">
              <a:latin typeface="Microsoft YaHei"/>
              <a:cs typeface="Microsoft YaHei"/>
            </a:endParaRPr>
          </a:p>
          <a:p>
            <a:pPr marL="201295">
              <a:lnSpc>
                <a:spcPct val="100000"/>
              </a:lnSpc>
            </a:pPr>
            <a:r>
              <a:rPr sz="1400" dirty="0">
                <a:latin typeface="Microsoft YaHei"/>
                <a:cs typeface="Microsoft YaHei"/>
              </a:rPr>
              <a:t>统一与优化；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20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公司整体协调成长；</a:t>
            </a:r>
            <a:endParaRPr sz="1400">
              <a:latin typeface="Microsoft YaHei"/>
              <a:cs typeface="Microsoft YaHei"/>
            </a:endParaRPr>
          </a:p>
          <a:p>
            <a:pPr marL="201295" marR="5080" indent="-18923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对行业成功因素的集  中控制与管理。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4884" y="3651758"/>
            <a:ext cx="1106170" cy="823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5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财务控制；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法律；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5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企业并购。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27147" y="3651758"/>
            <a:ext cx="1637664" cy="823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5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财务控制；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-10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战略规划与控制；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5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人力资源。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0221" y="3630421"/>
            <a:ext cx="1539240" cy="133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15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财务控制/战略；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10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营销/销售；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10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网络/技术；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5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-10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新业务开发；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solidFill>
                  <a:srgbClr val="0099FF"/>
                </a:solidFill>
                <a:latin typeface="Wingdings"/>
                <a:cs typeface="Wingdings"/>
              </a:rPr>
              <a:t></a:t>
            </a:r>
            <a:r>
              <a:rPr sz="1400" spc="5" dirty="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Microsoft YaHei"/>
                <a:cs typeface="Microsoft YaHei"/>
              </a:rPr>
              <a:t>人力资源。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1652" y="1192529"/>
            <a:ext cx="43116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分权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3916" y="1116329"/>
            <a:ext cx="43116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集权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971550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10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409950"/>
            <a:ext cx="6553200" cy="0"/>
          </a:xfrm>
          <a:custGeom>
            <a:avLst/>
            <a:gdLst/>
            <a:ahLst/>
            <a:cxnLst/>
            <a:rect l="l" t="t" r="r" b="b"/>
            <a:pathLst>
              <a:path w="6553200">
                <a:moveTo>
                  <a:pt x="0" y="0"/>
                </a:moveTo>
                <a:lnTo>
                  <a:pt x="655320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>
              <a:lnSpc>
                <a:spcPts val="4205"/>
              </a:lnSpc>
            </a:pPr>
            <a:r>
              <a:rPr spc="10" dirty="0"/>
              <a:t>案例：地产公司三级模式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4064343"/>
            <a:ext cx="5580253" cy="1047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3914711"/>
            <a:ext cx="5580380" cy="808990"/>
          </a:xfrm>
          <a:custGeom>
            <a:avLst/>
            <a:gdLst/>
            <a:ahLst/>
            <a:cxnLst/>
            <a:rect l="l" t="t" r="r" b="b"/>
            <a:pathLst>
              <a:path w="5580380" h="808989">
                <a:moveTo>
                  <a:pt x="5445506" y="0"/>
                </a:moveTo>
                <a:lnTo>
                  <a:pt x="134823" y="0"/>
                </a:lnTo>
                <a:lnTo>
                  <a:pt x="92208" y="6873"/>
                </a:lnTo>
                <a:lnTo>
                  <a:pt x="55198" y="26014"/>
                </a:lnTo>
                <a:lnTo>
                  <a:pt x="26013" y="55201"/>
                </a:lnTo>
                <a:lnTo>
                  <a:pt x="6873" y="92215"/>
                </a:lnTo>
                <a:lnTo>
                  <a:pt x="0" y="134835"/>
                </a:lnTo>
                <a:lnTo>
                  <a:pt x="0" y="674116"/>
                </a:lnTo>
                <a:lnTo>
                  <a:pt x="6873" y="716730"/>
                </a:lnTo>
                <a:lnTo>
                  <a:pt x="26013" y="753740"/>
                </a:lnTo>
                <a:lnTo>
                  <a:pt x="55198" y="782925"/>
                </a:lnTo>
                <a:lnTo>
                  <a:pt x="92208" y="802065"/>
                </a:lnTo>
                <a:lnTo>
                  <a:pt x="134823" y="808939"/>
                </a:lnTo>
                <a:lnTo>
                  <a:pt x="5445506" y="808939"/>
                </a:lnTo>
                <a:lnTo>
                  <a:pt x="5488097" y="802065"/>
                </a:lnTo>
                <a:lnTo>
                  <a:pt x="5525087" y="782925"/>
                </a:lnTo>
                <a:lnTo>
                  <a:pt x="5554255" y="753740"/>
                </a:lnTo>
                <a:lnTo>
                  <a:pt x="5573383" y="716730"/>
                </a:lnTo>
                <a:lnTo>
                  <a:pt x="5580253" y="674116"/>
                </a:lnTo>
                <a:lnTo>
                  <a:pt x="5580253" y="134835"/>
                </a:lnTo>
                <a:lnTo>
                  <a:pt x="5573383" y="92215"/>
                </a:lnTo>
                <a:lnTo>
                  <a:pt x="5554255" y="55201"/>
                </a:lnTo>
                <a:lnTo>
                  <a:pt x="5525087" y="26014"/>
                </a:lnTo>
                <a:lnTo>
                  <a:pt x="5488097" y="6873"/>
                </a:lnTo>
                <a:lnTo>
                  <a:pt x="544550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4438421"/>
            <a:ext cx="5576062" cy="374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2589910"/>
            <a:ext cx="5580253" cy="1047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2440304"/>
            <a:ext cx="5580380" cy="808990"/>
          </a:xfrm>
          <a:custGeom>
            <a:avLst/>
            <a:gdLst/>
            <a:ahLst/>
            <a:cxnLst/>
            <a:rect l="l" t="t" r="r" b="b"/>
            <a:pathLst>
              <a:path w="5580380" h="808989">
                <a:moveTo>
                  <a:pt x="5445506" y="0"/>
                </a:moveTo>
                <a:lnTo>
                  <a:pt x="134823" y="0"/>
                </a:lnTo>
                <a:lnTo>
                  <a:pt x="92208" y="6869"/>
                </a:lnTo>
                <a:lnTo>
                  <a:pt x="55198" y="25997"/>
                </a:lnTo>
                <a:lnTo>
                  <a:pt x="26013" y="55165"/>
                </a:lnTo>
                <a:lnTo>
                  <a:pt x="6873" y="92155"/>
                </a:lnTo>
                <a:lnTo>
                  <a:pt x="0" y="134746"/>
                </a:lnTo>
                <a:lnTo>
                  <a:pt x="0" y="673988"/>
                </a:lnTo>
                <a:lnTo>
                  <a:pt x="6873" y="716642"/>
                </a:lnTo>
                <a:lnTo>
                  <a:pt x="26013" y="753669"/>
                </a:lnTo>
                <a:lnTo>
                  <a:pt x="55198" y="782857"/>
                </a:lnTo>
                <a:lnTo>
                  <a:pt x="92208" y="801992"/>
                </a:lnTo>
                <a:lnTo>
                  <a:pt x="134823" y="808863"/>
                </a:lnTo>
                <a:lnTo>
                  <a:pt x="5445506" y="808863"/>
                </a:lnTo>
                <a:lnTo>
                  <a:pt x="5488097" y="801992"/>
                </a:lnTo>
                <a:lnTo>
                  <a:pt x="5525087" y="782857"/>
                </a:lnTo>
                <a:lnTo>
                  <a:pt x="5554255" y="753669"/>
                </a:lnTo>
                <a:lnTo>
                  <a:pt x="5573383" y="716642"/>
                </a:lnTo>
                <a:lnTo>
                  <a:pt x="5580253" y="673988"/>
                </a:lnTo>
                <a:lnTo>
                  <a:pt x="5580253" y="134746"/>
                </a:lnTo>
                <a:lnTo>
                  <a:pt x="5573383" y="92155"/>
                </a:lnTo>
                <a:lnTo>
                  <a:pt x="5554255" y="55165"/>
                </a:lnTo>
                <a:lnTo>
                  <a:pt x="5525087" y="25997"/>
                </a:lnTo>
                <a:lnTo>
                  <a:pt x="5488097" y="6869"/>
                </a:lnTo>
                <a:lnTo>
                  <a:pt x="544550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2963926"/>
            <a:ext cx="5576062" cy="3741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" y="1146555"/>
            <a:ext cx="5580253" cy="1047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" y="996950"/>
            <a:ext cx="5580380" cy="808990"/>
          </a:xfrm>
          <a:custGeom>
            <a:avLst/>
            <a:gdLst/>
            <a:ahLst/>
            <a:cxnLst/>
            <a:rect l="l" t="t" r="r" b="b"/>
            <a:pathLst>
              <a:path w="5580380" h="808989">
                <a:moveTo>
                  <a:pt x="5445506" y="0"/>
                </a:moveTo>
                <a:lnTo>
                  <a:pt x="134823" y="0"/>
                </a:lnTo>
                <a:lnTo>
                  <a:pt x="92208" y="6870"/>
                </a:lnTo>
                <a:lnTo>
                  <a:pt x="55198" y="26005"/>
                </a:lnTo>
                <a:lnTo>
                  <a:pt x="26013" y="55193"/>
                </a:lnTo>
                <a:lnTo>
                  <a:pt x="6873" y="92220"/>
                </a:lnTo>
                <a:lnTo>
                  <a:pt x="0" y="134874"/>
                </a:lnTo>
                <a:lnTo>
                  <a:pt x="0" y="674115"/>
                </a:lnTo>
                <a:lnTo>
                  <a:pt x="6873" y="716720"/>
                </a:lnTo>
                <a:lnTo>
                  <a:pt x="26013" y="753741"/>
                </a:lnTo>
                <a:lnTo>
                  <a:pt x="55198" y="782947"/>
                </a:lnTo>
                <a:lnTo>
                  <a:pt x="92208" y="802107"/>
                </a:lnTo>
                <a:lnTo>
                  <a:pt x="134823" y="808989"/>
                </a:lnTo>
                <a:lnTo>
                  <a:pt x="5445506" y="808989"/>
                </a:lnTo>
                <a:lnTo>
                  <a:pt x="5488097" y="802107"/>
                </a:lnTo>
                <a:lnTo>
                  <a:pt x="5525087" y="782947"/>
                </a:lnTo>
                <a:lnTo>
                  <a:pt x="5554255" y="753741"/>
                </a:lnTo>
                <a:lnTo>
                  <a:pt x="5573383" y="716720"/>
                </a:lnTo>
                <a:lnTo>
                  <a:pt x="5580253" y="674115"/>
                </a:lnTo>
                <a:lnTo>
                  <a:pt x="5580253" y="134874"/>
                </a:lnTo>
                <a:lnTo>
                  <a:pt x="5573383" y="92220"/>
                </a:lnTo>
                <a:lnTo>
                  <a:pt x="5554255" y="55193"/>
                </a:lnTo>
                <a:lnTo>
                  <a:pt x="5525087" y="26005"/>
                </a:lnTo>
                <a:lnTo>
                  <a:pt x="5488097" y="6870"/>
                </a:lnTo>
                <a:lnTo>
                  <a:pt x="544550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" y="1520697"/>
            <a:ext cx="5576062" cy="374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4461" y="1104265"/>
            <a:ext cx="14033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3E5F"/>
                </a:solidFill>
                <a:latin typeface="Calibri"/>
                <a:cs typeface="Calibri"/>
              </a:rPr>
              <a:t>•</a:t>
            </a:r>
            <a:r>
              <a:rPr sz="2400" b="1" spc="5" dirty="0">
                <a:solidFill>
                  <a:srgbClr val="FFFFFF"/>
                </a:solidFill>
                <a:latin typeface="Microsoft YaHei"/>
                <a:cs typeface="Microsoft YaHei"/>
              </a:rPr>
              <a:t>集团总部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63114" y="1670304"/>
            <a:ext cx="4642485" cy="523875"/>
          </a:xfrm>
          <a:custGeom>
            <a:avLst/>
            <a:gdLst/>
            <a:ahLst/>
            <a:cxnLst/>
            <a:rect l="l" t="t" r="r" b="b"/>
            <a:pathLst>
              <a:path w="4642484" h="523875">
                <a:moveTo>
                  <a:pt x="4488180" y="0"/>
                </a:moveTo>
                <a:lnTo>
                  <a:pt x="154305" y="0"/>
                </a:lnTo>
                <a:lnTo>
                  <a:pt x="105533" y="7866"/>
                </a:lnTo>
                <a:lnTo>
                  <a:pt x="63175" y="29772"/>
                </a:lnTo>
                <a:lnTo>
                  <a:pt x="29772" y="63175"/>
                </a:lnTo>
                <a:lnTo>
                  <a:pt x="7866" y="105533"/>
                </a:lnTo>
                <a:lnTo>
                  <a:pt x="0" y="154305"/>
                </a:lnTo>
                <a:lnTo>
                  <a:pt x="0" y="369443"/>
                </a:lnTo>
                <a:lnTo>
                  <a:pt x="7866" y="418200"/>
                </a:lnTo>
                <a:lnTo>
                  <a:pt x="29772" y="460527"/>
                </a:lnTo>
                <a:lnTo>
                  <a:pt x="63175" y="493892"/>
                </a:lnTo>
                <a:lnTo>
                  <a:pt x="105533" y="515767"/>
                </a:lnTo>
                <a:lnTo>
                  <a:pt x="154305" y="523621"/>
                </a:lnTo>
                <a:lnTo>
                  <a:pt x="4488180" y="523621"/>
                </a:lnTo>
                <a:lnTo>
                  <a:pt x="4536951" y="515767"/>
                </a:lnTo>
                <a:lnTo>
                  <a:pt x="4579309" y="493892"/>
                </a:lnTo>
                <a:lnTo>
                  <a:pt x="4612712" y="460527"/>
                </a:lnTo>
                <a:lnTo>
                  <a:pt x="4634618" y="418200"/>
                </a:lnTo>
                <a:lnTo>
                  <a:pt x="4642485" y="369443"/>
                </a:lnTo>
                <a:lnTo>
                  <a:pt x="4642485" y="154305"/>
                </a:lnTo>
                <a:lnTo>
                  <a:pt x="4634618" y="105533"/>
                </a:lnTo>
                <a:lnTo>
                  <a:pt x="4612712" y="63175"/>
                </a:lnTo>
                <a:lnTo>
                  <a:pt x="4579309" y="29772"/>
                </a:lnTo>
                <a:lnTo>
                  <a:pt x="4536951" y="7866"/>
                </a:lnTo>
                <a:lnTo>
                  <a:pt x="44881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63114" y="1670304"/>
            <a:ext cx="4642485" cy="523875"/>
          </a:xfrm>
          <a:custGeom>
            <a:avLst/>
            <a:gdLst/>
            <a:ahLst/>
            <a:cxnLst/>
            <a:rect l="l" t="t" r="r" b="b"/>
            <a:pathLst>
              <a:path w="4642484" h="523875">
                <a:moveTo>
                  <a:pt x="0" y="154305"/>
                </a:moveTo>
                <a:lnTo>
                  <a:pt x="7866" y="105533"/>
                </a:lnTo>
                <a:lnTo>
                  <a:pt x="29772" y="63175"/>
                </a:lnTo>
                <a:lnTo>
                  <a:pt x="63175" y="29772"/>
                </a:lnTo>
                <a:lnTo>
                  <a:pt x="105533" y="7866"/>
                </a:lnTo>
                <a:lnTo>
                  <a:pt x="154305" y="0"/>
                </a:lnTo>
                <a:lnTo>
                  <a:pt x="4488180" y="0"/>
                </a:lnTo>
                <a:lnTo>
                  <a:pt x="4536951" y="7866"/>
                </a:lnTo>
                <a:lnTo>
                  <a:pt x="4579309" y="29772"/>
                </a:lnTo>
                <a:lnTo>
                  <a:pt x="4612712" y="63175"/>
                </a:lnTo>
                <a:lnTo>
                  <a:pt x="4634618" y="105533"/>
                </a:lnTo>
                <a:lnTo>
                  <a:pt x="4642485" y="154305"/>
                </a:lnTo>
                <a:lnTo>
                  <a:pt x="4642485" y="369443"/>
                </a:lnTo>
                <a:lnTo>
                  <a:pt x="4634618" y="418200"/>
                </a:lnTo>
                <a:lnTo>
                  <a:pt x="4612712" y="460527"/>
                </a:lnTo>
                <a:lnTo>
                  <a:pt x="4579309" y="493892"/>
                </a:lnTo>
                <a:lnTo>
                  <a:pt x="4536951" y="515767"/>
                </a:lnTo>
                <a:lnTo>
                  <a:pt x="4488180" y="523621"/>
                </a:lnTo>
                <a:lnTo>
                  <a:pt x="154305" y="523621"/>
                </a:lnTo>
                <a:lnTo>
                  <a:pt x="105533" y="515767"/>
                </a:lnTo>
                <a:lnTo>
                  <a:pt x="63175" y="493892"/>
                </a:lnTo>
                <a:lnTo>
                  <a:pt x="29772" y="460527"/>
                </a:lnTo>
                <a:lnTo>
                  <a:pt x="7866" y="418200"/>
                </a:lnTo>
                <a:lnTo>
                  <a:pt x="0" y="369443"/>
                </a:lnTo>
                <a:lnTo>
                  <a:pt x="0" y="154305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3114" y="3091814"/>
            <a:ext cx="4642485" cy="523875"/>
          </a:xfrm>
          <a:custGeom>
            <a:avLst/>
            <a:gdLst/>
            <a:ahLst/>
            <a:cxnLst/>
            <a:rect l="l" t="t" r="r" b="b"/>
            <a:pathLst>
              <a:path w="4642484" h="523875">
                <a:moveTo>
                  <a:pt x="4488180" y="0"/>
                </a:moveTo>
                <a:lnTo>
                  <a:pt x="154305" y="0"/>
                </a:lnTo>
                <a:lnTo>
                  <a:pt x="105533" y="7853"/>
                </a:lnTo>
                <a:lnTo>
                  <a:pt x="63175" y="29728"/>
                </a:lnTo>
                <a:lnTo>
                  <a:pt x="29772" y="63093"/>
                </a:lnTo>
                <a:lnTo>
                  <a:pt x="7866" y="105420"/>
                </a:lnTo>
                <a:lnTo>
                  <a:pt x="0" y="154178"/>
                </a:lnTo>
                <a:lnTo>
                  <a:pt x="0" y="369316"/>
                </a:lnTo>
                <a:lnTo>
                  <a:pt x="7866" y="418087"/>
                </a:lnTo>
                <a:lnTo>
                  <a:pt x="29772" y="460445"/>
                </a:lnTo>
                <a:lnTo>
                  <a:pt x="63175" y="493848"/>
                </a:lnTo>
                <a:lnTo>
                  <a:pt x="105533" y="515754"/>
                </a:lnTo>
                <a:lnTo>
                  <a:pt x="154305" y="523621"/>
                </a:lnTo>
                <a:lnTo>
                  <a:pt x="4488180" y="523621"/>
                </a:lnTo>
                <a:lnTo>
                  <a:pt x="4536951" y="515754"/>
                </a:lnTo>
                <a:lnTo>
                  <a:pt x="4579309" y="493848"/>
                </a:lnTo>
                <a:lnTo>
                  <a:pt x="4612712" y="460445"/>
                </a:lnTo>
                <a:lnTo>
                  <a:pt x="4634618" y="418087"/>
                </a:lnTo>
                <a:lnTo>
                  <a:pt x="4642485" y="369316"/>
                </a:lnTo>
                <a:lnTo>
                  <a:pt x="4642485" y="154178"/>
                </a:lnTo>
                <a:lnTo>
                  <a:pt x="4634618" y="105420"/>
                </a:lnTo>
                <a:lnTo>
                  <a:pt x="4612712" y="63093"/>
                </a:lnTo>
                <a:lnTo>
                  <a:pt x="4579309" y="29728"/>
                </a:lnTo>
                <a:lnTo>
                  <a:pt x="4536951" y="7853"/>
                </a:lnTo>
                <a:lnTo>
                  <a:pt x="44881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3114" y="3091814"/>
            <a:ext cx="4642485" cy="523875"/>
          </a:xfrm>
          <a:custGeom>
            <a:avLst/>
            <a:gdLst/>
            <a:ahLst/>
            <a:cxnLst/>
            <a:rect l="l" t="t" r="r" b="b"/>
            <a:pathLst>
              <a:path w="4642484" h="523875">
                <a:moveTo>
                  <a:pt x="0" y="154178"/>
                </a:moveTo>
                <a:lnTo>
                  <a:pt x="7866" y="105420"/>
                </a:lnTo>
                <a:lnTo>
                  <a:pt x="29772" y="63093"/>
                </a:lnTo>
                <a:lnTo>
                  <a:pt x="63175" y="29728"/>
                </a:lnTo>
                <a:lnTo>
                  <a:pt x="105533" y="7853"/>
                </a:lnTo>
                <a:lnTo>
                  <a:pt x="154305" y="0"/>
                </a:lnTo>
                <a:lnTo>
                  <a:pt x="4488180" y="0"/>
                </a:lnTo>
                <a:lnTo>
                  <a:pt x="4536951" y="7853"/>
                </a:lnTo>
                <a:lnTo>
                  <a:pt x="4579309" y="29728"/>
                </a:lnTo>
                <a:lnTo>
                  <a:pt x="4612712" y="63093"/>
                </a:lnTo>
                <a:lnTo>
                  <a:pt x="4634618" y="105420"/>
                </a:lnTo>
                <a:lnTo>
                  <a:pt x="4642485" y="154178"/>
                </a:lnTo>
                <a:lnTo>
                  <a:pt x="4642485" y="369316"/>
                </a:lnTo>
                <a:lnTo>
                  <a:pt x="4634618" y="418087"/>
                </a:lnTo>
                <a:lnTo>
                  <a:pt x="4612712" y="460445"/>
                </a:lnTo>
                <a:lnTo>
                  <a:pt x="4579309" y="493848"/>
                </a:lnTo>
                <a:lnTo>
                  <a:pt x="4536951" y="515754"/>
                </a:lnTo>
                <a:lnTo>
                  <a:pt x="4488180" y="523621"/>
                </a:lnTo>
                <a:lnTo>
                  <a:pt x="154305" y="523621"/>
                </a:lnTo>
                <a:lnTo>
                  <a:pt x="105533" y="515754"/>
                </a:lnTo>
                <a:lnTo>
                  <a:pt x="63175" y="493848"/>
                </a:lnTo>
                <a:lnTo>
                  <a:pt x="29772" y="460445"/>
                </a:lnTo>
                <a:lnTo>
                  <a:pt x="7866" y="418087"/>
                </a:lnTo>
                <a:lnTo>
                  <a:pt x="0" y="369316"/>
                </a:lnTo>
                <a:lnTo>
                  <a:pt x="0" y="154178"/>
                </a:lnTo>
                <a:close/>
              </a:path>
            </a:pathLst>
          </a:custGeom>
          <a:ln w="2857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4461" y="1801114"/>
            <a:ext cx="5567680" cy="2615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5014">
              <a:lnSpc>
                <a:spcPct val="100000"/>
              </a:lnSpc>
            </a:pPr>
            <a:r>
              <a:rPr sz="1600" b="1" dirty="0">
                <a:solidFill>
                  <a:srgbClr val="1F487C"/>
                </a:solidFill>
                <a:latin typeface="Microsoft YaHei"/>
                <a:cs typeface="Microsoft YaHei"/>
              </a:rPr>
              <a:t>财务管理</a:t>
            </a:r>
            <a:r>
              <a:rPr sz="1600" b="1" i="1" dirty="0">
                <a:solidFill>
                  <a:srgbClr val="1F487C"/>
                </a:solidFill>
                <a:latin typeface="Calibri"/>
                <a:cs typeface="Calibri"/>
              </a:rPr>
              <a:t>/</a:t>
            </a:r>
            <a:r>
              <a:rPr sz="1600" b="1" dirty="0">
                <a:solidFill>
                  <a:srgbClr val="1F487C"/>
                </a:solidFill>
                <a:latin typeface="Microsoft YaHei"/>
                <a:cs typeface="Microsoft YaHei"/>
              </a:rPr>
              <a:t>品牌运营</a:t>
            </a:r>
            <a:r>
              <a:rPr sz="1600" b="1" i="1" dirty="0">
                <a:solidFill>
                  <a:srgbClr val="1F487C"/>
                </a:solidFill>
                <a:latin typeface="Calibri"/>
                <a:cs typeface="Calibri"/>
              </a:rPr>
              <a:t>/</a:t>
            </a:r>
            <a:r>
              <a:rPr sz="1600" b="1" dirty="0">
                <a:solidFill>
                  <a:srgbClr val="1F487C"/>
                </a:solidFill>
                <a:latin typeface="Microsoft YaHei"/>
                <a:cs typeface="Microsoft YaHei"/>
              </a:rPr>
              <a:t>战略规划</a:t>
            </a:r>
            <a:r>
              <a:rPr sz="1600" b="1" i="1" dirty="0">
                <a:solidFill>
                  <a:srgbClr val="1F487C"/>
                </a:solidFill>
                <a:latin typeface="Calibri"/>
                <a:cs typeface="Calibri"/>
              </a:rPr>
              <a:t>/</a:t>
            </a:r>
            <a:r>
              <a:rPr sz="1600" b="1" dirty="0">
                <a:solidFill>
                  <a:srgbClr val="1F487C"/>
                </a:solidFill>
                <a:latin typeface="Microsoft YaHei"/>
                <a:cs typeface="Microsoft YaHei"/>
              </a:rPr>
              <a:t>组织发展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F3E5F"/>
                </a:solidFill>
                <a:latin typeface="Calibri"/>
                <a:cs typeface="Calibri"/>
              </a:rPr>
              <a:t>•</a:t>
            </a:r>
            <a:r>
              <a:rPr sz="2400" spc="-90" dirty="0">
                <a:solidFill>
                  <a:srgbClr val="1F3E5F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Microsoft YaHei"/>
                <a:cs typeface="Microsoft YaHei"/>
              </a:rPr>
              <a:t>城市公司</a:t>
            </a:r>
            <a:endParaRPr sz="24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2025014">
              <a:lnSpc>
                <a:spcPct val="100000"/>
              </a:lnSpc>
            </a:pPr>
            <a:r>
              <a:rPr sz="1600" b="1" dirty="0">
                <a:solidFill>
                  <a:srgbClr val="1F487C"/>
                </a:solidFill>
                <a:latin typeface="Microsoft YaHei"/>
                <a:cs typeface="Microsoft YaHei"/>
              </a:rPr>
              <a:t>土地储备</a:t>
            </a:r>
            <a:r>
              <a:rPr sz="1600" b="1" i="1" dirty="0">
                <a:solidFill>
                  <a:srgbClr val="1F487C"/>
                </a:solidFill>
                <a:latin typeface="Calibri"/>
                <a:cs typeface="Calibri"/>
              </a:rPr>
              <a:t>/</a:t>
            </a:r>
            <a:r>
              <a:rPr sz="1600" b="1" dirty="0">
                <a:solidFill>
                  <a:srgbClr val="1F487C"/>
                </a:solidFill>
                <a:latin typeface="Microsoft YaHei"/>
                <a:cs typeface="Microsoft YaHei"/>
              </a:rPr>
              <a:t>经营计划</a:t>
            </a:r>
            <a:r>
              <a:rPr sz="1600" b="1" i="1" dirty="0">
                <a:solidFill>
                  <a:srgbClr val="1F487C"/>
                </a:solidFill>
                <a:latin typeface="Calibri"/>
                <a:cs typeface="Calibri"/>
              </a:rPr>
              <a:t>/</a:t>
            </a:r>
            <a:r>
              <a:rPr sz="1600" b="1" dirty="0">
                <a:solidFill>
                  <a:srgbClr val="1F487C"/>
                </a:solidFill>
                <a:latin typeface="Microsoft YaHei"/>
                <a:cs typeface="Microsoft YaHei"/>
              </a:rPr>
              <a:t>生产组织</a:t>
            </a:r>
            <a:r>
              <a:rPr sz="1600" b="1" i="1" dirty="0">
                <a:solidFill>
                  <a:srgbClr val="1F487C"/>
                </a:solidFill>
                <a:latin typeface="Calibri"/>
                <a:cs typeface="Calibri"/>
              </a:rPr>
              <a:t>/</a:t>
            </a:r>
            <a:r>
              <a:rPr sz="1600" b="1" dirty="0">
                <a:solidFill>
                  <a:srgbClr val="1F487C"/>
                </a:solidFill>
                <a:latin typeface="Microsoft YaHei"/>
                <a:cs typeface="Microsoft YaHei"/>
              </a:rPr>
              <a:t>营销服务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F3E5F"/>
                </a:solidFill>
                <a:latin typeface="Calibri"/>
                <a:cs typeface="Calibri"/>
              </a:rPr>
              <a:t>•</a:t>
            </a:r>
            <a:r>
              <a:rPr sz="2400" spc="-90" dirty="0">
                <a:solidFill>
                  <a:srgbClr val="1F3E5F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Microsoft YaHei"/>
                <a:cs typeface="Microsoft YaHei"/>
              </a:rPr>
              <a:t>项目公司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63114" y="4567783"/>
            <a:ext cx="4642485" cy="523875"/>
          </a:xfrm>
          <a:custGeom>
            <a:avLst/>
            <a:gdLst/>
            <a:ahLst/>
            <a:cxnLst/>
            <a:rect l="l" t="t" r="r" b="b"/>
            <a:pathLst>
              <a:path w="4642484" h="523875">
                <a:moveTo>
                  <a:pt x="4488180" y="0"/>
                </a:moveTo>
                <a:lnTo>
                  <a:pt x="154305" y="0"/>
                </a:lnTo>
                <a:lnTo>
                  <a:pt x="105533" y="7866"/>
                </a:lnTo>
                <a:lnTo>
                  <a:pt x="63175" y="29772"/>
                </a:lnTo>
                <a:lnTo>
                  <a:pt x="29772" y="63175"/>
                </a:lnTo>
                <a:lnTo>
                  <a:pt x="7866" y="105533"/>
                </a:lnTo>
                <a:lnTo>
                  <a:pt x="0" y="154304"/>
                </a:lnTo>
                <a:lnTo>
                  <a:pt x="0" y="369404"/>
                </a:lnTo>
                <a:lnTo>
                  <a:pt x="7866" y="418175"/>
                </a:lnTo>
                <a:lnTo>
                  <a:pt x="29772" y="460532"/>
                </a:lnTo>
                <a:lnTo>
                  <a:pt x="63175" y="493933"/>
                </a:lnTo>
                <a:lnTo>
                  <a:pt x="105533" y="515837"/>
                </a:lnTo>
                <a:lnTo>
                  <a:pt x="154305" y="523703"/>
                </a:lnTo>
                <a:lnTo>
                  <a:pt x="4488180" y="523703"/>
                </a:lnTo>
                <a:lnTo>
                  <a:pt x="4536951" y="515837"/>
                </a:lnTo>
                <a:lnTo>
                  <a:pt x="4579309" y="493933"/>
                </a:lnTo>
                <a:lnTo>
                  <a:pt x="4612712" y="460532"/>
                </a:lnTo>
                <a:lnTo>
                  <a:pt x="4634618" y="418175"/>
                </a:lnTo>
                <a:lnTo>
                  <a:pt x="4642485" y="369404"/>
                </a:lnTo>
                <a:lnTo>
                  <a:pt x="4642485" y="154304"/>
                </a:lnTo>
                <a:lnTo>
                  <a:pt x="4634618" y="105533"/>
                </a:lnTo>
                <a:lnTo>
                  <a:pt x="4612712" y="63175"/>
                </a:lnTo>
                <a:lnTo>
                  <a:pt x="4579309" y="29772"/>
                </a:lnTo>
                <a:lnTo>
                  <a:pt x="4536951" y="7866"/>
                </a:lnTo>
                <a:lnTo>
                  <a:pt x="44881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63114" y="4567783"/>
            <a:ext cx="4642485" cy="523875"/>
          </a:xfrm>
          <a:custGeom>
            <a:avLst/>
            <a:gdLst/>
            <a:ahLst/>
            <a:cxnLst/>
            <a:rect l="l" t="t" r="r" b="b"/>
            <a:pathLst>
              <a:path w="4642484" h="523875">
                <a:moveTo>
                  <a:pt x="0" y="154304"/>
                </a:moveTo>
                <a:lnTo>
                  <a:pt x="7866" y="105533"/>
                </a:lnTo>
                <a:lnTo>
                  <a:pt x="29772" y="63175"/>
                </a:lnTo>
                <a:lnTo>
                  <a:pt x="63175" y="29772"/>
                </a:lnTo>
                <a:lnTo>
                  <a:pt x="105533" y="7866"/>
                </a:lnTo>
                <a:lnTo>
                  <a:pt x="154305" y="0"/>
                </a:lnTo>
                <a:lnTo>
                  <a:pt x="4488180" y="0"/>
                </a:lnTo>
                <a:lnTo>
                  <a:pt x="4536951" y="7866"/>
                </a:lnTo>
                <a:lnTo>
                  <a:pt x="4579309" y="29772"/>
                </a:lnTo>
                <a:lnTo>
                  <a:pt x="4612712" y="63175"/>
                </a:lnTo>
                <a:lnTo>
                  <a:pt x="4634618" y="105533"/>
                </a:lnTo>
                <a:lnTo>
                  <a:pt x="4642485" y="154304"/>
                </a:lnTo>
                <a:lnTo>
                  <a:pt x="4642485" y="369404"/>
                </a:lnTo>
                <a:lnTo>
                  <a:pt x="4634618" y="418175"/>
                </a:lnTo>
                <a:lnTo>
                  <a:pt x="4612712" y="460532"/>
                </a:lnTo>
                <a:lnTo>
                  <a:pt x="4579309" y="493933"/>
                </a:lnTo>
                <a:lnTo>
                  <a:pt x="4536951" y="515837"/>
                </a:lnTo>
                <a:lnTo>
                  <a:pt x="4488180" y="523703"/>
                </a:lnTo>
                <a:lnTo>
                  <a:pt x="154305" y="523703"/>
                </a:lnTo>
                <a:lnTo>
                  <a:pt x="105533" y="515837"/>
                </a:lnTo>
                <a:lnTo>
                  <a:pt x="63175" y="493933"/>
                </a:lnTo>
                <a:lnTo>
                  <a:pt x="29772" y="460532"/>
                </a:lnTo>
                <a:lnTo>
                  <a:pt x="7866" y="418175"/>
                </a:lnTo>
                <a:lnTo>
                  <a:pt x="0" y="369404"/>
                </a:lnTo>
                <a:lnTo>
                  <a:pt x="0" y="154304"/>
                </a:lnTo>
                <a:close/>
              </a:path>
            </a:pathLst>
          </a:custGeom>
          <a:ln w="2857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27196" y="4733544"/>
            <a:ext cx="13150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1F487C"/>
                </a:solidFill>
                <a:latin typeface="Microsoft YaHei"/>
                <a:cs typeface="Microsoft YaHei"/>
              </a:rPr>
              <a:t>项目建</a:t>
            </a:r>
            <a:r>
              <a:rPr sz="1200" b="1" dirty="0">
                <a:solidFill>
                  <a:srgbClr val="1F487C"/>
                </a:solidFill>
                <a:latin typeface="Microsoft YaHei"/>
                <a:cs typeface="Microsoft YaHei"/>
              </a:rPr>
              <a:t>设</a:t>
            </a:r>
            <a:r>
              <a:rPr sz="1200" b="1" i="1" spc="-10" dirty="0">
                <a:solidFill>
                  <a:srgbClr val="1F487C"/>
                </a:solidFill>
                <a:latin typeface="Calibri"/>
                <a:cs typeface="Calibri"/>
              </a:rPr>
              <a:t>/</a:t>
            </a:r>
            <a:r>
              <a:rPr sz="1200" b="1" dirty="0">
                <a:solidFill>
                  <a:srgbClr val="1F487C"/>
                </a:solidFill>
                <a:latin typeface="Microsoft YaHei"/>
                <a:cs typeface="Microsoft YaHei"/>
              </a:rPr>
              <a:t>工程管理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698" y="345313"/>
            <a:ext cx="277812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pc="10" dirty="0"/>
              <a:t>设计组织类型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574675" y="1638300"/>
            <a:ext cx="6642100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2609850"/>
            <a:ext cx="3311525" cy="153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6601" y="1352550"/>
            <a:ext cx="2193925" cy="2757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0975" y="1515617"/>
            <a:ext cx="2816225" cy="2606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0912" y="1515617"/>
            <a:ext cx="2800286" cy="2590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2900" y="2612263"/>
            <a:ext cx="3295650" cy="15287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8735" y="4402835"/>
            <a:ext cx="3601212" cy="7406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4832" y="2855976"/>
            <a:ext cx="3589020" cy="15849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6272" y="3054095"/>
            <a:ext cx="106680" cy="1066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8552" y="2947289"/>
            <a:ext cx="3482340" cy="1478280"/>
          </a:xfrm>
          <a:custGeom>
            <a:avLst/>
            <a:gdLst/>
            <a:ahLst/>
            <a:cxnLst/>
            <a:rect l="l" t="t" r="r" b="b"/>
            <a:pathLst>
              <a:path w="3482340" h="1478279">
                <a:moveTo>
                  <a:pt x="1739646" y="0"/>
                </a:moveTo>
                <a:lnTo>
                  <a:pt x="1687478" y="649"/>
                </a:lnTo>
                <a:lnTo>
                  <a:pt x="1635689" y="2586"/>
                </a:lnTo>
                <a:lnTo>
                  <a:pt x="1584300" y="5792"/>
                </a:lnTo>
                <a:lnTo>
                  <a:pt x="1533332" y="10248"/>
                </a:lnTo>
                <a:lnTo>
                  <a:pt x="1482808" y="15937"/>
                </a:lnTo>
                <a:lnTo>
                  <a:pt x="1432749" y="22840"/>
                </a:lnTo>
                <a:lnTo>
                  <a:pt x="1383176" y="30938"/>
                </a:lnTo>
                <a:lnTo>
                  <a:pt x="1334111" y="40215"/>
                </a:lnTo>
                <a:lnTo>
                  <a:pt x="1285576" y="50651"/>
                </a:lnTo>
                <a:lnTo>
                  <a:pt x="1237593" y="62229"/>
                </a:lnTo>
                <a:lnTo>
                  <a:pt x="1190183" y="74929"/>
                </a:lnTo>
                <a:lnTo>
                  <a:pt x="1143367" y="88735"/>
                </a:lnTo>
                <a:lnTo>
                  <a:pt x="1097168" y="103627"/>
                </a:lnTo>
                <a:lnTo>
                  <a:pt x="1051607" y="119587"/>
                </a:lnTo>
                <a:lnTo>
                  <a:pt x="1006705" y="136597"/>
                </a:lnTo>
                <a:lnTo>
                  <a:pt x="962485" y="154640"/>
                </a:lnTo>
                <a:lnTo>
                  <a:pt x="918968" y="173696"/>
                </a:lnTo>
                <a:lnTo>
                  <a:pt x="876175" y="193747"/>
                </a:lnTo>
                <a:lnTo>
                  <a:pt x="834129" y="214776"/>
                </a:lnTo>
                <a:lnTo>
                  <a:pt x="792850" y="236764"/>
                </a:lnTo>
                <a:lnTo>
                  <a:pt x="752361" y="259692"/>
                </a:lnTo>
                <a:lnTo>
                  <a:pt x="712683" y="283543"/>
                </a:lnTo>
                <a:lnTo>
                  <a:pt x="673838" y="308298"/>
                </a:lnTo>
                <a:lnTo>
                  <a:pt x="635847" y="333940"/>
                </a:lnTo>
                <a:lnTo>
                  <a:pt x="598732" y="360449"/>
                </a:lnTo>
                <a:lnTo>
                  <a:pt x="562515" y="387808"/>
                </a:lnTo>
                <a:lnTo>
                  <a:pt x="527218" y="415998"/>
                </a:lnTo>
                <a:lnTo>
                  <a:pt x="492861" y="445002"/>
                </a:lnTo>
                <a:lnTo>
                  <a:pt x="459467" y="474800"/>
                </a:lnTo>
                <a:lnTo>
                  <a:pt x="427057" y="505375"/>
                </a:lnTo>
                <a:lnTo>
                  <a:pt x="395653" y="536708"/>
                </a:lnTo>
                <a:lnTo>
                  <a:pt x="365277" y="568782"/>
                </a:lnTo>
                <a:lnTo>
                  <a:pt x="335950" y="601578"/>
                </a:lnTo>
                <a:lnTo>
                  <a:pt x="307694" y="635077"/>
                </a:lnTo>
                <a:lnTo>
                  <a:pt x="280530" y="669262"/>
                </a:lnTo>
                <a:lnTo>
                  <a:pt x="254480" y="704115"/>
                </a:lnTo>
                <a:lnTo>
                  <a:pt x="229566" y="739616"/>
                </a:lnTo>
                <a:lnTo>
                  <a:pt x="205810" y="775749"/>
                </a:lnTo>
                <a:lnTo>
                  <a:pt x="183232" y="812494"/>
                </a:lnTo>
                <a:lnTo>
                  <a:pt x="161856" y="849833"/>
                </a:lnTo>
                <a:lnTo>
                  <a:pt x="141701" y="887748"/>
                </a:lnTo>
                <a:lnTo>
                  <a:pt x="122790" y="926222"/>
                </a:lnTo>
                <a:lnTo>
                  <a:pt x="105145" y="965235"/>
                </a:lnTo>
                <a:lnTo>
                  <a:pt x="88788" y="1004770"/>
                </a:lnTo>
                <a:lnTo>
                  <a:pt x="73739" y="1044808"/>
                </a:lnTo>
                <a:lnTo>
                  <a:pt x="60021" y="1085331"/>
                </a:lnTo>
                <a:lnTo>
                  <a:pt x="47654" y="1126321"/>
                </a:lnTo>
                <a:lnTo>
                  <a:pt x="36662" y="1167759"/>
                </a:lnTo>
                <a:lnTo>
                  <a:pt x="27065" y="1209628"/>
                </a:lnTo>
                <a:lnTo>
                  <a:pt x="18885" y="1251908"/>
                </a:lnTo>
                <a:lnTo>
                  <a:pt x="12144" y="1294583"/>
                </a:lnTo>
                <a:lnTo>
                  <a:pt x="6863" y="1337633"/>
                </a:lnTo>
                <a:lnTo>
                  <a:pt x="3064" y="1381041"/>
                </a:lnTo>
                <a:lnTo>
                  <a:pt x="769" y="1424788"/>
                </a:lnTo>
                <a:lnTo>
                  <a:pt x="0" y="1468856"/>
                </a:lnTo>
                <a:lnTo>
                  <a:pt x="0" y="1477962"/>
                </a:lnTo>
                <a:lnTo>
                  <a:pt x="3482213" y="1477962"/>
                </a:lnTo>
                <a:lnTo>
                  <a:pt x="3482213" y="1468856"/>
                </a:lnTo>
                <a:lnTo>
                  <a:pt x="3481443" y="1424788"/>
                </a:lnTo>
                <a:lnTo>
                  <a:pt x="3479147" y="1381041"/>
                </a:lnTo>
                <a:lnTo>
                  <a:pt x="3475347" y="1337633"/>
                </a:lnTo>
                <a:lnTo>
                  <a:pt x="3470065" y="1294583"/>
                </a:lnTo>
                <a:lnTo>
                  <a:pt x="3463322" y="1251908"/>
                </a:lnTo>
                <a:lnTo>
                  <a:pt x="3455139" y="1209628"/>
                </a:lnTo>
                <a:lnTo>
                  <a:pt x="3445539" y="1167759"/>
                </a:lnTo>
                <a:lnTo>
                  <a:pt x="3434542" y="1126321"/>
                </a:lnTo>
                <a:lnTo>
                  <a:pt x="3422170" y="1085331"/>
                </a:lnTo>
                <a:lnTo>
                  <a:pt x="3408445" y="1044808"/>
                </a:lnTo>
                <a:lnTo>
                  <a:pt x="3393389" y="1004770"/>
                </a:lnTo>
                <a:lnTo>
                  <a:pt x="3377022" y="965235"/>
                </a:lnTo>
                <a:lnTo>
                  <a:pt x="3359367" y="926222"/>
                </a:lnTo>
                <a:lnTo>
                  <a:pt x="3340444" y="887748"/>
                </a:lnTo>
                <a:lnTo>
                  <a:pt x="3320277" y="849833"/>
                </a:lnTo>
                <a:lnTo>
                  <a:pt x="3298885" y="812494"/>
                </a:lnTo>
                <a:lnTo>
                  <a:pt x="3276291" y="775749"/>
                </a:lnTo>
                <a:lnTo>
                  <a:pt x="3252516" y="739616"/>
                </a:lnTo>
                <a:lnTo>
                  <a:pt x="3227581" y="704115"/>
                </a:lnTo>
                <a:lnTo>
                  <a:pt x="3201509" y="669262"/>
                </a:lnTo>
                <a:lnTo>
                  <a:pt x="3174321" y="635077"/>
                </a:lnTo>
                <a:lnTo>
                  <a:pt x="3146038" y="601578"/>
                </a:lnTo>
                <a:lnTo>
                  <a:pt x="3116682" y="568782"/>
                </a:lnTo>
                <a:lnTo>
                  <a:pt x="3086275" y="536708"/>
                </a:lnTo>
                <a:lnTo>
                  <a:pt x="3054837" y="505375"/>
                </a:lnTo>
                <a:lnTo>
                  <a:pt x="3022392" y="474800"/>
                </a:lnTo>
                <a:lnTo>
                  <a:pt x="2988959" y="445002"/>
                </a:lnTo>
                <a:lnTo>
                  <a:pt x="2954560" y="415998"/>
                </a:lnTo>
                <a:lnTo>
                  <a:pt x="2919218" y="387808"/>
                </a:lnTo>
                <a:lnTo>
                  <a:pt x="2882954" y="360449"/>
                </a:lnTo>
                <a:lnTo>
                  <a:pt x="2845789" y="333940"/>
                </a:lnTo>
                <a:lnTo>
                  <a:pt x="2807745" y="308298"/>
                </a:lnTo>
                <a:lnTo>
                  <a:pt x="2768843" y="283543"/>
                </a:lnTo>
                <a:lnTo>
                  <a:pt x="2729106" y="259692"/>
                </a:lnTo>
                <a:lnTo>
                  <a:pt x="2688553" y="236764"/>
                </a:lnTo>
                <a:lnTo>
                  <a:pt x="2647208" y="214776"/>
                </a:lnTo>
                <a:lnTo>
                  <a:pt x="2605091" y="193747"/>
                </a:lnTo>
                <a:lnTo>
                  <a:pt x="2562225" y="173696"/>
                </a:lnTo>
                <a:lnTo>
                  <a:pt x="2518630" y="154640"/>
                </a:lnTo>
                <a:lnTo>
                  <a:pt x="2474328" y="136597"/>
                </a:lnTo>
                <a:lnTo>
                  <a:pt x="2429341" y="119587"/>
                </a:lnTo>
                <a:lnTo>
                  <a:pt x="2383691" y="103627"/>
                </a:lnTo>
                <a:lnTo>
                  <a:pt x="2337398" y="88735"/>
                </a:lnTo>
                <a:lnTo>
                  <a:pt x="2290485" y="74929"/>
                </a:lnTo>
                <a:lnTo>
                  <a:pt x="2242973" y="62229"/>
                </a:lnTo>
                <a:lnTo>
                  <a:pt x="2194883" y="50651"/>
                </a:lnTo>
                <a:lnTo>
                  <a:pt x="2146238" y="40215"/>
                </a:lnTo>
                <a:lnTo>
                  <a:pt x="2097058" y="30938"/>
                </a:lnTo>
                <a:lnTo>
                  <a:pt x="2047365" y="22840"/>
                </a:lnTo>
                <a:lnTo>
                  <a:pt x="1997181" y="15937"/>
                </a:lnTo>
                <a:lnTo>
                  <a:pt x="1946527" y="10248"/>
                </a:lnTo>
                <a:lnTo>
                  <a:pt x="1895425" y="5792"/>
                </a:lnTo>
                <a:lnTo>
                  <a:pt x="1843896" y="2586"/>
                </a:lnTo>
                <a:lnTo>
                  <a:pt x="1791963" y="649"/>
                </a:lnTo>
                <a:lnTo>
                  <a:pt x="173964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25697" y="3493008"/>
            <a:ext cx="93980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spc="-5" dirty="0">
                <a:solidFill>
                  <a:srgbClr val="FFFFFF"/>
                </a:solidFill>
                <a:latin typeface="SimSun"/>
                <a:cs typeface="SimSun"/>
              </a:rPr>
              <a:t>公司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4482" y="1609344"/>
            <a:ext cx="16427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FFFFFF"/>
                </a:solidFill>
                <a:latin typeface="Microsoft YaHei"/>
                <a:cs typeface="Microsoft YaHei"/>
              </a:rPr>
              <a:t>大区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b="1" spc="5" dirty="0">
                <a:solidFill>
                  <a:srgbClr val="FFFFFF"/>
                </a:solidFill>
                <a:latin typeface="Microsoft YaHei"/>
                <a:cs typeface="Microsoft YaHei"/>
              </a:rPr>
              <a:t>办事处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1676" y="2295398"/>
            <a:ext cx="63817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部门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1297" y="3553078"/>
            <a:ext cx="330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dirty="0">
                <a:solidFill>
                  <a:srgbClr val="FFFFFF"/>
                </a:solidFill>
                <a:latin typeface="Microsoft YaHei"/>
                <a:cs typeface="Microsoft YaHei"/>
              </a:rPr>
              <a:t>组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1376" y="2409698"/>
            <a:ext cx="186372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事业部（群）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3866" y="3438778"/>
            <a:ext cx="63881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中心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794" y="401573"/>
            <a:ext cx="410527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5" dirty="0"/>
              <a:t>案例：某公司组织结构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259071" y="1499616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4">
                <a:moveTo>
                  <a:pt x="0" y="0"/>
                </a:moveTo>
                <a:lnTo>
                  <a:pt x="0" y="410768"/>
                </a:lnTo>
              </a:path>
            </a:pathLst>
          </a:custGeom>
          <a:ln w="28575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794" y="1625980"/>
            <a:ext cx="7585709" cy="2540"/>
          </a:xfrm>
          <a:custGeom>
            <a:avLst/>
            <a:gdLst/>
            <a:ahLst/>
            <a:cxnLst/>
            <a:rect l="l" t="t" r="r" b="b"/>
            <a:pathLst>
              <a:path w="7585709" h="2539">
                <a:moveTo>
                  <a:pt x="0" y="2159"/>
                </a:moveTo>
                <a:lnTo>
                  <a:pt x="7585202" y="0"/>
                </a:lnTo>
              </a:path>
            </a:pathLst>
          </a:custGeom>
          <a:ln w="28575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1589" y="1618361"/>
            <a:ext cx="0" cy="306070"/>
          </a:xfrm>
          <a:custGeom>
            <a:avLst/>
            <a:gdLst/>
            <a:ahLst/>
            <a:cxnLst/>
            <a:rect l="l" t="t" r="r" b="b"/>
            <a:pathLst>
              <a:path h="306069">
                <a:moveTo>
                  <a:pt x="0" y="0"/>
                </a:moveTo>
                <a:lnTo>
                  <a:pt x="0" y="305650"/>
                </a:lnTo>
              </a:path>
            </a:pathLst>
          </a:custGeom>
          <a:ln w="28575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53991" y="1640077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306"/>
                </a:lnTo>
              </a:path>
            </a:pathLst>
          </a:custGeom>
          <a:ln w="28575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6226" y="1640077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306"/>
                </a:lnTo>
              </a:path>
            </a:pathLst>
          </a:custGeom>
          <a:ln w="28575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0838" y="1622171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163"/>
                </a:lnTo>
              </a:path>
            </a:pathLst>
          </a:custGeom>
          <a:ln w="28575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71382" y="1624838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496"/>
                </a:lnTo>
              </a:path>
            </a:pathLst>
          </a:custGeom>
          <a:ln w="28575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5222" y="1196009"/>
            <a:ext cx="6121400" cy="304165"/>
          </a:xfrm>
          <a:custGeom>
            <a:avLst/>
            <a:gdLst/>
            <a:ahLst/>
            <a:cxnLst/>
            <a:rect l="l" t="t" r="r" b="b"/>
            <a:pathLst>
              <a:path w="6121400" h="304165">
                <a:moveTo>
                  <a:pt x="0" y="303606"/>
                </a:moveTo>
                <a:lnTo>
                  <a:pt x="6121400" y="303606"/>
                </a:lnTo>
                <a:lnTo>
                  <a:pt x="6121400" y="0"/>
                </a:lnTo>
                <a:lnTo>
                  <a:pt x="0" y="0"/>
                </a:lnTo>
                <a:lnTo>
                  <a:pt x="0" y="303606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6172" y="1512569"/>
            <a:ext cx="6159500" cy="0"/>
          </a:xfrm>
          <a:custGeom>
            <a:avLst/>
            <a:gdLst/>
            <a:ahLst/>
            <a:cxnLst/>
            <a:rect l="l" t="t" r="r" b="b"/>
            <a:pathLst>
              <a:path w="6159500">
                <a:moveTo>
                  <a:pt x="0" y="0"/>
                </a:moveTo>
                <a:lnTo>
                  <a:pt x="6159500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2522" y="1189989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6172" y="1183639"/>
            <a:ext cx="6159500" cy="0"/>
          </a:xfrm>
          <a:custGeom>
            <a:avLst/>
            <a:gdLst/>
            <a:ahLst/>
            <a:cxnLst/>
            <a:rect l="l" t="t" r="r" b="b"/>
            <a:pathLst>
              <a:path w="6159500">
                <a:moveTo>
                  <a:pt x="0" y="0"/>
                </a:moveTo>
                <a:lnTo>
                  <a:pt x="6159500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29321" y="1189608"/>
            <a:ext cx="0" cy="316865"/>
          </a:xfrm>
          <a:custGeom>
            <a:avLst/>
            <a:gdLst/>
            <a:ahLst/>
            <a:cxnLst/>
            <a:rect l="l" t="t" r="r" b="b"/>
            <a:pathLst>
              <a:path h="316865">
                <a:moveTo>
                  <a:pt x="0" y="0"/>
                </a:moveTo>
                <a:lnTo>
                  <a:pt x="0" y="316356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1572" y="1480819"/>
            <a:ext cx="6108700" cy="12700"/>
          </a:xfrm>
          <a:custGeom>
            <a:avLst/>
            <a:gdLst/>
            <a:ahLst/>
            <a:cxnLst/>
            <a:rect l="l" t="t" r="r" b="b"/>
            <a:pathLst>
              <a:path w="6108700" h="12700">
                <a:moveTo>
                  <a:pt x="0" y="12700"/>
                </a:moveTo>
                <a:lnTo>
                  <a:pt x="6108700" y="12700"/>
                </a:lnTo>
                <a:lnTo>
                  <a:pt x="6108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7922" y="1215389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1572" y="1202689"/>
            <a:ext cx="6108700" cy="12700"/>
          </a:xfrm>
          <a:custGeom>
            <a:avLst/>
            <a:gdLst/>
            <a:ahLst/>
            <a:cxnLst/>
            <a:rect l="l" t="t" r="r" b="b"/>
            <a:pathLst>
              <a:path w="6108700" h="12700">
                <a:moveTo>
                  <a:pt x="0" y="12700"/>
                </a:moveTo>
                <a:lnTo>
                  <a:pt x="6108700" y="12700"/>
                </a:lnTo>
                <a:lnTo>
                  <a:pt x="6108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3921" y="1215008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5556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6576" y="1065275"/>
            <a:ext cx="637031" cy="501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5176" y="1065275"/>
            <a:ext cx="1018031" cy="501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4776" y="1065275"/>
            <a:ext cx="499872" cy="501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24376" y="1153033"/>
            <a:ext cx="863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A</a:t>
            </a:r>
            <a:r>
              <a:rPr sz="2400" b="1" dirty="0">
                <a:solidFill>
                  <a:srgbClr val="FFFFFF"/>
                </a:solidFill>
                <a:latin typeface="Microsoft YaHei"/>
                <a:cs typeface="Microsoft YaHei"/>
              </a:rPr>
              <a:t>公司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858631" y="1618869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257"/>
                </a:lnTo>
              </a:path>
            </a:pathLst>
          </a:custGeom>
          <a:ln w="28575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51852" y="1910333"/>
            <a:ext cx="433705" cy="1370965"/>
          </a:xfrm>
          <a:custGeom>
            <a:avLst/>
            <a:gdLst/>
            <a:ahLst/>
            <a:cxnLst/>
            <a:rect l="l" t="t" r="r" b="b"/>
            <a:pathLst>
              <a:path w="433704" h="1370964">
                <a:moveTo>
                  <a:pt x="0" y="1370838"/>
                </a:moveTo>
                <a:lnTo>
                  <a:pt x="433235" y="1370838"/>
                </a:lnTo>
                <a:lnTo>
                  <a:pt x="433235" y="0"/>
                </a:lnTo>
                <a:lnTo>
                  <a:pt x="0" y="0"/>
                </a:lnTo>
                <a:lnTo>
                  <a:pt x="0" y="1370838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32802" y="3294379"/>
            <a:ext cx="471805" cy="0"/>
          </a:xfrm>
          <a:custGeom>
            <a:avLst/>
            <a:gdLst/>
            <a:ahLst/>
            <a:cxnLst/>
            <a:rect l="l" t="t" r="r" b="b"/>
            <a:pathLst>
              <a:path w="471804">
                <a:moveTo>
                  <a:pt x="0" y="0"/>
                </a:moveTo>
                <a:lnTo>
                  <a:pt x="471297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39152" y="1903729"/>
            <a:ext cx="0" cy="1384300"/>
          </a:xfrm>
          <a:custGeom>
            <a:avLst/>
            <a:gdLst/>
            <a:ahLst/>
            <a:cxnLst/>
            <a:rect l="l" t="t" r="r" b="b"/>
            <a:pathLst>
              <a:path h="1384300">
                <a:moveTo>
                  <a:pt x="0" y="0"/>
                </a:moveTo>
                <a:lnTo>
                  <a:pt x="0" y="138430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32802" y="1897379"/>
            <a:ext cx="471805" cy="0"/>
          </a:xfrm>
          <a:custGeom>
            <a:avLst/>
            <a:gdLst/>
            <a:ahLst/>
            <a:cxnLst/>
            <a:rect l="l" t="t" r="r" b="b"/>
            <a:pathLst>
              <a:path w="471804">
                <a:moveTo>
                  <a:pt x="0" y="0"/>
                </a:moveTo>
                <a:lnTo>
                  <a:pt x="471297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97748" y="1903983"/>
            <a:ext cx="0" cy="1383665"/>
          </a:xfrm>
          <a:custGeom>
            <a:avLst/>
            <a:gdLst/>
            <a:ahLst/>
            <a:cxnLst/>
            <a:rect l="l" t="t" r="r" b="b"/>
            <a:pathLst>
              <a:path h="1383664">
                <a:moveTo>
                  <a:pt x="0" y="0"/>
                </a:moveTo>
                <a:lnTo>
                  <a:pt x="0" y="1383538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58202" y="3262629"/>
            <a:ext cx="421005" cy="12700"/>
          </a:xfrm>
          <a:custGeom>
            <a:avLst/>
            <a:gdLst/>
            <a:ahLst/>
            <a:cxnLst/>
            <a:rect l="l" t="t" r="r" b="b"/>
            <a:pathLst>
              <a:path w="421004" h="12700">
                <a:moveTo>
                  <a:pt x="0" y="12700"/>
                </a:moveTo>
                <a:lnTo>
                  <a:pt x="420497" y="12700"/>
                </a:lnTo>
                <a:lnTo>
                  <a:pt x="42049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4552" y="1929129"/>
            <a:ext cx="0" cy="1333500"/>
          </a:xfrm>
          <a:custGeom>
            <a:avLst/>
            <a:gdLst/>
            <a:ahLst/>
            <a:cxnLst/>
            <a:rect l="l" t="t" r="r" b="b"/>
            <a:pathLst>
              <a:path h="1333500">
                <a:moveTo>
                  <a:pt x="0" y="0"/>
                </a:moveTo>
                <a:lnTo>
                  <a:pt x="0" y="133350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58202" y="1916429"/>
            <a:ext cx="421005" cy="12700"/>
          </a:xfrm>
          <a:custGeom>
            <a:avLst/>
            <a:gdLst/>
            <a:ahLst/>
            <a:cxnLst/>
            <a:rect l="l" t="t" r="r" b="b"/>
            <a:pathLst>
              <a:path w="421004" h="12700">
                <a:moveTo>
                  <a:pt x="0" y="12700"/>
                </a:moveTo>
                <a:lnTo>
                  <a:pt x="420497" y="12700"/>
                </a:lnTo>
                <a:lnTo>
                  <a:pt x="42049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72348" y="1929383"/>
            <a:ext cx="0" cy="1332865"/>
          </a:xfrm>
          <a:custGeom>
            <a:avLst/>
            <a:gdLst/>
            <a:ahLst/>
            <a:cxnLst/>
            <a:rect l="l" t="t" r="r" b="b"/>
            <a:pathLst>
              <a:path h="1332864">
                <a:moveTo>
                  <a:pt x="0" y="0"/>
                </a:moveTo>
                <a:lnTo>
                  <a:pt x="0" y="1332738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6076" y="2002535"/>
            <a:ext cx="425196" cy="300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44383" y="2002535"/>
            <a:ext cx="300227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6076" y="2215895"/>
            <a:ext cx="425196" cy="3002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44383" y="2215895"/>
            <a:ext cx="300227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6076" y="2429255"/>
            <a:ext cx="425196" cy="3002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44383" y="2429255"/>
            <a:ext cx="300227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66076" y="2642616"/>
            <a:ext cx="425196" cy="3002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4383" y="2642616"/>
            <a:ext cx="300227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6076" y="2855976"/>
            <a:ext cx="425196" cy="3002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44383" y="2855976"/>
            <a:ext cx="300227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567676" y="2055748"/>
            <a:ext cx="204470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商  业  研  究  院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74531" y="1905126"/>
            <a:ext cx="462280" cy="1376045"/>
          </a:xfrm>
          <a:custGeom>
            <a:avLst/>
            <a:gdLst/>
            <a:ahLst/>
            <a:cxnLst/>
            <a:rect l="l" t="t" r="r" b="b"/>
            <a:pathLst>
              <a:path w="462279" h="1376045">
                <a:moveTo>
                  <a:pt x="0" y="1376045"/>
                </a:moveTo>
                <a:lnTo>
                  <a:pt x="461962" y="1376045"/>
                </a:lnTo>
                <a:lnTo>
                  <a:pt x="461962" y="0"/>
                </a:lnTo>
                <a:lnTo>
                  <a:pt x="0" y="0"/>
                </a:lnTo>
                <a:lnTo>
                  <a:pt x="0" y="1376045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55481" y="3294379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499999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61831" y="1898650"/>
            <a:ext cx="0" cy="1389380"/>
          </a:xfrm>
          <a:custGeom>
            <a:avLst/>
            <a:gdLst/>
            <a:ahLst/>
            <a:cxnLst/>
            <a:rect l="l" t="t" r="r" b="b"/>
            <a:pathLst>
              <a:path h="1389379">
                <a:moveTo>
                  <a:pt x="0" y="0"/>
                </a:moveTo>
                <a:lnTo>
                  <a:pt x="0" y="138938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55481" y="1892300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499999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49131" y="1898776"/>
            <a:ext cx="0" cy="1388745"/>
          </a:xfrm>
          <a:custGeom>
            <a:avLst/>
            <a:gdLst/>
            <a:ahLst/>
            <a:cxnLst/>
            <a:rect l="l" t="t" r="r" b="b"/>
            <a:pathLst>
              <a:path h="1388745">
                <a:moveTo>
                  <a:pt x="0" y="0"/>
                </a:moveTo>
                <a:lnTo>
                  <a:pt x="0" y="1388745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80881" y="3262629"/>
            <a:ext cx="449580" cy="12700"/>
          </a:xfrm>
          <a:custGeom>
            <a:avLst/>
            <a:gdLst/>
            <a:ahLst/>
            <a:cxnLst/>
            <a:rect l="l" t="t" r="r" b="b"/>
            <a:pathLst>
              <a:path w="449579" h="12700">
                <a:moveTo>
                  <a:pt x="0" y="12700"/>
                </a:moveTo>
                <a:lnTo>
                  <a:pt x="449199" y="12700"/>
                </a:lnTo>
                <a:lnTo>
                  <a:pt x="44919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87231" y="1924050"/>
            <a:ext cx="0" cy="1338580"/>
          </a:xfrm>
          <a:custGeom>
            <a:avLst/>
            <a:gdLst/>
            <a:ahLst/>
            <a:cxnLst/>
            <a:rect l="l" t="t" r="r" b="b"/>
            <a:pathLst>
              <a:path h="1338579">
                <a:moveTo>
                  <a:pt x="0" y="0"/>
                </a:moveTo>
                <a:lnTo>
                  <a:pt x="0" y="133858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80881" y="1911350"/>
            <a:ext cx="449580" cy="12700"/>
          </a:xfrm>
          <a:custGeom>
            <a:avLst/>
            <a:gdLst/>
            <a:ahLst/>
            <a:cxnLst/>
            <a:rect l="l" t="t" r="r" b="b"/>
            <a:pathLst>
              <a:path w="449579" h="12700">
                <a:moveTo>
                  <a:pt x="0" y="12700"/>
                </a:moveTo>
                <a:lnTo>
                  <a:pt x="449199" y="12700"/>
                </a:lnTo>
                <a:lnTo>
                  <a:pt x="44919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23731" y="1924176"/>
            <a:ext cx="0" cy="1337945"/>
          </a:xfrm>
          <a:custGeom>
            <a:avLst/>
            <a:gdLst/>
            <a:ahLst/>
            <a:cxnLst/>
            <a:rect l="l" t="t" r="r" b="b"/>
            <a:pathLst>
              <a:path h="1337945">
                <a:moveTo>
                  <a:pt x="0" y="0"/>
                </a:moveTo>
                <a:lnTo>
                  <a:pt x="0" y="1337945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04504" y="2001011"/>
            <a:ext cx="425196" cy="3002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82811" y="2001011"/>
            <a:ext cx="300227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04504" y="2214372"/>
            <a:ext cx="425196" cy="3002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82811" y="2214372"/>
            <a:ext cx="300227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04504" y="2427732"/>
            <a:ext cx="425196" cy="3002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82811" y="2427732"/>
            <a:ext cx="300227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04504" y="2641092"/>
            <a:ext cx="425196" cy="3002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82811" y="2641092"/>
            <a:ext cx="300227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04504" y="2854451"/>
            <a:ext cx="425196" cy="3002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82811" y="2854451"/>
            <a:ext cx="300227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8705215" y="2053335"/>
            <a:ext cx="203835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金  融  事  业  部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023606" y="1910333"/>
            <a:ext cx="433705" cy="1370965"/>
          </a:xfrm>
          <a:custGeom>
            <a:avLst/>
            <a:gdLst/>
            <a:ahLst/>
            <a:cxnLst/>
            <a:rect l="l" t="t" r="r" b="b"/>
            <a:pathLst>
              <a:path w="433704" h="1370964">
                <a:moveTo>
                  <a:pt x="0" y="1370838"/>
                </a:moveTo>
                <a:lnTo>
                  <a:pt x="433235" y="1370838"/>
                </a:lnTo>
                <a:lnTo>
                  <a:pt x="433235" y="0"/>
                </a:lnTo>
                <a:lnTo>
                  <a:pt x="0" y="0"/>
                </a:lnTo>
                <a:lnTo>
                  <a:pt x="0" y="1370838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04556" y="3294379"/>
            <a:ext cx="471805" cy="0"/>
          </a:xfrm>
          <a:custGeom>
            <a:avLst/>
            <a:gdLst/>
            <a:ahLst/>
            <a:cxnLst/>
            <a:rect l="l" t="t" r="r" b="b"/>
            <a:pathLst>
              <a:path w="471804">
                <a:moveTo>
                  <a:pt x="0" y="0"/>
                </a:moveTo>
                <a:lnTo>
                  <a:pt x="471297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10906" y="1903729"/>
            <a:ext cx="0" cy="1384300"/>
          </a:xfrm>
          <a:custGeom>
            <a:avLst/>
            <a:gdLst/>
            <a:ahLst/>
            <a:cxnLst/>
            <a:rect l="l" t="t" r="r" b="b"/>
            <a:pathLst>
              <a:path h="1384300">
                <a:moveTo>
                  <a:pt x="0" y="0"/>
                </a:moveTo>
                <a:lnTo>
                  <a:pt x="0" y="138430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04556" y="1897379"/>
            <a:ext cx="471805" cy="0"/>
          </a:xfrm>
          <a:custGeom>
            <a:avLst/>
            <a:gdLst/>
            <a:ahLst/>
            <a:cxnLst/>
            <a:rect l="l" t="t" r="r" b="b"/>
            <a:pathLst>
              <a:path w="471804">
                <a:moveTo>
                  <a:pt x="0" y="0"/>
                </a:moveTo>
                <a:lnTo>
                  <a:pt x="471297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69503" y="1903983"/>
            <a:ext cx="0" cy="1383665"/>
          </a:xfrm>
          <a:custGeom>
            <a:avLst/>
            <a:gdLst/>
            <a:ahLst/>
            <a:cxnLst/>
            <a:rect l="l" t="t" r="r" b="b"/>
            <a:pathLst>
              <a:path h="1383664">
                <a:moveTo>
                  <a:pt x="0" y="0"/>
                </a:moveTo>
                <a:lnTo>
                  <a:pt x="0" y="1383538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29956" y="3262629"/>
            <a:ext cx="421005" cy="12700"/>
          </a:xfrm>
          <a:custGeom>
            <a:avLst/>
            <a:gdLst/>
            <a:ahLst/>
            <a:cxnLst/>
            <a:rect l="l" t="t" r="r" b="b"/>
            <a:pathLst>
              <a:path w="421004" h="12700">
                <a:moveTo>
                  <a:pt x="0" y="12700"/>
                </a:moveTo>
                <a:lnTo>
                  <a:pt x="420497" y="12700"/>
                </a:lnTo>
                <a:lnTo>
                  <a:pt x="42049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36306" y="1929129"/>
            <a:ext cx="0" cy="1333500"/>
          </a:xfrm>
          <a:custGeom>
            <a:avLst/>
            <a:gdLst/>
            <a:ahLst/>
            <a:cxnLst/>
            <a:rect l="l" t="t" r="r" b="b"/>
            <a:pathLst>
              <a:path h="1333500">
                <a:moveTo>
                  <a:pt x="0" y="0"/>
                </a:moveTo>
                <a:lnTo>
                  <a:pt x="0" y="133350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29956" y="1916429"/>
            <a:ext cx="421005" cy="12700"/>
          </a:xfrm>
          <a:custGeom>
            <a:avLst/>
            <a:gdLst/>
            <a:ahLst/>
            <a:cxnLst/>
            <a:rect l="l" t="t" r="r" b="b"/>
            <a:pathLst>
              <a:path w="421004" h="12700">
                <a:moveTo>
                  <a:pt x="0" y="12700"/>
                </a:moveTo>
                <a:lnTo>
                  <a:pt x="420497" y="12700"/>
                </a:lnTo>
                <a:lnTo>
                  <a:pt x="42049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44103" y="1929383"/>
            <a:ext cx="0" cy="1332865"/>
          </a:xfrm>
          <a:custGeom>
            <a:avLst/>
            <a:gdLst/>
            <a:ahLst/>
            <a:cxnLst/>
            <a:rect l="l" t="t" r="r" b="b"/>
            <a:pathLst>
              <a:path h="1332864">
                <a:moveTo>
                  <a:pt x="0" y="0"/>
                </a:moveTo>
                <a:lnTo>
                  <a:pt x="0" y="1332738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37576" y="1789176"/>
            <a:ext cx="425196" cy="3002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15883" y="1789176"/>
            <a:ext cx="300227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37576" y="2002535"/>
            <a:ext cx="425196" cy="3002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5883" y="2002535"/>
            <a:ext cx="300227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37576" y="2215895"/>
            <a:ext cx="425196" cy="3002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15883" y="2215895"/>
            <a:ext cx="300227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37576" y="2429255"/>
            <a:ext cx="425196" cy="30022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15883" y="2429255"/>
            <a:ext cx="300227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37576" y="2642616"/>
            <a:ext cx="425196" cy="30022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15883" y="2642616"/>
            <a:ext cx="300227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37576" y="2855976"/>
            <a:ext cx="425196" cy="30022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15883" y="2855976"/>
            <a:ext cx="300227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37576" y="3069335"/>
            <a:ext cx="425196" cy="30022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15883" y="3069335"/>
            <a:ext cx="300227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139430" y="1842389"/>
            <a:ext cx="20383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移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139430" y="2055748"/>
            <a:ext cx="204470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动  互  联  事  业  部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454522" y="2257551"/>
            <a:ext cx="304165" cy="1025525"/>
          </a:xfrm>
          <a:custGeom>
            <a:avLst/>
            <a:gdLst/>
            <a:ahLst/>
            <a:cxnLst/>
            <a:rect l="l" t="t" r="r" b="b"/>
            <a:pathLst>
              <a:path w="304164" h="1025525">
                <a:moveTo>
                  <a:pt x="0" y="1025525"/>
                </a:moveTo>
                <a:lnTo>
                  <a:pt x="303606" y="1025525"/>
                </a:lnTo>
                <a:lnTo>
                  <a:pt x="303606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35472" y="2238501"/>
            <a:ext cx="341756" cy="10636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494401" y="2295779"/>
            <a:ext cx="203835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00"/>
              </a:lnSpc>
            </a:pPr>
            <a:r>
              <a:rPr sz="1400" b="1" dirty="0">
                <a:latin typeface="Microsoft YaHei"/>
                <a:cs typeface="Microsoft YaHei"/>
              </a:rPr>
              <a:t>人  力  资  源  部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766053" y="2257551"/>
            <a:ext cx="304165" cy="1025525"/>
          </a:xfrm>
          <a:custGeom>
            <a:avLst/>
            <a:gdLst/>
            <a:ahLst/>
            <a:cxnLst/>
            <a:rect l="l" t="t" r="r" b="b"/>
            <a:pathLst>
              <a:path w="304164" h="1025525">
                <a:moveTo>
                  <a:pt x="0" y="1025525"/>
                </a:moveTo>
                <a:lnTo>
                  <a:pt x="303606" y="1025525"/>
                </a:lnTo>
                <a:lnTo>
                  <a:pt x="303606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47003" y="2238501"/>
            <a:ext cx="341630" cy="10636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817234" y="2214879"/>
            <a:ext cx="20383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Microsoft YaHei"/>
                <a:cs typeface="Microsoft YaHei"/>
              </a:rPr>
              <a:t>财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817234" y="2428087"/>
            <a:ext cx="203835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400" b="1" dirty="0">
                <a:latin typeface="Microsoft YaHei"/>
                <a:cs typeface="Microsoft YaHei"/>
              </a:rPr>
              <a:t>务  部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077458" y="2257551"/>
            <a:ext cx="304165" cy="1025525"/>
          </a:xfrm>
          <a:custGeom>
            <a:avLst/>
            <a:gdLst/>
            <a:ahLst/>
            <a:cxnLst/>
            <a:rect l="l" t="t" r="r" b="b"/>
            <a:pathLst>
              <a:path w="304164" h="1025525">
                <a:moveTo>
                  <a:pt x="0" y="1025525"/>
                </a:moveTo>
                <a:lnTo>
                  <a:pt x="303606" y="1025525"/>
                </a:lnTo>
                <a:lnTo>
                  <a:pt x="303606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58408" y="2238501"/>
            <a:ext cx="341629" cy="10636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117335" y="2243454"/>
            <a:ext cx="20383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Microsoft YaHei"/>
                <a:cs typeface="Microsoft YaHei"/>
              </a:rPr>
              <a:t>管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117335" y="2457323"/>
            <a:ext cx="203835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00"/>
              </a:lnSpc>
            </a:pPr>
            <a:r>
              <a:rPr sz="1400" b="1" dirty="0">
                <a:latin typeface="Microsoft YaHei"/>
                <a:cs typeface="Microsoft YaHei"/>
              </a:rPr>
              <a:t>理  学  院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385433" y="2257551"/>
            <a:ext cx="304165" cy="1025525"/>
          </a:xfrm>
          <a:custGeom>
            <a:avLst/>
            <a:gdLst/>
            <a:ahLst/>
            <a:cxnLst/>
            <a:rect l="l" t="t" r="r" b="b"/>
            <a:pathLst>
              <a:path w="304165" h="1025525">
                <a:moveTo>
                  <a:pt x="0" y="1025525"/>
                </a:moveTo>
                <a:lnTo>
                  <a:pt x="303606" y="1025525"/>
                </a:lnTo>
                <a:lnTo>
                  <a:pt x="303606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66383" y="2238501"/>
            <a:ext cx="341757" cy="10636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425184" y="2548763"/>
            <a:ext cx="203835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00"/>
              </a:lnSpc>
            </a:pPr>
            <a:r>
              <a:rPr sz="1400" b="1" dirty="0">
                <a:latin typeface="Microsoft YaHei"/>
                <a:cs typeface="Microsoft YaHei"/>
              </a:rPr>
              <a:t>企  划  部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696964" y="2257551"/>
            <a:ext cx="304165" cy="1025525"/>
          </a:xfrm>
          <a:custGeom>
            <a:avLst/>
            <a:gdLst/>
            <a:ahLst/>
            <a:cxnLst/>
            <a:rect l="l" t="t" r="r" b="b"/>
            <a:pathLst>
              <a:path w="304165" h="1025525">
                <a:moveTo>
                  <a:pt x="0" y="1025525"/>
                </a:moveTo>
                <a:lnTo>
                  <a:pt x="303606" y="1025525"/>
                </a:lnTo>
                <a:lnTo>
                  <a:pt x="303606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77914" y="2238501"/>
            <a:ext cx="341629" cy="10636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6751446" y="2214879"/>
            <a:ext cx="19621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Microsoft YaHei"/>
                <a:cs typeface="Microsoft YaHei"/>
              </a:rPr>
              <a:t>IT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748398" y="2431288"/>
            <a:ext cx="20383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Microsoft YaHei"/>
                <a:cs typeface="Microsoft YaHei"/>
              </a:rPr>
              <a:t>部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026147" y="2255621"/>
            <a:ext cx="304165" cy="1028065"/>
          </a:xfrm>
          <a:custGeom>
            <a:avLst/>
            <a:gdLst/>
            <a:ahLst/>
            <a:cxnLst/>
            <a:rect l="l" t="t" r="r" b="b"/>
            <a:pathLst>
              <a:path w="304165" h="1028064">
                <a:moveTo>
                  <a:pt x="0" y="1027455"/>
                </a:moveTo>
                <a:lnTo>
                  <a:pt x="303606" y="1027455"/>
                </a:lnTo>
                <a:lnTo>
                  <a:pt x="303606" y="0"/>
                </a:lnTo>
                <a:lnTo>
                  <a:pt x="0" y="0"/>
                </a:lnTo>
                <a:lnTo>
                  <a:pt x="0" y="102745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07097" y="2236597"/>
            <a:ext cx="341756" cy="106552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7066153" y="2370455"/>
            <a:ext cx="203835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00"/>
              </a:lnSpc>
            </a:pPr>
            <a:r>
              <a:rPr sz="1400" b="1" dirty="0">
                <a:latin typeface="Microsoft YaHei"/>
                <a:cs typeface="Microsoft YaHei"/>
              </a:rPr>
              <a:t>综  合  管  理  部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453760" y="1910384"/>
            <a:ext cx="1872614" cy="342265"/>
          </a:xfrm>
          <a:custGeom>
            <a:avLst/>
            <a:gdLst/>
            <a:ahLst/>
            <a:cxnLst/>
            <a:rect l="l" t="t" r="r" b="b"/>
            <a:pathLst>
              <a:path w="1872615" h="342264">
                <a:moveTo>
                  <a:pt x="0" y="341706"/>
                </a:moveTo>
                <a:lnTo>
                  <a:pt x="1872614" y="341706"/>
                </a:lnTo>
                <a:lnTo>
                  <a:pt x="1872614" y="0"/>
                </a:lnTo>
                <a:lnTo>
                  <a:pt x="0" y="0"/>
                </a:lnTo>
                <a:lnTo>
                  <a:pt x="0" y="341706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34710" y="2264410"/>
            <a:ext cx="1910714" cy="0"/>
          </a:xfrm>
          <a:custGeom>
            <a:avLst/>
            <a:gdLst/>
            <a:ahLst/>
            <a:cxnLst/>
            <a:rect l="l" t="t" r="r" b="b"/>
            <a:pathLst>
              <a:path w="1910715">
                <a:moveTo>
                  <a:pt x="0" y="0"/>
                </a:moveTo>
                <a:lnTo>
                  <a:pt x="1910714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41060" y="1903729"/>
            <a:ext cx="0" cy="354330"/>
          </a:xfrm>
          <a:custGeom>
            <a:avLst/>
            <a:gdLst/>
            <a:ahLst/>
            <a:cxnLst/>
            <a:rect l="l" t="t" r="r" b="b"/>
            <a:pathLst>
              <a:path h="354330">
                <a:moveTo>
                  <a:pt x="0" y="0"/>
                </a:moveTo>
                <a:lnTo>
                  <a:pt x="0" y="35433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34710" y="1897379"/>
            <a:ext cx="1910714" cy="0"/>
          </a:xfrm>
          <a:custGeom>
            <a:avLst/>
            <a:gdLst/>
            <a:ahLst/>
            <a:cxnLst/>
            <a:rect l="l" t="t" r="r" b="b"/>
            <a:pathLst>
              <a:path w="1910715">
                <a:moveTo>
                  <a:pt x="0" y="0"/>
                </a:moveTo>
                <a:lnTo>
                  <a:pt x="1910714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39076" y="1903983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0"/>
                </a:moveTo>
                <a:lnTo>
                  <a:pt x="0" y="354457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460110" y="2232660"/>
            <a:ext cx="1859914" cy="12700"/>
          </a:xfrm>
          <a:custGeom>
            <a:avLst/>
            <a:gdLst/>
            <a:ahLst/>
            <a:cxnLst/>
            <a:rect l="l" t="t" r="r" b="b"/>
            <a:pathLst>
              <a:path w="1859915" h="12700">
                <a:moveTo>
                  <a:pt x="0" y="12700"/>
                </a:moveTo>
                <a:lnTo>
                  <a:pt x="1859914" y="12700"/>
                </a:lnTo>
                <a:lnTo>
                  <a:pt x="185991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66460" y="1929129"/>
            <a:ext cx="0" cy="303530"/>
          </a:xfrm>
          <a:custGeom>
            <a:avLst/>
            <a:gdLst/>
            <a:ahLst/>
            <a:cxnLst/>
            <a:rect l="l" t="t" r="r" b="b"/>
            <a:pathLst>
              <a:path h="303530">
                <a:moveTo>
                  <a:pt x="0" y="0"/>
                </a:moveTo>
                <a:lnTo>
                  <a:pt x="0" y="30353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60110" y="1916429"/>
            <a:ext cx="1859914" cy="12700"/>
          </a:xfrm>
          <a:custGeom>
            <a:avLst/>
            <a:gdLst/>
            <a:ahLst/>
            <a:cxnLst/>
            <a:rect l="l" t="t" r="r" b="b"/>
            <a:pathLst>
              <a:path w="1859915" h="12700">
                <a:moveTo>
                  <a:pt x="0" y="12700"/>
                </a:moveTo>
                <a:lnTo>
                  <a:pt x="1859914" y="12700"/>
                </a:lnTo>
                <a:lnTo>
                  <a:pt x="185991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313676" y="1929383"/>
            <a:ext cx="0" cy="304165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3657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20740" y="1915667"/>
            <a:ext cx="603504" cy="30022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77355" y="1915667"/>
            <a:ext cx="603503" cy="30022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33971" y="1915667"/>
            <a:ext cx="300227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6022085" y="1967992"/>
            <a:ext cx="73977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运</a:t>
            </a:r>
            <a:r>
              <a:rPr sz="14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营</a:t>
            </a: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体系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471926" y="2256282"/>
            <a:ext cx="304800" cy="1025525"/>
          </a:xfrm>
          <a:custGeom>
            <a:avLst/>
            <a:gdLst/>
            <a:ahLst/>
            <a:cxnLst/>
            <a:rect l="l" t="t" r="r" b="b"/>
            <a:pathLst>
              <a:path w="304800" h="1025525">
                <a:moveTo>
                  <a:pt x="0" y="1025525"/>
                </a:moveTo>
                <a:lnTo>
                  <a:pt x="304723" y="1025525"/>
                </a:lnTo>
                <a:lnTo>
                  <a:pt x="304723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52876" y="2237232"/>
            <a:ext cx="342900" cy="106362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3471926" y="1910384"/>
            <a:ext cx="1849755" cy="37020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52069">
              <a:lnSpc>
                <a:spcPts val="1680"/>
              </a:lnSpc>
              <a:spcBef>
                <a:spcPts val="1230"/>
              </a:spcBef>
            </a:pPr>
            <a:r>
              <a:rPr sz="1400" b="1" dirty="0">
                <a:latin typeface="Microsoft YaHei"/>
                <a:cs typeface="Microsoft YaHei"/>
              </a:rPr>
              <a:t>产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511930" y="3315207"/>
            <a:ext cx="20383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Microsoft YaHei"/>
                <a:cs typeface="Microsoft YaHei"/>
              </a:rPr>
              <a:t>心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3787775" y="2256282"/>
            <a:ext cx="304800" cy="1025525"/>
          </a:xfrm>
          <a:custGeom>
            <a:avLst/>
            <a:gdLst/>
            <a:ahLst/>
            <a:cxnLst/>
            <a:rect l="l" t="t" r="r" b="b"/>
            <a:pathLst>
              <a:path w="304800" h="1025525">
                <a:moveTo>
                  <a:pt x="0" y="1025525"/>
                </a:moveTo>
                <a:lnTo>
                  <a:pt x="304723" y="1025525"/>
                </a:lnTo>
                <a:lnTo>
                  <a:pt x="304723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768725" y="2237232"/>
            <a:ext cx="342900" cy="106362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92575" y="2256282"/>
            <a:ext cx="304800" cy="1025525"/>
          </a:xfrm>
          <a:custGeom>
            <a:avLst/>
            <a:gdLst/>
            <a:ahLst/>
            <a:cxnLst/>
            <a:rect l="l" t="t" r="r" b="b"/>
            <a:pathLst>
              <a:path w="304800" h="1025525">
                <a:moveTo>
                  <a:pt x="0" y="1025525"/>
                </a:moveTo>
                <a:lnTo>
                  <a:pt x="304723" y="1025525"/>
                </a:lnTo>
                <a:lnTo>
                  <a:pt x="304723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073525" y="2237232"/>
            <a:ext cx="342773" cy="106362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3511930" y="2280920"/>
            <a:ext cx="824230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00"/>
              </a:lnSpc>
            </a:pPr>
            <a:r>
              <a:rPr sz="1400" b="1" dirty="0">
                <a:latin typeface="Microsoft YaHei"/>
                <a:cs typeface="Microsoft YaHei"/>
              </a:rPr>
              <a:t>品 产 品  规 品 质  划 开 管  设  发 </a:t>
            </a:r>
            <a:r>
              <a:rPr sz="1400" b="1" spc="315" dirty="0">
                <a:latin typeface="Microsoft YaHei"/>
                <a:cs typeface="Microsoft YaHei"/>
              </a:rPr>
              <a:t> </a:t>
            </a:r>
            <a:r>
              <a:rPr sz="1400" b="1" dirty="0">
                <a:latin typeface="Microsoft YaHei"/>
                <a:cs typeface="Microsoft YaHei"/>
              </a:rPr>
              <a:t>理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511930" y="2958592"/>
            <a:ext cx="82423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8295" algn="l"/>
              </a:tabLst>
            </a:pPr>
            <a:r>
              <a:rPr sz="1400" b="1" dirty="0">
                <a:latin typeface="Microsoft YaHei"/>
                <a:cs typeface="Microsoft YaHei"/>
              </a:rPr>
              <a:t>计	中 </a:t>
            </a:r>
            <a:r>
              <a:rPr sz="1400" b="1" spc="65" dirty="0">
                <a:latin typeface="Microsoft YaHei"/>
                <a:cs typeface="Microsoft YaHei"/>
              </a:rPr>
              <a:t> </a:t>
            </a:r>
            <a:r>
              <a:rPr sz="1400" b="1" dirty="0">
                <a:latin typeface="Microsoft YaHei"/>
                <a:cs typeface="Microsoft YaHei"/>
              </a:rPr>
              <a:t>中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511930" y="3136900"/>
            <a:ext cx="82423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8295" algn="l"/>
              </a:tabLst>
            </a:pPr>
            <a:r>
              <a:rPr sz="1400" b="1" dirty="0">
                <a:latin typeface="Microsoft YaHei"/>
                <a:cs typeface="Microsoft YaHei"/>
              </a:rPr>
              <a:t>中	心 </a:t>
            </a:r>
            <a:r>
              <a:rPr sz="1400" b="1" spc="65" dirty="0">
                <a:latin typeface="Microsoft YaHei"/>
                <a:cs typeface="Microsoft YaHei"/>
              </a:rPr>
              <a:t> </a:t>
            </a:r>
            <a:r>
              <a:rPr sz="1400" b="1" dirty="0">
                <a:latin typeface="Microsoft YaHei"/>
                <a:cs typeface="Microsoft YaHei"/>
              </a:rPr>
              <a:t>心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015610" y="2256282"/>
            <a:ext cx="304800" cy="1025525"/>
          </a:xfrm>
          <a:custGeom>
            <a:avLst/>
            <a:gdLst/>
            <a:ahLst/>
            <a:cxnLst/>
            <a:rect l="l" t="t" r="r" b="b"/>
            <a:pathLst>
              <a:path w="304800" h="1025525">
                <a:moveTo>
                  <a:pt x="0" y="1025525"/>
                </a:moveTo>
                <a:lnTo>
                  <a:pt x="304723" y="1025525"/>
                </a:lnTo>
                <a:lnTo>
                  <a:pt x="304723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996560" y="2237232"/>
            <a:ext cx="342900" cy="106362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97628" y="2256282"/>
            <a:ext cx="304800" cy="1025525"/>
          </a:xfrm>
          <a:custGeom>
            <a:avLst/>
            <a:gdLst/>
            <a:ahLst/>
            <a:cxnLst/>
            <a:rect l="l" t="t" r="r" b="b"/>
            <a:pathLst>
              <a:path w="304800" h="1025525">
                <a:moveTo>
                  <a:pt x="0" y="1025525"/>
                </a:moveTo>
                <a:lnTo>
                  <a:pt x="304723" y="1025525"/>
                </a:lnTo>
                <a:lnTo>
                  <a:pt x="304723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378578" y="2237232"/>
            <a:ext cx="342900" cy="106362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04588" y="2257425"/>
            <a:ext cx="304800" cy="1025525"/>
          </a:xfrm>
          <a:custGeom>
            <a:avLst/>
            <a:gdLst/>
            <a:ahLst/>
            <a:cxnLst/>
            <a:rect l="l" t="t" r="r" b="b"/>
            <a:pathLst>
              <a:path w="304800" h="1025525">
                <a:moveTo>
                  <a:pt x="0" y="1025525"/>
                </a:moveTo>
                <a:lnTo>
                  <a:pt x="304723" y="1025525"/>
                </a:lnTo>
                <a:lnTo>
                  <a:pt x="304723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685538" y="2238375"/>
            <a:ext cx="342900" cy="106362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4437888" y="2157857"/>
            <a:ext cx="51117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9405" algn="l"/>
              </a:tabLst>
            </a:pPr>
            <a:r>
              <a:rPr sz="1400" b="1" dirty="0">
                <a:latin typeface="Microsoft YaHei"/>
                <a:cs typeface="Microsoft YaHei"/>
              </a:rPr>
              <a:t>新	应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437888" y="2371725"/>
            <a:ext cx="821690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00"/>
              </a:lnSpc>
            </a:pPr>
            <a:r>
              <a:rPr sz="1400" b="1" dirty="0">
                <a:latin typeface="Microsoft YaHei"/>
                <a:cs typeface="Microsoft YaHei"/>
              </a:rPr>
              <a:t>产 用 综  品 集 合  研 成 管  发 研 理  中 发 部  心 </a:t>
            </a:r>
            <a:r>
              <a:rPr sz="1400" b="1" spc="80" dirty="0">
                <a:latin typeface="Microsoft YaHei"/>
                <a:cs typeface="Microsoft YaHei"/>
              </a:rPr>
              <a:t> </a:t>
            </a:r>
            <a:r>
              <a:rPr sz="1400" b="1" dirty="0">
                <a:latin typeface="Microsoft YaHei"/>
                <a:cs typeface="Microsoft YaHei"/>
              </a:rPr>
              <a:t>部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471926" y="1910384"/>
            <a:ext cx="1849755" cy="342265"/>
          </a:xfrm>
          <a:custGeom>
            <a:avLst/>
            <a:gdLst/>
            <a:ahLst/>
            <a:cxnLst/>
            <a:rect l="l" t="t" r="r" b="b"/>
            <a:pathLst>
              <a:path w="1849754" h="342264">
                <a:moveTo>
                  <a:pt x="0" y="341706"/>
                </a:moveTo>
                <a:lnTo>
                  <a:pt x="1849501" y="341706"/>
                </a:lnTo>
                <a:lnTo>
                  <a:pt x="1849501" y="0"/>
                </a:lnTo>
                <a:lnTo>
                  <a:pt x="0" y="0"/>
                </a:lnTo>
                <a:lnTo>
                  <a:pt x="0" y="341706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52876" y="2264410"/>
            <a:ext cx="1887855" cy="0"/>
          </a:xfrm>
          <a:custGeom>
            <a:avLst/>
            <a:gdLst/>
            <a:ahLst/>
            <a:cxnLst/>
            <a:rect l="l" t="t" r="r" b="b"/>
            <a:pathLst>
              <a:path w="1887854">
                <a:moveTo>
                  <a:pt x="0" y="0"/>
                </a:moveTo>
                <a:lnTo>
                  <a:pt x="1887601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459226" y="1903729"/>
            <a:ext cx="0" cy="354330"/>
          </a:xfrm>
          <a:custGeom>
            <a:avLst/>
            <a:gdLst/>
            <a:ahLst/>
            <a:cxnLst/>
            <a:rect l="l" t="t" r="r" b="b"/>
            <a:pathLst>
              <a:path h="354330">
                <a:moveTo>
                  <a:pt x="0" y="0"/>
                </a:moveTo>
                <a:lnTo>
                  <a:pt x="0" y="35433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452876" y="1897379"/>
            <a:ext cx="1887855" cy="0"/>
          </a:xfrm>
          <a:custGeom>
            <a:avLst/>
            <a:gdLst/>
            <a:ahLst/>
            <a:cxnLst/>
            <a:rect l="l" t="t" r="r" b="b"/>
            <a:pathLst>
              <a:path w="1887854">
                <a:moveTo>
                  <a:pt x="0" y="0"/>
                </a:moveTo>
                <a:lnTo>
                  <a:pt x="1887601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334127" y="1903983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0"/>
                </a:moveTo>
                <a:lnTo>
                  <a:pt x="0" y="354457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478276" y="2232660"/>
            <a:ext cx="1837055" cy="12700"/>
          </a:xfrm>
          <a:custGeom>
            <a:avLst/>
            <a:gdLst/>
            <a:ahLst/>
            <a:cxnLst/>
            <a:rect l="l" t="t" r="r" b="b"/>
            <a:pathLst>
              <a:path w="1837054" h="12700">
                <a:moveTo>
                  <a:pt x="0" y="12700"/>
                </a:moveTo>
                <a:lnTo>
                  <a:pt x="1836801" y="12700"/>
                </a:lnTo>
                <a:lnTo>
                  <a:pt x="183680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484626" y="1929129"/>
            <a:ext cx="0" cy="303530"/>
          </a:xfrm>
          <a:custGeom>
            <a:avLst/>
            <a:gdLst/>
            <a:ahLst/>
            <a:cxnLst/>
            <a:rect l="l" t="t" r="r" b="b"/>
            <a:pathLst>
              <a:path h="303530">
                <a:moveTo>
                  <a:pt x="0" y="0"/>
                </a:moveTo>
                <a:lnTo>
                  <a:pt x="0" y="30353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478276" y="1916429"/>
            <a:ext cx="1837055" cy="12700"/>
          </a:xfrm>
          <a:custGeom>
            <a:avLst/>
            <a:gdLst/>
            <a:ahLst/>
            <a:cxnLst/>
            <a:rect l="l" t="t" r="r" b="b"/>
            <a:pathLst>
              <a:path w="1837054" h="12700">
                <a:moveTo>
                  <a:pt x="0" y="12700"/>
                </a:moveTo>
                <a:lnTo>
                  <a:pt x="1836801" y="12700"/>
                </a:lnTo>
                <a:lnTo>
                  <a:pt x="183680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308727" y="1929383"/>
            <a:ext cx="0" cy="304165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3657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925823" y="1915667"/>
            <a:ext cx="603503" cy="30022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82440" y="1915667"/>
            <a:ext cx="603503" cy="30022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639055" y="1915667"/>
            <a:ext cx="300227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4027170" y="1967992"/>
            <a:ext cx="73914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研发体系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3047492" y="2122830"/>
            <a:ext cx="304165" cy="1181735"/>
          </a:xfrm>
          <a:custGeom>
            <a:avLst/>
            <a:gdLst/>
            <a:ahLst/>
            <a:cxnLst/>
            <a:rect l="l" t="t" r="r" b="b"/>
            <a:pathLst>
              <a:path w="304164" h="1181735">
                <a:moveTo>
                  <a:pt x="0" y="1181455"/>
                </a:moveTo>
                <a:lnTo>
                  <a:pt x="303606" y="1181455"/>
                </a:lnTo>
                <a:lnTo>
                  <a:pt x="303606" y="0"/>
                </a:lnTo>
                <a:lnTo>
                  <a:pt x="0" y="0"/>
                </a:lnTo>
                <a:lnTo>
                  <a:pt x="0" y="118145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028442" y="2103754"/>
            <a:ext cx="341630" cy="121958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3086735" y="2225420"/>
            <a:ext cx="20383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00"/>
              </a:lnSpc>
            </a:pPr>
            <a:r>
              <a:rPr sz="1400" b="1" dirty="0">
                <a:latin typeface="Microsoft YaHei"/>
                <a:cs typeface="Microsoft YaHei"/>
              </a:rPr>
              <a:t>机  构  管  理  中  心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1625219" y="2277998"/>
            <a:ext cx="304800" cy="1025525"/>
          </a:xfrm>
          <a:custGeom>
            <a:avLst/>
            <a:gdLst/>
            <a:ahLst/>
            <a:cxnLst/>
            <a:rect l="l" t="t" r="r" b="b"/>
            <a:pathLst>
              <a:path w="304800" h="1025525">
                <a:moveTo>
                  <a:pt x="0" y="1025525"/>
                </a:moveTo>
                <a:lnTo>
                  <a:pt x="304723" y="1025525"/>
                </a:lnTo>
                <a:lnTo>
                  <a:pt x="304723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606169" y="2258948"/>
            <a:ext cx="342773" cy="10636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934464" y="2277998"/>
            <a:ext cx="304165" cy="1025525"/>
          </a:xfrm>
          <a:custGeom>
            <a:avLst/>
            <a:gdLst/>
            <a:ahLst/>
            <a:cxnLst/>
            <a:rect l="l" t="t" r="r" b="b"/>
            <a:pathLst>
              <a:path w="304164" h="1025525">
                <a:moveTo>
                  <a:pt x="0" y="1025525"/>
                </a:moveTo>
                <a:lnTo>
                  <a:pt x="303606" y="1025525"/>
                </a:lnTo>
                <a:lnTo>
                  <a:pt x="303606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15414" y="2258948"/>
            <a:ext cx="341630" cy="10636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245867" y="2277998"/>
            <a:ext cx="304165" cy="1025525"/>
          </a:xfrm>
          <a:custGeom>
            <a:avLst/>
            <a:gdLst/>
            <a:ahLst/>
            <a:cxnLst/>
            <a:rect l="l" t="t" r="r" b="b"/>
            <a:pathLst>
              <a:path w="304164" h="1025525">
                <a:moveTo>
                  <a:pt x="0" y="1025525"/>
                </a:moveTo>
                <a:lnTo>
                  <a:pt x="303606" y="1025525"/>
                </a:lnTo>
                <a:lnTo>
                  <a:pt x="303606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226817" y="2258948"/>
            <a:ext cx="341630" cy="10636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2275077" y="3248405"/>
            <a:ext cx="20383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Microsoft YaHei"/>
                <a:cs typeface="Microsoft YaHei"/>
              </a:rPr>
              <a:t>部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2587498" y="2122855"/>
            <a:ext cx="432434" cy="1181100"/>
          </a:xfrm>
          <a:custGeom>
            <a:avLst/>
            <a:gdLst/>
            <a:ahLst/>
            <a:cxnLst/>
            <a:rect l="l" t="t" r="r" b="b"/>
            <a:pathLst>
              <a:path w="432435" h="1181100">
                <a:moveTo>
                  <a:pt x="0" y="1180668"/>
                </a:moveTo>
                <a:lnTo>
                  <a:pt x="432003" y="1180668"/>
                </a:lnTo>
                <a:lnTo>
                  <a:pt x="432003" y="0"/>
                </a:lnTo>
                <a:lnTo>
                  <a:pt x="0" y="0"/>
                </a:lnTo>
                <a:lnTo>
                  <a:pt x="0" y="1180668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568448" y="3315970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153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574798" y="2117089"/>
            <a:ext cx="0" cy="1192530"/>
          </a:xfrm>
          <a:custGeom>
            <a:avLst/>
            <a:gdLst/>
            <a:ahLst/>
            <a:cxnLst/>
            <a:rect l="l" t="t" r="r" b="b"/>
            <a:pathLst>
              <a:path h="1192529">
                <a:moveTo>
                  <a:pt x="0" y="0"/>
                </a:moveTo>
                <a:lnTo>
                  <a:pt x="0" y="119253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568448" y="2110739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153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032251" y="2116454"/>
            <a:ext cx="0" cy="1193800"/>
          </a:xfrm>
          <a:custGeom>
            <a:avLst/>
            <a:gdLst/>
            <a:ahLst/>
            <a:cxnLst/>
            <a:rect l="l" t="t" r="r" b="b"/>
            <a:pathLst>
              <a:path h="1193800">
                <a:moveTo>
                  <a:pt x="0" y="0"/>
                </a:moveTo>
                <a:lnTo>
                  <a:pt x="0" y="1193419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593848" y="3284220"/>
            <a:ext cx="419734" cy="12700"/>
          </a:xfrm>
          <a:custGeom>
            <a:avLst/>
            <a:gdLst/>
            <a:ahLst/>
            <a:cxnLst/>
            <a:rect l="l" t="t" r="r" b="b"/>
            <a:pathLst>
              <a:path w="419735" h="12700">
                <a:moveTo>
                  <a:pt x="0" y="12699"/>
                </a:moveTo>
                <a:lnTo>
                  <a:pt x="419353" y="12699"/>
                </a:lnTo>
                <a:lnTo>
                  <a:pt x="419353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600198" y="2142489"/>
            <a:ext cx="0" cy="1141730"/>
          </a:xfrm>
          <a:custGeom>
            <a:avLst/>
            <a:gdLst/>
            <a:ahLst/>
            <a:cxnLst/>
            <a:rect l="l" t="t" r="r" b="b"/>
            <a:pathLst>
              <a:path h="1141729">
                <a:moveTo>
                  <a:pt x="0" y="0"/>
                </a:moveTo>
                <a:lnTo>
                  <a:pt x="0" y="114173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93848" y="2129789"/>
            <a:ext cx="419734" cy="12700"/>
          </a:xfrm>
          <a:custGeom>
            <a:avLst/>
            <a:gdLst/>
            <a:ahLst/>
            <a:cxnLst/>
            <a:rect l="l" t="t" r="r" b="b"/>
            <a:pathLst>
              <a:path w="419735" h="12700">
                <a:moveTo>
                  <a:pt x="0" y="12700"/>
                </a:moveTo>
                <a:lnTo>
                  <a:pt x="419353" y="12700"/>
                </a:lnTo>
                <a:lnTo>
                  <a:pt x="41935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006851" y="2141854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2619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601467" y="2119883"/>
            <a:ext cx="425195" cy="30022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779776" y="2119883"/>
            <a:ext cx="300227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601467" y="2333244"/>
            <a:ext cx="425195" cy="30022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779776" y="2333244"/>
            <a:ext cx="300227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601467" y="2546604"/>
            <a:ext cx="425195" cy="30022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779776" y="2546604"/>
            <a:ext cx="300227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601467" y="2759964"/>
            <a:ext cx="425195" cy="30022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779776" y="2759964"/>
            <a:ext cx="300227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601467" y="2973323"/>
            <a:ext cx="425195" cy="30022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779776" y="2973323"/>
            <a:ext cx="300227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07720" y="2278633"/>
            <a:ext cx="304800" cy="1025525"/>
          </a:xfrm>
          <a:custGeom>
            <a:avLst/>
            <a:gdLst/>
            <a:ahLst/>
            <a:cxnLst/>
            <a:rect l="l" t="t" r="r" b="b"/>
            <a:pathLst>
              <a:path w="304800" h="1025525">
                <a:moveTo>
                  <a:pt x="0" y="1025525"/>
                </a:moveTo>
                <a:lnTo>
                  <a:pt x="304723" y="1025525"/>
                </a:lnTo>
                <a:lnTo>
                  <a:pt x="304723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88670" y="2259583"/>
            <a:ext cx="342836" cy="106362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016914" y="2278633"/>
            <a:ext cx="304165" cy="1025525"/>
          </a:xfrm>
          <a:custGeom>
            <a:avLst/>
            <a:gdLst/>
            <a:ahLst/>
            <a:cxnLst/>
            <a:rect l="l" t="t" r="r" b="b"/>
            <a:pathLst>
              <a:path w="304165" h="1025525">
                <a:moveTo>
                  <a:pt x="0" y="1025525"/>
                </a:moveTo>
                <a:lnTo>
                  <a:pt x="303606" y="1025525"/>
                </a:lnTo>
                <a:lnTo>
                  <a:pt x="303606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97864" y="2259583"/>
            <a:ext cx="341731" cy="106362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1055852" y="2191385"/>
            <a:ext cx="20383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Microsoft YaHei"/>
                <a:cs typeface="Microsoft YaHei"/>
              </a:rPr>
              <a:t>运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1055852" y="2405252"/>
            <a:ext cx="203835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00"/>
              </a:lnSpc>
            </a:pPr>
            <a:r>
              <a:rPr sz="1400" b="1" dirty="0">
                <a:latin typeface="Microsoft YaHei"/>
                <a:cs typeface="Microsoft YaHei"/>
              </a:rPr>
              <a:t>营  商  事  业  部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328292" y="2278633"/>
            <a:ext cx="304165" cy="1025525"/>
          </a:xfrm>
          <a:custGeom>
            <a:avLst/>
            <a:gdLst/>
            <a:ahLst/>
            <a:cxnLst/>
            <a:rect l="l" t="t" r="r" b="b"/>
            <a:pathLst>
              <a:path w="304164" h="1025525">
                <a:moveTo>
                  <a:pt x="0" y="1025525"/>
                </a:moveTo>
                <a:lnTo>
                  <a:pt x="303606" y="1025525"/>
                </a:lnTo>
                <a:lnTo>
                  <a:pt x="303606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309242" y="2259583"/>
            <a:ext cx="341756" cy="106362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1357630" y="2179192"/>
            <a:ext cx="1548765" cy="1073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  <a:tabLst>
                <a:tab pos="319405" algn="l"/>
                <a:tab pos="628015" algn="l"/>
                <a:tab pos="1356360" algn="l"/>
              </a:tabLst>
            </a:pPr>
            <a:r>
              <a:rPr sz="1400" b="1" dirty="0">
                <a:latin typeface="Microsoft YaHei"/>
                <a:cs typeface="Microsoft YaHei"/>
              </a:rPr>
              <a:t>实	</a:t>
            </a:r>
            <a:r>
              <a:rPr sz="2100" b="1" baseline="1984" dirty="0">
                <a:latin typeface="Microsoft YaHei"/>
                <a:cs typeface="Microsoft YaHei"/>
              </a:rPr>
              <a:t>客	销 </a:t>
            </a:r>
            <a:r>
              <a:rPr sz="2100" b="1" spc="202" baseline="1984" dirty="0">
                <a:latin typeface="Microsoft YaHei"/>
                <a:cs typeface="Microsoft YaHei"/>
              </a:rPr>
              <a:t> </a:t>
            </a:r>
            <a:r>
              <a:rPr sz="1400" b="1" dirty="0">
                <a:latin typeface="Microsoft YaHei"/>
                <a:cs typeface="Microsoft YaHei"/>
              </a:rPr>
              <a:t>区	</a:t>
            </a:r>
            <a:r>
              <a:rPr sz="2100" b="1" spc="7" baseline="1984" dirty="0">
                <a:solidFill>
                  <a:srgbClr val="FFFFFF"/>
                </a:solidFill>
                <a:latin typeface="Microsoft YaHei"/>
                <a:cs typeface="Microsoft YaHei"/>
              </a:rPr>
              <a:t>市</a:t>
            </a:r>
            <a:endParaRPr sz="2100" baseline="1984">
              <a:latin typeface="Microsoft YaHei"/>
              <a:cs typeface="Microsoft YaHei"/>
            </a:endParaRPr>
          </a:p>
          <a:p>
            <a:pPr marL="1356360" marR="5080" algn="just">
              <a:lnSpc>
                <a:spcPts val="1680"/>
              </a:lnSpc>
              <a:spcBef>
                <a:spcPts val="30"/>
              </a:spcBef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场  品  牌  部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1357630" y="2392349"/>
            <a:ext cx="112141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10"/>
              </a:lnSpc>
              <a:tabLst>
                <a:tab pos="929640" algn="l"/>
              </a:tabLst>
            </a:pPr>
            <a:r>
              <a:rPr sz="1400" b="1" dirty="0">
                <a:latin typeface="Microsoft YaHei"/>
                <a:cs typeface="Microsoft YaHei"/>
              </a:rPr>
              <a:t>施 </a:t>
            </a:r>
            <a:r>
              <a:rPr sz="2100" b="1" baseline="1984" dirty="0">
                <a:latin typeface="Microsoft YaHei"/>
                <a:cs typeface="Microsoft YaHei"/>
              </a:rPr>
              <a:t>开 售 </a:t>
            </a:r>
            <a:r>
              <a:rPr sz="1400" b="1" dirty="0">
                <a:latin typeface="Microsoft YaHei"/>
                <a:cs typeface="Microsoft YaHei"/>
              </a:rPr>
              <a:t>域  运 </a:t>
            </a:r>
            <a:r>
              <a:rPr sz="2100" b="1" baseline="1984" dirty="0">
                <a:latin typeface="Microsoft YaHei"/>
                <a:cs typeface="Microsoft YaHei"/>
              </a:rPr>
              <a:t>事 管 </a:t>
            </a:r>
            <a:r>
              <a:rPr sz="1400" b="1" dirty="0">
                <a:latin typeface="Microsoft YaHei"/>
                <a:cs typeface="Microsoft YaHei"/>
              </a:rPr>
              <a:t>业  维 </a:t>
            </a:r>
            <a:r>
              <a:rPr sz="2100" b="1" baseline="1984" dirty="0">
                <a:latin typeface="Microsoft YaHei"/>
                <a:cs typeface="Microsoft YaHei"/>
              </a:rPr>
              <a:t>业 理 </a:t>
            </a:r>
            <a:r>
              <a:rPr sz="1400" b="1" dirty="0">
                <a:latin typeface="Microsoft YaHei"/>
                <a:cs typeface="Microsoft YaHei"/>
              </a:rPr>
              <a:t>务  事 </a:t>
            </a:r>
            <a:r>
              <a:rPr sz="2100" b="1" baseline="1984" dirty="0">
                <a:latin typeface="Microsoft YaHei"/>
                <a:cs typeface="Microsoft YaHei"/>
              </a:rPr>
              <a:t>部 部 </a:t>
            </a:r>
            <a:r>
              <a:rPr sz="1400" b="1" dirty="0">
                <a:latin typeface="Microsoft YaHei"/>
                <a:cs typeface="Microsoft YaHei"/>
              </a:rPr>
              <a:t>推  业	进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92687" y="2278633"/>
            <a:ext cx="304165" cy="1025525"/>
          </a:xfrm>
          <a:custGeom>
            <a:avLst/>
            <a:gdLst/>
            <a:ahLst/>
            <a:cxnLst/>
            <a:rect l="l" t="t" r="r" b="b"/>
            <a:pathLst>
              <a:path w="304165" h="1025525">
                <a:moveTo>
                  <a:pt x="0" y="1025525"/>
                </a:moveTo>
                <a:lnTo>
                  <a:pt x="303606" y="1025525"/>
                </a:lnTo>
                <a:lnTo>
                  <a:pt x="303606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3637" y="2259583"/>
            <a:ext cx="341703" cy="106362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92685" y="2110547"/>
            <a:ext cx="245681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1410"/>
              </a:lnSpc>
            </a:pPr>
            <a:r>
              <a:rPr sz="1400" b="1" spc="5" dirty="0">
                <a:latin typeface="Microsoft YaHei"/>
                <a:cs typeface="Microsoft YaHei"/>
              </a:rPr>
              <a:t>中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131305" y="2254554"/>
            <a:ext cx="20447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Microsoft YaHei"/>
                <a:cs typeface="Microsoft YaHei"/>
              </a:rPr>
              <a:t>央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131305" y="2467711"/>
            <a:ext cx="20447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10"/>
              </a:lnSpc>
            </a:pPr>
            <a:r>
              <a:rPr sz="1400" b="1" dirty="0">
                <a:latin typeface="Microsoft YaHei"/>
                <a:cs typeface="Microsoft YaHei"/>
              </a:rPr>
              <a:t>行  业  事  业  部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404113" y="2278633"/>
            <a:ext cx="304165" cy="1025525"/>
          </a:xfrm>
          <a:custGeom>
            <a:avLst/>
            <a:gdLst/>
            <a:ahLst/>
            <a:cxnLst/>
            <a:rect l="l" t="t" r="r" b="b"/>
            <a:pathLst>
              <a:path w="304165" h="1025525">
                <a:moveTo>
                  <a:pt x="0" y="1025525"/>
                </a:moveTo>
                <a:lnTo>
                  <a:pt x="303606" y="1025525"/>
                </a:lnTo>
                <a:lnTo>
                  <a:pt x="303606" y="0"/>
                </a:lnTo>
                <a:lnTo>
                  <a:pt x="0" y="0"/>
                </a:lnTo>
                <a:lnTo>
                  <a:pt x="0" y="1025525"/>
                </a:lnTo>
                <a:close/>
              </a:path>
            </a:pathLst>
          </a:custGeom>
          <a:solidFill>
            <a:srgbClr val="8F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5063" y="2259583"/>
            <a:ext cx="341706" cy="106362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433146" y="2179573"/>
            <a:ext cx="518159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</a:tabLst>
            </a:pPr>
            <a:r>
              <a:rPr sz="1400" b="1" dirty="0">
                <a:latin typeface="Microsoft YaHei"/>
                <a:cs typeface="Microsoft YaHei"/>
              </a:rPr>
              <a:t>商	</a:t>
            </a:r>
            <a:r>
              <a:rPr sz="1400" b="1" spc="5" dirty="0">
                <a:latin typeface="Microsoft YaHei"/>
                <a:cs typeface="Microsoft YaHei"/>
              </a:rPr>
              <a:t>战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433146" y="2358186"/>
            <a:ext cx="518159" cy="94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  <a:tabLst>
                <a:tab pos="326390" algn="l"/>
              </a:tabLst>
            </a:pPr>
            <a:r>
              <a:rPr sz="1400" b="1" dirty="0">
                <a:latin typeface="Microsoft YaHei"/>
                <a:cs typeface="Microsoft YaHei"/>
              </a:rPr>
              <a:t>业	</a:t>
            </a:r>
            <a:r>
              <a:rPr sz="1400" b="1" spc="5" dirty="0">
                <a:latin typeface="Microsoft YaHei"/>
                <a:cs typeface="Microsoft YaHei"/>
              </a:rPr>
              <a:t>略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ts val="1405"/>
              </a:lnSpc>
              <a:tabLst>
                <a:tab pos="326390" algn="l"/>
              </a:tabLst>
            </a:pPr>
            <a:r>
              <a:rPr sz="1400" b="1" dirty="0">
                <a:latin typeface="Microsoft YaHei"/>
                <a:cs typeface="Microsoft YaHei"/>
              </a:rPr>
              <a:t>伙	</a:t>
            </a:r>
            <a:r>
              <a:rPr sz="1400" b="1" spc="5" dirty="0">
                <a:latin typeface="Microsoft YaHei"/>
                <a:cs typeface="Microsoft YaHei"/>
              </a:rPr>
              <a:t>合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ts val="1405"/>
              </a:lnSpc>
              <a:tabLst>
                <a:tab pos="326390" algn="l"/>
              </a:tabLst>
            </a:pPr>
            <a:r>
              <a:rPr sz="1400" b="1" dirty="0">
                <a:latin typeface="Microsoft YaHei"/>
                <a:cs typeface="Microsoft YaHei"/>
              </a:rPr>
              <a:t>伴	</a:t>
            </a:r>
            <a:r>
              <a:rPr sz="1400" b="1" spc="5" dirty="0">
                <a:latin typeface="Microsoft YaHei"/>
                <a:cs typeface="Microsoft YaHei"/>
              </a:rPr>
              <a:t>作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ts val="1405"/>
              </a:lnSpc>
              <a:tabLst>
                <a:tab pos="326390" algn="l"/>
              </a:tabLst>
            </a:pPr>
            <a:r>
              <a:rPr sz="1400" b="1" dirty="0">
                <a:latin typeface="Microsoft YaHei"/>
                <a:cs typeface="Microsoft YaHei"/>
              </a:rPr>
              <a:t>事	</a:t>
            </a:r>
            <a:r>
              <a:rPr sz="1400" b="1" spc="5" dirty="0">
                <a:latin typeface="Microsoft YaHei"/>
                <a:cs typeface="Microsoft YaHei"/>
              </a:rPr>
              <a:t>事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ts val="1545"/>
              </a:lnSpc>
              <a:tabLst>
                <a:tab pos="326390" algn="l"/>
              </a:tabLst>
            </a:pPr>
            <a:r>
              <a:rPr sz="1400" b="1" dirty="0">
                <a:latin typeface="Microsoft YaHei"/>
                <a:cs typeface="Microsoft YaHei"/>
              </a:rPr>
              <a:t>业	</a:t>
            </a:r>
            <a:r>
              <a:rPr sz="1400" b="1" spc="5" dirty="0">
                <a:latin typeface="Microsoft YaHei"/>
                <a:cs typeface="Microsoft YaHei"/>
              </a:rPr>
              <a:t>业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433146" y="3251250"/>
            <a:ext cx="112839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  <a:tab pos="936625" algn="l"/>
              </a:tabLst>
            </a:pPr>
            <a:r>
              <a:rPr sz="1400" b="1" dirty="0">
                <a:latin typeface="Microsoft YaHei"/>
                <a:cs typeface="Microsoft YaHei"/>
              </a:rPr>
              <a:t>部	</a:t>
            </a:r>
            <a:r>
              <a:rPr sz="1400" b="1" spc="5" dirty="0">
                <a:latin typeface="Microsoft YaHei"/>
                <a:cs typeface="Microsoft YaHei"/>
              </a:rPr>
              <a:t>部	</a:t>
            </a:r>
            <a:r>
              <a:rPr sz="1400" b="1" dirty="0">
                <a:latin typeface="Microsoft YaHei"/>
                <a:cs typeface="Microsoft YaHei"/>
              </a:rPr>
              <a:t>部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92685" y="2122385"/>
            <a:ext cx="2456815" cy="171450"/>
          </a:xfrm>
          <a:custGeom>
            <a:avLst/>
            <a:gdLst/>
            <a:ahLst/>
            <a:cxnLst/>
            <a:rect l="l" t="t" r="r" b="b"/>
            <a:pathLst>
              <a:path w="2456815" h="171450">
                <a:moveTo>
                  <a:pt x="0" y="170853"/>
                </a:moveTo>
                <a:lnTo>
                  <a:pt x="2456815" y="170853"/>
                </a:lnTo>
                <a:lnTo>
                  <a:pt x="2456815" y="0"/>
                </a:lnTo>
                <a:lnTo>
                  <a:pt x="0" y="0"/>
                </a:lnTo>
                <a:lnTo>
                  <a:pt x="0" y="170853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3635" y="2306320"/>
            <a:ext cx="2494915" cy="0"/>
          </a:xfrm>
          <a:custGeom>
            <a:avLst/>
            <a:gdLst/>
            <a:ahLst/>
            <a:cxnLst/>
            <a:rect l="l" t="t" r="r" b="b"/>
            <a:pathLst>
              <a:path w="2494915">
                <a:moveTo>
                  <a:pt x="0" y="0"/>
                </a:moveTo>
                <a:lnTo>
                  <a:pt x="2494812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9985" y="211582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3635" y="2109470"/>
            <a:ext cx="2494915" cy="0"/>
          </a:xfrm>
          <a:custGeom>
            <a:avLst/>
            <a:gdLst/>
            <a:ahLst/>
            <a:cxnLst/>
            <a:rect l="l" t="t" r="r" b="b"/>
            <a:pathLst>
              <a:path w="2494915">
                <a:moveTo>
                  <a:pt x="0" y="0"/>
                </a:moveTo>
                <a:lnTo>
                  <a:pt x="2494812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562098" y="2116073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0"/>
                </a:moveTo>
                <a:lnTo>
                  <a:pt x="0" y="183514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9035" y="2274570"/>
            <a:ext cx="2444115" cy="12700"/>
          </a:xfrm>
          <a:custGeom>
            <a:avLst/>
            <a:gdLst/>
            <a:ahLst/>
            <a:cxnLst/>
            <a:rect l="l" t="t" r="r" b="b"/>
            <a:pathLst>
              <a:path w="2444115" h="12700">
                <a:moveTo>
                  <a:pt x="0" y="12700"/>
                </a:moveTo>
                <a:lnTo>
                  <a:pt x="2444012" y="12700"/>
                </a:lnTo>
                <a:lnTo>
                  <a:pt x="244401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5385" y="21412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35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9035" y="2128520"/>
            <a:ext cx="2444115" cy="12700"/>
          </a:xfrm>
          <a:custGeom>
            <a:avLst/>
            <a:gdLst/>
            <a:ahLst/>
            <a:cxnLst/>
            <a:rect l="l" t="t" r="r" b="b"/>
            <a:pathLst>
              <a:path w="2444115" h="12700">
                <a:moveTo>
                  <a:pt x="0" y="12700"/>
                </a:moveTo>
                <a:lnTo>
                  <a:pt x="2444012" y="12700"/>
                </a:lnTo>
                <a:lnTo>
                  <a:pt x="244401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536698" y="214147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714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50391" y="2042160"/>
            <a:ext cx="960120" cy="3002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563624" y="2042160"/>
            <a:ext cx="300227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951077" y="2094738"/>
            <a:ext cx="73914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业务中心</a:t>
            </a:r>
            <a:endParaRPr sz="1400" dirty="0">
              <a:latin typeface="Microsoft YaHei"/>
              <a:cs typeface="Microsoft YaHei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92685" y="1924011"/>
            <a:ext cx="3259454" cy="171450"/>
          </a:xfrm>
          <a:custGeom>
            <a:avLst/>
            <a:gdLst/>
            <a:ahLst/>
            <a:cxnLst/>
            <a:rect l="l" t="t" r="r" b="b"/>
            <a:pathLst>
              <a:path w="3259454" h="171450">
                <a:moveTo>
                  <a:pt x="0" y="170853"/>
                </a:moveTo>
                <a:lnTo>
                  <a:pt x="3259201" y="170853"/>
                </a:lnTo>
                <a:lnTo>
                  <a:pt x="3259201" y="0"/>
                </a:lnTo>
                <a:lnTo>
                  <a:pt x="0" y="0"/>
                </a:lnTo>
                <a:lnTo>
                  <a:pt x="0" y="170853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3635" y="2108200"/>
            <a:ext cx="3297554" cy="0"/>
          </a:xfrm>
          <a:custGeom>
            <a:avLst/>
            <a:gdLst/>
            <a:ahLst/>
            <a:cxnLst/>
            <a:rect l="l" t="t" r="r" b="b"/>
            <a:pathLst>
              <a:path w="3297554">
                <a:moveTo>
                  <a:pt x="0" y="0"/>
                </a:moveTo>
                <a:lnTo>
                  <a:pt x="3297325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9985" y="191770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635" y="1911350"/>
            <a:ext cx="3297554" cy="0"/>
          </a:xfrm>
          <a:custGeom>
            <a:avLst/>
            <a:gdLst/>
            <a:ahLst/>
            <a:cxnLst/>
            <a:rect l="l" t="t" r="r" b="b"/>
            <a:pathLst>
              <a:path w="3297554">
                <a:moveTo>
                  <a:pt x="0" y="0"/>
                </a:moveTo>
                <a:lnTo>
                  <a:pt x="3297325" y="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364610" y="1917700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0"/>
                </a:moveTo>
                <a:lnTo>
                  <a:pt x="0" y="183514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9035" y="2076450"/>
            <a:ext cx="3246755" cy="12700"/>
          </a:xfrm>
          <a:custGeom>
            <a:avLst/>
            <a:gdLst/>
            <a:ahLst/>
            <a:cxnLst/>
            <a:rect l="l" t="t" r="r" b="b"/>
            <a:pathLst>
              <a:path w="3246754" h="12700">
                <a:moveTo>
                  <a:pt x="0" y="12700"/>
                </a:moveTo>
                <a:lnTo>
                  <a:pt x="3246525" y="12700"/>
                </a:lnTo>
                <a:lnTo>
                  <a:pt x="324652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5385" y="194310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350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9035" y="1930400"/>
            <a:ext cx="3246755" cy="12700"/>
          </a:xfrm>
          <a:custGeom>
            <a:avLst/>
            <a:gdLst/>
            <a:ahLst/>
            <a:cxnLst/>
            <a:rect l="l" t="t" r="r" b="b"/>
            <a:pathLst>
              <a:path w="3246754" h="12700">
                <a:moveTo>
                  <a:pt x="0" y="12700"/>
                </a:moveTo>
                <a:lnTo>
                  <a:pt x="3246525" y="12700"/>
                </a:lnTo>
                <a:lnTo>
                  <a:pt x="324652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339210" y="194310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714"/>
                </a:lnTo>
              </a:path>
            </a:pathLst>
          </a:custGeom>
          <a:ln w="12700">
            <a:solidFill>
              <a:srgbClr val="004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249680" y="1844039"/>
            <a:ext cx="960120" cy="30022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965960" y="1844039"/>
            <a:ext cx="300227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1353058" y="1896364"/>
            <a:ext cx="73914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营销体系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2975736" y="3745712"/>
            <a:ext cx="1236345" cy="443230"/>
          </a:xfrm>
          <a:prstGeom prst="rect">
            <a:avLst/>
          </a:prstGeom>
          <a:solidFill>
            <a:srgbClr val="4F81BC"/>
          </a:solidFill>
          <a:ln w="38100">
            <a:solidFill>
              <a:srgbClr val="8FD2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705"/>
              </a:spcBef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华南区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4342384" y="3745712"/>
            <a:ext cx="1238250" cy="443230"/>
          </a:xfrm>
          <a:prstGeom prst="rect">
            <a:avLst/>
          </a:prstGeom>
          <a:solidFill>
            <a:srgbClr val="4F81BC"/>
          </a:solidFill>
          <a:ln w="38100">
            <a:solidFill>
              <a:srgbClr val="8FD2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705"/>
              </a:spcBef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西南区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1606041" y="3745712"/>
            <a:ext cx="1238250" cy="443230"/>
          </a:xfrm>
          <a:prstGeom prst="rect">
            <a:avLst/>
          </a:prstGeom>
          <a:solidFill>
            <a:srgbClr val="4F81BC"/>
          </a:solidFill>
          <a:ln w="38100">
            <a:solidFill>
              <a:srgbClr val="8FD2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705"/>
              </a:spcBef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华北区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107504" y="3530219"/>
            <a:ext cx="5616575" cy="756285"/>
          </a:xfrm>
          <a:custGeom>
            <a:avLst/>
            <a:gdLst/>
            <a:ahLst/>
            <a:cxnLst/>
            <a:rect l="l" t="t" r="r" b="b"/>
            <a:pathLst>
              <a:path w="5616575" h="756285">
                <a:moveTo>
                  <a:pt x="0" y="125983"/>
                </a:moveTo>
                <a:lnTo>
                  <a:pt x="9902" y="76938"/>
                </a:lnTo>
                <a:lnTo>
                  <a:pt x="36906" y="36893"/>
                </a:lnTo>
                <a:lnTo>
                  <a:pt x="76960" y="9898"/>
                </a:lnTo>
                <a:lnTo>
                  <a:pt x="126010" y="0"/>
                </a:lnTo>
                <a:lnTo>
                  <a:pt x="5490020" y="0"/>
                </a:lnTo>
                <a:lnTo>
                  <a:pt x="5539066" y="9898"/>
                </a:lnTo>
                <a:lnTo>
                  <a:pt x="5579111" y="36893"/>
                </a:lnTo>
                <a:lnTo>
                  <a:pt x="5606106" y="76938"/>
                </a:lnTo>
                <a:lnTo>
                  <a:pt x="5616004" y="125983"/>
                </a:lnTo>
                <a:lnTo>
                  <a:pt x="5616004" y="630021"/>
                </a:lnTo>
                <a:lnTo>
                  <a:pt x="5606106" y="679071"/>
                </a:lnTo>
                <a:lnTo>
                  <a:pt x="5579111" y="719124"/>
                </a:lnTo>
                <a:lnTo>
                  <a:pt x="5539066" y="746128"/>
                </a:lnTo>
                <a:lnTo>
                  <a:pt x="5490020" y="756030"/>
                </a:lnTo>
                <a:lnTo>
                  <a:pt x="126010" y="756030"/>
                </a:lnTo>
                <a:lnTo>
                  <a:pt x="76960" y="746128"/>
                </a:lnTo>
                <a:lnTo>
                  <a:pt x="36906" y="719124"/>
                </a:lnTo>
                <a:lnTo>
                  <a:pt x="9902" y="679071"/>
                </a:lnTo>
                <a:lnTo>
                  <a:pt x="0" y="630021"/>
                </a:lnTo>
                <a:lnTo>
                  <a:pt x="0" y="125983"/>
                </a:lnTo>
                <a:close/>
              </a:path>
            </a:pathLst>
          </a:custGeom>
          <a:ln w="28575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7506" y="3368334"/>
            <a:ext cx="8929370" cy="88900"/>
          </a:xfrm>
          <a:custGeom>
            <a:avLst/>
            <a:gdLst/>
            <a:ahLst/>
            <a:cxnLst/>
            <a:rect l="l" t="t" r="r" b="b"/>
            <a:pathLst>
              <a:path w="8929370" h="88900">
                <a:moveTo>
                  <a:pt x="0" y="88351"/>
                </a:moveTo>
                <a:lnTo>
                  <a:pt x="8928989" y="88351"/>
                </a:lnTo>
                <a:lnTo>
                  <a:pt x="8928989" y="0"/>
                </a:lnTo>
                <a:lnTo>
                  <a:pt x="0" y="0"/>
                </a:lnTo>
                <a:lnTo>
                  <a:pt x="0" y="8835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204211" y="3368294"/>
            <a:ext cx="381000" cy="88265"/>
          </a:xfrm>
          <a:custGeom>
            <a:avLst/>
            <a:gdLst/>
            <a:ahLst/>
            <a:cxnLst/>
            <a:rect l="l" t="t" r="r" b="b"/>
            <a:pathLst>
              <a:path w="381000" h="88264">
                <a:moveTo>
                  <a:pt x="381000" y="66039"/>
                </a:moveTo>
                <a:lnTo>
                  <a:pt x="0" y="66039"/>
                </a:lnTo>
                <a:lnTo>
                  <a:pt x="190500" y="88137"/>
                </a:lnTo>
                <a:lnTo>
                  <a:pt x="381000" y="66039"/>
                </a:lnTo>
                <a:close/>
              </a:path>
              <a:path w="381000" h="88264">
                <a:moveTo>
                  <a:pt x="285750" y="0"/>
                </a:moveTo>
                <a:lnTo>
                  <a:pt x="95250" y="0"/>
                </a:lnTo>
                <a:lnTo>
                  <a:pt x="95250" y="66039"/>
                </a:lnTo>
                <a:lnTo>
                  <a:pt x="285750" y="66039"/>
                </a:lnTo>
                <a:lnTo>
                  <a:pt x="285750" y="0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204211" y="3368294"/>
            <a:ext cx="381000" cy="88265"/>
          </a:xfrm>
          <a:custGeom>
            <a:avLst/>
            <a:gdLst/>
            <a:ahLst/>
            <a:cxnLst/>
            <a:rect l="l" t="t" r="r" b="b"/>
            <a:pathLst>
              <a:path w="381000" h="88264">
                <a:moveTo>
                  <a:pt x="0" y="66039"/>
                </a:moveTo>
                <a:lnTo>
                  <a:pt x="95250" y="66039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66039"/>
                </a:lnTo>
                <a:lnTo>
                  <a:pt x="381000" y="66039"/>
                </a:lnTo>
                <a:lnTo>
                  <a:pt x="190500" y="88137"/>
                </a:lnTo>
                <a:lnTo>
                  <a:pt x="0" y="6603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712839" y="3368294"/>
            <a:ext cx="379730" cy="88265"/>
          </a:xfrm>
          <a:custGeom>
            <a:avLst/>
            <a:gdLst/>
            <a:ahLst/>
            <a:cxnLst/>
            <a:rect l="l" t="t" r="r" b="b"/>
            <a:pathLst>
              <a:path w="379729" h="88264">
                <a:moveTo>
                  <a:pt x="379475" y="66039"/>
                </a:moveTo>
                <a:lnTo>
                  <a:pt x="0" y="66039"/>
                </a:lnTo>
                <a:lnTo>
                  <a:pt x="189737" y="88137"/>
                </a:lnTo>
                <a:lnTo>
                  <a:pt x="379475" y="66039"/>
                </a:lnTo>
                <a:close/>
              </a:path>
              <a:path w="379729" h="88264">
                <a:moveTo>
                  <a:pt x="284606" y="0"/>
                </a:moveTo>
                <a:lnTo>
                  <a:pt x="94868" y="0"/>
                </a:lnTo>
                <a:lnTo>
                  <a:pt x="94868" y="66039"/>
                </a:lnTo>
                <a:lnTo>
                  <a:pt x="284606" y="66039"/>
                </a:lnTo>
                <a:lnTo>
                  <a:pt x="284606" y="0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712839" y="3368294"/>
            <a:ext cx="379730" cy="88265"/>
          </a:xfrm>
          <a:custGeom>
            <a:avLst/>
            <a:gdLst/>
            <a:ahLst/>
            <a:cxnLst/>
            <a:rect l="l" t="t" r="r" b="b"/>
            <a:pathLst>
              <a:path w="379729" h="88264">
                <a:moveTo>
                  <a:pt x="0" y="66039"/>
                </a:moveTo>
                <a:lnTo>
                  <a:pt x="94868" y="66039"/>
                </a:lnTo>
                <a:lnTo>
                  <a:pt x="94868" y="0"/>
                </a:lnTo>
                <a:lnTo>
                  <a:pt x="284606" y="0"/>
                </a:lnTo>
                <a:lnTo>
                  <a:pt x="284606" y="66039"/>
                </a:lnTo>
                <a:lnTo>
                  <a:pt x="379475" y="66039"/>
                </a:lnTo>
                <a:lnTo>
                  <a:pt x="189737" y="88137"/>
                </a:lnTo>
                <a:lnTo>
                  <a:pt x="0" y="6603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101456" y="3530219"/>
            <a:ext cx="935355" cy="756285"/>
          </a:xfrm>
          <a:custGeom>
            <a:avLst/>
            <a:gdLst/>
            <a:ahLst/>
            <a:cxnLst/>
            <a:rect l="l" t="t" r="r" b="b"/>
            <a:pathLst>
              <a:path w="935354" h="756285">
                <a:moveTo>
                  <a:pt x="0" y="125983"/>
                </a:moveTo>
                <a:lnTo>
                  <a:pt x="9898" y="76938"/>
                </a:lnTo>
                <a:lnTo>
                  <a:pt x="36893" y="36893"/>
                </a:lnTo>
                <a:lnTo>
                  <a:pt x="76938" y="9898"/>
                </a:lnTo>
                <a:lnTo>
                  <a:pt x="125984" y="0"/>
                </a:lnTo>
                <a:lnTo>
                  <a:pt x="808990" y="0"/>
                </a:lnTo>
                <a:lnTo>
                  <a:pt x="858055" y="9898"/>
                </a:lnTo>
                <a:lnTo>
                  <a:pt x="898144" y="36893"/>
                </a:lnTo>
                <a:lnTo>
                  <a:pt x="925183" y="76938"/>
                </a:lnTo>
                <a:lnTo>
                  <a:pt x="935101" y="125983"/>
                </a:lnTo>
                <a:lnTo>
                  <a:pt x="935101" y="630021"/>
                </a:lnTo>
                <a:lnTo>
                  <a:pt x="925183" y="679071"/>
                </a:lnTo>
                <a:lnTo>
                  <a:pt x="898144" y="719124"/>
                </a:lnTo>
                <a:lnTo>
                  <a:pt x="858055" y="746128"/>
                </a:lnTo>
                <a:lnTo>
                  <a:pt x="808990" y="756030"/>
                </a:lnTo>
                <a:lnTo>
                  <a:pt x="125984" y="756030"/>
                </a:lnTo>
                <a:lnTo>
                  <a:pt x="76938" y="746128"/>
                </a:lnTo>
                <a:lnTo>
                  <a:pt x="36893" y="719124"/>
                </a:lnTo>
                <a:lnTo>
                  <a:pt x="9898" y="679071"/>
                </a:lnTo>
                <a:lnTo>
                  <a:pt x="0" y="630021"/>
                </a:lnTo>
                <a:lnTo>
                  <a:pt x="0" y="125983"/>
                </a:lnTo>
                <a:close/>
              </a:path>
            </a:pathLst>
          </a:custGeom>
          <a:ln w="28575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 txBox="1"/>
          <p:nvPr/>
        </p:nvSpPr>
        <p:spPr>
          <a:xfrm>
            <a:off x="8211057" y="3638550"/>
            <a:ext cx="682625" cy="550545"/>
          </a:xfrm>
          <a:prstGeom prst="rect">
            <a:avLst/>
          </a:prstGeom>
          <a:solidFill>
            <a:srgbClr val="999999"/>
          </a:solidFill>
          <a:ln w="38100">
            <a:solidFill>
              <a:srgbClr val="8FD2FF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45415" marR="134620">
              <a:lnSpc>
                <a:spcPct val="100000"/>
              </a:lnSpc>
              <a:spcBef>
                <a:spcPts val="285"/>
              </a:spcBef>
            </a:pPr>
            <a:r>
              <a:rPr sz="1400" dirty="0">
                <a:latin typeface="Microsoft YaHei"/>
                <a:cs typeface="Microsoft YaHei"/>
              </a:rPr>
              <a:t>南京  基地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5997447" y="3726662"/>
            <a:ext cx="1833880" cy="48133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20955" rIns="0" bIns="0" rtlCol="0">
            <a:spAutoFit/>
          </a:bodyPr>
          <a:lstStyle/>
          <a:p>
            <a:pPr marL="140335" marR="129539">
              <a:lnSpc>
                <a:spcPct val="100000"/>
              </a:lnSpc>
              <a:spcBef>
                <a:spcPts val="165"/>
              </a:spcBef>
              <a:tabLst>
                <a:tab pos="748030" algn="l"/>
                <a:tab pos="1339215" algn="l"/>
              </a:tabLst>
            </a:pPr>
            <a:r>
              <a:rPr sz="1400" dirty="0">
                <a:latin typeface="Microsoft YaHei"/>
                <a:cs typeface="Microsoft YaHei"/>
              </a:rPr>
              <a:t>参股	品牌	渠道  控股	加盟	伙伴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178307" y="3547871"/>
            <a:ext cx="1389888" cy="17373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43255" y="3473196"/>
            <a:ext cx="1316736" cy="30022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213103" y="3473196"/>
            <a:ext cx="300228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 txBox="1"/>
          <p:nvPr/>
        </p:nvSpPr>
        <p:spPr>
          <a:xfrm>
            <a:off x="242417" y="3525773"/>
            <a:ext cx="109728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Microsoft YaHei"/>
                <a:cs typeface="Microsoft YaHei"/>
              </a:rPr>
              <a:t>客户体系区域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5868796" y="3530219"/>
            <a:ext cx="2087880" cy="753745"/>
          </a:xfrm>
          <a:custGeom>
            <a:avLst/>
            <a:gdLst/>
            <a:ahLst/>
            <a:cxnLst/>
            <a:rect l="l" t="t" r="r" b="b"/>
            <a:pathLst>
              <a:path w="2087879" h="753745">
                <a:moveTo>
                  <a:pt x="0" y="125602"/>
                </a:moveTo>
                <a:lnTo>
                  <a:pt x="9874" y="76723"/>
                </a:lnTo>
                <a:lnTo>
                  <a:pt x="36798" y="36798"/>
                </a:lnTo>
                <a:lnTo>
                  <a:pt x="76723" y="9874"/>
                </a:lnTo>
                <a:lnTo>
                  <a:pt x="125602" y="0"/>
                </a:lnTo>
                <a:lnTo>
                  <a:pt x="1962023" y="0"/>
                </a:lnTo>
                <a:lnTo>
                  <a:pt x="2010902" y="9874"/>
                </a:lnTo>
                <a:lnTo>
                  <a:pt x="2050827" y="36798"/>
                </a:lnTo>
                <a:lnTo>
                  <a:pt x="2077751" y="76723"/>
                </a:lnTo>
                <a:lnTo>
                  <a:pt x="2087626" y="125602"/>
                </a:lnTo>
                <a:lnTo>
                  <a:pt x="2087626" y="628040"/>
                </a:lnTo>
                <a:lnTo>
                  <a:pt x="2077751" y="676930"/>
                </a:lnTo>
                <a:lnTo>
                  <a:pt x="2050827" y="716854"/>
                </a:lnTo>
                <a:lnTo>
                  <a:pt x="2010902" y="743772"/>
                </a:lnTo>
                <a:lnTo>
                  <a:pt x="1962023" y="753643"/>
                </a:lnTo>
                <a:lnTo>
                  <a:pt x="125602" y="753643"/>
                </a:lnTo>
                <a:lnTo>
                  <a:pt x="76723" y="743772"/>
                </a:lnTo>
                <a:lnTo>
                  <a:pt x="36798" y="716854"/>
                </a:lnTo>
                <a:lnTo>
                  <a:pt x="9874" y="676930"/>
                </a:lnTo>
                <a:lnTo>
                  <a:pt x="0" y="628040"/>
                </a:lnTo>
                <a:lnTo>
                  <a:pt x="0" y="125602"/>
                </a:lnTo>
                <a:close/>
              </a:path>
            </a:pathLst>
          </a:custGeom>
          <a:ln w="28575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925311" y="3529584"/>
            <a:ext cx="1394460" cy="17373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891784" y="3451859"/>
            <a:ext cx="960119" cy="30022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605016" y="3451859"/>
            <a:ext cx="300227" cy="30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 txBox="1"/>
          <p:nvPr/>
        </p:nvSpPr>
        <p:spPr>
          <a:xfrm>
            <a:off x="5993384" y="3505453"/>
            <a:ext cx="73914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Microsoft YaHei"/>
                <a:cs typeface="Microsoft YaHei"/>
              </a:rPr>
              <a:t>投资公司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230314" y="3745712"/>
            <a:ext cx="1238250" cy="443230"/>
          </a:xfrm>
          <a:prstGeom prst="rect">
            <a:avLst/>
          </a:prstGeom>
          <a:solidFill>
            <a:srgbClr val="4F81BC"/>
          </a:solidFill>
          <a:ln w="38100">
            <a:solidFill>
              <a:srgbClr val="8FD2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705"/>
              </a:spcBef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华东区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3910584" y="3368547"/>
            <a:ext cx="382905" cy="88265"/>
          </a:xfrm>
          <a:custGeom>
            <a:avLst/>
            <a:gdLst/>
            <a:ahLst/>
            <a:cxnLst/>
            <a:rect l="l" t="t" r="r" b="b"/>
            <a:pathLst>
              <a:path w="382904" h="88264">
                <a:moveTo>
                  <a:pt x="382650" y="66039"/>
                </a:moveTo>
                <a:lnTo>
                  <a:pt x="0" y="66039"/>
                </a:lnTo>
                <a:lnTo>
                  <a:pt x="191388" y="88137"/>
                </a:lnTo>
                <a:lnTo>
                  <a:pt x="382650" y="66039"/>
                </a:lnTo>
                <a:close/>
              </a:path>
              <a:path w="382904" h="88264">
                <a:moveTo>
                  <a:pt x="287019" y="0"/>
                </a:moveTo>
                <a:lnTo>
                  <a:pt x="95757" y="0"/>
                </a:lnTo>
                <a:lnTo>
                  <a:pt x="95757" y="66039"/>
                </a:lnTo>
                <a:lnTo>
                  <a:pt x="287019" y="66039"/>
                </a:lnTo>
                <a:lnTo>
                  <a:pt x="287019" y="0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910584" y="3368547"/>
            <a:ext cx="382905" cy="88265"/>
          </a:xfrm>
          <a:custGeom>
            <a:avLst/>
            <a:gdLst/>
            <a:ahLst/>
            <a:cxnLst/>
            <a:rect l="l" t="t" r="r" b="b"/>
            <a:pathLst>
              <a:path w="382904" h="88264">
                <a:moveTo>
                  <a:pt x="0" y="66039"/>
                </a:moveTo>
                <a:lnTo>
                  <a:pt x="95757" y="66039"/>
                </a:lnTo>
                <a:lnTo>
                  <a:pt x="95757" y="0"/>
                </a:lnTo>
                <a:lnTo>
                  <a:pt x="287019" y="0"/>
                </a:lnTo>
                <a:lnTo>
                  <a:pt x="287019" y="66039"/>
                </a:lnTo>
                <a:lnTo>
                  <a:pt x="382650" y="66039"/>
                </a:lnTo>
                <a:lnTo>
                  <a:pt x="191388" y="88137"/>
                </a:lnTo>
                <a:lnTo>
                  <a:pt x="0" y="6603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>
              <a:lnSpc>
                <a:spcPts val="4205"/>
              </a:lnSpc>
            </a:pPr>
            <a:r>
              <a:rPr spc="10" dirty="0"/>
              <a:t>组织级别设计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225" y="1196975"/>
          <a:ext cx="4648200" cy="280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982"/>
                <a:gridCol w="2531618"/>
                <a:gridCol w="990600"/>
              </a:tblGrid>
              <a:tr h="280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序号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含义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组织级别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spc="5" dirty="0">
                          <a:latin typeface="SimSun"/>
                          <a:cs typeface="SimSun"/>
                        </a:rPr>
                        <a:t>01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集团公司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20"/>
                        </a:lnSpc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1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spc="5" dirty="0">
                          <a:latin typeface="SimSun"/>
                          <a:cs typeface="SimSun"/>
                        </a:rPr>
                        <a:t>02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集团公司业务中心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20"/>
                        </a:lnSpc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2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spc="5" dirty="0">
                          <a:latin typeface="SimSun"/>
                          <a:cs typeface="SimSun"/>
                        </a:rPr>
                        <a:t>03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集团公司职能部室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20"/>
                        </a:lnSpc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3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spc="5" dirty="0">
                          <a:latin typeface="SimSun"/>
                          <a:cs typeface="SimSun"/>
                        </a:rPr>
                        <a:t>04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省公司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20"/>
                        </a:lnSpc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2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spc="5" dirty="0">
                          <a:latin typeface="SimSun"/>
                          <a:cs typeface="SimSun"/>
                        </a:rPr>
                        <a:t>05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省公司业务中心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20"/>
                        </a:lnSpc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3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spc="5" dirty="0">
                          <a:latin typeface="SimSun"/>
                          <a:cs typeface="SimSun"/>
                        </a:rPr>
                        <a:t>06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省公司职能部室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20"/>
                        </a:lnSpc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4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spc="5" dirty="0">
                          <a:latin typeface="SimSun"/>
                          <a:cs typeface="SimSun"/>
                        </a:rPr>
                        <a:t>07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地级公司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20"/>
                        </a:lnSpc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4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spc="5" dirty="0">
                          <a:latin typeface="SimSun"/>
                          <a:cs typeface="SimSun"/>
                        </a:rPr>
                        <a:t>08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地级公司职能部门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5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spc="5" dirty="0">
                          <a:latin typeface="SimSun"/>
                          <a:cs typeface="SimSun"/>
                        </a:rPr>
                        <a:t>09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门店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dirty="0">
                          <a:latin typeface="SimSun"/>
                          <a:cs typeface="SimSun"/>
                        </a:rPr>
                        <a:t>5</a:t>
                      </a:r>
                      <a:endParaRPr sz="1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>
              <a:lnSpc>
                <a:spcPts val="4205"/>
              </a:lnSpc>
            </a:pPr>
            <a:r>
              <a:rPr spc="10" dirty="0"/>
              <a:t>梳理核心业务单元</a:t>
            </a:r>
          </a:p>
        </p:txBody>
      </p:sp>
      <p:sp>
        <p:nvSpPr>
          <p:cNvPr id="3" name="object 3"/>
          <p:cNvSpPr/>
          <p:nvPr/>
        </p:nvSpPr>
        <p:spPr>
          <a:xfrm>
            <a:off x="3493771" y="1066838"/>
            <a:ext cx="2240280" cy="477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44518" y="1110869"/>
            <a:ext cx="9398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Microsoft YaHei"/>
                <a:cs typeface="Microsoft YaHei"/>
              </a:rPr>
              <a:t>某公司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5656" y="2300477"/>
            <a:ext cx="1063752" cy="573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2609" y="2402585"/>
            <a:ext cx="915924" cy="307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7307" y="2281682"/>
            <a:ext cx="1060450" cy="570865"/>
          </a:xfrm>
          <a:custGeom>
            <a:avLst/>
            <a:gdLst/>
            <a:ahLst/>
            <a:cxnLst/>
            <a:rect l="l" t="t" r="r" b="b"/>
            <a:pathLst>
              <a:path w="1060450" h="570864">
                <a:moveTo>
                  <a:pt x="965200" y="0"/>
                </a:moveTo>
                <a:lnTo>
                  <a:pt x="94996" y="0"/>
                </a:lnTo>
                <a:lnTo>
                  <a:pt x="58025" y="7467"/>
                </a:lnTo>
                <a:lnTo>
                  <a:pt x="27828" y="27828"/>
                </a:lnTo>
                <a:lnTo>
                  <a:pt x="7467" y="58025"/>
                </a:lnTo>
                <a:lnTo>
                  <a:pt x="0" y="94995"/>
                </a:lnTo>
                <a:lnTo>
                  <a:pt x="0" y="475361"/>
                </a:lnTo>
                <a:lnTo>
                  <a:pt x="7467" y="512331"/>
                </a:lnTo>
                <a:lnTo>
                  <a:pt x="27828" y="542528"/>
                </a:lnTo>
                <a:lnTo>
                  <a:pt x="58025" y="562889"/>
                </a:lnTo>
                <a:lnTo>
                  <a:pt x="94996" y="570357"/>
                </a:lnTo>
                <a:lnTo>
                  <a:pt x="965200" y="570357"/>
                </a:lnTo>
                <a:lnTo>
                  <a:pt x="1002170" y="562889"/>
                </a:lnTo>
                <a:lnTo>
                  <a:pt x="1032367" y="542528"/>
                </a:lnTo>
                <a:lnTo>
                  <a:pt x="1052728" y="512331"/>
                </a:lnTo>
                <a:lnTo>
                  <a:pt x="1060196" y="475361"/>
                </a:lnTo>
                <a:lnTo>
                  <a:pt x="1060196" y="94995"/>
                </a:lnTo>
                <a:lnTo>
                  <a:pt x="1052728" y="58025"/>
                </a:lnTo>
                <a:lnTo>
                  <a:pt x="1032367" y="27828"/>
                </a:lnTo>
                <a:lnTo>
                  <a:pt x="1002170" y="7467"/>
                </a:lnTo>
                <a:lnTo>
                  <a:pt x="965200" y="0"/>
                </a:lnTo>
                <a:close/>
              </a:path>
            </a:pathLst>
          </a:custGeom>
          <a:solidFill>
            <a:srgbClr val="3366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4623" y="2437383"/>
            <a:ext cx="63373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营业部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55565" y="2276094"/>
            <a:ext cx="1092708" cy="568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2517" y="2253233"/>
            <a:ext cx="1057656" cy="551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7342" y="2257932"/>
            <a:ext cx="1090295" cy="565150"/>
          </a:xfrm>
          <a:custGeom>
            <a:avLst/>
            <a:gdLst/>
            <a:ahLst/>
            <a:cxnLst/>
            <a:rect l="l" t="t" r="r" b="b"/>
            <a:pathLst>
              <a:path w="1090295" h="565150">
                <a:moveTo>
                  <a:pt x="995680" y="0"/>
                </a:moveTo>
                <a:lnTo>
                  <a:pt x="94107" y="0"/>
                </a:lnTo>
                <a:lnTo>
                  <a:pt x="57435" y="7399"/>
                </a:lnTo>
                <a:lnTo>
                  <a:pt x="27527" y="27574"/>
                </a:lnTo>
                <a:lnTo>
                  <a:pt x="7381" y="57489"/>
                </a:lnTo>
                <a:lnTo>
                  <a:pt x="0" y="94106"/>
                </a:lnTo>
                <a:lnTo>
                  <a:pt x="0" y="470535"/>
                </a:lnTo>
                <a:lnTo>
                  <a:pt x="7381" y="507152"/>
                </a:lnTo>
                <a:lnTo>
                  <a:pt x="27527" y="537067"/>
                </a:lnTo>
                <a:lnTo>
                  <a:pt x="57435" y="557242"/>
                </a:lnTo>
                <a:lnTo>
                  <a:pt x="94107" y="564642"/>
                </a:lnTo>
                <a:lnTo>
                  <a:pt x="995680" y="564642"/>
                </a:lnTo>
                <a:lnTo>
                  <a:pt x="1032351" y="557242"/>
                </a:lnTo>
                <a:lnTo>
                  <a:pt x="1062259" y="537067"/>
                </a:lnTo>
                <a:lnTo>
                  <a:pt x="1082405" y="507152"/>
                </a:lnTo>
                <a:lnTo>
                  <a:pt x="1089787" y="470535"/>
                </a:lnTo>
                <a:lnTo>
                  <a:pt x="1089787" y="94106"/>
                </a:lnTo>
                <a:lnTo>
                  <a:pt x="1082405" y="57489"/>
                </a:lnTo>
                <a:lnTo>
                  <a:pt x="1062259" y="27574"/>
                </a:lnTo>
                <a:lnTo>
                  <a:pt x="1032351" y="7399"/>
                </a:lnTo>
                <a:lnTo>
                  <a:pt x="995680" y="0"/>
                </a:lnTo>
                <a:close/>
              </a:path>
            </a:pathLst>
          </a:custGeom>
          <a:solidFill>
            <a:srgbClr val="3366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64530" y="2289048"/>
            <a:ext cx="836294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人力资源  部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5381" y="2300477"/>
            <a:ext cx="911351" cy="566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2332" y="2277617"/>
            <a:ext cx="915924" cy="5516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6371" y="2281682"/>
            <a:ext cx="908685" cy="564515"/>
          </a:xfrm>
          <a:custGeom>
            <a:avLst/>
            <a:gdLst/>
            <a:ahLst/>
            <a:cxnLst/>
            <a:rect l="l" t="t" r="r" b="b"/>
            <a:pathLst>
              <a:path w="908685" h="564514">
                <a:moveTo>
                  <a:pt x="814095" y="0"/>
                </a:moveTo>
                <a:lnTo>
                  <a:pt x="94094" y="0"/>
                </a:lnTo>
                <a:lnTo>
                  <a:pt x="57467" y="7379"/>
                </a:lnTo>
                <a:lnTo>
                  <a:pt x="27559" y="27511"/>
                </a:lnTo>
                <a:lnTo>
                  <a:pt x="7394" y="57382"/>
                </a:lnTo>
                <a:lnTo>
                  <a:pt x="0" y="93980"/>
                </a:lnTo>
                <a:lnTo>
                  <a:pt x="0" y="470407"/>
                </a:lnTo>
                <a:lnTo>
                  <a:pt x="7394" y="507025"/>
                </a:lnTo>
                <a:lnTo>
                  <a:pt x="27559" y="536940"/>
                </a:lnTo>
                <a:lnTo>
                  <a:pt x="57467" y="557115"/>
                </a:lnTo>
                <a:lnTo>
                  <a:pt x="94094" y="564515"/>
                </a:lnTo>
                <a:lnTo>
                  <a:pt x="814095" y="564515"/>
                </a:lnTo>
                <a:lnTo>
                  <a:pt x="850713" y="557115"/>
                </a:lnTo>
                <a:lnTo>
                  <a:pt x="880627" y="536940"/>
                </a:lnTo>
                <a:lnTo>
                  <a:pt x="900802" y="507025"/>
                </a:lnTo>
                <a:lnTo>
                  <a:pt x="908202" y="470407"/>
                </a:lnTo>
                <a:lnTo>
                  <a:pt x="908202" y="93980"/>
                </a:lnTo>
                <a:lnTo>
                  <a:pt x="900802" y="57382"/>
                </a:lnTo>
                <a:lnTo>
                  <a:pt x="880627" y="27511"/>
                </a:lnTo>
                <a:lnTo>
                  <a:pt x="850713" y="7379"/>
                </a:lnTo>
                <a:lnTo>
                  <a:pt x="814095" y="0"/>
                </a:lnTo>
                <a:close/>
              </a:path>
            </a:pathLst>
          </a:custGeom>
          <a:solidFill>
            <a:srgbClr val="3366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42772" y="2312797"/>
            <a:ext cx="63373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市场部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45337" y="1884426"/>
            <a:ext cx="6156960" cy="1264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8466" y="1922526"/>
            <a:ext cx="6071235" cy="4445"/>
          </a:xfrm>
          <a:custGeom>
            <a:avLst/>
            <a:gdLst/>
            <a:ahLst/>
            <a:cxnLst/>
            <a:rect l="l" t="t" r="r" b="b"/>
            <a:pathLst>
              <a:path w="6071234" h="4444">
                <a:moveTo>
                  <a:pt x="0" y="0"/>
                </a:moveTo>
                <a:lnTo>
                  <a:pt x="6070904" y="4444"/>
                </a:lnTo>
              </a:path>
            </a:pathLst>
          </a:custGeom>
          <a:ln w="381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7049" y="1902714"/>
            <a:ext cx="124968" cy="4236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88466" y="1922526"/>
            <a:ext cx="1905" cy="338455"/>
          </a:xfrm>
          <a:custGeom>
            <a:avLst/>
            <a:gdLst/>
            <a:ahLst/>
            <a:cxnLst/>
            <a:rect l="l" t="t" r="r" b="b"/>
            <a:pathLst>
              <a:path w="1905" h="338455">
                <a:moveTo>
                  <a:pt x="1346" y="0"/>
                </a:moveTo>
                <a:lnTo>
                  <a:pt x="0" y="338455"/>
                </a:lnTo>
              </a:path>
            </a:pathLst>
          </a:custGeom>
          <a:ln w="38099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7324" y="1907285"/>
            <a:ext cx="124967" cy="4236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9300" y="1926970"/>
            <a:ext cx="1905" cy="338455"/>
          </a:xfrm>
          <a:custGeom>
            <a:avLst/>
            <a:gdLst/>
            <a:ahLst/>
            <a:cxnLst/>
            <a:rect l="l" t="t" r="r" b="b"/>
            <a:pathLst>
              <a:path w="1904" h="338455">
                <a:moveTo>
                  <a:pt x="1397" y="0"/>
                </a:moveTo>
                <a:lnTo>
                  <a:pt x="0" y="338455"/>
                </a:lnTo>
              </a:path>
            </a:pathLst>
          </a:custGeom>
          <a:ln w="381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46292" y="1902714"/>
            <a:ext cx="124967" cy="4236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07634" y="1922526"/>
            <a:ext cx="1270" cy="338455"/>
          </a:xfrm>
          <a:custGeom>
            <a:avLst/>
            <a:gdLst/>
            <a:ahLst/>
            <a:cxnLst/>
            <a:rect l="l" t="t" r="r" b="b"/>
            <a:pathLst>
              <a:path w="1270" h="338455">
                <a:moveTo>
                  <a:pt x="1269" y="0"/>
                </a:moveTo>
                <a:lnTo>
                  <a:pt x="0" y="338455"/>
                </a:lnTo>
              </a:path>
            </a:pathLst>
          </a:custGeom>
          <a:ln w="381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62088" y="1907285"/>
            <a:ext cx="123444" cy="4236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23048" y="1926970"/>
            <a:ext cx="1905" cy="338455"/>
          </a:xfrm>
          <a:custGeom>
            <a:avLst/>
            <a:gdLst/>
            <a:ahLst/>
            <a:cxnLst/>
            <a:rect l="l" t="t" r="r" b="b"/>
            <a:pathLst>
              <a:path w="1904" h="338455">
                <a:moveTo>
                  <a:pt x="1397" y="0"/>
                </a:moveTo>
                <a:lnTo>
                  <a:pt x="0" y="338455"/>
                </a:lnTo>
              </a:path>
            </a:pathLst>
          </a:custGeom>
          <a:ln w="381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3900" y="1567433"/>
            <a:ext cx="124967" cy="4251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95623" y="1586992"/>
            <a:ext cx="1905" cy="340360"/>
          </a:xfrm>
          <a:custGeom>
            <a:avLst/>
            <a:gdLst/>
            <a:ahLst/>
            <a:cxnLst/>
            <a:rect l="l" t="t" r="r" b="b"/>
            <a:pathLst>
              <a:path w="1904" h="340360">
                <a:moveTo>
                  <a:pt x="1396" y="0"/>
                </a:moveTo>
                <a:lnTo>
                  <a:pt x="0" y="339979"/>
                </a:lnTo>
              </a:path>
            </a:pathLst>
          </a:custGeom>
          <a:ln w="38099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77412" y="3678173"/>
            <a:ext cx="601979" cy="11490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71316" y="3784853"/>
            <a:ext cx="589788" cy="876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19703" y="3700398"/>
            <a:ext cx="516763" cy="10640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24097" y="3874871"/>
            <a:ext cx="2286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市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24097" y="4119016"/>
            <a:ext cx="228600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b="1" spc="-5" dirty="0">
                <a:latin typeface="Microsoft YaHei"/>
                <a:cs typeface="Microsoft YaHei"/>
              </a:rPr>
              <a:t>场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ts val="1880"/>
              </a:lnSpc>
            </a:pPr>
            <a:r>
              <a:rPr sz="1600" b="1" spc="-5" dirty="0">
                <a:latin typeface="Microsoft YaHei"/>
                <a:cs typeface="Microsoft YaHei"/>
              </a:rPr>
              <a:t>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87597" y="3678173"/>
            <a:ext cx="472439" cy="11490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5405" y="3784853"/>
            <a:ext cx="589788" cy="876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30142" y="3700398"/>
            <a:ext cx="387604" cy="106409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528567" y="3874871"/>
            <a:ext cx="2286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培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28567" y="4119016"/>
            <a:ext cx="228600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b="1" spc="-5" dirty="0">
                <a:latin typeface="Microsoft YaHei"/>
                <a:cs typeface="Microsoft YaHei"/>
              </a:rPr>
              <a:t>训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ts val="1880"/>
              </a:lnSpc>
            </a:pPr>
            <a:r>
              <a:rPr sz="1600" b="1" spc="-5" dirty="0">
                <a:latin typeface="Microsoft YaHei"/>
                <a:cs typeface="Microsoft YaHei"/>
              </a:rPr>
              <a:t>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20868" y="3678173"/>
            <a:ext cx="537972" cy="11490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84818" y="3550455"/>
            <a:ext cx="589788" cy="13639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63541" y="3700398"/>
            <a:ext cx="452120" cy="106409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565141" y="3631031"/>
            <a:ext cx="2286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订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65141" y="3874871"/>
            <a:ext cx="2286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单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65141" y="4124380"/>
            <a:ext cx="22860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7800"/>
              </a:lnSpc>
            </a:pPr>
            <a:r>
              <a:rPr sz="1600" b="1" spc="-5" dirty="0">
                <a:latin typeface="Microsoft YaHei"/>
                <a:cs typeface="Microsoft YaHei"/>
              </a:rPr>
              <a:t>管  理  组</a:t>
            </a:r>
            <a:endParaRPr sz="1600" dirty="0">
              <a:latin typeface="Microsoft YaHei"/>
              <a:cs typeface="Microsoft YaHe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01697" y="3025901"/>
            <a:ext cx="2798063" cy="11125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44750" y="3061970"/>
            <a:ext cx="2712720" cy="0"/>
          </a:xfrm>
          <a:custGeom>
            <a:avLst/>
            <a:gdLst/>
            <a:ahLst/>
            <a:cxnLst/>
            <a:rect l="l" t="t" r="r" b="b"/>
            <a:pathLst>
              <a:path w="2712720">
                <a:moveTo>
                  <a:pt x="0" y="0"/>
                </a:moveTo>
                <a:lnTo>
                  <a:pt x="2712592" y="0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89504" y="3039617"/>
            <a:ext cx="111251" cy="7940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44750" y="3061970"/>
            <a:ext cx="0" cy="709930"/>
          </a:xfrm>
          <a:custGeom>
            <a:avLst/>
            <a:gdLst/>
            <a:ahLst/>
            <a:cxnLst/>
            <a:rect l="l" t="t" r="r" b="b"/>
            <a:pathLst>
              <a:path h="709929">
                <a:moveTo>
                  <a:pt x="0" y="0"/>
                </a:moveTo>
                <a:lnTo>
                  <a:pt x="0" y="709422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22777" y="3039617"/>
            <a:ext cx="112775" cy="6522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78148" y="3061970"/>
            <a:ext cx="1270" cy="567690"/>
          </a:xfrm>
          <a:custGeom>
            <a:avLst/>
            <a:gdLst/>
            <a:ahLst/>
            <a:cxnLst/>
            <a:rect l="l" t="t" r="r" b="b"/>
            <a:pathLst>
              <a:path w="1270" h="567689">
                <a:moveTo>
                  <a:pt x="1269" y="0"/>
                </a:moveTo>
                <a:lnTo>
                  <a:pt x="0" y="567563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68953" y="3039617"/>
            <a:ext cx="111251" cy="7239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23943" y="3061970"/>
            <a:ext cx="1905" cy="638810"/>
          </a:xfrm>
          <a:custGeom>
            <a:avLst/>
            <a:gdLst/>
            <a:ahLst/>
            <a:cxnLst/>
            <a:rect l="l" t="t" r="r" b="b"/>
            <a:pathLst>
              <a:path w="1904" h="638810">
                <a:moveTo>
                  <a:pt x="1397" y="0"/>
                </a:moveTo>
                <a:lnTo>
                  <a:pt x="0" y="638429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85588" y="3039617"/>
            <a:ext cx="111251" cy="7239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40580" y="3061970"/>
            <a:ext cx="1905" cy="638810"/>
          </a:xfrm>
          <a:custGeom>
            <a:avLst/>
            <a:gdLst/>
            <a:ahLst/>
            <a:cxnLst/>
            <a:rect l="l" t="t" r="r" b="b"/>
            <a:pathLst>
              <a:path w="1904" h="638810">
                <a:moveTo>
                  <a:pt x="1397" y="0"/>
                </a:moveTo>
                <a:lnTo>
                  <a:pt x="0" y="638429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64380" y="2786633"/>
            <a:ext cx="111251" cy="3535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19880" y="2809239"/>
            <a:ext cx="0" cy="269240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90316" y="3961638"/>
            <a:ext cx="448056" cy="112471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91841" y="3905250"/>
            <a:ext cx="528827" cy="11811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32227" y="3984167"/>
            <a:ext cx="363347" cy="106408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429128" y="3990888"/>
            <a:ext cx="204470" cy="1059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664"/>
              </a:lnSpc>
            </a:pPr>
            <a:r>
              <a:rPr sz="1400" b="1" dirty="0">
                <a:latin typeface="Microsoft YaHei"/>
                <a:cs typeface="Microsoft YaHei"/>
              </a:rPr>
              <a:t>行</a:t>
            </a:r>
            <a:endParaRPr sz="1400">
              <a:latin typeface="Microsoft YaHei"/>
              <a:cs typeface="Microsoft YaHei"/>
            </a:endParaRPr>
          </a:p>
          <a:p>
            <a:pPr marL="12700" marR="5080" algn="just">
              <a:lnSpc>
                <a:spcPct val="98800"/>
              </a:lnSpc>
              <a:spcBef>
                <a:spcPts val="20"/>
              </a:spcBef>
            </a:pPr>
            <a:r>
              <a:rPr sz="1400" b="1" dirty="0">
                <a:latin typeface="Microsoft YaHei"/>
                <a:cs typeface="Microsoft YaHei"/>
              </a:rPr>
              <a:t>业  客  户  组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385060" y="4031741"/>
            <a:ext cx="449580" cy="90982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72869" y="4019550"/>
            <a:ext cx="589788" cy="8763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28113" y="4055097"/>
            <a:ext cx="363219" cy="82318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524760" y="4114627"/>
            <a:ext cx="22860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7800"/>
              </a:lnSpc>
            </a:pPr>
            <a:r>
              <a:rPr sz="1600" b="1" spc="-5" dirty="0">
                <a:latin typeface="Microsoft YaHei"/>
                <a:cs typeface="Microsoft YaHei"/>
              </a:rPr>
              <a:t>办  事  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514600" y="3736085"/>
            <a:ext cx="1054608" cy="11125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57272" y="3771391"/>
            <a:ext cx="969010" cy="0"/>
          </a:xfrm>
          <a:custGeom>
            <a:avLst/>
            <a:gdLst/>
            <a:ahLst/>
            <a:cxnLst/>
            <a:rect l="l" t="t" r="r" b="b"/>
            <a:pathLst>
              <a:path w="969010">
                <a:moveTo>
                  <a:pt x="0" y="0"/>
                </a:moveTo>
                <a:lnTo>
                  <a:pt x="968756" y="0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79421" y="3781805"/>
            <a:ext cx="112775" cy="25450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34919" y="3803903"/>
            <a:ext cx="1270" cy="170180"/>
          </a:xfrm>
          <a:custGeom>
            <a:avLst/>
            <a:gdLst/>
            <a:ahLst/>
            <a:cxnLst/>
            <a:rect l="l" t="t" r="r" b="b"/>
            <a:pathLst>
              <a:path w="1269" h="170179">
                <a:moveTo>
                  <a:pt x="1269" y="0"/>
                </a:moveTo>
                <a:lnTo>
                  <a:pt x="0" y="169913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02409" y="3748278"/>
            <a:ext cx="112775" cy="29870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57272" y="3771391"/>
            <a:ext cx="3175" cy="213360"/>
          </a:xfrm>
          <a:custGeom>
            <a:avLst/>
            <a:gdLst/>
            <a:ahLst/>
            <a:cxnLst/>
            <a:rect l="l" t="t" r="r" b="b"/>
            <a:pathLst>
              <a:path w="3175" h="213360">
                <a:moveTo>
                  <a:pt x="2667" y="0"/>
                </a:moveTo>
                <a:lnTo>
                  <a:pt x="0" y="212775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26028" y="3771391"/>
            <a:ext cx="1270" cy="201295"/>
          </a:xfrm>
          <a:custGeom>
            <a:avLst/>
            <a:gdLst/>
            <a:ahLst/>
            <a:cxnLst/>
            <a:rect l="l" t="t" r="r" b="b"/>
            <a:pathLst>
              <a:path w="1269" h="201295">
                <a:moveTo>
                  <a:pt x="0" y="0"/>
                </a:moveTo>
                <a:lnTo>
                  <a:pt x="1270" y="200952"/>
                </a:lnTo>
              </a:path>
            </a:pathLst>
          </a:custGeom>
          <a:ln w="9525">
            <a:solidFill>
              <a:srgbClr val="00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60692" y="2291333"/>
            <a:ext cx="1092708" cy="56692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57644" y="2390394"/>
            <a:ext cx="915924" cy="30784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61962" y="2272792"/>
            <a:ext cx="1090295" cy="564515"/>
          </a:xfrm>
          <a:custGeom>
            <a:avLst/>
            <a:gdLst/>
            <a:ahLst/>
            <a:cxnLst/>
            <a:rect l="l" t="t" r="r" b="b"/>
            <a:pathLst>
              <a:path w="1090295" h="564514">
                <a:moveTo>
                  <a:pt x="995807" y="0"/>
                </a:moveTo>
                <a:lnTo>
                  <a:pt x="94107" y="0"/>
                </a:lnTo>
                <a:lnTo>
                  <a:pt x="57489" y="7381"/>
                </a:lnTo>
                <a:lnTo>
                  <a:pt x="27574" y="27527"/>
                </a:lnTo>
                <a:lnTo>
                  <a:pt x="7399" y="57435"/>
                </a:lnTo>
                <a:lnTo>
                  <a:pt x="0" y="94106"/>
                </a:lnTo>
                <a:lnTo>
                  <a:pt x="0" y="470407"/>
                </a:lnTo>
                <a:lnTo>
                  <a:pt x="7399" y="507025"/>
                </a:lnTo>
                <a:lnTo>
                  <a:pt x="27574" y="536940"/>
                </a:lnTo>
                <a:lnTo>
                  <a:pt x="57489" y="557115"/>
                </a:lnTo>
                <a:lnTo>
                  <a:pt x="94107" y="564514"/>
                </a:lnTo>
                <a:lnTo>
                  <a:pt x="995807" y="564514"/>
                </a:lnTo>
                <a:lnTo>
                  <a:pt x="1032424" y="557115"/>
                </a:lnTo>
                <a:lnTo>
                  <a:pt x="1062339" y="536940"/>
                </a:lnTo>
                <a:lnTo>
                  <a:pt x="1082514" y="507025"/>
                </a:lnTo>
                <a:lnTo>
                  <a:pt x="1089914" y="470407"/>
                </a:lnTo>
                <a:lnTo>
                  <a:pt x="1089914" y="94106"/>
                </a:lnTo>
                <a:lnTo>
                  <a:pt x="1082514" y="57435"/>
                </a:lnTo>
                <a:lnTo>
                  <a:pt x="1062339" y="27527"/>
                </a:lnTo>
                <a:lnTo>
                  <a:pt x="1032424" y="7381"/>
                </a:lnTo>
                <a:lnTo>
                  <a:pt x="995807" y="0"/>
                </a:lnTo>
                <a:close/>
              </a:path>
            </a:pathLst>
          </a:custGeom>
          <a:solidFill>
            <a:srgbClr val="3366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169278" y="2425826"/>
            <a:ext cx="63373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财务部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904232" y="3678173"/>
            <a:ext cx="472439" cy="102412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92041" y="3711702"/>
            <a:ext cx="589788" cy="88696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46905" y="3700398"/>
            <a:ext cx="387476" cy="93995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045203" y="3802329"/>
            <a:ext cx="2286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查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45203" y="4046169"/>
            <a:ext cx="228600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核  组</a:t>
            </a:r>
            <a:endParaRPr sz="1600" dirty="0">
              <a:latin typeface="Microsoft YaHei"/>
              <a:cs typeface="Microsoft YaHe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602224" y="3039617"/>
            <a:ext cx="109727" cy="65227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57342" y="3061970"/>
            <a:ext cx="0" cy="567690"/>
          </a:xfrm>
          <a:custGeom>
            <a:avLst/>
            <a:gdLst/>
            <a:ahLst/>
            <a:cxnLst/>
            <a:rect l="l" t="t" r="r" b="b"/>
            <a:pathLst>
              <a:path h="567689">
                <a:moveTo>
                  <a:pt x="0" y="0"/>
                </a:moveTo>
                <a:lnTo>
                  <a:pt x="0" y="567563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1145" y="3097529"/>
            <a:ext cx="1505712" cy="11125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3448" y="3132835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30">
                <a:moveTo>
                  <a:pt x="0" y="0"/>
                </a:moveTo>
                <a:lnTo>
                  <a:pt x="1420863" y="0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7429" y="3109722"/>
            <a:ext cx="114299" cy="2987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3448" y="3132835"/>
            <a:ext cx="3175" cy="213360"/>
          </a:xfrm>
          <a:custGeom>
            <a:avLst/>
            <a:gdLst/>
            <a:ahLst/>
            <a:cxnLst/>
            <a:rect l="l" t="t" r="r" b="b"/>
            <a:pathLst>
              <a:path w="3175" h="213360">
                <a:moveTo>
                  <a:pt x="2692" y="0"/>
                </a:moveTo>
                <a:lnTo>
                  <a:pt x="0" y="212851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74064" y="3109722"/>
            <a:ext cx="114300" cy="29870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30122" y="3132835"/>
            <a:ext cx="3175" cy="213360"/>
          </a:xfrm>
          <a:custGeom>
            <a:avLst/>
            <a:gdLst/>
            <a:ahLst/>
            <a:cxnLst/>
            <a:rect l="l" t="t" r="r" b="b"/>
            <a:pathLst>
              <a:path w="3175" h="213360">
                <a:moveTo>
                  <a:pt x="2692" y="0"/>
                </a:moveTo>
                <a:lnTo>
                  <a:pt x="0" y="212851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26693" y="3109722"/>
            <a:ext cx="114300" cy="29870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82217" y="3132835"/>
            <a:ext cx="3175" cy="213360"/>
          </a:xfrm>
          <a:custGeom>
            <a:avLst/>
            <a:gdLst/>
            <a:ahLst/>
            <a:cxnLst/>
            <a:rect l="l" t="t" r="r" b="b"/>
            <a:pathLst>
              <a:path w="3175" h="213360">
                <a:moveTo>
                  <a:pt x="2692" y="0"/>
                </a:moveTo>
                <a:lnTo>
                  <a:pt x="0" y="212851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69137" y="2826257"/>
            <a:ext cx="109728" cy="35509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23874" y="2849117"/>
            <a:ext cx="0" cy="269240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97965" y="3480054"/>
            <a:ext cx="448056" cy="90830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85773" y="3543300"/>
            <a:ext cx="589788" cy="8763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40510" y="3505200"/>
            <a:ext cx="363347" cy="82316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116075" y="3542443"/>
            <a:ext cx="22860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7800"/>
              </a:lnSpc>
            </a:pPr>
            <a:r>
              <a:rPr sz="1600" b="1" spc="-5" dirty="0">
                <a:latin typeface="Microsoft YaHei"/>
                <a:cs typeface="Microsoft YaHei"/>
              </a:rPr>
              <a:t>媒  体  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653542" y="3461767"/>
            <a:ext cx="278892" cy="8892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29158" y="3470061"/>
            <a:ext cx="303276" cy="85124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1653542" y="3483103"/>
            <a:ext cx="22860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7800"/>
              </a:lnSpc>
            </a:pPr>
            <a:r>
              <a:rPr sz="1600" b="1" spc="-5" dirty="0">
                <a:latin typeface="Microsoft YaHei"/>
                <a:cs typeface="Microsoft YaHei"/>
              </a:rPr>
              <a:t>营  运  组</a:t>
            </a:r>
            <a:endParaRPr sz="1600" dirty="0">
              <a:latin typeface="Microsoft YaHei"/>
              <a:cs typeface="Microsoft YaHe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072897" y="3442717"/>
            <a:ext cx="448056" cy="90830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59182" y="3429000"/>
            <a:ext cx="589788" cy="87630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15036" y="3465449"/>
            <a:ext cx="363283" cy="82323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0270" y="3442717"/>
            <a:ext cx="448056" cy="90830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8077" y="3429000"/>
            <a:ext cx="589788" cy="87630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2942" y="3465449"/>
            <a:ext cx="363283" cy="82323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759360" y="3519679"/>
            <a:ext cx="680720" cy="72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4820" algn="l"/>
              </a:tabLst>
            </a:pPr>
            <a:r>
              <a:rPr sz="1600" b="1" spc="-5" dirty="0">
                <a:latin typeface="Microsoft YaHei"/>
                <a:cs typeface="Microsoft YaHei"/>
              </a:rPr>
              <a:t>产	市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ts val="1880"/>
              </a:lnSpc>
              <a:tabLst>
                <a:tab pos="464820" algn="l"/>
              </a:tabLst>
            </a:pPr>
            <a:r>
              <a:rPr sz="1600" b="1" spc="-5" dirty="0">
                <a:latin typeface="Microsoft YaHei"/>
                <a:cs typeface="Microsoft YaHei"/>
              </a:rPr>
              <a:t>品	调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ts val="1880"/>
              </a:lnSpc>
              <a:tabLst>
                <a:tab pos="464820" algn="l"/>
              </a:tabLst>
            </a:pPr>
            <a:r>
              <a:rPr sz="1600" b="1" spc="-5" dirty="0">
                <a:latin typeface="Microsoft YaHei"/>
                <a:cs typeface="Microsoft YaHei"/>
              </a:rPr>
              <a:t>组	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179321" y="3109722"/>
            <a:ext cx="109728" cy="37033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34312" y="3132835"/>
            <a:ext cx="0" cy="283845"/>
          </a:xfrm>
          <a:custGeom>
            <a:avLst/>
            <a:gdLst/>
            <a:ahLst/>
            <a:cxnLst/>
            <a:rect l="l" t="t" r="r" b="b"/>
            <a:pathLst>
              <a:path h="283845">
                <a:moveTo>
                  <a:pt x="0" y="0"/>
                </a:moveTo>
                <a:lnTo>
                  <a:pt x="0" y="283844"/>
                </a:lnTo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37688" y="4031741"/>
            <a:ext cx="448056" cy="86563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25497" y="3996690"/>
            <a:ext cx="589788" cy="87630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80106" y="4055097"/>
            <a:ext cx="363346" cy="78033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977134" y="4093291"/>
            <a:ext cx="22860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7800"/>
              </a:lnSpc>
            </a:pPr>
            <a:r>
              <a:rPr sz="1600" b="1" spc="-5" dirty="0">
                <a:latin typeface="Microsoft YaHei"/>
                <a:cs typeface="Microsoft YaHei"/>
              </a:rPr>
              <a:t>办  事  处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>
              <a:lnSpc>
                <a:spcPts val="4205"/>
              </a:lnSpc>
            </a:pPr>
            <a:r>
              <a:rPr spc="10" dirty="0"/>
              <a:t>编写组织管理手册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047750"/>
            <a:ext cx="65532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>
              <a:lnSpc>
                <a:spcPts val="4205"/>
              </a:lnSpc>
            </a:pPr>
            <a:r>
              <a:rPr spc="10" dirty="0"/>
              <a:t>设计部门职责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1346200"/>
          <a:ext cx="6096000" cy="3200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609600"/>
                <a:gridCol w="762000"/>
                <a:gridCol w="4191000"/>
              </a:tblGrid>
              <a:tr h="426720">
                <a:tc>
                  <a:txBody>
                    <a:bodyPr/>
                    <a:lstStyle/>
                    <a:p>
                      <a:pPr marL="81280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部门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名称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职责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分类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序号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部门职责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213359"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2069" marR="43815" indent="28575" algn="just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董事  会办  公室]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战略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管理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1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参与集团发展战略的制订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2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参与公司中长期战略目标与发展规划的制订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3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参与职能战略的制订，促进战略实施与落地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4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及时跟踪与预测战略环境变化，提出战略修正建议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5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参与集团短期发展规划的制订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融资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管理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1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拓展多元化融资途径/建立战略合作关系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2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环境与策略建议/方案建议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3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开展融资相关事务性工作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19380" marR="11303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上市  公司  事务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1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完善企业法人治理机制（建议/推进/监控）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2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580"/>
                        </a:lnSpc>
                      </a:pPr>
                      <a:r>
                        <a:rPr sz="1400" spc="45" dirty="0">
                          <a:latin typeface="Microsoft YaHei"/>
                          <a:cs typeface="Microsoft YaHei"/>
                        </a:rPr>
                        <a:t>规范运作与股东大会/董事会/监事会的会务筹备/决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议执行/档案管理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3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580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投资者关系管理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4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585"/>
                        </a:lnSpc>
                      </a:pPr>
                      <a:r>
                        <a:rPr sz="1400" dirty="0">
                          <a:latin typeface="Microsoft YaHei"/>
                          <a:cs typeface="Microsoft YaHei"/>
                        </a:rPr>
                        <a:t>信息披露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354" y="82296"/>
            <a:ext cx="3850004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总结</a:t>
            </a:r>
            <a:r>
              <a:rPr spc="5" dirty="0">
                <a:latin typeface="Arial"/>
                <a:cs typeface="Arial"/>
              </a:rPr>
              <a:t>-</a:t>
            </a:r>
            <a:r>
              <a:rPr spc="5" dirty="0"/>
              <a:t>回顾课程内容</a:t>
            </a:r>
          </a:p>
        </p:txBody>
      </p:sp>
      <p:sp>
        <p:nvSpPr>
          <p:cNvPr id="3" name="object 3"/>
          <p:cNvSpPr/>
          <p:nvPr/>
        </p:nvSpPr>
        <p:spPr>
          <a:xfrm>
            <a:off x="6508843" y="1304687"/>
            <a:ext cx="1821788" cy="1796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543050"/>
            <a:ext cx="5715000" cy="1905"/>
          </a:xfrm>
          <a:custGeom>
            <a:avLst/>
            <a:gdLst/>
            <a:ahLst/>
            <a:cxnLst/>
            <a:rect l="l" t="t" r="r" b="b"/>
            <a:pathLst>
              <a:path w="5715000" h="1905">
                <a:moveTo>
                  <a:pt x="0" y="0"/>
                </a:moveTo>
                <a:lnTo>
                  <a:pt x="57150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286000"/>
            <a:ext cx="5715000" cy="1905"/>
          </a:xfrm>
          <a:custGeom>
            <a:avLst/>
            <a:gdLst/>
            <a:ahLst/>
            <a:cxnLst/>
            <a:rect l="l" t="t" r="r" b="b"/>
            <a:pathLst>
              <a:path w="5715000" h="1905">
                <a:moveTo>
                  <a:pt x="0" y="0"/>
                </a:moveTo>
                <a:lnTo>
                  <a:pt x="57150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3084576"/>
            <a:ext cx="5715000" cy="1905"/>
          </a:xfrm>
          <a:custGeom>
            <a:avLst/>
            <a:gdLst/>
            <a:ahLst/>
            <a:cxnLst/>
            <a:rect l="l" t="t" r="r" b="b"/>
            <a:pathLst>
              <a:path w="5715000" h="1905">
                <a:moveTo>
                  <a:pt x="0" y="0"/>
                </a:moveTo>
                <a:lnTo>
                  <a:pt x="57150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3884612"/>
            <a:ext cx="5715000" cy="1905"/>
          </a:xfrm>
          <a:custGeom>
            <a:avLst/>
            <a:gdLst/>
            <a:ahLst/>
            <a:cxnLst/>
            <a:rect l="l" t="t" r="r" b="b"/>
            <a:pathLst>
              <a:path w="5715000" h="1904">
                <a:moveTo>
                  <a:pt x="0" y="0"/>
                </a:moveTo>
                <a:lnTo>
                  <a:pt x="57150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4629150"/>
            <a:ext cx="5715000" cy="1905"/>
          </a:xfrm>
          <a:custGeom>
            <a:avLst/>
            <a:gdLst/>
            <a:ahLst/>
            <a:cxnLst/>
            <a:rect l="l" t="t" r="r" b="b"/>
            <a:pathLst>
              <a:path w="5715000" h="1904">
                <a:moveTo>
                  <a:pt x="0" y="0"/>
                </a:moveTo>
                <a:lnTo>
                  <a:pt x="57150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7347" y="2974848"/>
            <a:ext cx="684276" cy="181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7347" y="2436876"/>
            <a:ext cx="684276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2114550"/>
            <a:ext cx="5791200" cy="285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R="1464945" algn="r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9794" y="345313"/>
            <a:ext cx="553402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pc="10" dirty="0"/>
              <a:t>组织伴随核心能力成长过程</a:t>
            </a:r>
          </a:p>
        </p:txBody>
      </p:sp>
      <p:sp>
        <p:nvSpPr>
          <p:cNvPr id="6" name="object 6"/>
          <p:cNvSpPr/>
          <p:nvPr/>
        </p:nvSpPr>
        <p:spPr>
          <a:xfrm>
            <a:off x="381000" y="2114550"/>
            <a:ext cx="5791200" cy="2857500"/>
          </a:xfrm>
          <a:custGeom>
            <a:avLst/>
            <a:gdLst/>
            <a:ahLst/>
            <a:cxnLst/>
            <a:rect l="l" t="t" r="r" b="b"/>
            <a:pathLst>
              <a:path w="5791200" h="2857500">
                <a:moveTo>
                  <a:pt x="0" y="2857500"/>
                </a:moveTo>
                <a:lnTo>
                  <a:pt x="5791200" y="2857500"/>
                </a:lnTo>
                <a:lnTo>
                  <a:pt x="5791200" y="0"/>
                </a:lnTo>
                <a:lnTo>
                  <a:pt x="0" y="0"/>
                </a:lnTo>
                <a:lnTo>
                  <a:pt x="0" y="28575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353" y="4373206"/>
            <a:ext cx="892175" cy="313055"/>
          </a:xfrm>
          <a:custGeom>
            <a:avLst/>
            <a:gdLst/>
            <a:ahLst/>
            <a:cxnLst/>
            <a:rect l="l" t="t" r="r" b="b"/>
            <a:pathLst>
              <a:path w="892175" h="313054">
                <a:moveTo>
                  <a:pt x="0" y="312534"/>
                </a:moveTo>
                <a:lnTo>
                  <a:pt x="891755" y="312534"/>
                </a:lnTo>
                <a:lnTo>
                  <a:pt x="891755" y="0"/>
                </a:lnTo>
                <a:lnTo>
                  <a:pt x="0" y="0"/>
                </a:lnTo>
                <a:lnTo>
                  <a:pt x="0" y="312534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270" y="4347152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5">
                <a:moveTo>
                  <a:pt x="0" y="0"/>
                </a:moveTo>
                <a:lnTo>
                  <a:pt x="995883" y="0"/>
                </a:lnTo>
              </a:path>
            </a:pathLst>
          </a:custGeom>
          <a:ln w="52082">
            <a:solidFill>
              <a:srgbClr val="313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270" y="4711782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5">
                <a:moveTo>
                  <a:pt x="0" y="0"/>
                </a:moveTo>
                <a:lnTo>
                  <a:pt x="995883" y="0"/>
                </a:lnTo>
              </a:path>
            </a:pathLst>
          </a:custGeom>
          <a:ln w="52082">
            <a:solidFill>
              <a:srgbClr val="00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270" y="4321111"/>
            <a:ext cx="52069" cy="417195"/>
          </a:xfrm>
          <a:custGeom>
            <a:avLst/>
            <a:gdLst/>
            <a:ahLst/>
            <a:cxnLst/>
            <a:rect l="l" t="t" r="r" b="b"/>
            <a:pathLst>
              <a:path w="52070" h="417195">
                <a:moveTo>
                  <a:pt x="0" y="0"/>
                </a:moveTo>
                <a:lnTo>
                  <a:pt x="0" y="416712"/>
                </a:lnTo>
                <a:lnTo>
                  <a:pt x="52082" y="364629"/>
                </a:lnTo>
                <a:lnTo>
                  <a:pt x="52082" y="52082"/>
                </a:lnTo>
                <a:lnTo>
                  <a:pt x="0" y="0"/>
                </a:lnTo>
                <a:close/>
              </a:path>
            </a:pathLst>
          </a:custGeom>
          <a:solidFill>
            <a:srgbClr val="666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4083" y="4321111"/>
            <a:ext cx="52069" cy="417195"/>
          </a:xfrm>
          <a:custGeom>
            <a:avLst/>
            <a:gdLst/>
            <a:ahLst/>
            <a:cxnLst/>
            <a:rect l="l" t="t" r="r" b="b"/>
            <a:pathLst>
              <a:path w="52069" h="417195">
                <a:moveTo>
                  <a:pt x="52069" y="0"/>
                </a:moveTo>
                <a:lnTo>
                  <a:pt x="0" y="52082"/>
                </a:lnTo>
                <a:lnTo>
                  <a:pt x="0" y="364629"/>
                </a:lnTo>
                <a:lnTo>
                  <a:pt x="52069" y="416712"/>
                </a:lnTo>
                <a:lnTo>
                  <a:pt x="52069" y="0"/>
                </a:lnTo>
                <a:close/>
              </a:path>
            </a:pathLst>
          </a:custGeom>
          <a:solidFill>
            <a:srgbClr val="0000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2744" y="4341876"/>
            <a:ext cx="103378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10185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Microsoft YaHei"/>
                <a:cs typeface="Microsoft YaHei"/>
              </a:rPr>
              <a:t>原有业务  (原有核心能力)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75333" y="3773017"/>
            <a:ext cx="892175" cy="313055"/>
          </a:xfrm>
          <a:custGeom>
            <a:avLst/>
            <a:gdLst/>
            <a:ahLst/>
            <a:cxnLst/>
            <a:rect l="l" t="t" r="r" b="b"/>
            <a:pathLst>
              <a:path w="892175" h="313054">
                <a:moveTo>
                  <a:pt x="0" y="312534"/>
                </a:moveTo>
                <a:lnTo>
                  <a:pt x="891755" y="312534"/>
                </a:lnTo>
                <a:lnTo>
                  <a:pt x="891755" y="0"/>
                </a:lnTo>
                <a:lnTo>
                  <a:pt x="0" y="0"/>
                </a:lnTo>
                <a:lnTo>
                  <a:pt x="0" y="312534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3276" y="3747008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4">
                <a:moveTo>
                  <a:pt x="0" y="0"/>
                </a:moveTo>
                <a:lnTo>
                  <a:pt x="995921" y="0"/>
                </a:lnTo>
              </a:path>
            </a:pathLst>
          </a:custGeom>
          <a:ln w="52070">
            <a:solidFill>
              <a:srgbClr val="313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3276" y="4111593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4">
                <a:moveTo>
                  <a:pt x="0" y="0"/>
                </a:moveTo>
                <a:lnTo>
                  <a:pt x="995921" y="0"/>
                </a:lnTo>
              </a:path>
            </a:pathLst>
          </a:custGeom>
          <a:ln w="52082">
            <a:solidFill>
              <a:srgbClr val="00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3276" y="3720972"/>
            <a:ext cx="52069" cy="417195"/>
          </a:xfrm>
          <a:custGeom>
            <a:avLst/>
            <a:gdLst/>
            <a:ahLst/>
            <a:cxnLst/>
            <a:rect l="l" t="t" r="r" b="b"/>
            <a:pathLst>
              <a:path w="52069" h="417195">
                <a:moveTo>
                  <a:pt x="0" y="0"/>
                </a:moveTo>
                <a:lnTo>
                  <a:pt x="0" y="416661"/>
                </a:lnTo>
                <a:lnTo>
                  <a:pt x="52057" y="364578"/>
                </a:lnTo>
                <a:lnTo>
                  <a:pt x="52057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666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67127" y="3720972"/>
            <a:ext cx="52069" cy="417195"/>
          </a:xfrm>
          <a:custGeom>
            <a:avLst/>
            <a:gdLst/>
            <a:ahLst/>
            <a:cxnLst/>
            <a:rect l="l" t="t" r="r" b="b"/>
            <a:pathLst>
              <a:path w="52069" h="417195">
                <a:moveTo>
                  <a:pt x="52070" y="0"/>
                </a:moveTo>
                <a:lnTo>
                  <a:pt x="0" y="52069"/>
                </a:lnTo>
                <a:lnTo>
                  <a:pt x="0" y="364578"/>
                </a:lnTo>
                <a:lnTo>
                  <a:pt x="52070" y="416661"/>
                </a:lnTo>
                <a:lnTo>
                  <a:pt x="52070" y="0"/>
                </a:lnTo>
                <a:close/>
              </a:path>
            </a:pathLst>
          </a:custGeom>
          <a:solidFill>
            <a:srgbClr val="0000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34338" y="3741420"/>
            <a:ext cx="57404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985" indent="-13462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Microsoft YaHei"/>
                <a:cs typeface="Microsoft YaHei"/>
              </a:rPr>
              <a:t>新产品</a:t>
            </a:r>
            <a:r>
              <a:rPr sz="1200" b="1" spc="-11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icrosoft YaHei"/>
                <a:cs typeface="Microsoft YaHei"/>
              </a:rPr>
              <a:t>/  业务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6454" y="3171837"/>
            <a:ext cx="892175" cy="313055"/>
          </a:xfrm>
          <a:custGeom>
            <a:avLst/>
            <a:gdLst/>
            <a:ahLst/>
            <a:cxnLst/>
            <a:rect l="l" t="t" r="r" b="b"/>
            <a:pathLst>
              <a:path w="892175" h="313054">
                <a:moveTo>
                  <a:pt x="0" y="312534"/>
                </a:moveTo>
                <a:lnTo>
                  <a:pt x="891755" y="312534"/>
                </a:lnTo>
                <a:lnTo>
                  <a:pt x="891755" y="0"/>
                </a:lnTo>
                <a:lnTo>
                  <a:pt x="0" y="0"/>
                </a:lnTo>
                <a:lnTo>
                  <a:pt x="0" y="312534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64385" y="3145789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4">
                <a:moveTo>
                  <a:pt x="0" y="0"/>
                </a:moveTo>
                <a:lnTo>
                  <a:pt x="995933" y="0"/>
                </a:lnTo>
              </a:path>
            </a:pathLst>
          </a:custGeom>
          <a:ln w="52069">
            <a:solidFill>
              <a:srgbClr val="313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4385" y="3510407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4">
                <a:moveTo>
                  <a:pt x="0" y="0"/>
                </a:moveTo>
                <a:lnTo>
                  <a:pt x="995933" y="0"/>
                </a:lnTo>
              </a:path>
            </a:pathLst>
          </a:custGeom>
          <a:ln w="52069">
            <a:solidFill>
              <a:srgbClr val="00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4385" y="3119754"/>
            <a:ext cx="52069" cy="417195"/>
          </a:xfrm>
          <a:custGeom>
            <a:avLst/>
            <a:gdLst/>
            <a:ahLst/>
            <a:cxnLst/>
            <a:rect l="l" t="t" r="r" b="b"/>
            <a:pathLst>
              <a:path w="52069" h="417195">
                <a:moveTo>
                  <a:pt x="0" y="0"/>
                </a:moveTo>
                <a:lnTo>
                  <a:pt x="0" y="416686"/>
                </a:lnTo>
                <a:lnTo>
                  <a:pt x="52069" y="364617"/>
                </a:lnTo>
                <a:lnTo>
                  <a:pt x="52069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666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08248" y="3119754"/>
            <a:ext cx="52069" cy="417195"/>
          </a:xfrm>
          <a:custGeom>
            <a:avLst/>
            <a:gdLst/>
            <a:ahLst/>
            <a:cxnLst/>
            <a:rect l="l" t="t" r="r" b="b"/>
            <a:pathLst>
              <a:path w="52069" h="417195">
                <a:moveTo>
                  <a:pt x="52069" y="0"/>
                </a:moveTo>
                <a:lnTo>
                  <a:pt x="0" y="52069"/>
                </a:lnTo>
                <a:lnTo>
                  <a:pt x="0" y="364617"/>
                </a:lnTo>
                <a:lnTo>
                  <a:pt x="52069" y="416686"/>
                </a:lnTo>
                <a:lnTo>
                  <a:pt x="52069" y="0"/>
                </a:lnTo>
                <a:close/>
              </a:path>
            </a:pathLst>
          </a:custGeom>
          <a:solidFill>
            <a:srgbClr val="0000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75585" y="3140075"/>
            <a:ext cx="57404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indent="-58419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Microsoft YaHei"/>
                <a:cs typeface="Microsoft YaHei"/>
              </a:rPr>
              <a:t>生产线</a:t>
            </a:r>
            <a:r>
              <a:rPr sz="1200" b="1" spc="-114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icrosoft YaHei"/>
                <a:cs typeface="Microsoft YaHei"/>
              </a:rPr>
              <a:t>/  营业部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52927" y="2571635"/>
            <a:ext cx="892175" cy="313055"/>
          </a:xfrm>
          <a:custGeom>
            <a:avLst/>
            <a:gdLst/>
            <a:ahLst/>
            <a:cxnLst/>
            <a:rect l="l" t="t" r="r" b="b"/>
            <a:pathLst>
              <a:path w="892175" h="313055">
                <a:moveTo>
                  <a:pt x="0" y="312534"/>
                </a:moveTo>
                <a:lnTo>
                  <a:pt x="891755" y="312534"/>
                </a:lnTo>
                <a:lnTo>
                  <a:pt x="891755" y="0"/>
                </a:lnTo>
                <a:lnTo>
                  <a:pt x="0" y="0"/>
                </a:lnTo>
                <a:lnTo>
                  <a:pt x="0" y="312534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00857" y="2545588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4">
                <a:moveTo>
                  <a:pt x="0" y="0"/>
                </a:moveTo>
                <a:lnTo>
                  <a:pt x="995933" y="0"/>
                </a:lnTo>
              </a:path>
            </a:pathLst>
          </a:custGeom>
          <a:ln w="52070">
            <a:solidFill>
              <a:srgbClr val="313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00857" y="2910204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4">
                <a:moveTo>
                  <a:pt x="0" y="0"/>
                </a:moveTo>
                <a:lnTo>
                  <a:pt x="995933" y="0"/>
                </a:lnTo>
              </a:path>
            </a:pathLst>
          </a:custGeom>
          <a:ln w="52069">
            <a:solidFill>
              <a:srgbClr val="00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00857" y="2519552"/>
            <a:ext cx="52069" cy="417195"/>
          </a:xfrm>
          <a:custGeom>
            <a:avLst/>
            <a:gdLst/>
            <a:ahLst/>
            <a:cxnLst/>
            <a:rect l="l" t="t" r="r" b="b"/>
            <a:pathLst>
              <a:path w="52069" h="417194">
                <a:moveTo>
                  <a:pt x="0" y="0"/>
                </a:moveTo>
                <a:lnTo>
                  <a:pt x="0" y="416687"/>
                </a:lnTo>
                <a:lnTo>
                  <a:pt x="52069" y="364617"/>
                </a:lnTo>
                <a:lnTo>
                  <a:pt x="52069" y="52070"/>
                </a:lnTo>
                <a:lnTo>
                  <a:pt x="0" y="0"/>
                </a:lnTo>
                <a:close/>
              </a:path>
            </a:pathLst>
          </a:custGeom>
          <a:solidFill>
            <a:srgbClr val="666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4721" y="2519552"/>
            <a:ext cx="52069" cy="417195"/>
          </a:xfrm>
          <a:custGeom>
            <a:avLst/>
            <a:gdLst/>
            <a:ahLst/>
            <a:cxnLst/>
            <a:rect l="l" t="t" r="r" b="b"/>
            <a:pathLst>
              <a:path w="52070" h="417194">
                <a:moveTo>
                  <a:pt x="52069" y="0"/>
                </a:moveTo>
                <a:lnTo>
                  <a:pt x="0" y="52070"/>
                </a:lnTo>
                <a:lnTo>
                  <a:pt x="0" y="364617"/>
                </a:lnTo>
                <a:lnTo>
                  <a:pt x="52069" y="416687"/>
                </a:lnTo>
                <a:lnTo>
                  <a:pt x="52069" y="0"/>
                </a:lnTo>
                <a:close/>
              </a:path>
            </a:pathLst>
          </a:custGeom>
          <a:solidFill>
            <a:srgbClr val="0000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2251" y="3599179"/>
            <a:ext cx="362585" cy="170180"/>
          </a:xfrm>
          <a:custGeom>
            <a:avLst/>
            <a:gdLst/>
            <a:ahLst/>
            <a:cxnLst/>
            <a:rect l="l" t="t" r="r" b="b"/>
            <a:pathLst>
              <a:path w="362585" h="170179">
                <a:moveTo>
                  <a:pt x="362204" y="0"/>
                </a:moveTo>
                <a:lnTo>
                  <a:pt x="322453" y="1905"/>
                </a:lnTo>
                <a:lnTo>
                  <a:pt x="316230" y="11049"/>
                </a:lnTo>
                <a:lnTo>
                  <a:pt x="305562" y="22733"/>
                </a:lnTo>
                <a:lnTo>
                  <a:pt x="296799" y="30480"/>
                </a:lnTo>
                <a:lnTo>
                  <a:pt x="286893" y="38100"/>
                </a:lnTo>
                <a:lnTo>
                  <a:pt x="267462" y="53721"/>
                </a:lnTo>
                <a:lnTo>
                  <a:pt x="250698" y="64770"/>
                </a:lnTo>
                <a:lnTo>
                  <a:pt x="235077" y="74295"/>
                </a:lnTo>
                <a:lnTo>
                  <a:pt x="222758" y="82296"/>
                </a:lnTo>
                <a:lnTo>
                  <a:pt x="178562" y="105537"/>
                </a:lnTo>
                <a:lnTo>
                  <a:pt x="115316" y="129794"/>
                </a:lnTo>
                <a:lnTo>
                  <a:pt x="73152" y="142367"/>
                </a:lnTo>
                <a:lnTo>
                  <a:pt x="51181" y="148844"/>
                </a:lnTo>
                <a:lnTo>
                  <a:pt x="27050" y="154813"/>
                </a:lnTo>
                <a:lnTo>
                  <a:pt x="0" y="160528"/>
                </a:lnTo>
                <a:lnTo>
                  <a:pt x="1143" y="169926"/>
                </a:lnTo>
                <a:lnTo>
                  <a:pt x="61975" y="160020"/>
                </a:lnTo>
                <a:lnTo>
                  <a:pt x="144018" y="138938"/>
                </a:lnTo>
                <a:lnTo>
                  <a:pt x="219710" y="108077"/>
                </a:lnTo>
                <a:lnTo>
                  <a:pt x="256921" y="87503"/>
                </a:lnTo>
                <a:lnTo>
                  <a:pt x="289814" y="64262"/>
                </a:lnTo>
                <a:lnTo>
                  <a:pt x="314452" y="47752"/>
                </a:lnTo>
                <a:lnTo>
                  <a:pt x="333121" y="32893"/>
                </a:lnTo>
                <a:lnTo>
                  <a:pt x="350774" y="15621"/>
                </a:lnTo>
                <a:lnTo>
                  <a:pt x="36220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94051" y="3525392"/>
            <a:ext cx="205104" cy="72390"/>
          </a:xfrm>
          <a:custGeom>
            <a:avLst/>
            <a:gdLst/>
            <a:ahLst/>
            <a:cxnLst/>
            <a:rect l="l" t="t" r="r" b="b"/>
            <a:pathLst>
              <a:path w="205105" h="72389">
                <a:moveTo>
                  <a:pt x="0" y="0"/>
                </a:moveTo>
                <a:lnTo>
                  <a:pt x="2412" y="21081"/>
                </a:lnTo>
                <a:lnTo>
                  <a:pt x="2921" y="26288"/>
                </a:lnTo>
                <a:lnTo>
                  <a:pt x="24003" y="35559"/>
                </a:lnTo>
                <a:lnTo>
                  <a:pt x="51816" y="44449"/>
                </a:lnTo>
                <a:lnTo>
                  <a:pt x="80264" y="55625"/>
                </a:lnTo>
                <a:lnTo>
                  <a:pt x="110490" y="62356"/>
                </a:lnTo>
                <a:lnTo>
                  <a:pt x="183387" y="70865"/>
                </a:lnTo>
                <a:lnTo>
                  <a:pt x="205105" y="72008"/>
                </a:lnTo>
                <a:lnTo>
                  <a:pt x="203200" y="55371"/>
                </a:lnTo>
                <a:lnTo>
                  <a:pt x="191135" y="53593"/>
                </a:lnTo>
                <a:lnTo>
                  <a:pt x="159512" y="50037"/>
                </a:lnTo>
                <a:lnTo>
                  <a:pt x="144399" y="47751"/>
                </a:lnTo>
                <a:lnTo>
                  <a:pt x="100584" y="38099"/>
                </a:lnTo>
                <a:lnTo>
                  <a:pt x="59436" y="24510"/>
                </a:lnTo>
                <a:lnTo>
                  <a:pt x="44831" y="18795"/>
                </a:lnTo>
                <a:lnTo>
                  <a:pt x="29845" y="13588"/>
                </a:lnTo>
                <a:lnTo>
                  <a:pt x="17780" y="9143"/>
                </a:lnTo>
                <a:lnTo>
                  <a:pt x="8509" y="4444"/>
                </a:lnTo>
                <a:lnTo>
                  <a:pt x="0" y="0"/>
                </a:lnTo>
                <a:close/>
              </a:path>
              <a:path w="205105" h="72389">
                <a:moveTo>
                  <a:pt x="1052" y="9550"/>
                </a:moveTo>
                <a:lnTo>
                  <a:pt x="2339" y="21081"/>
                </a:lnTo>
                <a:lnTo>
                  <a:pt x="1052" y="9550"/>
                </a:lnTo>
                <a:close/>
              </a:path>
              <a:path w="205105" h="72389">
                <a:moveTo>
                  <a:pt x="0" y="126"/>
                </a:moveTo>
                <a:lnTo>
                  <a:pt x="0" y="634"/>
                </a:lnTo>
                <a:lnTo>
                  <a:pt x="1052" y="9550"/>
                </a:lnTo>
                <a:lnTo>
                  <a:pt x="0" y="12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63927" y="3522471"/>
            <a:ext cx="231140" cy="85090"/>
          </a:xfrm>
          <a:custGeom>
            <a:avLst/>
            <a:gdLst/>
            <a:ahLst/>
            <a:cxnLst/>
            <a:rect l="l" t="t" r="r" b="b"/>
            <a:pathLst>
              <a:path w="231139" h="85089">
                <a:moveTo>
                  <a:pt x="228473" y="0"/>
                </a:moveTo>
                <a:lnTo>
                  <a:pt x="192024" y="14350"/>
                </a:lnTo>
                <a:lnTo>
                  <a:pt x="155829" y="26796"/>
                </a:lnTo>
                <a:lnTo>
                  <a:pt x="95250" y="43941"/>
                </a:lnTo>
                <a:lnTo>
                  <a:pt x="30226" y="60197"/>
                </a:lnTo>
                <a:lnTo>
                  <a:pt x="0" y="66674"/>
                </a:lnTo>
                <a:lnTo>
                  <a:pt x="2032" y="84581"/>
                </a:lnTo>
                <a:lnTo>
                  <a:pt x="31369" y="81025"/>
                </a:lnTo>
                <a:lnTo>
                  <a:pt x="56134" y="76961"/>
                </a:lnTo>
                <a:lnTo>
                  <a:pt x="90932" y="69341"/>
                </a:lnTo>
                <a:lnTo>
                  <a:pt x="125476" y="59943"/>
                </a:lnTo>
                <a:lnTo>
                  <a:pt x="155448" y="52196"/>
                </a:lnTo>
                <a:lnTo>
                  <a:pt x="188595" y="40512"/>
                </a:lnTo>
                <a:lnTo>
                  <a:pt x="217043" y="29463"/>
                </a:lnTo>
                <a:lnTo>
                  <a:pt x="231013" y="22224"/>
                </a:lnTo>
                <a:lnTo>
                  <a:pt x="22847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62251" y="3542791"/>
            <a:ext cx="638810" cy="227965"/>
          </a:xfrm>
          <a:custGeom>
            <a:avLst/>
            <a:gdLst/>
            <a:ahLst/>
            <a:cxnLst/>
            <a:rect l="l" t="t" r="r" b="b"/>
            <a:pathLst>
              <a:path w="638810" h="227964">
                <a:moveTo>
                  <a:pt x="495657" y="60706"/>
                </a:moveTo>
                <a:lnTo>
                  <a:pt x="349504" y="60706"/>
                </a:lnTo>
                <a:lnTo>
                  <a:pt x="341122" y="72136"/>
                </a:lnTo>
                <a:lnTo>
                  <a:pt x="330962" y="81153"/>
                </a:lnTo>
                <a:lnTo>
                  <a:pt x="312420" y="97917"/>
                </a:lnTo>
                <a:lnTo>
                  <a:pt x="301244" y="105664"/>
                </a:lnTo>
                <a:lnTo>
                  <a:pt x="290195" y="113538"/>
                </a:lnTo>
                <a:lnTo>
                  <a:pt x="243205" y="144399"/>
                </a:lnTo>
                <a:lnTo>
                  <a:pt x="229616" y="151765"/>
                </a:lnTo>
                <a:lnTo>
                  <a:pt x="218312" y="158242"/>
                </a:lnTo>
                <a:lnTo>
                  <a:pt x="207010" y="164592"/>
                </a:lnTo>
                <a:lnTo>
                  <a:pt x="193421" y="171196"/>
                </a:lnTo>
                <a:lnTo>
                  <a:pt x="178562" y="178054"/>
                </a:lnTo>
                <a:lnTo>
                  <a:pt x="163575" y="183642"/>
                </a:lnTo>
                <a:lnTo>
                  <a:pt x="149098" y="189865"/>
                </a:lnTo>
                <a:lnTo>
                  <a:pt x="130556" y="195961"/>
                </a:lnTo>
                <a:lnTo>
                  <a:pt x="113537" y="201168"/>
                </a:lnTo>
                <a:lnTo>
                  <a:pt x="55118" y="215646"/>
                </a:lnTo>
                <a:lnTo>
                  <a:pt x="34290" y="219964"/>
                </a:lnTo>
                <a:lnTo>
                  <a:pt x="0" y="227584"/>
                </a:lnTo>
                <a:lnTo>
                  <a:pt x="36068" y="224917"/>
                </a:lnTo>
                <a:lnTo>
                  <a:pt x="74803" y="220599"/>
                </a:lnTo>
                <a:lnTo>
                  <a:pt x="94868" y="217424"/>
                </a:lnTo>
                <a:lnTo>
                  <a:pt x="115062" y="214503"/>
                </a:lnTo>
                <a:lnTo>
                  <a:pt x="134620" y="210947"/>
                </a:lnTo>
                <a:lnTo>
                  <a:pt x="171831" y="203073"/>
                </a:lnTo>
                <a:lnTo>
                  <a:pt x="195072" y="197104"/>
                </a:lnTo>
                <a:lnTo>
                  <a:pt x="216027" y="190881"/>
                </a:lnTo>
                <a:lnTo>
                  <a:pt x="235839" y="185293"/>
                </a:lnTo>
                <a:lnTo>
                  <a:pt x="257810" y="178181"/>
                </a:lnTo>
                <a:lnTo>
                  <a:pt x="299339" y="163068"/>
                </a:lnTo>
                <a:lnTo>
                  <a:pt x="316611" y="156083"/>
                </a:lnTo>
                <a:lnTo>
                  <a:pt x="336169" y="148590"/>
                </a:lnTo>
                <a:lnTo>
                  <a:pt x="352679" y="141732"/>
                </a:lnTo>
                <a:lnTo>
                  <a:pt x="389255" y="125857"/>
                </a:lnTo>
                <a:lnTo>
                  <a:pt x="407416" y="116586"/>
                </a:lnTo>
                <a:lnTo>
                  <a:pt x="423418" y="108839"/>
                </a:lnTo>
                <a:lnTo>
                  <a:pt x="440309" y="99060"/>
                </a:lnTo>
                <a:lnTo>
                  <a:pt x="456056" y="90170"/>
                </a:lnTo>
                <a:lnTo>
                  <a:pt x="470662" y="81280"/>
                </a:lnTo>
                <a:lnTo>
                  <a:pt x="482473" y="72136"/>
                </a:lnTo>
                <a:lnTo>
                  <a:pt x="492379" y="64262"/>
                </a:lnTo>
                <a:lnTo>
                  <a:pt x="495657" y="60706"/>
                </a:lnTo>
                <a:close/>
              </a:path>
              <a:path w="638810" h="227964">
                <a:moveTo>
                  <a:pt x="435102" y="0"/>
                </a:moveTo>
                <a:lnTo>
                  <a:pt x="424688" y="4064"/>
                </a:lnTo>
                <a:lnTo>
                  <a:pt x="414400" y="8509"/>
                </a:lnTo>
                <a:lnTo>
                  <a:pt x="403225" y="12573"/>
                </a:lnTo>
                <a:lnTo>
                  <a:pt x="376681" y="21717"/>
                </a:lnTo>
                <a:lnTo>
                  <a:pt x="364236" y="25527"/>
                </a:lnTo>
                <a:lnTo>
                  <a:pt x="352171" y="28829"/>
                </a:lnTo>
                <a:lnTo>
                  <a:pt x="338709" y="32766"/>
                </a:lnTo>
                <a:lnTo>
                  <a:pt x="324231" y="36322"/>
                </a:lnTo>
                <a:lnTo>
                  <a:pt x="309499" y="40259"/>
                </a:lnTo>
                <a:lnTo>
                  <a:pt x="282702" y="47117"/>
                </a:lnTo>
                <a:lnTo>
                  <a:pt x="268224" y="50165"/>
                </a:lnTo>
                <a:lnTo>
                  <a:pt x="254508" y="53467"/>
                </a:lnTo>
                <a:lnTo>
                  <a:pt x="226441" y="59817"/>
                </a:lnTo>
                <a:lnTo>
                  <a:pt x="205612" y="63500"/>
                </a:lnTo>
                <a:lnTo>
                  <a:pt x="349504" y="60706"/>
                </a:lnTo>
                <a:lnTo>
                  <a:pt x="495657" y="60706"/>
                </a:lnTo>
                <a:lnTo>
                  <a:pt x="499872" y="56134"/>
                </a:lnTo>
                <a:lnTo>
                  <a:pt x="638556" y="50292"/>
                </a:lnTo>
                <a:lnTo>
                  <a:pt x="618617" y="47244"/>
                </a:lnTo>
                <a:lnTo>
                  <a:pt x="563372" y="40259"/>
                </a:lnTo>
                <a:lnTo>
                  <a:pt x="524002" y="32258"/>
                </a:lnTo>
                <a:lnTo>
                  <a:pt x="513206" y="28448"/>
                </a:lnTo>
                <a:lnTo>
                  <a:pt x="500380" y="24892"/>
                </a:lnTo>
                <a:lnTo>
                  <a:pt x="486156" y="20193"/>
                </a:lnTo>
                <a:lnTo>
                  <a:pt x="472440" y="14986"/>
                </a:lnTo>
                <a:lnTo>
                  <a:pt x="460248" y="10668"/>
                </a:lnTo>
                <a:lnTo>
                  <a:pt x="445643" y="5334"/>
                </a:lnTo>
                <a:lnTo>
                  <a:pt x="43510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51048" y="2998977"/>
            <a:ext cx="362585" cy="170180"/>
          </a:xfrm>
          <a:custGeom>
            <a:avLst/>
            <a:gdLst/>
            <a:ahLst/>
            <a:cxnLst/>
            <a:rect l="l" t="t" r="r" b="b"/>
            <a:pathLst>
              <a:path w="362585" h="170180">
                <a:moveTo>
                  <a:pt x="362203" y="0"/>
                </a:moveTo>
                <a:lnTo>
                  <a:pt x="322325" y="1905"/>
                </a:lnTo>
                <a:lnTo>
                  <a:pt x="316230" y="11049"/>
                </a:lnTo>
                <a:lnTo>
                  <a:pt x="305562" y="22733"/>
                </a:lnTo>
                <a:lnTo>
                  <a:pt x="296799" y="30480"/>
                </a:lnTo>
                <a:lnTo>
                  <a:pt x="286893" y="38100"/>
                </a:lnTo>
                <a:lnTo>
                  <a:pt x="267462" y="53721"/>
                </a:lnTo>
                <a:lnTo>
                  <a:pt x="250698" y="64770"/>
                </a:lnTo>
                <a:lnTo>
                  <a:pt x="235076" y="74422"/>
                </a:lnTo>
                <a:lnTo>
                  <a:pt x="222757" y="82296"/>
                </a:lnTo>
                <a:lnTo>
                  <a:pt x="178562" y="105537"/>
                </a:lnTo>
                <a:lnTo>
                  <a:pt x="115315" y="129794"/>
                </a:lnTo>
                <a:lnTo>
                  <a:pt x="51053" y="148844"/>
                </a:lnTo>
                <a:lnTo>
                  <a:pt x="0" y="160528"/>
                </a:lnTo>
                <a:lnTo>
                  <a:pt x="1143" y="169926"/>
                </a:lnTo>
                <a:lnTo>
                  <a:pt x="61975" y="160020"/>
                </a:lnTo>
                <a:lnTo>
                  <a:pt x="144018" y="138938"/>
                </a:lnTo>
                <a:lnTo>
                  <a:pt x="219582" y="108077"/>
                </a:lnTo>
                <a:lnTo>
                  <a:pt x="256920" y="87503"/>
                </a:lnTo>
                <a:lnTo>
                  <a:pt x="289813" y="64262"/>
                </a:lnTo>
                <a:lnTo>
                  <a:pt x="314325" y="47752"/>
                </a:lnTo>
                <a:lnTo>
                  <a:pt x="333120" y="32893"/>
                </a:lnTo>
                <a:lnTo>
                  <a:pt x="350774" y="15621"/>
                </a:lnTo>
                <a:lnTo>
                  <a:pt x="36220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82848" y="2925191"/>
            <a:ext cx="205104" cy="72390"/>
          </a:xfrm>
          <a:custGeom>
            <a:avLst/>
            <a:gdLst/>
            <a:ahLst/>
            <a:cxnLst/>
            <a:rect l="l" t="t" r="r" b="b"/>
            <a:pathLst>
              <a:path w="205105" h="72389">
                <a:moveTo>
                  <a:pt x="0" y="0"/>
                </a:moveTo>
                <a:lnTo>
                  <a:pt x="2920" y="26288"/>
                </a:lnTo>
                <a:lnTo>
                  <a:pt x="24002" y="35559"/>
                </a:lnTo>
                <a:lnTo>
                  <a:pt x="51688" y="44450"/>
                </a:lnTo>
                <a:lnTo>
                  <a:pt x="80137" y="55752"/>
                </a:lnTo>
                <a:lnTo>
                  <a:pt x="110489" y="62356"/>
                </a:lnTo>
                <a:lnTo>
                  <a:pt x="183387" y="70992"/>
                </a:lnTo>
                <a:lnTo>
                  <a:pt x="205105" y="72008"/>
                </a:lnTo>
                <a:lnTo>
                  <a:pt x="203200" y="55371"/>
                </a:lnTo>
                <a:lnTo>
                  <a:pt x="191007" y="53593"/>
                </a:lnTo>
                <a:lnTo>
                  <a:pt x="159512" y="50037"/>
                </a:lnTo>
                <a:lnTo>
                  <a:pt x="144399" y="47751"/>
                </a:lnTo>
                <a:lnTo>
                  <a:pt x="100583" y="38100"/>
                </a:lnTo>
                <a:lnTo>
                  <a:pt x="59436" y="24510"/>
                </a:lnTo>
                <a:lnTo>
                  <a:pt x="44831" y="18795"/>
                </a:lnTo>
                <a:lnTo>
                  <a:pt x="29844" y="13588"/>
                </a:lnTo>
                <a:lnTo>
                  <a:pt x="17780" y="9143"/>
                </a:lnTo>
                <a:lnTo>
                  <a:pt x="8381" y="4444"/>
                </a:lnTo>
                <a:lnTo>
                  <a:pt x="0" y="0"/>
                </a:lnTo>
                <a:close/>
              </a:path>
              <a:path w="205105" h="72389">
                <a:moveTo>
                  <a:pt x="0" y="126"/>
                </a:moveTo>
                <a:lnTo>
                  <a:pt x="0" y="634"/>
                </a:lnTo>
                <a:lnTo>
                  <a:pt x="2286" y="21208"/>
                </a:lnTo>
                <a:lnTo>
                  <a:pt x="0" y="12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52725" y="2922270"/>
            <a:ext cx="231140" cy="85090"/>
          </a:xfrm>
          <a:custGeom>
            <a:avLst/>
            <a:gdLst/>
            <a:ahLst/>
            <a:cxnLst/>
            <a:rect l="l" t="t" r="r" b="b"/>
            <a:pathLst>
              <a:path w="231139" h="85089">
                <a:moveTo>
                  <a:pt x="228473" y="0"/>
                </a:moveTo>
                <a:lnTo>
                  <a:pt x="192024" y="14350"/>
                </a:lnTo>
                <a:lnTo>
                  <a:pt x="155829" y="26797"/>
                </a:lnTo>
                <a:lnTo>
                  <a:pt x="95250" y="43942"/>
                </a:lnTo>
                <a:lnTo>
                  <a:pt x="30099" y="60198"/>
                </a:lnTo>
                <a:lnTo>
                  <a:pt x="0" y="66675"/>
                </a:lnTo>
                <a:lnTo>
                  <a:pt x="2031" y="84581"/>
                </a:lnTo>
                <a:lnTo>
                  <a:pt x="31368" y="81025"/>
                </a:lnTo>
                <a:lnTo>
                  <a:pt x="56133" y="76962"/>
                </a:lnTo>
                <a:lnTo>
                  <a:pt x="90931" y="69342"/>
                </a:lnTo>
                <a:lnTo>
                  <a:pt x="125475" y="59943"/>
                </a:lnTo>
                <a:lnTo>
                  <a:pt x="155448" y="52197"/>
                </a:lnTo>
                <a:lnTo>
                  <a:pt x="188594" y="40512"/>
                </a:lnTo>
                <a:lnTo>
                  <a:pt x="216916" y="29463"/>
                </a:lnTo>
                <a:lnTo>
                  <a:pt x="231012" y="22225"/>
                </a:lnTo>
                <a:lnTo>
                  <a:pt x="22847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1048" y="2942589"/>
            <a:ext cx="638810" cy="227965"/>
          </a:xfrm>
          <a:custGeom>
            <a:avLst/>
            <a:gdLst/>
            <a:ahLst/>
            <a:cxnLst/>
            <a:rect l="l" t="t" r="r" b="b"/>
            <a:pathLst>
              <a:path w="638810" h="227964">
                <a:moveTo>
                  <a:pt x="495540" y="60833"/>
                </a:moveTo>
                <a:lnTo>
                  <a:pt x="349376" y="60833"/>
                </a:lnTo>
                <a:lnTo>
                  <a:pt x="341121" y="72136"/>
                </a:lnTo>
                <a:lnTo>
                  <a:pt x="330962" y="81153"/>
                </a:lnTo>
                <a:lnTo>
                  <a:pt x="312419" y="97917"/>
                </a:lnTo>
                <a:lnTo>
                  <a:pt x="301244" y="105664"/>
                </a:lnTo>
                <a:lnTo>
                  <a:pt x="290194" y="113537"/>
                </a:lnTo>
                <a:lnTo>
                  <a:pt x="243205" y="144399"/>
                </a:lnTo>
                <a:lnTo>
                  <a:pt x="229615" y="151765"/>
                </a:lnTo>
                <a:lnTo>
                  <a:pt x="218312" y="158242"/>
                </a:lnTo>
                <a:lnTo>
                  <a:pt x="207009" y="164592"/>
                </a:lnTo>
                <a:lnTo>
                  <a:pt x="193420" y="171196"/>
                </a:lnTo>
                <a:lnTo>
                  <a:pt x="178562" y="178054"/>
                </a:lnTo>
                <a:lnTo>
                  <a:pt x="163575" y="183642"/>
                </a:lnTo>
                <a:lnTo>
                  <a:pt x="149098" y="189865"/>
                </a:lnTo>
                <a:lnTo>
                  <a:pt x="130556" y="195961"/>
                </a:lnTo>
                <a:lnTo>
                  <a:pt x="113537" y="201168"/>
                </a:lnTo>
                <a:lnTo>
                  <a:pt x="93599" y="205994"/>
                </a:lnTo>
                <a:lnTo>
                  <a:pt x="74930" y="210820"/>
                </a:lnTo>
                <a:lnTo>
                  <a:pt x="55118" y="215646"/>
                </a:lnTo>
                <a:lnTo>
                  <a:pt x="34289" y="219964"/>
                </a:lnTo>
                <a:lnTo>
                  <a:pt x="0" y="227584"/>
                </a:lnTo>
                <a:lnTo>
                  <a:pt x="36068" y="224917"/>
                </a:lnTo>
                <a:lnTo>
                  <a:pt x="74802" y="220599"/>
                </a:lnTo>
                <a:lnTo>
                  <a:pt x="94868" y="217424"/>
                </a:lnTo>
                <a:lnTo>
                  <a:pt x="114934" y="214503"/>
                </a:lnTo>
                <a:lnTo>
                  <a:pt x="134619" y="210947"/>
                </a:lnTo>
                <a:lnTo>
                  <a:pt x="171703" y="203073"/>
                </a:lnTo>
                <a:lnTo>
                  <a:pt x="195071" y="197104"/>
                </a:lnTo>
                <a:lnTo>
                  <a:pt x="216026" y="190881"/>
                </a:lnTo>
                <a:lnTo>
                  <a:pt x="235838" y="185293"/>
                </a:lnTo>
                <a:lnTo>
                  <a:pt x="257809" y="178308"/>
                </a:lnTo>
                <a:lnTo>
                  <a:pt x="299338" y="163068"/>
                </a:lnTo>
                <a:lnTo>
                  <a:pt x="316611" y="156083"/>
                </a:lnTo>
                <a:lnTo>
                  <a:pt x="336169" y="148717"/>
                </a:lnTo>
                <a:lnTo>
                  <a:pt x="370967" y="133858"/>
                </a:lnTo>
                <a:lnTo>
                  <a:pt x="389255" y="125857"/>
                </a:lnTo>
                <a:lnTo>
                  <a:pt x="407415" y="116586"/>
                </a:lnTo>
                <a:lnTo>
                  <a:pt x="423290" y="108839"/>
                </a:lnTo>
                <a:lnTo>
                  <a:pt x="456056" y="90170"/>
                </a:lnTo>
                <a:lnTo>
                  <a:pt x="470662" y="81280"/>
                </a:lnTo>
                <a:lnTo>
                  <a:pt x="482473" y="72136"/>
                </a:lnTo>
                <a:lnTo>
                  <a:pt x="492378" y="64262"/>
                </a:lnTo>
                <a:lnTo>
                  <a:pt x="495540" y="60833"/>
                </a:lnTo>
                <a:close/>
              </a:path>
              <a:path w="638810" h="227964">
                <a:moveTo>
                  <a:pt x="434975" y="0"/>
                </a:moveTo>
                <a:lnTo>
                  <a:pt x="424688" y="4064"/>
                </a:lnTo>
                <a:lnTo>
                  <a:pt x="414400" y="8509"/>
                </a:lnTo>
                <a:lnTo>
                  <a:pt x="403225" y="12573"/>
                </a:lnTo>
                <a:lnTo>
                  <a:pt x="376681" y="21717"/>
                </a:lnTo>
                <a:lnTo>
                  <a:pt x="364236" y="25527"/>
                </a:lnTo>
                <a:lnTo>
                  <a:pt x="352170" y="28829"/>
                </a:lnTo>
                <a:lnTo>
                  <a:pt x="338708" y="32766"/>
                </a:lnTo>
                <a:lnTo>
                  <a:pt x="324231" y="36322"/>
                </a:lnTo>
                <a:lnTo>
                  <a:pt x="309499" y="40259"/>
                </a:lnTo>
                <a:lnTo>
                  <a:pt x="295782" y="43687"/>
                </a:lnTo>
                <a:lnTo>
                  <a:pt x="282575" y="47243"/>
                </a:lnTo>
                <a:lnTo>
                  <a:pt x="268096" y="50165"/>
                </a:lnTo>
                <a:lnTo>
                  <a:pt x="254507" y="53467"/>
                </a:lnTo>
                <a:lnTo>
                  <a:pt x="226440" y="59943"/>
                </a:lnTo>
                <a:lnTo>
                  <a:pt x="205612" y="63500"/>
                </a:lnTo>
                <a:lnTo>
                  <a:pt x="349376" y="60833"/>
                </a:lnTo>
                <a:lnTo>
                  <a:pt x="495540" y="60833"/>
                </a:lnTo>
                <a:lnTo>
                  <a:pt x="499871" y="56134"/>
                </a:lnTo>
                <a:lnTo>
                  <a:pt x="638556" y="50292"/>
                </a:lnTo>
                <a:lnTo>
                  <a:pt x="618617" y="47243"/>
                </a:lnTo>
                <a:lnTo>
                  <a:pt x="595502" y="44704"/>
                </a:lnTo>
                <a:lnTo>
                  <a:pt x="563371" y="40259"/>
                </a:lnTo>
                <a:lnTo>
                  <a:pt x="548258" y="37592"/>
                </a:lnTo>
                <a:lnTo>
                  <a:pt x="535939" y="35052"/>
                </a:lnTo>
                <a:lnTo>
                  <a:pt x="524001" y="32258"/>
                </a:lnTo>
                <a:lnTo>
                  <a:pt x="513080" y="28448"/>
                </a:lnTo>
                <a:lnTo>
                  <a:pt x="500380" y="24892"/>
                </a:lnTo>
                <a:lnTo>
                  <a:pt x="486156" y="20193"/>
                </a:lnTo>
                <a:lnTo>
                  <a:pt x="472313" y="14986"/>
                </a:lnTo>
                <a:lnTo>
                  <a:pt x="445643" y="5334"/>
                </a:lnTo>
                <a:lnTo>
                  <a:pt x="43497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58111" y="4439411"/>
            <a:ext cx="4482084" cy="361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51760" y="4457700"/>
            <a:ext cx="2932176" cy="269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82951" y="4364050"/>
            <a:ext cx="3780154" cy="359410"/>
          </a:xfrm>
          <a:custGeom>
            <a:avLst/>
            <a:gdLst/>
            <a:ahLst/>
            <a:cxnLst/>
            <a:rect l="l" t="t" r="r" b="b"/>
            <a:pathLst>
              <a:path w="3780154" h="359410">
                <a:moveTo>
                  <a:pt x="3134741" y="0"/>
                </a:moveTo>
                <a:lnTo>
                  <a:pt x="3134741" y="92278"/>
                </a:lnTo>
                <a:lnTo>
                  <a:pt x="0" y="92278"/>
                </a:lnTo>
                <a:lnTo>
                  <a:pt x="0" y="266865"/>
                </a:lnTo>
                <a:lnTo>
                  <a:pt x="3134741" y="266865"/>
                </a:lnTo>
                <a:lnTo>
                  <a:pt x="3134741" y="359143"/>
                </a:lnTo>
                <a:lnTo>
                  <a:pt x="3780028" y="179565"/>
                </a:lnTo>
                <a:lnTo>
                  <a:pt x="313474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62963" y="4456328"/>
            <a:ext cx="280035" cy="174625"/>
          </a:xfrm>
          <a:custGeom>
            <a:avLst/>
            <a:gdLst/>
            <a:ahLst/>
            <a:cxnLst/>
            <a:rect l="l" t="t" r="r" b="b"/>
            <a:pathLst>
              <a:path w="280035" h="174625">
                <a:moveTo>
                  <a:pt x="0" y="174586"/>
                </a:moveTo>
                <a:lnTo>
                  <a:pt x="279996" y="174586"/>
                </a:lnTo>
                <a:lnTo>
                  <a:pt x="279996" y="0"/>
                </a:lnTo>
                <a:lnTo>
                  <a:pt x="0" y="0"/>
                </a:lnTo>
                <a:lnTo>
                  <a:pt x="0" y="17458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82927" y="4456328"/>
            <a:ext cx="140335" cy="174625"/>
          </a:xfrm>
          <a:custGeom>
            <a:avLst/>
            <a:gdLst/>
            <a:ahLst/>
            <a:cxnLst/>
            <a:rect l="l" t="t" r="r" b="b"/>
            <a:pathLst>
              <a:path w="140335" h="174625">
                <a:moveTo>
                  <a:pt x="0" y="174586"/>
                </a:moveTo>
                <a:lnTo>
                  <a:pt x="140004" y="174586"/>
                </a:lnTo>
                <a:lnTo>
                  <a:pt x="140004" y="0"/>
                </a:lnTo>
                <a:lnTo>
                  <a:pt x="0" y="0"/>
                </a:lnTo>
                <a:lnTo>
                  <a:pt x="0" y="17458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684398" y="4431080"/>
            <a:ext cx="266319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原有业务发展</a:t>
            </a:r>
            <a:r>
              <a:rPr sz="1400" b="1" spc="-95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(加强原有核心能力)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21169" y="4200359"/>
            <a:ext cx="362585" cy="170180"/>
          </a:xfrm>
          <a:custGeom>
            <a:avLst/>
            <a:gdLst/>
            <a:ahLst/>
            <a:cxnLst/>
            <a:rect l="l" t="t" r="r" b="b"/>
            <a:pathLst>
              <a:path w="362584" h="170179">
                <a:moveTo>
                  <a:pt x="362165" y="0"/>
                </a:moveTo>
                <a:lnTo>
                  <a:pt x="322351" y="1892"/>
                </a:lnTo>
                <a:lnTo>
                  <a:pt x="316191" y="11061"/>
                </a:lnTo>
                <a:lnTo>
                  <a:pt x="305511" y="22694"/>
                </a:lnTo>
                <a:lnTo>
                  <a:pt x="296786" y="30416"/>
                </a:lnTo>
                <a:lnTo>
                  <a:pt x="286854" y="38061"/>
                </a:lnTo>
                <a:lnTo>
                  <a:pt x="276974" y="46126"/>
                </a:lnTo>
                <a:lnTo>
                  <a:pt x="267436" y="53721"/>
                </a:lnTo>
                <a:lnTo>
                  <a:pt x="250697" y="64744"/>
                </a:lnTo>
                <a:lnTo>
                  <a:pt x="234988" y="74345"/>
                </a:lnTo>
                <a:lnTo>
                  <a:pt x="222681" y="82245"/>
                </a:lnTo>
                <a:lnTo>
                  <a:pt x="178523" y="105498"/>
                </a:lnTo>
                <a:lnTo>
                  <a:pt x="115303" y="129819"/>
                </a:lnTo>
                <a:lnTo>
                  <a:pt x="51066" y="148818"/>
                </a:lnTo>
                <a:lnTo>
                  <a:pt x="0" y="160477"/>
                </a:lnTo>
                <a:lnTo>
                  <a:pt x="1079" y="169913"/>
                </a:lnTo>
                <a:lnTo>
                  <a:pt x="61937" y="159969"/>
                </a:lnTo>
                <a:lnTo>
                  <a:pt x="143929" y="138950"/>
                </a:lnTo>
                <a:lnTo>
                  <a:pt x="219608" y="108013"/>
                </a:lnTo>
                <a:lnTo>
                  <a:pt x="256870" y="87503"/>
                </a:lnTo>
                <a:lnTo>
                  <a:pt x="289826" y="64223"/>
                </a:lnTo>
                <a:lnTo>
                  <a:pt x="314350" y="47752"/>
                </a:lnTo>
                <a:lnTo>
                  <a:pt x="333057" y="32829"/>
                </a:lnTo>
                <a:lnTo>
                  <a:pt x="350735" y="15621"/>
                </a:lnTo>
                <a:lnTo>
                  <a:pt x="36216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51788" y="4126509"/>
            <a:ext cx="205104" cy="72390"/>
          </a:xfrm>
          <a:custGeom>
            <a:avLst/>
            <a:gdLst/>
            <a:ahLst/>
            <a:cxnLst/>
            <a:rect l="l" t="t" r="r" b="b"/>
            <a:pathLst>
              <a:path w="205105" h="72389">
                <a:moveTo>
                  <a:pt x="0" y="0"/>
                </a:moveTo>
                <a:lnTo>
                  <a:pt x="2412" y="21196"/>
                </a:lnTo>
                <a:lnTo>
                  <a:pt x="2921" y="26377"/>
                </a:lnTo>
                <a:lnTo>
                  <a:pt x="24003" y="35610"/>
                </a:lnTo>
                <a:lnTo>
                  <a:pt x="51689" y="44500"/>
                </a:lnTo>
                <a:lnTo>
                  <a:pt x="80137" y="55740"/>
                </a:lnTo>
                <a:lnTo>
                  <a:pt x="110490" y="62369"/>
                </a:lnTo>
                <a:lnTo>
                  <a:pt x="183387" y="70980"/>
                </a:lnTo>
                <a:lnTo>
                  <a:pt x="205105" y="72021"/>
                </a:lnTo>
                <a:lnTo>
                  <a:pt x="203200" y="55371"/>
                </a:lnTo>
                <a:lnTo>
                  <a:pt x="191008" y="53682"/>
                </a:lnTo>
                <a:lnTo>
                  <a:pt x="159512" y="50037"/>
                </a:lnTo>
                <a:lnTo>
                  <a:pt x="144399" y="47802"/>
                </a:lnTo>
                <a:lnTo>
                  <a:pt x="100584" y="38099"/>
                </a:lnTo>
                <a:lnTo>
                  <a:pt x="59436" y="24574"/>
                </a:lnTo>
                <a:lnTo>
                  <a:pt x="44831" y="18783"/>
                </a:lnTo>
                <a:lnTo>
                  <a:pt x="29845" y="13690"/>
                </a:lnTo>
                <a:lnTo>
                  <a:pt x="17780" y="9156"/>
                </a:lnTo>
                <a:lnTo>
                  <a:pt x="8509" y="4508"/>
                </a:lnTo>
                <a:lnTo>
                  <a:pt x="0" y="0"/>
                </a:lnTo>
                <a:close/>
              </a:path>
              <a:path w="205105" h="72389">
                <a:moveTo>
                  <a:pt x="979" y="8990"/>
                </a:moveTo>
                <a:lnTo>
                  <a:pt x="2342" y="21196"/>
                </a:lnTo>
                <a:lnTo>
                  <a:pt x="979" y="8990"/>
                </a:lnTo>
                <a:close/>
              </a:path>
              <a:path w="205105" h="72389">
                <a:moveTo>
                  <a:pt x="0" y="215"/>
                </a:moveTo>
                <a:lnTo>
                  <a:pt x="0" y="647"/>
                </a:lnTo>
                <a:lnTo>
                  <a:pt x="979" y="8990"/>
                </a:lnTo>
                <a:lnTo>
                  <a:pt x="0" y="21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22845" y="4123715"/>
            <a:ext cx="229870" cy="84455"/>
          </a:xfrm>
          <a:custGeom>
            <a:avLst/>
            <a:gdLst/>
            <a:ahLst/>
            <a:cxnLst/>
            <a:rect l="l" t="t" r="r" b="b"/>
            <a:pathLst>
              <a:path w="229869" h="84454">
                <a:moveTo>
                  <a:pt x="227291" y="0"/>
                </a:moveTo>
                <a:lnTo>
                  <a:pt x="191096" y="14363"/>
                </a:lnTo>
                <a:lnTo>
                  <a:pt x="154901" y="26746"/>
                </a:lnTo>
                <a:lnTo>
                  <a:pt x="94703" y="43827"/>
                </a:lnTo>
                <a:lnTo>
                  <a:pt x="29971" y="60109"/>
                </a:lnTo>
                <a:lnTo>
                  <a:pt x="0" y="66560"/>
                </a:lnTo>
                <a:lnTo>
                  <a:pt x="2031" y="84455"/>
                </a:lnTo>
                <a:lnTo>
                  <a:pt x="31127" y="80937"/>
                </a:lnTo>
                <a:lnTo>
                  <a:pt x="55778" y="76834"/>
                </a:lnTo>
                <a:lnTo>
                  <a:pt x="90398" y="69202"/>
                </a:lnTo>
                <a:lnTo>
                  <a:pt x="124828" y="59842"/>
                </a:lnTo>
                <a:lnTo>
                  <a:pt x="154647" y="52095"/>
                </a:lnTo>
                <a:lnTo>
                  <a:pt x="187667" y="40500"/>
                </a:lnTo>
                <a:lnTo>
                  <a:pt x="215861" y="29451"/>
                </a:lnTo>
                <a:lnTo>
                  <a:pt x="229831" y="22186"/>
                </a:lnTo>
                <a:lnTo>
                  <a:pt x="22729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1092" y="4144009"/>
            <a:ext cx="637540" cy="227965"/>
          </a:xfrm>
          <a:custGeom>
            <a:avLst/>
            <a:gdLst/>
            <a:ahLst/>
            <a:cxnLst/>
            <a:rect l="l" t="t" r="r" b="b"/>
            <a:pathLst>
              <a:path w="637540" h="227964">
                <a:moveTo>
                  <a:pt x="494759" y="60718"/>
                </a:moveTo>
                <a:lnTo>
                  <a:pt x="348830" y="60718"/>
                </a:lnTo>
                <a:lnTo>
                  <a:pt x="340537" y="72135"/>
                </a:lnTo>
                <a:lnTo>
                  <a:pt x="330238" y="81254"/>
                </a:lnTo>
                <a:lnTo>
                  <a:pt x="289661" y="113449"/>
                </a:lnTo>
                <a:lnTo>
                  <a:pt x="242785" y="144284"/>
                </a:lnTo>
                <a:lnTo>
                  <a:pt x="229234" y="151714"/>
                </a:lnTo>
                <a:lnTo>
                  <a:pt x="217982" y="158216"/>
                </a:lnTo>
                <a:lnTo>
                  <a:pt x="206705" y="164515"/>
                </a:lnTo>
                <a:lnTo>
                  <a:pt x="193065" y="171081"/>
                </a:lnTo>
                <a:lnTo>
                  <a:pt x="178257" y="177990"/>
                </a:lnTo>
                <a:lnTo>
                  <a:pt x="163309" y="183616"/>
                </a:lnTo>
                <a:lnTo>
                  <a:pt x="148818" y="189826"/>
                </a:lnTo>
                <a:lnTo>
                  <a:pt x="130314" y="195859"/>
                </a:lnTo>
                <a:lnTo>
                  <a:pt x="113322" y="201053"/>
                </a:lnTo>
                <a:lnTo>
                  <a:pt x="55003" y="215518"/>
                </a:lnTo>
                <a:lnTo>
                  <a:pt x="34302" y="219824"/>
                </a:lnTo>
                <a:lnTo>
                  <a:pt x="0" y="227418"/>
                </a:lnTo>
                <a:lnTo>
                  <a:pt x="36080" y="224853"/>
                </a:lnTo>
                <a:lnTo>
                  <a:pt x="74752" y="220471"/>
                </a:lnTo>
                <a:lnTo>
                  <a:pt x="94780" y="217335"/>
                </a:lnTo>
                <a:lnTo>
                  <a:pt x="114833" y="214401"/>
                </a:lnTo>
                <a:lnTo>
                  <a:pt x="134416" y="210883"/>
                </a:lnTo>
                <a:lnTo>
                  <a:pt x="171500" y="202971"/>
                </a:lnTo>
                <a:lnTo>
                  <a:pt x="194805" y="197053"/>
                </a:lnTo>
                <a:lnTo>
                  <a:pt x="215684" y="190766"/>
                </a:lnTo>
                <a:lnTo>
                  <a:pt x="235432" y="185254"/>
                </a:lnTo>
                <a:lnTo>
                  <a:pt x="257416" y="178180"/>
                </a:lnTo>
                <a:lnTo>
                  <a:pt x="298869" y="163017"/>
                </a:lnTo>
                <a:lnTo>
                  <a:pt x="316064" y="156044"/>
                </a:lnTo>
                <a:lnTo>
                  <a:pt x="335610" y="148602"/>
                </a:lnTo>
                <a:lnTo>
                  <a:pt x="351955" y="141719"/>
                </a:lnTo>
                <a:lnTo>
                  <a:pt x="388531" y="125806"/>
                </a:lnTo>
                <a:lnTo>
                  <a:pt x="406692" y="116547"/>
                </a:lnTo>
                <a:lnTo>
                  <a:pt x="422694" y="108851"/>
                </a:lnTo>
                <a:lnTo>
                  <a:pt x="439458" y="99085"/>
                </a:lnTo>
                <a:lnTo>
                  <a:pt x="455333" y="90106"/>
                </a:lnTo>
                <a:lnTo>
                  <a:pt x="469811" y="81254"/>
                </a:lnTo>
                <a:lnTo>
                  <a:pt x="481622" y="72072"/>
                </a:lnTo>
                <a:lnTo>
                  <a:pt x="491528" y="64185"/>
                </a:lnTo>
                <a:lnTo>
                  <a:pt x="494759" y="60718"/>
                </a:lnTo>
                <a:close/>
              </a:path>
              <a:path w="637540" h="227964">
                <a:moveTo>
                  <a:pt x="434251" y="0"/>
                </a:moveTo>
                <a:lnTo>
                  <a:pt x="423964" y="4000"/>
                </a:lnTo>
                <a:lnTo>
                  <a:pt x="413677" y="8445"/>
                </a:lnTo>
                <a:lnTo>
                  <a:pt x="402501" y="12534"/>
                </a:lnTo>
                <a:lnTo>
                  <a:pt x="375958" y="21653"/>
                </a:lnTo>
                <a:lnTo>
                  <a:pt x="363639" y="25450"/>
                </a:lnTo>
                <a:lnTo>
                  <a:pt x="351574" y="28778"/>
                </a:lnTo>
                <a:lnTo>
                  <a:pt x="338061" y="32715"/>
                </a:lnTo>
                <a:lnTo>
                  <a:pt x="323684" y="36309"/>
                </a:lnTo>
                <a:lnTo>
                  <a:pt x="282143" y="47116"/>
                </a:lnTo>
                <a:lnTo>
                  <a:pt x="267690" y="50063"/>
                </a:lnTo>
                <a:lnTo>
                  <a:pt x="254063" y="53352"/>
                </a:lnTo>
                <a:lnTo>
                  <a:pt x="226021" y="59804"/>
                </a:lnTo>
                <a:lnTo>
                  <a:pt x="205257" y="63461"/>
                </a:lnTo>
                <a:lnTo>
                  <a:pt x="348830" y="60718"/>
                </a:lnTo>
                <a:lnTo>
                  <a:pt x="494759" y="60718"/>
                </a:lnTo>
                <a:lnTo>
                  <a:pt x="499021" y="56146"/>
                </a:lnTo>
                <a:lnTo>
                  <a:pt x="637451" y="50266"/>
                </a:lnTo>
                <a:lnTo>
                  <a:pt x="617512" y="47294"/>
                </a:lnTo>
                <a:lnTo>
                  <a:pt x="594398" y="44678"/>
                </a:lnTo>
                <a:lnTo>
                  <a:pt x="562394" y="40233"/>
                </a:lnTo>
                <a:lnTo>
                  <a:pt x="547281" y="37591"/>
                </a:lnTo>
                <a:lnTo>
                  <a:pt x="534962" y="35051"/>
                </a:lnTo>
                <a:lnTo>
                  <a:pt x="523024" y="32257"/>
                </a:lnTo>
                <a:lnTo>
                  <a:pt x="512229" y="28460"/>
                </a:lnTo>
                <a:lnTo>
                  <a:pt x="499402" y="24891"/>
                </a:lnTo>
                <a:lnTo>
                  <a:pt x="485305" y="20167"/>
                </a:lnTo>
                <a:lnTo>
                  <a:pt x="471589" y="14973"/>
                </a:lnTo>
                <a:lnTo>
                  <a:pt x="444919" y="5346"/>
                </a:lnTo>
                <a:lnTo>
                  <a:pt x="43425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52545" y="2900172"/>
            <a:ext cx="680720" cy="179070"/>
          </a:xfrm>
          <a:custGeom>
            <a:avLst/>
            <a:gdLst/>
            <a:ahLst/>
            <a:cxnLst/>
            <a:rect l="l" t="t" r="r" b="b"/>
            <a:pathLst>
              <a:path w="680720" h="179069">
                <a:moveTo>
                  <a:pt x="534796" y="0"/>
                </a:moveTo>
                <a:lnTo>
                  <a:pt x="534796" y="44703"/>
                </a:lnTo>
                <a:lnTo>
                  <a:pt x="0" y="44703"/>
                </a:lnTo>
                <a:lnTo>
                  <a:pt x="0" y="133984"/>
                </a:lnTo>
                <a:lnTo>
                  <a:pt x="534796" y="133984"/>
                </a:lnTo>
                <a:lnTo>
                  <a:pt x="534796" y="178561"/>
                </a:lnTo>
                <a:lnTo>
                  <a:pt x="680592" y="89280"/>
                </a:lnTo>
                <a:lnTo>
                  <a:pt x="53479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52545" y="2361438"/>
            <a:ext cx="680720" cy="179070"/>
          </a:xfrm>
          <a:custGeom>
            <a:avLst/>
            <a:gdLst/>
            <a:ahLst/>
            <a:cxnLst/>
            <a:rect l="l" t="t" r="r" b="b"/>
            <a:pathLst>
              <a:path w="680720" h="179069">
                <a:moveTo>
                  <a:pt x="534796" y="0"/>
                </a:moveTo>
                <a:lnTo>
                  <a:pt x="534796" y="44704"/>
                </a:lnTo>
                <a:lnTo>
                  <a:pt x="0" y="44704"/>
                </a:lnTo>
                <a:lnTo>
                  <a:pt x="0" y="133985"/>
                </a:lnTo>
                <a:lnTo>
                  <a:pt x="534796" y="133985"/>
                </a:lnTo>
                <a:lnTo>
                  <a:pt x="534796" y="178562"/>
                </a:lnTo>
                <a:lnTo>
                  <a:pt x="680592" y="89281"/>
                </a:lnTo>
                <a:lnTo>
                  <a:pt x="53479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63440" y="2235707"/>
            <a:ext cx="1264919" cy="484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87823" y="2247900"/>
            <a:ext cx="1264920" cy="414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88890" y="2161413"/>
            <a:ext cx="1261745" cy="481330"/>
          </a:xfrm>
          <a:custGeom>
            <a:avLst/>
            <a:gdLst/>
            <a:ahLst/>
            <a:cxnLst/>
            <a:rect l="l" t="t" r="r" b="b"/>
            <a:pathLst>
              <a:path w="1261745" h="481330">
                <a:moveTo>
                  <a:pt x="630682" y="0"/>
                </a:moveTo>
                <a:lnTo>
                  <a:pt x="561954" y="1411"/>
                </a:lnTo>
                <a:lnTo>
                  <a:pt x="495372" y="5548"/>
                </a:lnTo>
                <a:lnTo>
                  <a:pt x="431320" y="12263"/>
                </a:lnTo>
                <a:lnTo>
                  <a:pt x="370183" y="21409"/>
                </a:lnTo>
                <a:lnTo>
                  <a:pt x="312344" y="32841"/>
                </a:lnTo>
                <a:lnTo>
                  <a:pt x="258189" y="46410"/>
                </a:lnTo>
                <a:lnTo>
                  <a:pt x="208103" y="61971"/>
                </a:lnTo>
                <a:lnTo>
                  <a:pt x="162469" y="79377"/>
                </a:lnTo>
                <a:lnTo>
                  <a:pt x="121672" y="98480"/>
                </a:lnTo>
                <a:lnTo>
                  <a:pt x="86096" y="119135"/>
                </a:lnTo>
                <a:lnTo>
                  <a:pt x="32148" y="164510"/>
                </a:lnTo>
                <a:lnTo>
                  <a:pt x="3700" y="214329"/>
                </a:lnTo>
                <a:lnTo>
                  <a:pt x="0" y="240537"/>
                </a:lnTo>
                <a:lnTo>
                  <a:pt x="3700" y="266746"/>
                </a:lnTo>
                <a:lnTo>
                  <a:pt x="32148" y="316565"/>
                </a:lnTo>
                <a:lnTo>
                  <a:pt x="86096" y="361940"/>
                </a:lnTo>
                <a:lnTo>
                  <a:pt x="121672" y="382595"/>
                </a:lnTo>
                <a:lnTo>
                  <a:pt x="162469" y="401698"/>
                </a:lnTo>
                <a:lnTo>
                  <a:pt x="208103" y="419104"/>
                </a:lnTo>
                <a:lnTo>
                  <a:pt x="258189" y="434665"/>
                </a:lnTo>
                <a:lnTo>
                  <a:pt x="312344" y="448234"/>
                </a:lnTo>
                <a:lnTo>
                  <a:pt x="370183" y="459666"/>
                </a:lnTo>
                <a:lnTo>
                  <a:pt x="431320" y="468812"/>
                </a:lnTo>
                <a:lnTo>
                  <a:pt x="495372" y="475527"/>
                </a:lnTo>
                <a:lnTo>
                  <a:pt x="561954" y="479664"/>
                </a:lnTo>
                <a:lnTo>
                  <a:pt x="630682" y="481075"/>
                </a:lnTo>
                <a:lnTo>
                  <a:pt x="699385" y="479664"/>
                </a:lnTo>
                <a:lnTo>
                  <a:pt x="765947" y="475527"/>
                </a:lnTo>
                <a:lnTo>
                  <a:pt x="829981" y="468812"/>
                </a:lnTo>
                <a:lnTo>
                  <a:pt x="891104" y="459666"/>
                </a:lnTo>
                <a:lnTo>
                  <a:pt x="948929" y="448234"/>
                </a:lnTo>
                <a:lnTo>
                  <a:pt x="1003074" y="434665"/>
                </a:lnTo>
                <a:lnTo>
                  <a:pt x="1053152" y="419104"/>
                </a:lnTo>
                <a:lnTo>
                  <a:pt x="1098780" y="401698"/>
                </a:lnTo>
                <a:lnTo>
                  <a:pt x="1139573" y="382595"/>
                </a:lnTo>
                <a:lnTo>
                  <a:pt x="1175145" y="361940"/>
                </a:lnTo>
                <a:lnTo>
                  <a:pt x="1229089" y="316565"/>
                </a:lnTo>
                <a:lnTo>
                  <a:pt x="1257536" y="266746"/>
                </a:lnTo>
                <a:lnTo>
                  <a:pt x="1261237" y="240537"/>
                </a:lnTo>
                <a:lnTo>
                  <a:pt x="1257536" y="214329"/>
                </a:lnTo>
                <a:lnTo>
                  <a:pt x="1229089" y="164510"/>
                </a:lnTo>
                <a:lnTo>
                  <a:pt x="1175145" y="119135"/>
                </a:lnTo>
                <a:lnTo>
                  <a:pt x="1139573" y="98480"/>
                </a:lnTo>
                <a:lnTo>
                  <a:pt x="1098780" y="79377"/>
                </a:lnTo>
                <a:lnTo>
                  <a:pt x="1053152" y="61971"/>
                </a:lnTo>
                <a:lnTo>
                  <a:pt x="1003074" y="46410"/>
                </a:lnTo>
                <a:lnTo>
                  <a:pt x="948929" y="32841"/>
                </a:lnTo>
                <a:lnTo>
                  <a:pt x="891104" y="21409"/>
                </a:lnTo>
                <a:lnTo>
                  <a:pt x="829981" y="12263"/>
                </a:lnTo>
                <a:lnTo>
                  <a:pt x="765947" y="5548"/>
                </a:lnTo>
                <a:lnTo>
                  <a:pt x="699385" y="1411"/>
                </a:lnTo>
                <a:lnTo>
                  <a:pt x="63068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070225" y="2213736"/>
            <a:ext cx="2668270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3855" indent="210185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Microsoft YaHei"/>
                <a:cs typeface="Microsoft YaHei"/>
              </a:rPr>
              <a:t>上市公司  (新的核心能力)</a:t>
            </a:r>
            <a:endParaRPr sz="1200">
              <a:latin typeface="Microsoft YaHei"/>
              <a:cs typeface="Microsoft YaHei"/>
            </a:endParaRPr>
          </a:p>
          <a:p>
            <a:pPr>
              <a:lnSpc>
                <a:spcPts val="1440"/>
              </a:lnSpc>
              <a:spcBef>
                <a:spcPts val="405"/>
              </a:spcBef>
            </a:pPr>
            <a:r>
              <a:rPr sz="1200" b="1" dirty="0">
                <a:solidFill>
                  <a:srgbClr val="FFFFFF"/>
                </a:solidFill>
                <a:latin typeface="Microsoft YaHei"/>
                <a:cs typeface="Microsoft YaHei"/>
              </a:rPr>
              <a:t>分公司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663440" y="2891027"/>
            <a:ext cx="1264919" cy="4846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87823" y="2903220"/>
            <a:ext cx="1264920" cy="4145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88890" y="2816225"/>
            <a:ext cx="1261745" cy="481330"/>
          </a:xfrm>
          <a:custGeom>
            <a:avLst/>
            <a:gdLst/>
            <a:ahLst/>
            <a:cxnLst/>
            <a:rect l="l" t="t" r="r" b="b"/>
            <a:pathLst>
              <a:path w="1261745" h="481329">
                <a:moveTo>
                  <a:pt x="630682" y="0"/>
                </a:moveTo>
                <a:lnTo>
                  <a:pt x="561954" y="1411"/>
                </a:lnTo>
                <a:lnTo>
                  <a:pt x="495372" y="5548"/>
                </a:lnTo>
                <a:lnTo>
                  <a:pt x="431320" y="12263"/>
                </a:lnTo>
                <a:lnTo>
                  <a:pt x="370183" y="21409"/>
                </a:lnTo>
                <a:lnTo>
                  <a:pt x="312344" y="32841"/>
                </a:lnTo>
                <a:lnTo>
                  <a:pt x="258189" y="46410"/>
                </a:lnTo>
                <a:lnTo>
                  <a:pt x="208103" y="61971"/>
                </a:lnTo>
                <a:lnTo>
                  <a:pt x="162469" y="79377"/>
                </a:lnTo>
                <a:lnTo>
                  <a:pt x="121672" y="98480"/>
                </a:lnTo>
                <a:lnTo>
                  <a:pt x="86096" y="119135"/>
                </a:lnTo>
                <a:lnTo>
                  <a:pt x="32148" y="164510"/>
                </a:lnTo>
                <a:lnTo>
                  <a:pt x="3700" y="214329"/>
                </a:lnTo>
                <a:lnTo>
                  <a:pt x="0" y="240537"/>
                </a:lnTo>
                <a:lnTo>
                  <a:pt x="3700" y="266748"/>
                </a:lnTo>
                <a:lnTo>
                  <a:pt x="32148" y="316578"/>
                </a:lnTo>
                <a:lnTo>
                  <a:pt x="86096" y="361973"/>
                </a:lnTo>
                <a:lnTo>
                  <a:pt x="121672" y="382639"/>
                </a:lnTo>
                <a:lnTo>
                  <a:pt x="162469" y="401755"/>
                </a:lnTo>
                <a:lnTo>
                  <a:pt x="208103" y="419173"/>
                </a:lnTo>
                <a:lnTo>
                  <a:pt x="258189" y="434747"/>
                </a:lnTo>
                <a:lnTo>
                  <a:pt x="312344" y="448328"/>
                </a:lnTo>
                <a:lnTo>
                  <a:pt x="370183" y="459770"/>
                </a:lnTo>
                <a:lnTo>
                  <a:pt x="431320" y="468926"/>
                </a:lnTo>
                <a:lnTo>
                  <a:pt x="495372" y="475648"/>
                </a:lnTo>
                <a:lnTo>
                  <a:pt x="561954" y="479789"/>
                </a:lnTo>
                <a:lnTo>
                  <a:pt x="630682" y="481202"/>
                </a:lnTo>
                <a:lnTo>
                  <a:pt x="699385" y="479789"/>
                </a:lnTo>
                <a:lnTo>
                  <a:pt x="765947" y="475648"/>
                </a:lnTo>
                <a:lnTo>
                  <a:pt x="829981" y="468926"/>
                </a:lnTo>
                <a:lnTo>
                  <a:pt x="891104" y="459770"/>
                </a:lnTo>
                <a:lnTo>
                  <a:pt x="948929" y="448328"/>
                </a:lnTo>
                <a:lnTo>
                  <a:pt x="1003074" y="434747"/>
                </a:lnTo>
                <a:lnTo>
                  <a:pt x="1053152" y="419173"/>
                </a:lnTo>
                <a:lnTo>
                  <a:pt x="1098780" y="401755"/>
                </a:lnTo>
                <a:lnTo>
                  <a:pt x="1139573" y="382639"/>
                </a:lnTo>
                <a:lnTo>
                  <a:pt x="1175145" y="361973"/>
                </a:lnTo>
                <a:lnTo>
                  <a:pt x="1229089" y="316578"/>
                </a:lnTo>
                <a:lnTo>
                  <a:pt x="1257536" y="266748"/>
                </a:lnTo>
                <a:lnTo>
                  <a:pt x="1261237" y="240537"/>
                </a:lnTo>
                <a:lnTo>
                  <a:pt x="1257536" y="214329"/>
                </a:lnTo>
                <a:lnTo>
                  <a:pt x="1229089" y="164510"/>
                </a:lnTo>
                <a:lnTo>
                  <a:pt x="1175145" y="119135"/>
                </a:lnTo>
                <a:lnTo>
                  <a:pt x="1139573" y="98480"/>
                </a:lnTo>
                <a:lnTo>
                  <a:pt x="1098780" y="79377"/>
                </a:lnTo>
                <a:lnTo>
                  <a:pt x="1053152" y="61971"/>
                </a:lnTo>
                <a:lnTo>
                  <a:pt x="1003074" y="46410"/>
                </a:lnTo>
                <a:lnTo>
                  <a:pt x="948929" y="32841"/>
                </a:lnTo>
                <a:lnTo>
                  <a:pt x="891104" y="21409"/>
                </a:lnTo>
                <a:lnTo>
                  <a:pt x="829981" y="12263"/>
                </a:lnTo>
                <a:lnTo>
                  <a:pt x="765947" y="5548"/>
                </a:lnTo>
                <a:lnTo>
                  <a:pt x="699385" y="1411"/>
                </a:lnTo>
                <a:lnTo>
                  <a:pt x="63068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704588" y="2868802"/>
            <a:ext cx="103378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86385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Microsoft YaHei"/>
                <a:cs typeface="Microsoft YaHei"/>
              </a:rPr>
              <a:t>子公司  (新的核心能力)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5940" y="1094232"/>
            <a:ext cx="561022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一般组织都有一个从小到大、从简单产</a:t>
            </a:r>
            <a:r>
              <a:rPr sz="1800" spc="5" dirty="0">
                <a:latin typeface="Microsoft YaHei"/>
                <a:cs typeface="Microsoft YaHei"/>
              </a:rPr>
              <a:t>品</a:t>
            </a:r>
            <a:r>
              <a:rPr sz="1800" dirty="0">
                <a:latin typeface="Microsoft YaHei"/>
                <a:cs typeface="Microsoft YaHei"/>
              </a:rPr>
              <a:t>/服务到复杂产  </a:t>
            </a:r>
            <a:r>
              <a:rPr sz="1800" spc="-5" dirty="0">
                <a:latin typeface="Microsoft YaHei"/>
                <a:cs typeface="Microsoft YaHei"/>
              </a:rPr>
              <a:t>品/服务的发展过程。企业所处的发展阶段直接影响到其  </a:t>
            </a:r>
            <a:r>
              <a:rPr sz="1800" dirty="0">
                <a:latin typeface="Microsoft YaHei"/>
                <a:cs typeface="Microsoft YaHei"/>
              </a:rPr>
              <a:t>管理管理模式，从而影响到具体的组织形式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>
              <a:lnSpc>
                <a:spcPts val="4205"/>
              </a:lnSpc>
            </a:pPr>
            <a:r>
              <a:rPr spc="10" dirty="0"/>
              <a:t>案例：华为组织结构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73962"/>
            <a:ext cx="7445375" cy="4169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>
              <a:lnSpc>
                <a:spcPts val="4205"/>
              </a:lnSpc>
            </a:pPr>
            <a:r>
              <a:rPr spc="10" dirty="0"/>
              <a:t>案例：阿里巴巴的分拆</a:t>
            </a:r>
          </a:p>
        </p:txBody>
      </p:sp>
      <p:pic>
        <p:nvPicPr>
          <p:cNvPr id="1026" name="Picture 2" descr="C:\Users\www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14934"/>
            <a:ext cx="4953000" cy="41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>
              <a:lnSpc>
                <a:spcPts val="4205"/>
              </a:lnSpc>
            </a:pPr>
            <a:r>
              <a:rPr spc="10" dirty="0"/>
              <a:t>组织设计原则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pc="-1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pc="-5" dirty="0"/>
              <a:t>快速反应/客户导向</a:t>
            </a: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pc="-5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pc="-1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pc="-5" dirty="0"/>
              <a:t>风险控制</a:t>
            </a: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pc="-5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pc="-1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pc="-5" dirty="0"/>
              <a:t>内部竞争机制</a:t>
            </a: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pc="-5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pc="-1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pc="-10" dirty="0"/>
              <a:t>资源统合/规模经济效应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>
              <a:lnSpc>
                <a:spcPts val="4205"/>
              </a:lnSpc>
            </a:pPr>
            <a:r>
              <a:rPr spc="10" dirty="0"/>
              <a:t>组织设计关联要素</a:t>
            </a:r>
          </a:p>
        </p:txBody>
      </p:sp>
      <p:sp>
        <p:nvSpPr>
          <p:cNvPr id="3" name="object 3"/>
          <p:cNvSpPr/>
          <p:nvPr/>
        </p:nvSpPr>
        <p:spPr>
          <a:xfrm>
            <a:off x="2632075" y="1677542"/>
            <a:ext cx="3215005" cy="2217420"/>
          </a:xfrm>
          <a:custGeom>
            <a:avLst/>
            <a:gdLst/>
            <a:ahLst/>
            <a:cxnLst/>
            <a:rect l="l" t="t" r="r" b="b"/>
            <a:pathLst>
              <a:path w="3215004" h="2217420">
                <a:moveTo>
                  <a:pt x="0" y="1108583"/>
                </a:moveTo>
                <a:lnTo>
                  <a:pt x="971" y="1069663"/>
                </a:lnTo>
                <a:lnTo>
                  <a:pt x="3866" y="1031080"/>
                </a:lnTo>
                <a:lnTo>
                  <a:pt x="8651" y="992856"/>
                </a:lnTo>
                <a:lnTo>
                  <a:pt x="15296" y="955013"/>
                </a:lnTo>
                <a:lnTo>
                  <a:pt x="23767" y="917573"/>
                </a:lnTo>
                <a:lnTo>
                  <a:pt x="34033" y="880558"/>
                </a:lnTo>
                <a:lnTo>
                  <a:pt x="46063" y="843989"/>
                </a:lnTo>
                <a:lnTo>
                  <a:pt x="59824" y="807889"/>
                </a:lnTo>
                <a:lnTo>
                  <a:pt x="75285" y="772281"/>
                </a:lnTo>
                <a:lnTo>
                  <a:pt x="92413" y="737184"/>
                </a:lnTo>
                <a:lnTo>
                  <a:pt x="111177" y="702623"/>
                </a:lnTo>
                <a:lnTo>
                  <a:pt x="131546" y="668619"/>
                </a:lnTo>
                <a:lnTo>
                  <a:pt x="153486" y="635193"/>
                </a:lnTo>
                <a:lnTo>
                  <a:pt x="176966" y="602367"/>
                </a:lnTo>
                <a:lnTo>
                  <a:pt x="201955" y="570165"/>
                </a:lnTo>
                <a:lnTo>
                  <a:pt x="228421" y="538607"/>
                </a:lnTo>
                <a:lnTo>
                  <a:pt x="256330" y="507716"/>
                </a:lnTo>
                <a:lnTo>
                  <a:pt x="285653" y="477513"/>
                </a:lnTo>
                <a:lnTo>
                  <a:pt x="316357" y="448021"/>
                </a:lnTo>
                <a:lnTo>
                  <a:pt x="348409" y="419262"/>
                </a:lnTo>
                <a:lnTo>
                  <a:pt x="381779" y="391257"/>
                </a:lnTo>
                <a:lnTo>
                  <a:pt x="416434" y="364029"/>
                </a:lnTo>
                <a:lnTo>
                  <a:pt x="452342" y="337599"/>
                </a:lnTo>
                <a:lnTo>
                  <a:pt x="489472" y="311990"/>
                </a:lnTo>
                <a:lnTo>
                  <a:pt x="527792" y="287224"/>
                </a:lnTo>
                <a:lnTo>
                  <a:pt x="567270" y="263321"/>
                </a:lnTo>
                <a:lnTo>
                  <a:pt x="607873" y="240306"/>
                </a:lnTo>
                <a:lnTo>
                  <a:pt x="649570" y="218198"/>
                </a:lnTo>
                <a:lnTo>
                  <a:pt x="692330" y="197021"/>
                </a:lnTo>
                <a:lnTo>
                  <a:pt x="736120" y="176797"/>
                </a:lnTo>
                <a:lnTo>
                  <a:pt x="780908" y="157547"/>
                </a:lnTo>
                <a:lnTo>
                  <a:pt x="826664" y="139293"/>
                </a:lnTo>
                <a:lnTo>
                  <a:pt x="873353" y="122058"/>
                </a:lnTo>
                <a:lnTo>
                  <a:pt x="920946" y="105863"/>
                </a:lnTo>
                <a:lnTo>
                  <a:pt x="969410" y="90730"/>
                </a:lnTo>
                <a:lnTo>
                  <a:pt x="1018712" y="76682"/>
                </a:lnTo>
                <a:lnTo>
                  <a:pt x="1068822" y="63740"/>
                </a:lnTo>
                <a:lnTo>
                  <a:pt x="1119708" y="51926"/>
                </a:lnTo>
                <a:lnTo>
                  <a:pt x="1171337" y="41262"/>
                </a:lnTo>
                <a:lnTo>
                  <a:pt x="1223678" y="31771"/>
                </a:lnTo>
                <a:lnTo>
                  <a:pt x="1276698" y="23474"/>
                </a:lnTo>
                <a:lnTo>
                  <a:pt x="1330366" y="16392"/>
                </a:lnTo>
                <a:lnTo>
                  <a:pt x="1384651" y="10550"/>
                </a:lnTo>
                <a:lnTo>
                  <a:pt x="1439519" y="5967"/>
                </a:lnTo>
                <a:lnTo>
                  <a:pt x="1494940" y="2666"/>
                </a:lnTo>
                <a:lnTo>
                  <a:pt x="1550882" y="670"/>
                </a:lnTo>
                <a:lnTo>
                  <a:pt x="1607312" y="0"/>
                </a:lnTo>
                <a:lnTo>
                  <a:pt x="1663742" y="670"/>
                </a:lnTo>
                <a:lnTo>
                  <a:pt x="1719683" y="2666"/>
                </a:lnTo>
                <a:lnTo>
                  <a:pt x="1775105" y="5967"/>
                </a:lnTo>
                <a:lnTo>
                  <a:pt x="1829975" y="10550"/>
                </a:lnTo>
                <a:lnTo>
                  <a:pt x="1884261" y="16392"/>
                </a:lnTo>
                <a:lnTo>
                  <a:pt x="1937931" y="23474"/>
                </a:lnTo>
                <a:lnTo>
                  <a:pt x="1990953" y="31771"/>
                </a:lnTo>
                <a:lnTo>
                  <a:pt x="2043296" y="41262"/>
                </a:lnTo>
                <a:lnTo>
                  <a:pt x="2094927" y="51926"/>
                </a:lnTo>
                <a:lnTo>
                  <a:pt x="2145815" y="63740"/>
                </a:lnTo>
                <a:lnTo>
                  <a:pt x="2195928" y="76682"/>
                </a:lnTo>
                <a:lnTo>
                  <a:pt x="2245234" y="90730"/>
                </a:lnTo>
                <a:lnTo>
                  <a:pt x="2293701" y="105863"/>
                </a:lnTo>
                <a:lnTo>
                  <a:pt x="2341297" y="122058"/>
                </a:lnTo>
                <a:lnTo>
                  <a:pt x="2387990" y="139293"/>
                </a:lnTo>
                <a:lnTo>
                  <a:pt x="2433749" y="157547"/>
                </a:lnTo>
                <a:lnTo>
                  <a:pt x="2478541" y="176797"/>
                </a:lnTo>
                <a:lnTo>
                  <a:pt x="2522335" y="197021"/>
                </a:lnTo>
                <a:lnTo>
                  <a:pt x="2565098" y="218198"/>
                </a:lnTo>
                <a:lnTo>
                  <a:pt x="2606800" y="240306"/>
                </a:lnTo>
                <a:lnTo>
                  <a:pt x="2647407" y="263321"/>
                </a:lnTo>
                <a:lnTo>
                  <a:pt x="2686888" y="287224"/>
                </a:lnTo>
                <a:lnTo>
                  <a:pt x="2725212" y="311990"/>
                </a:lnTo>
                <a:lnTo>
                  <a:pt x="2762346" y="337599"/>
                </a:lnTo>
                <a:lnTo>
                  <a:pt x="2798259" y="364029"/>
                </a:lnTo>
                <a:lnTo>
                  <a:pt x="2832918" y="391257"/>
                </a:lnTo>
                <a:lnTo>
                  <a:pt x="2866291" y="419262"/>
                </a:lnTo>
                <a:lnTo>
                  <a:pt x="2898348" y="448021"/>
                </a:lnTo>
                <a:lnTo>
                  <a:pt x="2929055" y="477513"/>
                </a:lnTo>
                <a:lnTo>
                  <a:pt x="2958382" y="507716"/>
                </a:lnTo>
                <a:lnTo>
                  <a:pt x="2986295" y="538607"/>
                </a:lnTo>
                <a:lnTo>
                  <a:pt x="3012764" y="570165"/>
                </a:lnTo>
                <a:lnTo>
                  <a:pt x="3037757" y="602367"/>
                </a:lnTo>
                <a:lnTo>
                  <a:pt x="3061240" y="635193"/>
                </a:lnTo>
                <a:lnTo>
                  <a:pt x="3083184" y="668619"/>
                </a:lnTo>
                <a:lnTo>
                  <a:pt x="3103555" y="702623"/>
                </a:lnTo>
                <a:lnTo>
                  <a:pt x="3122322" y="737184"/>
                </a:lnTo>
                <a:lnTo>
                  <a:pt x="3139453" y="772281"/>
                </a:lnTo>
                <a:lnTo>
                  <a:pt x="3154916" y="807889"/>
                </a:lnTo>
                <a:lnTo>
                  <a:pt x="3168679" y="843989"/>
                </a:lnTo>
                <a:lnTo>
                  <a:pt x="3180711" y="880558"/>
                </a:lnTo>
                <a:lnTo>
                  <a:pt x="3190979" y="917573"/>
                </a:lnTo>
                <a:lnTo>
                  <a:pt x="3199452" y="955013"/>
                </a:lnTo>
                <a:lnTo>
                  <a:pt x="3206097" y="992856"/>
                </a:lnTo>
                <a:lnTo>
                  <a:pt x="3210883" y="1031080"/>
                </a:lnTo>
                <a:lnTo>
                  <a:pt x="3213778" y="1069663"/>
                </a:lnTo>
                <a:lnTo>
                  <a:pt x="3214751" y="1108583"/>
                </a:lnTo>
                <a:lnTo>
                  <a:pt x="3213778" y="1147494"/>
                </a:lnTo>
                <a:lnTo>
                  <a:pt x="3210883" y="1186069"/>
                </a:lnTo>
                <a:lnTo>
                  <a:pt x="3206097" y="1224286"/>
                </a:lnTo>
                <a:lnTo>
                  <a:pt x="3199452" y="1262121"/>
                </a:lnTo>
                <a:lnTo>
                  <a:pt x="3190979" y="1299555"/>
                </a:lnTo>
                <a:lnTo>
                  <a:pt x="3180711" y="1336563"/>
                </a:lnTo>
                <a:lnTo>
                  <a:pt x="3168679" y="1373125"/>
                </a:lnTo>
                <a:lnTo>
                  <a:pt x="3154916" y="1409218"/>
                </a:lnTo>
                <a:lnTo>
                  <a:pt x="3139453" y="1444821"/>
                </a:lnTo>
                <a:lnTo>
                  <a:pt x="3122322" y="1479911"/>
                </a:lnTo>
                <a:lnTo>
                  <a:pt x="3103555" y="1514467"/>
                </a:lnTo>
                <a:lnTo>
                  <a:pt x="3083184" y="1548466"/>
                </a:lnTo>
                <a:lnTo>
                  <a:pt x="3061240" y="1581886"/>
                </a:lnTo>
                <a:lnTo>
                  <a:pt x="3037757" y="1614706"/>
                </a:lnTo>
                <a:lnTo>
                  <a:pt x="3012764" y="1646904"/>
                </a:lnTo>
                <a:lnTo>
                  <a:pt x="2986295" y="1678457"/>
                </a:lnTo>
                <a:lnTo>
                  <a:pt x="2958382" y="1709344"/>
                </a:lnTo>
                <a:lnTo>
                  <a:pt x="2929055" y="1739542"/>
                </a:lnTo>
                <a:lnTo>
                  <a:pt x="2898348" y="1769030"/>
                </a:lnTo>
                <a:lnTo>
                  <a:pt x="2866291" y="1797785"/>
                </a:lnTo>
                <a:lnTo>
                  <a:pt x="2832918" y="1825786"/>
                </a:lnTo>
                <a:lnTo>
                  <a:pt x="2798259" y="1853011"/>
                </a:lnTo>
                <a:lnTo>
                  <a:pt x="2762346" y="1879437"/>
                </a:lnTo>
                <a:lnTo>
                  <a:pt x="2725212" y="1905043"/>
                </a:lnTo>
                <a:lnTo>
                  <a:pt x="2686888" y="1929807"/>
                </a:lnTo>
                <a:lnTo>
                  <a:pt x="2647407" y="1953706"/>
                </a:lnTo>
                <a:lnTo>
                  <a:pt x="2606800" y="1976719"/>
                </a:lnTo>
                <a:lnTo>
                  <a:pt x="2565098" y="1998824"/>
                </a:lnTo>
                <a:lnTo>
                  <a:pt x="2522335" y="2019998"/>
                </a:lnTo>
                <a:lnTo>
                  <a:pt x="2478541" y="2040220"/>
                </a:lnTo>
                <a:lnTo>
                  <a:pt x="2433749" y="2059468"/>
                </a:lnTo>
                <a:lnTo>
                  <a:pt x="2387990" y="2077720"/>
                </a:lnTo>
                <a:lnTo>
                  <a:pt x="2341297" y="2094954"/>
                </a:lnTo>
                <a:lnTo>
                  <a:pt x="2293701" y="2111147"/>
                </a:lnTo>
                <a:lnTo>
                  <a:pt x="2245234" y="2126278"/>
                </a:lnTo>
                <a:lnTo>
                  <a:pt x="2195928" y="2140325"/>
                </a:lnTo>
                <a:lnTo>
                  <a:pt x="2145815" y="2153266"/>
                </a:lnTo>
                <a:lnTo>
                  <a:pt x="2094927" y="2165079"/>
                </a:lnTo>
                <a:lnTo>
                  <a:pt x="2043296" y="2175741"/>
                </a:lnTo>
                <a:lnTo>
                  <a:pt x="1990953" y="2185232"/>
                </a:lnTo>
                <a:lnTo>
                  <a:pt x="1937931" y="2193528"/>
                </a:lnTo>
                <a:lnTo>
                  <a:pt x="1884261" y="2200609"/>
                </a:lnTo>
                <a:lnTo>
                  <a:pt x="1829975" y="2206451"/>
                </a:lnTo>
                <a:lnTo>
                  <a:pt x="1775105" y="2211033"/>
                </a:lnTo>
                <a:lnTo>
                  <a:pt x="1719683" y="2214334"/>
                </a:lnTo>
                <a:lnTo>
                  <a:pt x="1663742" y="2216330"/>
                </a:lnTo>
                <a:lnTo>
                  <a:pt x="1607312" y="2217000"/>
                </a:lnTo>
                <a:lnTo>
                  <a:pt x="1550882" y="2216330"/>
                </a:lnTo>
                <a:lnTo>
                  <a:pt x="1494940" y="2214334"/>
                </a:lnTo>
                <a:lnTo>
                  <a:pt x="1439519" y="2211033"/>
                </a:lnTo>
                <a:lnTo>
                  <a:pt x="1384651" y="2206451"/>
                </a:lnTo>
                <a:lnTo>
                  <a:pt x="1330366" y="2200609"/>
                </a:lnTo>
                <a:lnTo>
                  <a:pt x="1276698" y="2193528"/>
                </a:lnTo>
                <a:lnTo>
                  <a:pt x="1223678" y="2185232"/>
                </a:lnTo>
                <a:lnTo>
                  <a:pt x="1171337" y="2175741"/>
                </a:lnTo>
                <a:lnTo>
                  <a:pt x="1119708" y="2165079"/>
                </a:lnTo>
                <a:lnTo>
                  <a:pt x="1068822" y="2153266"/>
                </a:lnTo>
                <a:lnTo>
                  <a:pt x="1018712" y="2140325"/>
                </a:lnTo>
                <a:lnTo>
                  <a:pt x="969410" y="2126278"/>
                </a:lnTo>
                <a:lnTo>
                  <a:pt x="920946" y="2111147"/>
                </a:lnTo>
                <a:lnTo>
                  <a:pt x="873353" y="2094954"/>
                </a:lnTo>
                <a:lnTo>
                  <a:pt x="826664" y="2077720"/>
                </a:lnTo>
                <a:lnTo>
                  <a:pt x="780908" y="2059468"/>
                </a:lnTo>
                <a:lnTo>
                  <a:pt x="736120" y="2040220"/>
                </a:lnTo>
                <a:lnTo>
                  <a:pt x="692330" y="2019998"/>
                </a:lnTo>
                <a:lnTo>
                  <a:pt x="649570" y="1998824"/>
                </a:lnTo>
                <a:lnTo>
                  <a:pt x="607873" y="1976719"/>
                </a:lnTo>
                <a:lnTo>
                  <a:pt x="567270" y="1953706"/>
                </a:lnTo>
                <a:lnTo>
                  <a:pt x="527792" y="1929807"/>
                </a:lnTo>
                <a:lnTo>
                  <a:pt x="489472" y="1905043"/>
                </a:lnTo>
                <a:lnTo>
                  <a:pt x="452342" y="1879437"/>
                </a:lnTo>
                <a:lnTo>
                  <a:pt x="416434" y="1853011"/>
                </a:lnTo>
                <a:lnTo>
                  <a:pt x="381779" y="1825786"/>
                </a:lnTo>
                <a:lnTo>
                  <a:pt x="348409" y="1797785"/>
                </a:lnTo>
                <a:lnTo>
                  <a:pt x="316357" y="1769030"/>
                </a:lnTo>
                <a:lnTo>
                  <a:pt x="285653" y="1739542"/>
                </a:lnTo>
                <a:lnTo>
                  <a:pt x="256330" y="1709344"/>
                </a:lnTo>
                <a:lnTo>
                  <a:pt x="228421" y="1678457"/>
                </a:lnTo>
                <a:lnTo>
                  <a:pt x="201955" y="1646904"/>
                </a:lnTo>
                <a:lnTo>
                  <a:pt x="176966" y="1614706"/>
                </a:lnTo>
                <a:lnTo>
                  <a:pt x="153486" y="1581886"/>
                </a:lnTo>
                <a:lnTo>
                  <a:pt x="131546" y="1548466"/>
                </a:lnTo>
                <a:lnTo>
                  <a:pt x="111177" y="1514467"/>
                </a:lnTo>
                <a:lnTo>
                  <a:pt x="92413" y="1479911"/>
                </a:lnTo>
                <a:lnTo>
                  <a:pt x="75285" y="1444821"/>
                </a:lnTo>
                <a:lnTo>
                  <a:pt x="59824" y="1409218"/>
                </a:lnTo>
                <a:lnTo>
                  <a:pt x="46063" y="1373125"/>
                </a:lnTo>
                <a:lnTo>
                  <a:pt x="34033" y="1336563"/>
                </a:lnTo>
                <a:lnTo>
                  <a:pt x="23767" y="1299555"/>
                </a:lnTo>
                <a:lnTo>
                  <a:pt x="15296" y="1262121"/>
                </a:lnTo>
                <a:lnTo>
                  <a:pt x="8651" y="1224286"/>
                </a:lnTo>
                <a:lnTo>
                  <a:pt x="3866" y="1186069"/>
                </a:lnTo>
                <a:lnTo>
                  <a:pt x="971" y="1147494"/>
                </a:lnTo>
                <a:lnTo>
                  <a:pt x="0" y="1108583"/>
                </a:lnTo>
                <a:close/>
              </a:path>
            </a:pathLst>
          </a:custGeom>
          <a:ln w="25400">
            <a:solidFill>
              <a:srgbClr val="173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9950" y="1991867"/>
            <a:ext cx="1711325" cy="548640"/>
          </a:xfrm>
          <a:custGeom>
            <a:avLst/>
            <a:gdLst/>
            <a:ahLst/>
            <a:cxnLst/>
            <a:rect l="l" t="t" r="r" b="b"/>
            <a:pathLst>
              <a:path w="1711325" h="548639">
                <a:moveTo>
                  <a:pt x="0" y="525271"/>
                </a:moveTo>
                <a:lnTo>
                  <a:pt x="846963" y="0"/>
                </a:lnTo>
                <a:lnTo>
                  <a:pt x="1710816" y="548639"/>
                </a:lnTo>
              </a:path>
            </a:pathLst>
          </a:custGeom>
          <a:ln w="1016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6600" y="2377694"/>
            <a:ext cx="361315" cy="235585"/>
          </a:xfrm>
          <a:custGeom>
            <a:avLst/>
            <a:gdLst/>
            <a:ahLst/>
            <a:cxnLst/>
            <a:rect l="l" t="t" r="r" b="b"/>
            <a:pathLst>
              <a:path w="361314" h="235585">
                <a:moveTo>
                  <a:pt x="0" y="0"/>
                </a:moveTo>
                <a:lnTo>
                  <a:pt x="0" y="235204"/>
                </a:lnTo>
                <a:lnTo>
                  <a:pt x="361061" y="23520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2377694"/>
            <a:ext cx="455930" cy="292100"/>
          </a:xfrm>
          <a:custGeom>
            <a:avLst/>
            <a:gdLst/>
            <a:ahLst/>
            <a:cxnLst/>
            <a:rect l="l" t="t" r="r" b="b"/>
            <a:pathLst>
              <a:path w="455929" h="292100">
                <a:moveTo>
                  <a:pt x="455675" y="0"/>
                </a:moveTo>
                <a:lnTo>
                  <a:pt x="0" y="291973"/>
                </a:lnTo>
                <a:lnTo>
                  <a:pt x="455675" y="291973"/>
                </a:lnTo>
                <a:lnTo>
                  <a:pt x="4556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67254" y="3739388"/>
            <a:ext cx="1266190" cy="147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组织结构：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Microsoft YaHei"/>
                <a:cs typeface="Microsoft YaHei"/>
              </a:rPr>
              <a:t>职能设计；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管理幅度；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权力架构；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组织形式；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Microsoft YaHei"/>
                <a:cs typeface="Microsoft YaHei"/>
              </a:rPr>
              <a:t>----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2543" y="2696082"/>
            <a:ext cx="1266190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业务流程：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技术流程；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价值链；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业务流程；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Microsoft YaHei"/>
                <a:cs typeface="Microsoft YaHei"/>
              </a:rPr>
              <a:t>---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7890" y="1109853"/>
            <a:ext cx="2164080" cy="147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公司策略：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远景、使命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市场策略/目标客户；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Microsoft YaHei"/>
                <a:cs typeface="Microsoft YaHei"/>
              </a:rPr>
              <a:t>竞争战略；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业务组合；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Microsoft YaHei"/>
                <a:cs typeface="Microsoft YaHei"/>
              </a:rPr>
              <a:t>---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524" y="1852929"/>
            <a:ext cx="1874520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信息系统：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数据库和信息系；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网络管理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524" y="2584830"/>
            <a:ext cx="518159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Wingdings"/>
                <a:cs typeface="Wingdings"/>
              </a:rPr>
              <a:t>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Microsoft YaHei"/>
                <a:cs typeface="Microsoft YaHei"/>
              </a:rPr>
              <a:t>---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56151" y="2003805"/>
            <a:ext cx="0" cy="759460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759332"/>
                </a:moveTo>
                <a:lnTo>
                  <a:pt x="0" y="0"/>
                </a:lnTo>
              </a:path>
            </a:pathLst>
          </a:custGeom>
          <a:ln w="1016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6325" y="1128775"/>
            <a:ext cx="1336675" cy="92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04665" y="1492250"/>
            <a:ext cx="941069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企业战略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30825" y="2325242"/>
            <a:ext cx="1336675" cy="921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44058" y="2660650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业务流程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7525" y="2321686"/>
            <a:ext cx="1336675" cy="921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29205" y="2720339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Microsoft YaHei"/>
                <a:cs typeface="Microsoft YaHei"/>
              </a:rPr>
              <a:t>信息系统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81400" y="3586226"/>
            <a:ext cx="1335151" cy="921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66515" y="3909974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组织架构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19550" y="2721736"/>
            <a:ext cx="465455" cy="179070"/>
          </a:xfrm>
          <a:custGeom>
            <a:avLst/>
            <a:gdLst/>
            <a:ahLst/>
            <a:cxnLst/>
            <a:rect l="l" t="t" r="r" b="b"/>
            <a:pathLst>
              <a:path w="465454" h="179069">
                <a:moveTo>
                  <a:pt x="465200" y="0"/>
                </a:moveTo>
                <a:lnTo>
                  <a:pt x="0" y="0"/>
                </a:lnTo>
                <a:lnTo>
                  <a:pt x="232028" y="178688"/>
                </a:lnTo>
                <a:lnTo>
                  <a:pt x="465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754" y="151129"/>
            <a:ext cx="614299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5" dirty="0"/>
              <a:t>以提升效率为中心的组织决策设计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72610" y="1307338"/>
            <a:ext cx="3378200" cy="257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400" spc="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降低信息衰耗</a:t>
            </a:r>
            <a:endParaRPr sz="24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r>
              <a:rPr sz="2400" spc="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快速解决问题</a:t>
            </a:r>
            <a:endParaRPr sz="2400">
              <a:latin typeface="Microsoft YaHei"/>
              <a:cs typeface="Microsoft YaHei"/>
            </a:endParaRPr>
          </a:p>
          <a:p>
            <a:pPr marL="12700" marR="5080">
              <a:lnSpc>
                <a:spcPts val="5760"/>
              </a:lnSpc>
              <a:spcBef>
                <a:spcPts val="670"/>
              </a:spcBef>
            </a:pP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• </a:t>
            </a:r>
            <a:r>
              <a:rPr sz="2400" dirty="0">
                <a:latin typeface="Microsoft YaHei"/>
                <a:cs typeface="Microsoft YaHei"/>
              </a:rPr>
              <a:t>提升员工参与感  讨论：组织与流程的关系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2084832"/>
            <a:ext cx="1905000" cy="2686050"/>
          </a:xfrm>
          <a:custGeom>
            <a:avLst/>
            <a:gdLst/>
            <a:ahLst/>
            <a:cxnLst/>
            <a:rect l="l" t="t" r="r" b="b"/>
            <a:pathLst>
              <a:path w="1905000" h="2686050">
                <a:moveTo>
                  <a:pt x="0" y="2685999"/>
                </a:moveTo>
                <a:lnTo>
                  <a:pt x="952500" y="0"/>
                </a:lnTo>
                <a:lnTo>
                  <a:pt x="1905000" y="2685999"/>
                </a:lnTo>
                <a:lnTo>
                  <a:pt x="0" y="2685999"/>
                </a:lnTo>
                <a:close/>
              </a:path>
            </a:pathLst>
          </a:custGeom>
          <a:ln w="57150">
            <a:solidFill>
              <a:srgbClr val="1C0A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271348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57150">
            <a:solidFill>
              <a:srgbClr val="1C0A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3170682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57150">
            <a:solidFill>
              <a:srgbClr val="1C0A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357073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57150">
            <a:solidFill>
              <a:srgbClr val="1C0A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3970731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57150">
            <a:solidFill>
              <a:srgbClr val="1C0A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4370781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57150">
            <a:solidFill>
              <a:srgbClr val="1C0A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7600" y="3970731"/>
            <a:ext cx="3810000" cy="628650"/>
          </a:xfrm>
          <a:custGeom>
            <a:avLst/>
            <a:gdLst/>
            <a:ahLst/>
            <a:cxnLst/>
            <a:rect l="l" t="t" r="r" b="b"/>
            <a:pathLst>
              <a:path w="3810000" h="628650">
                <a:moveTo>
                  <a:pt x="0" y="628649"/>
                </a:moveTo>
                <a:lnTo>
                  <a:pt x="1905000" y="0"/>
                </a:lnTo>
                <a:lnTo>
                  <a:pt x="3810000" y="628649"/>
                </a:lnTo>
                <a:lnTo>
                  <a:pt x="0" y="628649"/>
                </a:lnTo>
                <a:close/>
              </a:path>
            </a:pathLst>
          </a:custGeom>
          <a:ln w="57150">
            <a:solidFill>
              <a:srgbClr val="1C0A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4313631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57150">
            <a:solidFill>
              <a:srgbClr val="1C0A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3444" y="4465929"/>
            <a:ext cx="1397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传统组织层级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1375" y="4351629"/>
            <a:ext cx="139890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现代组织层级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43200" y="3856482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0" y="57099"/>
                </a:moveTo>
                <a:lnTo>
                  <a:pt x="1176401" y="57099"/>
                </a:lnTo>
                <a:lnTo>
                  <a:pt x="1176401" y="0"/>
                </a:lnTo>
                <a:lnTo>
                  <a:pt x="1447800" y="114249"/>
                </a:lnTo>
                <a:lnTo>
                  <a:pt x="1176401" y="228549"/>
                </a:lnTo>
                <a:lnTo>
                  <a:pt x="1176401" y="171399"/>
                </a:lnTo>
                <a:lnTo>
                  <a:pt x="0" y="171399"/>
                </a:lnTo>
                <a:lnTo>
                  <a:pt x="0" y="5709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>
              <a:lnSpc>
                <a:spcPts val="4205"/>
              </a:lnSpc>
            </a:pPr>
            <a:r>
              <a:rPr spc="10" dirty="0"/>
              <a:t>人员能力结构规划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81150"/>
            <a:ext cx="7057135" cy="197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737</Words>
  <Application>Microsoft Office PowerPoint</Application>
  <PresentationFormat>全屏显示(16:9)</PresentationFormat>
  <Paragraphs>374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Theme</vt:lpstr>
      <vt:lpstr>组织结构设计与优化</vt:lpstr>
      <vt:lpstr>组织结构设计常见问题</vt:lpstr>
      <vt:lpstr>组织伴随核心能力成长过程</vt:lpstr>
      <vt:lpstr>案例：华为组织结构</vt:lpstr>
      <vt:lpstr>案例：阿里巴巴的分拆</vt:lpstr>
      <vt:lpstr>组织设计原则</vt:lpstr>
      <vt:lpstr>组织设计关联要素</vt:lpstr>
      <vt:lpstr>以提升效率为中心的组织决策设计</vt:lpstr>
      <vt:lpstr>人员能力结构规划</vt:lpstr>
      <vt:lpstr>名企组织设计</vt:lpstr>
      <vt:lpstr>规划公司组织架构</vt:lpstr>
      <vt:lpstr>决策结构设计</vt:lpstr>
      <vt:lpstr>日常决策机构设计</vt:lpstr>
      <vt:lpstr>5种典型组织模式</vt:lpstr>
      <vt:lpstr>职能型结构</vt:lpstr>
      <vt:lpstr>分治型结构</vt:lpstr>
      <vt:lpstr>矩阵型结构</vt:lpstr>
      <vt:lpstr>团队型结构</vt:lpstr>
      <vt:lpstr>网络型结构</vt:lpstr>
      <vt:lpstr>基于总部管控模式的组织设计</vt:lpstr>
      <vt:lpstr>案例：地产公司三级模式</vt:lpstr>
      <vt:lpstr>设计组织类型</vt:lpstr>
      <vt:lpstr>案例：某公司组织结构</vt:lpstr>
      <vt:lpstr>组织级别设计</vt:lpstr>
      <vt:lpstr>梳理核心业务单元</vt:lpstr>
      <vt:lpstr>编写组织管理手册</vt:lpstr>
      <vt:lpstr>设计部门职责</vt:lpstr>
      <vt:lpstr>总结-回顾课程内容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公司情况介绍</dc:title>
  <dc:creator>Towers Perrin</dc:creator>
  <cp:lastModifiedBy>Client</cp:lastModifiedBy>
  <cp:revision>1</cp:revision>
  <dcterms:created xsi:type="dcterms:W3CDTF">2016-12-30T06:50:03Z</dcterms:created>
  <dcterms:modified xsi:type="dcterms:W3CDTF">2016-12-30T06:59:41Z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2016-12-30T00:00:00Z</vt:filetime>
  </property>
</Properties>
</file>